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8"/>
  </p:notesMasterIdLst>
  <p:sldIdLst>
    <p:sldId id="256" r:id="rId2"/>
    <p:sldId id="257" r:id="rId3"/>
    <p:sldId id="258" r:id="rId4"/>
    <p:sldId id="293" r:id="rId5"/>
    <p:sldId id="259" r:id="rId6"/>
    <p:sldId id="260" r:id="rId7"/>
    <p:sldId id="261" r:id="rId8"/>
    <p:sldId id="262" r:id="rId9"/>
    <p:sldId id="294" r:id="rId10"/>
    <p:sldId id="263" r:id="rId11"/>
    <p:sldId id="264" r:id="rId12"/>
    <p:sldId id="266" r:id="rId13"/>
    <p:sldId id="267" r:id="rId14"/>
    <p:sldId id="268" r:id="rId15"/>
    <p:sldId id="299" r:id="rId16"/>
    <p:sldId id="300" r:id="rId17"/>
    <p:sldId id="301" r:id="rId18"/>
    <p:sldId id="295" r:id="rId19"/>
    <p:sldId id="297" r:id="rId20"/>
    <p:sldId id="298" r:id="rId21"/>
    <p:sldId id="296" r:id="rId22"/>
    <p:sldId id="324" r:id="rId23"/>
    <p:sldId id="325" r:id="rId24"/>
    <p:sldId id="326" r:id="rId25"/>
    <p:sldId id="327" r:id="rId26"/>
    <p:sldId id="328" r:id="rId27"/>
    <p:sldId id="332" r:id="rId28"/>
    <p:sldId id="331" r:id="rId29"/>
    <p:sldId id="329" r:id="rId30"/>
    <p:sldId id="330" r:id="rId31"/>
    <p:sldId id="270" r:id="rId32"/>
    <p:sldId id="272" r:id="rId33"/>
    <p:sldId id="273" r:id="rId34"/>
    <p:sldId id="274" r:id="rId35"/>
    <p:sldId id="333" r:id="rId36"/>
    <p:sldId id="275" r:id="rId37"/>
    <p:sldId id="303" r:id="rId38"/>
    <p:sldId id="304" r:id="rId39"/>
    <p:sldId id="276" r:id="rId40"/>
    <p:sldId id="277" r:id="rId41"/>
    <p:sldId id="278" r:id="rId42"/>
    <p:sldId id="279" r:id="rId43"/>
    <p:sldId id="280" r:id="rId44"/>
    <p:sldId id="305" r:id="rId45"/>
    <p:sldId id="312" r:id="rId46"/>
    <p:sldId id="313" r:id="rId47"/>
    <p:sldId id="316" r:id="rId48"/>
    <p:sldId id="317" r:id="rId49"/>
    <p:sldId id="318" r:id="rId50"/>
    <p:sldId id="283" r:id="rId51"/>
    <p:sldId id="284" r:id="rId52"/>
    <p:sldId id="285" r:id="rId53"/>
    <p:sldId id="319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320" r:id="rId62"/>
    <p:sldId id="334" r:id="rId63"/>
    <p:sldId id="323" r:id="rId64"/>
    <p:sldId id="321" r:id="rId65"/>
    <p:sldId id="335" r:id="rId66"/>
    <p:sldId id="32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7E8C5-CE6C-4702-9708-7477534346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C7C4D-95B5-4639-AD6F-7F2D3E1A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89C33-D0A3-4102-9E86-51FA0D57CD80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EA878-AF72-47FD-9646-D97C6079F7A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3205BC9-62D3-491F-BBAD-95C9C3225541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3/17/2021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59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79363A-F0D4-4EF6-A19B-DF4ED28D0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9996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duc.ubc.ca/faculty/sanderson/EMG/Index.ht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990600"/>
            <a:ext cx="8839200" cy="3352800"/>
          </a:xfrm>
        </p:spPr>
        <p:txBody>
          <a:bodyPr>
            <a:noAutofit/>
          </a:bodyPr>
          <a:lstStyle/>
          <a:p>
            <a:pPr algn="ctr"/>
            <a:r>
              <a:rPr lang="en-US" sz="3600" b="1" i="1" u="sng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sz="3600" b="1" i="1" u="sng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36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Properties </a:t>
            </a:r>
            <a:br>
              <a:rPr lang="en-US" sz="36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6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of  </a:t>
            </a:r>
            <a:br>
              <a:rPr lang="en-US" sz="36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6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skeletal </a:t>
            </a:r>
            <a:r>
              <a:rPr lang="en-US" sz="36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muscle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7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1\Desktop\neuronal_action_potential_absolute_and_relative_refractory_periods_w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/>
          <a:srcRect b="5836"/>
          <a:stretch/>
        </p:blipFill>
        <p:spPr bwMode="auto">
          <a:xfrm>
            <a:off x="0" y="381000"/>
            <a:ext cx="9144000" cy="581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0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Contractility ……………</a:t>
            </a:r>
            <a:b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</a:br>
            <a:endParaRPr lang="en-US" b="1" dirty="0"/>
          </a:p>
        </p:txBody>
      </p:sp>
      <p:pic>
        <p:nvPicPr>
          <p:cNvPr id="2050" name="Picture 2" descr="http://droualb.faculty.mjc.edu/Lecture%20Notes/Unit%203/FG09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228600"/>
            <a:ext cx="8686800" cy="63246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Contractility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Def : internal events of the muscle which are manifested by shortening or development of tension or both.</a:t>
            </a:r>
            <a:br>
              <a:rPr lang="en-US" sz="2800" dirty="0" smtClean="0"/>
            </a:b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Two primary types</a:t>
            </a:r>
          </a:p>
          <a:p>
            <a:pPr lvl="1"/>
            <a:r>
              <a:rPr lang="en-US" sz="2800" b="1" dirty="0" smtClean="0"/>
              <a:t>Isotonic</a:t>
            </a:r>
          </a:p>
          <a:p>
            <a:pPr lvl="2"/>
            <a:r>
              <a:rPr lang="en-US" sz="2800" dirty="0" smtClean="0"/>
              <a:t>Muscle tension remains constant as muscle changes length</a:t>
            </a:r>
          </a:p>
          <a:p>
            <a:pPr lvl="1"/>
            <a:r>
              <a:rPr lang="en-US" sz="2800" b="1" dirty="0" smtClean="0"/>
              <a:t>Isometric </a:t>
            </a:r>
          </a:p>
          <a:p>
            <a:pPr lvl="2"/>
            <a:r>
              <a:rPr lang="en-US" sz="2800" dirty="0" smtClean="0"/>
              <a:t>Muscle is prevented from shortening</a:t>
            </a:r>
          </a:p>
          <a:p>
            <a:pPr lvl="2"/>
            <a:r>
              <a:rPr lang="en-US" sz="2800" dirty="0" smtClean="0"/>
              <a:t>Tension develops at constant muscle length</a:t>
            </a:r>
          </a:p>
        </p:txBody>
      </p:sp>
    </p:spTree>
    <p:extLst>
      <p:ext uri="{BB962C8B-B14F-4D97-AF65-F5344CB8AC3E}">
        <p14:creationId xmlns:p14="http://schemas.microsoft.com/office/powerpoint/2010/main" val="19020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694" t="8991" r="47826" b="7845"/>
          <a:stretch>
            <a:fillRect/>
          </a:stretch>
        </p:blipFill>
        <p:spPr>
          <a:xfrm>
            <a:off x="228600" y="76200"/>
            <a:ext cx="8763000" cy="6705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971800" y="228600"/>
            <a:ext cx="97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Isotonic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7350" y="3505200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Isometric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1\Desktop\isotonic-isometric-contraction-2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41000" contrast="67000"/>
          </a:blip>
          <a:srcRect/>
          <a:stretch>
            <a:fillRect/>
          </a:stretch>
        </p:blipFill>
        <p:spPr bwMode="auto">
          <a:xfrm>
            <a:off x="152400" y="228600"/>
            <a:ext cx="8686800" cy="66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819400"/>
            <a:ext cx="86106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C:\Users\admin1\Desktop\isotonic-isometric-contraction-2-638.jpg"/>
          <p:cNvPicPr>
            <a:picLocks noChangeAspect="1" noChangeArrowheads="1"/>
          </p:cNvPicPr>
          <p:nvPr/>
        </p:nvPicPr>
        <p:blipFill rotWithShape="1">
          <a:blip r:embed="rId2">
            <a:lum bright="-41000" contrast="67000"/>
          </a:blip>
          <a:srcRect t="62635"/>
          <a:stretch/>
        </p:blipFill>
        <p:spPr bwMode="auto">
          <a:xfrm>
            <a:off x="249382" y="3048000"/>
            <a:ext cx="8686800" cy="3597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5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0070C0"/>
                </a:solidFill>
              </a:rPr>
              <a:t>CHARACTERISTICS OF MUSCLE CONTRACTILITY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5029200"/>
          </a:xfrm>
        </p:spPr>
        <p:txBody>
          <a:bodyPr>
            <a:normAutofit/>
          </a:bodyPr>
          <a:lstStyle/>
          <a:p>
            <a:endParaRPr lang="en-IN" b="1" dirty="0" smtClean="0"/>
          </a:p>
          <a:p>
            <a:pPr>
              <a:buNone/>
            </a:pPr>
            <a:r>
              <a:rPr lang="en-IN" b="1" dirty="0" smtClean="0"/>
              <a:t>CONTRACTILITY</a:t>
            </a:r>
            <a:endParaRPr lang="en-IN" dirty="0" smtClean="0"/>
          </a:p>
          <a:p>
            <a:r>
              <a:rPr lang="en-IN" dirty="0" smtClean="0"/>
              <a:t> Contractile and elastic components of a muscle,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18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066800"/>
          </a:xfrm>
        </p:spPr>
        <p:txBody>
          <a:bodyPr>
            <a:noAutofit/>
          </a:bodyPr>
          <a:lstStyle/>
          <a:p>
            <a:pPr algn="l"/>
            <a:r>
              <a:rPr lang="en-IN" sz="2800" dirty="0">
                <a:solidFill>
                  <a:srgbClr val="0070C0"/>
                </a:solidFill>
              </a:rPr>
              <a:t>CHARACTERISTICS OF MUSCLE </a:t>
            </a:r>
            <a:r>
              <a:rPr lang="en-IN" sz="2800" dirty="0" smtClean="0">
                <a:solidFill>
                  <a:srgbClr val="0070C0"/>
                </a:solidFill>
              </a:rPr>
              <a:t>CONTRACTILITY</a:t>
            </a:r>
            <a:br>
              <a:rPr lang="en-IN" sz="2800" dirty="0" smtClean="0">
                <a:solidFill>
                  <a:srgbClr val="0070C0"/>
                </a:solidFill>
              </a:rPr>
            </a:br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IN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I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44000" cy="5091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sz="3200" dirty="0" smtClean="0"/>
              <a:t>Consists of three components </a:t>
            </a:r>
          </a:p>
          <a:p>
            <a:r>
              <a:rPr lang="en-IN" sz="3200" dirty="0" smtClean="0">
                <a:solidFill>
                  <a:srgbClr val="0070C0"/>
                </a:solidFill>
              </a:rPr>
              <a:t> Contractile component,</a:t>
            </a:r>
          </a:p>
          <a:p>
            <a:r>
              <a:rPr lang="en-IN" sz="3200" dirty="0" smtClean="0">
                <a:solidFill>
                  <a:srgbClr val="0070C0"/>
                </a:solidFill>
              </a:rPr>
              <a:t> Series elastic component and</a:t>
            </a:r>
          </a:p>
          <a:p>
            <a:r>
              <a:rPr lang="en-IN" sz="3200" dirty="0" smtClean="0">
                <a:solidFill>
                  <a:srgbClr val="0070C0"/>
                </a:solidFill>
              </a:rPr>
              <a:t> Parallel elastic component.</a:t>
            </a:r>
          </a:p>
        </p:txBody>
      </p:sp>
    </p:spTree>
    <p:extLst>
      <p:ext uri="{BB962C8B-B14F-4D97-AF65-F5344CB8AC3E}">
        <p14:creationId xmlns:p14="http://schemas.microsoft.com/office/powerpoint/2010/main" val="28209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3/17/2021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4" name="Picture 3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8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5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927" y="0"/>
            <a:ext cx="8763000" cy="83820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  <a:latin typeface="Calibri" pitchFamily="34" charset="0"/>
              </a:rPr>
              <a:t>1.The contractile component (CC)</a:t>
            </a:r>
            <a:endParaRPr lang="en-IN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-27709" y="1219200"/>
            <a:ext cx="91440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/>
              <a:t>CC represents the thick and thin  filaments present in the myofibrils.</a:t>
            </a:r>
          </a:p>
          <a:p>
            <a:pPr>
              <a:lnSpc>
                <a:spcPct val="150000"/>
              </a:lnSpc>
            </a:pPr>
            <a:r>
              <a:rPr lang="en-IN" sz="2800" dirty="0" smtClean="0"/>
              <a:t>It is considered to be viscous in nature, i.e. it offers no resistance to stretch and is unable to return to its original length after it has shortened .</a:t>
            </a:r>
          </a:p>
          <a:p>
            <a:pPr>
              <a:lnSpc>
                <a:spcPct val="150000"/>
              </a:lnSpc>
            </a:pPr>
            <a:r>
              <a:rPr lang="en-IN" sz="2800" dirty="0" smtClean="0"/>
              <a:t> The CC comprises 60% of the total muscle proteins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12036" t="3008" r="28553" b="75445"/>
          <a:stretch/>
        </p:blipFill>
        <p:spPr bwMode="auto">
          <a:xfrm>
            <a:off x="5929745" y="5167745"/>
            <a:ext cx="3214255" cy="153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78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9116291" cy="838200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/>
            </a:r>
            <a:br>
              <a:rPr lang="en-IN" sz="3200" dirty="0" smtClean="0">
                <a:solidFill>
                  <a:srgbClr val="FF0000"/>
                </a:solidFill>
              </a:rPr>
            </a:br>
            <a:r>
              <a:rPr lang="en-IN" sz="3200" dirty="0" smtClean="0">
                <a:solidFill>
                  <a:srgbClr val="FF0000"/>
                </a:solidFill>
              </a:rPr>
              <a:t/>
            </a:r>
            <a:br>
              <a:rPr lang="en-IN" sz="3200" dirty="0" smtClean="0">
                <a:solidFill>
                  <a:srgbClr val="FF0000"/>
                </a:solidFill>
              </a:rPr>
            </a:br>
            <a:r>
              <a:rPr lang="en-IN" sz="3200" dirty="0" smtClean="0">
                <a:solidFill>
                  <a:srgbClr val="FF0000"/>
                </a:solidFill>
              </a:rPr>
              <a:t/>
            </a:r>
            <a:br>
              <a:rPr lang="en-IN" sz="3200" dirty="0" smtClean="0">
                <a:solidFill>
                  <a:srgbClr val="FF0000"/>
                </a:solidFill>
              </a:rPr>
            </a:br>
            <a:r>
              <a:rPr lang="en-IN" sz="3200" dirty="0">
                <a:solidFill>
                  <a:srgbClr val="FF0000"/>
                </a:solidFill>
              </a:rPr>
              <a:t/>
            </a:r>
            <a:br>
              <a:rPr lang="en-IN" sz="3200" dirty="0">
                <a:solidFill>
                  <a:srgbClr val="FF0000"/>
                </a:solidFill>
              </a:rPr>
            </a:br>
            <a:r>
              <a:rPr lang="en-IN" sz="3200" dirty="0" smtClean="0">
                <a:solidFill>
                  <a:srgbClr val="FF0000"/>
                </a:solidFill>
              </a:rPr>
              <a:t/>
            </a:r>
            <a:br>
              <a:rPr lang="en-IN" sz="3200" dirty="0" smtClean="0">
                <a:solidFill>
                  <a:srgbClr val="FF0000"/>
                </a:solidFill>
              </a:rPr>
            </a:br>
            <a:r>
              <a:rPr lang="en-IN" sz="3600" dirty="0" smtClean="0">
                <a:solidFill>
                  <a:srgbClr val="FF0000"/>
                </a:solidFill>
              </a:rPr>
              <a:t>2. Series elastic component</a:t>
            </a:r>
            <a:r>
              <a:rPr lang="en-IN" sz="3600" dirty="0"/>
              <a:t> </a:t>
            </a:r>
            <a:r>
              <a:rPr lang="en-IN" sz="3600" dirty="0">
                <a:solidFill>
                  <a:srgbClr val="FF0000"/>
                </a:solidFill>
              </a:rPr>
              <a:t>(SEC) </a:t>
            </a:r>
            <a:r>
              <a:rPr lang="en-IN" sz="3600" dirty="0" smtClean="0">
                <a:solidFill>
                  <a:srgbClr val="FF0000"/>
                </a:solidFill>
              </a:rPr>
              <a:t/>
            </a:r>
            <a:br>
              <a:rPr lang="en-IN" sz="3600" dirty="0" smtClean="0">
                <a:solidFill>
                  <a:srgbClr val="FF0000"/>
                </a:solidFill>
              </a:rPr>
            </a:b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7709" y="1295400"/>
            <a:ext cx="9144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 </a:t>
            </a:r>
            <a:r>
              <a:rPr lang="en-IN" sz="2800" dirty="0" smtClean="0"/>
              <a:t> (SEC) refers to that elastic tissue of the muscle which is   present in series with the CC of the muscle. </a:t>
            </a:r>
          </a:p>
          <a:p>
            <a:r>
              <a:rPr lang="en-IN" sz="2800" dirty="0" smtClean="0"/>
              <a:t>It consists of the elastic tendon of the muscle.</a:t>
            </a:r>
          </a:p>
          <a:p>
            <a:r>
              <a:rPr lang="en-IN" sz="2800" dirty="0" smtClean="0"/>
              <a:t>In resting condition, the SEC offers resistance to passive stretch and explains how muscle is able to contract even when its external length does not change, i.e. isometric contraction</a:t>
            </a:r>
            <a:endParaRPr lang="en-IN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13013" t="25470" r="29681" b="50699"/>
          <a:stretch/>
        </p:blipFill>
        <p:spPr bwMode="auto">
          <a:xfrm>
            <a:off x="5576454" y="4800600"/>
            <a:ext cx="347749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571499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Isometric 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PROPERTIES OF SKELETAL MUSCLE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Excitability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400" dirty="0" smtClean="0"/>
              <a:t>capacity of muscle to respond to a stimulus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Contractility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400" dirty="0" smtClean="0"/>
              <a:t>ability of a muscle to shorten and generate pulling force</a:t>
            </a:r>
            <a:endParaRPr lang="en-US" sz="2800" dirty="0" smtClean="0"/>
          </a:p>
          <a:p>
            <a:pPr>
              <a:buClr>
                <a:schemeClr val="tx1"/>
              </a:buClr>
            </a:pPr>
            <a:r>
              <a:rPr lang="en-US" sz="2800" b="1" i="1" dirty="0">
                <a:solidFill>
                  <a:srgbClr val="FF0000"/>
                </a:solidFill>
              </a:rPr>
              <a:t>Summation of contraction </a:t>
            </a:r>
            <a:endParaRPr lang="en-US" sz="2800" b="1" dirty="0" smtClean="0"/>
          </a:p>
          <a:p>
            <a:pPr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All or None phenomenon( for motor unit)</a:t>
            </a:r>
          </a:p>
          <a:p>
            <a:pPr>
              <a:buClr>
                <a:schemeClr val="tx1"/>
              </a:buClr>
            </a:pPr>
            <a:r>
              <a:rPr lang="en-US" sz="2800" b="1" i="1" dirty="0">
                <a:solidFill>
                  <a:srgbClr val="FF0000"/>
                </a:solidFill>
              </a:rPr>
              <a:t>Refractory </a:t>
            </a:r>
            <a:r>
              <a:rPr lang="en-US" sz="2800" b="1" i="1" dirty="0" smtClean="0">
                <a:solidFill>
                  <a:srgbClr val="FF0000"/>
                </a:solidFill>
              </a:rPr>
              <a:t>period</a:t>
            </a:r>
          </a:p>
          <a:p>
            <a:pPr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Staircase phenomenon</a:t>
            </a:r>
            <a:endParaRPr lang="en-US" sz="2800" b="1" dirty="0" smtClean="0"/>
          </a:p>
          <a:p>
            <a:pPr eaLnBrk="1" hangingPunct="1"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Extensibility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400" dirty="0" smtClean="0"/>
              <a:t>muscle can be stretched</a:t>
            </a:r>
            <a:endParaRPr 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Elasticity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400" dirty="0" smtClean="0"/>
              <a:t>Ability of muscle to recoil to original resting length after stretched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err="1" smtClean="0">
                <a:solidFill>
                  <a:srgbClr val="FF0000"/>
                </a:solidFill>
              </a:rPr>
              <a:t>Tetanisation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Fatigue</a:t>
            </a:r>
          </a:p>
          <a:p>
            <a:pPr eaLnBrk="1" hangingPunct="1">
              <a:buClr>
                <a:schemeClr val="tx1"/>
              </a:buClr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061180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sz="4000" dirty="0" smtClean="0">
                <a:solidFill>
                  <a:srgbClr val="FF0000"/>
                </a:solidFill>
              </a:rPr>
              <a:t>3. Parallel elastic component(PEC)</a:t>
            </a:r>
            <a:br>
              <a:rPr lang="en-IN" sz="4000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-6927" y="1371600"/>
            <a:ext cx="9067798" cy="4144108"/>
          </a:xfrm>
        </p:spPr>
        <p:txBody>
          <a:bodyPr>
            <a:normAutofit lnSpcReduction="10000"/>
          </a:bodyPr>
          <a:lstStyle/>
          <a:p>
            <a:r>
              <a:rPr lang="en-IN" sz="2800" dirty="0" smtClean="0"/>
              <a:t>It is attached parallel to the CC.</a:t>
            </a:r>
          </a:p>
          <a:p>
            <a:r>
              <a:rPr lang="en-IN" sz="2800" dirty="0" smtClean="0"/>
              <a:t>It is Connective tissue sheaths of the muscle, sarcolemma and filaments. </a:t>
            </a:r>
          </a:p>
          <a:p>
            <a:r>
              <a:rPr lang="en-IN" sz="2800" b="1" dirty="0" smtClean="0">
                <a:solidFill>
                  <a:srgbClr val="0070C0"/>
                </a:solidFill>
              </a:rPr>
              <a:t>Role</a:t>
            </a:r>
            <a:r>
              <a:rPr lang="en-IN" sz="2800" dirty="0" smtClean="0"/>
              <a:t>: the muscle regains its original length after it is passively stretched </a:t>
            </a:r>
          </a:p>
          <a:p>
            <a:r>
              <a:rPr lang="en-IN" sz="2800" dirty="0" smtClean="0"/>
              <a:t>In isotonic contraction this component gets folded up.</a:t>
            </a:r>
          </a:p>
          <a:p>
            <a:r>
              <a:rPr lang="en-IN" sz="2800" dirty="0" smtClean="0"/>
              <a:t> It also offers some resistance to passive stretch.</a:t>
            </a:r>
          </a:p>
          <a:p>
            <a:r>
              <a:rPr lang="en-IN" sz="2800" dirty="0" smtClean="0"/>
              <a:t>The SEC and PEC combined</a:t>
            </a:r>
          </a:p>
          <a:p>
            <a:pPr>
              <a:buNone/>
            </a:pPr>
            <a:r>
              <a:rPr lang="en-IN" sz="2800" dirty="0" smtClean="0"/>
              <a:t>      Form 40% (2/5th) of total muscle proteins.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7025" t="73410" r="35675"/>
          <a:stretch/>
        </p:blipFill>
        <p:spPr bwMode="auto">
          <a:xfrm>
            <a:off x="6705600" y="5363308"/>
            <a:ext cx="2355271" cy="149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3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55" y="76200"/>
            <a:ext cx="4786745" cy="648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00600" y="0"/>
            <a:ext cx="434340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sz="2400" dirty="0" smtClean="0"/>
              <a:t>A, when muscle is at normal</a:t>
            </a:r>
          </a:p>
          <a:p>
            <a:r>
              <a:rPr lang="en-IN" sz="2400" dirty="0" smtClean="0"/>
              <a:t>length; 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sz="2400" dirty="0" smtClean="0"/>
              <a:t>B, during isometric contraction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sz="2400" dirty="0" smtClean="0"/>
              <a:t>C, when muscle is passively</a:t>
            </a:r>
          </a:p>
          <a:p>
            <a:r>
              <a:rPr lang="en-IN" sz="2400" dirty="0" smtClean="0"/>
              <a:t>stretched and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sz="2000" dirty="0" smtClean="0"/>
              <a:t> </a:t>
            </a:r>
            <a:r>
              <a:rPr lang="en-IN" sz="2400" dirty="0" smtClean="0"/>
              <a:t>D, in isotonic contraction.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D, in isotonic contraction.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7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7026" cy="1066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     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br>
              <a:rPr lang="en-US" sz="3600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Length-Tension Relationship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 smtClean="0">
                <a:latin typeface="Aharoni" pitchFamily="2" charset="-79"/>
                <a:cs typeface="Aharoni" pitchFamily="2" charset="-79"/>
              </a:rPr>
            </a:b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5257800" cy="556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Isometric tension developed in a muscle depends on the initial length of the muscle.</a:t>
            </a:r>
          </a:p>
          <a:p>
            <a:r>
              <a:rPr lang="en-US" sz="2800" dirty="0" smtClean="0"/>
              <a:t>For the isometric tension to be recorded in an experimental set up, the </a:t>
            </a:r>
            <a:r>
              <a:rPr lang="en-US" sz="2800" u="sng" dirty="0" smtClean="0"/>
              <a:t>ends of muscle are attached to two fixing points</a:t>
            </a:r>
            <a:r>
              <a:rPr lang="en-US" sz="2800" dirty="0" smtClean="0"/>
              <a:t> so that changing the distance between the fixing points can alter the length of the muscle.</a:t>
            </a:r>
            <a:endParaRPr lang="en-IN" sz="28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 rotWithShape="1">
          <a:blip r:embed="rId2"/>
          <a:srcRect l="9060" t="4778" b="11538"/>
          <a:stretch/>
        </p:blipFill>
        <p:spPr bwMode="auto">
          <a:xfrm>
            <a:off x="5680364" y="1122218"/>
            <a:ext cx="3476662" cy="57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93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39952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Observations………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60507"/>
            <a:ext cx="9144000" cy="5197493"/>
          </a:xfrm>
        </p:spPr>
        <p:txBody>
          <a:bodyPr/>
          <a:lstStyle/>
          <a:p>
            <a:r>
              <a:rPr lang="en-US" dirty="0" smtClean="0"/>
              <a:t>When the muscle fiber is stretched , the tension registered by it is known as the 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passive tension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/>
              <a:t>It is due to elongation of the elastic </a:t>
            </a:r>
            <a:r>
              <a:rPr lang="en-US" dirty="0" err="1" smtClean="0"/>
              <a:t>Titin</a:t>
            </a:r>
            <a:r>
              <a:rPr lang="en-US" dirty="0" smtClean="0"/>
              <a:t> filaments, not due to activation of the contractile elements.</a:t>
            </a:r>
          </a:p>
          <a:p>
            <a:r>
              <a:rPr lang="en-US" dirty="0" smtClean="0"/>
              <a:t>If this stretched muscle is stimulated, the tension developed by it is known as the 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total tension.</a:t>
            </a:r>
            <a:endParaRPr lang="en-IN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51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4559491"/>
          </a:xfrm>
        </p:spPr>
        <p:txBody>
          <a:bodyPr/>
          <a:lstStyle/>
          <a:p>
            <a:pPr algn="just"/>
            <a:r>
              <a:rPr lang="en-US" dirty="0" smtClean="0"/>
              <a:t>At any length, the amount of tension actually generated by the cross-bridge movements is known </a:t>
            </a:r>
            <a:r>
              <a:rPr lang="en-US" dirty="0" smtClean="0">
                <a:solidFill>
                  <a:srgbClr val="0070C0"/>
                </a:solidFill>
              </a:rPr>
              <a:t>as </a:t>
            </a:r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the active tension</a:t>
            </a:r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dirty="0" smtClean="0"/>
              <a:t>-Which is the difference between the two values, that is the total tension minus passive tension.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99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058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length-tension relationship graph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pic>
        <p:nvPicPr>
          <p:cNvPr id="4" name="Content Placeholder 3" descr="New Doc 6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720435"/>
            <a:ext cx="5410200" cy="6172201"/>
          </a:xfrm>
        </p:spPr>
      </p:pic>
    </p:spTree>
    <p:extLst>
      <p:ext uri="{BB962C8B-B14F-4D97-AF65-F5344CB8AC3E}">
        <p14:creationId xmlns:p14="http://schemas.microsoft.com/office/powerpoint/2010/main" val="33034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/>
          <a:srcRect l="3833" t="8283" r="8711" b="14747"/>
          <a:stretch/>
        </p:blipFill>
        <p:spPr bwMode="auto">
          <a:xfrm>
            <a:off x="5659582" y="0"/>
            <a:ext cx="3477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0" y="228600"/>
            <a:ext cx="5715000" cy="64770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274320" lvl="1" indent="0">
              <a:lnSpc>
                <a:spcPct val="80000"/>
              </a:lnSpc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When </a:t>
            </a:r>
            <a:r>
              <a:rPr lang="en-US" sz="2800" dirty="0">
                <a:solidFill>
                  <a:srgbClr val="002060"/>
                </a:solidFill>
              </a:rPr>
              <a:t>a muscle fiber is stretched there is less overlap between the thick and thin filaments and tension </a:t>
            </a:r>
            <a:r>
              <a:rPr lang="en-US" sz="2800" dirty="0" smtClean="0">
                <a:solidFill>
                  <a:srgbClr val="002060"/>
                </a:solidFill>
              </a:rPr>
              <a:t>is diminished</a:t>
            </a:r>
          </a:p>
          <a:p>
            <a:pPr marL="274320" lvl="1" indent="0">
              <a:lnSpc>
                <a:spcPct val="80000"/>
              </a:lnSpc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When </a:t>
            </a:r>
            <a:r>
              <a:rPr lang="en-US" sz="2800" dirty="0">
                <a:solidFill>
                  <a:srgbClr val="002060"/>
                </a:solidFill>
              </a:rPr>
              <a:t>a muscle fiber is shortened the filaments are compressed and fewer myosin heads make contact with thin filaments and tension is diminished</a:t>
            </a: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7708" y="609600"/>
            <a:ext cx="5049983" cy="601980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When </a:t>
            </a:r>
            <a:r>
              <a:rPr lang="en-US" sz="2800" dirty="0">
                <a:solidFill>
                  <a:srgbClr val="002060"/>
                </a:solidFill>
              </a:rPr>
              <a:t>a muscle fiber is stretched there is less overlap between the thick and thin filaments and tension is diminished</a:t>
            </a:r>
          </a:p>
          <a:p>
            <a:pPr lvl="1">
              <a:lnSpc>
                <a:spcPct val="800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800" dirty="0">
                <a:solidFill>
                  <a:srgbClr val="002060"/>
                </a:solidFill>
              </a:rPr>
              <a:t>When a muscle fiber is shortened the filaments are compressed and fewer myosin heads make contact with thin filaments and tension is diminished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/>
          <a:srcRect l="4970" t="6977" r="8772" b="11628"/>
          <a:stretch/>
        </p:blipFill>
        <p:spPr bwMode="auto">
          <a:xfrm>
            <a:off x="5077691" y="0"/>
            <a:ext cx="4087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96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839200" cy="5897563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Length–Tension </a:t>
            </a:r>
            <a:r>
              <a:rPr lang="en-US" sz="3200" b="1" dirty="0" smtClean="0">
                <a:solidFill>
                  <a:srgbClr val="002060"/>
                </a:solidFill>
              </a:rPr>
              <a:t>Relationship</a:t>
            </a:r>
          </a:p>
          <a:p>
            <a:pPr marL="0" indent="0">
              <a:lnSpc>
                <a:spcPct val="80000"/>
              </a:lnSpc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002060"/>
                </a:solidFill>
              </a:rPr>
              <a:t>The forcefulness of muscle contraction depends on the length of the sarcomeres</a:t>
            </a:r>
          </a:p>
          <a:p>
            <a:pPr lvl="1">
              <a:lnSpc>
                <a:spcPct val="80000"/>
              </a:lnSpc>
            </a:pPr>
            <a:endParaRPr lang="en-US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002060"/>
                </a:solidFill>
              </a:rPr>
              <a:t>When a muscle fiber is stretched there is less overlap between the thick and thin filaments and tension (forcefulness) is diminished</a:t>
            </a:r>
          </a:p>
          <a:p>
            <a:pPr lvl="1">
              <a:lnSpc>
                <a:spcPct val="80000"/>
              </a:lnSpc>
            </a:pPr>
            <a:endParaRPr lang="en-US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002060"/>
                </a:solidFill>
              </a:rPr>
              <a:t>When a muscle fiber is shortened the filaments are compressed and fewer myosin heads make contact with thin filaments and tension is diminished</a:t>
            </a:r>
          </a:p>
        </p:txBody>
      </p:sp>
    </p:spTree>
    <p:extLst>
      <p:ext uri="{BB962C8B-B14F-4D97-AF65-F5344CB8AC3E}">
        <p14:creationId xmlns:p14="http://schemas.microsoft.com/office/powerpoint/2010/main" val="246884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Load -velocity relationship</a:t>
            </a:r>
            <a:br>
              <a:rPr lang="en-US" sz="3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endParaRPr lang="en-IN" sz="36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27" y="1198418"/>
            <a:ext cx="4998832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a muscle contracts against a load (isotonic-contraction) , the velocity of fiber-shortening is inversely proportional to the degree of load</a:t>
            </a:r>
          </a:p>
          <a:p>
            <a:endParaRPr lang="en-US" sz="2800" dirty="0" smtClean="0"/>
          </a:p>
          <a:p>
            <a:r>
              <a:rPr lang="en-US" sz="2800" dirty="0" smtClean="0"/>
              <a:t>When there is no load, the muscle contracts with maximum velocity and the velocity decreases with increasing load on muscle.</a:t>
            </a:r>
            <a:endParaRPr lang="en-IN" sz="2800" dirty="0"/>
          </a:p>
        </p:txBody>
      </p:sp>
      <p:pic>
        <p:nvPicPr>
          <p:cNvPr id="4" name="Picture 3" descr="New Doc 6_2.jpg"/>
          <p:cNvPicPr>
            <a:picLocks noChangeAspect="1"/>
          </p:cNvPicPr>
          <p:nvPr/>
        </p:nvPicPr>
        <p:blipFill rotWithShape="1">
          <a:blip r:embed="rId2" cstate="print"/>
          <a:srcRect l="5253" t="5239" r="5691" b="10324"/>
          <a:stretch/>
        </p:blipFill>
        <p:spPr>
          <a:xfrm>
            <a:off x="5458691" y="1454727"/>
            <a:ext cx="3685309" cy="37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219200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Excitability………… </a:t>
            </a:r>
            <a:endParaRPr lang="en-US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    </a:t>
            </a:r>
          </a:p>
          <a:p>
            <a:pPr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It is the change in potential and the consequence response inherent to the tissue in relation to the stimulus</a:t>
            </a:r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039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When the load becomes equal to the maximal isometric tension the muscle can develop, the shortening velocity is zero. </a:t>
            </a:r>
          </a:p>
          <a:p>
            <a:pPr algn="just"/>
            <a:r>
              <a:rPr lang="en-US" dirty="0" smtClean="0"/>
              <a:t>E.g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 light object can be lifted faster than heavy objects.</a:t>
            </a: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5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56038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Length-Tension of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sarcomere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admin1\Desktop\image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610599" cy="548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8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1\Desktop\download (1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391694" y="2832100"/>
            <a:ext cx="2324100" cy="19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8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/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FACTORS   AFFECTING   CONTRACTION……..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914400" indent="-914400">
              <a:buAutoNum type="alphaUcPeriod"/>
            </a:pPr>
            <a:r>
              <a:rPr lang="en-US" sz="4500" b="1" dirty="0" smtClean="0">
                <a:solidFill>
                  <a:srgbClr val="002060"/>
                </a:solidFill>
              </a:rPr>
              <a:t>Strength of stimuli-  Quantal summation</a:t>
            </a:r>
          </a:p>
          <a:p>
            <a:pPr marL="914400" indent="-914400">
              <a:buAutoNum type="alphaUcPeriod"/>
            </a:pPr>
            <a:endParaRPr lang="en-US" sz="4500" b="1" dirty="0" smtClean="0">
              <a:solidFill>
                <a:srgbClr val="002060"/>
              </a:solidFill>
            </a:endParaRPr>
          </a:p>
          <a:p>
            <a:pPr marL="914400" indent="-914400">
              <a:buAutoNum type="alphaUcPeriod"/>
            </a:pPr>
            <a:r>
              <a:rPr lang="en-US" sz="4500" b="1" dirty="0" smtClean="0">
                <a:solidFill>
                  <a:srgbClr val="002060"/>
                </a:solidFill>
              </a:rPr>
              <a:t>Number of Stimuli:</a:t>
            </a:r>
          </a:p>
          <a:p>
            <a:pPr>
              <a:buNone/>
            </a:pPr>
            <a:r>
              <a:rPr lang="en-US" sz="4500" b="1" dirty="0" smtClean="0">
                <a:solidFill>
                  <a:srgbClr val="002060"/>
                </a:solidFill>
              </a:rPr>
              <a:t>	1) effect of 2 successive stimuli:</a:t>
            </a:r>
          </a:p>
          <a:p>
            <a:pPr>
              <a:buNone/>
            </a:pPr>
            <a:r>
              <a:rPr lang="en-US" sz="4500" b="1" dirty="0">
                <a:solidFill>
                  <a:srgbClr val="002060"/>
                </a:solidFill>
              </a:rPr>
              <a:t>	</a:t>
            </a:r>
            <a:r>
              <a:rPr lang="en-US" sz="4500" b="1" dirty="0" smtClean="0">
                <a:solidFill>
                  <a:srgbClr val="002060"/>
                </a:solidFill>
              </a:rPr>
              <a:t>     </a:t>
            </a:r>
            <a:r>
              <a:rPr lang="en-US" sz="4500" b="1" dirty="0" err="1" smtClean="0">
                <a:solidFill>
                  <a:srgbClr val="002060"/>
                </a:solidFill>
              </a:rPr>
              <a:t>i</a:t>
            </a:r>
            <a:r>
              <a:rPr lang="en-US" sz="4500" b="1" dirty="0" smtClean="0">
                <a:solidFill>
                  <a:srgbClr val="002060"/>
                </a:solidFill>
              </a:rPr>
              <a:t>) </a:t>
            </a:r>
            <a:r>
              <a:rPr lang="en-US" sz="4500" dirty="0" smtClean="0">
                <a:solidFill>
                  <a:srgbClr val="002060"/>
                </a:solidFill>
              </a:rPr>
              <a:t>Beneficial effect</a:t>
            </a:r>
          </a:p>
          <a:p>
            <a:pPr>
              <a:buNone/>
            </a:pPr>
            <a:r>
              <a:rPr lang="en-US" sz="4500" dirty="0">
                <a:solidFill>
                  <a:srgbClr val="002060"/>
                </a:solidFill>
              </a:rPr>
              <a:t>	</a:t>
            </a:r>
            <a:r>
              <a:rPr lang="en-US" sz="4500" dirty="0" smtClean="0">
                <a:solidFill>
                  <a:srgbClr val="002060"/>
                </a:solidFill>
              </a:rPr>
              <a:t>    ii) Summation</a:t>
            </a:r>
          </a:p>
          <a:p>
            <a:pPr marL="571500" indent="-571500">
              <a:buNone/>
            </a:pPr>
            <a:r>
              <a:rPr lang="en-US" sz="4500" b="1" dirty="0">
                <a:solidFill>
                  <a:srgbClr val="002060"/>
                </a:solidFill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</a:rPr>
              <a:t>   2)more than two stimuli:</a:t>
            </a:r>
          </a:p>
          <a:p>
            <a:pPr marL="571500" indent="-571500">
              <a:buNone/>
            </a:pPr>
            <a:r>
              <a:rPr lang="en-US" sz="4500" b="1" dirty="0">
                <a:solidFill>
                  <a:srgbClr val="002060"/>
                </a:solidFill>
              </a:rPr>
              <a:t>	</a:t>
            </a:r>
            <a:r>
              <a:rPr lang="en-US" sz="4500" b="1" dirty="0" smtClean="0">
                <a:solidFill>
                  <a:srgbClr val="002060"/>
                </a:solidFill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</a:rPr>
              <a:t>i</a:t>
            </a:r>
            <a:r>
              <a:rPr lang="en-US" sz="4500" b="1" dirty="0" smtClean="0">
                <a:solidFill>
                  <a:srgbClr val="002060"/>
                </a:solidFill>
              </a:rPr>
              <a:t>) </a:t>
            </a:r>
            <a:r>
              <a:rPr lang="en-US" sz="4500" dirty="0" smtClean="0">
                <a:solidFill>
                  <a:srgbClr val="002060"/>
                </a:solidFill>
              </a:rPr>
              <a:t>Clonus, Tetanus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002060"/>
                </a:solidFill>
              </a:rPr>
              <a:t>        ii) </a:t>
            </a:r>
            <a:r>
              <a:rPr lang="en-US" sz="4500" dirty="0" err="1" smtClean="0">
                <a:solidFill>
                  <a:srgbClr val="002060"/>
                </a:solidFill>
              </a:rPr>
              <a:t>Treppe</a:t>
            </a:r>
            <a:endParaRPr lang="en-US" sz="4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500" dirty="0" smtClean="0">
                <a:solidFill>
                  <a:srgbClr val="002060"/>
                </a:solidFill>
              </a:rPr>
              <a:t>        iii) Fatigue</a:t>
            </a:r>
          </a:p>
          <a:p>
            <a:pPr marL="571500" indent="-571500">
              <a:buNone/>
            </a:pPr>
            <a:r>
              <a:rPr lang="en-US" sz="4500" b="1" dirty="0" smtClean="0">
                <a:solidFill>
                  <a:srgbClr val="002060"/>
                </a:solidFill>
              </a:rPr>
              <a:t>C. Effect of temperature</a:t>
            </a:r>
          </a:p>
          <a:p>
            <a:pPr marL="571500" indent="-571500">
              <a:buNone/>
            </a:pPr>
            <a:endParaRPr lang="en-US" sz="4500" b="1" dirty="0" smtClean="0">
              <a:solidFill>
                <a:srgbClr val="002060"/>
              </a:solidFill>
            </a:endParaRPr>
          </a:p>
          <a:p>
            <a:pPr marL="571500" indent="-571500">
              <a:buNone/>
            </a:pPr>
            <a:r>
              <a:rPr lang="en-US" sz="4500" b="1" dirty="0" smtClean="0">
                <a:solidFill>
                  <a:srgbClr val="002060"/>
                </a:solidFill>
              </a:rPr>
              <a:t>D. Load (Preload &amp; Afterload)</a:t>
            </a:r>
          </a:p>
        </p:txBody>
      </p:sp>
    </p:spTree>
    <p:extLst>
      <p:ext uri="{BB962C8B-B14F-4D97-AF65-F5344CB8AC3E}">
        <p14:creationId xmlns:p14="http://schemas.microsoft.com/office/powerpoint/2010/main" val="197524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Major Types of Muscle Fibers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91440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Classified based on differences in ATP hydrolysis and synthesis</a:t>
            </a:r>
          </a:p>
          <a:p>
            <a:r>
              <a:rPr lang="en-US" sz="3600" dirty="0" smtClean="0"/>
              <a:t>Two major types</a:t>
            </a:r>
          </a:p>
          <a:p>
            <a:pPr lvl="1"/>
            <a:r>
              <a:rPr lang="en-US" sz="3600" dirty="0" smtClean="0"/>
              <a:t>Slow-oxidative (type I) fibers</a:t>
            </a:r>
          </a:p>
          <a:p>
            <a:pPr lvl="1"/>
            <a:r>
              <a:rPr lang="en-US" sz="3600" dirty="0" smtClean="0"/>
              <a:t>Fast-oxidative (type </a:t>
            </a:r>
            <a:r>
              <a:rPr lang="en-US" sz="3600" dirty="0" err="1" smtClean="0"/>
              <a:t>IIa</a:t>
            </a:r>
            <a:r>
              <a:rPr lang="en-US" sz="3600" dirty="0" smtClean="0"/>
              <a:t>) fibers</a:t>
            </a:r>
          </a:p>
          <a:p>
            <a:pPr lvl="1"/>
            <a:r>
              <a:rPr lang="en-US" sz="3600" dirty="0" smtClean="0"/>
              <a:t>Fast-glycolytic (type </a:t>
            </a:r>
            <a:r>
              <a:rPr lang="en-US" sz="3600" dirty="0" err="1" smtClean="0"/>
              <a:t>IIb</a:t>
            </a:r>
            <a:r>
              <a:rPr lang="en-US" sz="3600" dirty="0" smtClean="0"/>
              <a:t>) fibers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1742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calUser\Desktop\NMP MBBS 21\pictures\muscle-fibre-types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890"/>
            <a:ext cx="9067800" cy="60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776214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Property</a:t>
            </a:r>
            <a:r>
              <a:rPr lang="en-GB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Slow</a:t>
            </a:r>
            <a:r>
              <a:rPr lang="en-GB" b="1" dirty="0">
                <a:solidFill>
                  <a:schemeClr val="bg1"/>
                </a:solidFill>
              </a:rPr>
              <a:t>		Intermediate		</a:t>
            </a:r>
            <a:r>
              <a:rPr lang="en-GB" b="1" dirty="0" smtClean="0">
                <a:solidFill>
                  <a:schemeClr val="bg1"/>
                </a:solidFill>
              </a:rPr>
              <a:t>Fast</a:t>
            </a:r>
            <a:endParaRPr lang="en-GB" b="1" dirty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Contraction speed</a:t>
            </a:r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Slow</a:t>
            </a:r>
            <a:r>
              <a:rPr lang="en-GB" b="1" dirty="0">
                <a:solidFill>
                  <a:schemeClr val="bg1"/>
                </a:solidFill>
              </a:rPr>
              <a:t>		Fast			Fast 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Tension</a:t>
            </a:r>
            <a:r>
              <a:rPr lang="en-GB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Low</a:t>
            </a:r>
            <a:r>
              <a:rPr lang="en-GB" b="1" dirty="0">
                <a:solidFill>
                  <a:schemeClr val="bg1"/>
                </a:solidFill>
              </a:rPr>
              <a:t>		Intermediate		</a:t>
            </a:r>
            <a:r>
              <a:rPr lang="en-GB" b="1" dirty="0" smtClean="0">
                <a:solidFill>
                  <a:schemeClr val="bg1"/>
                </a:solidFill>
              </a:rPr>
              <a:t>High	</a:t>
            </a:r>
            <a:endParaRPr lang="en-GB" b="1" dirty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Fatigue resistance	</a:t>
            </a:r>
            <a:r>
              <a:rPr lang="en-GB" b="1" dirty="0" smtClean="0">
                <a:solidFill>
                  <a:schemeClr val="bg1"/>
                </a:solidFill>
              </a:rPr>
              <a:t>High</a:t>
            </a:r>
            <a:r>
              <a:rPr lang="en-GB" b="1" dirty="0">
                <a:solidFill>
                  <a:schemeClr val="bg1"/>
                </a:solidFill>
              </a:rPr>
              <a:t>		Intermediate		</a:t>
            </a:r>
            <a:r>
              <a:rPr lang="en-GB" b="1" dirty="0" smtClean="0">
                <a:solidFill>
                  <a:schemeClr val="bg1"/>
                </a:solidFill>
              </a:rPr>
              <a:t>Low	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Colour</a:t>
            </a:r>
            <a:r>
              <a:rPr lang="en-GB" b="1" dirty="0" smtClean="0">
                <a:solidFill>
                  <a:schemeClr val="bg1"/>
                </a:solidFill>
              </a:rPr>
              <a:t>			Red		White			White	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Myoglobin content </a:t>
            </a:r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High</a:t>
            </a:r>
            <a:r>
              <a:rPr lang="en-GB" b="1" dirty="0">
                <a:solidFill>
                  <a:schemeClr val="bg1"/>
                </a:solidFill>
              </a:rPr>
              <a:t>		Low			</a:t>
            </a:r>
            <a:r>
              <a:rPr lang="en-GB" b="1" dirty="0" smtClean="0">
                <a:solidFill>
                  <a:schemeClr val="bg1"/>
                </a:solidFill>
              </a:rPr>
              <a:t>Low	</a:t>
            </a:r>
            <a:endParaRPr lang="en-GB" b="1" dirty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Capillary supply	</a:t>
            </a:r>
            <a:r>
              <a:rPr lang="en-GB" b="1" dirty="0" smtClean="0">
                <a:solidFill>
                  <a:schemeClr val="bg1"/>
                </a:solidFill>
              </a:rPr>
              <a:t>Dense</a:t>
            </a:r>
            <a:r>
              <a:rPr lang="en-GB" b="1" dirty="0">
                <a:solidFill>
                  <a:schemeClr val="bg1"/>
                </a:solidFill>
              </a:rPr>
              <a:t>		Intermediate		</a:t>
            </a:r>
            <a:r>
              <a:rPr lang="en-GB" b="1" dirty="0" smtClean="0">
                <a:solidFill>
                  <a:schemeClr val="bg1"/>
                </a:solidFill>
              </a:rPr>
              <a:t>Scarce	</a:t>
            </a:r>
            <a:endParaRPr lang="en-GB" b="1" dirty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Mitochondria		Many		Intermediate		Few	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Glycolytic enzyme</a:t>
            </a:r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  Low</a:t>
            </a:r>
            <a:r>
              <a:rPr lang="en-GB" b="1" dirty="0">
                <a:solidFill>
                  <a:schemeClr val="bg1"/>
                </a:solidFill>
              </a:rPr>
              <a:t>		High			High	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Substrates used for 	</a:t>
            </a:r>
            <a:r>
              <a:rPr lang="en-GB" b="1" dirty="0" smtClean="0">
                <a:solidFill>
                  <a:schemeClr val="bg1"/>
                </a:solidFill>
              </a:rPr>
              <a:t>Lipids</a:t>
            </a:r>
            <a:r>
              <a:rPr lang="en-GB" b="1" dirty="0">
                <a:solidFill>
                  <a:schemeClr val="bg1"/>
                </a:solidFill>
              </a:rPr>
              <a:t>, CHO, 	</a:t>
            </a:r>
            <a:r>
              <a:rPr lang="en-GB" b="1" dirty="0" smtClean="0">
                <a:solidFill>
                  <a:schemeClr val="bg1"/>
                </a:solidFill>
              </a:rPr>
              <a:t>Primarily CHO </a:t>
            </a:r>
            <a:r>
              <a:rPr lang="en-GB" b="1" dirty="0">
                <a:solidFill>
                  <a:schemeClr val="bg1"/>
                </a:solidFill>
              </a:rPr>
              <a:t>		CHO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ATP generation 	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(aerobic)  </a:t>
            </a:r>
            <a:r>
              <a:rPr lang="en-GB" b="1" dirty="0" smtClean="0">
                <a:solidFill>
                  <a:schemeClr val="bg1"/>
                </a:solidFill>
              </a:rPr>
              <a:t>	 (</a:t>
            </a:r>
            <a:r>
              <a:rPr lang="en-GB" b="1" dirty="0">
                <a:solidFill>
                  <a:schemeClr val="bg1"/>
                </a:solidFill>
              </a:rPr>
              <a:t>anaerobic)		(</a:t>
            </a:r>
            <a:r>
              <a:rPr lang="en-GB" b="1" dirty="0" smtClean="0">
                <a:solidFill>
                  <a:schemeClr val="bg1"/>
                </a:solidFill>
              </a:rPr>
              <a:t>anaerobic) Alternative names	Type </a:t>
            </a:r>
            <a:r>
              <a:rPr lang="en-GB" b="1" dirty="0">
                <a:solidFill>
                  <a:schemeClr val="bg1"/>
                </a:solidFill>
              </a:rPr>
              <a:t>I, S (slow</a:t>
            </a:r>
            <a:r>
              <a:rPr lang="en-GB" b="1" dirty="0" smtClean="0">
                <a:solidFill>
                  <a:schemeClr val="bg1"/>
                </a:solidFill>
              </a:rPr>
              <a:t>),  Type </a:t>
            </a:r>
            <a:r>
              <a:rPr lang="en-GB" b="1" dirty="0" err="1">
                <a:solidFill>
                  <a:schemeClr val="bg1"/>
                </a:solidFill>
              </a:rPr>
              <a:t>IIa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FO    Type </a:t>
            </a:r>
            <a:r>
              <a:rPr lang="en-GB" b="1" dirty="0" err="1">
                <a:solidFill>
                  <a:schemeClr val="bg1"/>
                </a:solidFill>
              </a:rPr>
              <a:t>IIb</a:t>
            </a:r>
            <a:r>
              <a:rPr lang="en-GB" b="1" dirty="0">
                <a:solidFill>
                  <a:schemeClr val="bg1"/>
                </a:solidFill>
              </a:rPr>
              <a:t>/x, 		  </a:t>
            </a:r>
            <a:r>
              <a:rPr lang="en-GB" b="1" dirty="0" smtClean="0">
                <a:solidFill>
                  <a:schemeClr val="bg1"/>
                </a:solidFill>
              </a:rPr>
              <a:t>     SO (</a:t>
            </a:r>
            <a:r>
              <a:rPr lang="en-GB" b="1" dirty="0">
                <a:solidFill>
                  <a:schemeClr val="bg1"/>
                </a:solidFill>
              </a:rPr>
              <a:t>slow oxidative)	</a:t>
            </a:r>
            <a:r>
              <a:rPr lang="en-GB" b="1" dirty="0" smtClean="0">
                <a:solidFill>
                  <a:schemeClr val="bg1"/>
                </a:solidFill>
              </a:rPr>
              <a:t>       FR </a:t>
            </a:r>
            <a:r>
              <a:rPr lang="en-GB" b="1" dirty="0">
                <a:solidFill>
                  <a:schemeClr val="bg1"/>
                </a:solidFill>
              </a:rPr>
              <a:t>(fast </a:t>
            </a:r>
            <a:r>
              <a:rPr lang="en-GB" b="1" dirty="0" smtClean="0">
                <a:solidFill>
                  <a:schemeClr val="bg1"/>
                </a:solidFill>
              </a:rPr>
              <a:t>resistant)           FF  (Fast fatigue)</a:t>
            </a:r>
          </a:p>
        </p:txBody>
      </p:sp>
    </p:spTree>
    <p:extLst>
      <p:ext uri="{BB962C8B-B14F-4D97-AF65-F5344CB8AC3E}">
        <p14:creationId xmlns:p14="http://schemas.microsoft.com/office/powerpoint/2010/main" val="18355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29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Summation of contraction</a:t>
            </a:r>
            <a:br>
              <a:rPr lang="en-US" sz="4000" dirty="0" smtClean="0">
                <a:latin typeface="Aharoni" pitchFamily="2" charset="-79"/>
                <a:cs typeface="Aharoni" pitchFamily="2" charset="-79"/>
              </a:rPr>
            </a:b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9916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Repeated stimulation of the muscle before relaxation has occurred produces a phenomenon known as summation of contraction.</a:t>
            </a:r>
            <a:endParaRPr lang="en-IN" sz="2800" dirty="0"/>
          </a:p>
        </p:txBody>
      </p:sp>
      <p:pic>
        <p:nvPicPr>
          <p:cNvPr id="4" name="Content Placeholder 3" descr="New Doc 5_1.jpg"/>
          <p:cNvPicPr>
            <a:picLocks noChangeAspect="1"/>
          </p:cNvPicPr>
          <p:nvPr/>
        </p:nvPicPr>
        <p:blipFill rotWithShape="1">
          <a:blip r:embed="rId2"/>
          <a:srcRect l="51111" t="1823" r="2423" b="7459"/>
          <a:stretch/>
        </p:blipFill>
        <p:spPr>
          <a:xfrm rot="16200000">
            <a:off x="3131128" y="1059873"/>
            <a:ext cx="3186543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8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New Doc 5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6200000">
            <a:off x="1178720" y="-893000"/>
            <a:ext cx="6857999" cy="8643996"/>
          </a:xfrm>
        </p:spPr>
      </p:pic>
      <p:sp>
        <p:nvSpPr>
          <p:cNvPr id="3" name="TextBox 2"/>
          <p:cNvSpPr txBox="1"/>
          <p:nvPr/>
        </p:nvSpPr>
        <p:spPr>
          <a:xfrm>
            <a:off x="5715000" y="3168134"/>
            <a:ext cx="267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Summation of contraction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48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533400"/>
            <a:ext cx="91440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b="1" dirty="0" smtClean="0"/>
              <a:t>All or None response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An individual muscle fiber exhibits contraction of an uniform intensity once  their particular threshold has been reached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9472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49" y="115888"/>
            <a:ext cx="4895851" cy="1009650"/>
          </a:xfrm>
        </p:spPr>
        <p:txBody>
          <a:bodyPr>
            <a:normAutofit/>
          </a:bodyPr>
          <a:lstStyle/>
          <a:p>
            <a:r>
              <a:rPr lang="en-US" sz="3000" b="1" dirty="0"/>
              <a:t>Single muscle </a:t>
            </a:r>
            <a:r>
              <a:rPr lang="en-US" sz="3000" b="1" dirty="0" smtClean="0"/>
              <a:t>twitch</a:t>
            </a:r>
            <a:endParaRPr lang="sk-SK" sz="3000" b="1" dirty="0"/>
          </a:p>
        </p:txBody>
      </p:sp>
      <p:pic>
        <p:nvPicPr>
          <p:cNvPr id="57346" name="Picture 2" descr="C:\Users\Geetanjali Purohit\Desktop\download (1).jpg"/>
          <p:cNvPicPr>
            <a:picLocks noChangeAspect="1" noChangeArrowheads="1"/>
          </p:cNvPicPr>
          <p:nvPr/>
        </p:nvPicPr>
        <p:blipFill>
          <a:blip r:embed="rId2">
            <a:lum bright="-31000" contrast="48000"/>
          </a:blip>
          <a:srcRect/>
          <a:stretch>
            <a:fillRect/>
          </a:stretch>
        </p:blipFill>
        <p:spPr bwMode="auto">
          <a:xfrm>
            <a:off x="381000" y="2667000"/>
            <a:ext cx="8153400" cy="3657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" y="12192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Muscle-twitch </a:t>
            </a:r>
            <a:r>
              <a:rPr lang="en-US" b="1" i="1" dirty="0"/>
              <a:t>(simple muscle curve):</a:t>
            </a:r>
          </a:p>
          <a:p>
            <a:pPr>
              <a:buNone/>
            </a:pPr>
            <a:r>
              <a:rPr lang="en-US" dirty="0"/>
              <a:t>   The contraction and relaxation of skeletal muscle in response to a single adequate stimulus </a:t>
            </a:r>
          </a:p>
        </p:txBody>
      </p:sp>
    </p:spTree>
    <p:extLst>
      <p:ext uri="{BB962C8B-B14F-4D97-AF65-F5344CB8AC3E}">
        <p14:creationId xmlns:p14="http://schemas.microsoft.com/office/powerpoint/2010/main" val="36307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Muscle Fatigue………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709" y="1295400"/>
            <a:ext cx="891540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en-US" sz="2800" b="1" dirty="0" smtClean="0"/>
              <a:t>Failure of a muscle to maintain tension as a result of previous contractile activity is known as muscle fatigue. </a:t>
            </a:r>
          </a:p>
          <a:p>
            <a:r>
              <a:rPr lang="en-US" sz="2800" dirty="0" smtClean="0"/>
              <a:t>Defense mechanism that protects muscle from reaching point at which it can no longer produce ATP</a:t>
            </a:r>
          </a:p>
          <a:p>
            <a:r>
              <a:rPr lang="en-US" sz="2800" dirty="0" smtClean="0"/>
              <a:t>Underlying causes of muscle fatigue are unclear</a:t>
            </a:r>
          </a:p>
          <a:p>
            <a:r>
              <a:rPr lang="en-US" sz="2800" dirty="0" smtClean="0"/>
              <a:t>It depends upon</a:t>
            </a:r>
          </a:p>
          <a:p>
            <a:pPr>
              <a:buNone/>
            </a:pPr>
            <a:r>
              <a:rPr lang="en-US" sz="2800" dirty="0" smtClean="0"/>
              <a:t> 1. intensity and duration of exercise</a:t>
            </a:r>
          </a:p>
          <a:p>
            <a:pPr>
              <a:buNone/>
            </a:pPr>
            <a:r>
              <a:rPr lang="en-US" sz="2800" dirty="0" smtClean="0"/>
              <a:t>2. Type of muscle fibers.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887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09600"/>
            <a:ext cx="91440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Causes of muscle fatigue have been classified into central and peripheral</a:t>
            </a:r>
          </a:p>
          <a:p>
            <a:pPr>
              <a:lnSpc>
                <a:spcPct val="90000"/>
              </a:lnSpc>
            </a:pPr>
            <a:r>
              <a:rPr lang="en-US" sz="3200" u="sng" dirty="0" smtClean="0"/>
              <a:t>Central</a:t>
            </a:r>
            <a:r>
              <a:rPr lang="en-US" sz="3200" dirty="0" smtClean="0"/>
              <a:t> - includes CNS, motivation and psychological factors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restoration of force with external stimulation of muscle -indicates central fatigue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hypoglycemia, reticular formation</a:t>
            </a:r>
          </a:p>
          <a:p>
            <a:pPr>
              <a:lnSpc>
                <a:spcPct val="90000"/>
              </a:lnSpc>
            </a:pPr>
            <a:r>
              <a:rPr lang="en-US" sz="3200" u="sng" dirty="0" smtClean="0"/>
              <a:t>Peripheral</a:t>
            </a:r>
            <a:r>
              <a:rPr lang="en-US" sz="3200" dirty="0" smtClean="0"/>
              <a:t> - PNS to muscle - EC coupling, energy supply and force generation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95400"/>
            <a:ext cx="9144000" cy="487680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Sz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Causes of fatigue are:</a:t>
            </a:r>
          </a:p>
          <a:p>
            <a:pPr lvl="1">
              <a:lnSpc>
                <a:spcPct val="150000"/>
              </a:lnSpc>
              <a:buSzTx/>
            </a:pPr>
            <a:r>
              <a:rPr lang="en-US" sz="2400" b="1" dirty="0" smtClean="0">
                <a:solidFill>
                  <a:schemeClr val="tx1"/>
                </a:solidFill>
              </a:rPr>
              <a:t>Depletion </a:t>
            </a:r>
            <a:r>
              <a:rPr lang="en-US" sz="2400" b="1" dirty="0">
                <a:solidFill>
                  <a:schemeClr val="tx1"/>
                </a:solidFill>
              </a:rPr>
              <a:t>of </a:t>
            </a:r>
            <a:r>
              <a:rPr lang="en-US" sz="2400" b="1" dirty="0" err="1">
                <a:solidFill>
                  <a:schemeClr val="tx1"/>
                </a:solidFill>
              </a:rPr>
              <a:t>creatine</a:t>
            </a:r>
            <a:r>
              <a:rPr lang="en-US" sz="2400" b="1" dirty="0">
                <a:solidFill>
                  <a:schemeClr val="tx1"/>
                </a:solidFill>
              </a:rPr>
              <a:t> phosphate</a:t>
            </a:r>
          </a:p>
          <a:p>
            <a:pPr lvl="1">
              <a:lnSpc>
                <a:spcPct val="150000"/>
              </a:lnSpc>
              <a:buSzTx/>
            </a:pPr>
            <a:r>
              <a:rPr lang="en-US" sz="2400" b="1" dirty="0">
                <a:solidFill>
                  <a:schemeClr val="tx1"/>
                </a:solidFill>
              </a:rPr>
              <a:t>Insufficient oxygen</a:t>
            </a:r>
          </a:p>
          <a:p>
            <a:pPr lvl="1">
              <a:lnSpc>
                <a:spcPct val="150000"/>
              </a:lnSpc>
              <a:buSzTx/>
            </a:pPr>
            <a:r>
              <a:rPr lang="en-US" sz="2400" b="1" dirty="0">
                <a:solidFill>
                  <a:schemeClr val="tx1"/>
                </a:solidFill>
              </a:rPr>
              <a:t>Depletion of glycogen and other nutrients</a:t>
            </a:r>
          </a:p>
          <a:p>
            <a:pPr lvl="1">
              <a:lnSpc>
                <a:spcPct val="150000"/>
              </a:lnSpc>
              <a:buSzTx/>
            </a:pPr>
            <a:r>
              <a:rPr lang="en-US" sz="2400" b="1" dirty="0">
                <a:solidFill>
                  <a:schemeClr val="tx1"/>
                </a:solidFill>
              </a:rPr>
              <a:t>Buildup of lactic acid and ADP</a:t>
            </a:r>
          </a:p>
          <a:p>
            <a:pPr lvl="1">
              <a:lnSpc>
                <a:spcPct val="150000"/>
              </a:lnSpc>
              <a:buSzTx/>
            </a:pPr>
            <a:r>
              <a:rPr lang="en-US" sz="2400" b="1" dirty="0">
                <a:solidFill>
                  <a:schemeClr val="tx1"/>
                </a:solidFill>
              </a:rPr>
              <a:t>Failure of the motor neuron to release enough acetylcholine</a:t>
            </a:r>
          </a:p>
        </p:txBody>
      </p:sp>
    </p:spTree>
    <p:extLst>
      <p:ext uri="{BB962C8B-B14F-4D97-AF65-F5344CB8AC3E}">
        <p14:creationId xmlns:p14="http://schemas.microsoft.com/office/powerpoint/2010/main" val="4421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Staircase phenomenon</a:t>
            </a:r>
            <a:br>
              <a:rPr lang="en-US" sz="4000" i="1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</a:br>
            <a:endParaRPr lang="en-IN" i="1" dirty="0">
              <a:solidFill>
                <a:schemeClr val="tx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1" y="1459309"/>
            <a:ext cx="8839200" cy="48537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a skeletal muscle is stimulated rapidly with a maximal stimulus, there is a progressive increase in the force of contraction for the first few contractions, until a maximum uniform tension per contraction is reached.</a:t>
            </a:r>
          </a:p>
          <a:p>
            <a:r>
              <a:rPr lang="en-US" sz="2800" dirty="0" smtClean="0"/>
              <a:t>This is called staircase phenomenon or </a:t>
            </a:r>
            <a:r>
              <a:rPr lang="en-US" sz="2800" dirty="0" err="1" smtClean="0"/>
              <a:t>Treppe</a:t>
            </a:r>
            <a:r>
              <a:rPr lang="en-US" sz="2800" dirty="0" smtClean="0"/>
              <a:t>.</a:t>
            </a:r>
            <a:endParaRPr lang="en-IN" sz="2800" dirty="0"/>
          </a:p>
        </p:txBody>
      </p:sp>
      <p:pic>
        <p:nvPicPr>
          <p:cNvPr id="4" name="Content Placeholder 3" descr="New Doc 5_2.jpg"/>
          <p:cNvPicPr>
            <a:picLocks noChangeAspect="1"/>
          </p:cNvPicPr>
          <p:nvPr/>
        </p:nvPicPr>
        <p:blipFill rotWithShape="1">
          <a:blip r:embed="rId2"/>
          <a:srcRect l="69255" t="12266" r="6358" b="9349"/>
          <a:stretch/>
        </p:blipFill>
        <p:spPr>
          <a:xfrm rot="10800000">
            <a:off x="5482934" y="4190999"/>
            <a:ext cx="3661065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2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Tetanization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283198" cy="44926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the muscle is stimulated repeatedly at a very high frequency , continuous activation of the contractile mechanism occurs without any relaxation , resulting in sustained contraction known as tetanus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( tetanic contraction).</a:t>
            </a:r>
            <a:endParaRPr lang="en-IN" sz="2800" dirty="0"/>
          </a:p>
        </p:txBody>
      </p:sp>
      <p:pic>
        <p:nvPicPr>
          <p:cNvPr id="4" name="Content Placeholder 3" descr="New Doc 5_2.jpg"/>
          <p:cNvPicPr>
            <a:picLocks noChangeAspect="1"/>
          </p:cNvPicPr>
          <p:nvPr/>
        </p:nvPicPr>
        <p:blipFill rotWithShape="1">
          <a:blip r:embed="rId2"/>
          <a:srcRect l="1667" t="11993" r="3636" b="5608"/>
          <a:stretch/>
        </p:blipFill>
        <p:spPr>
          <a:xfrm rot="10800000">
            <a:off x="0" y="4038599"/>
            <a:ext cx="9248562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75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Tetanus </a:t>
            </a:r>
            <a:endParaRPr lang="en-IN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6605302" cy="52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0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79437"/>
            <a:ext cx="8686800" cy="5668963"/>
          </a:xfrm>
        </p:spPr>
        <p:txBody>
          <a:bodyPr/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Light load offers </a:t>
            </a:r>
            <a:r>
              <a:rPr lang="en-US" dirty="0" smtClean="0"/>
              <a:t>less resistance to the sliding of the filaments so that thin filaments move quickly over thick filaments allowing few cross-bridges to form at a time, producing less tension and faster contraction. </a:t>
            </a:r>
          </a:p>
          <a:p>
            <a:pPr algn="just"/>
            <a:r>
              <a:rPr lang="en-US" sz="4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Increasing load </a:t>
            </a:r>
            <a:r>
              <a:rPr lang="en-US" dirty="0" smtClean="0"/>
              <a:t>on a cross-bridge slows its forward movement during a power stroke and reduces the ATP hydrolysis; the slower contraction allows more time for </a:t>
            </a:r>
            <a:r>
              <a:rPr lang="en-US" dirty="0" err="1" smtClean="0"/>
              <a:t>actomyosin</a:t>
            </a:r>
            <a:r>
              <a:rPr lang="en-US" dirty="0" smtClean="0"/>
              <a:t> interaction and greater tension development.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23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Energy sources:</a:t>
            </a:r>
            <a:br>
              <a:rPr lang="en-US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839200" cy="510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</a:rPr>
              <a:t>ATP: It </a:t>
            </a:r>
            <a:r>
              <a:rPr lang="en-US" sz="2800" dirty="0">
                <a:latin typeface="Calibri" pitchFamily="34" charset="0"/>
              </a:rPr>
              <a:t>is the immediate source of energy</a:t>
            </a:r>
            <a:r>
              <a:rPr lang="en-US" sz="2800" dirty="0" smtClean="0"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Calibri" pitchFamily="34" charset="0"/>
              </a:rPr>
              <a:t>Resynthesis</a:t>
            </a:r>
            <a:r>
              <a:rPr lang="en-US" sz="2800" dirty="0" smtClean="0">
                <a:latin typeface="Calibri" pitchFamily="34" charset="0"/>
              </a:rPr>
              <a:t>  of ATP by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alibri" pitchFamily="34" charset="0"/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Phosphorylation of ADP by CREATINE PHOSPHATE(5 sec)</a:t>
            </a:r>
          </a:p>
          <a:p>
            <a:pPr>
              <a:lnSpc>
                <a:spcPct val="150000"/>
              </a:lnSpc>
              <a:buNone/>
            </a:pPr>
            <a:r>
              <a:rPr lang="en-IN" sz="2800" dirty="0" smtClean="0">
                <a:latin typeface="Calibri" pitchFamily="34" charset="0"/>
              </a:rPr>
              <a:t>CP+ADP            </a:t>
            </a:r>
            <a:r>
              <a:rPr lang="en-IN" sz="2800" dirty="0" err="1" smtClean="0">
                <a:latin typeface="Calibri" pitchFamily="34" charset="0"/>
              </a:rPr>
              <a:t>creatine</a:t>
            </a:r>
            <a:r>
              <a:rPr lang="en-IN" sz="2800" dirty="0" smtClean="0">
                <a:latin typeface="Calibri" pitchFamily="34" charset="0"/>
              </a:rPr>
              <a:t> +ATP</a:t>
            </a:r>
          </a:p>
          <a:p>
            <a:pPr>
              <a:lnSpc>
                <a:spcPct val="150000"/>
              </a:lnSpc>
              <a:buNone/>
            </a:pPr>
            <a:r>
              <a:rPr lang="en-IN" sz="2800" b="1" dirty="0" smtClean="0">
                <a:latin typeface="Calibri" pitchFamily="34" charset="0"/>
              </a:rPr>
              <a:t>2.Glycolysis( for 1min)</a:t>
            </a:r>
          </a:p>
          <a:p>
            <a:pPr>
              <a:lnSpc>
                <a:spcPct val="150000"/>
              </a:lnSpc>
              <a:buNone/>
            </a:pPr>
            <a:r>
              <a:rPr lang="en-IN" sz="2800" dirty="0" smtClean="0">
                <a:latin typeface="Calibri" pitchFamily="34" charset="0"/>
              </a:rPr>
              <a:t>3</a:t>
            </a:r>
            <a:r>
              <a:rPr lang="en-IN" sz="2800" b="1" dirty="0" smtClean="0">
                <a:latin typeface="Calibri" pitchFamily="34" charset="0"/>
              </a:rPr>
              <a:t>.Oxidative  metabolism of fats, carbohydrate and protein</a:t>
            </a:r>
            <a:r>
              <a:rPr lang="en-IN" sz="2800" dirty="0" smtClean="0">
                <a:latin typeface="Calibri" pitchFamily="34" charset="0"/>
              </a:rPr>
              <a:t>(long term contraction)</a:t>
            </a:r>
            <a:endParaRPr lang="en-IN" sz="2800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48690" y="40386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4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Other sources: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763000" cy="5202255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 smtClean="0"/>
              <a:t>At rest and during light exercise</a:t>
            </a:r>
            <a:r>
              <a:rPr lang="en-US" dirty="0" smtClean="0"/>
              <a:t>, muscle utilizes free fatty acids as its energy source.</a:t>
            </a:r>
          </a:p>
          <a:p>
            <a:pPr algn="just"/>
            <a:r>
              <a:rPr lang="en-US" b="1" u="sng" dirty="0" smtClean="0"/>
              <a:t>During moderate to heavy exercise</a:t>
            </a:r>
            <a:r>
              <a:rPr lang="en-US" dirty="0" smtClean="0"/>
              <a:t>, metabolism of glucose and glycogen has the primary role to generate ATP.</a:t>
            </a:r>
          </a:p>
          <a:p>
            <a:pPr algn="just"/>
            <a:r>
              <a:rPr lang="en-US" b="1" u="sng" dirty="0" smtClean="0"/>
              <a:t>In presence of O2, </a:t>
            </a:r>
            <a:r>
              <a:rPr lang="en-US" dirty="0" smtClean="0"/>
              <a:t>AEROBIC GYCOLYSIS takes place, the end products being CO2, H2O and 38 molecules of ATP.</a:t>
            </a:r>
          </a:p>
          <a:p>
            <a:pPr algn="just"/>
            <a:r>
              <a:rPr lang="en-US" b="1" u="sng" dirty="0" smtClean="0"/>
              <a:t>If the O2 supply is inadequate </a:t>
            </a:r>
            <a:r>
              <a:rPr lang="en-US" dirty="0" smtClean="0"/>
              <a:t>, anaerobic </a:t>
            </a:r>
            <a:r>
              <a:rPr lang="en-US" dirty="0" err="1" smtClean="0"/>
              <a:t>glycolysis</a:t>
            </a:r>
            <a:r>
              <a:rPr lang="en-US" dirty="0" smtClean="0"/>
              <a:t> delivers lactic acid and 2 ATP per molecules of glucose.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46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lectures\MBBS lec\NMS 17-18\action-potenti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6"/>
            <a:ext cx="9144000" cy="68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Energy Sources for Contraction…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Transfer of high-energy phosphate from </a:t>
            </a:r>
            <a:r>
              <a:rPr lang="en-US" sz="3200" dirty="0" err="1" smtClean="0"/>
              <a:t>creatine</a:t>
            </a:r>
            <a:r>
              <a:rPr lang="en-US" sz="3200" dirty="0" smtClean="0"/>
              <a:t> phosphate to ADP, First energy storehouse tapped at onset of contractile activity</a:t>
            </a:r>
          </a:p>
          <a:p>
            <a:r>
              <a:rPr lang="en-US" sz="3200" dirty="0" smtClean="0"/>
              <a:t>Oxidative </a:t>
            </a:r>
            <a:r>
              <a:rPr lang="en-US" sz="3200" dirty="0" err="1" smtClean="0"/>
              <a:t>phosphorylation</a:t>
            </a:r>
            <a:r>
              <a:rPr lang="en-US" sz="3200" dirty="0" smtClean="0"/>
              <a:t> (citric acid cycle and electron transport system). Takes place within muscle mitochondria if sufficient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is present</a:t>
            </a:r>
          </a:p>
          <a:p>
            <a:r>
              <a:rPr lang="en-US" sz="3200" dirty="0" err="1" smtClean="0"/>
              <a:t>Glycolysis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Supports anaerobic or high-intensity exercise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6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Thermal changes during muscle contraction………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7630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Calibri" pitchFamily="34" charset="0"/>
              </a:rPr>
              <a:t>Resting heat: muscle is in rest, not contracting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alibri" pitchFamily="34" charset="0"/>
              </a:rPr>
              <a:t>Initial heat: heat generated in excess of resting heat during muscular contraction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alibri" pitchFamily="34" charset="0"/>
              </a:rPr>
              <a:t>Recovery heat: heat produced in excess of resting heat, following muscle contraction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alibri" pitchFamily="34" charset="0"/>
              </a:rPr>
              <a:t>Relaxation heat: extra heat, in addition to the recovery heat, which is produced during relaxation of the </a:t>
            </a:r>
            <a:r>
              <a:rPr lang="en-US" sz="3200" dirty="0" err="1" smtClean="0">
                <a:latin typeface="Calibri" pitchFamily="34" charset="0"/>
              </a:rPr>
              <a:t>isotonically</a:t>
            </a:r>
            <a:r>
              <a:rPr lang="en-US" sz="3200" dirty="0" smtClean="0">
                <a:latin typeface="Calibri" pitchFamily="34" charset="0"/>
              </a:rPr>
              <a:t> contracted muscle.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855"/>
            <a:ext cx="8229600" cy="78898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Oxygen Debt </a:t>
            </a:r>
            <a:endParaRPr lang="en-US" sz="28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685800"/>
            <a:ext cx="9144000" cy="6096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Oxygen </a:t>
            </a:r>
            <a:r>
              <a:rPr lang="en-US" sz="2400" b="1" dirty="0">
                <a:latin typeface="Calibri" pitchFamily="34" charset="0"/>
              </a:rPr>
              <a:t>Consumption After </a:t>
            </a:r>
            <a:r>
              <a:rPr lang="en-US" sz="2400" b="1" dirty="0" smtClean="0">
                <a:latin typeface="Calibri" pitchFamily="34" charset="0"/>
              </a:rPr>
              <a:t>Exercise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pPr>
              <a:buSzTx/>
              <a:buNone/>
            </a:pPr>
            <a:r>
              <a:rPr lang="en-US" sz="2400" b="1" dirty="0" smtClean="0">
                <a:latin typeface="Calibri" pitchFamily="34" charset="0"/>
              </a:rPr>
              <a:t>  </a:t>
            </a:r>
            <a:r>
              <a:rPr lang="en-US" sz="2800" dirty="0" smtClean="0">
                <a:latin typeface="Calibri" pitchFamily="34" charset="0"/>
              </a:rPr>
              <a:t>After </a:t>
            </a:r>
            <a:r>
              <a:rPr lang="en-US" sz="2800" dirty="0">
                <a:latin typeface="Calibri" pitchFamily="34" charset="0"/>
              </a:rPr>
              <a:t>exercise, heavy breathing continues </a:t>
            </a:r>
            <a:r>
              <a:rPr lang="en-US" sz="2800" dirty="0" smtClean="0">
                <a:latin typeface="Calibri" pitchFamily="34" charset="0"/>
              </a:rPr>
              <a:t>and oxygen </a:t>
            </a:r>
            <a:r>
              <a:rPr lang="en-US" sz="2800" dirty="0">
                <a:latin typeface="Calibri" pitchFamily="34" charset="0"/>
              </a:rPr>
              <a:t>consumption remains above the resting </a:t>
            </a:r>
            <a:r>
              <a:rPr lang="en-US" sz="2800" dirty="0" smtClean="0">
                <a:latin typeface="Calibri" pitchFamily="34" charset="0"/>
              </a:rPr>
              <a:t>level</a:t>
            </a:r>
          </a:p>
          <a:p>
            <a:pPr>
              <a:buSz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 Oxygen debt</a:t>
            </a:r>
          </a:p>
          <a:p>
            <a:pPr lvl="1">
              <a:lnSpc>
                <a:spcPct val="150000"/>
              </a:lnSpc>
              <a:buSzTx/>
              <a:buNone/>
            </a:pPr>
            <a:r>
              <a:rPr lang="en-US" sz="2800" b="1" dirty="0" smtClean="0">
                <a:latin typeface="Calibri" pitchFamily="34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added oxygen that is taken into the body after exercise</a:t>
            </a:r>
          </a:p>
          <a:p>
            <a:pPr lvl="1">
              <a:lnSpc>
                <a:spcPct val="150000"/>
              </a:lnSpc>
              <a:buSzTx/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This added oxygen is used to restore muscle cells to the resting level in three 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ways</a:t>
            </a:r>
          </a:p>
          <a:p>
            <a:pPr marL="914400" lvl="2" indent="0">
              <a:buSzTx/>
              <a:buNone/>
            </a:pPr>
            <a:r>
              <a:rPr lang="en-US" sz="2800" dirty="0" smtClean="0">
                <a:latin typeface="Calibri" pitchFamily="34" charset="0"/>
              </a:rPr>
              <a:t>1) to convert lactic acid into glycogen</a:t>
            </a:r>
          </a:p>
          <a:p>
            <a:pPr marL="914400" lvl="2" indent="0">
              <a:buSzTx/>
              <a:buNone/>
            </a:pPr>
            <a:r>
              <a:rPr lang="en-US" sz="2800" dirty="0" smtClean="0"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) to synthesize </a:t>
            </a:r>
            <a:r>
              <a:rPr lang="en-US" sz="2800" dirty="0" err="1">
                <a:latin typeface="Calibri" pitchFamily="34" charset="0"/>
              </a:rPr>
              <a:t>creatine</a:t>
            </a:r>
            <a:r>
              <a:rPr lang="en-US" sz="2800" dirty="0">
                <a:latin typeface="Calibri" pitchFamily="34" charset="0"/>
              </a:rPr>
              <a:t> phosphate and ATP</a:t>
            </a:r>
          </a:p>
          <a:p>
            <a:pPr marL="914400" lvl="2" indent="0">
              <a:buSzTx/>
              <a:buNone/>
            </a:pPr>
            <a:r>
              <a:rPr lang="en-US" sz="2800" dirty="0">
                <a:latin typeface="Calibri" pitchFamily="34" charset="0"/>
              </a:rPr>
              <a:t>3) to replace the oxygen removed from myoglobin</a:t>
            </a:r>
          </a:p>
        </p:txBody>
      </p:sp>
    </p:spTree>
    <p:extLst>
      <p:ext uri="{BB962C8B-B14F-4D97-AF65-F5344CB8AC3E}">
        <p14:creationId xmlns:p14="http://schemas.microsoft.com/office/powerpoint/2010/main" val="32330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858000" cy="653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5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EMG and Disorders of skeletal muscle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991600" cy="5562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The recording of muscle APs is called electromyography. The record is known as an </a:t>
            </a:r>
            <a:r>
              <a:rPr lang="en-US" sz="3200" u="sng" dirty="0" err="1" smtClean="0">
                <a:solidFill>
                  <a:srgbClr val="C00000"/>
                </a:solidFill>
              </a:rPr>
              <a:t>electromyogram</a:t>
            </a:r>
            <a:endParaRPr lang="en-US" sz="3200" u="sng" dirty="0" smtClean="0">
              <a:solidFill>
                <a:srgbClr val="C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Electomyography</a:t>
            </a:r>
            <a:r>
              <a:rPr lang="en-US" sz="3200" dirty="0" smtClean="0">
                <a:solidFill>
                  <a:srgbClr val="C00000"/>
                </a:solidFill>
              </a:rPr>
              <a:t> is the study of electrical activity of the muscle.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 EMG is the graphical representation of electrical activity of muscle.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  Useful in diagnosis of neuromuscular diseases and </a:t>
            </a:r>
            <a:r>
              <a:rPr lang="en-US" sz="3200" dirty="0" err="1" smtClean="0"/>
              <a:t>myopathies</a:t>
            </a:r>
            <a:r>
              <a:rPr lang="en-US" sz="3200" dirty="0" smtClean="0"/>
              <a:t>.</a:t>
            </a:r>
          </a:p>
          <a:p>
            <a:pPr lvl="2">
              <a:lnSpc>
                <a:spcPct val="90000"/>
              </a:lnSpc>
              <a:buNone/>
            </a:pPr>
            <a:endParaRPr lang="en-US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4400" b="1" i="1" u="sng" dirty="0" smtClean="0">
              <a:solidFill>
                <a:srgbClr val="C00000"/>
              </a:solidFill>
              <a:latin typeface="Algerian" pitchFamily="82" charset="0"/>
            </a:endParaRPr>
          </a:p>
          <a:p>
            <a:pPr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39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Sweep of AP </a:t>
            </a:r>
            <a:r>
              <a:rPr lang="en-US" sz="3200" dirty="0" smtClean="0">
                <a:sym typeface="Wingdings" pitchFamily="2" charset="2"/>
              </a:rPr>
              <a:t> similar to a wave</a:t>
            </a:r>
          </a:p>
          <a:p>
            <a:r>
              <a:rPr lang="en-US" sz="3200" dirty="0" smtClean="0">
                <a:sym typeface="Wingdings" pitchFamily="2" charset="2"/>
              </a:rPr>
              <a:t>Height of wave and the density of the wave can be recorded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9564"/>
          <a:stretch>
            <a:fillRect/>
          </a:stretch>
        </p:blipFill>
        <p:spPr>
          <a:xfrm>
            <a:off x="990600" y="3200400"/>
            <a:ext cx="7239000" cy="3200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2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Recording </a:t>
            </a:r>
            <a:r>
              <a:rPr lang="en-US" sz="2800" dirty="0" smtClean="0"/>
              <a:t>Methodology: </a:t>
            </a:r>
            <a:br>
              <a:rPr lang="en-US" sz="2800" dirty="0" smtClean="0"/>
            </a:br>
            <a:endParaRPr lang="en-US" sz="2800" i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33620"/>
            <a:ext cx="57150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Electrical potential difference measured between two points </a:t>
            </a:r>
            <a:r>
              <a:rPr lang="en-US" sz="2400" dirty="0">
                <a:sym typeface="Wingdings" pitchFamily="2" charset="2"/>
              </a:rPr>
              <a:t> bipolar electrode configuration used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Bipolar Electrode Types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Fine Wire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Needle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Surface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Electrode Placement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Overlying the muscle of interest in the direction of predominant fiber direction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Subject is GROUNDED by placing an electrode in an inactive region of body</a:t>
            </a:r>
          </a:p>
          <a:p>
            <a:pPr lvl="3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1066800"/>
            <a:ext cx="2578100" cy="5486400"/>
          </a:xfrm>
          <a:noFill/>
          <a:ln w="57150">
            <a:solidFill>
              <a:schemeClr val="tx1"/>
            </a:solidFill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019800" y="6248400"/>
            <a:ext cx="2940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http://www.hhdev.psu.edu/atlab/EMG.jpg</a:t>
            </a:r>
          </a:p>
        </p:txBody>
      </p:sp>
    </p:spTree>
    <p:extLst>
      <p:ext uri="{BB962C8B-B14F-4D97-AF65-F5344CB8AC3E}">
        <p14:creationId xmlns:p14="http://schemas.microsoft.com/office/powerpoint/2010/main" val="2454044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Fine Wire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6125" y="1527460"/>
            <a:ext cx="6095238" cy="4571429"/>
          </a:xfrm>
          <a:ln w="38100">
            <a:solidFill>
              <a:schemeClr val="tx1"/>
            </a:solidFill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000" y="62484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http://educ.ubc.ca/faculty/sanderson/EMG/Index.htm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265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DISORDERS OF SKELETAL MUSCLE.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b="1" dirty="0" smtClean="0"/>
              <a:t>MUSCLE DYSTROPHY</a:t>
            </a:r>
            <a:r>
              <a:rPr lang="en-US" dirty="0" smtClean="0"/>
              <a:t>- progressive degeneration of muscle fibers without the involvement of nervous system. </a:t>
            </a:r>
          </a:p>
          <a:p>
            <a:pPr marL="514350" indent="-51435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Duchenne</a:t>
            </a:r>
            <a:r>
              <a:rPr lang="en-US" dirty="0" smtClean="0"/>
              <a:t>: No formation of </a:t>
            </a:r>
            <a:r>
              <a:rPr lang="en-US" dirty="0" err="1" smtClean="0"/>
              <a:t>dystrophin</a:t>
            </a:r>
            <a:r>
              <a:rPr lang="en-US" dirty="0" smtClean="0"/>
              <a:t> protein.</a:t>
            </a:r>
          </a:p>
          <a:p>
            <a:pPr marL="514350" indent="-514350">
              <a:buNone/>
            </a:pPr>
            <a:r>
              <a:rPr lang="en-US" dirty="0" smtClean="0"/>
              <a:t> 2. Becker’s: Altered formation of </a:t>
            </a:r>
            <a:r>
              <a:rPr lang="en-US" dirty="0" err="1" smtClean="0"/>
              <a:t>dystrophin</a:t>
            </a:r>
            <a:r>
              <a:rPr lang="en-US" dirty="0" smtClean="0"/>
              <a:t> protein.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b="1" dirty="0" smtClean="0"/>
              <a:t>MUSCLE TONE DISEASES-</a:t>
            </a:r>
            <a:r>
              <a:rPr lang="en-US" dirty="0" smtClean="0"/>
              <a:t> hyper or </a:t>
            </a:r>
            <a:r>
              <a:rPr lang="en-US" dirty="0" err="1" smtClean="0"/>
              <a:t>hypotonia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b="1" dirty="0" smtClean="0"/>
              <a:t>DENERVATION HYPERSENSITIVITY AND FIBRILLATION</a:t>
            </a:r>
          </a:p>
          <a:p>
            <a:pPr marL="514350" indent="-514350">
              <a:buNone/>
            </a:pPr>
            <a:r>
              <a:rPr lang="en-US" b="1" dirty="0" err="1" smtClean="0"/>
              <a:t>McARDLE’S</a:t>
            </a:r>
            <a:r>
              <a:rPr lang="en-US" b="1" dirty="0" smtClean="0"/>
              <a:t> DISEASE</a:t>
            </a:r>
            <a:r>
              <a:rPr lang="en-US" dirty="0" smtClean="0"/>
              <a:t>-Glycogen storage diseases</a:t>
            </a:r>
          </a:p>
          <a:p>
            <a:pPr marL="514350" indent="-514350">
              <a:buNone/>
            </a:pPr>
            <a:r>
              <a:rPr lang="en-US" b="1" dirty="0" smtClean="0"/>
              <a:t>NEMALINE MYOPATHY-</a:t>
            </a:r>
            <a:r>
              <a:rPr lang="en-US" dirty="0" smtClean="0"/>
              <a:t>small rod like structures in the muscle fiber.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Geetanjali Purohit\Desktop\A00384F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8600"/>
            <a:ext cx="3333750" cy="1524000"/>
          </a:xfrm>
          <a:prstGeom prst="rect">
            <a:avLst/>
          </a:prstGeom>
          <a:noFill/>
        </p:spPr>
      </p:pic>
      <p:pic>
        <p:nvPicPr>
          <p:cNvPr id="2051" name="Picture 3" descr="C:\Users\Geetanjali Purohit\Desktop\F4.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5105400" cy="3350419"/>
          </a:xfrm>
          <a:prstGeom prst="rect">
            <a:avLst/>
          </a:prstGeom>
          <a:noFill/>
        </p:spPr>
      </p:pic>
      <p:pic>
        <p:nvPicPr>
          <p:cNvPr id="2052" name="Picture 4" descr="C:\Users\Geetanjali Purohit\Desktop\hdc_0001_0002_0_img0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038600"/>
            <a:ext cx="4267200" cy="2590800"/>
          </a:xfrm>
          <a:prstGeom prst="rect">
            <a:avLst/>
          </a:prstGeom>
          <a:noFill/>
        </p:spPr>
      </p:pic>
      <p:pic>
        <p:nvPicPr>
          <p:cNvPr id="2053" name="Picture 5" descr="C:\Users\Geetanjali Purohit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905000"/>
            <a:ext cx="33528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00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Strength Duration Curve </a:t>
            </a:r>
            <a:endParaRPr lang="en-US" b="1" dirty="0"/>
          </a:p>
        </p:txBody>
      </p:sp>
      <p:pic>
        <p:nvPicPr>
          <p:cNvPr id="28674" name="Picture 2" descr="C:\Users\Geetanjali Purohit\Desktop\strengthdur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8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86800" cy="57150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/>
              <a:t>CCES</a:t>
            </a:r>
          </a:p>
          <a:p>
            <a:pPr marL="514350" indent="-514350">
              <a:lnSpc>
                <a:spcPct val="150000"/>
              </a:lnSpc>
              <a:buNone/>
            </a:pPr>
            <a:endParaRPr lang="en-US" sz="2800" b="1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/>
              <a:t>1.Graphical representation of muscle activity is k/as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/>
              <a:t>  EMG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/>
              <a:t>  ECG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/>
              <a:t>  ETG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/>
              <a:t>  ESG</a:t>
            </a:r>
          </a:p>
        </p:txBody>
      </p:sp>
    </p:spTree>
    <p:extLst>
      <p:ext uri="{BB962C8B-B14F-4D97-AF65-F5344CB8AC3E}">
        <p14:creationId xmlns:p14="http://schemas.microsoft.com/office/powerpoint/2010/main" val="3626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prstClr val="black"/>
                </a:solidFill>
              </a:rPr>
              <a:t>2.Duchenne </a:t>
            </a:r>
            <a:r>
              <a:rPr lang="en-US" dirty="0">
                <a:solidFill>
                  <a:prstClr val="black"/>
                </a:solidFill>
              </a:rPr>
              <a:t>muscle dystrophy is because of mutation of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Dystrophin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Titin</a:t>
            </a:r>
            <a:r>
              <a:rPr lang="en-US" dirty="0" smtClean="0">
                <a:solidFill>
                  <a:prstClr val="black"/>
                </a:solidFill>
              </a:rPr>
              <a:t>  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Myosin  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 Actin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6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itchFamily="34" charset="0"/>
              </a:rPr>
              <a:t>2. Slow muscle fiber have: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>
                <a:latin typeface="Calibri" pitchFamily="34" charset="0"/>
              </a:rPr>
              <a:t>Decreased endoplasmic reticulum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>
                <a:latin typeface="Calibri" pitchFamily="34" charset="0"/>
              </a:rPr>
              <a:t>Decreased calcium store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>
                <a:latin typeface="Calibri" pitchFamily="34" charset="0"/>
              </a:rPr>
              <a:t>Decreased glycogen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>
                <a:latin typeface="Calibri" pitchFamily="34" charset="0"/>
              </a:rPr>
              <a:t>Increased mitochondria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3.The muscle typically exhibit isometric contraction are: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b="1" dirty="0" err="1" smtClean="0"/>
              <a:t>Extraocular</a:t>
            </a:r>
            <a:endParaRPr lang="en-US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b="1" dirty="0" err="1" smtClean="0"/>
              <a:t>Respirtory</a:t>
            </a:r>
            <a:endParaRPr lang="en-US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b="1" dirty="0" smtClean="0"/>
              <a:t>Antigravity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b="1" dirty="0" smtClean="0"/>
              <a:t>Masticatory </a:t>
            </a:r>
          </a:p>
          <a:p>
            <a:pPr marL="514350" indent="-514350">
              <a:buNone/>
            </a:pP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11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991600" cy="46021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4. </a:t>
            </a:r>
            <a:r>
              <a:rPr lang="en-US" b="1" dirty="0"/>
              <a:t>The length of sarcomere at  the highest tension develop is </a:t>
            </a:r>
            <a:r>
              <a:rPr lang="en-US" b="1" dirty="0" smtClean="0"/>
              <a:t>k/as</a:t>
            </a:r>
            <a:endParaRPr lang="en-US" b="1" dirty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b="1" dirty="0"/>
              <a:t> </a:t>
            </a:r>
            <a:r>
              <a:rPr lang="en-US" b="1" dirty="0" smtClean="0"/>
              <a:t>Optimal length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b="1" dirty="0" smtClean="0"/>
              <a:t> Minimum length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b="1" dirty="0" smtClean="0"/>
              <a:t> </a:t>
            </a:r>
            <a:r>
              <a:rPr lang="en-US" b="1" dirty="0"/>
              <a:t>E</a:t>
            </a:r>
            <a:r>
              <a:rPr lang="en-US" b="1" dirty="0" smtClean="0"/>
              <a:t>quilibrium  length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b="1" dirty="0" smtClean="0"/>
              <a:t> 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653272" cy="4575048"/>
          </a:xfrm>
        </p:spPr>
        <p:txBody>
          <a:bodyPr/>
          <a:lstStyle/>
          <a:p>
            <a:r>
              <a:rPr lang="en-US" sz="2800" b="1" dirty="0" smtClean="0">
                <a:latin typeface="Calibri" pitchFamily="34" charset="0"/>
              </a:rPr>
              <a:t>5.Tension developed in muscle due to activation of contractile component is called: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>
                <a:latin typeface="Calibri" pitchFamily="34" charset="0"/>
              </a:rPr>
              <a:t>Passive tension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>
                <a:latin typeface="Calibri" pitchFamily="34" charset="0"/>
              </a:rPr>
              <a:t>Active tension</a:t>
            </a:r>
            <a:endParaRPr lang="en-US" sz="2800" b="1" dirty="0">
              <a:latin typeface="Calibri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>
                <a:latin typeface="Calibri" pitchFamily="34" charset="0"/>
              </a:rPr>
              <a:t>Total tension</a:t>
            </a:r>
            <a:endParaRPr lang="en-US" sz="2800" b="1" dirty="0">
              <a:latin typeface="Calibri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b="1" dirty="0" smtClean="0">
                <a:latin typeface="Calibri" pitchFamily="34" charset="0"/>
              </a:rPr>
              <a:t>Resting tension</a:t>
            </a:r>
            <a:endParaRPr lang="en-US" sz="2800" b="1" dirty="0">
              <a:latin typeface="Calibri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503920" cy="4572000"/>
          </a:xfrm>
        </p:spPr>
        <p:txBody>
          <a:bodyPr/>
          <a:lstStyle/>
          <a:p>
            <a:pPr marL="514350" lvl="0" indent="-514350">
              <a:buFont typeface="Arial" pitchFamily="34" charset="0"/>
              <a:buAutoNum type="arabicPeriod" startAt="5"/>
            </a:pPr>
            <a:r>
              <a:rPr lang="en-US" sz="2800" dirty="0">
                <a:solidFill>
                  <a:prstClr val="black"/>
                </a:solidFill>
              </a:rPr>
              <a:t>In </a:t>
            </a:r>
            <a:r>
              <a:rPr lang="en-US" sz="2800" dirty="0" smtClean="0">
                <a:solidFill>
                  <a:prstClr val="black"/>
                </a:solidFill>
              </a:rPr>
              <a:t>human </a:t>
            </a:r>
            <a:r>
              <a:rPr lang="en-US" sz="2800" dirty="0">
                <a:solidFill>
                  <a:prstClr val="black"/>
                </a:solidFill>
              </a:rPr>
              <a:t>beings the site of fatigue </a:t>
            </a:r>
            <a:r>
              <a:rPr lang="en-US" sz="2800" dirty="0" smtClean="0">
                <a:solidFill>
                  <a:prstClr val="black"/>
                </a:solidFill>
              </a:rPr>
              <a:t>is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>
                <a:solidFill>
                  <a:prstClr val="black"/>
                </a:solidFill>
              </a:rPr>
              <a:t>Synapse </a:t>
            </a:r>
            <a:r>
              <a:rPr lang="en-US" sz="2800" dirty="0">
                <a:solidFill>
                  <a:prstClr val="black"/>
                </a:solidFill>
              </a:rPr>
              <a:t>of CNS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>
                <a:solidFill>
                  <a:prstClr val="black"/>
                </a:solidFill>
              </a:rPr>
              <a:t>NM </a:t>
            </a:r>
            <a:r>
              <a:rPr lang="en-US" sz="2800" dirty="0">
                <a:solidFill>
                  <a:prstClr val="black"/>
                </a:solidFill>
              </a:rPr>
              <a:t>junction  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>
                <a:solidFill>
                  <a:prstClr val="black"/>
                </a:solidFill>
              </a:rPr>
              <a:t>S</a:t>
            </a:r>
            <a:r>
              <a:rPr lang="en-US" sz="2800" dirty="0" smtClean="0">
                <a:solidFill>
                  <a:prstClr val="black"/>
                </a:solidFill>
              </a:rPr>
              <a:t>arcomere   </a:t>
            </a:r>
            <a:endParaRPr lang="en-US" sz="2800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>
                <a:solidFill>
                  <a:prstClr val="black"/>
                </a:solidFill>
              </a:rPr>
              <a:t>N</a:t>
            </a:r>
            <a:r>
              <a:rPr lang="en-US" sz="2800" dirty="0" smtClean="0">
                <a:solidFill>
                  <a:prstClr val="black"/>
                </a:solidFill>
              </a:rPr>
              <a:t>one  </a:t>
            </a:r>
            <a:endParaRPr lang="en-US" sz="2800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</a:pP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609600"/>
            <a:ext cx="914400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/>
              <a:t>Rheobase</a:t>
            </a:r>
            <a:r>
              <a:rPr lang="en-US" sz="3200" b="1" dirty="0" smtClean="0"/>
              <a:t>: </a:t>
            </a:r>
            <a:r>
              <a:rPr lang="en-US" sz="2800" dirty="0" smtClean="0"/>
              <a:t>the minimum strength of the current acting on the muscle for a variable period that can bring about a response.</a:t>
            </a:r>
          </a:p>
          <a:p>
            <a:r>
              <a:rPr lang="en-US" sz="3200" b="1" dirty="0" smtClean="0"/>
              <a:t>Utilization time: </a:t>
            </a:r>
            <a:r>
              <a:rPr lang="en-US" sz="3200" dirty="0" smtClean="0"/>
              <a:t> </a:t>
            </a:r>
            <a:r>
              <a:rPr lang="en-US" sz="2800" dirty="0" smtClean="0"/>
              <a:t>the minimum duration for which a current of </a:t>
            </a:r>
            <a:r>
              <a:rPr lang="en-US" sz="2800" dirty="0" err="1"/>
              <a:t>R</a:t>
            </a:r>
            <a:r>
              <a:rPr lang="en-US" sz="2800" dirty="0" err="1" smtClean="0"/>
              <a:t>heobase</a:t>
            </a:r>
            <a:r>
              <a:rPr lang="en-US" sz="2800" dirty="0" smtClean="0"/>
              <a:t> strength is applied to excite an excitable tissue</a:t>
            </a:r>
          </a:p>
          <a:p>
            <a:r>
              <a:rPr lang="en-US" sz="3200" b="1" dirty="0" err="1" smtClean="0"/>
              <a:t>Chronaxie</a:t>
            </a:r>
            <a:r>
              <a:rPr lang="en-US" sz="3200" b="1" dirty="0" smtClean="0"/>
              <a:t>: </a:t>
            </a:r>
            <a:r>
              <a:rPr lang="en-US" sz="3200" dirty="0" smtClean="0"/>
              <a:t> </a:t>
            </a:r>
            <a:r>
              <a:rPr lang="en-US" sz="2800" dirty="0" smtClean="0"/>
              <a:t>is defined as the shortest duration of stimulus required to excite a tissue by a current strength equal to twice of </a:t>
            </a:r>
            <a:r>
              <a:rPr lang="en-US" sz="2800" dirty="0" err="1"/>
              <a:t>R</a:t>
            </a:r>
            <a:r>
              <a:rPr lang="en-US" sz="2800" dirty="0" err="1" smtClean="0"/>
              <a:t>heobase</a:t>
            </a:r>
            <a:r>
              <a:rPr lang="en-US" sz="2800" dirty="0" smtClean="0"/>
              <a:t> voltage.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53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144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Refractory period……</a:t>
            </a:r>
            <a:endParaRPr lang="en-US" sz="3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21176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Refractory period is the period at which the muscle does not show any response to a stimulus. </a:t>
            </a:r>
            <a:endParaRPr lang="en-US" sz="3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It is of two types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Absolute RP: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Relative RP:</a:t>
            </a:r>
          </a:p>
        </p:txBody>
      </p:sp>
    </p:spTree>
    <p:extLst>
      <p:ext uri="{BB962C8B-B14F-4D97-AF65-F5344CB8AC3E}">
        <p14:creationId xmlns:p14="http://schemas.microsoft.com/office/powerpoint/2010/main" val="42622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ocalUser\Downloads\IMG-904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609600"/>
            <a:ext cx="8915399" cy="5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817</TotalTime>
  <Words>1856</Words>
  <Application>Microsoft Office PowerPoint</Application>
  <PresentationFormat>On-screen Show (4:3)</PresentationFormat>
  <Paragraphs>303</Paragraphs>
  <Slides>66</Slides>
  <Notes>2</Notes>
  <HiddenSlides>17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Civic</vt:lpstr>
      <vt:lpstr> Properties  of   skeletal muscle </vt:lpstr>
      <vt:lpstr>PROPERTIES OF SKELETAL MUSCLE</vt:lpstr>
      <vt:lpstr>Excitability………… </vt:lpstr>
      <vt:lpstr>PowerPoint Presentation</vt:lpstr>
      <vt:lpstr>PowerPoint Presentation</vt:lpstr>
      <vt:lpstr>Strength Duration Curve </vt:lpstr>
      <vt:lpstr>PowerPoint Presentation</vt:lpstr>
      <vt:lpstr>Refractory period……</vt:lpstr>
      <vt:lpstr>PowerPoint Presentation</vt:lpstr>
      <vt:lpstr>PowerPoint Presentation</vt:lpstr>
      <vt:lpstr>Contractility …………… </vt:lpstr>
      <vt:lpstr> </vt:lpstr>
      <vt:lpstr>PowerPoint Presentation</vt:lpstr>
      <vt:lpstr>PowerPoint Presentation</vt:lpstr>
      <vt:lpstr>CHARACTERISTICS OF MUSCLE CONTRACTILITY</vt:lpstr>
      <vt:lpstr>CHARACTERISTICS OF MUSCLE CONTRACTILITY  </vt:lpstr>
      <vt:lpstr>PowerPoint Presentation</vt:lpstr>
      <vt:lpstr>1.The contractile component (CC)</vt:lpstr>
      <vt:lpstr>     2. Series elastic component (SEC)  </vt:lpstr>
      <vt:lpstr> 3. Parallel elastic component(PEC) </vt:lpstr>
      <vt:lpstr>PowerPoint Presentation</vt:lpstr>
      <vt:lpstr>             Length-Tension Relationship </vt:lpstr>
      <vt:lpstr>Observations……… </vt:lpstr>
      <vt:lpstr>PowerPoint Presentation</vt:lpstr>
      <vt:lpstr>The length-tension relationship graph </vt:lpstr>
      <vt:lpstr>PowerPoint Presentation</vt:lpstr>
      <vt:lpstr>PowerPoint Presentation</vt:lpstr>
      <vt:lpstr>PowerPoint Presentation</vt:lpstr>
      <vt:lpstr>Load -velocity relationship </vt:lpstr>
      <vt:lpstr>PowerPoint Presentation</vt:lpstr>
      <vt:lpstr>Length-Tension of sarcomere.</vt:lpstr>
      <vt:lpstr>PowerPoint Presentation</vt:lpstr>
      <vt:lpstr>    FACTORS   AFFECTING   CONTRACTION…….. </vt:lpstr>
      <vt:lpstr>Major Types of Muscle Fibers</vt:lpstr>
      <vt:lpstr>PowerPoint Presentation</vt:lpstr>
      <vt:lpstr>PowerPoint Presentation</vt:lpstr>
      <vt:lpstr> Summation of contraction </vt:lpstr>
      <vt:lpstr>PowerPoint Presentation</vt:lpstr>
      <vt:lpstr>PowerPoint Presentation</vt:lpstr>
      <vt:lpstr>Single muscle twitch</vt:lpstr>
      <vt:lpstr>Muscle Fatigue………</vt:lpstr>
      <vt:lpstr>PowerPoint Presentation</vt:lpstr>
      <vt:lpstr>PowerPoint Presentation</vt:lpstr>
      <vt:lpstr> Staircase phenomenon </vt:lpstr>
      <vt:lpstr> Tetanization </vt:lpstr>
      <vt:lpstr>Tetanus </vt:lpstr>
      <vt:lpstr>PowerPoint Presentation</vt:lpstr>
      <vt:lpstr> Energy sources: </vt:lpstr>
      <vt:lpstr>Other sources: </vt:lpstr>
      <vt:lpstr>Energy Sources for Contraction…</vt:lpstr>
      <vt:lpstr>Thermal changes during muscle contraction………</vt:lpstr>
      <vt:lpstr>Oxygen Debt </vt:lpstr>
      <vt:lpstr>PowerPoint Presentation</vt:lpstr>
      <vt:lpstr>EMG and Disorders of skeletal muscle</vt:lpstr>
      <vt:lpstr>PowerPoint Presentation</vt:lpstr>
      <vt:lpstr>Recording Methodology:  </vt:lpstr>
      <vt:lpstr>Fine Wire</vt:lpstr>
      <vt:lpstr>DISORDERS OF SKELETAL MUSCLE.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Properties  of   skeletal muscle </dc:title>
  <dc:creator>LocalUser</dc:creator>
  <cp:lastModifiedBy>LocalUser</cp:lastModifiedBy>
  <cp:revision>46</cp:revision>
  <dcterms:created xsi:type="dcterms:W3CDTF">2006-08-16T00:00:00Z</dcterms:created>
  <dcterms:modified xsi:type="dcterms:W3CDTF">2021-03-17T17:51:08Z</dcterms:modified>
</cp:coreProperties>
</file>