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7" r:id="rId3"/>
    <p:sldId id="300" r:id="rId4"/>
    <p:sldId id="301" r:id="rId5"/>
    <p:sldId id="302" r:id="rId6"/>
    <p:sldId id="303" r:id="rId7"/>
    <p:sldId id="304" r:id="rId8"/>
    <p:sldId id="258" r:id="rId9"/>
    <p:sldId id="259" r:id="rId10"/>
    <p:sldId id="260" r:id="rId11"/>
    <p:sldId id="261" r:id="rId12"/>
    <p:sldId id="262" r:id="rId13"/>
    <p:sldId id="263" r:id="rId14"/>
    <p:sldId id="298" r:id="rId15"/>
    <p:sldId id="297" r:id="rId16"/>
    <p:sldId id="264" r:id="rId17"/>
    <p:sldId id="265" r:id="rId18"/>
    <p:sldId id="26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05" r:id="rId31"/>
    <p:sldId id="307" r:id="rId32"/>
    <p:sldId id="309" r:id="rId33"/>
    <p:sldId id="284" r:id="rId34"/>
    <p:sldId id="285" r:id="rId35"/>
    <p:sldId id="286" r:id="rId36"/>
    <p:sldId id="287" r:id="rId37"/>
    <p:sldId id="288" r:id="rId38"/>
    <p:sldId id="289" r:id="rId39"/>
    <p:sldId id="291" r:id="rId40"/>
    <p:sldId id="292" r:id="rId41"/>
    <p:sldId id="312" r:id="rId42"/>
    <p:sldId id="313" r:id="rId43"/>
    <p:sldId id="314" r:id="rId44"/>
    <p:sldId id="315" r:id="rId45"/>
    <p:sldId id="31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77755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800" b="1" i="1" u="sng" dirty="0">
              <a:solidFill>
                <a:srgbClr val="C000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4000" b="1" i="1" u="sng" dirty="0">
                <a:solidFill>
                  <a:srgbClr val="C00000"/>
                </a:solidFill>
                <a:latin typeface="Algerian" pitchFamily="82" charset="0"/>
              </a:rPr>
              <a:t>Smooth –muscle  physiology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 t="4054" b="6757"/>
          <a:stretch>
            <a:fillRect/>
          </a:stretch>
        </p:blipFill>
        <p:spPr bwMode="auto">
          <a:xfrm>
            <a:off x="1177636" y="3352800"/>
            <a:ext cx="68580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70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40491"/>
          </a:xfrm>
        </p:spPr>
        <p:txBody>
          <a:bodyPr>
            <a:normAutofit/>
          </a:bodyPr>
          <a:lstStyle/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Arranged in Large sheets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having low resistance bridges  called </a:t>
            </a:r>
            <a:r>
              <a:rPr lang="en-US" b="1" dirty="0">
                <a:solidFill>
                  <a:srgbClr val="00B050"/>
                </a:solidFill>
              </a:rPr>
              <a:t>Gap Junctions so </a:t>
            </a:r>
            <a:r>
              <a:rPr lang="en-US" dirty="0"/>
              <a:t>acts in Syncytial Fashion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/>
              <a:t>Therefore, syncytium contracts as a single unit in many large areas.</a:t>
            </a:r>
            <a:endParaRPr lang="en-US" dirty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Own rhythmical contractility called myogenic tone, independent of nerve supply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IN" i="1" u="sng" dirty="0">
                <a:solidFill>
                  <a:srgbClr val="00B050"/>
                </a:solidFill>
              </a:rPr>
              <a:t>Salient features:</a:t>
            </a:r>
            <a:br>
              <a:rPr lang="en-US" i="1" u="sng" dirty="0">
                <a:solidFill>
                  <a:srgbClr val="00B050"/>
                </a:solidFill>
              </a:rPr>
            </a:br>
            <a:endParaRPr lang="en-IN" i="1" u="sng" dirty="0"/>
          </a:p>
        </p:txBody>
      </p:sp>
    </p:spTree>
    <p:extLst>
      <p:ext uri="{BB962C8B-B14F-4D97-AF65-F5344CB8AC3E}">
        <p14:creationId xmlns:p14="http://schemas.microsoft.com/office/powerpoint/2010/main" val="415186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172200"/>
          </a:xfrm>
        </p:spPr>
        <p:txBody>
          <a:bodyPr>
            <a:normAutofit/>
          </a:bodyPr>
          <a:lstStyle/>
          <a:p>
            <a:pPr marL="624078" indent="-514350">
              <a:lnSpc>
                <a:spcPct val="150000"/>
              </a:lnSpc>
            </a:pPr>
            <a:r>
              <a:rPr lang="en-IN" dirty="0"/>
              <a:t>Pacemaker determine the rate of contraction</a:t>
            </a:r>
          </a:p>
          <a:p>
            <a:pPr marL="624078" indent="-514350">
              <a:lnSpc>
                <a:spcPct val="150000"/>
              </a:lnSpc>
            </a:pPr>
            <a:r>
              <a:rPr lang="en-US" dirty="0"/>
              <a:t>Pacemaker Regions influenced by nerve </a:t>
            </a:r>
          </a:p>
          <a:p>
            <a:pPr marL="624078" indent="-514350">
              <a:lnSpc>
                <a:spcPct val="150000"/>
              </a:lnSpc>
            </a:pPr>
            <a:r>
              <a:rPr lang="en-US" dirty="0"/>
              <a:t>Smooth muscle Contraction  stimulated by stretching, hormones, temperature, pH</a:t>
            </a:r>
          </a:p>
          <a:p>
            <a:pPr marL="624078" indent="-514350">
              <a:lnSpc>
                <a:spcPct val="150000"/>
              </a:lnSpc>
            </a:pPr>
            <a:endParaRPr lang="en-US" dirty="0"/>
          </a:p>
          <a:p>
            <a:pPr marL="109728" indent="0">
              <a:lnSpc>
                <a:spcPct val="150000"/>
              </a:lnSpc>
              <a:buNone/>
            </a:pPr>
            <a:r>
              <a:rPr lang="en-US" sz="2400" dirty="0"/>
              <a:t>  </a:t>
            </a:r>
            <a:r>
              <a:rPr lang="en-US" sz="2400" b="1" dirty="0"/>
              <a:t>Important in auto regulation in blood vessels(smaller)</a:t>
            </a:r>
          </a:p>
        </p:txBody>
      </p:sp>
    </p:spTree>
    <p:extLst>
      <p:ext uri="{BB962C8B-B14F-4D97-AF65-F5344CB8AC3E}">
        <p14:creationId xmlns:p14="http://schemas.microsoft.com/office/powerpoint/2010/main" val="204448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61722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Multiple individual units </a:t>
            </a:r>
          </a:p>
          <a:p>
            <a:pPr>
              <a:lnSpc>
                <a:spcPct val="150000"/>
              </a:lnSpc>
            </a:pPr>
            <a:r>
              <a:rPr lang="en-US" dirty="0"/>
              <a:t>Very less gap junctions.</a:t>
            </a:r>
          </a:p>
          <a:p>
            <a:pPr>
              <a:lnSpc>
                <a:spcPct val="150000"/>
              </a:lnSpc>
            </a:pPr>
            <a:r>
              <a:rPr lang="en-US" dirty="0"/>
              <a:t> Non syncytial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Located in </a:t>
            </a:r>
            <a:r>
              <a:rPr lang="en-US" dirty="0"/>
              <a:t>blood vessels,</a:t>
            </a:r>
          </a:p>
          <a:p>
            <a:pPr>
              <a:lnSpc>
                <a:spcPct val="150000"/>
              </a:lnSpc>
            </a:pPr>
            <a:r>
              <a:rPr lang="en-US" dirty="0"/>
              <a:t> Epididymis,</a:t>
            </a:r>
          </a:p>
          <a:p>
            <a:pPr>
              <a:lnSpc>
                <a:spcPct val="150000"/>
              </a:lnSpc>
            </a:pPr>
            <a:r>
              <a:rPr lang="en-US" dirty="0"/>
              <a:t> Vas deferens, </a:t>
            </a:r>
          </a:p>
          <a:p>
            <a:pPr>
              <a:lnSpc>
                <a:spcPct val="150000"/>
              </a:lnSpc>
            </a:pPr>
            <a:r>
              <a:rPr lang="en-US" dirty="0"/>
              <a:t> Iris,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err="1"/>
              <a:t>Ciliary</a:t>
            </a:r>
            <a:r>
              <a:rPr lang="en-US" dirty="0"/>
              <a:t> body, </a:t>
            </a:r>
          </a:p>
          <a:p>
            <a:pPr>
              <a:lnSpc>
                <a:spcPct val="150000"/>
              </a:lnSpc>
            </a:pPr>
            <a:r>
              <a:rPr lang="en-US" dirty="0"/>
              <a:t>Piloerector muscle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lgerian" pitchFamily="82" charset="0"/>
              </a:rPr>
              <a:t>Multiunit smooth muscle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71683"/>
            <a:ext cx="3657600" cy="500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904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Multiple units innervated by single nerve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Muscle fiber has outer glycoprotein membrane helps to insulate an separate from each other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Contraction is neurogenic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Single stimulus cause repeated firing of nerve impulse produces</a:t>
            </a:r>
            <a:r>
              <a:rPr lang="en-US" i="1" dirty="0"/>
              <a:t> irregular tetanic contractions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No pacemaker activity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Localize excitation due to absence of gap junction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Do not respond to stretch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u="sng" dirty="0"/>
              <a:t>Salient features</a:t>
            </a:r>
            <a:endParaRPr lang="en-IN" i="1" u="sng" dirty="0"/>
          </a:p>
        </p:txBody>
      </p:sp>
    </p:spTree>
    <p:extLst>
      <p:ext uri="{BB962C8B-B14F-4D97-AF65-F5344CB8AC3E}">
        <p14:creationId xmlns:p14="http://schemas.microsoft.com/office/powerpoint/2010/main" val="6107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CLASSIFICATION OF SMOOTH MUSCLES…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990600"/>
            <a:ext cx="4497388" cy="5562600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200" b="1" u="sng" dirty="0">
                <a:solidFill>
                  <a:srgbClr val="FF0000"/>
                </a:solidFill>
                <a:latin typeface="Calibri" pitchFamily="34" charset="0"/>
              </a:rPr>
              <a:t>UNITARY/ SINGLE UNIT/SYNCYTIAL/VISCERAL</a:t>
            </a:r>
            <a:endParaRPr lang="en-US" sz="2000" u="sng" dirty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latin typeface="Calibri" pitchFamily="34" charset="0"/>
              </a:rPr>
              <a:t>1. Form a sheet or bundles of tissue.</a:t>
            </a:r>
          </a:p>
          <a:p>
            <a:pPr marL="495300" indent="-495300">
              <a:lnSpc>
                <a:spcPct val="90000"/>
              </a:lnSpc>
              <a:buNone/>
              <a:defRPr/>
            </a:pPr>
            <a:endParaRPr lang="en-US" dirty="0">
              <a:latin typeface="Calibri" pitchFamily="34" charset="0"/>
            </a:endParaRPr>
          </a:p>
          <a:p>
            <a:pPr marL="495300" indent="-495300">
              <a:lnSpc>
                <a:spcPct val="90000"/>
              </a:lnSpc>
              <a:buNone/>
              <a:defRPr/>
            </a:pPr>
            <a:r>
              <a:rPr lang="en-US" dirty="0">
                <a:latin typeface="Calibri" pitchFamily="34" charset="0"/>
              </a:rPr>
              <a:t>2. Muscles of visceral organs .e.g. GIT, uterus, ureters &amp; some of the smaller blood vessels.</a:t>
            </a:r>
          </a:p>
          <a:p>
            <a:pPr marL="495300" indent="-495300">
              <a:lnSpc>
                <a:spcPct val="90000"/>
              </a:lnSpc>
              <a:buNone/>
              <a:defRPr/>
            </a:pPr>
            <a:endParaRPr lang="en-US" dirty="0">
              <a:latin typeface="Calibri" pitchFamily="34" charset="0"/>
            </a:endParaRPr>
          </a:p>
          <a:p>
            <a:pPr marL="495300" indent="-495300">
              <a:lnSpc>
                <a:spcPct val="90000"/>
              </a:lnSpc>
              <a:buNone/>
              <a:defRPr/>
            </a:pPr>
            <a:r>
              <a:rPr lang="en-US" dirty="0">
                <a:latin typeface="Calibri" pitchFamily="34" charset="0"/>
              </a:rPr>
              <a:t>3.Cell membranes show gap junctions that allows AP to pass rapidly from cell to cell.</a:t>
            </a:r>
          </a:p>
          <a:p>
            <a:pPr marL="495300" indent="-495300">
              <a:lnSpc>
                <a:spcPct val="90000"/>
              </a:lnSpc>
              <a:buNone/>
              <a:defRPr/>
            </a:pPr>
            <a:endParaRPr lang="en-US" dirty="0">
              <a:latin typeface="Calibri" pitchFamily="34" charset="0"/>
            </a:endParaRPr>
          </a:p>
          <a:p>
            <a:pPr marL="495300" indent="-495300">
              <a:lnSpc>
                <a:spcPct val="90000"/>
              </a:lnSpc>
              <a:buNone/>
              <a:defRPr/>
            </a:pPr>
            <a:r>
              <a:rPr lang="en-US" dirty="0">
                <a:latin typeface="Calibri" pitchFamily="34" charset="0"/>
              </a:rPr>
              <a:t>4.AP spreads rapidly throughout the sheet of cells – </a:t>
            </a:r>
            <a:r>
              <a:rPr lang="en-US" i="1" dirty="0">
                <a:latin typeface="Calibri" pitchFamily="34" charset="0"/>
              </a:rPr>
              <a:t>cells contract as a single unit. Often </a:t>
            </a:r>
            <a:r>
              <a:rPr lang="en-US" i="1" dirty="0" err="1">
                <a:latin typeface="Calibri" pitchFamily="34" charset="0"/>
              </a:rPr>
              <a:t>autorhythmic</a:t>
            </a:r>
            <a:endParaRPr lang="en-US" i="1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498975" cy="5715000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495300" indent="-495300" algn="ctr">
              <a:lnSpc>
                <a:spcPct val="90000"/>
              </a:lnSpc>
              <a:buNone/>
              <a:defRPr/>
            </a:pPr>
            <a:r>
              <a:rPr lang="en-US" sz="2200" b="1" u="sng" dirty="0">
                <a:solidFill>
                  <a:srgbClr val="FF0000"/>
                </a:solidFill>
                <a:latin typeface="Calibri" pitchFamily="34" charset="0"/>
              </a:rPr>
              <a:t>MULTI-UNIT</a:t>
            </a:r>
          </a:p>
          <a:p>
            <a:pPr marL="495300" indent="-495300">
              <a:lnSpc>
                <a:spcPct val="90000"/>
              </a:lnSpc>
              <a:buNone/>
              <a:defRPr/>
            </a:pPr>
            <a:endParaRPr lang="en-US" sz="2000" u="sng" dirty="0">
              <a:latin typeface="Calibri" pitchFamily="34" charset="0"/>
            </a:endParaRPr>
          </a:p>
          <a:p>
            <a:pPr marL="495300" indent="-495300">
              <a:lnSpc>
                <a:spcPct val="90000"/>
              </a:lnSpc>
              <a:buNone/>
              <a:defRPr/>
            </a:pPr>
            <a:r>
              <a:rPr lang="en-US" dirty="0">
                <a:latin typeface="Calibri" pitchFamily="34" charset="0"/>
              </a:rPr>
              <a:t>1.  Showing discrete, individual smooth muscle fibers</a:t>
            </a:r>
          </a:p>
          <a:p>
            <a:pPr marL="495300" indent="-495300">
              <a:lnSpc>
                <a:spcPct val="90000"/>
              </a:lnSpc>
              <a:buNone/>
              <a:defRPr/>
            </a:pPr>
            <a:endParaRPr lang="en-US" dirty="0">
              <a:latin typeface="Calibri" pitchFamily="34" charset="0"/>
            </a:endParaRPr>
          </a:p>
          <a:p>
            <a:pPr marL="495300" indent="-495300">
              <a:lnSpc>
                <a:spcPct val="90000"/>
              </a:lnSpc>
              <a:buNone/>
              <a:defRPr/>
            </a:pPr>
            <a:r>
              <a:rPr lang="en-US" dirty="0">
                <a:latin typeface="Calibri" pitchFamily="34" charset="0"/>
              </a:rPr>
              <a:t>2. Iris &amp; </a:t>
            </a:r>
            <a:r>
              <a:rPr lang="en-US" dirty="0" err="1">
                <a:latin typeface="Calibri" pitchFamily="34" charset="0"/>
              </a:rPr>
              <a:t>Ciliary</a:t>
            </a:r>
            <a:r>
              <a:rPr lang="en-US" dirty="0">
                <a:latin typeface="Calibri" pitchFamily="34" charset="0"/>
              </a:rPr>
              <a:t> body of the eye, large arteries, Piloerector muscles</a:t>
            </a:r>
          </a:p>
          <a:p>
            <a:pPr marL="495300" indent="-495300">
              <a:lnSpc>
                <a:spcPct val="90000"/>
              </a:lnSpc>
              <a:buNone/>
              <a:defRPr/>
            </a:pPr>
            <a:endParaRPr lang="en-US" dirty="0">
              <a:latin typeface="Calibri" pitchFamily="34" charset="0"/>
            </a:endParaRPr>
          </a:p>
          <a:p>
            <a:pPr marL="495300" indent="-495300">
              <a:lnSpc>
                <a:spcPct val="90000"/>
              </a:lnSpc>
              <a:buNone/>
              <a:defRPr/>
            </a:pPr>
            <a:r>
              <a:rPr lang="en-US" dirty="0">
                <a:latin typeface="Calibri" pitchFamily="34" charset="0"/>
              </a:rPr>
              <a:t>3. Smooth muscle cells not electrically linked. Each muscle fiber innervated by a single nerve ending. NT itself can spread and lead to an AP. </a:t>
            </a:r>
          </a:p>
          <a:p>
            <a:pPr marL="495300" indent="-495300">
              <a:lnSpc>
                <a:spcPct val="90000"/>
              </a:lnSpc>
              <a:buNone/>
              <a:defRPr/>
            </a:pPr>
            <a:endParaRPr lang="en-US" dirty="0">
              <a:latin typeface="Calibri" pitchFamily="34" charset="0"/>
            </a:endParaRPr>
          </a:p>
          <a:p>
            <a:pPr marL="495300" indent="-495300">
              <a:lnSpc>
                <a:spcPct val="90000"/>
              </a:lnSpc>
              <a:buNone/>
              <a:defRPr/>
            </a:pPr>
            <a:r>
              <a:rPr lang="en-US" dirty="0">
                <a:latin typeface="Calibri" pitchFamily="34" charset="0"/>
              </a:rPr>
              <a:t>4.Selective activation of each muscle fiber that can then contract independently of each other.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C00000"/>
                </a:solidFill>
                <a:latin typeface="Algerian" pitchFamily="82" charset="0"/>
                <a:ea typeface="ＭＳ Ｐゴシック" pitchFamily="-110" charset="-128"/>
              </a:rPr>
              <a:t>Multi </a:t>
            </a:r>
            <a:r>
              <a:rPr lang="en-US" sz="3200" i="1" dirty="0">
                <a:solidFill>
                  <a:srgbClr val="C00000"/>
                </a:solidFill>
                <a:latin typeface="Algerian" pitchFamily="82" charset="0"/>
                <a:ea typeface="ＭＳ Ｐゴシック" pitchFamily="-110" charset="-128"/>
              </a:rPr>
              <a:t>vs</a:t>
            </a:r>
            <a:r>
              <a:rPr lang="en-US" sz="3200" dirty="0">
                <a:solidFill>
                  <a:srgbClr val="C00000"/>
                </a:solidFill>
                <a:latin typeface="Algerian" pitchFamily="82" charset="0"/>
                <a:ea typeface="ＭＳ Ｐゴシック" pitchFamily="-110" charset="-128"/>
              </a:rPr>
              <a:t>. Single-Unit Muscle…..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/>
          <a:srcRect t="1215" b="4761"/>
          <a:stretch>
            <a:fillRect/>
          </a:stretch>
        </p:blipFill>
        <p:spPr bwMode="auto">
          <a:xfrm>
            <a:off x="381000" y="1066800"/>
            <a:ext cx="8534400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270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711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dirty="0"/>
              <a:t>  Innervated by  sympathetic  &amp; Parasympathetic. </a:t>
            </a:r>
          </a:p>
          <a:p>
            <a:pPr>
              <a:lnSpc>
                <a:spcPct val="150000"/>
              </a:lnSpc>
            </a:pPr>
            <a:r>
              <a:rPr lang="en-IN" dirty="0"/>
              <a:t>The two have opposite effects.</a:t>
            </a:r>
          </a:p>
          <a:p>
            <a:pPr>
              <a:lnSpc>
                <a:spcPct val="150000"/>
              </a:lnSpc>
            </a:pPr>
            <a:r>
              <a:rPr lang="en-IN" dirty="0"/>
              <a:t> In some organs sympathetic stimulation  causes contraction and parasympathetic stimulation causes relaxation of smooth muscles.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u="sng" dirty="0"/>
              <a:t>Nerve supply</a:t>
            </a:r>
            <a:br>
              <a:rPr lang="en-IN" i="1" u="sng" dirty="0"/>
            </a:br>
            <a:endParaRPr lang="en-IN" i="1" u="sng" dirty="0"/>
          </a:p>
        </p:txBody>
      </p:sp>
    </p:spTree>
    <p:extLst>
      <p:ext uri="{BB962C8B-B14F-4D97-AF65-F5344CB8AC3E}">
        <p14:creationId xmlns:p14="http://schemas.microsoft.com/office/powerpoint/2010/main" val="249848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629400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Varicosities</a:t>
            </a:r>
          </a:p>
          <a:p>
            <a:pPr>
              <a:lnSpc>
                <a:spcPct val="150000"/>
              </a:lnSpc>
            </a:pPr>
            <a:r>
              <a:rPr lang="en-US" dirty="0"/>
              <a:t>Do not make direct contact</a:t>
            </a:r>
          </a:p>
          <a:p>
            <a:pPr>
              <a:lnSpc>
                <a:spcPct val="150000"/>
              </a:lnSpc>
            </a:pPr>
            <a:r>
              <a:rPr lang="en-US" dirty="0"/>
              <a:t>Release neurotransmitter into  interstitial fluid</a:t>
            </a:r>
          </a:p>
          <a:p>
            <a:pPr>
              <a:lnSpc>
                <a:spcPct val="150000"/>
              </a:lnSpc>
            </a:pPr>
            <a:r>
              <a:rPr lang="en-US" dirty="0"/>
              <a:t>So it activates up to </a:t>
            </a:r>
            <a:r>
              <a:rPr lang="en-US" dirty="0" err="1"/>
              <a:t>syncytium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Repeated stimuli needed</a:t>
            </a:r>
          </a:p>
          <a:p>
            <a:pPr>
              <a:lnSpc>
                <a:spcPct val="150000"/>
              </a:lnSpc>
            </a:pPr>
            <a:r>
              <a:rPr lang="en-US" dirty="0"/>
              <a:t>In sheet form only upper layer is innervated</a:t>
            </a:r>
          </a:p>
          <a:p>
            <a:pPr>
              <a:lnSpc>
                <a:spcPct val="150000"/>
              </a:lnSpc>
            </a:pPr>
            <a:r>
              <a:rPr lang="en-US" dirty="0"/>
              <a:t>Spread of AP in deeper part by gap junction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/>
              <a:t>Neuromuscular junction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6576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520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52022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151.pn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2286000" y="3392859"/>
            <a:ext cx="4898354" cy="34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8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Process of muscle excitation</a:t>
            </a:r>
          </a:p>
          <a:p>
            <a:pPr>
              <a:lnSpc>
                <a:spcPct val="150000"/>
              </a:lnSpc>
            </a:pPr>
            <a:r>
              <a:rPr lang="en-IN" dirty="0"/>
              <a:t> Process of excitation–contraction coupling</a:t>
            </a:r>
          </a:p>
          <a:p>
            <a:pPr>
              <a:lnSpc>
                <a:spcPct val="150000"/>
              </a:lnSpc>
            </a:pPr>
            <a:r>
              <a:rPr lang="en-IN" dirty="0"/>
              <a:t> Process of muscle contraction.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IN" sz="2800" dirty="0">
                <a:solidFill>
                  <a:srgbClr val="FF0000"/>
                </a:solidFill>
              </a:rPr>
              <a:t>PROCESS OF EXCITABILITY AND CONTRACTILITY</a:t>
            </a:r>
            <a:br>
              <a:rPr lang="en-IN" sz="2800" dirty="0">
                <a:solidFill>
                  <a:srgbClr val="FF0000"/>
                </a:solidFill>
              </a:rPr>
            </a:b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2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8482"/>
            <a:ext cx="8839200" cy="48006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/>
              <a:t>Non striated </a:t>
            </a:r>
          </a:p>
          <a:p>
            <a:pPr>
              <a:lnSpc>
                <a:spcPct val="160000"/>
              </a:lnSpc>
            </a:pPr>
            <a:r>
              <a:rPr lang="en-US" dirty="0"/>
              <a:t>Involuntary muscle</a:t>
            </a:r>
          </a:p>
          <a:p>
            <a:pPr>
              <a:lnSpc>
                <a:spcPct val="160000"/>
              </a:lnSpc>
            </a:pPr>
            <a:r>
              <a:rPr lang="en-US" dirty="0"/>
              <a:t>Long spindle shape cell</a:t>
            </a:r>
          </a:p>
          <a:p>
            <a:pPr>
              <a:lnSpc>
                <a:spcPct val="160000"/>
              </a:lnSpc>
            </a:pPr>
            <a:r>
              <a:rPr lang="en-US" dirty="0"/>
              <a:t>Layer of variable thickness</a:t>
            </a:r>
          </a:p>
          <a:p>
            <a:pPr>
              <a:lnSpc>
                <a:spcPct val="160000"/>
              </a:lnSpc>
            </a:pPr>
            <a:r>
              <a:rPr lang="en-US" dirty="0"/>
              <a:t>Thick central part overlap thin tapering part</a:t>
            </a:r>
          </a:p>
          <a:p>
            <a:pPr>
              <a:lnSpc>
                <a:spcPct val="160000"/>
              </a:lnSpc>
            </a:pPr>
            <a:r>
              <a:rPr lang="en-US" dirty="0"/>
              <a:t>length variable 15 to 500 micrometer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Functional anatomy &amp; organization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431" t="23864" r="2104"/>
          <a:stretch/>
        </p:blipFill>
        <p:spPr bwMode="auto">
          <a:xfrm>
            <a:off x="0" y="5029199"/>
            <a:ext cx="8929254" cy="184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988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/>
              <a:t>Resting membrane potential</a:t>
            </a:r>
          </a:p>
          <a:p>
            <a:pPr>
              <a:lnSpc>
                <a:spcPct val="150000"/>
              </a:lnSpc>
            </a:pPr>
            <a:r>
              <a:rPr lang="en-US" dirty="0"/>
              <a:t>-50 mV to -75 mV</a:t>
            </a:r>
          </a:p>
          <a:p>
            <a:pPr>
              <a:lnSpc>
                <a:spcPct val="150000"/>
              </a:lnSpc>
            </a:pPr>
            <a:r>
              <a:rPr lang="en-US" dirty="0"/>
              <a:t>As low as -25 mV</a:t>
            </a:r>
          </a:p>
          <a:p>
            <a:pPr>
              <a:lnSpc>
                <a:spcPct val="150000"/>
              </a:lnSpc>
            </a:pPr>
            <a:r>
              <a:rPr lang="en-US" dirty="0"/>
              <a:t>Unstability i.e. no true value but oscillating between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/>
              <a:t> -55 to -35 mV</a:t>
            </a:r>
          </a:p>
          <a:p>
            <a:pPr>
              <a:lnSpc>
                <a:spcPct val="150000"/>
              </a:lnSpc>
            </a:pPr>
            <a:r>
              <a:rPr lang="en-US" dirty="0"/>
              <a:t>Due to superimposition by pacemaker potential. either due to change in Ca++ channel permeability and/or Na+- K+ pump activity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Excitation in single unit smooth muscle</a:t>
            </a:r>
          </a:p>
        </p:txBody>
      </p:sp>
    </p:spTree>
    <p:extLst>
      <p:ext uri="{BB962C8B-B14F-4D97-AF65-F5344CB8AC3E}">
        <p14:creationId xmlns:p14="http://schemas.microsoft.com/office/powerpoint/2010/main" val="328314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34678"/>
            <a:ext cx="8534400" cy="672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339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When depolarization reaches threshold potential,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an action potential is generated which is transmitted to the adjacent muscle cells through the gap junction. </a:t>
            </a:r>
          </a:p>
          <a:p>
            <a:pPr>
              <a:lnSpc>
                <a:spcPct val="150000"/>
              </a:lnSpc>
            </a:pPr>
            <a:r>
              <a:rPr lang="en-IN" sz="2400" b="1" i="1" u="sng" dirty="0"/>
              <a:t>Three types of AP: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>
                <a:solidFill>
                  <a:srgbClr val="7030A0"/>
                </a:solidFill>
              </a:rPr>
              <a:t>Spike potential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>
                <a:solidFill>
                  <a:srgbClr val="7030A0"/>
                </a:solidFill>
              </a:rPr>
              <a:t>Spike potential superimposed over pacemaker potential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>
                <a:solidFill>
                  <a:srgbClr val="7030A0"/>
                </a:solidFill>
              </a:rPr>
              <a:t>Action potential with plateau.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304800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u="sng" dirty="0">
                <a:solidFill>
                  <a:srgbClr val="FF0000"/>
                </a:solidFill>
              </a:rPr>
              <a:t>Action potential</a:t>
            </a:r>
          </a:p>
        </p:txBody>
      </p:sp>
    </p:spTree>
    <p:extLst>
      <p:ext uri="{BB962C8B-B14F-4D97-AF65-F5344CB8AC3E}">
        <p14:creationId xmlns:p14="http://schemas.microsoft.com/office/powerpoint/2010/main" val="851239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6356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Typical spike potential</a:t>
            </a:r>
          </a:p>
          <a:p>
            <a:pPr>
              <a:lnSpc>
                <a:spcPct val="150000"/>
              </a:lnSpc>
            </a:pPr>
            <a:r>
              <a:rPr lang="en-US" dirty="0"/>
              <a:t>In Most of single unit muscles</a:t>
            </a:r>
          </a:p>
          <a:p>
            <a:pPr>
              <a:lnSpc>
                <a:spcPct val="150000"/>
              </a:lnSpc>
            </a:pPr>
            <a:r>
              <a:rPr lang="en-US" dirty="0"/>
              <a:t>Duration 10 to 50 </a:t>
            </a:r>
            <a:r>
              <a:rPr lang="en-US" dirty="0" err="1"/>
              <a:t>msec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Very low amplitude </a:t>
            </a:r>
          </a:p>
          <a:p>
            <a:pPr>
              <a:lnSpc>
                <a:spcPct val="150000"/>
              </a:lnSpc>
            </a:pPr>
            <a:r>
              <a:rPr lang="en-US" dirty="0"/>
              <a:t>Produce by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Electrical stimulation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Hormones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Neurotransmitters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Stretch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1.Spike potential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914400"/>
            <a:ext cx="3352800" cy="502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331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81328"/>
            <a:ext cx="6019800" cy="5376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Slow wave potential is also called pacemaker potential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Seen in muscles of gut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When potential wave rise above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-35 mV it produce action potential which can spread all over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One to two spike superimposed at each peak of slow wave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2.Spike potential superimposed over slow wave potential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7526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7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7809"/>
            <a:ext cx="6096000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Seen in ureter &amp; uterus </a:t>
            </a:r>
          </a:p>
          <a:p>
            <a:pPr>
              <a:lnSpc>
                <a:spcPct val="150000"/>
              </a:lnSpc>
            </a:pPr>
            <a:r>
              <a:rPr lang="en-US" dirty="0"/>
              <a:t>Rapid depolarization</a:t>
            </a:r>
          </a:p>
          <a:p>
            <a:pPr>
              <a:lnSpc>
                <a:spcPct val="150000"/>
              </a:lnSpc>
            </a:pPr>
            <a:r>
              <a:rPr lang="en-US" dirty="0"/>
              <a:t>Repolarization occurs after 100 to 1000 </a:t>
            </a:r>
            <a:r>
              <a:rPr lang="en-US" dirty="0" err="1"/>
              <a:t>msec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Sustained contraction</a:t>
            </a:r>
          </a:p>
          <a:p>
            <a:pPr>
              <a:lnSpc>
                <a:spcPct val="150000"/>
              </a:lnSpc>
            </a:pPr>
            <a:r>
              <a:rPr lang="en-US" dirty="0"/>
              <a:t>Entry of Ca++ from ECF to inside rather than Na</a:t>
            </a:r>
          </a:p>
          <a:p>
            <a:pPr>
              <a:lnSpc>
                <a:spcPct val="150000"/>
              </a:lnSpc>
            </a:pPr>
            <a:r>
              <a:rPr lang="en-US" dirty="0"/>
              <a:t>More voltage gated Ca channels</a:t>
            </a:r>
          </a:p>
          <a:p>
            <a:pPr>
              <a:lnSpc>
                <a:spcPct val="150000"/>
              </a:lnSpc>
            </a:pPr>
            <a:r>
              <a:rPr lang="en-US" dirty="0"/>
              <a:t>Opens and closes slowly</a:t>
            </a:r>
          </a:p>
          <a:p>
            <a:pPr>
              <a:lnSpc>
                <a:spcPct val="150000"/>
              </a:lnSpc>
            </a:pPr>
            <a:r>
              <a:rPr lang="en-US" dirty="0"/>
              <a:t>Ca+ also directly act on contractile mechanism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3.Action Potential with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Plateau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 t="41818" b="5253"/>
          <a:stretch/>
        </p:blipFill>
        <p:spPr bwMode="auto">
          <a:xfrm>
            <a:off x="5957454" y="1274618"/>
            <a:ext cx="3186545" cy="48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191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21431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2667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219200"/>
            <a:ext cx="3143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1600"/>
            <a:ext cx="2438400" cy="4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953000"/>
            <a:ext cx="334412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562600"/>
            <a:ext cx="2895600" cy="4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1524000"/>
            <a:ext cx="3429000" cy="77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0447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067800" cy="45384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Respond to nerve stimuli</a:t>
            </a:r>
          </a:p>
          <a:p>
            <a:pPr>
              <a:lnSpc>
                <a:spcPct val="150000"/>
              </a:lnSpc>
            </a:pPr>
            <a:r>
              <a:rPr lang="en-US" dirty="0"/>
              <a:t>Neurotransmitter cause depolarization but not generate AP</a:t>
            </a:r>
          </a:p>
          <a:p>
            <a:pPr>
              <a:lnSpc>
                <a:spcPct val="150000"/>
              </a:lnSpc>
            </a:pPr>
            <a:r>
              <a:rPr lang="en-US" dirty="0"/>
              <a:t>Excitatory </a:t>
            </a:r>
            <a:r>
              <a:rPr lang="en-US" dirty="0" err="1"/>
              <a:t>junctional</a:t>
            </a:r>
            <a:r>
              <a:rPr lang="en-US" dirty="0"/>
              <a:t> potential (EJP)</a:t>
            </a:r>
          </a:p>
          <a:p>
            <a:pPr>
              <a:lnSpc>
                <a:spcPct val="150000"/>
              </a:lnSpc>
            </a:pPr>
            <a:r>
              <a:rPr lang="en-US" dirty="0"/>
              <a:t>EJP can </a:t>
            </a:r>
            <a:r>
              <a:rPr lang="en-US" dirty="0" err="1"/>
              <a:t>electrotonically</a:t>
            </a:r>
            <a:r>
              <a:rPr lang="en-US" dirty="0"/>
              <a:t> spread and produce contraction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Electrical activity in multiunit smooth muscle</a:t>
            </a:r>
          </a:p>
        </p:txBody>
      </p:sp>
    </p:spTree>
    <p:extLst>
      <p:ext uri="{BB962C8B-B14F-4D97-AF65-F5344CB8AC3E}">
        <p14:creationId xmlns:p14="http://schemas.microsoft.com/office/powerpoint/2010/main" val="1182237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Electro Mechanical Coupling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muscle is excited through </a:t>
            </a:r>
            <a:r>
              <a:rPr lang="en-IN" dirty="0" err="1"/>
              <a:t>sarcolemmal</a:t>
            </a:r>
            <a:r>
              <a:rPr lang="en-IN" dirty="0"/>
              <a:t> depolarization.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Pharmaco</a:t>
            </a:r>
            <a:r>
              <a:rPr lang="en-US" dirty="0"/>
              <a:t> Mechanical Coupling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muscle is excited by some chemical agent.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Mechano</a:t>
            </a:r>
            <a:r>
              <a:rPr lang="en-US" dirty="0"/>
              <a:t> Mechanical Coupling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by Stretch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Excitation Contraction Coupling</a:t>
            </a:r>
          </a:p>
        </p:txBody>
      </p:sp>
    </p:spTree>
    <p:extLst>
      <p:ext uri="{BB962C8B-B14F-4D97-AF65-F5344CB8AC3E}">
        <p14:creationId xmlns:p14="http://schemas.microsoft.com/office/powerpoint/2010/main" val="875094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6356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Actin and myosin present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itchFamily="34" charset="0"/>
              </a:rPr>
              <a:t>Tropomyosin</a:t>
            </a:r>
            <a:r>
              <a:rPr lang="en-US" dirty="0">
                <a:latin typeface="Calibri" pitchFamily="34" charset="0"/>
              </a:rPr>
              <a:t> present but function </a:t>
            </a:r>
            <a:r>
              <a:rPr lang="en-US" dirty="0" err="1">
                <a:latin typeface="Calibri" pitchFamily="34" charset="0"/>
              </a:rPr>
              <a:t>unknwon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/>
              <a:t>Calmodulin</a:t>
            </a:r>
            <a:r>
              <a:rPr lang="en-US" dirty="0"/>
              <a:t> but not Troponin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Myosin light chain </a:t>
            </a:r>
            <a:r>
              <a:rPr lang="en-US" dirty="0"/>
              <a:t>act as regulator called regulatory chain of myosin</a:t>
            </a:r>
          </a:p>
          <a:p>
            <a:pPr>
              <a:lnSpc>
                <a:spcPct val="150000"/>
              </a:lnSpc>
            </a:pPr>
            <a:r>
              <a:rPr lang="en-US" dirty="0"/>
              <a:t>Cross bridge 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Smooth muscle contraction</a:t>
            </a:r>
          </a:p>
        </p:txBody>
      </p:sp>
    </p:spTree>
    <p:extLst>
      <p:ext uri="{BB962C8B-B14F-4D97-AF65-F5344CB8AC3E}">
        <p14:creationId xmlns:p14="http://schemas.microsoft.com/office/powerpoint/2010/main" val="97572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600" dirty="0">
                <a:latin typeface="Calibri" pitchFamily="34" charset="0"/>
              </a:rPr>
              <a:t>Cells communicate through gap junctions.</a:t>
            </a:r>
            <a:endParaRPr lang="en-US" sz="3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itchFamily="34" charset="0"/>
              </a:rPr>
              <a:t>Nucleus oval or elongated, central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itchFamily="34" charset="0"/>
              </a:rPr>
              <a:t>Sarcoplasm is usual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itchFamily="34" charset="0"/>
              </a:rPr>
              <a:t>Sarcoplasmic reticulum is not well developed</a:t>
            </a:r>
          </a:p>
          <a:p>
            <a:pPr marL="365760" lvl="2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3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IN" sz="36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u="sng" dirty="0"/>
              <a:t>Salient features of structure</a:t>
            </a:r>
          </a:p>
        </p:txBody>
      </p:sp>
    </p:spTree>
    <p:extLst>
      <p:ext uri="{BB962C8B-B14F-4D97-AF65-F5344CB8AC3E}">
        <p14:creationId xmlns:p14="http://schemas.microsoft.com/office/powerpoint/2010/main" val="2733070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57400"/>
            <a:ext cx="86106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lgerian" pitchFamily="82" charset="0"/>
              </a:rPr>
              <a:t>EXCITATION-CONTRACTION COUPLING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Algerian" pitchFamily="82" charset="0"/>
              </a:rPr>
              <a:t>in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Algerian" pitchFamily="82" charset="0"/>
              </a:rPr>
              <a:t>smooth muscle</a:t>
            </a:r>
          </a:p>
        </p:txBody>
      </p:sp>
    </p:spTree>
    <p:extLst>
      <p:ext uri="{BB962C8B-B14F-4D97-AF65-F5344CB8AC3E}">
        <p14:creationId xmlns:p14="http://schemas.microsoft.com/office/powerpoint/2010/main" val="3401967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0"/>
            <a:ext cx="5410200" cy="6553200"/>
          </a:xfrm>
        </p:spPr>
        <p:txBody>
          <a:bodyPr>
            <a:noAutofit/>
          </a:bodyPr>
          <a:lstStyle/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Calibri" pitchFamily="34" charset="0"/>
            </a:endParaRPr>
          </a:p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Activation of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Stretch-activated&amp; Chemical-gated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400" dirty="0" err="1">
                <a:latin typeface="Calibri" pitchFamily="34" charset="0"/>
                <a:cs typeface="Arial" charset="0"/>
              </a:rPr>
              <a:t>Ca</a:t>
            </a:r>
            <a:r>
              <a:rPr lang="en-US" sz="2400" dirty="0">
                <a:latin typeface="Calibri" pitchFamily="34" charset="0"/>
                <a:cs typeface="Arial" charset="0"/>
              </a:rPr>
              <a:t>- channels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↓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Increased Influx of </a:t>
            </a:r>
            <a:r>
              <a:rPr lang="en-US" sz="2400" dirty="0" err="1">
                <a:latin typeface="Calibri" pitchFamily="34" charset="0"/>
                <a:cs typeface="Arial" charset="0"/>
              </a:rPr>
              <a:t>Ca</a:t>
            </a:r>
            <a:r>
              <a:rPr lang="en-US" sz="2400" dirty="0">
                <a:latin typeface="Calibri" pitchFamily="34" charset="0"/>
                <a:cs typeface="Arial" charset="0"/>
              </a:rPr>
              <a:t>(ECF &amp; SR) 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↓</a:t>
            </a:r>
          </a:p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Ca binds to </a:t>
            </a:r>
            <a:r>
              <a:rPr lang="en-US" sz="2400" dirty="0" err="1">
                <a:latin typeface="Calibri" pitchFamily="34" charset="0"/>
                <a:cs typeface="Arial" charset="0"/>
              </a:rPr>
              <a:t>Calmodulin</a:t>
            </a:r>
            <a:endParaRPr lang="en-US" sz="2400" dirty="0">
              <a:latin typeface="Calibri" pitchFamily="34" charset="0"/>
              <a:cs typeface="Arial" charset="0"/>
            </a:endParaRPr>
          </a:p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↓</a:t>
            </a:r>
          </a:p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activates  Myosin light chain kinase enzyme (MLCK) or Myosin kinase </a:t>
            </a:r>
          </a:p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↓</a:t>
            </a:r>
          </a:p>
          <a:p>
            <a:pPr marL="571500" indent="-571500" algn="ctr">
              <a:lnSpc>
                <a:spcPct val="80000"/>
              </a:lnSpc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Activated MLCK uses ATP to</a:t>
            </a:r>
            <a:r>
              <a:rPr lang="en-US" sz="2400" b="1" dirty="0"/>
              <a:t> </a:t>
            </a:r>
            <a:r>
              <a:rPr lang="en-US" sz="2400" dirty="0">
                <a:latin typeface="Calibri" pitchFamily="34" charset="0"/>
              </a:rPr>
              <a:t>phosphorylate</a:t>
            </a:r>
            <a:r>
              <a:rPr lang="en-US" sz="2400" dirty="0">
                <a:latin typeface="Calibri" pitchFamily="34" charset="0"/>
                <a:cs typeface="Arial" charset="0"/>
              </a:rPr>
              <a:t> myosin regulatory chain</a:t>
            </a:r>
          </a:p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 ↓</a:t>
            </a:r>
          </a:p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Form cross bridge </a:t>
            </a:r>
          </a:p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↓</a:t>
            </a:r>
          </a:p>
          <a:p>
            <a:pPr marL="571500" indent="-571500" algn="ctr">
              <a:lnSpc>
                <a:spcPct val="80000"/>
              </a:lnSpc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Contraction of smooth muscle by </a:t>
            </a:r>
            <a:r>
              <a:rPr lang="en-IN" sz="2400" b="1" dirty="0">
                <a:solidFill>
                  <a:srgbClr val="FF0000"/>
                </a:solidFill>
              </a:rPr>
              <a:t>Power stroke.</a:t>
            </a:r>
            <a:r>
              <a:rPr lang="en-US" sz="2400" dirty="0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5" name="Picture 4" descr="12-28_1.jpg                                                    00081F0BMacintosh HD                   ABA78158:"/>
          <p:cNvPicPr>
            <a:picLocks noChangeAspect="1" noChangeArrowheads="1"/>
          </p:cNvPicPr>
          <p:nvPr/>
        </p:nvPicPr>
        <p:blipFill>
          <a:blip r:embed="rId2">
            <a:lum bright="-14000" contrast="33000"/>
          </a:blip>
          <a:srcRect l="6195" r="48986" b="3400"/>
          <a:stretch>
            <a:fillRect/>
          </a:stretch>
        </p:blipFill>
        <p:spPr bwMode="auto">
          <a:xfrm>
            <a:off x="27708" y="0"/>
            <a:ext cx="378229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514600" y="0"/>
            <a:ext cx="24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lgerian" pitchFamily="82" charset="0"/>
              </a:rPr>
              <a:t>Contraction…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778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7656"/>
            <a:ext cx="8382000" cy="334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effectLst/>
                <a:latin typeface="Algerian" pitchFamily="82" charset="0"/>
              </a:rPr>
              <a:t>SMOOTH MUSCLE RELAXATION</a:t>
            </a:r>
            <a:br>
              <a:rPr lang="en-US" sz="2000" b="0" dirty="0">
                <a:solidFill>
                  <a:srgbClr val="C00000"/>
                </a:solidFill>
                <a:latin typeface="Algerian" pitchFamily="82" charset="0"/>
              </a:rPr>
            </a:br>
            <a:endParaRPr lang="en-US" sz="2000" b="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52400"/>
            <a:ext cx="5257800" cy="6705600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70000"/>
              </a:lnSpc>
              <a:buNone/>
            </a:pPr>
            <a:r>
              <a:rPr lang="en-US" sz="2400" dirty="0">
                <a:latin typeface="Calibri" pitchFamily="34" charset="0"/>
              </a:rPr>
              <a:t>1.Decreased </a:t>
            </a:r>
            <a:r>
              <a:rPr lang="en-US" sz="2400" dirty="0" err="1">
                <a:latin typeface="Calibri" pitchFamily="34" charset="0"/>
              </a:rPr>
              <a:t>ca</a:t>
            </a:r>
            <a:r>
              <a:rPr lang="en-US" sz="2400" dirty="0">
                <a:latin typeface="Calibri" pitchFamily="34" charset="0"/>
              </a:rPr>
              <a:t>++  by </a:t>
            </a:r>
            <a:r>
              <a:rPr lang="en-US" sz="2400" dirty="0" err="1">
                <a:latin typeface="Calibri" pitchFamily="34" charset="0"/>
              </a:rPr>
              <a:t>Ca</a:t>
            </a:r>
            <a:r>
              <a:rPr lang="en-US" sz="2400" dirty="0">
                <a:latin typeface="Calibri" pitchFamily="34" charset="0"/>
              </a:rPr>
              <a:t> pump,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2.De-phosphorylation of Myosin regulatory chain by </a:t>
            </a:r>
            <a:r>
              <a:rPr lang="en-US" sz="2400" b="1" i="1" dirty="0">
                <a:latin typeface="Calibri" pitchFamily="34" charset="0"/>
              </a:rPr>
              <a:t>myosin phosphatase</a:t>
            </a:r>
            <a:endParaRPr lang="en-US" sz="2400" dirty="0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↓</a:t>
            </a:r>
          </a:p>
          <a:p>
            <a:pPr algn="ctr">
              <a:lnSpc>
                <a:spcPct val="90000"/>
              </a:lnSpc>
              <a:buNone/>
            </a:pPr>
            <a:r>
              <a:rPr lang="en-IN" sz="2400" dirty="0">
                <a:latin typeface="Calibri" pitchFamily="34" charset="0"/>
              </a:rPr>
              <a:t>After this the cross-bridge cycling stops and the contraction ceases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  <a:cs typeface="Arial" charset="0"/>
              </a:rPr>
              <a:t>↓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Relaxation of muscle</a:t>
            </a:r>
          </a:p>
        </p:txBody>
      </p:sp>
      <p:pic>
        <p:nvPicPr>
          <p:cNvPr id="4" name="Picture 4" descr="12-29_1.jpg                                                    00081F0BMacintosh HD                   ABA78158:"/>
          <p:cNvPicPr>
            <a:picLocks noChangeAspect="1" noChangeArrowheads="1"/>
          </p:cNvPicPr>
          <p:nvPr/>
        </p:nvPicPr>
        <p:blipFill rotWithShape="1">
          <a:blip r:embed="rId2">
            <a:lum bright="-3000" contras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369" t="1958" r="51271" b="5563"/>
          <a:stretch/>
        </p:blipFill>
        <p:spPr bwMode="auto">
          <a:xfrm>
            <a:off x="34636" y="533400"/>
            <a:ext cx="3927764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6164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IN" b="1" dirty="0">
                <a:solidFill>
                  <a:srgbClr val="FF0000"/>
                </a:solidFill>
              </a:rPr>
              <a:t>1. Activation of the enzyme myosin light chain </a:t>
            </a:r>
            <a:r>
              <a:rPr lang="en-IN" b="1" dirty="0" err="1">
                <a:solidFill>
                  <a:srgbClr val="FF0000"/>
                </a:solidFill>
              </a:rPr>
              <a:t>kinase</a:t>
            </a:r>
            <a:r>
              <a:rPr lang="en-IN" b="1" dirty="0">
                <a:solidFill>
                  <a:srgbClr val="FF0000"/>
                </a:solidFill>
              </a:rPr>
              <a:t> (MLCK). </a:t>
            </a:r>
            <a:r>
              <a:rPr lang="en-IN" dirty="0"/>
              <a:t>The enzyme MLCK is activated by the Ca2+– </a:t>
            </a:r>
            <a:r>
              <a:rPr lang="en-IN" dirty="0" err="1"/>
              <a:t>calmodulin</a:t>
            </a:r>
            <a:r>
              <a:rPr lang="en-IN" dirty="0"/>
              <a:t> complex.</a:t>
            </a:r>
          </a:p>
          <a:p>
            <a:pPr>
              <a:lnSpc>
                <a:spcPct val="160000"/>
              </a:lnSpc>
              <a:buNone/>
            </a:pPr>
            <a:r>
              <a:rPr lang="en-IN" b="1" dirty="0">
                <a:solidFill>
                  <a:srgbClr val="FF0000"/>
                </a:solidFill>
              </a:rPr>
              <a:t>2. </a:t>
            </a:r>
            <a:r>
              <a:rPr lang="en-IN" b="1" dirty="0" err="1">
                <a:solidFill>
                  <a:srgbClr val="FF0000"/>
                </a:solidFill>
              </a:rPr>
              <a:t>Phosphorylation</a:t>
            </a:r>
            <a:r>
              <a:rPr lang="en-IN" b="1" dirty="0">
                <a:solidFill>
                  <a:srgbClr val="FF0000"/>
                </a:solidFill>
              </a:rPr>
              <a:t> of the myosin regulatory chain. </a:t>
            </a:r>
          </a:p>
          <a:p>
            <a:pPr>
              <a:lnSpc>
                <a:spcPct val="160000"/>
              </a:lnSpc>
            </a:pPr>
            <a:r>
              <a:rPr lang="en-IN" dirty="0"/>
              <a:t>The activated enzyme MLCK uses ATP to </a:t>
            </a:r>
            <a:r>
              <a:rPr lang="en-IN" dirty="0" err="1"/>
              <a:t>phosphorylate</a:t>
            </a:r>
            <a:r>
              <a:rPr lang="en-IN" dirty="0"/>
              <a:t> the</a:t>
            </a:r>
          </a:p>
          <a:p>
            <a:pPr>
              <a:lnSpc>
                <a:spcPct val="160000"/>
              </a:lnSpc>
              <a:buNone/>
            </a:pPr>
            <a:r>
              <a:rPr lang="en-IN" dirty="0"/>
              <a:t>    myosin regulatory chain.</a:t>
            </a:r>
          </a:p>
          <a:p>
            <a:pPr>
              <a:lnSpc>
                <a:spcPct val="160000"/>
              </a:lnSpc>
              <a:buNone/>
            </a:pPr>
            <a:r>
              <a:rPr lang="en-IN" b="1" dirty="0">
                <a:solidFill>
                  <a:srgbClr val="FF0000"/>
                </a:solidFill>
              </a:rPr>
              <a:t>3. Cross-bridging.</a:t>
            </a:r>
          </a:p>
          <a:p>
            <a:pPr>
              <a:lnSpc>
                <a:spcPct val="160000"/>
              </a:lnSpc>
              <a:buNone/>
            </a:pPr>
            <a:r>
              <a:rPr lang="en-IN" dirty="0"/>
              <a:t>   When the myosin regulatory chain is </a:t>
            </a:r>
            <a:r>
              <a:rPr lang="en-IN" dirty="0" err="1"/>
              <a:t>phosphorylated</a:t>
            </a:r>
            <a:r>
              <a:rPr lang="en-IN" dirty="0"/>
              <a:t>, the head of myosin filament acquires the capability to bind with </a:t>
            </a:r>
            <a:r>
              <a:rPr lang="en-IN" dirty="0" err="1"/>
              <a:t>actin</a:t>
            </a:r>
            <a:r>
              <a:rPr lang="en-IN" dirty="0"/>
              <a:t> filament to form the cross bridge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Steps of cross-bridge cycling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7163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32149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en-IN" sz="3000" b="1" dirty="0">
                <a:solidFill>
                  <a:srgbClr val="FF0000"/>
                </a:solidFill>
              </a:rPr>
              <a:t>4. Power stroke. </a:t>
            </a:r>
          </a:p>
          <a:p>
            <a:pPr>
              <a:lnSpc>
                <a:spcPct val="170000"/>
              </a:lnSpc>
            </a:pPr>
            <a:r>
              <a:rPr lang="en-IN" dirty="0"/>
              <a:t>Formation of the </a:t>
            </a:r>
            <a:r>
              <a:rPr lang="en-IN" dirty="0" err="1"/>
              <a:t>actin</a:t>
            </a:r>
            <a:r>
              <a:rPr lang="en-IN" dirty="0"/>
              <a:t>–myosin ADP-Pi complex triggers a conformational change in the myosin head causing it to flex towards the arm of the cross-bridge. </a:t>
            </a:r>
          </a:p>
          <a:p>
            <a:pPr>
              <a:lnSpc>
                <a:spcPct val="170000"/>
              </a:lnSpc>
            </a:pPr>
            <a:r>
              <a:rPr lang="en-IN" dirty="0"/>
              <a:t>The flexion of the myosin head generates mechanical force</a:t>
            </a:r>
            <a:endParaRPr lang="en-IN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buNone/>
            </a:pP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85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169091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en-IN" b="1" dirty="0">
                <a:solidFill>
                  <a:srgbClr val="FF0000"/>
                </a:solidFill>
              </a:rPr>
              <a:t>5. Relaxation of smooth muscle</a:t>
            </a:r>
          </a:p>
          <a:p>
            <a:pPr>
              <a:lnSpc>
                <a:spcPct val="170000"/>
              </a:lnSpc>
            </a:pPr>
            <a:r>
              <a:rPr lang="en-US" dirty="0"/>
              <a:t>Ca++ pump which pump ca++ from ICF to ECF lead to Decreased ca++ and </a:t>
            </a:r>
            <a:endParaRPr lang="en-IN" dirty="0"/>
          </a:p>
          <a:p>
            <a:pPr>
              <a:lnSpc>
                <a:spcPct val="170000"/>
              </a:lnSpc>
            </a:pPr>
            <a:r>
              <a:rPr lang="en-IN" dirty="0"/>
              <a:t> when the enzyme </a:t>
            </a:r>
            <a:r>
              <a:rPr lang="en-IN" b="1" i="1" dirty="0">
                <a:solidFill>
                  <a:srgbClr val="0070C0"/>
                </a:solidFill>
              </a:rPr>
              <a:t>myosin </a:t>
            </a:r>
            <a:r>
              <a:rPr lang="en-IN" b="1" i="1" dirty="0" err="1">
                <a:solidFill>
                  <a:srgbClr val="0070C0"/>
                </a:solidFill>
              </a:rPr>
              <a:t>phosphatase</a:t>
            </a:r>
            <a:r>
              <a:rPr lang="en-IN" b="1" i="1" dirty="0">
                <a:solidFill>
                  <a:srgbClr val="0070C0"/>
                </a:solidFill>
              </a:rPr>
              <a:t>  </a:t>
            </a:r>
            <a:r>
              <a:rPr lang="en-IN" i="1" dirty="0"/>
              <a:t>causes </a:t>
            </a:r>
            <a:r>
              <a:rPr lang="en-IN" b="1" i="1" u="sng" dirty="0" err="1">
                <a:solidFill>
                  <a:srgbClr val="0070C0"/>
                </a:solidFill>
              </a:rPr>
              <a:t>dephosphorylation</a:t>
            </a:r>
            <a:r>
              <a:rPr lang="en-IN" b="1" i="1" u="sng" dirty="0">
                <a:solidFill>
                  <a:srgbClr val="0070C0"/>
                </a:solidFill>
              </a:rPr>
              <a:t>  </a:t>
            </a:r>
            <a:r>
              <a:rPr lang="en-IN" dirty="0"/>
              <a:t>of the myosin regulatory chain. </a:t>
            </a:r>
          </a:p>
          <a:p>
            <a:pPr>
              <a:lnSpc>
                <a:spcPct val="170000"/>
              </a:lnSpc>
            </a:pPr>
            <a:r>
              <a:rPr lang="en-IN" dirty="0"/>
              <a:t>After this the cross-bridge cycling stops and the contraction ceases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8180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lum/>
          </a:blip>
          <a:srcRect l="3085" t="1616" r="23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7527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.pn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52400" y="1428929"/>
            <a:ext cx="8991600" cy="5429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Characteristics of smooth muscle excitation and contraction</a:t>
            </a:r>
          </a:p>
          <a:p>
            <a:pPr algn="ctr"/>
            <a:endParaRPr lang="en-US" sz="2400" b="1" dirty="0">
              <a:solidFill>
                <a:srgbClr val="00B0F0"/>
              </a:solidFill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1.Slow Excitation Contraction Coupling</a:t>
            </a:r>
          </a:p>
        </p:txBody>
      </p:sp>
    </p:spTree>
    <p:extLst>
      <p:ext uri="{BB962C8B-B14F-4D97-AF65-F5344CB8AC3E}">
        <p14:creationId xmlns:p14="http://schemas.microsoft.com/office/powerpoint/2010/main" val="1966860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791200" cy="6019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Calibri" pitchFamily="34" charset="0"/>
              </a:rPr>
              <a:t>Plasticity</a:t>
            </a:r>
            <a:r>
              <a:rPr lang="en-US" sz="2600" dirty="0">
                <a:latin typeface="Calibri" pitchFamily="34" charset="0"/>
              </a:rPr>
              <a:t>. (also called “</a:t>
            </a:r>
            <a:r>
              <a:rPr lang="en-US" sz="2600" b="1" dirty="0">
                <a:latin typeface="Calibri" pitchFamily="34" charset="0"/>
              </a:rPr>
              <a:t>stress relaxation</a:t>
            </a:r>
            <a:r>
              <a:rPr lang="en-US" sz="2600" dirty="0">
                <a:latin typeface="Calibri" pitchFamily="34" charset="0"/>
              </a:rPr>
              <a:t>”)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Slow stretch   --&gt;  lengthening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e.g. bladder capacity w/o pressure increase</a:t>
            </a:r>
            <a:endParaRPr lang="en-US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itchFamily="34" charset="0"/>
              </a:rPr>
              <a:t>Readjust its resting length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Defies length tension relationship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When stretch, initially increase tension which gradually reduce to prestretch level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Graph shows </a:t>
            </a:r>
            <a:r>
              <a:rPr lang="en-US" b="1" dirty="0">
                <a:latin typeface="Calibri" pitchFamily="34" charset="0"/>
              </a:rPr>
              <a:t>jagged lines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685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libri" pitchFamily="34" charset="0"/>
              </a:rPr>
              <a:t>2.Plasticity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8835" r="5633" b="6345"/>
          <a:stretch/>
        </p:blipFill>
        <p:spPr bwMode="auto">
          <a:xfrm>
            <a:off x="5867400" y="381000"/>
            <a:ext cx="3255818" cy="356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2826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0928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Maintain high tension without actively contracting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Long term maintenance of tone in organ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Cannot generate active tension but resist passive stretching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Mostly found in hollow viscera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Due to decrease activity of enzyme causes myosin heads to remain attached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B0F0"/>
                </a:solidFill>
                <a:latin typeface="Calibri" pitchFamily="34" charset="0"/>
              </a:rPr>
              <a:t>4.Marked Shortening during contraction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B0F0"/>
                </a:solidFill>
                <a:latin typeface="Calibri" pitchFamily="34" charset="0"/>
              </a:rPr>
              <a:t>5.Less energy require to sustain contraction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alibri" pitchFamily="34" charset="0"/>
              </a:rPr>
              <a:t>3.Latch Phenomenon</a:t>
            </a:r>
          </a:p>
        </p:txBody>
      </p:sp>
    </p:spTree>
    <p:extLst>
      <p:ext uri="{BB962C8B-B14F-4D97-AF65-F5344CB8AC3E}">
        <p14:creationId xmlns:p14="http://schemas.microsoft.com/office/powerpoint/2010/main" val="225825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709"/>
            <a:ext cx="9144000" cy="52452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Myofibrils</a:t>
            </a:r>
          </a:p>
          <a:p>
            <a:pPr>
              <a:lnSpc>
                <a:spcPct val="150000"/>
              </a:lnSpc>
            </a:pPr>
            <a:r>
              <a:rPr lang="en-US" dirty="0"/>
              <a:t>Made of actin and myosin</a:t>
            </a:r>
          </a:p>
          <a:p>
            <a:pPr>
              <a:lnSpc>
                <a:spcPct val="150000"/>
              </a:lnSpc>
            </a:pPr>
            <a:r>
              <a:rPr lang="en-US" dirty="0"/>
              <a:t>No cross striation</a:t>
            </a:r>
          </a:p>
          <a:p>
            <a:pPr>
              <a:lnSpc>
                <a:spcPct val="150000"/>
              </a:lnSpc>
            </a:pPr>
            <a:r>
              <a:rPr lang="en-US" dirty="0"/>
              <a:t>Less thick filament and more thin filaments</a:t>
            </a:r>
          </a:p>
          <a:p>
            <a:pPr>
              <a:lnSpc>
                <a:spcPct val="150000"/>
              </a:lnSpc>
            </a:pPr>
            <a:r>
              <a:rPr lang="en-US" dirty="0"/>
              <a:t>Myosin is chemically different. It only binds to actin if light chain is phosphorylated</a:t>
            </a:r>
          </a:p>
          <a:p>
            <a:pPr>
              <a:lnSpc>
                <a:spcPct val="150000"/>
              </a:lnSpc>
            </a:pPr>
            <a:r>
              <a:rPr lang="en-US" dirty="0"/>
              <a:t>Absence of Troponin</a:t>
            </a:r>
          </a:p>
          <a:p>
            <a:pPr marL="365760" lvl="2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>
                <a:latin typeface="Calibri" pitchFamily="34" charset="0"/>
              </a:rPr>
              <a:t> Dense bodies  function is similar to Z disks</a:t>
            </a:r>
          </a:p>
          <a:p>
            <a:pPr>
              <a:lnSpc>
                <a:spcPct val="150000"/>
              </a:lnSpc>
            </a:pPr>
            <a:r>
              <a:rPr lang="en-US" dirty="0"/>
              <a:t>Actin attached to dense body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634" t="9637" r="1938" b="10363"/>
          <a:stretch/>
        </p:blipFill>
        <p:spPr bwMode="auto">
          <a:xfrm>
            <a:off x="3574472" y="5029200"/>
            <a:ext cx="54586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6636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2" r="78111"/>
          <a:stretch/>
        </p:blipFill>
        <p:spPr bwMode="auto">
          <a:xfrm>
            <a:off x="0" y="0"/>
            <a:ext cx="284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106" r="54596"/>
          <a:stretch/>
        </p:blipFill>
        <p:spPr bwMode="auto">
          <a:xfrm>
            <a:off x="281940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3639" r="2892"/>
          <a:stretch/>
        </p:blipFill>
        <p:spPr bwMode="auto">
          <a:xfrm>
            <a:off x="6019800" y="1"/>
            <a:ext cx="3124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2154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r="79045"/>
          <a:stretch/>
        </p:blipFill>
        <p:spPr bwMode="auto">
          <a:xfrm>
            <a:off x="-13855" y="1"/>
            <a:ext cx="2828493" cy="21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22342" t="12162" r="60658"/>
          <a:stretch/>
        </p:blipFill>
        <p:spPr bwMode="auto">
          <a:xfrm>
            <a:off x="2814638" y="0"/>
            <a:ext cx="2990418" cy="2164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r="76818"/>
          <a:stretch/>
        </p:blipFill>
        <p:spPr bwMode="auto">
          <a:xfrm>
            <a:off x="0" y="2192140"/>
            <a:ext cx="2814638" cy="46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24015" r="57871"/>
          <a:stretch/>
        </p:blipFill>
        <p:spPr bwMode="auto">
          <a:xfrm>
            <a:off x="2828493" y="2164432"/>
            <a:ext cx="3115107" cy="4693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74071" t="6476" r="1286"/>
          <a:stretch/>
        </p:blipFill>
        <p:spPr bwMode="auto">
          <a:xfrm>
            <a:off x="5943600" y="2157504"/>
            <a:ext cx="3179619" cy="4693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/>
          <a:srcRect l="73381" t="12374" r="2872"/>
          <a:stretch/>
        </p:blipFill>
        <p:spPr bwMode="auto">
          <a:xfrm>
            <a:off x="5805056" y="1"/>
            <a:ext cx="3318163" cy="211594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7983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"/>
            <a:ext cx="9144000" cy="6477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500" b="1" dirty="0">
                <a:solidFill>
                  <a:srgbClr val="0070C0"/>
                </a:solidFill>
              </a:rPr>
              <a:t>1.  Smooth muscle does not contain </a:t>
            </a:r>
          </a:p>
          <a:p>
            <a:pPr marL="0" indent="0">
              <a:buNone/>
            </a:pPr>
            <a:r>
              <a:rPr lang="en-US" sz="3500" dirty="0"/>
              <a:t>  </a:t>
            </a:r>
            <a:r>
              <a:rPr lang="en-US" sz="3200" dirty="0"/>
              <a:t>a.  Actin               b. Myosin  </a:t>
            </a:r>
          </a:p>
          <a:p>
            <a:pPr marL="0" indent="0">
              <a:buNone/>
            </a:pPr>
            <a:r>
              <a:rPr lang="en-US" sz="3200" dirty="0"/>
              <a:t> c. </a:t>
            </a:r>
            <a:r>
              <a:rPr lang="en-US" sz="3200" dirty="0" err="1"/>
              <a:t>Tropomyosin</a:t>
            </a:r>
            <a:r>
              <a:rPr lang="en-US" sz="3200" dirty="0"/>
              <a:t>     </a:t>
            </a:r>
            <a:r>
              <a:rPr lang="en-US" sz="3200" dirty="0" err="1"/>
              <a:t>d.Troponin</a:t>
            </a:r>
            <a:endParaRPr lang="en-US" sz="3200" dirty="0"/>
          </a:p>
          <a:p>
            <a:pPr marL="514350" indent="-514350">
              <a:buAutoNum type="alphaLcPeriod"/>
            </a:pPr>
            <a:endParaRPr lang="en-US" sz="3500" dirty="0"/>
          </a:p>
          <a:p>
            <a:pPr marL="514350" indent="-514350">
              <a:buAutoNum type="alphaLcPeriod"/>
            </a:pPr>
            <a:endParaRPr lang="en-US" sz="3500" dirty="0"/>
          </a:p>
          <a:p>
            <a:pPr marL="514350" indent="-514350">
              <a:buAutoNum type="alphaLcPeriod"/>
            </a:pPr>
            <a:endParaRPr lang="en-US" sz="3500" dirty="0"/>
          </a:p>
          <a:p>
            <a:pPr marL="514350" indent="-514350">
              <a:buNone/>
            </a:pPr>
            <a:r>
              <a:rPr lang="en-US" sz="3500" b="1" dirty="0">
                <a:solidFill>
                  <a:srgbClr val="0070C0"/>
                </a:solidFill>
              </a:rPr>
              <a:t>2. Single unit muscles are present in   </a:t>
            </a:r>
          </a:p>
          <a:p>
            <a:pPr marL="514350" indent="-514350">
              <a:buNone/>
            </a:pPr>
            <a:r>
              <a:rPr lang="en-US" sz="3500" dirty="0"/>
              <a:t>   a. GIT                    b. Uterus </a:t>
            </a:r>
          </a:p>
          <a:p>
            <a:pPr marL="514350" indent="-514350">
              <a:buNone/>
            </a:pPr>
            <a:r>
              <a:rPr lang="en-US" sz="3500" dirty="0"/>
              <a:t>   c. Ureters              d. all of the above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08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>
                <a:solidFill>
                  <a:srgbClr val="0070C0"/>
                </a:solidFill>
              </a:rPr>
              <a:t>3 In smooth muscle the NM junction is present in </a:t>
            </a:r>
            <a:r>
              <a:rPr lang="en-US" sz="2800" dirty="0"/>
              <a:t>the form of   </a:t>
            </a:r>
          </a:p>
          <a:p>
            <a:pPr marL="514350" indent="-514350">
              <a:buNone/>
            </a:pPr>
            <a:r>
              <a:rPr lang="en-US" sz="2800" dirty="0"/>
              <a:t>   a. Varicosities           b. terminal buttons  </a:t>
            </a:r>
          </a:p>
          <a:p>
            <a:pPr marL="514350" indent="-514350">
              <a:buNone/>
            </a:pPr>
            <a:r>
              <a:rPr lang="en-US" sz="2800" dirty="0"/>
              <a:t>   c. vacuoles                d. terminal pads</a:t>
            </a:r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r>
              <a:rPr lang="en-US" sz="2800" dirty="0">
                <a:solidFill>
                  <a:srgbClr val="0070C0"/>
                </a:solidFill>
              </a:rPr>
              <a:t>4.Multi unit smooth muscle is present in  </a:t>
            </a:r>
          </a:p>
          <a:p>
            <a:pPr marL="514350" indent="-514350">
              <a:buNone/>
            </a:pPr>
            <a:r>
              <a:rPr lang="en-US" sz="2800" dirty="0"/>
              <a:t> a. GIT                b. uterus</a:t>
            </a:r>
          </a:p>
          <a:p>
            <a:pPr marL="514350" indent="-514350">
              <a:buNone/>
            </a:pPr>
            <a:r>
              <a:rPr lang="en-US" sz="2800" dirty="0"/>
              <a:t> c. ureters          d. </a:t>
            </a:r>
            <a:r>
              <a:rPr lang="en-US" sz="2800" dirty="0" err="1"/>
              <a:t>ciliary</a:t>
            </a:r>
            <a:r>
              <a:rPr lang="en-US" sz="2800" dirty="0"/>
              <a:t> muscle</a:t>
            </a:r>
          </a:p>
          <a:p>
            <a:pPr marL="514350" indent="-51435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7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dirty="0">
                <a:solidFill>
                  <a:srgbClr val="0070C0"/>
                </a:solidFill>
                <a:latin typeface="Calibri" pitchFamily="34" charset="0"/>
              </a:rPr>
              <a:t>5. The excitation contraction coupling in smooth muscle :</a:t>
            </a:r>
          </a:p>
          <a:p>
            <a:pPr marL="566928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3600" dirty="0">
                <a:latin typeface="Calibri" pitchFamily="34" charset="0"/>
              </a:rPr>
              <a:t>Depend on troponin    </a:t>
            </a:r>
          </a:p>
          <a:p>
            <a:pPr marL="566928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3600" dirty="0">
                <a:latin typeface="Calibri" pitchFamily="34" charset="0"/>
              </a:rPr>
              <a:t>shows sustained contraction with high calcium conc.</a:t>
            </a:r>
          </a:p>
          <a:p>
            <a:pPr marL="566928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3600" dirty="0">
                <a:latin typeface="Calibri" pitchFamily="34" charset="0"/>
              </a:rPr>
              <a:t>require phosphorylation of actin  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latin typeface="Calibri" pitchFamily="34" charset="0"/>
              </a:rPr>
              <a:t> require  cellular calcium</a:t>
            </a:r>
          </a:p>
          <a:p>
            <a:pPr marL="624078" indent="-514350"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3788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74C11-3E22-4295-AD7D-51B8F5258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1524000"/>
            <a:ext cx="9220200" cy="5059362"/>
          </a:xfrm>
        </p:spPr>
        <p:txBody>
          <a:bodyPr/>
          <a:lstStyle/>
          <a:p>
            <a:pPr marL="109728" indent="0">
              <a:buNone/>
            </a:pPr>
            <a:r>
              <a:rPr lang="en-US" sz="2800" b="1" dirty="0"/>
              <a:t>5. unique characteristic of smooth muscle is that: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It can sustain a contraction for prolong period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Calcium is not required for contraction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Repetitive contractions are not possible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Myosin filaments are not required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536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195583"/>
            <a:ext cx="3255547" cy="538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smooth  muscle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/>
          <a:srcRect l="2634" t="9637" r="1938" b="10363"/>
          <a:stretch/>
        </p:blipFill>
        <p:spPr bwMode="auto">
          <a:xfrm>
            <a:off x="3574473" y="2424544"/>
            <a:ext cx="5458691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404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81000"/>
            <a:ext cx="6172200" cy="6248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Dense bodies attached to cell membrane and scattered all over body of fibre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Actin</a:t>
            </a:r>
            <a:r>
              <a:rPr lang="en-US" dirty="0"/>
              <a:t> attached to dense body</a:t>
            </a:r>
          </a:p>
          <a:p>
            <a:pPr>
              <a:lnSpc>
                <a:spcPct val="150000"/>
              </a:lnSpc>
            </a:pPr>
            <a:r>
              <a:rPr lang="en-US" dirty="0"/>
              <a:t>In-between </a:t>
            </a:r>
            <a:r>
              <a:rPr lang="en-US" dirty="0" err="1"/>
              <a:t>actin</a:t>
            </a:r>
            <a:r>
              <a:rPr lang="en-US" dirty="0"/>
              <a:t>, myosin filaments</a:t>
            </a:r>
          </a:p>
          <a:p>
            <a:pPr>
              <a:lnSpc>
                <a:spcPct val="150000"/>
              </a:lnSpc>
            </a:pPr>
            <a:r>
              <a:rPr lang="en-US" dirty="0"/>
              <a:t>During contraction, dense bodies comes closer</a:t>
            </a:r>
          </a:p>
          <a:p>
            <a:pPr>
              <a:lnSpc>
                <a:spcPct val="150000"/>
              </a:lnSpc>
            </a:pPr>
            <a:r>
              <a:rPr lang="en-US" dirty="0"/>
              <a:t>Change in shape from </a:t>
            </a:r>
            <a:r>
              <a:rPr lang="en-US" dirty="0" err="1"/>
              <a:t>oblongated</a:t>
            </a:r>
            <a:r>
              <a:rPr lang="en-US" dirty="0"/>
              <a:t> to oval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302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507" y="381000"/>
            <a:ext cx="903849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872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55949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2 type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Single unit smooth muscle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Multiunit smooth muscle</a:t>
            </a:r>
            <a:endParaRPr lang="en-IN" sz="28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smooth muscle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501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Called Visceral smooth muscle</a:t>
            </a:r>
          </a:p>
          <a:p>
            <a:pPr>
              <a:lnSpc>
                <a:spcPct val="150000"/>
              </a:lnSpc>
            </a:pPr>
            <a:r>
              <a:rPr lang="en-IN" i="1" dirty="0"/>
              <a:t>present in the walls of hollow viscera</a:t>
            </a:r>
          </a:p>
          <a:p>
            <a:pPr>
              <a:lnSpc>
                <a:spcPct val="150000"/>
              </a:lnSpc>
            </a:pPr>
            <a:r>
              <a:rPr lang="en-IN" dirty="0"/>
              <a:t>such as gastrointestinal tract, uterus, ureter, urinary bladder and respiratory tract.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Single unit smooth muscle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7845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464</TotalTime>
  <Words>1501</Words>
  <Application>Microsoft Office PowerPoint</Application>
  <PresentationFormat>On-screen Show (4:3)</PresentationFormat>
  <Paragraphs>248</Paragraphs>
  <Slides>45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Aharoni</vt:lpstr>
      <vt:lpstr>Algerian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Functional anatomy &amp; organization</vt:lpstr>
      <vt:lpstr>Salient features of structure</vt:lpstr>
      <vt:lpstr>PowerPoint Presentation</vt:lpstr>
      <vt:lpstr>Structure of smooth  muscle</vt:lpstr>
      <vt:lpstr>PowerPoint Presentation</vt:lpstr>
      <vt:lpstr>PowerPoint Presentation</vt:lpstr>
      <vt:lpstr>Type of smooth muscle</vt:lpstr>
      <vt:lpstr>Single unit smooth muscle</vt:lpstr>
      <vt:lpstr>Salient features: </vt:lpstr>
      <vt:lpstr>PowerPoint Presentation</vt:lpstr>
      <vt:lpstr>Multiunit smooth muscle</vt:lpstr>
      <vt:lpstr>Salient features</vt:lpstr>
      <vt:lpstr>CLASSIFICATION OF SMOOTH MUSCLES…</vt:lpstr>
      <vt:lpstr>Multi vs. Single-Unit Muscle…..</vt:lpstr>
      <vt:lpstr>Nerve supply </vt:lpstr>
      <vt:lpstr>Neuromuscular junction</vt:lpstr>
      <vt:lpstr>PowerPoint Presentation</vt:lpstr>
      <vt:lpstr>PROCESS OF EXCITABILITY AND CONTRACTILITY </vt:lpstr>
      <vt:lpstr>Excitation in single unit smooth muscle</vt:lpstr>
      <vt:lpstr>PowerPoint Presentation</vt:lpstr>
      <vt:lpstr>PowerPoint Presentation</vt:lpstr>
      <vt:lpstr>1.Spike potential</vt:lpstr>
      <vt:lpstr>2.Spike potential superimposed over slow wave potential</vt:lpstr>
      <vt:lpstr>3.Action Potential with Plateau</vt:lpstr>
      <vt:lpstr>PowerPoint Presentation</vt:lpstr>
      <vt:lpstr>Electrical activity in multiunit smooth muscle</vt:lpstr>
      <vt:lpstr>Excitation Contraction Coupling</vt:lpstr>
      <vt:lpstr> Smooth muscle contraction</vt:lpstr>
      <vt:lpstr>PowerPoint Presentation</vt:lpstr>
      <vt:lpstr>PowerPoint Presentation</vt:lpstr>
      <vt:lpstr>SMOOTH MUSCLE RELAXATION </vt:lpstr>
      <vt:lpstr>Steps of cross-bridge cycling </vt:lpstr>
      <vt:lpstr>PowerPoint Presentation</vt:lpstr>
      <vt:lpstr>PowerPoint Presentation</vt:lpstr>
      <vt:lpstr>PowerPoint Presentation</vt:lpstr>
      <vt:lpstr>PowerPoint Presentation</vt:lpstr>
      <vt:lpstr>2.Plasticity</vt:lpstr>
      <vt:lpstr>3.Latch Phenomenon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 MUSCLE</dc:title>
  <dc:creator>LocalUser</dc:creator>
  <cp:lastModifiedBy>Dipika Baria</cp:lastModifiedBy>
  <cp:revision>35</cp:revision>
  <dcterms:created xsi:type="dcterms:W3CDTF">2006-08-16T00:00:00Z</dcterms:created>
  <dcterms:modified xsi:type="dcterms:W3CDTF">2022-05-04T05:45:49Z</dcterms:modified>
</cp:coreProperties>
</file>