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90" r:id="rId3"/>
    <p:sldId id="302" r:id="rId4"/>
    <p:sldId id="301" r:id="rId5"/>
    <p:sldId id="266" r:id="rId6"/>
    <p:sldId id="291" r:id="rId7"/>
    <p:sldId id="260" r:id="rId8"/>
    <p:sldId id="261" r:id="rId9"/>
    <p:sldId id="262" r:id="rId10"/>
    <p:sldId id="294" r:id="rId11"/>
    <p:sldId id="263" r:id="rId12"/>
    <p:sldId id="264" r:id="rId13"/>
    <p:sldId id="29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9"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3" d="100"/>
          <a:sy n="83" d="100"/>
        </p:scale>
        <p:origin x="-96" y="-1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B834B-B55C-4828-9708-2782C36787DA}" type="datetimeFigureOut">
              <a:rPr lang="en-US" smtClean="0"/>
              <a:pPr/>
              <a:t>11/26/2024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E8B4B-9A41-47A2-827C-9E78C3495D80}" type="slidenum">
              <a:rPr lang="en-US" smtClean="0"/>
              <a:pPr/>
              <a:t>‹#›</a:t>
            </a:fld>
            <a:endParaRPr lang="en-US" dirty="0"/>
          </a:p>
        </p:txBody>
      </p:sp>
    </p:spTree>
    <p:extLst>
      <p:ext uri="{BB962C8B-B14F-4D97-AF65-F5344CB8AC3E}">
        <p14:creationId xmlns:p14="http://schemas.microsoft.com/office/powerpoint/2010/main" xmlns="" val="1485326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O.D = Optic Disc</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 rods or cones)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09D1F4-513B-432E-B3BE-D9D90B18EDA6}" type="slidenum">
              <a:rPr lang="en-US" smtClean="0"/>
              <a:pPr/>
              <a:t>5</a:t>
            </a:fld>
            <a:endParaRPr lang="en-US" dirty="0"/>
          </a:p>
        </p:txBody>
      </p:sp>
    </p:spTree>
    <p:extLst>
      <p:ext uri="{BB962C8B-B14F-4D97-AF65-F5344CB8AC3E}">
        <p14:creationId xmlns:p14="http://schemas.microsoft.com/office/powerpoint/2010/main" xmlns="" val="145631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236784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157944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C2C1F-0895-4EBB-A78D-8877FEA95230}"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06921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107377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C2C1F-0895-4EBB-A78D-8877FEA95230}"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40448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2641550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152709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45549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189812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394869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82345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366231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379283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300984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222273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FE0DC-453E-444B-BC14-AD58BAD8262A}" type="datetimeFigureOut">
              <a:rPr lang="en-US" smtClean="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381010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1FE0DC-453E-444B-BC14-AD58BAD8262A}" type="datetimeFigureOut">
              <a:rPr lang="en-US" smtClean="0"/>
              <a:pPr/>
              <a:t>11/26/2024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54C2C1F-0895-4EBB-A78D-8877FEA95230}" type="slidenum">
              <a:rPr lang="en-US" smtClean="0"/>
              <a:pPr/>
              <a:t>‹#›</a:t>
            </a:fld>
            <a:endParaRPr lang="en-US" dirty="0"/>
          </a:p>
        </p:txBody>
      </p:sp>
    </p:spTree>
    <p:extLst>
      <p:ext uri="{BB962C8B-B14F-4D97-AF65-F5344CB8AC3E}">
        <p14:creationId xmlns:p14="http://schemas.microsoft.com/office/powerpoint/2010/main" xmlns="" val="2344947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400050"/>
            <a:ext cx="7879822" cy="800100"/>
          </a:xfrm>
        </p:spPr>
        <p:txBody>
          <a:bodyPr/>
          <a:lstStyle/>
          <a:p>
            <a:pPr algn="ctr"/>
            <a:r>
              <a:rPr lang="en-US" dirty="0" smtClean="0"/>
              <a:t>EYE </a:t>
            </a:r>
            <a:r>
              <a:rPr lang="en-US" sz="3200" dirty="0" smtClean="0"/>
              <a:t>PY(10.17)</a:t>
            </a:r>
            <a:endParaRPr lang="en-US" sz="3200" dirty="0"/>
          </a:p>
        </p:txBody>
      </p:sp>
      <p:sp>
        <p:nvSpPr>
          <p:cNvPr id="3" name="Subtitle 2"/>
          <p:cNvSpPr>
            <a:spLocks noGrp="1"/>
          </p:cNvSpPr>
          <p:nvPr>
            <p:ph type="subTitle" idx="1"/>
          </p:nvPr>
        </p:nvSpPr>
        <p:spPr>
          <a:xfrm>
            <a:off x="9184944" y="5390866"/>
            <a:ext cx="3007056" cy="1338546"/>
          </a:xfrm>
        </p:spPr>
        <p:txBody>
          <a:bodyPr>
            <a:normAutofit fontScale="25000" lnSpcReduction="20000"/>
          </a:bodyPr>
          <a:lstStyle/>
          <a:p>
            <a:r>
              <a:rPr lang="en-US" sz="8000" b="1" dirty="0" smtClean="0">
                <a:solidFill>
                  <a:schemeClr val="tx1"/>
                </a:solidFill>
              </a:rPr>
              <a:t>Dr. Diksha Yadav</a:t>
            </a:r>
          </a:p>
          <a:p>
            <a:r>
              <a:rPr lang="en-US" sz="8000" b="1" dirty="0">
                <a:solidFill>
                  <a:schemeClr val="tx1"/>
                </a:solidFill>
              </a:rPr>
              <a:t> </a:t>
            </a:r>
            <a:r>
              <a:rPr lang="en-US" sz="8000" b="1" dirty="0" smtClean="0">
                <a:solidFill>
                  <a:schemeClr val="tx1"/>
                </a:solidFill>
              </a:rPr>
              <a:t>   07/03/24 </a:t>
            </a:r>
          </a:p>
          <a:p>
            <a:r>
              <a:rPr lang="en-US" sz="8000" b="1" dirty="0" smtClean="0">
                <a:solidFill>
                  <a:schemeClr val="tx1"/>
                </a:solidFill>
              </a:rPr>
              <a:t>SBKSMIRC,</a:t>
            </a:r>
          </a:p>
          <a:p>
            <a:r>
              <a:rPr lang="en-US" sz="8000" b="1" dirty="0" smtClean="0">
                <a:solidFill>
                  <a:schemeClr val="tx1"/>
                </a:solidFill>
              </a:rPr>
              <a:t> Vadodara </a:t>
            </a:r>
          </a:p>
          <a:p>
            <a:endParaRPr lang="en-US" sz="7200" dirty="0" smtClean="0">
              <a:solidFill>
                <a:schemeClr val="tx1"/>
              </a:solidFill>
            </a:endParaRPr>
          </a:p>
          <a:p>
            <a:r>
              <a:rPr lang="en-US" dirty="0" smtClean="0">
                <a:solidFill>
                  <a:schemeClr val="bg1"/>
                </a:solidFill>
              </a:rPr>
              <a:t> </a:t>
            </a:r>
            <a:endParaRPr lang="en-US" dirty="0">
              <a:solidFill>
                <a:schemeClr val="bg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78173"/>
            <a:ext cx="9184944" cy="5651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368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1200" y="152400"/>
            <a:ext cx="5277134"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331" y="838200"/>
            <a:ext cx="4991669"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8494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6478"/>
            <a:ext cx="6701051" cy="6721522"/>
          </a:xfrm>
        </p:spPr>
        <p:txBody>
          <a:bodyPr>
            <a:normAutofit lnSpcReduction="10000"/>
          </a:bodyPr>
          <a:lstStyle/>
          <a:p>
            <a:r>
              <a:rPr lang="en-US" sz="2800" b="1" dirty="0" smtClean="0">
                <a:solidFill>
                  <a:srgbClr val="7030A0"/>
                </a:solidFill>
              </a:rPr>
              <a:t>Lens:-</a:t>
            </a:r>
          </a:p>
          <a:p>
            <a:pPr lvl="1" algn="just">
              <a:buFont typeface="Wingdings" panose="05000000000000000000" pitchFamily="2" charset="2"/>
              <a:buChar char="§"/>
            </a:pPr>
            <a:r>
              <a:rPr lang="en-US" sz="2800" dirty="0" smtClean="0">
                <a:solidFill>
                  <a:schemeClr val="tx1"/>
                </a:solidFill>
              </a:rPr>
              <a:t>It is made up of </a:t>
            </a:r>
            <a:r>
              <a:rPr lang="en-US" sz="2800" b="1" u="sng" dirty="0" smtClean="0">
                <a:solidFill>
                  <a:schemeClr val="tx1"/>
                </a:solidFill>
              </a:rPr>
              <a:t>crystalline protein </a:t>
            </a:r>
            <a:r>
              <a:rPr lang="en-US" sz="2800" dirty="0" smtClean="0">
                <a:solidFill>
                  <a:schemeClr val="tx1"/>
                </a:solidFill>
              </a:rPr>
              <a:t>arranged as concentric layers having elastic capsule. </a:t>
            </a:r>
          </a:p>
          <a:p>
            <a:pPr lvl="1" algn="just">
              <a:buFont typeface="Wingdings" panose="05000000000000000000" pitchFamily="2" charset="2"/>
              <a:buChar char="§"/>
            </a:pPr>
            <a:r>
              <a:rPr lang="en-US" sz="2800" dirty="0" smtClean="0">
                <a:solidFill>
                  <a:schemeClr val="tx1"/>
                </a:solidFill>
              </a:rPr>
              <a:t>It has intrinsic </a:t>
            </a:r>
            <a:r>
              <a:rPr lang="en-US" sz="2800" u="sng" dirty="0" smtClean="0">
                <a:solidFill>
                  <a:schemeClr val="tx1"/>
                </a:solidFill>
              </a:rPr>
              <a:t>elastic property </a:t>
            </a:r>
            <a:r>
              <a:rPr lang="en-US" sz="2800" dirty="0" smtClean="0">
                <a:solidFill>
                  <a:schemeClr val="tx1"/>
                </a:solidFill>
              </a:rPr>
              <a:t>with diopteric power of </a:t>
            </a:r>
            <a:r>
              <a:rPr lang="en-US" sz="2800" u="sng" dirty="0" smtClean="0">
                <a:solidFill>
                  <a:schemeClr val="tx1"/>
                </a:solidFill>
              </a:rPr>
              <a:t>20 D which can be increased to 34 D by contraction of ciliary muscle. (accommodation)</a:t>
            </a:r>
          </a:p>
          <a:p>
            <a:r>
              <a:rPr lang="en-US" sz="2800" b="1" dirty="0" smtClean="0">
                <a:solidFill>
                  <a:srgbClr val="7030A0"/>
                </a:solidFill>
              </a:rPr>
              <a:t>Optic disc:-</a:t>
            </a:r>
          </a:p>
          <a:p>
            <a:pPr lvl="1">
              <a:buFont typeface="Wingdings" panose="05000000000000000000" pitchFamily="2" charset="2"/>
              <a:buChar char="§"/>
            </a:pPr>
            <a:r>
              <a:rPr lang="en-US" sz="2800" dirty="0" smtClean="0">
                <a:solidFill>
                  <a:schemeClr val="tx1"/>
                </a:solidFill>
              </a:rPr>
              <a:t>It is a structure little medial and posterior to posterior pole of eye where </a:t>
            </a:r>
            <a:r>
              <a:rPr lang="en-US" sz="2800" u="sng" dirty="0" smtClean="0">
                <a:solidFill>
                  <a:schemeClr val="tx1"/>
                </a:solidFill>
              </a:rPr>
              <a:t>optic nerve fibers leave retina </a:t>
            </a:r>
            <a:r>
              <a:rPr lang="en-US" sz="2800" dirty="0" smtClean="0">
                <a:solidFill>
                  <a:schemeClr val="tx1"/>
                </a:solidFill>
              </a:rPr>
              <a:t>and artery enter into eye. </a:t>
            </a:r>
          </a:p>
          <a:p>
            <a:pPr lvl="1">
              <a:buFont typeface="Wingdings" panose="05000000000000000000" pitchFamily="2" charset="2"/>
              <a:buChar char="§"/>
            </a:pPr>
            <a:r>
              <a:rPr lang="en-US" sz="2800" dirty="0" smtClean="0">
                <a:solidFill>
                  <a:schemeClr val="tx1"/>
                </a:solidFill>
              </a:rPr>
              <a:t>It produces </a:t>
            </a:r>
            <a:r>
              <a:rPr lang="en-US" sz="2800" b="1" u="sng" dirty="0" smtClean="0">
                <a:solidFill>
                  <a:schemeClr val="tx1"/>
                </a:solidFill>
              </a:rPr>
              <a:t>blind spot </a:t>
            </a:r>
            <a:r>
              <a:rPr lang="en-US" sz="2800" dirty="0" smtClean="0">
                <a:solidFill>
                  <a:schemeClr val="tx1"/>
                </a:solidFill>
              </a:rPr>
              <a:t>in the field of vision.</a:t>
            </a:r>
          </a:p>
          <a:p>
            <a:pPr>
              <a:buFont typeface="Wingdings" panose="05000000000000000000" pitchFamily="2" charset="2"/>
              <a:buChar char="§"/>
            </a:pPr>
            <a:endParaRPr lang="en-US" dirty="0">
              <a:solidFill>
                <a:schemeClr val="tx1"/>
              </a:solidFill>
            </a:endParaRPr>
          </a:p>
        </p:txBody>
      </p:sp>
      <p:pic>
        <p:nvPicPr>
          <p:cNvPr id="4" name="Content Placeholder 3"/>
          <p:cNvPicPr>
            <a:picLocks/>
          </p:cNvPicPr>
          <p:nvPr/>
        </p:nvPicPr>
        <p:blipFill>
          <a:blip r:embed="rId2" cstate="print">
            <a:lum bright="-10000" contrast="40000"/>
          </a:blip>
          <a:srcRect/>
          <a:stretch>
            <a:fillRect/>
          </a:stretch>
        </p:blipFill>
        <p:spPr bwMode="auto">
          <a:xfrm>
            <a:off x="6823882" y="134471"/>
            <a:ext cx="5368118" cy="6548717"/>
          </a:xfrm>
          <a:prstGeom prst="rect">
            <a:avLst/>
          </a:prstGeom>
          <a:noFill/>
          <a:ln w="9525">
            <a:noFill/>
            <a:miter lim="800000"/>
            <a:headEnd/>
            <a:tailEnd/>
          </a:ln>
        </p:spPr>
      </p:pic>
    </p:spTree>
    <p:extLst>
      <p:ext uri="{BB962C8B-B14F-4D97-AF65-F5344CB8AC3E}">
        <p14:creationId xmlns:p14="http://schemas.microsoft.com/office/powerpoint/2010/main" xmlns="" val="156695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224" y="242047"/>
            <a:ext cx="8875058" cy="6423212"/>
          </a:xfrm>
        </p:spPr>
        <p:txBody>
          <a:bodyPr>
            <a:normAutofit/>
          </a:bodyPr>
          <a:lstStyle/>
          <a:p>
            <a:r>
              <a:rPr lang="en-US" sz="2800" b="1" dirty="0" smtClean="0">
                <a:solidFill>
                  <a:srgbClr val="7030A0"/>
                </a:solidFill>
              </a:rPr>
              <a:t>Extra ocular muscles:-</a:t>
            </a:r>
            <a:r>
              <a:rPr lang="en-US" sz="2800" dirty="0" smtClean="0">
                <a:solidFill>
                  <a:srgbClr val="7030A0"/>
                </a:solidFill>
              </a:rPr>
              <a:t> </a:t>
            </a:r>
          </a:p>
          <a:p>
            <a:pPr lvl="1">
              <a:buFont typeface="Wingdings" panose="05000000000000000000" pitchFamily="2" charset="2"/>
              <a:buChar char="§"/>
            </a:pPr>
            <a:r>
              <a:rPr lang="en-US" sz="2800" dirty="0">
                <a:solidFill>
                  <a:schemeClr val="tx1"/>
                </a:solidFill>
              </a:rPr>
              <a:t>C</a:t>
            </a:r>
            <a:r>
              <a:rPr lang="en-US" sz="2800" dirty="0" smtClean="0">
                <a:solidFill>
                  <a:schemeClr val="tx1"/>
                </a:solidFill>
              </a:rPr>
              <a:t>ontrols the </a:t>
            </a:r>
            <a:r>
              <a:rPr lang="en-US" sz="2800" u="sng" dirty="0" smtClean="0">
                <a:solidFill>
                  <a:schemeClr val="tx1"/>
                </a:solidFill>
              </a:rPr>
              <a:t>movement of eyeball </a:t>
            </a:r>
          </a:p>
          <a:p>
            <a:pPr marL="457200" lvl="1" indent="0">
              <a:buNone/>
            </a:pPr>
            <a:r>
              <a:rPr lang="en-US" sz="2800" dirty="0">
                <a:solidFill>
                  <a:schemeClr val="tx1"/>
                </a:solidFill>
              </a:rPr>
              <a:t> </a:t>
            </a:r>
            <a:r>
              <a:rPr lang="en-US" sz="2800" dirty="0" smtClean="0">
                <a:solidFill>
                  <a:schemeClr val="tx1"/>
                </a:solidFill>
              </a:rPr>
              <a:t> (4 recti &amp; 2 oblique muscles)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1156448" y="2151529"/>
            <a:ext cx="6427693" cy="451373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107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dirty="0" smtClean="0"/>
          </a:p>
        </p:txBody>
      </p:sp>
      <p:pic>
        <p:nvPicPr>
          <p:cNvPr id="9219"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12192000" cy="68580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4037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06" y="295835"/>
            <a:ext cx="9265023" cy="6409765"/>
          </a:xfrm>
        </p:spPr>
        <p:txBody>
          <a:bodyPr>
            <a:normAutofit/>
          </a:bodyPr>
          <a:lstStyle/>
          <a:p>
            <a:pPr marL="0" indent="0" algn="ctr">
              <a:buNone/>
            </a:pPr>
            <a:r>
              <a:rPr lang="en-US" sz="3200" b="1" u="sng" dirty="0" smtClean="0">
                <a:solidFill>
                  <a:srgbClr val="0070C0"/>
                </a:solidFill>
              </a:rPr>
              <a:t>Aqueous </a:t>
            </a:r>
            <a:r>
              <a:rPr lang="en-US" sz="3200" b="1" u="sng" dirty="0" err="1" smtClean="0">
                <a:solidFill>
                  <a:srgbClr val="0070C0"/>
                </a:solidFill>
              </a:rPr>
              <a:t>humour</a:t>
            </a:r>
            <a:endParaRPr lang="en-US" sz="2800" b="1" dirty="0" smtClean="0">
              <a:solidFill>
                <a:srgbClr val="0070C0"/>
              </a:solidFill>
            </a:endParaRPr>
          </a:p>
          <a:p>
            <a:pPr lvl="1"/>
            <a:r>
              <a:rPr lang="en-US" sz="2800" b="1" dirty="0">
                <a:solidFill>
                  <a:srgbClr val="7030A0"/>
                </a:solidFill>
              </a:rPr>
              <a:t>Formation</a:t>
            </a:r>
            <a:r>
              <a:rPr lang="en-US" sz="2800" b="1" dirty="0" smtClean="0">
                <a:solidFill>
                  <a:srgbClr val="7030A0"/>
                </a:solidFill>
              </a:rPr>
              <a:t>:-</a:t>
            </a:r>
            <a:endParaRPr lang="en-US" sz="2800" dirty="0" smtClean="0">
              <a:solidFill>
                <a:srgbClr val="7030A0"/>
              </a:solidFill>
            </a:endParaRPr>
          </a:p>
          <a:p>
            <a:pPr lvl="2" algn="just">
              <a:buFont typeface="Wingdings" panose="05000000000000000000" pitchFamily="2" charset="2"/>
              <a:buChar char="§"/>
            </a:pPr>
            <a:r>
              <a:rPr lang="en-US" sz="2800" dirty="0" smtClean="0">
                <a:solidFill>
                  <a:schemeClr val="tx1"/>
                </a:solidFill>
              </a:rPr>
              <a:t>it </a:t>
            </a:r>
            <a:r>
              <a:rPr lang="en-US" sz="2800" dirty="0">
                <a:solidFill>
                  <a:schemeClr val="tx1"/>
                </a:solidFill>
              </a:rPr>
              <a:t>is </a:t>
            </a:r>
            <a:r>
              <a:rPr lang="en-US" sz="2800" u="sng" dirty="0">
                <a:solidFill>
                  <a:schemeClr val="tx1"/>
                </a:solidFill>
              </a:rPr>
              <a:t>clear, watery and free flowing fluid </a:t>
            </a:r>
            <a:r>
              <a:rPr lang="en-US" sz="2800" dirty="0">
                <a:solidFill>
                  <a:schemeClr val="tx1"/>
                </a:solidFill>
              </a:rPr>
              <a:t>filling anterior and posterior chamber of the eye. </a:t>
            </a:r>
            <a:endParaRPr lang="en-US" sz="2800" dirty="0" smtClean="0">
              <a:solidFill>
                <a:schemeClr val="tx1"/>
              </a:solidFill>
            </a:endParaRPr>
          </a:p>
          <a:p>
            <a:pPr lvl="2" algn="just">
              <a:buFont typeface="Wingdings" panose="05000000000000000000" pitchFamily="2" charset="2"/>
              <a:buChar char="§"/>
            </a:pPr>
            <a:r>
              <a:rPr lang="en-US" sz="2800" dirty="0" smtClean="0">
                <a:solidFill>
                  <a:schemeClr val="tx1"/>
                </a:solidFill>
              </a:rPr>
              <a:t>It </a:t>
            </a:r>
            <a:r>
              <a:rPr lang="en-US" sz="2800" dirty="0">
                <a:solidFill>
                  <a:schemeClr val="tx1"/>
                </a:solidFill>
              </a:rPr>
              <a:t>is formed by blood vessels of the </a:t>
            </a:r>
            <a:r>
              <a:rPr lang="en-US" sz="2800" b="1" dirty="0">
                <a:solidFill>
                  <a:schemeClr val="tx1"/>
                </a:solidFill>
              </a:rPr>
              <a:t>ciliary processes</a:t>
            </a:r>
            <a:r>
              <a:rPr lang="en-US" sz="2800" dirty="0">
                <a:solidFill>
                  <a:schemeClr val="tx1"/>
                </a:solidFill>
              </a:rPr>
              <a:t>. </a:t>
            </a:r>
            <a:endParaRPr lang="en-US" sz="2800" dirty="0" smtClean="0">
              <a:solidFill>
                <a:schemeClr val="tx1"/>
              </a:solidFill>
            </a:endParaRPr>
          </a:p>
          <a:p>
            <a:pPr lvl="2" algn="just">
              <a:buFont typeface="Wingdings" panose="05000000000000000000" pitchFamily="2" charset="2"/>
              <a:buChar char="§"/>
            </a:pPr>
            <a:r>
              <a:rPr lang="en-US" sz="2800" dirty="0" smtClean="0">
                <a:solidFill>
                  <a:schemeClr val="tx1"/>
                </a:solidFill>
              </a:rPr>
              <a:t>It has the same </a:t>
            </a:r>
            <a:r>
              <a:rPr lang="en-US" sz="2800" u="sng" dirty="0" smtClean="0">
                <a:solidFill>
                  <a:schemeClr val="tx1"/>
                </a:solidFill>
              </a:rPr>
              <a:t>composition as  blood plasma</a:t>
            </a:r>
            <a:r>
              <a:rPr lang="en-US" sz="2800" dirty="0" smtClean="0">
                <a:solidFill>
                  <a:schemeClr val="tx1"/>
                </a:solidFill>
              </a:rPr>
              <a:t>.</a:t>
            </a:r>
          </a:p>
          <a:p>
            <a:pPr lvl="2" algn="just">
              <a:buFont typeface="Wingdings" panose="05000000000000000000" pitchFamily="2" charset="2"/>
              <a:buChar char="§"/>
            </a:pPr>
            <a:r>
              <a:rPr lang="en-US" sz="2800" dirty="0" smtClean="0">
                <a:solidFill>
                  <a:schemeClr val="tx1"/>
                </a:solidFill>
              </a:rPr>
              <a:t>It </a:t>
            </a:r>
            <a:r>
              <a:rPr lang="en-US" sz="2800" dirty="0">
                <a:solidFill>
                  <a:schemeClr val="tx1"/>
                </a:solidFill>
              </a:rPr>
              <a:t>is continuously secreted with a rate of </a:t>
            </a:r>
            <a:r>
              <a:rPr lang="en-US" sz="2800" u="sng" dirty="0">
                <a:solidFill>
                  <a:schemeClr val="tx1"/>
                </a:solidFill>
              </a:rPr>
              <a:t>2-3 </a:t>
            </a:r>
            <a:r>
              <a:rPr lang="en-US" sz="2800" u="sng" dirty="0" err="1">
                <a:solidFill>
                  <a:schemeClr val="tx1"/>
                </a:solidFill>
              </a:rPr>
              <a:t>microlitre</a:t>
            </a:r>
            <a:r>
              <a:rPr lang="en-US" sz="2800" u="sng" dirty="0">
                <a:solidFill>
                  <a:schemeClr val="tx1"/>
                </a:solidFill>
              </a:rPr>
              <a:t>/hour.  </a:t>
            </a:r>
          </a:p>
          <a:p>
            <a:pPr lvl="1"/>
            <a:endParaRPr lang="en-US" sz="2800" dirty="0"/>
          </a:p>
        </p:txBody>
      </p:sp>
    </p:spTree>
    <p:extLst>
      <p:ext uri="{BB962C8B-B14F-4D97-AF65-F5344CB8AC3E}">
        <p14:creationId xmlns:p14="http://schemas.microsoft.com/office/powerpoint/2010/main" xmlns="" val="234872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047" y="443752"/>
            <a:ext cx="9278471" cy="6414247"/>
          </a:xfrm>
        </p:spPr>
        <p:txBody>
          <a:bodyPr>
            <a:normAutofit/>
          </a:bodyPr>
          <a:lstStyle/>
          <a:p>
            <a:pPr algn="just">
              <a:buFont typeface="Wingdings" panose="05000000000000000000" pitchFamily="2" charset="2"/>
              <a:buChar char="Ø"/>
            </a:pPr>
            <a:r>
              <a:rPr lang="en-US" sz="2800" b="1" dirty="0">
                <a:solidFill>
                  <a:srgbClr val="7030A0"/>
                </a:solidFill>
              </a:rPr>
              <a:t>Circulation</a:t>
            </a:r>
            <a:r>
              <a:rPr lang="en-US" sz="2800" b="1" dirty="0" smtClean="0">
                <a:solidFill>
                  <a:srgbClr val="7030A0"/>
                </a:solidFill>
              </a:rPr>
              <a:t>:-</a:t>
            </a:r>
            <a:endParaRPr lang="en-US" sz="2800" dirty="0" smtClean="0">
              <a:solidFill>
                <a:srgbClr val="7030A0"/>
              </a:solidFill>
            </a:endParaRPr>
          </a:p>
          <a:p>
            <a:pPr lvl="1" algn="just">
              <a:buFont typeface="Wingdings" panose="05000000000000000000" pitchFamily="2" charset="2"/>
              <a:buChar char="§"/>
            </a:pPr>
            <a:r>
              <a:rPr lang="en-US" sz="2800" dirty="0" smtClean="0">
                <a:solidFill>
                  <a:schemeClr val="tx1"/>
                </a:solidFill>
              </a:rPr>
              <a:t>Ciliary </a:t>
            </a:r>
            <a:r>
              <a:rPr lang="en-US" sz="2800" dirty="0">
                <a:solidFill>
                  <a:schemeClr val="tx1"/>
                </a:solidFill>
              </a:rPr>
              <a:t>processes → through suspensory ligaments and surface of lens in posterior chamber → flows through pupil into anterior chamber → at </a:t>
            </a:r>
            <a:r>
              <a:rPr lang="en-US" sz="2800" dirty="0" smtClean="0">
                <a:solidFill>
                  <a:schemeClr val="tx1"/>
                </a:solidFill>
              </a:rPr>
              <a:t>sclero-cornal </a:t>
            </a:r>
            <a:r>
              <a:rPr lang="en-US" sz="2800" dirty="0">
                <a:solidFill>
                  <a:schemeClr val="tx1"/>
                </a:solidFill>
              </a:rPr>
              <a:t>junction absorbed through trabeculae into </a:t>
            </a:r>
            <a:r>
              <a:rPr lang="en-US" sz="2800" b="1" u="sng" dirty="0">
                <a:solidFill>
                  <a:schemeClr val="tx1"/>
                </a:solidFill>
              </a:rPr>
              <a:t>canal of </a:t>
            </a:r>
            <a:r>
              <a:rPr lang="en-US" sz="2800" b="1" u="sng" dirty="0" err="1" smtClean="0">
                <a:solidFill>
                  <a:schemeClr val="tx1"/>
                </a:solidFill>
              </a:rPr>
              <a:t>Schlemm</a:t>
            </a:r>
            <a:r>
              <a:rPr lang="en-US" sz="2800" b="1" dirty="0" smtClean="0">
                <a:solidFill>
                  <a:schemeClr val="tx1"/>
                </a:solidFill>
              </a:rPr>
              <a:t> </a:t>
            </a:r>
            <a:r>
              <a:rPr lang="en-US" sz="2800" dirty="0">
                <a:solidFill>
                  <a:schemeClr val="tx1"/>
                </a:solidFill>
              </a:rPr>
              <a:t>(intra-ocular veins). </a:t>
            </a:r>
            <a:endParaRPr lang="en-US" sz="2800" dirty="0" smtClean="0">
              <a:solidFill>
                <a:schemeClr val="tx1"/>
              </a:solidFill>
            </a:endParaRPr>
          </a:p>
          <a:p>
            <a:pPr lvl="1" algn="just">
              <a:buFont typeface="Wingdings" panose="05000000000000000000" pitchFamily="2" charset="2"/>
              <a:buChar char="§"/>
            </a:pPr>
            <a:r>
              <a:rPr lang="en-US" sz="2800" dirty="0" smtClean="0">
                <a:solidFill>
                  <a:schemeClr val="tx1"/>
                </a:solidFill>
              </a:rPr>
              <a:t>Absorption </a:t>
            </a:r>
            <a:r>
              <a:rPr lang="en-US" sz="2800" dirty="0">
                <a:solidFill>
                  <a:schemeClr val="tx1"/>
                </a:solidFill>
              </a:rPr>
              <a:t>through trabeculae at </a:t>
            </a:r>
            <a:r>
              <a:rPr lang="en-US" sz="2800" dirty="0" smtClean="0">
                <a:solidFill>
                  <a:schemeClr val="tx1"/>
                </a:solidFill>
              </a:rPr>
              <a:t>sclero-cornal </a:t>
            </a:r>
            <a:r>
              <a:rPr lang="en-US" sz="2800" dirty="0">
                <a:solidFill>
                  <a:schemeClr val="tx1"/>
                </a:solidFill>
              </a:rPr>
              <a:t>junction is the main site of regulation</a:t>
            </a:r>
            <a:r>
              <a:rPr lang="en-US" sz="2800" dirty="0" smtClean="0">
                <a:solidFill>
                  <a:schemeClr val="tx1"/>
                </a:solidFill>
              </a:rPr>
              <a:t>.</a:t>
            </a:r>
          </a:p>
          <a:p>
            <a:pPr lvl="1" algn="just">
              <a:buFont typeface="Wingdings" panose="05000000000000000000" pitchFamily="2" charset="2"/>
              <a:buChar char="§"/>
            </a:pPr>
            <a:r>
              <a:rPr lang="en-US" sz="2800" dirty="0" smtClean="0">
                <a:solidFill>
                  <a:schemeClr val="tx1"/>
                </a:solidFill>
              </a:rPr>
              <a:t>It </a:t>
            </a:r>
            <a:r>
              <a:rPr lang="en-US" sz="2800" dirty="0">
                <a:solidFill>
                  <a:schemeClr val="tx1"/>
                </a:solidFill>
              </a:rPr>
              <a:t>is cleaned by macrophages especially at trabeculae.</a:t>
            </a:r>
          </a:p>
          <a:p>
            <a:pPr algn="just">
              <a:buFont typeface="Wingdings" panose="05000000000000000000" pitchFamily="2" charset="2"/>
              <a:buChar char="§"/>
            </a:pPr>
            <a:endParaRPr lang="en-US" sz="2800" dirty="0">
              <a:solidFill>
                <a:schemeClr val="tx1"/>
              </a:solidFill>
            </a:endParaRPr>
          </a:p>
        </p:txBody>
      </p:sp>
    </p:spTree>
    <p:extLst>
      <p:ext uri="{BB962C8B-B14F-4D97-AF65-F5344CB8AC3E}">
        <p14:creationId xmlns:p14="http://schemas.microsoft.com/office/powerpoint/2010/main" xmlns="" val="2152733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Pawan\Desktop\image1.png"/>
          <p:cNvPicPr>
            <a:picLocks noGrp="1" noChangeAspect="1" noChangeArrowheads="1"/>
          </p:cNvPicPr>
          <p:nvPr>
            <p:ph idx="1"/>
          </p:nvPr>
        </p:nvPicPr>
        <p:blipFill>
          <a:blip r:embed="rId2" cstate="print"/>
          <a:srcRect/>
          <a:stretch>
            <a:fillRect/>
          </a:stretch>
        </p:blipFill>
        <p:spPr bwMode="auto">
          <a:xfrm>
            <a:off x="255494" y="658905"/>
            <a:ext cx="9291918" cy="5325036"/>
          </a:xfrm>
          <a:prstGeom prst="rect">
            <a:avLst/>
          </a:prstGeom>
          <a:noFill/>
        </p:spPr>
      </p:pic>
      <p:sp>
        <p:nvSpPr>
          <p:cNvPr id="2" name="Right Arrow 1"/>
          <p:cNvSpPr/>
          <p:nvPr/>
        </p:nvSpPr>
        <p:spPr>
          <a:xfrm>
            <a:off x="470647" y="3913094"/>
            <a:ext cx="736360"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Right Arrow 4"/>
          <p:cNvSpPr/>
          <p:nvPr/>
        </p:nvSpPr>
        <p:spPr>
          <a:xfrm>
            <a:off x="2478741" y="3805249"/>
            <a:ext cx="573742"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 name="Right Arrow 5"/>
          <p:cNvSpPr/>
          <p:nvPr/>
        </p:nvSpPr>
        <p:spPr>
          <a:xfrm>
            <a:off x="3550025" y="2984977"/>
            <a:ext cx="573742"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Right Arrow 6"/>
          <p:cNvSpPr/>
          <p:nvPr/>
        </p:nvSpPr>
        <p:spPr>
          <a:xfrm rot="10800000">
            <a:off x="3377453" y="2155742"/>
            <a:ext cx="573742"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8" name="Right Arrow 7"/>
          <p:cNvSpPr/>
          <p:nvPr/>
        </p:nvSpPr>
        <p:spPr>
          <a:xfrm rot="10800000">
            <a:off x="1583391" y="2640644"/>
            <a:ext cx="573742"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xmlns="" val="168782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306" y="304800"/>
            <a:ext cx="9049870" cy="6553200"/>
          </a:xfrm>
        </p:spPr>
        <p:txBody>
          <a:bodyPr>
            <a:normAutofit/>
          </a:bodyPr>
          <a:lstStyle/>
          <a:p>
            <a:r>
              <a:rPr lang="en-US" sz="2800" b="1" dirty="0">
                <a:solidFill>
                  <a:schemeClr val="tx1"/>
                </a:solidFill>
              </a:rPr>
              <a:t>Functions</a:t>
            </a:r>
            <a:r>
              <a:rPr lang="en-US" sz="2800" b="1" dirty="0" smtClean="0">
                <a:solidFill>
                  <a:schemeClr val="tx1"/>
                </a:solidFill>
              </a:rPr>
              <a:t>:-</a:t>
            </a:r>
            <a:endParaRPr lang="en-US" sz="2800" dirty="0" smtClean="0">
              <a:solidFill>
                <a:schemeClr val="tx1"/>
              </a:solidFill>
            </a:endParaRPr>
          </a:p>
          <a:p>
            <a:pPr marL="914400" lvl="1" indent="-514350" algn="just">
              <a:buClrTx/>
              <a:buFont typeface="+mj-lt"/>
              <a:buAutoNum type="arabicPeriod"/>
            </a:pPr>
            <a:r>
              <a:rPr lang="en-US" sz="2800" b="1" u="sng" dirty="0" smtClean="0">
                <a:solidFill>
                  <a:schemeClr val="tx1"/>
                </a:solidFill>
              </a:rPr>
              <a:t>Supply </a:t>
            </a:r>
            <a:r>
              <a:rPr lang="en-US" sz="2800" b="1" u="sng" dirty="0">
                <a:solidFill>
                  <a:schemeClr val="tx1"/>
                </a:solidFill>
              </a:rPr>
              <a:t>nutrients </a:t>
            </a:r>
            <a:r>
              <a:rPr lang="en-US" sz="2800" dirty="0">
                <a:solidFill>
                  <a:schemeClr val="tx1"/>
                </a:solidFill>
              </a:rPr>
              <a:t>(especially glucose) as well as </a:t>
            </a:r>
            <a:r>
              <a:rPr lang="en-US" sz="2800" u="sng" dirty="0">
                <a:solidFill>
                  <a:schemeClr val="tx1"/>
                </a:solidFill>
              </a:rPr>
              <a:t>oxygen </a:t>
            </a:r>
            <a:r>
              <a:rPr lang="en-US" sz="2800" dirty="0">
                <a:solidFill>
                  <a:schemeClr val="tx1"/>
                </a:solidFill>
              </a:rPr>
              <a:t>to the </a:t>
            </a:r>
            <a:r>
              <a:rPr lang="en-US" sz="2800" u="sng" dirty="0">
                <a:solidFill>
                  <a:schemeClr val="tx1"/>
                </a:solidFill>
              </a:rPr>
              <a:t>lens and cornea </a:t>
            </a:r>
            <a:r>
              <a:rPr lang="en-US" sz="2800" dirty="0">
                <a:solidFill>
                  <a:schemeClr val="tx1"/>
                </a:solidFill>
              </a:rPr>
              <a:t>and collect waste products and CO</a:t>
            </a:r>
            <a:r>
              <a:rPr lang="en-US" sz="2800" baseline="-25000" dirty="0">
                <a:solidFill>
                  <a:schemeClr val="tx1"/>
                </a:solidFill>
              </a:rPr>
              <a:t>2 </a:t>
            </a:r>
            <a:r>
              <a:rPr lang="en-US" sz="2800" dirty="0">
                <a:solidFill>
                  <a:schemeClr val="tx1"/>
                </a:solidFill>
              </a:rPr>
              <a:t>from these structures. (Both are avascular structures). </a:t>
            </a:r>
            <a:endParaRPr lang="en-US" sz="2800" dirty="0" smtClean="0">
              <a:solidFill>
                <a:schemeClr val="tx1"/>
              </a:solidFill>
            </a:endParaRPr>
          </a:p>
          <a:p>
            <a:pPr marL="914400" lvl="1" indent="-514350" algn="just">
              <a:buClrTx/>
              <a:buFont typeface="+mj-lt"/>
              <a:buAutoNum type="arabicPeriod"/>
            </a:pPr>
            <a:r>
              <a:rPr lang="en-US" sz="2800" dirty="0" smtClean="0">
                <a:solidFill>
                  <a:schemeClr val="tx1"/>
                </a:solidFill>
              </a:rPr>
              <a:t>It </a:t>
            </a:r>
            <a:r>
              <a:rPr lang="en-US" sz="2800" b="1" dirty="0">
                <a:solidFill>
                  <a:schemeClr val="tx1"/>
                </a:solidFill>
              </a:rPr>
              <a:t>maintains IOP </a:t>
            </a:r>
            <a:r>
              <a:rPr lang="en-US" sz="2800" dirty="0">
                <a:solidFill>
                  <a:schemeClr val="tx1"/>
                </a:solidFill>
              </a:rPr>
              <a:t>(normal intra-ocular pressure) at </a:t>
            </a:r>
            <a:r>
              <a:rPr lang="en-US" sz="2800" u="sng" dirty="0">
                <a:solidFill>
                  <a:schemeClr val="tx1"/>
                </a:solidFill>
              </a:rPr>
              <a:t>10-20 mm of Hg </a:t>
            </a:r>
            <a:r>
              <a:rPr lang="en-US" sz="2800" dirty="0">
                <a:solidFill>
                  <a:schemeClr val="tx1"/>
                </a:solidFill>
              </a:rPr>
              <a:t>and shape of the eye. IOP can be measured by </a:t>
            </a:r>
            <a:r>
              <a:rPr lang="en-US" sz="2800" u="sng" dirty="0">
                <a:solidFill>
                  <a:schemeClr val="tx1"/>
                </a:solidFill>
              </a:rPr>
              <a:t>tonometry. </a:t>
            </a:r>
            <a:endParaRPr lang="en-US" sz="2800" u="sng" dirty="0" smtClean="0">
              <a:solidFill>
                <a:schemeClr val="tx1"/>
              </a:solidFill>
            </a:endParaRPr>
          </a:p>
          <a:p>
            <a:pPr marL="914400" lvl="1" indent="-514350" algn="just">
              <a:buClrTx/>
              <a:buFont typeface="+mj-lt"/>
              <a:buAutoNum type="arabicPeriod"/>
            </a:pPr>
            <a:r>
              <a:rPr lang="en-US" sz="2800" dirty="0" smtClean="0">
                <a:solidFill>
                  <a:schemeClr val="tx1"/>
                </a:solidFill>
              </a:rPr>
              <a:t>Its </a:t>
            </a:r>
            <a:r>
              <a:rPr lang="en-US" sz="2800" u="sng" dirty="0">
                <a:solidFill>
                  <a:schemeClr val="tx1"/>
                </a:solidFill>
              </a:rPr>
              <a:t>refractory index is 1.33</a:t>
            </a:r>
            <a:r>
              <a:rPr lang="en-US" sz="2800" dirty="0">
                <a:solidFill>
                  <a:schemeClr val="tx1"/>
                </a:solidFill>
              </a:rPr>
              <a:t>, which help in formation of image.</a:t>
            </a:r>
          </a:p>
          <a:p>
            <a:endParaRPr lang="en-US" sz="2800" dirty="0">
              <a:solidFill>
                <a:schemeClr val="tx1"/>
              </a:solidFill>
            </a:endParaRPr>
          </a:p>
        </p:txBody>
      </p:sp>
    </p:spTree>
    <p:extLst>
      <p:ext uri="{BB962C8B-B14F-4D97-AF65-F5344CB8AC3E}">
        <p14:creationId xmlns:p14="http://schemas.microsoft.com/office/powerpoint/2010/main" xmlns="" val="3838065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518" y="152400"/>
            <a:ext cx="9076764" cy="6705600"/>
          </a:xfrm>
        </p:spPr>
        <p:txBody>
          <a:bodyPr>
            <a:normAutofit/>
          </a:bodyPr>
          <a:lstStyle/>
          <a:p>
            <a:r>
              <a:rPr lang="en-US" sz="2800" b="1" dirty="0">
                <a:solidFill>
                  <a:srgbClr val="7030A0"/>
                </a:solidFill>
              </a:rPr>
              <a:t>Clinical – </a:t>
            </a:r>
            <a:endParaRPr lang="en-US" sz="2800" b="1" dirty="0" smtClean="0">
              <a:solidFill>
                <a:srgbClr val="7030A0"/>
              </a:solidFill>
            </a:endParaRPr>
          </a:p>
          <a:p>
            <a:pPr lvl="1"/>
            <a:r>
              <a:rPr lang="en-US" sz="2800" b="1" dirty="0" smtClean="0">
                <a:solidFill>
                  <a:srgbClr val="00B050"/>
                </a:solidFill>
              </a:rPr>
              <a:t>Glaucoma:-</a:t>
            </a:r>
            <a:r>
              <a:rPr lang="en-US" sz="2800" dirty="0" smtClean="0">
                <a:solidFill>
                  <a:srgbClr val="00B050"/>
                </a:solidFill>
              </a:rPr>
              <a:t> </a:t>
            </a:r>
          </a:p>
          <a:p>
            <a:pPr lvl="3">
              <a:buFont typeface="Wingdings" panose="05000000000000000000" pitchFamily="2" charset="2"/>
              <a:buChar char="Ø"/>
            </a:pPr>
            <a:r>
              <a:rPr lang="en-US" sz="2800" dirty="0" smtClean="0">
                <a:solidFill>
                  <a:schemeClr val="tx1"/>
                </a:solidFill>
              </a:rPr>
              <a:t> Intraocular pressure is increased.</a:t>
            </a:r>
            <a:endParaRPr lang="en-US" sz="2800" dirty="0">
              <a:solidFill>
                <a:schemeClr val="tx1"/>
              </a:solidFill>
            </a:endParaRPr>
          </a:p>
          <a:p>
            <a:pPr lvl="2"/>
            <a:r>
              <a:rPr lang="en-US" sz="2800" b="1" dirty="0">
                <a:solidFill>
                  <a:srgbClr val="0070C0"/>
                </a:solidFill>
              </a:rPr>
              <a:t>Causes</a:t>
            </a:r>
            <a:r>
              <a:rPr lang="en-US" sz="2800" dirty="0">
                <a:solidFill>
                  <a:srgbClr val="0070C0"/>
                </a:solidFill>
              </a:rPr>
              <a:t> </a:t>
            </a:r>
            <a:endParaRPr lang="en-US" sz="2800" dirty="0" smtClean="0">
              <a:solidFill>
                <a:srgbClr val="0070C0"/>
              </a:solidFill>
            </a:endParaRPr>
          </a:p>
          <a:p>
            <a:pPr lvl="3" algn="just">
              <a:buFont typeface="Wingdings" panose="05000000000000000000" pitchFamily="2" charset="2"/>
              <a:buChar char="Ø"/>
            </a:pPr>
            <a:r>
              <a:rPr lang="en-US" sz="2800" dirty="0" smtClean="0">
                <a:solidFill>
                  <a:schemeClr val="tx1"/>
                </a:solidFill>
              </a:rPr>
              <a:t> Advancing </a:t>
            </a:r>
            <a:r>
              <a:rPr lang="en-US" sz="2800" dirty="0">
                <a:solidFill>
                  <a:schemeClr val="tx1"/>
                </a:solidFill>
              </a:rPr>
              <a:t>age, ocular infections, diabetes, high myopia, surgery, congenital etc. </a:t>
            </a:r>
            <a:endParaRPr lang="en-US" sz="2800" dirty="0" smtClean="0">
              <a:solidFill>
                <a:schemeClr val="tx1"/>
              </a:solidFill>
            </a:endParaRPr>
          </a:p>
          <a:p>
            <a:pPr lvl="3" algn="just">
              <a:buFont typeface="Wingdings" panose="05000000000000000000" pitchFamily="2" charset="2"/>
              <a:buChar char="Ø"/>
            </a:pPr>
            <a:r>
              <a:rPr lang="en-US" sz="2800" dirty="0" smtClean="0">
                <a:solidFill>
                  <a:schemeClr val="tx1"/>
                </a:solidFill>
              </a:rPr>
              <a:t> It </a:t>
            </a:r>
            <a:r>
              <a:rPr lang="en-US" sz="2800" dirty="0">
                <a:solidFill>
                  <a:schemeClr val="tx1"/>
                </a:solidFill>
              </a:rPr>
              <a:t>is commonest cause of blindness after the age of 50 years. </a:t>
            </a:r>
            <a:endParaRPr lang="en-US" sz="2800" dirty="0" smtClean="0">
              <a:solidFill>
                <a:schemeClr val="tx1"/>
              </a:solidFill>
            </a:endParaRPr>
          </a:p>
          <a:p>
            <a:pPr lvl="3" algn="just">
              <a:buFont typeface="Wingdings" panose="05000000000000000000" pitchFamily="2" charset="2"/>
              <a:buChar char="Ø"/>
            </a:pPr>
            <a:r>
              <a:rPr lang="en-US" sz="2800" dirty="0" smtClean="0">
                <a:solidFill>
                  <a:schemeClr val="tx1"/>
                </a:solidFill>
              </a:rPr>
              <a:t> Above </a:t>
            </a:r>
            <a:r>
              <a:rPr lang="en-US" sz="2800" dirty="0">
                <a:solidFill>
                  <a:schemeClr val="tx1"/>
                </a:solidFill>
              </a:rPr>
              <a:t>65 years of age, 30% people suffer from glaucoma worldwide. </a:t>
            </a:r>
            <a:endParaRPr lang="en-US" sz="2800" dirty="0" smtClean="0">
              <a:solidFill>
                <a:schemeClr val="tx1"/>
              </a:solidFill>
            </a:endParaRPr>
          </a:p>
          <a:p>
            <a:pPr lvl="3" algn="just">
              <a:buFont typeface="Wingdings" panose="05000000000000000000" pitchFamily="2" charset="2"/>
              <a:buChar char="Ø"/>
            </a:pPr>
            <a:r>
              <a:rPr lang="en-US" sz="2800" dirty="0" smtClean="0">
                <a:solidFill>
                  <a:schemeClr val="tx1"/>
                </a:solidFill>
              </a:rPr>
              <a:t> Direct </a:t>
            </a:r>
            <a:r>
              <a:rPr lang="en-US" sz="2800" dirty="0">
                <a:solidFill>
                  <a:schemeClr val="tx1"/>
                </a:solidFill>
              </a:rPr>
              <a:t>mechanical pressure or ischemia of optic nerve results blindness.</a:t>
            </a:r>
          </a:p>
          <a:p>
            <a:endParaRPr lang="en-US" sz="2800" dirty="0"/>
          </a:p>
        </p:txBody>
      </p:sp>
    </p:spTree>
    <p:extLst>
      <p:ext uri="{BB962C8B-B14F-4D97-AF65-F5344CB8AC3E}">
        <p14:creationId xmlns:p14="http://schemas.microsoft.com/office/powerpoint/2010/main" xmlns="" val="289704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5" y="255494"/>
            <a:ext cx="8898340" cy="6602505"/>
          </a:xfrm>
        </p:spPr>
        <p:txBody>
          <a:bodyPr>
            <a:normAutofit/>
          </a:bodyPr>
          <a:lstStyle/>
          <a:p>
            <a:r>
              <a:rPr lang="en-US" sz="2800" b="1" dirty="0" smtClean="0">
                <a:solidFill>
                  <a:srgbClr val="0070C0"/>
                </a:solidFill>
              </a:rPr>
              <a:t>Types-</a:t>
            </a:r>
            <a:r>
              <a:rPr lang="en-US" sz="2800" dirty="0" smtClean="0">
                <a:solidFill>
                  <a:srgbClr val="0070C0"/>
                </a:solidFill>
              </a:rPr>
              <a:t> </a:t>
            </a:r>
          </a:p>
          <a:p>
            <a:pPr lvl="1" algn="just">
              <a:buFont typeface="Wingdings" panose="05000000000000000000" pitchFamily="2" charset="2"/>
              <a:buChar char="Ø"/>
            </a:pPr>
            <a:r>
              <a:rPr lang="en-US" sz="2800" dirty="0" smtClean="0">
                <a:solidFill>
                  <a:schemeClr val="tx1"/>
                </a:solidFill>
              </a:rPr>
              <a:t>Glaucoma </a:t>
            </a:r>
            <a:r>
              <a:rPr lang="en-US" sz="2800" dirty="0">
                <a:solidFill>
                  <a:schemeClr val="tx1"/>
                </a:solidFill>
              </a:rPr>
              <a:t>can be </a:t>
            </a:r>
            <a:r>
              <a:rPr lang="en-US" sz="2800" b="1" dirty="0">
                <a:solidFill>
                  <a:schemeClr val="tx1"/>
                </a:solidFill>
              </a:rPr>
              <a:t>closed angle</a:t>
            </a:r>
            <a:r>
              <a:rPr lang="en-US" sz="2800" dirty="0">
                <a:solidFill>
                  <a:schemeClr val="tx1"/>
                </a:solidFill>
              </a:rPr>
              <a:t> (often acute) or </a:t>
            </a:r>
            <a:r>
              <a:rPr lang="en-US" sz="2800" b="1" dirty="0">
                <a:solidFill>
                  <a:schemeClr val="tx1"/>
                </a:solidFill>
              </a:rPr>
              <a:t>open angle</a:t>
            </a:r>
            <a:r>
              <a:rPr lang="en-US" sz="2800" dirty="0">
                <a:solidFill>
                  <a:schemeClr val="tx1"/>
                </a:solidFill>
              </a:rPr>
              <a:t> (chronic). </a:t>
            </a:r>
            <a:endParaRPr lang="en-US" sz="2800" dirty="0" smtClean="0">
              <a:solidFill>
                <a:schemeClr val="tx1"/>
              </a:solidFill>
            </a:endParaRPr>
          </a:p>
          <a:p>
            <a:pPr lvl="1" algn="just">
              <a:buFont typeface="Wingdings" panose="05000000000000000000" pitchFamily="2" charset="2"/>
              <a:buChar char="Ø"/>
            </a:pPr>
            <a:r>
              <a:rPr lang="en-US" sz="2800" u="sng" dirty="0" smtClean="0">
                <a:solidFill>
                  <a:schemeClr val="tx1"/>
                </a:solidFill>
              </a:rPr>
              <a:t>Closed </a:t>
            </a:r>
            <a:r>
              <a:rPr lang="en-US" sz="2800" u="sng" dirty="0">
                <a:solidFill>
                  <a:schemeClr val="tx1"/>
                </a:solidFill>
              </a:rPr>
              <a:t>angle </a:t>
            </a:r>
            <a:r>
              <a:rPr lang="en-US" sz="2800" dirty="0">
                <a:solidFill>
                  <a:schemeClr val="tx1"/>
                </a:solidFill>
              </a:rPr>
              <a:t>is due to ballooning of iris obliterating filtration angle (angle between iris and cornea) at </a:t>
            </a:r>
            <a:r>
              <a:rPr lang="en-US" sz="2800" dirty="0" smtClean="0">
                <a:solidFill>
                  <a:schemeClr val="tx1"/>
                </a:solidFill>
              </a:rPr>
              <a:t>trabeculae.</a:t>
            </a:r>
          </a:p>
          <a:p>
            <a:pPr lvl="1" algn="just">
              <a:buFont typeface="Wingdings" panose="05000000000000000000" pitchFamily="2" charset="2"/>
              <a:buChar char="Ø"/>
            </a:pPr>
            <a:r>
              <a:rPr lang="en-US" sz="2800" u="sng" dirty="0" smtClean="0">
                <a:solidFill>
                  <a:schemeClr val="tx1"/>
                </a:solidFill>
              </a:rPr>
              <a:t>Open </a:t>
            </a:r>
            <a:r>
              <a:rPr lang="en-US" sz="2800" u="sng" dirty="0">
                <a:solidFill>
                  <a:schemeClr val="tx1"/>
                </a:solidFill>
              </a:rPr>
              <a:t>angle </a:t>
            </a:r>
            <a:r>
              <a:rPr lang="en-US" sz="2800" dirty="0">
                <a:solidFill>
                  <a:schemeClr val="tx1"/>
                </a:solidFill>
              </a:rPr>
              <a:t>is due to decreased permeability of aqueous </a:t>
            </a:r>
            <a:r>
              <a:rPr lang="en-US" sz="2800" dirty="0" smtClean="0">
                <a:solidFill>
                  <a:schemeClr val="tx1"/>
                </a:solidFill>
              </a:rPr>
              <a:t>humour </a:t>
            </a:r>
            <a:r>
              <a:rPr lang="en-US" sz="2800" dirty="0">
                <a:solidFill>
                  <a:schemeClr val="tx1"/>
                </a:solidFill>
              </a:rPr>
              <a:t>into trabeculae</a:t>
            </a:r>
            <a:r>
              <a:rPr lang="en-US" sz="2800" dirty="0" smtClean="0">
                <a:solidFill>
                  <a:schemeClr val="tx1"/>
                </a:solidFill>
              </a:rPr>
              <a:t>.</a:t>
            </a:r>
            <a:endParaRPr lang="en-US" sz="2800" dirty="0">
              <a:solidFill>
                <a:schemeClr val="tx1"/>
              </a:solidFill>
            </a:endParaRPr>
          </a:p>
          <a:p>
            <a:r>
              <a:rPr lang="en-US" sz="2800" b="1" dirty="0">
                <a:solidFill>
                  <a:srgbClr val="0070C0"/>
                </a:solidFill>
              </a:rPr>
              <a:t>Clinical features-</a:t>
            </a:r>
            <a:r>
              <a:rPr lang="en-US" sz="2800" dirty="0">
                <a:solidFill>
                  <a:srgbClr val="0070C0"/>
                </a:solidFill>
              </a:rPr>
              <a:t> </a:t>
            </a:r>
            <a:endParaRPr lang="en-US" sz="2800" dirty="0" smtClean="0">
              <a:solidFill>
                <a:srgbClr val="0070C0"/>
              </a:solidFill>
            </a:endParaRPr>
          </a:p>
          <a:p>
            <a:pPr lvl="1" algn="just">
              <a:buFont typeface="Wingdings" panose="05000000000000000000" pitchFamily="2" charset="2"/>
              <a:buChar char="Ø"/>
            </a:pPr>
            <a:r>
              <a:rPr lang="en-US" sz="2800" dirty="0" smtClean="0">
                <a:solidFill>
                  <a:schemeClr val="tx1"/>
                </a:solidFill>
              </a:rPr>
              <a:t>Patient </a:t>
            </a:r>
            <a:r>
              <a:rPr lang="en-US" sz="2800" dirty="0">
                <a:solidFill>
                  <a:schemeClr val="tx1"/>
                </a:solidFill>
              </a:rPr>
              <a:t>complains of </a:t>
            </a:r>
            <a:r>
              <a:rPr lang="en-US" sz="2800" u="sng" dirty="0">
                <a:solidFill>
                  <a:schemeClr val="tx1"/>
                </a:solidFill>
              </a:rPr>
              <a:t>tubular vision </a:t>
            </a:r>
            <a:r>
              <a:rPr lang="en-US" sz="2800" dirty="0">
                <a:solidFill>
                  <a:schemeClr val="tx1"/>
                </a:solidFill>
              </a:rPr>
              <a:t>and </a:t>
            </a:r>
            <a:r>
              <a:rPr lang="en-US" sz="2800" u="sng" dirty="0">
                <a:solidFill>
                  <a:schemeClr val="tx1"/>
                </a:solidFill>
              </a:rPr>
              <a:t>decreased visual acuity. </a:t>
            </a:r>
            <a:endParaRPr lang="en-US" sz="2800" u="sng" dirty="0" smtClean="0">
              <a:solidFill>
                <a:schemeClr val="tx1"/>
              </a:solidFill>
            </a:endParaRPr>
          </a:p>
          <a:p>
            <a:pPr lvl="1" algn="just">
              <a:buFont typeface="Wingdings" panose="05000000000000000000" pitchFamily="2" charset="2"/>
              <a:buChar char="Ø"/>
            </a:pPr>
            <a:r>
              <a:rPr lang="en-US" sz="2800" dirty="0" smtClean="0">
                <a:solidFill>
                  <a:schemeClr val="tx1"/>
                </a:solidFill>
              </a:rPr>
              <a:t>It </a:t>
            </a:r>
            <a:r>
              <a:rPr lang="en-US" sz="2800" dirty="0">
                <a:solidFill>
                  <a:schemeClr val="tx1"/>
                </a:solidFill>
              </a:rPr>
              <a:t>may be symptomless especially initially</a:t>
            </a:r>
            <a:r>
              <a:rPr lang="en-US" sz="2800" dirty="0" smtClean="0">
                <a:solidFill>
                  <a:schemeClr val="tx1"/>
                </a:solidFill>
              </a:rPr>
              <a:t>.</a:t>
            </a:r>
            <a:endParaRPr lang="en-US" sz="2800" dirty="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80478" y="0"/>
            <a:ext cx="291152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665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706"/>
            <a:ext cx="8596668" cy="793376"/>
          </a:xfrm>
        </p:spPr>
        <p:txBody>
          <a:bodyPr>
            <a:normAutofit/>
          </a:bodyPr>
          <a:lstStyle/>
          <a:p>
            <a:pPr algn="ctr"/>
            <a:r>
              <a:rPr lang="en-US" b="1" dirty="0" smtClean="0"/>
              <a:t>OVERVIEW</a:t>
            </a:r>
            <a:r>
              <a:rPr lang="en-US" dirty="0" smtClean="0"/>
              <a:t> </a:t>
            </a:r>
            <a:endParaRPr lang="en-US" dirty="0"/>
          </a:p>
        </p:txBody>
      </p:sp>
      <p:sp>
        <p:nvSpPr>
          <p:cNvPr id="3" name="Content Placeholder 2"/>
          <p:cNvSpPr>
            <a:spLocks noGrp="1"/>
          </p:cNvSpPr>
          <p:nvPr>
            <p:ph sz="half" idx="1"/>
          </p:nvPr>
        </p:nvSpPr>
        <p:spPr>
          <a:xfrm>
            <a:off x="677333" y="995082"/>
            <a:ext cx="8049807" cy="5862918"/>
          </a:xfrm>
        </p:spPr>
        <p:txBody>
          <a:bodyPr>
            <a:normAutofit fontScale="92500" lnSpcReduction="10000"/>
          </a:bodyPr>
          <a:lstStyle/>
          <a:p>
            <a:r>
              <a:rPr lang="en-US" sz="3000" b="1" dirty="0" smtClean="0">
                <a:solidFill>
                  <a:srgbClr val="0070C0"/>
                </a:solidFill>
              </a:rPr>
              <a:t>Physiological anatomy </a:t>
            </a:r>
          </a:p>
          <a:p>
            <a:r>
              <a:rPr lang="en-US" sz="3000" b="1" dirty="0" smtClean="0">
                <a:solidFill>
                  <a:srgbClr val="0070C0"/>
                </a:solidFill>
              </a:rPr>
              <a:t>Aqueous humour</a:t>
            </a:r>
          </a:p>
          <a:p>
            <a:r>
              <a:rPr lang="en-US" sz="3000" b="1" dirty="0" smtClean="0">
                <a:solidFill>
                  <a:schemeClr val="tx1"/>
                </a:solidFill>
              </a:rPr>
              <a:t>Accommodation </a:t>
            </a:r>
          </a:p>
          <a:p>
            <a:r>
              <a:rPr lang="en-US" sz="3000" b="1" dirty="0">
                <a:solidFill>
                  <a:schemeClr val="tx1"/>
                </a:solidFill>
              </a:rPr>
              <a:t> </a:t>
            </a:r>
            <a:r>
              <a:rPr lang="en-US" sz="3000" b="1" dirty="0" smtClean="0">
                <a:solidFill>
                  <a:schemeClr val="tx1"/>
                </a:solidFill>
              </a:rPr>
              <a:t>Error of refraction </a:t>
            </a:r>
          </a:p>
          <a:p>
            <a:r>
              <a:rPr lang="en-US" sz="3000" b="1" dirty="0" smtClean="0">
                <a:solidFill>
                  <a:schemeClr val="tx1"/>
                </a:solidFill>
              </a:rPr>
              <a:t>Structure of retina</a:t>
            </a:r>
          </a:p>
          <a:p>
            <a:r>
              <a:rPr lang="en-US" sz="3000" b="1" dirty="0" smtClean="0">
                <a:solidFill>
                  <a:schemeClr val="tx1"/>
                </a:solidFill>
              </a:rPr>
              <a:t>Photochemistry of vision  </a:t>
            </a:r>
          </a:p>
          <a:p>
            <a:r>
              <a:rPr lang="en-US" sz="3000" b="1" dirty="0" smtClean="0">
                <a:solidFill>
                  <a:schemeClr val="tx1"/>
                </a:solidFill>
              </a:rPr>
              <a:t>Receptors of vision </a:t>
            </a:r>
          </a:p>
          <a:p>
            <a:r>
              <a:rPr lang="en-US" sz="3000" b="1" dirty="0" smtClean="0">
                <a:solidFill>
                  <a:schemeClr val="tx1"/>
                </a:solidFill>
              </a:rPr>
              <a:t>Colour vision </a:t>
            </a:r>
          </a:p>
          <a:p>
            <a:r>
              <a:rPr lang="en-US" sz="3000" b="1" dirty="0" smtClean="0">
                <a:solidFill>
                  <a:schemeClr val="tx1"/>
                </a:solidFill>
              </a:rPr>
              <a:t>Dark / Light adaptation</a:t>
            </a:r>
          </a:p>
          <a:p>
            <a:r>
              <a:rPr lang="en-US" sz="3000" b="1" dirty="0" smtClean="0">
                <a:solidFill>
                  <a:schemeClr val="tx1"/>
                </a:solidFill>
              </a:rPr>
              <a:t>Squint </a:t>
            </a:r>
          </a:p>
          <a:p>
            <a:r>
              <a:rPr lang="en-US" sz="3000" b="1" dirty="0" smtClean="0">
                <a:solidFill>
                  <a:schemeClr val="tx1"/>
                </a:solidFill>
              </a:rPr>
              <a:t>Visual Reflexes </a:t>
            </a:r>
          </a:p>
          <a:p>
            <a:endParaRPr lang="en-US" sz="2800" dirty="0"/>
          </a:p>
        </p:txBody>
      </p:sp>
    </p:spTree>
    <p:extLst>
      <p:ext uri="{BB962C8B-B14F-4D97-AF65-F5344CB8AC3E}">
        <p14:creationId xmlns:p14="http://schemas.microsoft.com/office/powerpoint/2010/main" xmlns="" val="2053796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225" y="0"/>
            <a:ext cx="8969188" cy="6858000"/>
          </a:xfrm>
        </p:spPr>
        <p:txBody>
          <a:bodyPr>
            <a:normAutofit/>
          </a:bodyPr>
          <a:lstStyle/>
          <a:p>
            <a:r>
              <a:rPr lang="en-US" sz="2800" b="1" dirty="0" smtClean="0">
                <a:solidFill>
                  <a:srgbClr val="0070C0"/>
                </a:solidFill>
              </a:rPr>
              <a:t>Diagnosis-</a:t>
            </a:r>
          </a:p>
          <a:p>
            <a:pPr lvl="1">
              <a:buFont typeface="Wingdings" panose="05000000000000000000" pitchFamily="2" charset="2"/>
              <a:buChar char="Ø"/>
            </a:pPr>
            <a:r>
              <a:rPr lang="en-US" sz="2800" dirty="0" smtClean="0">
                <a:solidFill>
                  <a:schemeClr val="tx1"/>
                </a:solidFill>
              </a:rPr>
              <a:t>Done by o</a:t>
            </a:r>
            <a:r>
              <a:rPr lang="en-US" sz="2800" u="sng" dirty="0" smtClean="0">
                <a:solidFill>
                  <a:schemeClr val="tx1"/>
                </a:solidFill>
              </a:rPr>
              <a:t>phthalmoscopy</a:t>
            </a:r>
            <a:r>
              <a:rPr lang="en-US" sz="2800" dirty="0" smtClean="0">
                <a:solidFill>
                  <a:schemeClr val="tx1"/>
                </a:solidFill>
              </a:rPr>
              <a:t>, which shows </a:t>
            </a:r>
            <a:r>
              <a:rPr lang="en-US" sz="2800" u="sng" dirty="0" smtClean="0">
                <a:solidFill>
                  <a:schemeClr val="tx1"/>
                </a:solidFill>
              </a:rPr>
              <a:t>cupping of optic disc.</a:t>
            </a:r>
          </a:p>
          <a:p>
            <a:r>
              <a:rPr lang="en-US" sz="2800" b="1" dirty="0" smtClean="0">
                <a:solidFill>
                  <a:srgbClr val="0070C0"/>
                </a:solidFill>
              </a:rPr>
              <a:t>Treatment-</a:t>
            </a:r>
            <a:r>
              <a:rPr lang="en-US" sz="2800" dirty="0" smtClean="0">
                <a:solidFill>
                  <a:srgbClr val="0070C0"/>
                </a:solidFill>
              </a:rPr>
              <a:t> </a:t>
            </a:r>
          </a:p>
          <a:p>
            <a:pPr lvl="1" algn="just">
              <a:buFont typeface="Wingdings" panose="05000000000000000000" pitchFamily="2" charset="2"/>
              <a:buChar char="§"/>
            </a:pPr>
            <a:r>
              <a:rPr lang="en-US" sz="2800" dirty="0" smtClean="0">
                <a:solidFill>
                  <a:schemeClr val="tx1"/>
                </a:solidFill>
              </a:rPr>
              <a:t>It is medical or surgical. </a:t>
            </a:r>
          </a:p>
          <a:p>
            <a:pPr lvl="1" algn="just">
              <a:buFont typeface="Wingdings" panose="05000000000000000000" pitchFamily="2" charset="2"/>
              <a:buChar char="§"/>
            </a:pPr>
            <a:r>
              <a:rPr lang="en-US" sz="2800" dirty="0" smtClean="0">
                <a:solidFill>
                  <a:schemeClr val="tx1"/>
                </a:solidFill>
              </a:rPr>
              <a:t>Medical treatment is done by drugs which </a:t>
            </a:r>
            <a:r>
              <a:rPr lang="en-US" sz="2800" u="sng" dirty="0" smtClean="0">
                <a:solidFill>
                  <a:schemeClr val="tx1"/>
                </a:solidFill>
              </a:rPr>
              <a:t>decrease secretion of aqueous humour </a:t>
            </a:r>
            <a:r>
              <a:rPr lang="en-US" sz="2800" dirty="0" smtClean="0">
                <a:solidFill>
                  <a:schemeClr val="tx1"/>
                </a:solidFill>
              </a:rPr>
              <a:t>(ex.- beta adrenergic blockers, cabonic anhydrase inhibitors etc.) or by </a:t>
            </a:r>
            <a:r>
              <a:rPr lang="en-US" sz="2800" u="sng" dirty="0" smtClean="0">
                <a:solidFill>
                  <a:schemeClr val="tx1"/>
                </a:solidFill>
              </a:rPr>
              <a:t>drugs which increase outflow </a:t>
            </a:r>
            <a:r>
              <a:rPr lang="en-US" sz="2800" dirty="0" smtClean="0">
                <a:solidFill>
                  <a:schemeClr val="tx1"/>
                </a:solidFill>
              </a:rPr>
              <a:t>of aqueous humour by contraction of ciliary muscles (ex.- cholinergic drugs, prostaglandins etc.)</a:t>
            </a:r>
          </a:p>
          <a:p>
            <a:pPr>
              <a:buFont typeface="Wingdings" panose="05000000000000000000" pitchFamily="2" charset="2"/>
              <a:buChar char="§"/>
            </a:pPr>
            <a:endParaRPr lang="en-US" sz="2800" dirty="0" smtClean="0">
              <a:solidFill>
                <a:schemeClr val="tx1"/>
              </a:solidFill>
            </a:endParaRPr>
          </a:p>
          <a:p>
            <a:endParaRPr lang="en-US" sz="2800" dirty="0"/>
          </a:p>
        </p:txBody>
      </p:sp>
    </p:spTree>
    <p:extLst>
      <p:ext uri="{BB962C8B-B14F-4D97-AF65-F5344CB8AC3E}">
        <p14:creationId xmlns:p14="http://schemas.microsoft.com/office/powerpoint/2010/main" xmlns="" val="327219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2" y="564776"/>
            <a:ext cx="9144000" cy="5836024"/>
          </a:xfrm>
        </p:spPr>
        <p:txBody>
          <a:bodyPr>
            <a:normAutofit/>
          </a:bodyPr>
          <a:lstStyle/>
          <a:p>
            <a:pPr algn="just"/>
            <a:r>
              <a:rPr lang="en-US" sz="2800" dirty="0">
                <a:solidFill>
                  <a:schemeClr val="tx1"/>
                </a:solidFill>
              </a:rPr>
              <a:t>M</a:t>
            </a:r>
            <a:r>
              <a:rPr lang="en-US" sz="2800" smtClean="0">
                <a:solidFill>
                  <a:schemeClr val="tx1"/>
                </a:solidFill>
              </a:rPr>
              <a:t>aintenance </a:t>
            </a:r>
            <a:r>
              <a:rPr lang="en-US" sz="2800" dirty="0" smtClean="0">
                <a:solidFill>
                  <a:schemeClr val="tx1"/>
                </a:solidFill>
              </a:rPr>
              <a:t>of clear refractive media of the eye.</a:t>
            </a:r>
          </a:p>
          <a:p>
            <a:pPr algn="just"/>
            <a:r>
              <a:rPr lang="en-US" sz="2800" dirty="0" smtClean="0">
                <a:solidFill>
                  <a:schemeClr val="tx1"/>
                </a:solidFill>
              </a:rPr>
              <a:t>Major factor responsible for transparency of ocular media is their </a:t>
            </a:r>
            <a:r>
              <a:rPr lang="en-US" sz="2800" dirty="0" err="1" smtClean="0">
                <a:solidFill>
                  <a:schemeClr val="tx1"/>
                </a:solidFill>
              </a:rPr>
              <a:t>avascularity</a:t>
            </a:r>
            <a:r>
              <a:rPr lang="en-US" sz="2800" dirty="0" smtClean="0">
                <a:solidFill>
                  <a:schemeClr val="tx1"/>
                </a:solidFill>
              </a:rPr>
              <a:t>.</a:t>
            </a:r>
          </a:p>
          <a:p>
            <a:pPr algn="just"/>
            <a:r>
              <a:rPr lang="en-US" sz="2800" dirty="0" smtClean="0">
                <a:solidFill>
                  <a:schemeClr val="tx1"/>
                </a:solidFill>
              </a:rPr>
              <a:t>The </a:t>
            </a:r>
            <a:r>
              <a:rPr lang="en-US" sz="2800" dirty="0">
                <a:solidFill>
                  <a:schemeClr val="tx1"/>
                </a:solidFill>
              </a:rPr>
              <a:t>structures forming </a:t>
            </a:r>
            <a:r>
              <a:rPr lang="en-US" sz="2800" b="1" dirty="0">
                <a:solidFill>
                  <a:schemeClr val="tx1"/>
                </a:solidFill>
              </a:rPr>
              <a:t>refractive media </a:t>
            </a:r>
            <a:r>
              <a:rPr lang="en-US" sz="2800" dirty="0">
                <a:solidFill>
                  <a:schemeClr val="tx1"/>
                </a:solidFill>
              </a:rPr>
              <a:t>of the eye from anterior to posterior are:- </a:t>
            </a:r>
            <a:endParaRPr lang="en-US" sz="2800" dirty="0" smtClean="0">
              <a:solidFill>
                <a:schemeClr val="tx1"/>
              </a:solidFill>
            </a:endParaRPr>
          </a:p>
          <a:p>
            <a:pPr marL="914400" lvl="1" indent="-514350" algn="just">
              <a:buClrTx/>
              <a:buFont typeface="+mj-lt"/>
              <a:buAutoNum type="arabicPeriod"/>
            </a:pPr>
            <a:r>
              <a:rPr lang="en-US" sz="2800" dirty="0" smtClean="0">
                <a:solidFill>
                  <a:schemeClr val="tx1"/>
                </a:solidFill>
              </a:rPr>
              <a:t>Tear film</a:t>
            </a:r>
          </a:p>
          <a:p>
            <a:pPr marL="914400" lvl="1" indent="-514350" algn="just">
              <a:buClrTx/>
              <a:buFont typeface="+mj-lt"/>
              <a:buAutoNum type="arabicPeriod"/>
            </a:pPr>
            <a:r>
              <a:rPr lang="en-US" sz="2800" dirty="0" smtClean="0">
                <a:solidFill>
                  <a:schemeClr val="tx1"/>
                </a:solidFill>
              </a:rPr>
              <a:t>Cornea</a:t>
            </a:r>
          </a:p>
          <a:p>
            <a:pPr marL="914400" lvl="1" indent="-514350" algn="just">
              <a:buClrTx/>
              <a:buFont typeface="+mj-lt"/>
              <a:buAutoNum type="arabicPeriod"/>
            </a:pPr>
            <a:r>
              <a:rPr lang="en-US" sz="2800" dirty="0" smtClean="0">
                <a:solidFill>
                  <a:schemeClr val="tx1"/>
                </a:solidFill>
              </a:rPr>
              <a:t>Aqueous humour</a:t>
            </a:r>
          </a:p>
          <a:p>
            <a:pPr marL="914400" lvl="1" indent="-514350" algn="just">
              <a:buClrTx/>
              <a:buFont typeface="+mj-lt"/>
              <a:buAutoNum type="arabicPeriod"/>
            </a:pPr>
            <a:r>
              <a:rPr lang="en-US" sz="2800" dirty="0" smtClean="0">
                <a:solidFill>
                  <a:schemeClr val="tx1"/>
                </a:solidFill>
              </a:rPr>
              <a:t>Crystalline lens</a:t>
            </a:r>
          </a:p>
          <a:p>
            <a:pPr marL="914400" lvl="1" indent="-514350" algn="just">
              <a:buClrTx/>
              <a:buFont typeface="+mj-lt"/>
              <a:buAutoNum type="arabicPeriod"/>
            </a:pPr>
            <a:r>
              <a:rPr lang="en-US" sz="2800" dirty="0" smtClean="0">
                <a:solidFill>
                  <a:schemeClr val="tx1"/>
                </a:solidFill>
              </a:rPr>
              <a:t>Vitreous humour</a:t>
            </a:r>
            <a:endParaRPr lang="en-US" sz="2800" dirty="0">
              <a:solidFill>
                <a:schemeClr val="tx1"/>
              </a:solidFill>
            </a:endParaRPr>
          </a:p>
        </p:txBody>
      </p:sp>
    </p:spTree>
    <p:extLst>
      <p:ext uri="{BB962C8B-B14F-4D97-AF65-F5344CB8AC3E}">
        <p14:creationId xmlns:p14="http://schemas.microsoft.com/office/powerpoint/2010/main" xmlns="" val="62633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5835" y="94129"/>
            <a:ext cx="10372165" cy="1922930"/>
          </a:xfrm>
        </p:spPr>
        <p:txBody>
          <a:bodyPr>
            <a:normAutofit fontScale="92500" lnSpcReduction="20000"/>
          </a:bodyPr>
          <a:lstStyle/>
          <a:p>
            <a:r>
              <a:rPr lang="en-US" sz="3200" b="1" dirty="0" smtClean="0">
                <a:solidFill>
                  <a:srgbClr val="FF0000"/>
                </a:solidFill>
              </a:rPr>
              <a:t>Physiology of tears </a:t>
            </a:r>
          </a:p>
          <a:p>
            <a:r>
              <a:rPr lang="en-US" sz="3200" b="1" dirty="0" smtClean="0">
                <a:solidFill>
                  <a:srgbClr val="7030A0"/>
                </a:solidFill>
              </a:rPr>
              <a:t>Lacrimal </a:t>
            </a:r>
            <a:r>
              <a:rPr lang="en-US" sz="3200" b="1" dirty="0">
                <a:solidFill>
                  <a:srgbClr val="7030A0"/>
                </a:solidFill>
              </a:rPr>
              <a:t>apparatus:-</a:t>
            </a:r>
          </a:p>
          <a:p>
            <a:pPr lvl="1">
              <a:buFont typeface="Wingdings" panose="05000000000000000000" pitchFamily="2" charset="2"/>
              <a:buChar char="§"/>
            </a:pPr>
            <a:r>
              <a:rPr lang="en-US" sz="2800" dirty="0">
                <a:solidFill>
                  <a:schemeClr val="tx1"/>
                </a:solidFill>
              </a:rPr>
              <a:t>Tear formation:- by lacrimal gland</a:t>
            </a:r>
          </a:p>
          <a:p>
            <a:pPr lvl="1">
              <a:buFont typeface="Wingdings" panose="05000000000000000000" pitchFamily="2" charset="2"/>
              <a:buChar char="§"/>
            </a:pPr>
            <a:r>
              <a:rPr lang="en-US" sz="2800" dirty="0">
                <a:solidFill>
                  <a:schemeClr val="tx1"/>
                </a:solidFill>
              </a:rPr>
              <a:t>Drainage of tears:- by lacrimal sac &amp; NLD.</a:t>
            </a:r>
          </a:p>
        </p:txBody>
      </p:sp>
      <p:pic>
        <p:nvPicPr>
          <p:cNvPr id="1026" name="Picture 2" descr="C:\Users\Pawan\Desktop\X2604-L-03.png"/>
          <p:cNvPicPr>
            <a:picLocks noGrp="1" noChangeAspect="1" noChangeArrowheads="1"/>
          </p:cNvPicPr>
          <p:nvPr>
            <p:ph sz="half" idx="2"/>
          </p:nvPr>
        </p:nvPicPr>
        <p:blipFill>
          <a:blip r:embed="rId2" cstate="print"/>
          <a:srcRect/>
          <a:stretch>
            <a:fillRect/>
          </a:stretch>
        </p:blipFill>
        <p:spPr bwMode="auto">
          <a:xfrm>
            <a:off x="739588" y="2151528"/>
            <a:ext cx="8673353" cy="4706471"/>
          </a:xfrm>
          <a:prstGeom prst="rect">
            <a:avLst/>
          </a:prstGeom>
          <a:noFill/>
        </p:spPr>
      </p:pic>
    </p:spTree>
    <p:extLst>
      <p:ext uri="{BB962C8B-B14F-4D97-AF65-F5344CB8AC3E}">
        <p14:creationId xmlns:p14="http://schemas.microsoft.com/office/powerpoint/2010/main" xmlns="" val="2388056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6860"/>
            <a:ext cx="8596668" cy="860612"/>
          </a:xfrm>
        </p:spPr>
        <p:txBody>
          <a:bodyPr/>
          <a:lstStyle/>
          <a:p>
            <a:r>
              <a:rPr lang="en-US" b="1" dirty="0" smtClean="0">
                <a:solidFill>
                  <a:schemeClr val="accent1"/>
                </a:solidFill>
              </a:rPr>
              <a:t>Tear film</a:t>
            </a:r>
            <a:endParaRPr lang="en-US" b="1" dirty="0">
              <a:solidFill>
                <a:schemeClr val="accent1"/>
              </a:solidFill>
            </a:endParaRPr>
          </a:p>
        </p:txBody>
      </p:sp>
      <p:sp>
        <p:nvSpPr>
          <p:cNvPr id="3" name="Content Placeholder 2"/>
          <p:cNvSpPr>
            <a:spLocks noGrp="1"/>
          </p:cNvSpPr>
          <p:nvPr>
            <p:ph idx="1"/>
          </p:nvPr>
        </p:nvSpPr>
        <p:spPr>
          <a:xfrm>
            <a:off x="430307" y="1452283"/>
            <a:ext cx="9614646" cy="4589080"/>
          </a:xfrm>
        </p:spPr>
        <p:txBody>
          <a:bodyPr>
            <a:normAutofit/>
          </a:bodyPr>
          <a:lstStyle/>
          <a:p>
            <a:pPr algn="just"/>
            <a:r>
              <a:rPr lang="en-US" sz="2800" dirty="0" smtClean="0">
                <a:solidFill>
                  <a:schemeClr val="tx1"/>
                </a:solidFill>
              </a:rPr>
              <a:t>Fluid covering cornea &amp; Conjunctiva </a:t>
            </a:r>
          </a:p>
          <a:p>
            <a:pPr algn="just"/>
            <a:r>
              <a:rPr lang="en-US" sz="2800" dirty="0" smtClean="0">
                <a:solidFill>
                  <a:schemeClr val="tx1"/>
                </a:solidFill>
              </a:rPr>
              <a:t>Composed – 98% Water &amp; 1.5 % </a:t>
            </a:r>
            <a:r>
              <a:rPr lang="en-US" sz="2800" dirty="0" err="1" smtClean="0">
                <a:solidFill>
                  <a:schemeClr val="tx1"/>
                </a:solidFill>
              </a:rPr>
              <a:t>Nacl</a:t>
            </a:r>
            <a:r>
              <a:rPr lang="en-US" sz="2800" dirty="0" smtClean="0">
                <a:solidFill>
                  <a:schemeClr val="tx1"/>
                </a:solidFill>
              </a:rPr>
              <a:t> </a:t>
            </a:r>
          </a:p>
          <a:p>
            <a:pPr marL="0" indent="0" algn="just">
              <a:buNone/>
            </a:pPr>
            <a:r>
              <a:rPr lang="en-US" sz="2800" dirty="0" smtClean="0">
                <a:solidFill>
                  <a:schemeClr val="tx1"/>
                </a:solidFill>
              </a:rPr>
              <a:t>                       - Antibacterial substance ,</a:t>
            </a:r>
          </a:p>
          <a:p>
            <a:pPr marL="0" indent="0" algn="just">
              <a:buNone/>
            </a:pPr>
            <a:r>
              <a:rPr lang="en-US" sz="2800" dirty="0">
                <a:solidFill>
                  <a:schemeClr val="tx1"/>
                </a:solidFill>
              </a:rPr>
              <a:t> </a:t>
            </a:r>
            <a:r>
              <a:rPr lang="en-US" sz="2800" dirty="0" smtClean="0">
                <a:solidFill>
                  <a:schemeClr val="tx1"/>
                </a:solidFill>
              </a:rPr>
              <a:t>                      lysozyme , betalysin &amp; </a:t>
            </a:r>
            <a:r>
              <a:rPr lang="en-US" sz="2800" dirty="0" err="1" smtClean="0">
                <a:solidFill>
                  <a:schemeClr val="tx1"/>
                </a:solidFill>
              </a:rPr>
              <a:t>lactoferrin</a:t>
            </a:r>
            <a:r>
              <a:rPr lang="en-US" sz="2800" dirty="0" smtClean="0">
                <a:solidFill>
                  <a:schemeClr val="tx1"/>
                </a:solidFill>
              </a:rPr>
              <a:t> </a:t>
            </a:r>
          </a:p>
          <a:p>
            <a:pPr algn="just"/>
            <a:r>
              <a:rPr lang="en-US" sz="2800" dirty="0" smtClean="0">
                <a:solidFill>
                  <a:schemeClr val="tx1"/>
                </a:solidFill>
              </a:rPr>
              <a:t>Consists of </a:t>
            </a:r>
            <a:r>
              <a:rPr lang="en-US" sz="2800" u="sng" dirty="0" smtClean="0">
                <a:solidFill>
                  <a:schemeClr val="tx1"/>
                </a:solidFill>
              </a:rPr>
              <a:t>three layers</a:t>
            </a:r>
            <a:r>
              <a:rPr lang="en-US" sz="2800" dirty="0" smtClean="0">
                <a:solidFill>
                  <a:schemeClr val="tx1"/>
                </a:solidFill>
              </a:rPr>
              <a:t>, from posterior to anterior are:-</a:t>
            </a:r>
          </a:p>
          <a:p>
            <a:pPr marL="914400" lvl="1" indent="-514350">
              <a:buFont typeface="+mj-lt"/>
              <a:buAutoNum type="arabicPeriod"/>
            </a:pPr>
            <a:r>
              <a:rPr lang="en-US" sz="2800" dirty="0" smtClean="0">
                <a:solidFill>
                  <a:schemeClr val="tx1"/>
                </a:solidFill>
              </a:rPr>
              <a:t>Mucous layer</a:t>
            </a:r>
          </a:p>
          <a:p>
            <a:pPr marL="914400" lvl="1" indent="-514350">
              <a:buFont typeface="+mj-lt"/>
              <a:buAutoNum type="arabicPeriod"/>
            </a:pPr>
            <a:r>
              <a:rPr lang="en-US" sz="2800" dirty="0" smtClean="0">
                <a:solidFill>
                  <a:schemeClr val="tx1"/>
                </a:solidFill>
              </a:rPr>
              <a:t>Aqueous layer</a:t>
            </a:r>
          </a:p>
          <a:p>
            <a:pPr marL="914400" lvl="1" indent="-514350">
              <a:buFont typeface="+mj-lt"/>
              <a:buAutoNum type="arabicPeriod"/>
            </a:pPr>
            <a:r>
              <a:rPr lang="en-US" sz="2800" dirty="0" smtClean="0">
                <a:solidFill>
                  <a:schemeClr val="tx1"/>
                </a:solidFill>
              </a:rPr>
              <a:t>Lipid layer</a:t>
            </a:r>
          </a:p>
          <a:p>
            <a:pPr marL="400050" lvl="1" indent="0">
              <a:buNone/>
            </a:pPr>
            <a:endParaRPr lang="en-US" sz="2800" dirty="0">
              <a:solidFill>
                <a:schemeClr val="tx1"/>
              </a:solidFill>
            </a:endParaRPr>
          </a:p>
        </p:txBody>
      </p:sp>
    </p:spTree>
    <p:extLst>
      <p:ext uri="{BB962C8B-B14F-4D97-AF65-F5344CB8AC3E}">
        <p14:creationId xmlns:p14="http://schemas.microsoft.com/office/powerpoint/2010/main" xmlns="" val="1903081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awan\Desktop\tearfilm.jpg"/>
          <p:cNvPicPr>
            <a:picLocks noGrp="1" noChangeAspect="1" noChangeArrowheads="1"/>
          </p:cNvPicPr>
          <p:nvPr>
            <p:ph idx="1"/>
          </p:nvPr>
        </p:nvPicPr>
        <p:blipFill>
          <a:blip r:embed="rId2" cstate="print"/>
          <a:srcRect/>
          <a:stretch>
            <a:fillRect/>
          </a:stretch>
        </p:blipFill>
        <p:spPr bwMode="auto">
          <a:xfrm>
            <a:off x="309282" y="685800"/>
            <a:ext cx="8928847" cy="5137700"/>
          </a:xfrm>
          <a:prstGeom prst="rect">
            <a:avLst/>
          </a:prstGeom>
          <a:noFill/>
        </p:spPr>
      </p:pic>
    </p:spTree>
    <p:extLst>
      <p:ext uri="{BB962C8B-B14F-4D97-AF65-F5344CB8AC3E}">
        <p14:creationId xmlns:p14="http://schemas.microsoft.com/office/powerpoint/2010/main" xmlns="" val="3759699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835" y="591670"/>
            <a:ext cx="9130554" cy="5862917"/>
          </a:xfrm>
        </p:spPr>
        <p:txBody>
          <a:bodyPr>
            <a:normAutofit/>
          </a:bodyPr>
          <a:lstStyle/>
          <a:p>
            <a:pPr algn="just"/>
            <a:r>
              <a:rPr lang="en-US" sz="2800" b="1" dirty="0" smtClean="0">
                <a:solidFill>
                  <a:schemeClr val="tx1"/>
                </a:solidFill>
              </a:rPr>
              <a:t>Functions of tear film:-</a:t>
            </a:r>
          </a:p>
          <a:p>
            <a:pPr marL="914400" lvl="1" indent="-514350" algn="just">
              <a:buFont typeface="+mj-lt"/>
              <a:buAutoNum type="alphaLcParenR"/>
            </a:pPr>
            <a:r>
              <a:rPr lang="en-US" sz="2800" dirty="0" smtClean="0">
                <a:solidFill>
                  <a:schemeClr val="tx1"/>
                </a:solidFill>
              </a:rPr>
              <a:t>Keeps the cornea &amp; conjunctiva </a:t>
            </a:r>
            <a:r>
              <a:rPr lang="en-US" sz="2800" u="sng" dirty="0" smtClean="0">
                <a:solidFill>
                  <a:schemeClr val="tx1"/>
                </a:solidFill>
              </a:rPr>
              <a:t>moist</a:t>
            </a:r>
            <a:r>
              <a:rPr lang="en-US" sz="2800" dirty="0" smtClean="0">
                <a:solidFill>
                  <a:schemeClr val="tx1"/>
                </a:solidFill>
              </a:rPr>
              <a:t>.</a:t>
            </a:r>
          </a:p>
          <a:p>
            <a:pPr marL="914400" lvl="1" indent="-514350" algn="just">
              <a:buFont typeface="+mj-lt"/>
              <a:buAutoNum type="alphaLcParenR"/>
            </a:pPr>
            <a:r>
              <a:rPr lang="en-US" sz="2800" dirty="0" smtClean="0">
                <a:solidFill>
                  <a:schemeClr val="tx1"/>
                </a:solidFill>
              </a:rPr>
              <a:t>Provides </a:t>
            </a:r>
            <a:r>
              <a:rPr lang="en-US" sz="2800" u="sng" dirty="0" smtClean="0">
                <a:solidFill>
                  <a:schemeClr val="tx1"/>
                </a:solidFill>
              </a:rPr>
              <a:t>oxygen</a:t>
            </a:r>
            <a:r>
              <a:rPr lang="en-US" sz="2800" dirty="0" smtClean="0">
                <a:solidFill>
                  <a:schemeClr val="tx1"/>
                </a:solidFill>
              </a:rPr>
              <a:t> to the corneal epithelium.</a:t>
            </a:r>
          </a:p>
          <a:p>
            <a:pPr marL="914400" lvl="1" indent="-514350" algn="just">
              <a:buFont typeface="+mj-lt"/>
              <a:buAutoNum type="alphaLcParenR"/>
            </a:pPr>
            <a:r>
              <a:rPr lang="en-US" sz="2800" u="sng" dirty="0" smtClean="0">
                <a:solidFill>
                  <a:schemeClr val="tx1"/>
                </a:solidFill>
              </a:rPr>
              <a:t>Washes away </a:t>
            </a:r>
            <a:r>
              <a:rPr lang="en-US" sz="2800" dirty="0" smtClean="0">
                <a:solidFill>
                  <a:schemeClr val="tx1"/>
                </a:solidFill>
              </a:rPr>
              <a:t>debris &amp; noxious irritants.</a:t>
            </a:r>
          </a:p>
          <a:p>
            <a:pPr marL="914400" lvl="1" indent="-514350" algn="just">
              <a:buFont typeface="+mj-lt"/>
              <a:buAutoNum type="alphaLcParenR"/>
            </a:pPr>
            <a:r>
              <a:rPr lang="en-US" sz="2800" u="sng" dirty="0" smtClean="0">
                <a:solidFill>
                  <a:schemeClr val="tx1"/>
                </a:solidFill>
              </a:rPr>
              <a:t>Prevents infection </a:t>
            </a:r>
            <a:r>
              <a:rPr lang="en-US" sz="2800" dirty="0" smtClean="0">
                <a:solidFill>
                  <a:schemeClr val="tx1"/>
                </a:solidFill>
              </a:rPr>
              <a:t>due to presence of antibacterial substances.</a:t>
            </a:r>
          </a:p>
          <a:p>
            <a:pPr marL="914400" lvl="1" indent="-514350" algn="just">
              <a:buFont typeface="+mj-lt"/>
              <a:buAutoNum type="alphaLcParenR"/>
            </a:pPr>
            <a:r>
              <a:rPr lang="en-US" sz="2800" dirty="0" smtClean="0">
                <a:solidFill>
                  <a:schemeClr val="tx1"/>
                </a:solidFill>
              </a:rPr>
              <a:t>Facilitates the </a:t>
            </a:r>
            <a:r>
              <a:rPr lang="en-US" sz="2800" u="sng" dirty="0" smtClean="0">
                <a:solidFill>
                  <a:schemeClr val="tx1"/>
                </a:solidFill>
              </a:rPr>
              <a:t>movements</a:t>
            </a:r>
            <a:r>
              <a:rPr lang="en-US" sz="2800" dirty="0" smtClean="0">
                <a:solidFill>
                  <a:schemeClr val="tx1"/>
                </a:solidFill>
              </a:rPr>
              <a:t> of the lids over the globe.</a:t>
            </a:r>
            <a:endParaRPr lang="en-US" sz="2800" dirty="0">
              <a:solidFill>
                <a:schemeClr val="tx1"/>
              </a:solidFill>
            </a:endParaRPr>
          </a:p>
        </p:txBody>
      </p:sp>
    </p:spTree>
    <p:extLst>
      <p:ext uri="{BB962C8B-B14F-4D97-AF65-F5344CB8AC3E}">
        <p14:creationId xmlns:p14="http://schemas.microsoft.com/office/powerpoint/2010/main" xmlns="" val="2517472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3" y="336176"/>
            <a:ext cx="9009529" cy="860612"/>
          </a:xfrm>
        </p:spPr>
        <p:txBody>
          <a:bodyPr/>
          <a:lstStyle/>
          <a:p>
            <a:pPr algn="ctr"/>
            <a:r>
              <a:rPr lang="en-US" b="1" dirty="0" smtClean="0">
                <a:solidFill>
                  <a:srgbClr val="FF0000"/>
                </a:solidFill>
              </a:rPr>
              <a:t>Cornea </a:t>
            </a:r>
            <a:endParaRPr lang="en-US" b="1" dirty="0">
              <a:solidFill>
                <a:srgbClr val="FF0000"/>
              </a:solidFill>
            </a:endParaRPr>
          </a:p>
        </p:txBody>
      </p:sp>
      <p:pic>
        <p:nvPicPr>
          <p:cNvPr id="7" name="Picture 2" descr="C:\Users\Pawan\Desktop\6974300_f496.jpg"/>
          <p:cNvPicPr>
            <a:picLocks noGrp="1" noChangeAspect="1" noChangeArrowheads="1"/>
          </p:cNvPicPr>
          <p:nvPr>
            <p:ph idx="1"/>
          </p:nvPr>
        </p:nvPicPr>
        <p:blipFill>
          <a:blip r:embed="rId2" cstate="print"/>
          <a:srcRect/>
          <a:stretch>
            <a:fillRect/>
          </a:stretch>
        </p:blipFill>
        <p:spPr bwMode="auto">
          <a:xfrm>
            <a:off x="805218" y="1228298"/>
            <a:ext cx="9771797" cy="5527343"/>
          </a:xfrm>
          <a:prstGeom prst="rect">
            <a:avLst/>
          </a:prstGeom>
          <a:noFill/>
        </p:spPr>
      </p:pic>
    </p:spTree>
    <p:extLst>
      <p:ext uri="{BB962C8B-B14F-4D97-AF65-F5344CB8AC3E}">
        <p14:creationId xmlns:p14="http://schemas.microsoft.com/office/powerpoint/2010/main" xmlns="" val="4061129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30" y="954740"/>
            <a:ext cx="9090211" cy="5065059"/>
          </a:xfrm>
        </p:spPr>
        <p:txBody>
          <a:bodyPr>
            <a:normAutofit/>
          </a:bodyPr>
          <a:lstStyle/>
          <a:p>
            <a:pPr algn="just">
              <a:buFont typeface="Wingdings" panose="05000000000000000000" pitchFamily="2" charset="2"/>
              <a:buChar char="§"/>
            </a:pPr>
            <a:r>
              <a:rPr lang="en-US" sz="2800" dirty="0" smtClean="0">
                <a:solidFill>
                  <a:schemeClr val="tx1"/>
                </a:solidFill>
              </a:rPr>
              <a:t>The main physiological function of the cornea is to act as a </a:t>
            </a:r>
            <a:r>
              <a:rPr lang="en-US" sz="2800" u="sng" dirty="0" smtClean="0">
                <a:solidFill>
                  <a:schemeClr val="tx1"/>
                </a:solidFill>
              </a:rPr>
              <a:t>major refracting medium</a:t>
            </a:r>
            <a:r>
              <a:rPr lang="en-US" sz="2800" dirty="0" smtClean="0">
                <a:solidFill>
                  <a:schemeClr val="tx1"/>
                </a:solidFill>
              </a:rPr>
              <a:t>, so that a clear retinal image is formed.</a:t>
            </a:r>
          </a:p>
          <a:p>
            <a:pPr algn="just">
              <a:buFont typeface="Wingdings" panose="05000000000000000000" pitchFamily="2" charset="2"/>
              <a:buChar char="§"/>
            </a:pPr>
            <a:r>
              <a:rPr lang="en-US" sz="2800" dirty="0" smtClean="0">
                <a:solidFill>
                  <a:schemeClr val="tx1"/>
                </a:solidFill>
              </a:rPr>
              <a:t>Cornea is an </a:t>
            </a:r>
            <a:r>
              <a:rPr lang="en-US" sz="2800" u="sng" dirty="0" smtClean="0">
                <a:solidFill>
                  <a:schemeClr val="tx1"/>
                </a:solidFill>
              </a:rPr>
              <a:t>avascular structure </a:t>
            </a:r>
            <a:r>
              <a:rPr lang="en-US" sz="2800" dirty="0" smtClean="0">
                <a:solidFill>
                  <a:schemeClr val="tx1"/>
                </a:solidFill>
              </a:rPr>
              <a:t>which receives its </a:t>
            </a:r>
            <a:r>
              <a:rPr lang="en-US" sz="2800" u="sng" dirty="0" smtClean="0">
                <a:solidFill>
                  <a:schemeClr val="tx1"/>
                </a:solidFill>
              </a:rPr>
              <a:t>nutrition by aqueous humour.</a:t>
            </a:r>
          </a:p>
          <a:p>
            <a:pPr algn="just">
              <a:buFont typeface="Wingdings" panose="05000000000000000000" pitchFamily="2" charset="2"/>
              <a:buChar char="§"/>
            </a:pPr>
            <a:r>
              <a:rPr lang="en-US" sz="2800" u="sng" dirty="0" smtClean="0">
                <a:solidFill>
                  <a:schemeClr val="tx1"/>
                </a:solidFill>
              </a:rPr>
              <a:t>Oxygen</a:t>
            </a:r>
            <a:r>
              <a:rPr lang="en-US" sz="2800" dirty="0" smtClean="0">
                <a:solidFill>
                  <a:schemeClr val="tx1"/>
                </a:solidFill>
              </a:rPr>
              <a:t> is derived directly from air through the tear film. </a:t>
            </a:r>
            <a:endParaRPr lang="en-US" sz="2800" dirty="0">
              <a:solidFill>
                <a:schemeClr val="tx1"/>
              </a:solidFill>
            </a:endParaRPr>
          </a:p>
        </p:txBody>
      </p:sp>
    </p:spTree>
    <p:extLst>
      <p:ext uri="{BB962C8B-B14F-4D97-AF65-F5344CB8AC3E}">
        <p14:creationId xmlns:p14="http://schemas.microsoft.com/office/powerpoint/2010/main" xmlns="" val="1531914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2" y="228600"/>
            <a:ext cx="8996082" cy="699246"/>
          </a:xfrm>
        </p:spPr>
        <p:txBody>
          <a:bodyPr/>
          <a:lstStyle/>
          <a:p>
            <a:pPr algn="ctr"/>
            <a:r>
              <a:rPr lang="en-US" b="1" dirty="0" smtClean="0">
                <a:solidFill>
                  <a:srgbClr val="FF0000"/>
                </a:solidFill>
              </a:rPr>
              <a:t>Physiology of lens</a:t>
            </a:r>
            <a:endParaRPr lang="en-US" b="1" dirty="0">
              <a:solidFill>
                <a:srgbClr val="FF0000"/>
              </a:solidFill>
            </a:endParaRPr>
          </a:p>
        </p:txBody>
      </p:sp>
      <p:sp>
        <p:nvSpPr>
          <p:cNvPr id="3" name="Content Placeholder 2"/>
          <p:cNvSpPr>
            <a:spLocks noGrp="1"/>
          </p:cNvSpPr>
          <p:nvPr>
            <p:ph idx="1"/>
          </p:nvPr>
        </p:nvSpPr>
        <p:spPr>
          <a:xfrm>
            <a:off x="484094" y="1062318"/>
            <a:ext cx="9332259" cy="5643282"/>
          </a:xfrm>
        </p:spPr>
        <p:txBody>
          <a:bodyPr>
            <a:normAutofit/>
          </a:bodyPr>
          <a:lstStyle/>
          <a:p>
            <a:r>
              <a:rPr lang="en-US" sz="2800" dirty="0" smtClean="0">
                <a:solidFill>
                  <a:schemeClr val="tx1"/>
                </a:solidFill>
              </a:rPr>
              <a:t>It is a transparent, biconvex, crystalline structure</a:t>
            </a:r>
          </a:p>
          <a:p>
            <a:r>
              <a:rPr lang="en-US" sz="2800" dirty="0" smtClean="0">
                <a:solidFill>
                  <a:schemeClr val="tx1"/>
                </a:solidFill>
              </a:rPr>
              <a:t>Consists of </a:t>
            </a:r>
            <a:r>
              <a:rPr lang="en-US" sz="2800" b="1" dirty="0" smtClean="0">
                <a:solidFill>
                  <a:schemeClr val="tx1"/>
                </a:solidFill>
              </a:rPr>
              <a:t>three layers:-</a:t>
            </a:r>
          </a:p>
          <a:p>
            <a:pPr marL="914400" lvl="1" indent="-514350">
              <a:buFont typeface="+mj-lt"/>
              <a:buAutoNum type="arabicPeriod"/>
            </a:pPr>
            <a:r>
              <a:rPr lang="en-US" sz="2800" dirty="0" smtClean="0">
                <a:solidFill>
                  <a:schemeClr val="tx1"/>
                </a:solidFill>
              </a:rPr>
              <a:t>Lens capsule</a:t>
            </a:r>
          </a:p>
          <a:p>
            <a:pPr marL="914400" lvl="1" indent="-514350">
              <a:buFont typeface="+mj-lt"/>
              <a:buAutoNum type="arabicPeriod"/>
            </a:pPr>
            <a:r>
              <a:rPr lang="en-US" sz="2800" dirty="0" smtClean="0">
                <a:solidFill>
                  <a:schemeClr val="tx1"/>
                </a:solidFill>
              </a:rPr>
              <a:t>Anterior epithelium</a:t>
            </a:r>
          </a:p>
          <a:p>
            <a:pPr marL="914400" lvl="1" indent="-514350">
              <a:buFont typeface="+mj-lt"/>
              <a:buAutoNum type="arabicPeriod"/>
            </a:pPr>
            <a:r>
              <a:rPr lang="en-US" sz="2800" dirty="0" smtClean="0">
                <a:solidFill>
                  <a:schemeClr val="tx1"/>
                </a:solidFill>
              </a:rPr>
              <a:t>Lens fibers:-</a:t>
            </a:r>
          </a:p>
          <a:p>
            <a:pPr marL="1314450" lvl="2" indent="-514350">
              <a:buFont typeface="+mj-lt"/>
              <a:buAutoNum type="alphaLcParenR"/>
            </a:pPr>
            <a:r>
              <a:rPr lang="en-US" sz="2800" dirty="0" smtClean="0">
                <a:solidFill>
                  <a:schemeClr val="tx1"/>
                </a:solidFill>
              </a:rPr>
              <a:t>Nucleus- central part containing the oldest fibers.</a:t>
            </a:r>
          </a:p>
          <a:p>
            <a:pPr marL="1314450" lvl="2" indent="-514350" algn="just">
              <a:buFont typeface="+mj-lt"/>
              <a:buAutoNum type="alphaLcParenR"/>
            </a:pPr>
            <a:r>
              <a:rPr lang="en-US" sz="2800" dirty="0" smtClean="0">
                <a:solidFill>
                  <a:schemeClr val="tx1"/>
                </a:solidFill>
              </a:rPr>
              <a:t>Cortex – peripheral part comprises of youngest fibers</a:t>
            </a:r>
            <a:r>
              <a:rPr lang="en-US" sz="2800" dirty="0" smtClean="0"/>
              <a:t>.</a:t>
            </a:r>
          </a:p>
          <a:p>
            <a:pPr marL="514350" indent="-514350" algn="just"/>
            <a:r>
              <a:rPr lang="en-US" sz="2800" b="1" dirty="0" smtClean="0">
                <a:solidFill>
                  <a:srgbClr val="00B050"/>
                </a:solidFill>
              </a:rPr>
              <a:t>Cataract:- </a:t>
            </a:r>
            <a:r>
              <a:rPr lang="en-US" sz="2800" dirty="0" smtClean="0">
                <a:solidFill>
                  <a:schemeClr val="tx1"/>
                </a:solidFill>
              </a:rPr>
              <a:t>any opacity in the lens or its capsule is called cataract.</a:t>
            </a:r>
          </a:p>
        </p:txBody>
      </p:sp>
    </p:spTree>
    <p:extLst>
      <p:ext uri="{BB962C8B-B14F-4D97-AF65-F5344CB8AC3E}">
        <p14:creationId xmlns:p14="http://schemas.microsoft.com/office/powerpoint/2010/main" xmlns="" val="2836151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awan\Desktop\Fig3.png"/>
          <p:cNvPicPr>
            <a:picLocks noGrp="1" noChangeAspect="1" noChangeArrowheads="1"/>
          </p:cNvPicPr>
          <p:nvPr>
            <p:ph idx="1"/>
          </p:nvPr>
        </p:nvPicPr>
        <p:blipFill>
          <a:blip r:embed="rId2" cstate="print"/>
          <a:srcRect/>
          <a:stretch>
            <a:fillRect/>
          </a:stretch>
        </p:blipFill>
        <p:spPr bwMode="auto">
          <a:xfrm>
            <a:off x="268941" y="739589"/>
            <a:ext cx="9157447" cy="5217458"/>
          </a:xfrm>
          <a:prstGeom prst="rect">
            <a:avLst/>
          </a:prstGeom>
          <a:noFill/>
        </p:spPr>
      </p:pic>
    </p:spTree>
    <p:extLst>
      <p:ext uri="{BB962C8B-B14F-4D97-AF65-F5344CB8AC3E}">
        <p14:creationId xmlns:p14="http://schemas.microsoft.com/office/powerpoint/2010/main" xmlns="" val="305859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535" y="163773"/>
            <a:ext cx="9799092" cy="1766627"/>
          </a:xfrm>
        </p:spPr>
        <p:txBody>
          <a:bodyPr/>
          <a:lstStyle/>
          <a:p>
            <a:pPr algn="ctr"/>
            <a:r>
              <a:rPr lang="en-US" sz="3200" b="1" dirty="0"/>
              <a:t>INTRODUCTION</a:t>
            </a:r>
            <a:r>
              <a:rPr lang="en-IN" dirty="0"/>
              <a:t/>
            </a:r>
            <a:br>
              <a:rPr lang="en-IN" dirty="0"/>
            </a:br>
            <a:endParaRPr lang="en-IN" dirty="0"/>
          </a:p>
        </p:txBody>
      </p:sp>
      <p:sp>
        <p:nvSpPr>
          <p:cNvPr id="6" name="Content Placeholder 5"/>
          <p:cNvSpPr>
            <a:spLocks noGrp="1"/>
          </p:cNvSpPr>
          <p:nvPr>
            <p:ph idx="1"/>
          </p:nvPr>
        </p:nvSpPr>
        <p:spPr>
          <a:xfrm>
            <a:off x="95534" y="941697"/>
            <a:ext cx="10085696" cy="5773002"/>
          </a:xfrm>
        </p:spPr>
        <p:txBody>
          <a:bodyPr>
            <a:noAutofit/>
          </a:bodyPr>
          <a:lstStyle/>
          <a:p>
            <a:pPr algn="just">
              <a:spcBef>
                <a:spcPts val="600"/>
              </a:spcBef>
              <a:buFont typeface="Arial" pitchFamily="34" charset="0"/>
              <a:buChar char="•"/>
            </a:pPr>
            <a:r>
              <a:rPr lang="en-US" sz="2400" dirty="0">
                <a:solidFill>
                  <a:schemeClr val="tx1"/>
                </a:solidFill>
                <a:latin typeface="Arial" pitchFamily="34" charset="0"/>
                <a:cs typeface="Arial" pitchFamily="34" charset="0"/>
              </a:rPr>
              <a:t>Eyes are one of the most essential sense organs gifted by the nature to the living species. </a:t>
            </a:r>
            <a:endParaRPr lang="en-US" sz="2400" dirty="0" smtClean="0">
              <a:solidFill>
                <a:schemeClr val="tx1"/>
              </a:solidFill>
              <a:latin typeface="Arial" pitchFamily="34" charset="0"/>
              <a:cs typeface="Arial" pitchFamily="34" charset="0"/>
            </a:endParaRPr>
          </a:p>
          <a:p>
            <a:pPr algn="just">
              <a:spcBef>
                <a:spcPts val="600"/>
              </a:spcBef>
              <a:buFont typeface="Arial" pitchFamily="34" charset="0"/>
              <a:buChar char="•"/>
            </a:pPr>
            <a:r>
              <a:rPr lang="en-US" sz="2400" dirty="0" smtClean="0">
                <a:solidFill>
                  <a:schemeClr val="tx1"/>
                </a:solidFill>
                <a:latin typeface="Arial" pitchFamily="34" charset="0"/>
                <a:cs typeface="Arial" pitchFamily="34" charset="0"/>
              </a:rPr>
              <a:t>In </a:t>
            </a:r>
            <a:r>
              <a:rPr lang="en-US" sz="2400" dirty="0">
                <a:solidFill>
                  <a:schemeClr val="tx1"/>
                </a:solidFill>
                <a:latin typeface="Arial" pitchFamily="34" charset="0"/>
                <a:cs typeface="Arial" pitchFamily="34" charset="0"/>
              </a:rPr>
              <a:t>human beings, eyes are not only a means to behold the beauty of the creation, but it helps in recognizing faces of the loved ones that strengthens the emotional and social bond. Vision is possible in presence of light. Accordingly, the eye has two major parts:  </a:t>
            </a:r>
          </a:p>
          <a:p>
            <a:pPr marL="400050" indent="-400050" algn="just">
              <a:spcBef>
                <a:spcPts val="600"/>
              </a:spcBef>
              <a:buAutoNum type="romanLcPeriod"/>
            </a:pPr>
            <a:r>
              <a:rPr lang="en-US" sz="2400" dirty="0">
                <a:solidFill>
                  <a:schemeClr val="tx1"/>
                </a:solidFill>
                <a:latin typeface="Arial" pitchFamily="34" charset="0"/>
                <a:cs typeface="Arial" pitchFamily="34" charset="0"/>
              </a:rPr>
              <a:t>An optical system that helps to focus and form an image on the receptor cells when light rays being reflected from an object fall on the eye.  </a:t>
            </a:r>
          </a:p>
          <a:p>
            <a:pPr marL="400050" indent="-400050" algn="just">
              <a:spcBef>
                <a:spcPts val="600"/>
              </a:spcBef>
              <a:buNone/>
            </a:pPr>
            <a:r>
              <a:rPr lang="en-US" sz="2400" dirty="0">
                <a:solidFill>
                  <a:schemeClr val="tx1"/>
                </a:solidFill>
                <a:latin typeface="Arial" pitchFamily="34" charset="0"/>
                <a:cs typeface="Arial" pitchFamily="34" charset="0"/>
              </a:rPr>
              <a:t>ii. 	A neural system that transmits the optical signal in the form of action potentials along the optic nerve to the visual cortex to be perceived as visual sensation.</a:t>
            </a:r>
            <a:endParaRPr lang="en-IN" sz="2400" dirty="0">
              <a:solidFill>
                <a:schemeClr val="tx1"/>
              </a:solidFill>
              <a:latin typeface="Arial" pitchFamily="34" charset="0"/>
              <a:cs typeface="Arial" pitchFamily="34" charset="0"/>
            </a:endParaRPr>
          </a:p>
          <a:p>
            <a:endParaRPr lang="en-IN" sz="2400" dirty="0">
              <a:solidFill>
                <a:schemeClr val="tx1"/>
              </a:solidFill>
            </a:endParaRPr>
          </a:p>
        </p:txBody>
      </p:sp>
    </p:spTree>
    <p:extLst>
      <p:ext uri="{BB962C8B-B14F-4D97-AF65-F5344CB8AC3E}">
        <p14:creationId xmlns:p14="http://schemas.microsoft.com/office/powerpoint/2010/main" xmlns="" val="1688267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2682"/>
          </a:xfrm>
        </p:spPr>
        <p:txBody>
          <a:bodyPr/>
          <a:lstStyle/>
          <a:p>
            <a:pPr algn="ctr"/>
            <a:r>
              <a:rPr lang="en-US" dirty="0" smtClean="0">
                <a:solidFill>
                  <a:srgbClr val="FF0000"/>
                </a:solidFill>
              </a:rPr>
              <a:t>Vitreous Humour </a:t>
            </a:r>
            <a:endParaRPr lang="en-US" dirty="0">
              <a:solidFill>
                <a:srgbClr val="FF0000"/>
              </a:solidFill>
            </a:endParaRPr>
          </a:p>
        </p:txBody>
      </p:sp>
      <p:sp>
        <p:nvSpPr>
          <p:cNvPr id="3" name="Content Placeholder 2"/>
          <p:cNvSpPr>
            <a:spLocks noGrp="1"/>
          </p:cNvSpPr>
          <p:nvPr>
            <p:ph idx="1"/>
          </p:nvPr>
        </p:nvSpPr>
        <p:spPr>
          <a:xfrm>
            <a:off x="677334" y="1452283"/>
            <a:ext cx="8596668" cy="4589080"/>
          </a:xfrm>
        </p:spPr>
        <p:txBody>
          <a:bodyPr>
            <a:normAutofit/>
          </a:bodyPr>
          <a:lstStyle/>
          <a:p>
            <a:r>
              <a:rPr lang="en-US" sz="2800" dirty="0" smtClean="0">
                <a:solidFill>
                  <a:schemeClr val="tx1"/>
                </a:solidFill>
              </a:rPr>
              <a:t> clear gelatinous material which fill space b/w lenses &amp; Retina</a:t>
            </a:r>
          </a:p>
          <a:p>
            <a:r>
              <a:rPr lang="en-US" sz="2800" dirty="0">
                <a:solidFill>
                  <a:schemeClr val="tx1"/>
                </a:solidFill>
              </a:rPr>
              <a:t> </a:t>
            </a:r>
            <a:r>
              <a:rPr lang="en-US" sz="2800" dirty="0" smtClean="0">
                <a:solidFill>
                  <a:schemeClr val="tx1"/>
                </a:solidFill>
              </a:rPr>
              <a:t>high viscosity</a:t>
            </a:r>
          </a:p>
          <a:p>
            <a:r>
              <a:rPr lang="en-US" sz="2800" dirty="0" smtClean="0">
                <a:solidFill>
                  <a:schemeClr val="tx1"/>
                </a:solidFill>
              </a:rPr>
              <a:t>Gel like substance – highly hygroscopic protein analogues to gelatin . </a:t>
            </a:r>
          </a:p>
          <a:p>
            <a:r>
              <a:rPr lang="en-US" sz="2800" b="1" dirty="0" smtClean="0">
                <a:solidFill>
                  <a:schemeClr val="tx1"/>
                </a:solidFill>
              </a:rPr>
              <a:t>Function</a:t>
            </a:r>
            <a:r>
              <a:rPr lang="en-US" sz="2800" dirty="0" smtClean="0">
                <a:solidFill>
                  <a:schemeClr val="tx1"/>
                </a:solidFill>
              </a:rPr>
              <a:t> – shape of eyeball </a:t>
            </a:r>
          </a:p>
          <a:p>
            <a:pPr marL="0" indent="0">
              <a:buNone/>
            </a:pPr>
            <a:r>
              <a:rPr lang="en-US" sz="2800" dirty="0">
                <a:solidFill>
                  <a:schemeClr val="tx1"/>
                </a:solidFill>
              </a:rPr>
              <a:t> </a:t>
            </a:r>
            <a:r>
              <a:rPr lang="en-US" sz="2800" dirty="0" smtClean="0">
                <a:solidFill>
                  <a:schemeClr val="tx1"/>
                </a:solidFill>
              </a:rPr>
              <a:t>                  - Refract  light</a:t>
            </a:r>
          </a:p>
          <a:p>
            <a:endParaRPr lang="en-US" sz="2800" dirty="0">
              <a:solidFill>
                <a:schemeClr val="tx1"/>
              </a:solidFill>
            </a:endParaRPr>
          </a:p>
        </p:txBody>
      </p:sp>
    </p:spTree>
    <p:extLst>
      <p:ext uri="{BB962C8B-B14F-4D97-AF65-F5344CB8AC3E}">
        <p14:creationId xmlns:p14="http://schemas.microsoft.com/office/powerpoint/2010/main" xmlns="" val="2574264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94" y="2713616"/>
            <a:ext cx="8596668" cy="1116106"/>
          </a:xfrm>
        </p:spPr>
        <p:txBody>
          <a:bodyPr>
            <a:normAutofit/>
          </a:bodyPr>
          <a:lstStyle/>
          <a:p>
            <a:pPr algn="ctr"/>
            <a:r>
              <a:rPr lang="en-US" sz="5400" dirty="0" smtClean="0"/>
              <a:t>Thank You </a:t>
            </a:r>
            <a:endParaRPr lang="en-US" sz="5400" dirty="0"/>
          </a:p>
        </p:txBody>
      </p:sp>
    </p:spTree>
    <p:extLst>
      <p:ext uri="{BB962C8B-B14F-4D97-AF65-F5344CB8AC3E}">
        <p14:creationId xmlns:p14="http://schemas.microsoft.com/office/powerpoint/2010/main" xmlns="" val="268686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129" y="205338"/>
            <a:ext cx="7113495" cy="803191"/>
          </a:xfrm>
        </p:spPr>
        <p:txBody>
          <a:bodyPr/>
          <a:lstStyle/>
          <a:p>
            <a:pPr algn="ctr"/>
            <a:r>
              <a:rPr lang="en-US" b="1" dirty="0">
                <a:solidFill>
                  <a:srgbClr val="FF0000"/>
                </a:solidFill>
              </a:rPr>
              <a:t>Physiological Anatomy</a:t>
            </a:r>
            <a:endParaRPr lang="en-US" dirty="0"/>
          </a:p>
        </p:txBody>
      </p:sp>
      <p:sp>
        <p:nvSpPr>
          <p:cNvPr id="6" name="Content Placeholder 5"/>
          <p:cNvSpPr>
            <a:spLocks noGrp="1"/>
          </p:cNvSpPr>
          <p:nvPr>
            <p:ph idx="1"/>
          </p:nvPr>
        </p:nvSpPr>
        <p:spPr>
          <a:xfrm>
            <a:off x="677334" y="1008529"/>
            <a:ext cx="8596668" cy="5032833"/>
          </a:xfrm>
        </p:spPr>
        <p:txBody>
          <a:bodyPr/>
          <a:lstStyle/>
          <a:p>
            <a:r>
              <a:rPr lang="en-US" sz="2800" b="1" dirty="0">
                <a:solidFill>
                  <a:srgbClr val="7030A0"/>
                </a:solidFill>
              </a:rPr>
              <a:t>Appendages of eye ball:-</a:t>
            </a:r>
          </a:p>
          <a:p>
            <a:pPr marL="914400" lvl="1" indent="-514350">
              <a:buClrTx/>
              <a:buFont typeface="+mj-lt"/>
              <a:buAutoNum type="arabicPeriod"/>
            </a:pPr>
            <a:r>
              <a:rPr lang="en-US" sz="2800" dirty="0">
                <a:solidFill>
                  <a:schemeClr val="tx1"/>
                </a:solidFill>
              </a:rPr>
              <a:t>Eyebrows</a:t>
            </a:r>
          </a:p>
          <a:p>
            <a:pPr marL="914400" lvl="1" indent="-514350">
              <a:buClrTx/>
              <a:buFont typeface="+mj-lt"/>
              <a:buAutoNum type="arabicPeriod"/>
            </a:pPr>
            <a:r>
              <a:rPr lang="en-US" sz="2800" dirty="0">
                <a:solidFill>
                  <a:schemeClr val="tx1"/>
                </a:solidFill>
              </a:rPr>
              <a:t>Eyelids:- having eyelashes</a:t>
            </a:r>
          </a:p>
          <a:p>
            <a:pPr marL="914400" lvl="1" indent="-514350">
              <a:buClrTx/>
              <a:buFont typeface="+mj-lt"/>
              <a:buAutoNum type="arabicPeriod"/>
            </a:pPr>
            <a:r>
              <a:rPr lang="en-US" sz="2800" dirty="0">
                <a:solidFill>
                  <a:schemeClr val="tx1"/>
                </a:solidFill>
              </a:rPr>
              <a:t>Conjunctiva</a:t>
            </a:r>
          </a:p>
          <a:p>
            <a:endParaRPr lang="en-US" dirty="0"/>
          </a:p>
        </p:txBody>
      </p:sp>
      <p:pic>
        <p:nvPicPr>
          <p:cNvPr id="7" name="Picture 4" descr="C:\Users\Pawan\Desktop\353.jpg"/>
          <p:cNvPicPr>
            <a:picLocks noChangeAspect="1" noChangeArrowheads="1"/>
          </p:cNvPicPr>
          <p:nvPr/>
        </p:nvPicPr>
        <p:blipFill>
          <a:blip r:embed="rId2" cstate="print"/>
          <a:srcRect/>
          <a:stretch>
            <a:fillRect/>
          </a:stretch>
        </p:blipFill>
        <p:spPr bwMode="auto">
          <a:xfrm>
            <a:off x="1680882" y="3524945"/>
            <a:ext cx="4397189" cy="3239667"/>
          </a:xfrm>
          <a:prstGeom prst="rect">
            <a:avLst/>
          </a:prstGeom>
          <a:noFill/>
        </p:spPr>
      </p:pic>
      <p:pic>
        <p:nvPicPr>
          <p:cNvPr id="8" name="Picture 5" descr="C:\Users\Pawan\Desktop\jrv130009f1.png"/>
          <p:cNvPicPr>
            <a:picLocks noChangeAspect="1" noChangeArrowheads="1"/>
          </p:cNvPicPr>
          <p:nvPr/>
        </p:nvPicPr>
        <p:blipFill>
          <a:blip r:embed="rId3" cstate="print"/>
          <a:srcRect/>
          <a:stretch>
            <a:fillRect/>
          </a:stretch>
        </p:blipFill>
        <p:spPr bwMode="auto">
          <a:xfrm>
            <a:off x="6683187" y="0"/>
            <a:ext cx="5365377" cy="4316506"/>
          </a:xfrm>
          <a:prstGeom prst="rect">
            <a:avLst/>
          </a:prstGeom>
          <a:noFill/>
        </p:spPr>
      </p:pic>
    </p:spTree>
    <p:extLst>
      <p:ext uri="{BB962C8B-B14F-4D97-AF65-F5344CB8AC3E}">
        <p14:creationId xmlns:p14="http://schemas.microsoft.com/office/powerpoint/2010/main" xmlns="" val="2875969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38200"/>
          </a:xfrm>
        </p:spPr>
        <p:txBody>
          <a:bodyPr/>
          <a:lstStyle/>
          <a:p>
            <a:r>
              <a:rPr lang="en-US" b="1" dirty="0">
                <a:solidFill>
                  <a:srgbClr val="FF0000"/>
                </a:solidFill>
              </a:rPr>
              <a:t>Physiological </a:t>
            </a:r>
            <a:r>
              <a:rPr lang="en-US" b="1" dirty="0" smtClean="0">
                <a:solidFill>
                  <a:srgbClr val="FF0000"/>
                </a:solidFill>
              </a:rPr>
              <a:t>Anatomy</a:t>
            </a:r>
            <a:endParaRPr lang="en-US" dirty="0">
              <a:solidFill>
                <a:srgbClr val="FF0000"/>
              </a:solidFill>
            </a:endParaRPr>
          </a:p>
        </p:txBody>
      </p:sp>
      <p:pic>
        <p:nvPicPr>
          <p:cNvPr id="4" name="Content Placeholder 3"/>
          <p:cNvPicPr>
            <a:picLocks noGrp="1"/>
          </p:cNvPicPr>
          <p:nvPr>
            <p:ph idx="1"/>
          </p:nvPr>
        </p:nvPicPr>
        <p:blipFill>
          <a:blip r:embed="rId3" cstate="print">
            <a:lum bright="-10000" contrast="40000"/>
          </a:blip>
          <a:srcRect/>
          <a:stretch>
            <a:fillRect/>
          </a:stretch>
        </p:blipFill>
        <p:spPr bwMode="auto">
          <a:xfrm>
            <a:off x="564777" y="928048"/>
            <a:ext cx="8377518" cy="5768788"/>
          </a:xfrm>
          <a:prstGeom prst="rect">
            <a:avLst/>
          </a:prstGeom>
          <a:noFill/>
          <a:ln w="9525">
            <a:noFill/>
            <a:miter lim="800000"/>
            <a:headEnd/>
            <a:tailEnd/>
          </a:ln>
        </p:spPr>
      </p:pic>
    </p:spTree>
    <p:extLst>
      <p:ext uri="{BB962C8B-B14F-4D97-AF65-F5344CB8AC3E}">
        <p14:creationId xmlns:p14="http://schemas.microsoft.com/office/powerpoint/2010/main" xmlns="" val="3349860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35" y="430306"/>
            <a:ext cx="8749567" cy="860613"/>
          </a:xfrm>
        </p:spPr>
        <p:txBody>
          <a:bodyPr/>
          <a:lstStyle/>
          <a:p>
            <a:pPr algn="ctr"/>
            <a:r>
              <a:rPr lang="en-US" dirty="0" smtClean="0"/>
              <a:t>EYEBALL</a:t>
            </a:r>
            <a:endParaRPr lang="en-US" dirty="0"/>
          </a:p>
        </p:txBody>
      </p:sp>
      <p:sp>
        <p:nvSpPr>
          <p:cNvPr id="3" name="Content Placeholder 2"/>
          <p:cNvSpPr>
            <a:spLocks noGrp="1"/>
          </p:cNvSpPr>
          <p:nvPr>
            <p:ph idx="1"/>
          </p:nvPr>
        </p:nvSpPr>
        <p:spPr>
          <a:xfrm>
            <a:off x="363071" y="1169894"/>
            <a:ext cx="9520517" cy="5459506"/>
          </a:xfrm>
        </p:spPr>
        <p:txBody>
          <a:bodyPr>
            <a:noAutofit/>
          </a:bodyPr>
          <a:lstStyle/>
          <a:p>
            <a:pPr algn="just"/>
            <a:r>
              <a:rPr lang="en-US" sz="2800" b="1" dirty="0" smtClean="0">
                <a:solidFill>
                  <a:schemeClr val="tx1"/>
                </a:solidFill>
              </a:rPr>
              <a:t>Outer layer / Fibrous coat  ( Protection )</a:t>
            </a:r>
          </a:p>
          <a:p>
            <a:pPr lvl="2">
              <a:buFont typeface="Wingdings" panose="05000000000000000000" pitchFamily="2" charset="2"/>
              <a:buChar char="§"/>
            </a:pPr>
            <a:r>
              <a:rPr lang="en-US" sz="2800" dirty="0" smtClean="0">
                <a:solidFill>
                  <a:schemeClr val="tx1"/>
                </a:solidFill>
              </a:rPr>
              <a:t>Sclera  </a:t>
            </a:r>
          </a:p>
          <a:p>
            <a:pPr lvl="2">
              <a:buFont typeface="Wingdings" panose="05000000000000000000" pitchFamily="2" charset="2"/>
              <a:buChar char="§"/>
            </a:pPr>
            <a:r>
              <a:rPr lang="en-US" sz="2800" dirty="0" smtClean="0">
                <a:solidFill>
                  <a:schemeClr val="tx1"/>
                </a:solidFill>
              </a:rPr>
              <a:t>Cornea </a:t>
            </a:r>
          </a:p>
          <a:p>
            <a:pPr algn="just"/>
            <a:r>
              <a:rPr lang="en-US" sz="2800" dirty="0">
                <a:solidFill>
                  <a:schemeClr val="tx1"/>
                </a:solidFill>
              </a:rPr>
              <a:t> </a:t>
            </a:r>
            <a:r>
              <a:rPr lang="en-US" sz="2800" b="1" dirty="0" smtClean="0">
                <a:solidFill>
                  <a:schemeClr val="tx1"/>
                </a:solidFill>
              </a:rPr>
              <a:t>Middle Layer/ vascular coat / Uveal tract </a:t>
            </a:r>
            <a:r>
              <a:rPr lang="en-US" sz="2800" dirty="0" smtClean="0">
                <a:solidFill>
                  <a:schemeClr val="tx1"/>
                </a:solidFill>
              </a:rPr>
              <a:t> </a:t>
            </a:r>
            <a:r>
              <a:rPr lang="en-US" sz="2800" b="1" dirty="0" smtClean="0">
                <a:solidFill>
                  <a:schemeClr val="tx1"/>
                </a:solidFill>
              </a:rPr>
              <a:t>( Nutrition ) </a:t>
            </a:r>
          </a:p>
          <a:p>
            <a:pPr lvl="2" algn="just">
              <a:buFont typeface="Wingdings" panose="05000000000000000000" pitchFamily="2" charset="2"/>
              <a:buChar char="§"/>
            </a:pPr>
            <a:r>
              <a:rPr lang="en-US" sz="2800" dirty="0" smtClean="0">
                <a:solidFill>
                  <a:schemeClr val="tx1"/>
                </a:solidFill>
              </a:rPr>
              <a:t>Posterior </a:t>
            </a:r>
            <a:r>
              <a:rPr lang="en-US" sz="2800" dirty="0">
                <a:solidFill>
                  <a:schemeClr val="tx1"/>
                </a:solidFill>
              </a:rPr>
              <a:t>area – Choroid </a:t>
            </a:r>
          </a:p>
          <a:p>
            <a:pPr lvl="2" algn="just">
              <a:buFont typeface="Wingdings" panose="05000000000000000000" pitchFamily="2" charset="2"/>
              <a:buChar char="§"/>
            </a:pPr>
            <a:r>
              <a:rPr lang="en-US" sz="2800" dirty="0">
                <a:solidFill>
                  <a:schemeClr val="tx1"/>
                </a:solidFill>
              </a:rPr>
              <a:t> </a:t>
            </a:r>
            <a:r>
              <a:rPr lang="en-US" sz="2800" dirty="0" smtClean="0">
                <a:solidFill>
                  <a:schemeClr val="tx1"/>
                </a:solidFill>
              </a:rPr>
              <a:t>Anterior </a:t>
            </a:r>
            <a:r>
              <a:rPr lang="en-US" sz="2800" dirty="0">
                <a:solidFill>
                  <a:schemeClr val="tx1"/>
                </a:solidFill>
              </a:rPr>
              <a:t>area </a:t>
            </a:r>
            <a:r>
              <a:rPr lang="en-US" sz="2800" dirty="0" smtClean="0">
                <a:solidFill>
                  <a:schemeClr val="tx1"/>
                </a:solidFill>
                <a:sym typeface="Wingdings" panose="05000000000000000000" pitchFamily="2" charset="2"/>
              </a:rPr>
              <a:t> </a:t>
            </a:r>
            <a:r>
              <a:rPr lang="en-US" sz="2800" dirty="0" smtClean="0">
                <a:solidFill>
                  <a:schemeClr val="tx1"/>
                </a:solidFill>
              </a:rPr>
              <a:t>Ciliary </a:t>
            </a:r>
            <a:r>
              <a:rPr lang="en-US" sz="2800" dirty="0">
                <a:solidFill>
                  <a:schemeClr val="tx1"/>
                </a:solidFill>
              </a:rPr>
              <a:t>body </a:t>
            </a:r>
          </a:p>
          <a:p>
            <a:pPr marL="800100" lvl="2" indent="0" algn="just">
              <a:buNone/>
            </a:pPr>
            <a:r>
              <a:rPr lang="en-US" sz="2800" dirty="0">
                <a:solidFill>
                  <a:schemeClr val="tx1"/>
                </a:solidFill>
              </a:rPr>
              <a:t>                           </a:t>
            </a:r>
            <a:r>
              <a:rPr lang="en-US" sz="2800" dirty="0" smtClean="0">
                <a:solidFill>
                  <a:schemeClr val="tx1"/>
                </a:solidFill>
                <a:sym typeface="Wingdings" panose="05000000000000000000" pitchFamily="2" charset="2"/>
              </a:rPr>
              <a:t> </a:t>
            </a:r>
            <a:r>
              <a:rPr lang="en-US" sz="2800" dirty="0" smtClean="0">
                <a:solidFill>
                  <a:schemeClr val="tx1"/>
                </a:solidFill>
              </a:rPr>
              <a:t> </a:t>
            </a:r>
            <a:r>
              <a:rPr lang="en-US" sz="2800" dirty="0">
                <a:solidFill>
                  <a:schemeClr val="tx1"/>
                </a:solidFill>
              </a:rPr>
              <a:t>Iris </a:t>
            </a:r>
            <a:endParaRPr lang="en-US" sz="2800" dirty="0" smtClean="0">
              <a:solidFill>
                <a:schemeClr val="tx1"/>
              </a:solidFill>
            </a:endParaRPr>
          </a:p>
          <a:p>
            <a:pPr algn="just"/>
            <a:r>
              <a:rPr lang="en-US" sz="2800" dirty="0" smtClean="0">
                <a:solidFill>
                  <a:schemeClr val="tx1"/>
                </a:solidFill>
              </a:rPr>
              <a:t> </a:t>
            </a:r>
            <a:r>
              <a:rPr lang="en-US" sz="2800" b="1" dirty="0" smtClean="0">
                <a:solidFill>
                  <a:schemeClr val="tx1"/>
                </a:solidFill>
              </a:rPr>
              <a:t>Inner layer – Nervous coat </a:t>
            </a:r>
          </a:p>
          <a:p>
            <a:pPr lvl="2" algn="just">
              <a:buFont typeface="Wingdings" panose="05000000000000000000" pitchFamily="2" charset="2"/>
              <a:buChar char="§"/>
            </a:pPr>
            <a:r>
              <a:rPr lang="en-US" sz="2800" dirty="0" smtClean="0">
                <a:solidFill>
                  <a:schemeClr val="tx1"/>
                </a:solidFill>
              </a:rPr>
              <a:t>Retina </a:t>
            </a:r>
            <a:endParaRPr lang="en-US" sz="2800" dirty="0">
              <a:solidFill>
                <a:schemeClr val="tx1"/>
              </a:solidFill>
            </a:endParaRPr>
          </a:p>
          <a:p>
            <a:endParaRPr lang="en-US" sz="2800" dirty="0" smtClean="0">
              <a:solidFill>
                <a:schemeClr val="tx1"/>
              </a:solidFill>
            </a:endParaRPr>
          </a:p>
          <a:p>
            <a:pPr marL="0" indent="0">
              <a:buNone/>
            </a:pPr>
            <a:r>
              <a:rPr lang="en-US" sz="2800" dirty="0" smtClean="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xmlns="" val="239176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024"/>
            <a:ext cx="10345271" cy="6736976"/>
          </a:xfrm>
        </p:spPr>
        <p:txBody>
          <a:bodyPr>
            <a:normAutofit lnSpcReduction="10000"/>
          </a:bodyPr>
          <a:lstStyle/>
          <a:p>
            <a:r>
              <a:rPr lang="en-US" sz="2800" b="1" dirty="0" smtClean="0">
                <a:solidFill>
                  <a:srgbClr val="7030A0"/>
                </a:solidFill>
              </a:rPr>
              <a:t>Sclera:-</a:t>
            </a:r>
          </a:p>
          <a:p>
            <a:pPr lvl="1">
              <a:buFont typeface="Wingdings" panose="05000000000000000000" pitchFamily="2" charset="2"/>
              <a:buChar char="§"/>
            </a:pPr>
            <a:r>
              <a:rPr lang="en-US" sz="2800" dirty="0" smtClean="0">
                <a:solidFill>
                  <a:schemeClr val="tx1"/>
                </a:solidFill>
              </a:rPr>
              <a:t>It </a:t>
            </a:r>
            <a:r>
              <a:rPr lang="en-US" sz="2800" dirty="0">
                <a:solidFill>
                  <a:schemeClr val="tx1"/>
                </a:solidFill>
              </a:rPr>
              <a:t>is a fibrous structure. It provides </a:t>
            </a:r>
            <a:r>
              <a:rPr lang="en-US" sz="2800" u="sng" dirty="0">
                <a:solidFill>
                  <a:schemeClr val="tx1"/>
                </a:solidFill>
              </a:rPr>
              <a:t>shape and protects the inner parts</a:t>
            </a:r>
            <a:r>
              <a:rPr lang="en-US" sz="2800" u="sng" dirty="0" smtClean="0">
                <a:solidFill>
                  <a:schemeClr val="tx1"/>
                </a:solidFill>
              </a:rPr>
              <a:t>.</a:t>
            </a:r>
            <a:endParaRPr lang="en-US" sz="2800" u="sng" dirty="0">
              <a:solidFill>
                <a:schemeClr val="tx1"/>
              </a:solidFill>
            </a:endParaRPr>
          </a:p>
          <a:p>
            <a:r>
              <a:rPr lang="en-US" sz="2800" b="1" dirty="0">
                <a:solidFill>
                  <a:srgbClr val="7030A0"/>
                </a:solidFill>
              </a:rPr>
              <a:t>Cornea</a:t>
            </a:r>
            <a:r>
              <a:rPr lang="en-US" sz="2800" b="1" dirty="0" smtClean="0">
                <a:solidFill>
                  <a:srgbClr val="7030A0"/>
                </a:solidFill>
              </a:rPr>
              <a:t>:-</a:t>
            </a:r>
          </a:p>
          <a:p>
            <a:pPr lvl="1">
              <a:buFont typeface="Wingdings" panose="05000000000000000000" pitchFamily="2" charset="2"/>
              <a:buChar char="§"/>
            </a:pPr>
            <a:r>
              <a:rPr lang="en-US" sz="2800" dirty="0" smtClean="0">
                <a:solidFill>
                  <a:schemeClr val="tx1"/>
                </a:solidFill>
              </a:rPr>
              <a:t>It </a:t>
            </a:r>
            <a:r>
              <a:rPr lang="en-US" sz="2800" dirty="0">
                <a:solidFill>
                  <a:schemeClr val="tx1"/>
                </a:solidFill>
              </a:rPr>
              <a:t>is a </a:t>
            </a:r>
            <a:r>
              <a:rPr lang="en-US" sz="2800" u="sng" dirty="0">
                <a:solidFill>
                  <a:schemeClr val="tx1"/>
                </a:solidFill>
              </a:rPr>
              <a:t>transparent </a:t>
            </a:r>
            <a:r>
              <a:rPr lang="en-US" sz="2800" u="sng" dirty="0" smtClean="0">
                <a:solidFill>
                  <a:schemeClr val="tx1"/>
                </a:solidFill>
              </a:rPr>
              <a:t>structure.</a:t>
            </a:r>
            <a:endParaRPr lang="en-US" sz="2800" u="sng" dirty="0">
              <a:solidFill>
                <a:schemeClr val="tx1"/>
              </a:solidFill>
            </a:endParaRPr>
          </a:p>
          <a:p>
            <a:r>
              <a:rPr lang="en-US" sz="2800" b="1" dirty="0">
                <a:solidFill>
                  <a:srgbClr val="7030A0"/>
                </a:solidFill>
              </a:rPr>
              <a:t>Choroid</a:t>
            </a:r>
            <a:r>
              <a:rPr lang="en-US" sz="2800" b="1" dirty="0" smtClean="0">
                <a:solidFill>
                  <a:srgbClr val="7030A0"/>
                </a:solidFill>
              </a:rPr>
              <a:t>:-</a:t>
            </a:r>
            <a:endParaRPr lang="en-US" sz="2800" dirty="0" smtClean="0">
              <a:solidFill>
                <a:srgbClr val="7030A0"/>
              </a:solidFill>
            </a:endParaRPr>
          </a:p>
          <a:p>
            <a:pPr lvl="1">
              <a:buFont typeface="Wingdings" panose="05000000000000000000" pitchFamily="2" charset="2"/>
              <a:buChar char="§"/>
            </a:pPr>
            <a:r>
              <a:rPr lang="en-US" sz="2800" dirty="0" smtClean="0">
                <a:solidFill>
                  <a:schemeClr val="tx1"/>
                </a:solidFill>
              </a:rPr>
              <a:t>It’s </a:t>
            </a:r>
            <a:r>
              <a:rPr lang="en-US" sz="2800" dirty="0">
                <a:solidFill>
                  <a:schemeClr val="tx1"/>
                </a:solidFill>
              </a:rPr>
              <a:t>a vascular structure, stores and </a:t>
            </a:r>
            <a:r>
              <a:rPr lang="en-US" sz="2800" u="sng" dirty="0">
                <a:solidFill>
                  <a:schemeClr val="tx1"/>
                </a:solidFill>
              </a:rPr>
              <a:t>provides vitamin A </a:t>
            </a:r>
            <a:r>
              <a:rPr lang="en-US" sz="2800" dirty="0">
                <a:solidFill>
                  <a:schemeClr val="tx1"/>
                </a:solidFill>
              </a:rPr>
              <a:t>to rods and cones. </a:t>
            </a:r>
            <a:endParaRPr lang="en-US" sz="2800" dirty="0" smtClean="0">
              <a:solidFill>
                <a:schemeClr val="tx1"/>
              </a:solidFill>
            </a:endParaRPr>
          </a:p>
          <a:p>
            <a:pPr lvl="1">
              <a:buFont typeface="Wingdings" panose="05000000000000000000" pitchFamily="2" charset="2"/>
              <a:buChar char="§"/>
            </a:pPr>
            <a:r>
              <a:rPr lang="en-US" sz="2800" dirty="0" smtClean="0">
                <a:solidFill>
                  <a:schemeClr val="tx1"/>
                </a:solidFill>
              </a:rPr>
              <a:t>It </a:t>
            </a:r>
            <a:r>
              <a:rPr lang="en-US" sz="2800" dirty="0">
                <a:solidFill>
                  <a:schemeClr val="tx1"/>
                </a:solidFill>
              </a:rPr>
              <a:t>also provides </a:t>
            </a:r>
            <a:r>
              <a:rPr lang="en-US" sz="2800" u="sng" dirty="0">
                <a:solidFill>
                  <a:schemeClr val="tx1"/>
                </a:solidFill>
              </a:rPr>
              <a:t>blood supply </a:t>
            </a:r>
            <a:r>
              <a:rPr lang="en-US" sz="2800" dirty="0">
                <a:solidFill>
                  <a:schemeClr val="tx1"/>
                </a:solidFill>
              </a:rPr>
              <a:t>to outer layer of rods and cones</a:t>
            </a:r>
            <a:r>
              <a:rPr lang="en-US" sz="2800" dirty="0" smtClean="0">
                <a:solidFill>
                  <a:schemeClr val="tx1"/>
                </a:solidFill>
              </a:rPr>
              <a:t>.</a:t>
            </a:r>
            <a:endParaRPr lang="en-US" sz="2800" dirty="0">
              <a:solidFill>
                <a:schemeClr val="tx1"/>
              </a:solidFill>
            </a:endParaRPr>
          </a:p>
          <a:p>
            <a:r>
              <a:rPr lang="en-US" sz="2800" b="1" dirty="0">
                <a:solidFill>
                  <a:srgbClr val="7030A0"/>
                </a:solidFill>
              </a:rPr>
              <a:t>Ciliary body</a:t>
            </a:r>
            <a:r>
              <a:rPr lang="en-US" sz="2800" b="1" dirty="0" smtClean="0">
                <a:solidFill>
                  <a:srgbClr val="7030A0"/>
                </a:solidFill>
              </a:rPr>
              <a:t>:-</a:t>
            </a:r>
          </a:p>
          <a:p>
            <a:pPr lvl="1">
              <a:buFont typeface="Wingdings" panose="05000000000000000000" pitchFamily="2" charset="2"/>
              <a:buChar char="§"/>
            </a:pPr>
            <a:r>
              <a:rPr lang="en-US" sz="2800" dirty="0" smtClean="0">
                <a:solidFill>
                  <a:schemeClr val="tx1"/>
                </a:solidFill>
              </a:rPr>
              <a:t>It </a:t>
            </a:r>
            <a:r>
              <a:rPr lang="en-US" sz="2800" dirty="0">
                <a:solidFill>
                  <a:schemeClr val="tx1"/>
                </a:solidFill>
              </a:rPr>
              <a:t>includes </a:t>
            </a:r>
            <a:r>
              <a:rPr lang="en-US" sz="2800" u="sng" dirty="0">
                <a:solidFill>
                  <a:schemeClr val="tx1"/>
                </a:solidFill>
              </a:rPr>
              <a:t>ciliary muscle </a:t>
            </a:r>
            <a:r>
              <a:rPr lang="en-US" sz="2800" dirty="0">
                <a:solidFill>
                  <a:schemeClr val="tx1"/>
                </a:solidFill>
              </a:rPr>
              <a:t>(circular &amp; meridonial fibers for accommodation) and ciliary process (formation of aqueous humour</a:t>
            </a:r>
            <a:r>
              <a:rPr lang="en-US" sz="2800" dirty="0" smtClean="0">
                <a:solidFill>
                  <a:schemeClr val="tx1"/>
                </a:solidFill>
              </a:rPr>
              <a:t>)</a:t>
            </a:r>
            <a:endParaRPr lang="en-US" sz="2800" dirty="0">
              <a:solidFill>
                <a:schemeClr val="tx1"/>
              </a:solidFill>
            </a:endParaRPr>
          </a:p>
          <a:p>
            <a:endParaRPr lang="en-US" dirty="0"/>
          </a:p>
        </p:txBody>
      </p:sp>
    </p:spTree>
    <p:extLst>
      <p:ext uri="{BB962C8B-B14F-4D97-AF65-F5344CB8AC3E}">
        <p14:creationId xmlns:p14="http://schemas.microsoft.com/office/powerpoint/2010/main" xmlns="" val="185319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388" y="416859"/>
            <a:ext cx="9318812" cy="6441140"/>
          </a:xfrm>
        </p:spPr>
        <p:txBody>
          <a:bodyPr>
            <a:normAutofit/>
          </a:bodyPr>
          <a:lstStyle/>
          <a:p>
            <a:r>
              <a:rPr lang="en-US" sz="2800" b="1" dirty="0" smtClean="0">
                <a:solidFill>
                  <a:srgbClr val="7030A0"/>
                </a:solidFill>
              </a:rPr>
              <a:t>Iris:- </a:t>
            </a:r>
          </a:p>
          <a:p>
            <a:pPr lvl="1" algn="just">
              <a:buFont typeface="Wingdings" panose="05000000000000000000" pitchFamily="2" charset="2"/>
              <a:buChar char="§"/>
            </a:pPr>
            <a:r>
              <a:rPr lang="en-US" sz="2800" dirty="0" smtClean="0">
                <a:solidFill>
                  <a:schemeClr val="tx1"/>
                </a:solidFill>
              </a:rPr>
              <a:t>It has </a:t>
            </a:r>
            <a:r>
              <a:rPr lang="en-US" sz="2800" b="1" dirty="0" smtClean="0">
                <a:solidFill>
                  <a:schemeClr val="tx1"/>
                </a:solidFill>
              </a:rPr>
              <a:t>sphincter pupillae &amp; dilator pupillae </a:t>
            </a:r>
            <a:r>
              <a:rPr lang="en-US" sz="2800" dirty="0" smtClean="0">
                <a:solidFill>
                  <a:schemeClr val="tx1"/>
                </a:solidFill>
              </a:rPr>
              <a:t>which can constrict or dilate pupil.</a:t>
            </a:r>
          </a:p>
          <a:p>
            <a:pPr lvl="1" algn="just">
              <a:buFont typeface="Wingdings" panose="05000000000000000000" pitchFamily="2" charset="2"/>
              <a:buChar char="§"/>
            </a:pPr>
            <a:r>
              <a:rPr lang="en-US" sz="2800" dirty="0" smtClean="0">
                <a:solidFill>
                  <a:schemeClr val="tx1"/>
                </a:solidFill>
              </a:rPr>
              <a:t>It also decreases </a:t>
            </a:r>
            <a:r>
              <a:rPr lang="en-US" sz="2800" u="sng" dirty="0" smtClean="0">
                <a:solidFill>
                  <a:schemeClr val="tx1"/>
                </a:solidFill>
              </a:rPr>
              <a:t>spherical and chromatic aberration.</a:t>
            </a:r>
          </a:p>
          <a:p>
            <a:pPr lvl="1" algn="just">
              <a:buFont typeface="Wingdings" panose="05000000000000000000" pitchFamily="2" charset="2"/>
              <a:buChar char="§"/>
            </a:pPr>
            <a:r>
              <a:rPr lang="en-US" sz="2800" dirty="0" smtClean="0">
                <a:solidFill>
                  <a:schemeClr val="tx1"/>
                </a:solidFill>
              </a:rPr>
              <a:t>It </a:t>
            </a:r>
            <a:r>
              <a:rPr lang="en-US" sz="2800" u="sng" dirty="0" smtClean="0">
                <a:solidFill>
                  <a:schemeClr val="tx1"/>
                </a:solidFill>
              </a:rPr>
              <a:t>absorbs excess light.</a:t>
            </a:r>
          </a:p>
          <a:p>
            <a:pPr lvl="1" algn="just">
              <a:buFont typeface="Wingdings" panose="05000000000000000000" pitchFamily="2" charset="2"/>
              <a:buChar char="§"/>
            </a:pPr>
            <a:r>
              <a:rPr lang="en-US" sz="2800" dirty="0" smtClean="0">
                <a:solidFill>
                  <a:schemeClr val="tx1"/>
                </a:solidFill>
              </a:rPr>
              <a:t>It gives </a:t>
            </a:r>
            <a:r>
              <a:rPr lang="en-US" sz="2800" u="sng" dirty="0" smtClean="0">
                <a:solidFill>
                  <a:schemeClr val="tx1"/>
                </a:solidFill>
              </a:rPr>
              <a:t>colour to the eye.</a:t>
            </a:r>
            <a:endParaRPr lang="en-US" sz="2800" b="1" u="sng" dirty="0" smtClean="0">
              <a:solidFill>
                <a:schemeClr val="tx1"/>
              </a:solidFill>
            </a:endParaRPr>
          </a:p>
          <a:p>
            <a:r>
              <a:rPr lang="en-US" sz="2800" b="1" dirty="0" smtClean="0">
                <a:solidFill>
                  <a:srgbClr val="7030A0"/>
                </a:solidFill>
              </a:rPr>
              <a:t>Pupil:- </a:t>
            </a:r>
          </a:p>
          <a:p>
            <a:pPr lvl="1" algn="just">
              <a:buFont typeface="Wingdings" panose="05000000000000000000" pitchFamily="2" charset="2"/>
              <a:buChar char="§"/>
            </a:pPr>
            <a:r>
              <a:rPr lang="en-US" sz="2800" dirty="0" smtClean="0">
                <a:solidFill>
                  <a:schemeClr val="tx1"/>
                </a:solidFill>
              </a:rPr>
              <a:t>It is the central aperture in the iris with diameter ranging between </a:t>
            </a:r>
            <a:r>
              <a:rPr lang="en-US" sz="2800" u="sng" dirty="0" smtClean="0">
                <a:solidFill>
                  <a:schemeClr val="tx1"/>
                </a:solidFill>
              </a:rPr>
              <a:t>1.5 mm and 8 mm </a:t>
            </a:r>
            <a:r>
              <a:rPr lang="en-US" sz="2800" dirty="0" smtClean="0">
                <a:solidFill>
                  <a:schemeClr val="tx1"/>
                </a:solidFill>
              </a:rPr>
              <a:t>(normal 2.5 mm) needed for </a:t>
            </a:r>
            <a:r>
              <a:rPr lang="en-US" sz="2800" u="sng" dirty="0" smtClean="0">
                <a:solidFill>
                  <a:schemeClr val="tx1"/>
                </a:solidFill>
              </a:rPr>
              <a:t>light and dark adaptation</a:t>
            </a:r>
            <a:r>
              <a:rPr lang="en-US" sz="2800" dirty="0" smtClean="0">
                <a:solidFill>
                  <a:schemeClr val="tx1"/>
                </a:solidFill>
              </a:rPr>
              <a:t>.</a:t>
            </a:r>
          </a:p>
          <a:p>
            <a:endParaRPr lang="en-US" dirty="0" smtClean="0"/>
          </a:p>
          <a:p>
            <a:endParaRPr lang="en-US" dirty="0" smtClean="0"/>
          </a:p>
          <a:p>
            <a:endParaRPr lang="en-US" dirty="0"/>
          </a:p>
        </p:txBody>
      </p:sp>
    </p:spTree>
    <p:extLst>
      <p:ext uri="{BB962C8B-B14F-4D97-AF65-F5344CB8AC3E}">
        <p14:creationId xmlns:p14="http://schemas.microsoft.com/office/powerpoint/2010/main" xmlns="" val="254035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2728"/>
            <a:ext cx="7601803" cy="6306671"/>
          </a:xfrm>
        </p:spPr>
        <p:txBody>
          <a:bodyPr>
            <a:normAutofit/>
          </a:bodyPr>
          <a:lstStyle/>
          <a:p>
            <a:r>
              <a:rPr lang="en-US" sz="2800" b="1" dirty="0" smtClean="0">
                <a:solidFill>
                  <a:srgbClr val="7030A0"/>
                </a:solidFill>
              </a:rPr>
              <a:t>Visual axis:-</a:t>
            </a:r>
          </a:p>
          <a:p>
            <a:pPr lvl="1" algn="just">
              <a:buFont typeface="Wingdings" panose="05000000000000000000" pitchFamily="2" charset="2"/>
              <a:buChar char="§"/>
            </a:pPr>
            <a:r>
              <a:rPr lang="en-US" sz="2800" dirty="0" smtClean="0">
                <a:solidFill>
                  <a:schemeClr val="tx1"/>
                </a:solidFill>
              </a:rPr>
              <a:t>It is an imaginary line joining </a:t>
            </a:r>
            <a:r>
              <a:rPr lang="en-US" sz="2800" u="sng" dirty="0" smtClean="0">
                <a:solidFill>
                  <a:schemeClr val="tx1"/>
                </a:solidFill>
              </a:rPr>
              <a:t>fixation point </a:t>
            </a:r>
            <a:r>
              <a:rPr lang="en-US" sz="2800" u="sng" dirty="0">
                <a:solidFill>
                  <a:schemeClr val="tx1"/>
                </a:solidFill>
              </a:rPr>
              <a:t>&amp;</a:t>
            </a:r>
            <a:r>
              <a:rPr lang="en-US" sz="2800" u="sng" dirty="0" smtClean="0">
                <a:solidFill>
                  <a:schemeClr val="tx1"/>
                </a:solidFill>
              </a:rPr>
              <a:t> macula</a:t>
            </a:r>
            <a:r>
              <a:rPr lang="en-US" sz="2800" dirty="0" smtClean="0">
                <a:solidFill>
                  <a:schemeClr val="tx1"/>
                </a:solidFill>
              </a:rPr>
              <a:t>.</a:t>
            </a:r>
          </a:p>
          <a:p>
            <a:r>
              <a:rPr lang="en-US" sz="2800" b="1" dirty="0" smtClean="0">
                <a:solidFill>
                  <a:srgbClr val="7030A0"/>
                </a:solidFill>
              </a:rPr>
              <a:t>Optical axis:-</a:t>
            </a:r>
          </a:p>
          <a:p>
            <a:pPr lvl="1" algn="just">
              <a:buFont typeface="Wingdings" panose="05000000000000000000" pitchFamily="2" charset="2"/>
              <a:buChar char="§"/>
            </a:pPr>
            <a:r>
              <a:rPr lang="en-US" sz="2800" dirty="0" smtClean="0">
                <a:solidFill>
                  <a:schemeClr val="tx1"/>
                </a:solidFill>
              </a:rPr>
              <a:t>It is an imaginary line joining </a:t>
            </a:r>
            <a:r>
              <a:rPr lang="en-US" sz="2800" u="sng" dirty="0" smtClean="0">
                <a:solidFill>
                  <a:schemeClr val="tx1"/>
                </a:solidFill>
              </a:rPr>
              <a:t>anterior </a:t>
            </a:r>
            <a:r>
              <a:rPr lang="en-US" sz="2800" u="sng" dirty="0">
                <a:solidFill>
                  <a:schemeClr val="tx1"/>
                </a:solidFill>
              </a:rPr>
              <a:t>&amp;</a:t>
            </a:r>
            <a:r>
              <a:rPr lang="en-US" sz="2800" u="sng" dirty="0" smtClean="0">
                <a:solidFill>
                  <a:schemeClr val="tx1"/>
                </a:solidFill>
              </a:rPr>
              <a:t> posterior pole</a:t>
            </a:r>
            <a:r>
              <a:rPr lang="en-US" sz="2800" dirty="0" smtClean="0">
                <a:solidFill>
                  <a:schemeClr val="tx1"/>
                </a:solidFill>
              </a:rPr>
              <a:t> of eye.</a:t>
            </a:r>
          </a:p>
          <a:p>
            <a:pPr lvl="1" algn="just">
              <a:buFont typeface="Wingdings" panose="05000000000000000000" pitchFamily="2" charset="2"/>
              <a:buChar char="§"/>
            </a:pPr>
            <a:r>
              <a:rPr lang="en-US" sz="2800" dirty="0" smtClean="0">
                <a:solidFill>
                  <a:schemeClr val="tx1"/>
                </a:solidFill>
              </a:rPr>
              <a:t>(Both axis cross each other at the center of crystalline lens where no refraction takes place)</a:t>
            </a:r>
          </a:p>
          <a:p>
            <a:r>
              <a:rPr lang="en-US" sz="2800" b="1" dirty="0" smtClean="0">
                <a:solidFill>
                  <a:srgbClr val="7030A0"/>
                </a:solidFill>
              </a:rPr>
              <a:t>Zonule:-</a:t>
            </a:r>
          </a:p>
          <a:p>
            <a:pPr lvl="1">
              <a:buFont typeface="Wingdings" panose="05000000000000000000" pitchFamily="2" charset="2"/>
              <a:buChar char="§"/>
            </a:pPr>
            <a:r>
              <a:rPr lang="en-US" sz="2800" dirty="0" smtClean="0">
                <a:solidFill>
                  <a:schemeClr val="tx1"/>
                </a:solidFill>
              </a:rPr>
              <a:t>About </a:t>
            </a:r>
            <a:r>
              <a:rPr lang="en-US" sz="2800" u="sng" dirty="0" smtClean="0">
                <a:solidFill>
                  <a:schemeClr val="tx1"/>
                </a:solidFill>
              </a:rPr>
              <a:t>70 fibers suspend lens </a:t>
            </a:r>
            <a:r>
              <a:rPr lang="en-US" sz="2800" dirty="0" smtClean="0">
                <a:solidFill>
                  <a:schemeClr val="tx1"/>
                </a:solidFill>
              </a:rPr>
              <a:t>inside eye from ciliary body.</a:t>
            </a:r>
            <a:endParaRPr lang="en-US" sz="2800" b="1" dirty="0" smtClean="0">
              <a:solidFill>
                <a:schemeClr val="tx1"/>
              </a:solidFill>
            </a:endParaRPr>
          </a:p>
          <a:p>
            <a:endParaRPr lang="en-US" dirty="0"/>
          </a:p>
        </p:txBody>
      </p:sp>
      <p:pic>
        <p:nvPicPr>
          <p:cNvPr id="4" name="Content Placeholder 3"/>
          <p:cNvPicPr>
            <a:picLocks/>
          </p:cNvPicPr>
          <p:nvPr/>
        </p:nvPicPr>
        <p:blipFill>
          <a:blip r:embed="rId2" cstate="print">
            <a:lum bright="-10000" contrast="40000"/>
          </a:blip>
          <a:srcRect/>
          <a:stretch>
            <a:fillRect/>
          </a:stretch>
        </p:blipFill>
        <p:spPr bwMode="auto">
          <a:xfrm>
            <a:off x="7697337" y="134471"/>
            <a:ext cx="4494663" cy="6548717"/>
          </a:xfrm>
          <a:prstGeom prst="rect">
            <a:avLst/>
          </a:prstGeom>
          <a:noFill/>
          <a:ln w="9525">
            <a:noFill/>
            <a:miter lim="800000"/>
            <a:headEnd/>
            <a:tailEnd/>
          </a:ln>
        </p:spPr>
      </p:pic>
    </p:spTree>
    <p:extLst>
      <p:ext uri="{BB962C8B-B14F-4D97-AF65-F5344CB8AC3E}">
        <p14:creationId xmlns:p14="http://schemas.microsoft.com/office/powerpoint/2010/main" xmlns="" val="148651905"/>
      </p:ext>
    </p:extLst>
  </p:cSld>
  <p:clrMapOvr>
    <a:masterClrMapping/>
  </p:clrMapOvr>
</p:sld>
</file>

<file path=ppt/theme/theme1.xml><?xml version="1.0" encoding="utf-8"?>
<a:theme xmlns:a="http://schemas.openxmlformats.org/drawingml/2006/main" name="Theme1">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ustom 1">
      <a:majorFont>
        <a:latin typeface="Arial Black"/>
        <a:ea typeface=""/>
        <a:cs typeface=""/>
      </a:majorFont>
      <a:minorFont>
        <a:latin typeface="Arial"/>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Theme1" id="{ED5214AF-0D1A-41F4-B875-5E26FDFE7DE4}" vid="{180BE3DD-ED3B-4EA3-AF13-8227FA85E4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1155</TotalTime>
  <Words>1207</Words>
  <Application>Microsoft Office PowerPoint</Application>
  <PresentationFormat>Custom</PresentationFormat>
  <Paragraphs>159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Theme1</vt:lpstr>
      <vt:lpstr>EYE PY(10.17)</vt:lpstr>
      <vt:lpstr>OVERVIEW </vt:lpstr>
      <vt:lpstr>INTRODUCTION </vt:lpstr>
      <vt:lpstr>Physiological Anatomy</vt:lpstr>
      <vt:lpstr>Physiological Anatomy</vt:lpstr>
      <vt:lpstr>EYEBALL</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Tear film</vt:lpstr>
      <vt:lpstr>Slide 24</vt:lpstr>
      <vt:lpstr>Slide 25</vt:lpstr>
      <vt:lpstr>Cornea </vt:lpstr>
      <vt:lpstr>Slide 27</vt:lpstr>
      <vt:lpstr>Physiology of lens</vt:lpstr>
      <vt:lpstr>Slide 29</vt:lpstr>
      <vt:lpstr>Vitreous Humour </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87</cp:revision>
  <dcterms:created xsi:type="dcterms:W3CDTF">2019-02-09T16:25:50Z</dcterms:created>
  <dcterms:modified xsi:type="dcterms:W3CDTF">2024-11-26T05:43:19Z</dcterms:modified>
</cp:coreProperties>
</file>