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730DA4-EC77-4D41-85CF-A5E6DC3BFC1A}" v="1" dt="2024-11-30T07:16:34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 M" userId="3e606fe7f831fbbd" providerId="LiveId" clId="{85730DA4-EC77-4D41-85CF-A5E6DC3BFC1A}"/>
    <pc:docChg chg="modSld">
      <pc:chgData name="C M" userId="3e606fe7f831fbbd" providerId="LiveId" clId="{85730DA4-EC77-4D41-85CF-A5E6DC3BFC1A}" dt="2024-11-30T07:16:55.618" v="31" actId="6549"/>
      <pc:docMkLst>
        <pc:docMk/>
      </pc:docMkLst>
      <pc:sldChg chg="modSp">
        <pc:chgData name="C M" userId="3e606fe7f831fbbd" providerId="LiveId" clId="{85730DA4-EC77-4D41-85CF-A5E6DC3BFC1A}" dt="2024-11-30T07:16:34.509" v="0"/>
        <pc:sldMkLst>
          <pc:docMk/>
          <pc:sldMk cId="0" sldId="256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56"/>
            <ac:spMk id="88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57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57"/>
            <ac:spMk id="94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57"/>
            <ac:spMk id="95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57"/>
            <ac:spMk id="96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57"/>
            <ac:spMk id="97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58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58"/>
            <ac:spMk id="102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58"/>
            <ac:spMk id="103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58"/>
            <ac:spMk id="104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58"/>
            <ac:spMk id="105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59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59"/>
            <ac:spMk id="113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59"/>
            <ac:spMk id="114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0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0"/>
            <ac:spMk id="119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0"/>
            <ac:spMk id="122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1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1"/>
            <ac:spMk id="130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1"/>
            <ac:spMk id="131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2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2"/>
            <ac:spMk id="141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2"/>
            <ac:spMk id="142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3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3"/>
            <ac:spMk id="147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3"/>
            <ac:spMk id="148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3"/>
            <ac:spMk id="149" creationId="{00000000-0000-0000-0000-000000000000}"/>
          </ac:spMkLst>
        </pc:spChg>
        <pc:picChg chg="mod">
          <ac:chgData name="C M" userId="3e606fe7f831fbbd" providerId="LiveId" clId="{85730DA4-EC77-4D41-85CF-A5E6DC3BFC1A}" dt="2024-11-30T07:16:34.509" v="0"/>
          <ac:picMkLst>
            <pc:docMk/>
            <pc:sldMk cId="0" sldId="263"/>
            <ac:picMk id="150" creationId="{00000000-0000-0000-0000-000000000000}"/>
          </ac:picMkLst>
        </pc:pic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4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4"/>
            <ac:spMk id="155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4"/>
            <ac:spMk id="157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4"/>
            <ac:spMk id="158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5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5"/>
            <ac:spMk id="164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5"/>
            <ac:spMk id="165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5"/>
            <ac:spMk id="166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6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6"/>
            <ac:spMk id="172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6"/>
            <ac:spMk id="174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6"/>
            <ac:spMk id="175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7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7"/>
            <ac:spMk id="183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7"/>
            <ac:spMk id="184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7"/>
            <ac:spMk id="185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7"/>
            <ac:spMk id="186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8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8"/>
            <ac:spMk id="195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8"/>
            <ac:spMk id="197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8"/>
            <ac:spMk id="198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69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69"/>
            <ac:spMk id="206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9"/>
            <ac:spMk id="208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69"/>
            <ac:spMk id="209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0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0"/>
            <ac:spMk id="217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0"/>
            <ac:spMk id="219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0"/>
            <ac:spMk id="220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1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1"/>
            <ac:spMk id="228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1"/>
            <ac:spMk id="230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1"/>
            <ac:spMk id="231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2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2"/>
            <ac:spMk id="239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2"/>
            <ac:spMk id="241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2"/>
            <ac:spMk id="242" creationId="{00000000-0000-0000-0000-000000000000}"/>
          </ac:spMkLst>
        </pc:spChg>
        <pc:picChg chg="mod">
          <ac:chgData name="C M" userId="3e606fe7f831fbbd" providerId="LiveId" clId="{85730DA4-EC77-4D41-85CF-A5E6DC3BFC1A}" dt="2024-11-30T07:16:34.509" v="0"/>
          <ac:picMkLst>
            <pc:docMk/>
            <pc:sldMk cId="0" sldId="272"/>
            <ac:picMk id="240" creationId="{00000000-0000-0000-0000-000000000000}"/>
          </ac:picMkLst>
        </pc:pic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3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3"/>
            <ac:spMk id="248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3"/>
            <ac:spMk id="250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3"/>
            <ac:spMk id="251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4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4"/>
            <ac:spMk id="256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4"/>
            <ac:spMk id="258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4"/>
            <ac:spMk id="259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5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5"/>
            <ac:spMk id="265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5"/>
            <ac:spMk id="267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5"/>
            <ac:spMk id="268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6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6"/>
            <ac:spMk id="274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6"/>
            <ac:spMk id="276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6"/>
            <ac:spMk id="277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7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7"/>
            <ac:spMk id="282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7"/>
            <ac:spMk id="284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7"/>
            <ac:spMk id="285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8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8"/>
            <ac:spMk id="291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8"/>
            <ac:spMk id="292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8"/>
            <ac:spMk id="293" creationId="{00000000-0000-0000-0000-000000000000}"/>
          </ac:spMkLst>
        </pc:spChg>
        <pc:picChg chg="mod">
          <ac:chgData name="C M" userId="3e606fe7f831fbbd" providerId="LiveId" clId="{85730DA4-EC77-4D41-85CF-A5E6DC3BFC1A}" dt="2024-11-30T07:16:34.509" v="0"/>
          <ac:picMkLst>
            <pc:docMk/>
            <pc:sldMk cId="0" sldId="278"/>
            <ac:picMk id="294" creationId="{00000000-0000-0000-0000-000000000000}"/>
          </ac:picMkLst>
        </pc:pic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79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79"/>
            <ac:spMk id="299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9"/>
            <ac:spMk id="301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79"/>
            <ac:spMk id="302" creationId="{00000000-0000-0000-0000-000000000000}"/>
          </ac:spMkLst>
        </pc:spChg>
      </pc:sldChg>
      <pc:sldChg chg="modSp mod">
        <pc:chgData name="C M" userId="3e606fe7f831fbbd" providerId="LiveId" clId="{85730DA4-EC77-4D41-85CF-A5E6DC3BFC1A}" dt="2024-11-30T07:16:55.618" v="31" actId="6549"/>
        <pc:sldMkLst>
          <pc:docMk/>
          <pc:sldMk cId="0" sldId="280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80"/>
            <ac:spMk id="308" creationId="{00000000-0000-0000-0000-000000000000}"/>
          </ac:spMkLst>
        </pc:spChg>
        <pc:spChg chg="mod">
          <ac:chgData name="C M" userId="3e606fe7f831fbbd" providerId="LiveId" clId="{85730DA4-EC77-4D41-85CF-A5E6DC3BFC1A}" dt="2024-11-30T07:16:55.618" v="31" actId="6549"/>
          <ac:spMkLst>
            <pc:docMk/>
            <pc:sldMk cId="0" sldId="280"/>
            <ac:spMk id="309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80"/>
            <ac:spMk id="310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80"/>
            <ac:spMk id="311" creationId="{00000000-0000-0000-0000-000000000000}"/>
          </ac:spMkLst>
        </pc:spChg>
      </pc:sldChg>
      <pc:sldChg chg="modSp">
        <pc:chgData name="C M" userId="3e606fe7f831fbbd" providerId="LiveId" clId="{85730DA4-EC77-4D41-85CF-A5E6DC3BFC1A}" dt="2024-11-30T07:16:34.509" v="0"/>
        <pc:sldMkLst>
          <pc:docMk/>
          <pc:sldMk cId="0" sldId="281"/>
        </pc:sldMkLst>
        <pc:spChg chg="mod">
          <ac:chgData name="C M" userId="3e606fe7f831fbbd" providerId="LiveId" clId="{85730DA4-EC77-4D41-85CF-A5E6DC3BFC1A}" dt="2024-11-30T07:16:34.509" v="0"/>
          <ac:spMkLst>
            <pc:docMk/>
            <pc:sldMk cId="0" sldId="281"/>
            <ac:spMk id="316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81"/>
            <ac:spMk id="318" creationId="{00000000-0000-0000-0000-000000000000}"/>
          </ac:spMkLst>
        </pc:spChg>
        <pc:spChg chg="mod">
          <ac:chgData name="C M" userId="3e606fe7f831fbbd" providerId="LiveId" clId="{85730DA4-EC77-4D41-85CF-A5E6DC3BFC1A}" dt="2024-11-30T07:16:34.509" v="0"/>
          <ac:spMkLst>
            <pc:docMk/>
            <pc:sldMk cId="0" sldId="281"/>
            <ac:spMk id="3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408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7885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693962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0552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1293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5909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22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4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3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0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6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66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7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5459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77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Peripheral Angioplasty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2709863" y="4175918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 b="1"/>
              <a:t>Dr Cinosh Mathew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/>
              <a:t>MD, DM, FACC, IAFESC, MSCAI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/>
              <a:t>Professor &amp; Interventional Cardiologist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/>
              <a:t>SBKS Medical Instiute 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i="1"/>
              <a:t>Sumandeep Vidyapeeth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Left Thigh SFA</a:t>
            </a:r>
            <a:endParaRPr/>
          </a:p>
        </p:txBody>
      </p:sp>
      <p:pic>
        <p:nvPicPr>
          <p:cNvPr id="167" name="Google Shape;167;p22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1690688"/>
            <a:ext cx="4351338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33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Left Thigh SFA</a:t>
            </a:r>
            <a:endParaRPr/>
          </a:p>
        </p:txBody>
      </p:sp>
      <p:pic>
        <p:nvPicPr>
          <p:cNvPr id="173" name="Google Shape;173;p2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5282" y="1261268"/>
            <a:ext cx="4929824" cy="492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8336" y="1261268"/>
            <a:ext cx="4929824" cy="4929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2050042" y="6276002"/>
            <a:ext cx="19885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 procedure</a:t>
            </a:r>
            <a:endParaRPr/>
          </a:p>
        </p:txBody>
      </p:sp>
      <p:sp>
        <p:nvSpPr>
          <p:cNvPr id="178" name="Google Shape;178;p23"/>
          <p:cNvSpPr txBox="1"/>
          <p:nvPr/>
        </p:nvSpPr>
        <p:spPr>
          <a:xfrm>
            <a:off x="8425715" y="6308079"/>
            <a:ext cx="211506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procedure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Case 2 Lt Subclavian artery stenting</a:t>
            </a:r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39 yr female, Y S presented with lt upper limb pain and gangrene of fingers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87" name="Google Shape;18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58714" y="3171434"/>
            <a:ext cx="4212090" cy="316104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/>
          <p:nvPr/>
        </p:nvSpPr>
        <p:spPr>
          <a:xfrm>
            <a:off x="1970398" y="2956560"/>
            <a:ext cx="879481" cy="335280"/>
          </a:xfrm>
          <a:prstGeom prst="mathMinus">
            <a:avLst>
              <a:gd name="adj1" fmla="val 23520"/>
            </a:avLst>
          </a:prstGeom>
          <a:solidFill>
            <a:schemeClr val="dk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2909" y="2225040"/>
            <a:ext cx="4310063" cy="323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5790" y="3842324"/>
            <a:ext cx="3974782" cy="298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Peripheral angiogram suggestive of Lt Subclavain occlusion</a:t>
            </a:r>
            <a:endParaRPr/>
          </a:p>
        </p:txBody>
      </p:sp>
      <p:pic>
        <p:nvPicPr>
          <p:cNvPr id="196" name="Google Shape;196;p2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15138" y="1690688"/>
            <a:ext cx="4351337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99" name="Google Shape;19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690688"/>
            <a:ext cx="4351338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 txBox="1"/>
          <p:nvPr/>
        </p:nvSpPr>
        <p:spPr>
          <a:xfrm>
            <a:off x="1702872" y="6308209"/>
            <a:ext cx="18785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side normal </a:t>
            </a:r>
            <a:endParaRPr/>
          </a:p>
        </p:txBody>
      </p:sp>
      <p:sp>
        <p:nvSpPr>
          <p:cNvPr id="201" name="Google Shape;201;p25"/>
          <p:cNvSpPr txBox="1"/>
          <p:nvPr/>
        </p:nvSpPr>
        <p:spPr>
          <a:xfrm>
            <a:off x="7750466" y="6352143"/>
            <a:ext cx="24806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Left subclavian occluded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333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07" name="Google Shape;207;p2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94011" y="1599088"/>
            <a:ext cx="4678678" cy="467867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09" name="Google Shape;209;p2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10" name="Google Shape;21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520" y="1599089"/>
            <a:ext cx="4678680" cy="467868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/>
          <p:nvPr/>
        </p:nvSpPr>
        <p:spPr>
          <a:xfrm>
            <a:off x="1531348" y="6477081"/>
            <a:ext cx="17248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Stent placement</a:t>
            </a:r>
            <a:endParaRPr/>
          </a:p>
        </p:txBody>
      </p:sp>
      <p:sp>
        <p:nvSpPr>
          <p:cNvPr id="212" name="Google Shape;212;p26"/>
          <p:cNvSpPr txBox="1"/>
          <p:nvPr/>
        </p:nvSpPr>
        <p:spPr>
          <a:xfrm>
            <a:off x="8610600" y="6477081"/>
            <a:ext cx="18630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Stent deployment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18" name="Google Shape;218;p2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1018" y="1253330"/>
            <a:ext cx="4998718" cy="499871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21" name="Google Shape;22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7040" y="1253331"/>
            <a:ext cx="4998720" cy="499872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/>
          <p:nvPr/>
        </p:nvSpPr>
        <p:spPr>
          <a:xfrm>
            <a:off x="1691640" y="6383258"/>
            <a:ext cx="15182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 procedure</a:t>
            </a:r>
            <a:endParaRPr/>
          </a:p>
        </p:txBody>
      </p:sp>
      <p:sp>
        <p:nvSpPr>
          <p:cNvPr id="223" name="Google Shape;223;p27"/>
          <p:cNvSpPr txBox="1"/>
          <p:nvPr/>
        </p:nvSpPr>
        <p:spPr>
          <a:xfrm>
            <a:off x="8355719" y="6383258"/>
            <a:ext cx="1607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procedure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9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333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29" name="Google Shape;229;p28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20842" y="1322388"/>
            <a:ext cx="4876798" cy="487679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32" name="Google Shape;23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360" y="1322388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 txBox="1"/>
          <p:nvPr/>
        </p:nvSpPr>
        <p:spPr>
          <a:xfrm>
            <a:off x="1691640" y="6383258"/>
            <a:ext cx="15182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 procedure</a:t>
            </a:r>
            <a:endParaRPr/>
          </a:p>
        </p:txBody>
      </p:sp>
      <p:sp>
        <p:nvSpPr>
          <p:cNvPr id="234" name="Google Shape;234;p28"/>
          <p:cNvSpPr txBox="1"/>
          <p:nvPr/>
        </p:nvSpPr>
        <p:spPr>
          <a:xfrm>
            <a:off x="8355719" y="6383258"/>
            <a:ext cx="1607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procedure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Case 3- left SFA Stenting and PTA of post tibial and peroneal  </a:t>
            </a:r>
            <a:endParaRPr/>
          </a:p>
        </p:txBody>
      </p:sp>
      <p:pic>
        <p:nvPicPr>
          <p:cNvPr id="240" name="Google Shape;240;p2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2779713" y="2052638"/>
            <a:ext cx="5594349" cy="419576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43" name="Google Shape;243;p29"/>
          <p:cNvSpPr txBox="1"/>
          <p:nvPr/>
        </p:nvSpPr>
        <p:spPr>
          <a:xfrm>
            <a:off x="284230" y="1889383"/>
            <a:ext cx="705154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64yr gentleman, Mr S presented with claudication pain since 6 months and non healing ulcer since 2 months.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Doppler revealed severe PVD.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Peripheral angiogram showed critical Lt SFA disease and chronic Total occlusion of post tibial and peroneal arteries with collaterals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49" name="Google Shape;249;p30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25178" y="658812"/>
            <a:ext cx="5834062" cy="583406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51" name="Google Shape;251;p3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57" name="Google Shape;257;p31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763825"/>
            <a:ext cx="5330349" cy="533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59" name="Google Shape;259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60" name="Google Shape;26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4010" y="763825"/>
            <a:ext cx="5330349" cy="533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Case 1	</a:t>
            </a:r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Mr D S  presented with bilateral limb claudication and left toe gangrene and severe pain in rt foot.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CT angiography suggestive of critical lesions in LT SFA and Rt Tibioperoneal trunk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Treatment options of Surgical Grafting with high risk due to age and comorbidities vs percutaneous approach discussed by Cardiologist , CTVS Surgeon with patient and relatives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Opted for peripheral angioplasty</a:t>
            </a: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66" name="Google Shape;266;p32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3418" y="713104"/>
            <a:ext cx="4995862" cy="499586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68" name="Google Shape;268;p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69" name="Google Shape;26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5120" y="713104"/>
            <a:ext cx="5166360" cy="516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333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75" name="Google Shape;275;p3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98069" y="931068"/>
            <a:ext cx="4995862" cy="499586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77" name="Google Shape;277;p3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83" name="Google Shape;283;p3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53200" y="1028700"/>
            <a:ext cx="48006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85" name="Google Shape;285;p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286" name="Google Shape;28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609" y="1027906"/>
            <a:ext cx="4800601" cy="480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294" name="Google Shape;294;p3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3479007" y="2052638"/>
            <a:ext cx="4195762" cy="419576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293" name="Google Shape;293;p3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33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00" name="Google Shape;300;p3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0"/>
            <a:ext cx="5760720" cy="576072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302" name="Google Shape;302;p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03" name="Google Shape;303;p36"/>
          <p:cNvPicPr preferRelativeResize="0"/>
          <p:nvPr/>
        </p:nvPicPr>
        <p:blipFill rotWithShape="1">
          <a:blip r:embed="rId4">
            <a:alphaModFix/>
          </a:blip>
          <a:srcRect b="17991"/>
          <a:stretch/>
        </p:blipFill>
        <p:spPr>
          <a:xfrm>
            <a:off x="6492240" y="136525"/>
            <a:ext cx="5547360" cy="5624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09" name="Google Shape;309;p3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All </a:t>
            </a:r>
            <a:r>
              <a:rPr lang="en-US" dirty="0"/>
              <a:t>procedures done under local anaesthesia with no complications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Linear probe for vascular puncture helps in </a:t>
            </a:r>
            <a:r>
              <a:rPr lang="en-US" dirty="0" err="1"/>
              <a:t>visualing</a:t>
            </a:r>
            <a:r>
              <a:rPr lang="en-US" dirty="0"/>
              <a:t> the small arteries and veins and helps in selective and safe punctures.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Small Radial artery, tibial arteries which cant be palpated can be visualized and punctured. Femoral artery can be punctured safely,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For IJV puncture USG guidance is a medico legal requirement.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For pediatric procedures axillary, femoral artery punctures can be done safely and successfully  </a:t>
            </a:r>
            <a:endParaRPr dirty="0"/>
          </a:p>
        </p:txBody>
      </p:sp>
      <p:sp>
        <p:nvSpPr>
          <p:cNvPr id="310" name="Google Shape;310;p3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311" name="Google Shape;311;p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317" name="Google Shape;317;p38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0040" y="13652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319" name="Google Shape;319;p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320" name="Google Shape;32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9962" y="136525"/>
            <a:ext cx="4229921" cy="345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416" y="3749040"/>
            <a:ext cx="3963247" cy="297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1847" y="3817655"/>
            <a:ext cx="3230880" cy="289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Peripheral angio suggestive of PVD with critical Left Sup Femoral Artery  lesion and Rt Tibio peroneal artery lesion</a:t>
            </a:r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952500" y="136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RT LEG</a:t>
            </a:r>
            <a:endParaRPr/>
          </a:p>
        </p:txBody>
      </p:sp>
      <p:pic>
        <p:nvPicPr>
          <p:cNvPr id="111" name="Google Shape;111;p1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4337" y="1190624"/>
            <a:ext cx="4876800" cy="487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0863" y="1190625"/>
            <a:ext cx="48768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RT LEG</a:t>
            </a:r>
            <a:endParaRPr/>
          </a:p>
        </p:txBody>
      </p:sp>
      <p:pic>
        <p:nvPicPr>
          <p:cNvPr id="120" name="Google Shape;120;p1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02062" y="2005012"/>
            <a:ext cx="4351338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971550" y="136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RT LEG</a:t>
            </a:r>
            <a:endParaRPr/>
          </a:p>
        </p:txBody>
      </p:sp>
      <p:pic>
        <p:nvPicPr>
          <p:cNvPr id="128" name="Google Shape;128;p18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04850" y="1425574"/>
            <a:ext cx="4498974" cy="44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5814" y="1425575"/>
            <a:ext cx="4498974" cy="449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733425" y="-865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RT LEG</a:t>
            </a:r>
            <a:endParaRPr/>
          </a:p>
        </p:txBody>
      </p:sp>
      <p:pic>
        <p:nvPicPr>
          <p:cNvPr id="137" name="Google Shape;137;p1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06405" y="1027906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425" y="1027906"/>
            <a:ext cx="48768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1653589" y="6123543"/>
            <a:ext cx="19885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 procedure</a:t>
            </a:r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8549855" y="6172755"/>
            <a:ext cx="21134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Procedure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LEFT THIGH SFA</a:t>
            </a:r>
            <a:endParaRPr/>
          </a:p>
        </p:txBody>
      </p:sp>
      <p:pic>
        <p:nvPicPr>
          <p:cNvPr id="150" name="Google Shape;150;p20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3479007" y="2052638"/>
            <a:ext cx="4195762" cy="419576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333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Left Thigh SFA Stent Placement</a:t>
            </a:r>
            <a:endParaRPr/>
          </a:p>
        </p:txBody>
      </p:sp>
      <p:pic>
        <p:nvPicPr>
          <p:cNvPr id="156" name="Google Shape;156;p21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8618" y="1551781"/>
            <a:ext cx="4876800" cy="487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Dr C M</a:t>
            </a:r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5600" y="1479550"/>
            <a:ext cx="48768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417</Words>
  <Application>Microsoft Office PowerPoint</Application>
  <PresentationFormat>Widescreen</PresentationFormat>
  <Paragraphs>96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Wingdings 3</vt:lpstr>
      <vt:lpstr>Ion</vt:lpstr>
      <vt:lpstr>Peripheral Angioplasty</vt:lpstr>
      <vt:lpstr>Case 1 </vt:lpstr>
      <vt:lpstr>PowerPoint Presentation</vt:lpstr>
      <vt:lpstr>RT LEG</vt:lpstr>
      <vt:lpstr>RT LEG</vt:lpstr>
      <vt:lpstr>RT LEG</vt:lpstr>
      <vt:lpstr>RT LEG</vt:lpstr>
      <vt:lpstr>LEFT THIGH SFA</vt:lpstr>
      <vt:lpstr>Left Thigh SFA Stent Placement</vt:lpstr>
      <vt:lpstr>Left Thigh SFA</vt:lpstr>
      <vt:lpstr>Left Thigh SFA</vt:lpstr>
      <vt:lpstr>Case 2 Lt Subclavian artery stenting</vt:lpstr>
      <vt:lpstr>Peripheral angiogram suggestive of Lt Subclavain occlusion</vt:lpstr>
      <vt:lpstr>PowerPoint Presentation</vt:lpstr>
      <vt:lpstr>PowerPoint Presentation</vt:lpstr>
      <vt:lpstr>PowerPoint Presentation</vt:lpstr>
      <vt:lpstr>Case 3- left SFA Stenting and PTA of post tibial and peroneal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 M</cp:lastModifiedBy>
  <cp:revision>1</cp:revision>
  <dcterms:modified xsi:type="dcterms:W3CDTF">2024-11-30T07:16:57Z</dcterms:modified>
</cp:coreProperties>
</file>