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54"/>
  </p:notesMasterIdLst>
  <p:sldIdLst>
    <p:sldId id="275" r:id="rId2"/>
    <p:sldId id="297" r:id="rId3"/>
    <p:sldId id="309" r:id="rId4"/>
    <p:sldId id="310" r:id="rId5"/>
    <p:sldId id="31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296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301" r:id="rId23"/>
    <p:sldId id="267" r:id="rId24"/>
    <p:sldId id="269" r:id="rId25"/>
    <p:sldId id="299" r:id="rId26"/>
    <p:sldId id="300" r:id="rId27"/>
    <p:sldId id="324" r:id="rId28"/>
    <p:sldId id="270" r:id="rId29"/>
    <p:sldId id="271" r:id="rId30"/>
    <p:sldId id="272" r:id="rId31"/>
    <p:sldId id="273" r:id="rId32"/>
    <p:sldId id="274" r:id="rId33"/>
    <p:sldId id="319" r:id="rId34"/>
    <p:sldId id="320" r:id="rId35"/>
    <p:sldId id="318" r:id="rId36"/>
    <p:sldId id="323" r:id="rId37"/>
    <p:sldId id="316" r:id="rId38"/>
    <p:sldId id="322" r:id="rId39"/>
    <p:sldId id="321" r:id="rId40"/>
    <p:sldId id="315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6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5B146-3CA2-47FD-AA9F-E3693D436478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0FA0A-3B4E-422F-A24B-EBD810C65B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4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O.D = Optic Disc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(No rods or cones)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1F4-513B-432E-B3BE-D9D90B18EDA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18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1F4-513B-432E-B3BE-D9D90B18EDA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8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0DC-453E-444B-BC14-AD58BAD8262A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2C1F-0895-4EBB-A78D-8877FEA952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0DC-453E-444B-BC14-AD58BAD8262A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2C1F-0895-4EBB-A78D-8877FEA952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8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0DC-453E-444B-BC14-AD58BAD8262A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2C1F-0895-4EBB-A78D-8877FEA952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708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0DC-453E-444B-BC14-AD58BAD8262A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2C1F-0895-4EBB-A78D-8877FEA952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64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0DC-453E-444B-BC14-AD58BAD8262A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2C1F-0895-4EBB-A78D-8877FEA952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2089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0DC-453E-444B-BC14-AD58BAD8262A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2C1F-0895-4EBB-A78D-8877FEA952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05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0DC-453E-444B-BC14-AD58BAD8262A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2C1F-0895-4EBB-A78D-8877FEA952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1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0DC-453E-444B-BC14-AD58BAD8262A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2C1F-0895-4EBB-A78D-8877FEA952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4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0DC-453E-444B-BC14-AD58BAD8262A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2C1F-0895-4EBB-A78D-8877FEA952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7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0DC-453E-444B-BC14-AD58BAD8262A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2C1F-0895-4EBB-A78D-8877FEA952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4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0DC-453E-444B-BC14-AD58BAD8262A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2C1F-0895-4EBB-A78D-8877FEA952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0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0DC-453E-444B-BC14-AD58BAD8262A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2C1F-0895-4EBB-A78D-8877FEA952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5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0DC-453E-444B-BC14-AD58BAD8262A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2C1F-0895-4EBB-A78D-8877FEA952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0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0DC-453E-444B-BC14-AD58BAD8262A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2C1F-0895-4EBB-A78D-8877FEA952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4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0DC-453E-444B-BC14-AD58BAD8262A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2C1F-0895-4EBB-A78D-8877FEA952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4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0DC-453E-444B-BC14-AD58BAD8262A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2C1F-0895-4EBB-A78D-8877FEA952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9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FE0DC-453E-444B-BC14-AD58BAD8262A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4C2C1F-0895-4EBB-A78D-8877FEA952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5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6" y="200026"/>
            <a:ext cx="7879822" cy="857250"/>
          </a:xfrm>
        </p:spPr>
        <p:txBody>
          <a:bodyPr/>
          <a:lstStyle/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EYE- II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6515" y="5633883"/>
            <a:ext cx="3195485" cy="825911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Dr. Diksha Yadav</a:t>
            </a:r>
          </a:p>
          <a:p>
            <a:pPr algn="ctr"/>
            <a:endParaRPr lang="en-US" sz="45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SMKSMIRC, Vadodara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6"/>
            <a:ext cx="8996516" cy="567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39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152400"/>
            <a:ext cx="9076764" cy="6705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Clinical – 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lvl="1"/>
            <a:r>
              <a:rPr lang="en-US" sz="2800" b="1" dirty="0" smtClean="0">
                <a:solidFill>
                  <a:srgbClr val="00B050"/>
                </a:solidFill>
              </a:rPr>
              <a:t>Glaucoma:-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 Intraocular pressure is increased.</a:t>
            </a:r>
            <a:endParaRPr lang="en-US" sz="2800" dirty="0">
              <a:solidFill>
                <a:schemeClr val="tx1"/>
              </a:solidFill>
            </a:endParaRPr>
          </a:p>
          <a:p>
            <a:pPr lvl="2"/>
            <a:r>
              <a:rPr lang="en-US" sz="2800" b="1" dirty="0">
                <a:solidFill>
                  <a:srgbClr val="0070C0"/>
                </a:solidFill>
              </a:rPr>
              <a:t>Causes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 Advancing </a:t>
            </a:r>
            <a:r>
              <a:rPr lang="en-US" sz="2800" dirty="0">
                <a:solidFill>
                  <a:schemeClr val="tx1"/>
                </a:solidFill>
              </a:rPr>
              <a:t>age, ocular infections, diabetes, high myopia, surgery, congenital etc.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 It </a:t>
            </a:r>
            <a:r>
              <a:rPr lang="en-US" sz="2800" dirty="0">
                <a:solidFill>
                  <a:schemeClr val="tx1"/>
                </a:solidFill>
              </a:rPr>
              <a:t>is commonest cause of blindness after the age of 50 years.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 Above </a:t>
            </a:r>
            <a:r>
              <a:rPr lang="en-US" sz="2800" dirty="0">
                <a:solidFill>
                  <a:schemeClr val="tx1"/>
                </a:solidFill>
              </a:rPr>
              <a:t>65 years of age, 30% people suffer from glaucoma worldwide.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 Direct </a:t>
            </a:r>
            <a:r>
              <a:rPr lang="en-US" sz="2800" dirty="0">
                <a:solidFill>
                  <a:schemeClr val="tx1"/>
                </a:solidFill>
              </a:rPr>
              <a:t>mechanical pressure or ischemia of optic nerve results blindness.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87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255494"/>
            <a:ext cx="9305365" cy="660250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Types-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Glaucoma </a:t>
            </a:r>
            <a:r>
              <a:rPr lang="en-US" sz="2800" dirty="0">
                <a:solidFill>
                  <a:schemeClr val="tx1"/>
                </a:solidFill>
              </a:rPr>
              <a:t>can be </a:t>
            </a:r>
            <a:r>
              <a:rPr lang="en-US" sz="2800" b="1" dirty="0">
                <a:solidFill>
                  <a:schemeClr val="tx1"/>
                </a:solidFill>
              </a:rPr>
              <a:t>closed angle</a:t>
            </a:r>
            <a:r>
              <a:rPr lang="en-US" sz="2800" dirty="0">
                <a:solidFill>
                  <a:schemeClr val="tx1"/>
                </a:solidFill>
              </a:rPr>
              <a:t> (often acute) or </a:t>
            </a:r>
            <a:r>
              <a:rPr lang="en-US" sz="2800" b="1" dirty="0">
                <a:solidFill>
                  <a:schemeClr val="tx1"/>
                </a:solidFill>
              </a:rPr>
              <a:t>open angle</a:t>
            </a:r>
            <a:r>
              <a:rPr lang="en-US" sz="2800" dirty="0">
                <a:solidFill>
                  <a:schemeClr val="tx1"/>
                </a:solidFill>
              </a:rPr>
              <a:t> (chronic).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800" u="sng" dirty="0" smtClean="0">
                <a:solidFill>
                  <a:schemeClr val="tx1"/>
                </a:solidFill>
              </a:rPr>
              <a:t>Closed </a:t>
            </a:r>
            <a:r>
              <a:rPr lang="en-US" sz="2800" u="sng" dirty="0">
                <a:solidFill>
                  <a:schemeClr val="tx1"/>
                </a:solidFill>
              </a:rPr>
              <a:t>angle </a:t>
            </a:r>
            <a:r>
              <a:rPr lang="en-US" sz="2800" dirty="0">
                <a:solidFill>
                  <a:schemeClr val="tx1"/>
                </a:solidFill>
              </a:rPr>
              <a:t>is due to ballooning of iris obliterating filtration angle (angle between iris and cornea) at </a:t>
            </a:r>
            <a:r>
              <a:rPr lang="en-US" sz="2800" dirty="0" smtClean="0">
                <a:solidFill>
                  <a:schemeClr val="tx1"/>
                </a:solidFill>
              </a:rPr>
              <a:t>trabeculae.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800" u="sng" dirty="0" smtClean="0">
                <a:solidFill>
                  <a:schemeClr val="tx1"/>
                </a:solidFill>
              </a:rPr>
              <a:t>Open </a:t>
            </a:r>
            <a:r>
              <a:rPr lang="en-US" sz="2800" u="sng" dirty="0">
                <a:solidFill>
                  <a:schemeClr val="tx1"/>
                </a:solidFill>
              </a:rPr>
              <a:t>angle </a:t>
            </a:r>
            <a:r>
              <a:rPr lang="en-US" sz="2800" dirty="0">
                <a:solidFill>
                  <a:schemeClr val="tx1"/>
                </a:solidFill>
              </a:rPr>
              <a:t>is due to decreased permeability of aqueous </a:t>
            </a:r>
            <a:r>
              <a:rPr lang="en-US" sz="2800" dirty="0" smtClean="0">
                <a:solidFill>
                  <a:schemeClr val="tx1"/>
                </a:solidFill>
              </a:rPr>
              <a:t>humour </a:t>
            </a:r>
            <a:r>
              <a:rPr lang="en-US" sz="2800" dirty="0">
                <a:solidFill>
                  <a:schemeClr val="tx1"/>
                </a:solidFill>
              </a:rPr>
              <a:t>into trabeculae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rgbClr val="0070C0"/>
                </a:solidFill>
              </a:rPr>
              <a:t>Clinical features-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 Patient </a:t>
            </a:r>
            <a:r>
              <a:rPr lang="en-US" sz="2800" dirty="0">
                <a:solidFill>
                  <a:schemeClr val="tx1"/>
                </a:solidFill>
              </a:rPr>
              <a:t>complains of </a:t>
            </a:r>
            <a:r>
              <a:rPr lang="en-US" sz="2800" u="sng" dirty="0">
                <a:solidFill>
                  <a:schemeClr val="tx1"/>
                </a:solidFill>
              </a:rPr>
              <a:t>tubular vision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u="sng" dirty="0">
                <a:solidFill>
                  <a:schemeClr val="tx1"/>
                </a:solidFill>
              </a:rPr>
              <a:t>decreased visual acuity. </a:t>
            </a:r>
            <a:endParaRPr lang="en-US" sz="2800" u="sng" dirty="0" smtClean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 It </a:t>
            </a:r>
            <a:r>
              <a:rPr lang="en-US" sz="2800" dirty="0">
                <a:solidFill>
                  <a:schemeClr val="tx1"/>
                </a:solidFill>
              </a:rPr>
              <a:t>may be symptomless especially initially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1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5" y="0"/>
            <a:ext cx="8969188" cy="6858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Diagnosis-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Done by o</a:t>
            </a:r>
            <a:r>
              <a:rPr lang="en-US" sz="2800" u="sng" dirty="0" smtClean="0">
                <a:solidFill>
                  <a:schemeClr val="tx1"/>
                </a:solidFill>
              </a:rPr>
              <a:t>phthalmoscopy</a:t>
            </a:r>
            <a:r>
              <a:rPr lang="en-US" sz="2800" dirty="0" smtClean="0">
                <a:solidFill>
                  <a:schemeClr val="tx1"/>
                </a:solidFill>
              </a:rPr>
              <a:t>, which shows </a:t>
            </a:r>
            <a:r>
              <a:rPr lang="en-US" sz="2800" u="sng" dirty="0" smtClean="0">
                <a:solidFill>
                  <a:schemeClr val="tx1"/>
                </a:solidFill>
              </a:rPr>
              <a:t>cupping of optic disc.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Treatment-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It is medical or surgical.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Medical treatment is done by drugs which </a:t>
            </a:r>
            <a:r>
              <a:rPr lang="en-US" sz="2800" u="sng" dirty="0" smtClean="0">
                <a:solidFill>
                  <a:schemeClr val="tx1"/>
                </a:solidFill>
              </a:rPr>
              <a:t>decrease secretion of aqueous humour </a:t>
            </a:r>
            <a:r>
              <a:rPr lang="en-US" sz="2800" dirty="0" smtClean="0">
                <a:solidFill>
                  <a:schemeClr val="tx1"/>
                </a:solidFill>
              </a:rPr>
              <a:t>(ex.- beta adrenergic blockers, cabonic anhydrase inhibitors etc.) or by </a:t>
            </a:r>
            <a:r>
              <a:rPr lang="en-US" sz="2800" u="sng" dirty="0" smtClean="0">
                <a:solidFill>
                  <a:schemeClr val="tx1"/>
                </a:solidFill>
              </a:rPr>
              <a:t>drugs which increase outflow </a:t>
            </a:r>
            <a:r>
              <a:rPr lang="en-US" sz="2800" dirty="0" smtClean="0">
                <a:solidFill>
                  <a:schemeClr val="tx1"/>
                </a:solidFill>
              </a:rPr>
              <a:t>of aqueous humour by contraction of ciliary muscles (ex.- cholinergic drugs, prostaglandins etc.)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6049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64458"/>
            <a:ext cx="8596668" cy="98697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Refractive </a:t>
            </a:r>
            <a:r>
              <a:rPr lang="en-US" b="1" dirty="0">
                <a:solidFill>
                  <a:srgbClr val="FF0000"/>
                </a:solidFill>
              </a:rPr>
              <a:t>media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1429"/>
            <a:ext cx="8596668" cy="4589933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The structures forming </a:t>
            </a:r>
            <a:r>
              <a:rPr lang="en-US" sz="2800" b="1" dirty="0">
                <a:solidFill>
                  <a:schemeClr val="tx1"/>
                </a:solidFill>
              </a:rPr>
              <a:t>refractive media </a:t>
            </a:r>
            <a:r>
              <a:rPr lang="en-US" sz="2800" dirty="0">
                <a:solidFill>
                  <a:schemeClr val="tx1"/>
                </a:solidFill>
              </a:rPr>
              <a:t>of the eye from anterior to posterior are:-</a:t>
            </a:r>
          </a:p>
          <a:p>
            <a:pPr marL="914400" lvl="1" indent="-514350" algn="just">
              <a:buClrTx/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Tear film</a:t>
            </a:r>
          </a:p>
          <a:p>
            <a:pPr marL="914400" lvl="1" indent="-514350" algn="just">
              <a:buClrTx/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Cornea</a:t>
            </a:r>
          </a:p>
          <a:p>
            <a:pPr marL="914400" lvl="1" indent="-514350" algn="just">
              <a:buClrTx/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Aqueous humour</a:t>
            </a:r>
          </a:p>
          <a:p>
            <a:pPr marL="914400" lvl="1" indent="-514350" algn="just">
              <a:buClrTx/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Crystalline lens</a:t>
            </a:r>
          </a:p>
          <a:p>
            <a:pPr marL="914400" lvl="1" indent="-514350" algn="just">
              <a:buClrTx/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Vitreous </a:t>
            </a:r>
            <a:r>
              <a:rPr lang="en-US" sz="2800" dirty="0" smtClean="0">
                <a:solidFill>
                  <a:schemeClr val="tx1"/>
                </a:solidFill>
              </a:rPr>
              <a:t>humour</a:t>
            </a:r>
          </a:p>
          <a:p>
            <a:pPr marL="914400" lvl="1" indent="-514350" algn="just">
              <a:buClrTx/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9" y="2496457"/>
            <a:ext cx="5181600" cy="367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724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835" y="94129"/>
            <a:ext cx="10372165" cy="192293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Physiology of tears 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Lacrimal </a:t>
            </a:r>
            <a:r>
              <a:rPr lang="en-US" sz="3200" b="1" dirty="0">
                <a:solidFill>
                  <a:srgbClr val="7030A0"/>
                </a:solidFill>
              </a:rPr>
              <a:t>apparatus:-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Tear formation:- by lacrimal gland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Drainage of tears:- by lacrimal sac &amp; NLD.</a:t>
            </a:r>
          </a:p>
        </p:txBody>
      </p:sp>
      <p:pic>
        <p:nvPicPr>
          <p:cNvPr id="1026" name="Picture 2" descr="C:\Users\Pawan\Desktop\X2604-L-0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2451" y="2017059"/>
            <a:ext cx="8462469" cy="4706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4521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16860"/>
            <a:ext cx="8596668" cy="86061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1.Tear film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7" y="1277472"/>
            <a:ext cx="9614646" cy="4763891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Fluid covering cornea &amp; Conjunctiva 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Composed – 98% Water &amp; 1.5 % Nacl 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                   - Antibacterial substance ,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            </a:t>
            </a:r>
            <a:r>
              <a:rPr lang="en-US" sz="2800" u="sng" dirty="0" smtClean="0">
                <a:solidFill>
                  <a:schemeClr val="tx1"/>
                </a:solidFill>
              </a:rPr>
              <a:t>lysozyme</a:t>
            </a:r>
            <a:r>
              <a:rPr lang="en-US" sz="2800" dirty="0" smtClean="0">
                <a:solidFill>
                  <a:schemeClr val="tx1"/>
                </a:solidFill>
              </a:rPr>
              <a:t> , betalysin &amp; lactoferrin 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Consists of </a:t>
            </a:r>
            <a:r>
              <a:rPr lang="en-US" sz="2800" u="sng" dirty="0" smtClean="0">
                <a:solidFill>
                  <a:schemeClr val="tx1"/>
                </a:solidFill>
              </a:rPr>
              <a:t>three layers</a:t>
            </a:r>
            <a:r>
              <a:rPr lang="en-US" sz="2800" dirty="0" smtClean="0">
                <a:solidFill>
                  <a:schemeClr val="tx1"/>
                </a:solidFill>
              </a:rPr>
              <a:t>, from posterior to anterior are:-</a:t>
            </a:r>
          </a:p>
          <a:p>
            <a:pPr marL="914400" lvl="1" indent="-514350">
              <a:buClrTx/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Mucous layer</a:t>
            </a:r>
          </a:p>
          <a:p>
            <a:pPr marL="914400" lvl="1" indent="-514350">
              <a:buClrTx/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Aqueous layer</a:t>
            </a:r>
          </a:p>
          <a:p>
            <a:pPr marL="914400" lvl="1" indent="-514350">
              <a:buClrTx/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Lipid layer</a:t>
            </a:r>
          </a:p>
          <a:p>
            <a:pPr marL="400050" lvl="1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49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wan\Desktop\tearfil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282" y="685800"/>
            <a:ext cx="8928847" cy="513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5858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4" y="591670"/>
            <a:ext cx="9891153" cy="5862917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chemeClr val="accent1"/>
                </a:solidFill>
              </a:rPr>
              <a:t>Functions of tear film:-</a:t>
            </a:r>
          </a:p>
          <a:p>
            <a:pPr marL="914400" lvl="1" indent="-514350" algn="just">
              <a:buClrTx/>
              <a:buFont typeface="+mj-lt"/>
              <a:buAutoNum type="alphaLcParenR"/>
            </a:pPr>
            <a:r>
              <a:rPr lang="en-US" sz="2800" dirty="0" smtClean="0">
                <a:solidFill>
                  <a:schemeClr val="tx1"/>
                </a:solidFill>
              </a:rPr>
              <a:t>Keeps the cornea &amp; conjunctiva </a:t>
            </a:r>
            <a:r>
              <a:rPr lang="en-US" sz="2800" u="sng" dirty="0" smtClean="0">
                <a:solidFill>
                  <a:schemeClr val="tx1"/>
                </a:solidFill>
              </a:rPr>
              <a:t>moist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914400" lvl="1" indent="-514350" algn="just">
              <a:buClrTx/>
              <a:buFont typeface="+mj-lt"/>
              <a:buAutoNum type="alphaLcParenR"/>
            </a:pPr>
            <a:r>
              <a:rPr lang="en-US" sz="2800" dirty="0" smtClean="0">
                <a:solidFill>
                  <a:schemeClr val="tx1"/>
                </a:solidFill>
              </a:rPr>
              <a:t>Provides </a:t>
            </a:r>
            <a:r>
              <a:rPr lang="en-US" sz="2800" u="sng" dirty="0" smtClean="0">
                <a:solidFill>
                  <a:schemeClr val="tx1"/>
                </a:solidFill>
              </a:rPr>
              <a:t>oxygen</a:t>
            </a:r>
            <a:r>
              <a:rPr lang="en-US" sz="2800" dirty="0" smtClean="0">
                <a:solidFill>
                  <a:schemeClr val="tx1"/>
                </a:solidFill>
              </a:rPr>
              <a:t> to the corneal epithelium.</a:t>
            </a:r>
          </a:p>
          <a:p>
            <a:pPr marL="914400" lvl="1" indent="-514350" algn="just">
              <a:buClrTx/>
              <a:buFont typeface="+mj-lt"/>
              <a:buAutoNum type="alphaLcParenR"/>
            </a:pPr>
            <a:r>
              <a:rPr lang="en-US" sz="2800" u="sng" dirty="0" smtClean="0">
                <a:solidFill>
                  <a:schemeClr val="tx1"/>
                </a:solidFill>
              </a:rPr>
              <a:t>Washes away </a:t>
            </a:r>
            <a:r>
              <a:rPr lang="en-US" sz="2800" dirty="0" smtClean="0">
                <a:solidFill>
                  <a:schemeClr val="tx1"/>
                </a:solidFill>
              </a:rPr>
              <a:t>debris &amp; noxious irritants.</a:t>
            </a:r>
          </a:p>
          <a:p>
            <a:pPr marL="914400" lvl="1" indent="-514350" algn="just">
              <a:buClrTx/>
              <a:buFont typeface="+mj-lt"/>
              <a:buAutoNum type="alphaLcParenR"/>
            </a:pPr>
            <a:r>
              <a:rPr lang="en-US" sz="2800" u="sng" dirty="0" smtClean="0">
                <a:solidFill>
                  <a:schemeClr val="tx1"/>
                </a:solidFill>
              </a:rPr>
              <a:t>Prevents infection </a:t>
            </a:r>
            <a:r>
              <a:rPr lang="en-US" sz="2800" dirty="0" smtClean="0">
                <a:solidFill>
                  <a:schemeClr val="tx1"/>
                </a:solidFill>
              </a:rPr>
              <a:t>due to presence of antibacterial substances.</a:t>
            </a:r>
          </a:p>
          <a:p>
            <a:pPr marL="914400" lvl="1" indent="-514350" algn="just">
              <a:buClrTx/>
              <a:buFont typeface="+mj-lt"/>
              <a:buAutoNum type="alphaLcParenR"/>
            </a:pPr>
            <a:r>
              <a:rPr lang="en-US" sz="2800" dirty="0" smtClean="0">
                <a:solidFill>
                  <a:schemeClr val="tx1"/>
                </a:solidFill>
              </a:rPr>
              <a:t>Facilitates the </a:t>
            </a:r>
            <a:r>
              <a:rPr lang="en-US" sz="2800" u="sng" dirty="0" smtClean="0">
                <a:solidFill>
                  <a:schemeClr val="tx1"/>
                </a:solidFill>
              </a:rPr>
              <a:t>movements</a:t>
            </a:r>
            <a:r>
              <a:rPr lang="en-US" sz="2800" dirty="0" smtClean="0">
                <a:solidFill>
                  <a:schemeClr val="tx1"/>
                </a:solidFill>
              </a:rPr>
              <a:t> of the lids over the globe.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55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200025"/>
            <a:ext cx="9009529" cy="835399"/>
          </a:xfrm>
        </p:spPr>
        <p:txBody>
          <a:bodyPr/>
          <a:lstStyle/>
          <a:p>
            <a:pPr algn="ctr"/>
            <a:r>
              <a:rPr lang="en-US" b="1" dirty="0" smtClean="0"/>
              <a:t>2. Cornea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Pawan\Desktop\6974300_f4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3753" y="1050172"/>
            <a:ext cx="8543085" cy="5679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1872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4" y="857250"/>
            <a:ext cx="9486900" cy="516254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The main physiological function of the cornea is to act as a </a:t>
            </a:r>
            <a:r>
              <a:rPr lang="en-US" sz="2800" u="sng" dirty="0" smtClean="0">
                <a:solidFill>
                  <a:schemeClr val="tx1"/>
                </a:solidFill>
              </a:rPr>
              <a:t>major refracting medium</a:t>
            </a:r>
            <a:r>
              <a:rPr lang="en-US" sz="2800" dirty="0" smtClean="0">
                <a:solidFill>
                  <a:schemeClr val="tx1"/>
                </a:solidFill>
              </a:rPr>
              <a:t>, so that a clear retinal image is formed.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Cornea is an </a:t>
            </a:r>
            <a:r>
              <a:rPr lang="en-US" sz="2800" u="sng" dirty="0" smtClean="0">
                <a:solidFill>
                  <a:schemeClr val="tx1"/>
                </a:solidFill>
              </a:rPr>
              <a:t>avascular structure </a:t>
            </a:r>
            <a:r>
              <a:rPr lang="en-US" sz="2800" dirty="0" smtClean="0">
                <a:solidFill>
                  <a:schemeClr val="tx1"/>
                </a:solidFill>
              </a:rPr>
              <a:t>which receives its </a:t>
            </a:r>
            <a:r>
              <a:rPr lang="en-US" sz="2800" u="sng" dirty="0" smtClean="0">
                <a:solidFill>
                  <a:schemeClr val="tx1"/>
                </a:solidFill>
              </a:rPr>
              <a:t>nutrition by aqueous humour.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800" u="sng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u="sng" dirty="0" smtClean="0">
                <a:solidFill>
                  <a:schemeClr val="tx1"/>
                </a:solidFill>
              </a:rPr>
              <a:t>Oxygen</a:t>
            </a:r>
            <a:r>
              <a:rPr lang="en-US" sz="2800" dirty="0" smtClean="0">
                <a:solidFill>
                  <a:schemeClr val="tx1"/>
                </a:solidFill>
              </a:rPr>
              <a:t> is derived directly from air through the tear film.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24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706"/>
            <a:ext cx="8596668" cy="79337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OVERVIEW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995082"/>
            <a:ext cx="8049807" cy="5862918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Physiological anatomy </a:t>
            </a:r>
          </a:p>
          <a:p>
            <a:r>
              <a:rPr lang="en-US" sz="3000" b="1" dirty="0" smtClean="0">
                <a:solidFill>
                  <a:srgbClr val="0070C0"/>
                </a:solidFill>
              </a:rPr>
              <a:t>Aqueous humour</a:t>
            </a:r>
          </a:p>
          <a:p>
            <a:r>
              <a:rPr lang="en-US" sz="3000" b="1" dirty="0" smtClean="0">
                <a:solidFill>
                  <a:srgbClr val="0070C0"/>
                </a:solidFill>
              </a:rPr>
              <a:t>Accommodation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</a:rPr>
              <a:t>Error of refraction 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Structure of retina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Photochemistry of vision  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Receptors of vision 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Colour vision 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Dark / Light adaptation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Squint 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Visual Reflexes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7002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2" y="228600"/>
            <a:ext cx="8996082" cy="69924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Physiology of lens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927846"/>
            <a:ext cx="9332259" cy="577775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Consists of </a:t>
            </a:r>
            <a:r>
              <a:rPr lang="en-US" sz="2800" b="1" dirty="0" smtClean="0">
                <a:solidFill>
                  <a:schemeClr val="tx1"/>
                </a:solidFill>
              </a:rPr>
              <a:t>three layers:-</a:t>
            </a:r>
          </a:p>
          <a:p>
            <a:pPr marL="914400" lvl="1" indent="-514350">
              <a:buClrTx/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Lens capsule</a:t>
            </a:r>
          </a:p>
          <a:p>
            <a:pPr marL="914400" lvl="1" indent="-514350">
              <a:buClrTx/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Anterior epithelium</a:t>
            </a:r>
          </a:p>
          <a:p>
            <a:pPr marL="914400" lvl="1" indent="-514350">
              <a:buClrTx/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Lens fibers:-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sz="2800" dirty="0" smtClean="0">
                <a:solidFill>
                  <a:schemeClr val="tx1"/>
                </a:solidFill>
              </a:rPr>
              <a:t>Nucleus- central part containing the oldest fibers.</a:t>
            </a:r>
          </a:p>
          <a:p>
            <a:pPr marL="1314450" lvl="2" indent="-514350" algn="just">
              <a:buFont typeface="+mj-lt"/>
              <a:buAutoNum type="alphaLcParenR"/>
            </a:pPr>
            <a:r>
              <a:rPr lang="en-US" sz="2800" dirty="0" smtClean="0">
                <a:solidFill>
                  <a:schemeClr val="tx1"/>
                </a:solidFill>
              </a:rPr>
              <a:t>Cortex – peripheral part comprises of youngest fibers</a:t>
            </a:r>
            <a:r>
              <a:rPr lang="en-US" sz="2800" dirty="0" smtClean="0"/>
              <a:t>.</a:t>
            </a:r>
          </a:p>
          <a:p>
            <a:pPr marL="514350" indent="-514350" algn="just"/>
            <a:r>
              <a:rPr lang="en-US" sz="2800" b="1" u="sng" dirty="0" smtClean="0">
                <a:solidFill>
                  <a:srgbClr val="0070C0"/>
                </a:solidFill>
              </a:rPr>
              <a:t>Cataract:- 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 Any </a:t>
            </a:r>
            <a:r>
              <a:rPr lang="en-US" sz="2800" u="sng" dirty="0" smtClean="0">
                <a:solidFill>
                  <a:schemeClr val="tx1"/>
                </a:solidFill>
              </a:rPr>
              <a:t>opacity</a:t>
            </a:r>
            <a:r>
              <a:rPr lang="en-US" sz="2800" dirty="0" smtClean="0">
                <a:solidFill>
                  <a:schemeClr val="tx1"/>
                </a:solidFill>
              </a:rPr>
              <a:t> in the lens </a:t>
            </a:r>
            <a:r>
              <a:rPr lang="en-US" sz="2800" dirty="0">
                <a:solidFill>
                  <a:schemeClr val="tx1"/>
                </a:solidFill>
              </a:rPr>
              <a:t>/</a:t>
            </a:r>
            <a:r>
              <a:rPr lang="en-US" sz="2800" dirty="0" smtClean="0">
                <a:solidFill>
                  <a:schemeClr val="tx1"/>
                </a:solidFill>
              </a:rPr>
              <a:t> its capsule is called cataract.</a:t>
            </a:r>
          </a:p>
        </p:txBody>
      </p:sp>
    </p:spTree>
    <p:extLst>
      <p:ext uri="{BB962C8B-B14F-4D97-AF65-F5344CB8AC3E}">
        <p14:creationId xmlns:p14="http://schemas.microsoft.com/office/powerpoint/2010/main" val="1027215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wan\Desktop\Fig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8629" y="739589"/>
            <a:ext cx="8694057" cy="5217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2721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93485"/>
            <a:ext cx="9027886" cy="574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931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268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Vitreous Humour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2283"/>
            <a:ext cx="8974666" cy="458908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 Clear gelatinous material which fill space b/w lenses &amp; Retina</a:t>
            </a:r>
          </a:p>
          <a:p>
            <a:r>
              <a:rPr lang="en-US" sz="2800" dirty="0">
                <a:solidFill>
                  <a:schemeClr val="tx1"/>
                </a:solidFill>
              </a:rPr>
              <a:t> H</a:t>
            </a:r>
            <a:r>
              <a:rPr lang="en-US" sz="2800" dirty="0" smtClean="0">
                <a:solidFill>
                  <a:schemeClr val="tx1"/>
                </a:solidFill>
              </a:rPr>
              <a:t>igh viscosity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Gel like substance – highly hygroscopic protein analogues to </a:t>
            </a:r>
            <a:r>
              <a:rPr lang="en-US" sz="2800" u="sng" dirty="0" smtClean="0">
                <a:solidFill>
                  <a:schemeClr val="tx1"/>
                </a:solidFill>
              </a:rPr>
              <a:t>gelatin 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Function</a:t>
            </a:r>
            <a:r>
              <a:rPr lang="en-US" sz="2800" dirty="0" smtClean="0">
                <a:solidFill>
                  <a:schemeClr val="tx1"/>
                </a:solidFill>
              </a:rPr>
              <a:t> – shape of eyeball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       - Refract  light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6401"/>
            <a:ext cx="8596668" cy="8441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OPTICS OF THE EYE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50576"/>
            <a:ext cx="8895291" cy="4790787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Cardinal points of the eye:-</a:t>
            </a:r>
          </a:p>
          <a:p>
            <a:pPr marL="971550" lvl="1" indent="-514350" algn="just">
              <a:buClrTx/>
              <a:buFont typeface="+mj-lt"/>
              <a:buAutoNum type="alphaLcParenR"/>
            </a:pPr>
            <a:r>
              <a:rPr lang="en-US" sz="2800" dirty="0" smtClean="0">
                <a:solidFill>
                  <a:schemeClr val="tx1"/>
                </a:solidFill>
              </a:rPr>
              <a:t>Two principle foci</a:t>
            </a:r>
          </a:p>
          <a:p>
            <a:pPr marL="971550" lvl="1" indent="-514350" algn="just">
              <a:buClrTx/>
              <a:buFont typeface="+mj-lt"/>
              <a:buAutoNum type="alphaLcParenR"/>
            </a:pPr>
            <a:r>
              <a:rPr lang="en-US" sz="2800" dirty="0" smtClean="0">
                <a:solidFill>
                  <a:schemeClr val="tx1"/>
                </a:solidFill>
              </a:rPr>
              <a:t>Two principle points</a:t>
            </a:r>
          </a:p>
          <a:p>
            <a:pPr marL="971550" lvl="1" indent="-514350" algn="just">
              <a:buClrTx/>
              <a:buFont typeface="+mj-lt"/>
              <a:buAutoNum type="alphaLcParenR"/>
            </a:pPr>
            <a:r>
              <a:rPr lang="en-US" sz="2800" dirty="0" smtClean="0">
                <a:solidFill>
                  <a:schemeClr val="tx1"/>
                </a:solidFill>
              </a:rPr>
              <a:t>Two nodal point</a:t>
            </a:r>
          </a:p>
          <a:p>
            <a:pPr marL="571500" indent="-514350" algn="just"/>
            <a:r>
              <a:rPr lang="en-US" sz="2800" dirty="0" smtClean="0">
                <a:solidFill>
                  <a:schemeClr val="tx1"/>
                </a:solidFill>
              </a:rPr>
              <a:t>All are situated on </a:t>
            </a:r>
            <a:r>
              <a:rPr lang="en-US" sz="2800" u="sng" dirty="0" smtClean="0">
                <a:solidFill>
                  <a:schemeClr val="tx1"/>
                </a:solidFill>
              </a:rPr>
              <a:t>principle axis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marL="571500" indent="-514350" algn="just"/>
            <a:r>
              <a:rPr lang="en-US" sz="2800" dirty="0" smtClean="0">
                <a:solidFill>
                  <a:schemeClr val="tx1"/>
                </a:solidFill>
              </a:rPr>
              <a:t>Gauss described the optics of eye by using these six cardinal points, this model is known as </a:t>
            </a:r>
            <a:r>
              <a:rPr lang="en-US" sz="2800" b="1" dirty="0" smtClean="0">
                <a:solidFill>
                  <a:srgbClr val="0070C0"/>
                </a:solidFill>
              </a:rPr>
              <a:t>schematic eye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39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IMG_0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0306" y="-14514"/>
            <a:ext cx="8700247" cy="670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385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" y="0"/>
            <a:ext cx="102035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7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3" y="162232"/>
            <a:ext cx="9366319" cy="6459793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IN" sz="2800" dirty="0" smtClean="0">
                <a:solidFill>
                  <a:schemeClr val="tx1"/>
                </a:solidFill>
              </a:rPr>
              <a:t>Reflection power unit is </a:t>
            </a:r>
            <a:r>
              <a:rPr lang="en-IN" sz="2800" dirty="0" smtClean="0">
                <a:solidFill>
                  <a:schemeClr val="tx1"/>
                </a:solidFill>
              </a:rPr>
              <a:t>diopter </a:t>
            </a:r>
            <a:r>
              <a:rPr lang="en-IN" sz="2800" dirty="0" smtClean="0">
                <a:solidFill>
                  <a:schemeClr val="tx1"/>
                </a:solidFill>
              </a:rPr>
              <a:t>(D) </a:t>
            </a:r>
          </a:p>
          <a:p>
            <a:r>
              <a:rPr lang="en-IN" sz="2800" dirty="0" smtClean="0">
                <a:solidFill>
                  <a:schemeClr val="tx1"/>
                </a:solidFill>
              </a:rPr>
              <a:t>Diopter </a:t>
            </a:r>
            <a:r>
              <a:rPr lang="en-IN" sz="2800" dirty="0" smtClean="0">
                <a:solidFill>
                  <a:schemeClr val="tx1"/>
                </a:solidFill>
              </a:rPr>
              <a:t>is inverse to focal length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chemeClr val="tx1"/>
                </a:solidFill>
              </a:rPr>
              <a:t>                          D </a:t>
            </a:r>
            <a:r>
              <a:rPr lang="el-GR" sz="2800" dirty="0">
                <a:solidFill>
                  <a:schemeClr val="tx1"/>
                </a:solidFill>
              </a:rPr>
              <a:t>α</a:t>
            </a:r>
            <a:r>
              <a:rPr lang="en-IN" sz="2800" dirty="0" smtClean="0">
                <a:solidFill>
                  <a:schemeClr val="tx1"/>
                </a:solidFill>
              </a:rPr>
              <a:t>  1/ focal length</a:t>
            </a:r>
            <a:endParaRPr lang="en-IN" sz="2800" dirty="0">
              <a:solidFill>
                <a:schemeClr val="tx1"/>
              </a:solidFill>
            </a:endParaRPr>
          </a:p>
          <a:p>
            <a:r>
              <a:rPr lang="en-IN" sz="2800" dirty="0" smtClean="0">
                <a:solidFill>
                  <a:schemeClr val="tx1"/>
                </a:solidFill>
              </a:rPr>
              <a:t>If focal length is increased then dioptre is decreased</a:t>
            </a:r>
          </a:p>
          <a:p>
            <a:r>
              <a:rPr lang="en-IN" sz="2800" dirty="0" smtClean="0">
                <a:solidFill>
                  <a:schemeClr val="tx1"/>
                </a:solidFill>
              </a:rPr>
              <a:t>Diopter </a:t>
            </a:r>
            <a:r>
              <a:rPr lang="en-IN" sz="2800" dirty="0" smtClean="0">
                <a:solidFill>
                  <a:schemeClr val="tx1"/>
                </a:solidFill>
              </a:rPr>
              <a:t>= 1mm / focal length eg. (</a:t>
            </a:r>
            <a:r>
              <a:rPr lang="en-IN" sz="2800" dirty="0" smtClean="0">
                <a:solidFill>
                  <a:schemeClr val="tx1"/>
                </a:solidFill>
              </a:rPr>
              <a:t>Lens - </a:t>
            </a:r>
            <a:r>
              <a:rPr lang="en-IN" sz="2800" dirty="0" smtClean="0">
                <a:solidFill>
                  <a:schemeClr val="tx1"/>
                </a:solidFill>
              </a:rPr>
              <a:t>FL 10)</a:t>
            </a:r>
          </a:p>
          <a:p>
            <a:r>
              <a:rPr lang="en-IN" sz="2800" dirty="0" smtClean="0">
                <a:solidFill>
                  <a:schemeClr val="tx1"/>
                </a:solidFill>
              </a:rPr>
              <a:t>D = 1/10 =0.1 D</a:t>
            </a:r>
          </a:p>
          <a:p>
            <a:r>
              <a:rPr lang="en-IN" sz="2800" dirty="0">
                <a:solidFill>
                  <a:schemeClr val="tx1"/>
                </a:solidFill>
              </a:rPr>
              <a:t>If </a:t>
            </a:r>
            <a:r>
              <a:rPr lang="en-IN" sz="2800" dirty="0" smtClean="0">
                <a:solidFill>
                  <a:schemeClr val="tx1"/>
                </a:solidFill>
              </a:rPr>
              <a:t>lens (Convex) </a:t>
            </a:r>
            <a:r>
              <a:rPr lang="en-IN" sz="2800" dirty="0">
                <a:solidFill>
                  <a:schemeClr val="tx1"/>
                </a:solidFill>
              </a:rPr>
              <a:t>have: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>
                <a:solidFill>
                  <a:schemeClr val="tx1"/>
                </a:solidFill>
              </a:rPr>
              <a:t> Focal </a:t>
            </a:r>
            <a:r>
              <a:rPr lang="en-IN" sz="2800" dirty="0" smtClean="0">
                <a:solidFill>
                  <a:schemeClr val="tx1"/>
                </a:solidFill>
              </a:rPr>
              <a:t>length = 1  </a:t>
            </a:r>
          </a:p>
          <a:p>
            <a:pPr marL="0" indent="0">
              <a:buNone/>
            </a:pPr>
            <a:r>
              <a:rPr lang="en-IN" sz="2800" dirty="0">
                <a:solidFill>
                  <a:schemeClr val="tx1"/>
                </a:solidFill>
              </a:rPr>
              <a:t> </a:t>
            </a:r>
            <a:r>
              <a:rPr lang="en-IN" sz="2800" dirty="0" smtClean="0">
                <a:solidFill>
                  <a:schemeClr val="tx1"/>
                </a:solidFill>
              </a:rPr>
              <a:t>                    D = 1/FL</a:t>
            </a:r>
          </a:p>
          <a:p>
            <a:pPr marL="0" indent="0">
              <a:buNone/>
            </a:pPr>
            <a:r>
              <a:rPr lang="en-IN" sz="2800" dirty="0">
                <a:solidFill>
                  <a:schemeClr val="tx1"/>
                </a:solidFill>
              </a:rPr>
              <a:t> </a:t>
            </a:r>
            <a:r>
              <a:rPr lang="en-IN" sz="2800" dirty="0" smtClean="0">
                <a:solidFill>
                  <a:schemeClr val="tx1"/>
                </a:solidFill>
              </a:rPr>
              <a:t>                        = 1/1</a:t>
            </a:r>
          </a:p>
          <a:p>
            <a:pPr marL="0" indent="0">
              <a:buNone/>
            </a:pPr>
            <a:r>
              <a:rPr lang="en-IN" sz="2800" dirty="0">
                <a:solidFill>
                  <a:schemeClr val="tx1"/>
                </a:solidFill>
              </a:rPr>
              <a:t> </a:t>
            </a:r>
            <a:r>
              <a:rPr lang="en-IN" sz="2800" dirty="0" smtClean="0">
                <a:solidFill>
                  <a:schemeClr val="tx1"/>
                </a:solidFill>
              </a:rPr>
              <a:t>                        =1D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 smtClean="0">
                <a:solidFill>
                  <a:schemeClr val="tx1"/>
                </a:solidFill>
              </a:rPr>
              <a:t> Focal </a:t>
            </a:r>
            <a:r>
              <a:rPr lang="en-IN" sz="2800" dirty="0">
                <a:solidFill>
                  <a:schemeClr val="tx1"/>
                </a:solidFill>
              </a:rPr>
              <a:t>length </a:t>
            </a:r>
            <a:r>
              <a:rPr lang="en-IN" sz="2800" dirty="0" smtClean="0">
                <a:solidFill>
                  <a:schemeClr val="tx1"/>
                </a:solidFill>
              </a:rPr>
              <a:t>= .5   = 1/.5   = 10/5     = 2D</a:t>
            </a:r>
            <a:endParaRPr lang="en-IN" sz="28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IN" sz="2800" dirty="0" smtClean="0">
                <a:solidFill>
                  <a:schemeClr val="tx1"/>
                </a:solidFill>
              </a:rPr>
              <a:t> Focal </a:t>
            </a:r>
            <a:r>
              <a:rPr lang="en-IN" sz="2800" dirty="0">
                <a:solidFill>
                  <a:schemeClr val="tx1"/>
                </a:solidFill>
              </a:rPr>
              <a:t>length </a:t>
            </a:r>
            <a:r>
              <a:rPr lang="en-IN" sz="2800" dirty="0" smtClean="0">
                <a:solidFill>
                  <a:schemeClr val="tx1"/>
                </a:solidFill>
              </a:rPr>
              <a:t>= .10 = 1/.10 = 100/10 =10D</a:t>
            </a:r>
            <a:endParaRPr lang="en-IN" sz="28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IN" sz="2800" dirty="0"/>
          </a:p>
          <a:p>
            <a:endParaRPr lang="en-IN" sz="2800" dirty="0" smtClean="0"/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693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wan\Desktop\250px-Cardinal-points-1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26741" y="101600"/>
            <a:ext cx="4473602" cy="6604000"/>
          </a:xfrm>
          <a:prstGeom prst="rect">
            <a:avLst/>
          </a:prstGeom>
          <a:noFill/>
        </p:spPr>
      </p:pic>
      <p:pic>
        <p:nvPicPr>
          <p:cNvPr id="1027" name="Picture 3" descr="C:\Users\Pawan\Desktop\pp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3829" y="1035424"/>
            <a:ext cx="5192912" cy="4598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677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35" y="117987"/>
            <a:ext cx="9748684" cy="6740013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Cardinal data of schematic eye is:-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dioptric power is + 59 D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Dioptric power of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efractory surfaces:</a:t>
            </a:r>
          </a:p>
          <a:p>
            <a:pPr marL="457200" lvl="1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Anterior surface of cornea   =  48</a:t>
            </a:r>
          </a:p>
          <a:p>
            <a:pPr marL="457200" lvl="1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Posterior surface of cornea = -4,</a:t>
            </a:r>
          </a:p>
          <a:p>
            <a:pPr marL="457200" lvl="1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Lens                                    = 15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principle foci F</a:t>
            </a:r>
            <a:r>
              <a:rPr lang="en-US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F</a:t>
            </a:r>
            <a:r>
              <a:rPr lang="en-US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lie 15.7 mm in front of &amp; 24.4 mm behind the cornea respectively.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principle point P</a:t>
            </a:r>
            <a:r>
              <a:rPr lang="en-US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</a:t>
            </a:r>
            <a:r>
              <a:rPr lang="en-US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lie in the anterior chamber 1.35 mm &amp; 1.60 mm behind the anterior surface of the cornea respectively.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nodal point N</a:t>
            </a:r>
            <a:r>
              <a:rPr lang="en-US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N</a:t>
            </a:r>
            <a:r>
              <a:rPr lang="en-US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the posterior part of the lens 7.08 mm &amp; 7.33 mm behind the anterior surface of the cornea respectively.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129" y="205338"/>
            <a:ext cx="7113495" cy="80319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Physiological Anatomy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008529"/>
            <a:ext cx="8596668" cy="5032833"/>
          </a:xfrm>
        </p:spPr>
        <p:txBody>
          <a:bodyPr/>
          <a:lstStyle/>
          <a:p>
            <a:r>
              <a:rPr lang="en-US" sz="2800" b="1" dirty="0">
                <a:solidFill>
                  <a:srgbClr val="7030A0"/>
                </a:solidFill>
              </a:rPr>
              <a:t>Appendages of eye ball:-</a:t>
            </a:r>
          </a:p>
          <a:p>
            <a:pPr marL="914400" lvl="1" indent="-514350">
              <a:buClrTx/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Eyebrows</a:t>
            </a:r>
          </a:p>
          <a:p>
            <a:pPr marL="914400" lvl="1" indent="-514350">
              <a:buClrTx/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Eyelids:- having eyelashes</a:t>
            </a:r>
          </a:p>
          <a:p>
            <a:pPr marL="914400" lvl="1" indent="-514350">
              <a:buClrTx/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Conjunctiva</a:t>
            </a:r>
          </a:p>
          <a:p>
            <a:endParaRPr lang="en-US" dirty="0"/>
          </a:p>
        </p:txBody>
      </p:sp>
      <p:pic>
        <p:nvPicPr>
          <p:cNvPr id="7" name="Picture 4" descr="C:\Users\Pawan\Desktop\3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0882" y="3524945"/>
            <a:ext cx="4397189" cy="3239667"/>
          </a:xfrm>
          <a:prstGeom prst="rect">
            <a:avLst/>
          </a:prstGeom>
          <a:noFill/>
        </p:spPr>
      </p:pic>
      <p:pic>
        <p:nvPicPr>
          <p:cNvPr id="8" name="Picture 5" descr="C:\Users\Pawan\Desktop\jrv130009f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3187" y="0"/>
            <a:ext cx="5365377" cy="4316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8260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IMG_0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63032" y="-14514"/>
            <a:ext cx="5628968" cy="687251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1012954"/>
            <a:ext cx="65777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principle foci F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&amp; F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lie 15.7 mm in front of &amp; 24.4 mm behind the cornea respectively.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principle point P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&amp; P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lie in the anterior chamber 1.35 mm &amp; 1.60 mm behind the anterior surface of the cornea respectively.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nodal point N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&amp; N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lie in the posterior part of the lens 7.08 mm &amp; 7.33 mm behind the anterior surface of the cornea respectively.</a:t>
            </a:r>
          </a:p>
        </p:txBody>
      </p:sp>
    </p:spTree>
    <p:extLst>
      <p:ext uri="{BB962C8B-B14F-4D97-AF65-F5344CB8AC3E}">
        <p14:creationId xmlns:p14="http://schemas.microsoft.com/office/powerpoint/2010/main" val="11286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2" y="0"/>
            <a:ext cx="9509592" cy="68580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solidFill>
                  <a:srgbClr val="7030A0"/>
                </a:solidFill>
              </a:rPr>
              <a:t>The reduced eye:-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The optics of eye is very complex with schematic eye, so listing has simplified the data by choosing single principle point &amp; single nodal point lying midway between two principle points &amp; two nodal points, this is called </a:t>
            </a:r>
            <a:r>
              <a:rPr lang="en-US" sz="2800" u="sng" dirty="0" smtClean="0">
                <a:solidFill>
                  <a:schemeClr val="tx1"/>
                </a:solidFill>
              </a:rPr>
              <a:t>listing’s reduced eye.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The simplified data of this eye are:-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Power is +60 diopter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Principle point lies 1.5 mm behind the cornea.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Nodal point lies 7.2 mm behind the cornea.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Anterior focal point is 15.7 mm in front of the cornea.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posterior focal point is 24.4 mm behind the cornea.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Anterior focal length is 17.2mm &amp; posterior focal length is 22.9 mm.</a:t>
            </a:r>
          </a:p>
          <a:p>
            <a:pPr lvl="2"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00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IMG_0002 - Cop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2730" y="0"/>
            <a:ext cx="945328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91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114748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THANK YOU </a:t>
            </a:r>
            <a:endParaRPr lang="en-US" sz="5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59" y="1452282"/>
            <a:ext cx="6400800" cy="506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1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5974"/>
            <a:ext cx="8596668" cy="129785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ACCOMMODATION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22672"/>
            <a:ext cx="9837173" cy="5796116"/>
          </a:xfrm>
        </p:spPr>
        <p:txBody>
          <a:bodyPr>
            <a:normAutofit/>
          </a:bodyPr>
          <a:lstStyle/>
          <a:p>
            <a:pPr lvl="0" algn="just"/>
            <a:r>
              <a:rPr lang="en-IN" sz="2800" b="1" dirty="0">
                <a:solidFill>
                  <a:srgbClr val="0070C0"/>
                </a:solidFill>
              </a:rPr>
              <a:t>Definition:-</a:t>
            </a:r>
            <a:endParaRPr lang="en-IN" sz="2800" dirty="0">
              <a:solidFill>
                <a:srgbClr val="0070C0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/>
                </a:solidFill>
              </a:rPr>
              <a:t>The ability of the eye to see near as well  as far objects clearly  is called </a:t>
            </a:r>
            <a:r>
              <a:rPr lang="en-IN" sz="2800" dirty="0" smtClean="0">
                <a:solidFill>
                  <a:schemeClr val="tx1"/>
                </a:solidFill>
              </a:rPr>
              <a:t>accommodation</a:t>
            </a:r>
            <a:r>
              <a:rPr lang="en-IN" sz="2800" b="1" dirty="0" smtClean="0">
                <a:solidFill>
                  <a:schemeClr val="tx1"/>
                </a:solidFill>
              </a:rPr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IN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6" y="152400"/>
            <a:ext cx="9086850" cy="670560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n-IN" sz="2800" b="1" dirty="0">
                <a:solidFill>
                  <a:srgbClr val="0070C0"/>
                </a:solidFill>
              </a:rPr>
              <a:t>Mechanism for far point, near point, range &amp; amplitude</a:t>
            </a:r>
            <a:r>
              <a:rPr lang="en-IN" sz="2800" b="1" dirty="0" smtClean="0">
                <a:solidFill>
                  <a:srgbClr val="0070C0"/>
                </a:solidFill>
              </a:rPr>
              <a:t>:-</a:t>
            </a:r>
            <a:endParaRPr lang="en-IN" sz="2800" dirty="0">
              <a:solidFill>
                <a:schemeClr val="tx1"/>
              </a:solidFill>
            </a:endParaRP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</a:rPr>
              <a:t>Far point:-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It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is farthest distance from the eye at which an object is seen clearly (infinity) but for practical purposes, it is considered </a:t>
            </a:r>
            <a:r>
              <a:rPr lang="en-US" sz="2800" u="sng" dirty="0" smtClean="0">
                <a:solidFill>
                  <a:schemeClr val="tx1"/>
                </a:solidFill>
              </a:rPr>
              <a:t>6 meter </a:t>
            </a:r>
            <a:r>
              <a:rPr lang="en-US" sz="2800" dirty="0" smtClean="0">
                <a:solidFill>
                  <a:schemeClr val="tx1"/>
                </a:solidFill>
              </a:rPr>
              <a:t>(20 feet).</a:t>
            </a: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</a:rPr>
              <a:t>Near point:-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Nearest distance from eye at which object can be seen clearly. It is 25 cm (10 inches)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3" y="383459"/>
            <a:ext cx="9173497" cy="606158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sz="2800" b="1" dirty="0" smtClean="0">
                <a:solidFill>
                  <a:srgbClr val="0070C0"/>
                </a:solidFill>
              </a:rPr>
              <a:t>Range of accommodation:-</a:t>
            </a:r>
            <a:r>
              <a:rPr lang="en-IN" sz="2800" dirty="0" smtClean="0">
                <a:solidFill>
                  <a:schemeClr val="tx1"/>
                </a:solidFill>
              </a:rPr>
              <a:t>distance b/w far point &amp; near point is known as range of accommodation.</a:t>
            </a:r>
            <a:endParaRPr lang="en-US" sz="2800" dirty="0">
              <a:solidFill>
                <a:schemeClr val="tx1"/>
              </a:solidFill>
            </a:endParaRPr>
          </a:p>
          <a:p>
            <a:pPr lvl="0" algn="just"/>
            <a:endParaRPr lang="en-IN" sz="2800" b="1" dirty="0" smtClean="0">
              <a:solidFill>
                <a:srgbClr val="0070C0"/>
              </a:solidFill>
            </a:endParaRPr>
          </a:p>
          <a:p>
            <a:pPr algn="just"/>
            <a:r>
              <a:rPr lang="en-IN" sz="2800" b="1" dirty="0" smtClean="0">
                <a:solidFill>
                  <a:srgbClr val="0070C0"/>
                </a:solidFill>
              </a:rPr>
              <a:t>Amplitude of accommodation:- </a:t>
            </a:r>
            <a:r>
              <a:rPr lang="en-IN" sz="2800" dirty="0" smtClean="0">
                <a:solidFill>
                  <a:schemeClr val="tx1"/>
                </a:solidFill>
              </a:rPr>
              <a:t>is the difference b/w the </a:t>
            </a:r>
            <a:r>
              <a:rPr lang="en-IN" sz="2800" dirty="0" smtClean="0">
                <a:solidFill>
                  <a:schemeClr val="tx1"/>
                </a:solidFill>
              </a:rPr>
              <a:t>diopter </a:t>
            </a:r>
            <a:r>
              <a:rPr lang="en-IN" sz="2800" dirty="0" smtClean="0">
                <a:solidFill>
                  <a:schemeClr val="tx1"/>
                </a:solidFill>
              </a:rPr>
              <a:t>power of the lens with ciliary muscle maximally contracted (+29D) &amp; with ciliary muscles completely relaxed (+15 D).</a:t>
            </a:r>
          </a:p>
          <a:p>
            <a:pPr algn="just">
              <a:buFont typeface="Wingdings" pitchFamily="2" charset="2"/>
              <a:buChar char="§"/>
            </a:pPr>
            <a:r>
              <a:rPr lang="en-IN" sz="2800" dirty="0" smtClean="0">
                <a:solidFill>
                  <a:schemeClr val="tx1"/>
                </a:solidFill>
              </a:rPr>
              <a:t>In normal young person amplitude of accommodation is </a:t>
            </a:r>
          </a:p>
          <a:p>
            <a:pPr algn="just">
              <a:buFont typeface="Wingdings" pitchFamily="2" charset="2"/>
              <a:buChar char="§"/>
            </a:pPr>
            <a:r>
              <a:rPr lang="en-IN" sz="2800" dirty="0" smtClean="0">
                <a:solidFill>
                  <a:schemeClr val="tx1"/>
                </a:solidFill>
              </a:rPr>
              <a:t>29 D – 15 D = 14 D</a:t>
            </a:r>
            <a:endParaRPr lang="en-US" sz="2800" dirty="0">
              <a:solidFill>
                <a:srgbClr val="0070C0"/>
              </a:solidFill>
            </a:endParaRPr>
          </a:p>
          <a:p>
            <a:pPr lvl="0" algn="just"/>
            <a:endParaRPr lang="en-IN" sz="2800" b="1" dirty="0" smtClean="0">
              <a:solidFill>
                <a:srgbClr val="0070C0"/>
              </a:solidFill>
            </a:endParaRPr>
          </a:p>
          <a:p>
            <a:pPr lvl="0" algn="just"/>
            <a:r>
              <a:rPr lang="en-IN" sz="2800" b="1" dirty="0" smtClean="0">
                <a:solidFill>
                  <a:srgbClr val="0070C0"/>
                </a:solidFill>
              </a:rPr>
              <a:t>Presbyopia:-</a:t>
            </a:r>
            <a:r>
              <a:rPr lang="en-US" sz="2800" u="sng" dirty="0" smtClean="0">
                <a:solidFill>
                  <a:schemeClr val="tx1"/>
                </a:solidFill>
              </a:rPr>
              <a:t>Decreased </a:t>
            </a:r>
            <a:r>
              <a:rPr lang="en-US" sz="2800" u="sng" dirty="0">
                <a:solidFill>
                  <a:schemeClr val="tx1"/>
                </a:solidFill>
              </a:rPr>
              <a:t>power of accommodation</a:t>
            </a:r>
            <a:r>
              <a:rPr lang="en-US" sz="2800" dirty="0">
                <a:solidFill>
                  <a:schemeClr val="tx1"/>
                </a:solidFill>
              </a:rPr>
              <a:t> with increasing age is known as </a:t>
            </a:r>
            <a:r>
              <a:rPr lang="en-US" sz="2800" dirty="0" smtClean="0">
                <a:solidFill>
                  <a:schemeClr val="tx1"/>
                </a:solidFill>
              </a:rPr>
              <a:t>presbyopia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With increasing age, near point recedes and amplitude and range of accommodation decrease</a:t>
            </a:r>
            <a:r>
              <a:rPr lang="en-US" sz="2800" dirty="0"/>
              <a:t>.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434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52" y="191730"/>
            <a:ext cx="8967020" cy="654828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IN" sz="2800" b="1" dirty="0" smtClean="0">
                <a:solidFill>
                  <a:schemeClr val="accent2"/>
                </a:solidFill>
              </a:rPr>
              <a:t>           </a:t>
            </a:r>
            <a:r>
              <a:rPr lang="en-IN" sz="3200" b="1" dirty="0" smtClean="0">
                <a:solidFill>
                  <a:schemeClr val="accent1"/>
                </a:solidFill>
              </a:rPr>
              <a:t>Near vision</a:t>
            </a:r>
            <a:r>
              <a:rPr lang="en-IN" sz="2800" b="1" dirty="0" smtClean="0">
                <a:solidFill>
                  <a:schemeClr val="accent2"/>
                </a:solidFill>
              </a:rPr>
              <a:t>:-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800" dirty="0" smtClean="0">
                <a:solidFill>
                  <a:schemeClr val="tx1"/>
                </a:solidFill>
              </a:rPr>
              <a:t>Light rays coming from the object are divergent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800" dirty="0" smtClean="0">
                <a:solidFill>
                  <a:schemeClr val="tx1"/>
                </a:solidFill>
              </a:rPr>
              <a:t>Therefore, greater refractive power of lens is required to focus them on retina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800" dirty="0" smtClean="0">
                <a:solidFill>
                  <a:schemeClr val="tx1"/>
                </a:solidFill>
              </a:rPr>
              <a:t>Parasympathetic (3</a:t>
            </a:r>
            <a:r>
              <a:rPr lang="en-IN" sz="2800" baseline="30000" dirty="0" smtClean="0">
                <a:solidFill>
                  <a:schemeClr val="tx1"/>
                </a:solidFill>
              </a:rPr>
              <a:t>rd</a:t>
            </a:r>
            <a:r>
              <a:rPr lang="en-IN" sz="2800" dirty="0" smtClean="0">
                <a:solidFill>
                  <a:schemeClr val="tx1"/>
                </a:solidFill>
              </a:rPr>
              <a:t> cranial nerve) stimulation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800" dirty="0" smtClean="0">
                <a:solidFill>
                  <a:schemeClr val="tx1"/>
                </a:solidFill>
              </a:rPr>
              <a:t>This is achieved by Contraction of ciliary muscle.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800" dirty="0" smtClean="0">
                <a:solidFill>
                  <a:schemeClr val="tx1"/>
                </a:solidFill>
              </a:rPr>
              <a:t>Loosening of suspensory ligament &amp; makes the lens more globular.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800" dirty="0" smtClean="0">
                <a:solidFill>
                  <a:schemeClr val="tx1"/>
                </a:solidFill>
              </a:rPr>
              <a:t>The degree of contraction of ciliary muscles depends upon distance b/w object &amp; eye.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10" y="412955"/>
            <a:ext cx="9144000" cy="6150077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n-IN" sz="3200" b="1" dirty="0" smtClean="0">
                <a:solidFill>
                  <a:schemeClr val="accent1"/>
                </a:solidFill>
              </a:rPr>
              <a:t>      Near vision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800" dirty="0" smtClean="0">
                <a:solidFill>
                  <a:schemeClr val="tx1"/>
                </a:solidFill>
              </a:rPr>
              <a:t>Lesser </a:t>
            </a:r>
            <a:r>
              <a:rPr lang="en-IN" sz="2800" dirty="0">
                <a:solidFill>
                  <a:schemeClr val="tx1"/>
                </a:solidFill>
              </a:rPr>
              <a:t>distance, greater is the contraction.</a:t>
            </a:r>
            <a:endParaRPr lang="en-US" sz="28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Thus any near object’s image is focused on the retina by increasing the refractory power of lens &amp; person is able to see object clearly.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Constriction of pupil by sphincter pupillae by parasympathetic fibers in 3</a:t>
            </a:r>
            <a:r>
              <a:rPr lang="en-US" sz="2800" baseline="30000" dirty="0">
                <a:solidFill>
                  <a:schemeClr val="tx1"/>
                </a:solidFill>
              </a:rPr>
              <a:t>rd</a:t>
            </a:r>
            <a:r>
              <a:rPr lang="en-US" sz="2800" dirty="0">
                <a:solidFill>
                  <a:schemeClr val="tx1"/>
                </a:solidFill>
              </a:rPr>
              <a:t> cranial nerve.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Convergence</a:t>
            </a:r>
            <a:r>
              <a:rPr lang="en-US" sz="2800" dirty="0">
                <a:solidFill>
                  <a:schemeClr val="tx1"/>
                </a:solidFill>
              </a:rPr>
              <a:t> of visual axis- by medial rectus supplied by 3</a:t>
            </a:r>
            <a:r>
              <a:rPr lang="en-US" sz="2800" baseline="30000" dirty="0">
                <a:solidFill>
                  <a:schemeClr val="tx1"/>
                </a:solidFill>
              </a:rPr>
              <a:t>rd</a:t>
            </a:r>
            <a:r>
              <a:rPr lang="en-US" sz="2800" dirty="0">
                <a:solidFill>
                  <a:schemeClr val="tx1"/>
                </a:solidFill>
              </a:rPr>
              <a:t> cranial nerve.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9747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29" y="1504335"/>
            <a:ext cx="9822425" cy="49112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 Object can be seen clearly only when it is focused on the </a:t>
            </a:r>
            <a:r>
              <a:rPr lang="en-US" sz="2800" b="1" dirty="0" smtClean="0">
                <a:solidFill>
                  <a:schemeClr val="tx1"/>
                </a:solidFill>
              </a:rPr>
              <a:t>Retina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For looking at the far object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Ciliary </a:t>
            </a:r>
            <a:r>
              <a:rPr lang="en-US" sz="2800" dirty="0" smtClean="0">
                <a:solidFill>
                  <a:schemeClr val="tx1"/>
                </a:solidFill>
              </a:rPr>
              <a:t>muscle – relaxed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Suspensory ligament tensed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lens – minimum refractory power + 15 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Parallel rays coming far object are focused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retina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W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hich is place at the focal plane of lens system of eye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9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Physiological </a:t>
            </a:r>
            <a:r>
              <a:rPr lang="en-US" b="1" dirty="0" smtClean="0">
                <a:solidFill>
                  <a:srgbClr val="FF0000"/>
                </a:solidFill>
              </a:rPr>
              <a:t>Anatomy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64777" y="914400"/>
            <a:ext cx="8377518" cy="57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19836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03" y="1386349"/>
            <a:ext cx="9424219" cy="465501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Refractive Index </a:t>
            </a: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Bending of light rays at angulated interface is called refraction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light rays passing from one medium into another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Interface is plane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No change </a:t>
            </a:r>
          </a:p>
          <a:p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Interface is angulated  light rays change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1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4" y="114300"/>
            <a:ext cx="10053636" cy="7239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ERRORS OF REFRACTION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838200"/>
            <a:ext cx="9322935" cy="60198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rgbClr val="7030A0"/>
                </a:solidFill>
              </a:rPr>
              <a:t>Physiological:-</a:t>
            </a:r>
            <a:endParaRPr lang="en-US" sz="2800" dirty="0" smtClean="0">
              <a:solidFill>
                <a:srgbClr val="7030A0"/>
              </a:solidFill>
            </a:endParaRPr>
          </a:p>
          <a:p>
            <a:pPr lvl="1" algn="just"/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Spherical aberration-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Parallel light rays passing through the peripheral portions of the eye lens do not exactly focus at the same point where rays passing through central portion of the lens focus.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This defect is physiological and is called spherical aberration. 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It is minimized especially when pupil constricts because of the iris covering the peripheral portions of the lens.</a:t>
            </a:r>
          </a:p>
        </p:txBody>
      </p:sp>
    </p:spTree>
    <p:extLst>
      <p:ext uri="{BB962C8B-B14F-4D97-AF65-F5344CB8AC3E}">
        <p14:creationId xmlns:p14="http://schemas.microsoft.com/office/powerpoint/2010/main" val="15419382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wan\Desktop\Spherical_aberration_(PSF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6" y="1100138"/>
            <a:ext cx="8929687" cy="3852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0579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64" y="533400"/>
            <a:ext cx="9144000" cy="5562600"/>
          </a:xfrm>
        </p:spPr>
        <p:txBody>
          <a:bodyPr>
            <a:normAutofit/>
          </a:bodyPr>
          <a:lstStyle/>
          <a:p>
            <a:pPr lvl="0" algn="just"/>
            <a:r>
              <a:rPr lang="en-US" sz="2800" b="1" dirty="0" smtClean="0">
                <a:solidFill>
                  <a:srgbClr val="0070C0"/>
                </a:solidFill>
              </a:rPr>
              <a:t>Chromatic aberration:-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Refractive power of the lens of the eye is different for different colours.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Therefore the light rays of </a:t>
            </a:r>
            <a:r>
              <a:rPr lang="en-US" sz="2800" u="sng" dirty="0" smtClean="0">
                <a:solidFill>
                  <a:schemeClr val="tx1"/>
                </a:solidFill>
              </a:rPr>
              <a:t>different colours </a:t>
            </a:r>
            <a:r>
              <a:rPr lang="en-US" sz="2800" dirty="0" smtClean="0">
                <a:solidFill>
                  <a:schemeClr val="tx1"/>
                </a:solidFill>
              </a:rPr>
              <a:t>get focused at different distances </a:t>
            </a:r>
            <a:r>
              <a:rPr lang="en-US" sz="2800" u="sng" dirty="0" smtClean="0">
                <a:solidFill>
                  <a:schemeClr val="tx1"/>
                </a:solidFill>
              </a:rPr>
              <a:t>behind the lens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This error is also physiological and is called chromatic aberration.</a:t>
            </a:r>
          </a:p>
        </p:txBody>
      </p:sp>
    </p:spTree>
    <p:extLst>
      <p:ext uri="{BB962C8B-B14F-4D97-AF65-F5344CB8AC3E}">
        <p14:creationId xmlns:p14="http://schemas.microsoft.com/office/powerpoint/2010/main" val="23889182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wan\Desktop\2000px-Chromatic_aberration_convex.sv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" y="600074"/>
            <a:ext cx="8786812" cy="5724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8789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-1"/>
            <a:ext cx="11754466" cy="6745185"/>
          </a:xfrm>
        </p:spPr>
        <p:txBody>
          <a:bodyPr>
            <a:noAutofit/>
          </a:bodyPr>
          <a:lstStyle/>
          <a:p>
            <a:pPr lvl="0" algn="just"/>
            <a:r>
              <a:rPr lang="en-US" sz="2800" b="1" dirty="0" smtClean="0">
                <a:solidFill>
                  <a:srgbClr val="0070C0"/>
                </a:solidFill>
              </a:rPr>
              <a:t>Diffraction:-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Bending of the light rays as they pass over the sharp borders of the pupil is known as diffraction.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It interferes with image formation when pupil size is small.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The ideal size of pupil is 2.5 mm.</a:t>
            </a: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</a:rPr>
              <a:t>Emmetropia:-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(optically normal eye) parallel rays of light coming from infinity are focused at retina when accommodation being at rest.</a:t>
            </a: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</a:rPr>
              <a:t>Ametropia:-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(a condition of refractive error) parallel rays of light coming from infinity are focused either in front or behind the retina when accommodation being at rest.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It includes myopia, hypermetropia &amp; astigmatism.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64100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762001"/>
            <a:ext cx="9910762" cy="45259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Pathological</a:t>
            </a:r>
            <a:r>
              <a:rPr lang="en-US" sz="2800" dirty="0" smtClean="0">
                <a:solidFill>
                  <a:srgbClr val="7030A0"/>
                </a:solidFill>
              </a:rPr>
              <a:t>:-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Myopia (near sightedness)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Hypermetropia / hyperopia (far sightedness)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Astigmatism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Presbiopia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073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142597"/>
              </p:ext>
            </p:extLst>
          </p:nvPr>
        </p:nvGraphicFramePr>
        <p:xfrm>
          <a:off x="1" y="0"/>
          <a:ext cx="11229974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8969"/>
                <a:gridCol w="5511005"/>
              </a:tblGrid>
              <a:tr h="569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/>
                          <a:ea typeface="Times New Roman"/>
                          <a:cs typeface="Times New Roman"/>
                        </a:rPr>
                        <a:t>Myopia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/>
                          <a:ea typeface="Times New Roman"/>
                          <a:cs typeface="Times New Roman"/>
                        </a:rPr>
                        <a:t>Hypermetropia 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50940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Also known as near sightedness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Also known as far sightedness</a:t>
                      </a:r>
                    </a:p>
                  </a:txBody>
                  <a:tcPr/>
                </a:tc>
              </a:tr>
              <a:tr h="3098224">
                <a:tc>
                  <a:txBody>
                    <a:bodyPr/>
                    <a:lstStyle/>
                    <a:p>
                      <a:pPr algn="just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Definition: </a:t>
                      </a:r>
                    </a:p>
                    <a:p>
                      <a:pPr algn="just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It is the condition in which      parallel rays of light coming from infinity focus in </a:t>
                      </a:r>
                      <a:r>
                        <a:rPr lang="en-US" sz="2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front of the retina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instead of on the retina, with accommodation being at rest.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Definition: </a:t>
                      </a:r>
                    </a:p>
                    <a:p>
                      <a:pPr algn="just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It is the condition in which parallel rays of light coming from infinity focus </a:t>
                      </a:r>
                      <a:r>
                        <a:rPr lang="en-US" sz="2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behind the retina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instead of on the retina, with accommodation being at rest.</a:t>
                      </a:r>
                    </a:p>
                  </a:txBody>
                  <a:tcPr/>
                </a:tc>
              </a:tr>
              <a:tr h="2239311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Causes: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Increased AP diameter of eye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Increased refractive power of 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the lens or cornea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Causes: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Decreased AP diameter of eye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Decreased refractive power 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of the lens or cornea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4521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 Pawan\Desktop\om842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-29261"/>
            <a:ext cx="8558213" cy="6887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29297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528529"/>
              </p:ext>
            </p:extLst>
          </p:nvPr>
        </p:nvGraphicFramePr>
        <p:xfrm>
          <a:off x="0" y="1"/>
          <a:ext cx="10668000" cy="6809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  <a:gridCol w="5334000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/>
                          <a:ea typeface="Times New Roman"/>
                          <a:cs typeface="Times New Roman"/>
                        </a:rPr>
                        <a:t>Myopia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/>
                          <a:ea typeface="Times New Roman"/>
                          <a:cs typeface="Times New Roman"/>
                        </a:rPr>
                        <a:t>Hypermetropia 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Pathophysiology: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 point – Near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Near point – Nearer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Pathophysiology: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 point – Normal (with accommodation)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Near point – Far</a:t>
                      </a: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Accommodation: 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used lately, while focusing on object very close to eye.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Accommodation: 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used even at rest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 features: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Near vision – Normal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 vision – Decreased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 features: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Near vision – Decreased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 vision – Normal (with accommodation)</a:t>
                      </a: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Diagnosis: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Clinically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Snellen’s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Diagnosis: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Clinically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Jaeger’s chart</a:t>
                      </a:r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Correction / treatment: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Spherical concave lens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Contact lenses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LASIC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Correction / treatment: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Spherical convex lens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67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35" y="430306"/>
            <a:ext cx="8749567" cy="860613"/>
          </a:xfrm>
        </p:spPr>
        <p:txBody>
          <a:bodyPr/>
          <a:lstStyle/>
          <a:p>
            <a:pPr algn="ctr"/>
            <a:r>
              <a:rPr lang="en-US" dirty="0" smtClean="0"/>
              <a:t>EYEBALL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71" y="1169894"/>
            <a:ext cx="9520517" cy="5459506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Outer layer / Fibrous coat  ( Protection 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Sclera 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Cornea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Middle Layer/ vascular coat / Uveal tract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( Nutrition )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Posterior </a:t>
            </a:r>
            <a:r>
              <a:rPr lang="en-US" sz="2800" dirty="0">
                <a:solidFill>
                  <a:schemeClr val="tx1"/>
                </a:solidFill>
              </a:rPr>
              <a:t>area – Choroid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Anterior </a:t>
            </a:r>
            <a:r>
              <a:rPr lang="en-US" sz="2800" dirty="0">
                <a:solidFill>
                  <a:schemeClr val="tx1"/>
                </a:solidFill>
              </a:rPr>
              <a:t>area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solidFill>
                  <a:schemeClr val="tx1"/>
                </a:solidFill>
              </a:rPr>
              <a:t>Ciliary </a:t>
            </a:r>
            <a:r>
              <a:rPr lang="en-US" sz="2800" dirty="0">
                <a:solidFill>
                  <a:schemeClr val="tx1"/>
                </a:solidFill>
              </a:rPr>
              <a:t>body </a:t>
            </a:r>
          </a:p>
          <a:p>
            <a:pPr marL="800100" lvl="2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                          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Iris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Inner layer – Nervous coat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Retina 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   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394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6" y="152400"/>
            <a:ext cx="9085943" cy="6477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Astigmatism:-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/>
            <a:r>
              <a:rPr lang="en-US" sz="2800" b="1" dirty="0" smtClean="0">
                <a:solidFill>
                  <a:srgbClr val="00B050"/>
                </a:solidFill>
              </a:rPr>
              <a:t>Definition:-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It is an ammetropic condition due to </a:t>
            </a:r>
            <a:r>
              <a:rPr lang="en-US" sz="2800" u="sng" dirty="0" smtClean="0">
                <a:solidFill>
                  <a:schemeClr val="tx1"/>
                </a:solidFill>
              </a:rPr>
              <a:t>difference in curvature of lens or cornea</a:t>
            </a:r>
            <a:r>
              <a:rPr lang="en-US" sz="2800" dirty="0" smtClean="0">
                <a:solidFill>
                  <a:schemeClr val="tx1"/>
                </a:solidFill>
              </a:rPr>
              <a:t> in one or more meridians so that image in that meridian is blurred.</a:t>
            </a:r>
          </a:p>
          <a:p>
            <a:pPr lvl="1"/>
            <a:r>
              <a:rPr lang="en-US" sz="2800" b="1" dirty="0" smtClean="0">
                <a:solidFill>
                  <a:srgbClr val="00B050"/>
                </a:solidFill>
              </a:rPr>
              <a:t>Correction / treatment:-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Astigmatism can be corrected with </a:t>
            </a:r>
            <a:r>
              <a:rPr lang="en-US" sz="2800" b="1" dirty="0" smtClean="0">
                <a:solidFill>
                  <a:schemeClr val="tx1"/>
                </a:solidFill>
              </a:rPr>
              <a:t>cylindrical lens </a:t>
            </a:r>
            <a:r>
              <a:rPr lang="en-US" sz="2800" dirty="0" smtClean="0">
                <a:solidFill>
                  <a:schemeClr val="tx1"/>
                </a:solidFill>
              </a:rPr>
              <a:t>(concave or convex) in the defected meridian.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709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wan\Desktop\astigmatis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8629" y="101600"/>
            <a:ext cx="8679541" cy="675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65013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114748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THANK YOU </a:t>
            </a:r>
            <a:endParaRPr lang="en-US" sz="5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59" y="1452282"/>
            <a:ext cx="6400800" cy="506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964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4" y="295835"/>
            <a:ext cx="9366716" cy="6409765"/>
          </a:xfrm>
        </p:spPr>
        <p:txBody>
          <a:bodyPr>
            <a:normAutofit/>
          </a:bodyPr>
          <a:lstStyle/>
          <a:p>
            <a:pPr marL="685800" indent="-685800"/>
            <a:r>
              <a:rPr lang="en-US" sz="3600" b="1" dirty="0">
                <a:solidFill>
                  <a:srgbClr val="0070C0"/>
                </a:solidFill>
              </a:rPr>
              <a:t>Aqueous </a:t>
            </a:r>
            <a:r>
              <a:rPr lang="en-US" sz="3600" b="1" dirty="0" smtClean="0">
                <a:solidFill>
                  <a:srgbClr val="0070C0"/>
                </a:solidFill>
              </a:rPr>
              <a:t>humour:-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</a:rPr>
              <a:t>Formation</a:t>
            </a:r>
            <a:r>
              <a:rPr lang="en-US" sz="2800" b="1" dirty="0" smtClean="0">
                <a:solidFill>
                  <a:srgbClr val="7030A0"/>
                </a:solidFill>
              </a:rPr>
              <a:t>:-</a:t>
            </a:r>
            <a:endParaRPr lang="en-US" sz="2800" dirty="0" smtClean="0">
              <a:solidFill>
                <a:srgbClr val="7030A0"/>
              </a:solidFill>
            </a:endParaRP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it </a:t>
            </a:r>
            <a:r>
              <a:rPr lang="en-US" sz="2800" dirty="0">
                <a:solidFill>
                  <a:schemeClr val="tx1"/>
                </a:solidFill>
              </a:rPr>
              <a:t>is </a:t>
            </a:r>
            <a:r>
              <a:rPr lang="en-US" sz="2800" u="sng" dirty="0">
                <a:solidFill>
                  <a:schemeClr val="tx1"/>
                </a:solidFill>
              </a:rPr>
              <a:t>clear, watery and free flowing fluid </a:t>
            </a:r>
            <a:r>
              <a:rPr lang="en-US" sz="2800" dirty="0">
                <a:solidFill>
                  <a:schemeClr val="tx1"/>
                </a:solidFill>
              </a:rPr>
              <a:t>filling anterior and posterior chamber of the eye.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It </a:t>
            </a:r>
            <a:r>
              <a:rPr lang="en-US" sz="2800" dirty="0">
                <a:solidFill>
                  <a:schemeClr val="tx1"/>
                </a:solidFill>
              </a:rPr>
              <a:t>is formed by blood vessels of the </a:t>
            </a:r>
            <a:r>
              <a:rPr lang="en-US" sz="2800" b="1" dirty="0">
                <a:solidFill>
                  <a:schemeClr val="tx1"/>
                </a:solidFill>
              </a:rPr>
              <a:t>ciliary processes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It has the same </a:t>
            </a:r>
            <a:r>
              <a:rPr lang="en-US" sz="2800" u="sng" dirty="0" smtClean="0">
                <a:solidFill>
                  <a:schemeClr val="tx1"/>
                </a:solidFill>
              </a:rPr>
              <a:t>composition as  blood plasma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It </a:t>
            </a:r>
            <a:r>
              <a:rPr lang="en-US" sz="2800" dirty="0">
                <a:solidFill>
                  <a:schemeClr val="tx1"/>
                </a:solidFill>
              </a:rPr>
              <a:t>is continuously secreted with a rate </a:t>
            </a:r>
            <a:r>
              <a:rPr lang="en-US" sz="2800" dirty="0" smtClean="0">
                <a:solidFill>
                  <a:schemeClr val="tx1"/>
                </a:solidFill>
              </a:rPr>
              <a:t>of                </a:t>
            </a:r>
            <a:r>
              <a:rPr lang="en-US" sz="2800" b="1" u="sng" dirty="0">
                <a:solidFill>
                  <a:schemeClr val="tx1"/>
                </a:solidFill>
              </a:rPr>
              <a:t>2-3 </a:t>
            </a:r>
            <a:r>
              <a:rPr lang="en-US" sz="2800" u="sng" dirty="0" smtClean="0">
                <a:solidFill>
                  <a:schemeClr val="tx1"/>
                </a:solidFill>
              </a:rPr>
              <a:t>microliter / hour</a:t>
            </a:r>
            <a:r>
              <a:rPr lang="en-US" sz="2800" u="sng" dirty="0">
                <a:solidFill>
                  <a:schemeClr val="tx1"/>
                </a:solidFill>
              </a:rPr>
              <a:t>.  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756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443752"/>
            <a:ext cx="9278471" cy="641424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</a:rPr>
              <a:t>Circulation</a:t>
            </a:r>
            <a:r>
              <a:rPr lang="en-US" sz="3200" b="1" dirty="0" smtClean="0">
                <a:solidFill>
                  <a:srgbClr val="7030A0"/>
                </a:solidFill>
              </a:rPr>
              <a:t>:-</a:t>
            </a:r>
            <a:endParaRPr lang="en-US" sz="3200" dirty="0" smtClean="0">
              <a:solidFill>
                <a:srgbClr val="7030A0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Ciliary </a:t>
            </a:r>
            <a:r>
              <a:rPr lang="en-US" sz="2800" dirty="0">
                <a:solidFill>
                  <a:schemeClr val="tx1"/>
                </a:solidFill>
              </a:rPr>
              <a:t>processes → through suspensory ligaments and surface of lens in posterior chamber → flows through pupil into anterior chamber → at </a:t>
            </a:r>
            <a:r>
              <a:rPr lang="en-US" sz="2800" dirty="0" smtClean="0">
                <a:solidFill>
                  <a:schemeClr val="tx1"/>
                </a:solidFill>
              </a:rPr>
              <a:t>sclero-cornal </a:t>
            </a:r>
            <a:r>
              <a:rPr lang="en-US" sz="2800" dirty="0">
                <a:solidFill>
                  <a:schemeClr val="tx1"/>
                </a:solidFill>
              </a:rPr>
              <a:t>junction absorbed through trabeculae into </a:t>
            </a:r>
            <a:r>
              <a:rPr lang="en-US" sz="2800" b="1" u="sng" dirty="0">
                <a:solidFill>
                  <a:schemeClr val="tx1"/>
                </a:solidFill>
              </a:rPr>
              <a:t>canal of Schlemn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(intra-ocular veins).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Absorption </a:t>
            </a:r>
            <a:r>
              <a:rPr lang="en-US" sz="2800" dirty="0">
                <a:solidFill>
                  <a:schemeClr val="tx1"/>
                </a:solidFill>
              </a:rPr>
              <a:t>through trabeculae at </a:t>
            </a:r>
            <a:r>
              <a:rPr lang="en-US" sz="2800" dirty="0" smtClean="0">
                <a:solidFill>
                  <a:schemeClr val="tx1"/>
                </a:solidFill>
              </a:rPr>
              <a:t>sclero-cornal </a:t>
            </a:r>
            <a:r>
              <a:rPr lang="en-US" sz="2800" dirty="0">
                <a:solidFill>
                  <a:schemeClr val="tx1"/>
                </a:solidFill>
              </a:rPr>
              <a:t>junction is the main site of regulation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It </a:t>
            </a:r>
            <a:r>
              <a:rPr lang="en-US" sz="2800" dirty="0">
                <a:solidFill>
                  <a:schemeClr val="tx1"/>
                </a:solidFill>
              </a:rPr>
              <a:t>is cleaned by macrophages especially at trabeculae.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 Pawan\Desktop\image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494" y="658905"/>
            <a:ext cx="9291918" cy="5325036"/>
          </a:xfrm>
          <a:prstGeom prst="rect">
            <a:avLst/>
          </a:prstGeom>
          <a:noFill/>
        </p:spPr>
      </p:pic>
      <p:sp>
        <p:nvSpPr>
          <p:cNvPr id="2" name="Right Arrow 1"/>
          <p:cNvSpPr/>
          <p:nvPr/>
        </p:nvSpPr>
        <p:spPr>
          <a:xfrm>
            <a:off x="470647" y="3913094"/>
            <a:ext cx="736360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478741" y="3805249"/>
            <a:ext cx="573742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50025" y="2984977"/>
            <a:ext cx="573742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3377453" y="2155742"/>
            <a:ext cx="573742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1583391" y="2640644"/>
            <a:ext cx="573742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4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304800"/>
            <a:ext cx="9049870" cy="6553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Functions</a:t>
            </a:r>
            <a:r>
              <a:rPr lang="en-US" sz="2800" b="1" dirty="0" smtClean="0">
                <a:solidFill>
                  <a:schemeClr val="tx1"/>
                </a:solidFill>
              </a:rPr>
              <a:t>:-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914400" lvl="1" indent="-514350" algn="just">
              <a:buClrTx/>
              <a:buFont typeface="+mj-lt"/>
              <a:buAutoNum type="arabicPeriod"/>
            </a:pPr>
            <a:r>
              <a:rPr lang="en-US" sz="2800" b="1" u="sng" dirty="0" smtClean="0">
                <a:solidFill>
                  <a:schemeClr val="tx1"/>
                </a:solidFill>
              </a:rPr>
              <a:t>Supply </a:t>
            </a:r>
            <a:r>
              <a:rPr lang="en-US" sz="2800" b="1" u="sng" dirty="0">
                <a:solidFill>
                  <a:schemeClr val="tx1"/>
                </a:solidFill>
              </a:rPr>
              <a:t>nutrients </a:t>
            </a:r>
            <a:r>
              <a:rPr lang="en-US" sz="2800" dirty="0">
                <a:solidFill>
                  <a:schemeClr val="tx1"/>
                </a:solidFill>
              </a:rPr>
              <a:t>(especially glucose) as well as </a:t>
            </a:r>
            <a:r>
              <a:rPr lang="en-US" sz="2800" u="sng" dirty="0">
                <a:solidFill>
                  <a:schemeClr val="tx1"/>
                </a:solidFill>
              </a:rPr>
              <a:t>oxygen </a:t>
            </a:r>
            <a:r>
              <a:rPr lang="en-US" sz="2800" dirty="0">
                <a:solidFill>
                  <a:schemeClr val="tx1"/>
                </a:solidFill>
              </a:rPr>
              <a:t>to the </a:t>
            </a:r>
            <a:r>
              <a:rPr lang="en-US" sz="2800" u="sng" dirty="0">
                <a:solidFill>
                  <a:schemeClr val="tx1"/>
                </a:solidFill>
              </a:rPr>
              <a:t>lens and cornea </a:t>
            </a:r>
            <a:r>
              <a:rPr lang="en-US" sz="2800" dirty="0">
                <a:solidFill>
                  <a:schemeClr val="tx1"/>
                </a:solidFill>
              </a:rPr>
              <a:t>and collect waste products and CO</a:t>
            </a:r>
            <a:r>
              <a:rPr lang="en-US" sz="2800" baseline="-25000" dirty="0">
                <a:solidFill>
                  <a:schemeClr val="tx1"/>
                </a:solidFill>
              </a:rPr>
              <a:t>2 </a:t>
            </a:r>
            <a:r>
              <a:rPr lang="en-US" sz="2800" dirty="0">
                <a:solidFill>
                  <a:schemeClr val="tx1"/>
                </a:solidFill>
              </a:rPr>
              <a:t>from these structures. (Both are avascular structures).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914400" lvl="1" indent="-514350" algn="just">
              <a:buClrTx/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It </a:t>
            </a:r>
            <a:r>
              <a:rPr lang="en-US" sz="2800" b="1" dirty="0">
                <a:solidFill>
                  <a:schemeClr val="tx1"/>
                </a:solidFill>
              </a:rPr>
              <a:t>maintains IOP </a:t>
            </a:r>
            <a:r>
              <a:rPr lang="en-US" sz="2800" dirty="0">
                <a:solidFill>
                  <a:schemeClr val="tx1"/>
                </a:solidFill>
              </a:rPr>
              <a:t>(normal intra-ocular pressure) at </a:t>
            </a:r>
            <a:r>
              <a:rPr lang="en-US" sz="2800" b="1" u="sng" dirty="0">
                <a:solidFill>
                  <a:schemeClr val="tx1"/>
                </a:solidFill>
              </a:rPr>
              <a:t>10-20 mm of Hg </a:t>
            </a:r>
            <a:r>
              <a:rPr lang="en-US" sz="2800" dirty="0">
                <a:solidFill>
                  <a:schemeClr val="tx1"/>
                </a:solidFill>
              </a:rPr>
              <a:t>and shape of the eye. IOP can be measured by </a:t>
            </a:r>
            <a:r>
              <a:rPr lang="en-US" sz="2800" u="sng" dirty="0">
                <a:solidFill>
                  <a:schemeClr val="tx1"/>
                </a:solidFill>
              </a:rPr>
              <a:t>tonometry. </a:t>
            </a:r>
            <a:endParaRPr lang="en-US" sz="2800" u="sng" dirty="0" smtClean="0">
              <a:solidFill>
                <a:schemeClr val="tx1"/>
              </a:solidFill>
            </a:endParaRPr>
          </a:p>
          <a:p>
            <a:pPr marL="914400" lvl="1" indent="-514350" algn="just">
              <a:buClrTx/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Its </a:t>
            </a:r>
            <a:r>
              <a:rPr lang="en-US" sz="2800" u="sng" dirty="0">
                <a:solidFill>
                  <a:schemeClr val="tx1"/>
                </a:solidFill>
              </a:rPr>
              <a:t>refractory index is </a:t>
            </a:r>
            <a:r>
              <a:rPr lang="en-US" sz="2800" b="1" u="sng" dirty="0">
                <a:solidFill>
                  <a:schemeClr val="tx1"/>
                </a:solidFill>
              </a:rPr>
              <a:t>1.33</a:t>
            </a:r>
            <a:r>
              <a:rPr lang="en-US" sz="2800" dirty="0">
                <a:solidFill>
                  <a:schemeClr val="tx1"/>
                </a:solidFill>
              </a:rPr>
              <a:t>, which help in formation of image.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ustom 3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1040</TotalTime>
  <Words>2119</Words>
  <Application>Microsoft Office PowerPoint</Application>
  <PresentationFormat>Custom</PresentationFormat>
  <Paragraphs>280</Paragraphs>
  <Slides>52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Facet</vt:lpstr>
      <vt:lpstr>EYE- II</vt:lpstr>
      <vt:lpstr>OVERVIEW </vt:lpstr>
      <vt:lpstr>Physiological Anatomy</vt:lpstr>
      <vt:lpstr>Physiological Anatomy</vt:lpstr>
      <vt:lpstr>EYEBALL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Refractive media</vt:lpstr>
      <vt:lpstr>PowerPoint Presentation</vt:lpstr>
      <vt:lpstr>1.Tear film</vt:lpstr>
      <vt:lpstr>PowerPoint Presentation</vt:lpstr>
      <vt:lpstr>PowerPoint Presentation</vt:lpstr>
      <vt:lpstr>2. Cornea </vt:lpstr>
      <vt:lpstr>PowerPoint Presentation</vt:lpstr>
      <vt:lpstr>Physiology of lens</vt:lpstr>
      <vt:lpstr>PowerPoint Presentation</vt:lpstr>
      <vt:lpstr>PowerPoint Presentation</vt:lpstr>
      <vt:lpstr>Vitreous Humour </vt:lpstr>
      <vt:lpstr>OPTICS OF THE EYE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  <vt:lpstr>ACCOMMODATION</vt:lpstr>
      <vt:lpstr>PowerPoint Presentation</vt:lpstr>
      <vt:lpstr>PowerPoint Presentation</vt:lpstr>
      <vt:lpstr>PowerPoint Presentation</vt:lpstr>
      <vt:lpstr>PowerPoint Presentation</vt:lpstr>
      <vt:lpstr>Far vision</vt:lpstr>
      <vt:lpstr>Refraction</vt:lpstr>
      <vt:lpstr>ERRORS OF REFRACTION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97</cp:revision>
  <dcterms:created xsi:type="dcterms:W3CDTF">2019-02-09T16:25:50Z</dcterms:created>
  <dcterms:modified xsi:type="dcterms:W3CDTF">2024-03-20T15:34:06Z</dcterms:modified>
</cp:coreProperties>
</file>