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01" r:id="rId3"/>
    <p:sldId id="305" r:id="rId4"/>
    <p:sldId id="312" r:id="rId5"/>
    <p:sldId id="314" r:id="rId6"/>
    <p:sldId id="306" r:id="rId7"/>
    <p:sldId id="315" r:id="rId8"/>
    <p:sldId id="316" r:id="rId9"/>
    <p:sldId id="317" r:id="rId10"/>
    <p:sldId id="318" r:id="rId11"/>
    <p:sldId id="319" r:id="rId12"/>
    <p:sldId id="320" r:id="rId13"/>
    <p:sldId id="307" r:id="rId14"/>
    <p:sldId id="321" r:id="rId15"/>
    <p:sldId id="290" r:id="rId16"/>
    <p:sldId id="299" r:id="rId17"/>
    <p:sldId id="298" r:id="rId18"/>
    <p:sldId id="294" r:id="rId19"/>
    <p:sldId id="295" r:id="rId20"/>
    <p:sldId id="279" r:id="rId21"/>
    <p:sldId id="285" r:id="rId22"/>
    <p:sldId id="281" r:id="rId23"/>
    <p:sldId id="292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5" autoAdjust="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9B1A-58A0-4676-A040-F6DCE2A399CE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44B78-8138-40C4-97E6-F3FDB83900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919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44B78-8138-40C4-97E6-F3FDB83900E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85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0986-D6EC-13AB-CBB5-915AE5008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F6AF3-F529-03DE-8D29-B667F149F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D8BC7-D540-329D-BF0A-7CD133C6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13C9B-3423-45DE-269D-D534A819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D03E-63C9-ABEC-F56F-9E12BE09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446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684D-CAA7-B232-D27B-5F32C6D5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BD9A5-C9D3-AA96-AA64-CCF1A7417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08CF3-F8E4-3F69-E26A-8DC64098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BB621-C46E-6DC1-4CB5-35028017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F843-2952-A60B-1C9B-4C48B5AE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915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9B52F-15B2-AA3E-3FDD-65C680498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22D77-8B9D-A8E8-6584-679D57736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57E6B-D2AF-9DAF-FC86-53DCE074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5B480-5476-CC2D-16AB-A472B53A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2C03-391C-5C41-C073-CCEE8D6D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97CD-F2C0-9E2D-2458-D8B57BE8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8C74A-60A2-CDA0-8965-16870093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51328-402C-426B-564A-F02EB4B5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58609-1209-65CF-0A18-515912A7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9C365-61BD-ED89-D058-00C935AC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305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E2B0-5AC5-475C-07EB-65BC896B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1FDD1-F11F-EE35-9D7E-4E4B8A8D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6181F-0FA4-DB1B-9E53-0B1D8FDE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65FB6-2304-4E26-330E-D19E458E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1264D-D149-640A-639F-D4CA28D8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71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D937-F994-5407-5FBD-A2D55139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45240-9079-A5F7-9321-84C49C111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A37A7-BBFF-3CF0-D9AA-E3F7ECCFC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29FDC-CE00-6907-1284-8B14D537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D64FC-2C86-DB58-7359-EF8871B2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A6CD4-7A61-1EB4-D27A-C600A086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381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434C-94DA-2057-B02A-A445B95B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72F42-2D78-6319-C0F2-B5826232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FCFF1-BD22-21B8-779A-A81C87775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DBBA9-60A2-CEFB-F898-13D6F9D9E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41A8C-C823-2CBD-DE84-FECCB2427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A1F73-2C8E-0E04-C782-5C72ECA0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00A2A-9409-85B5-324B-A5A8FDD1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B7921F-7F7D-4EA6-F1C1-40EC62DE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775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FAFA-DC26-3BB3-9778-07443F08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DCF7E-E6E5-7E98-83C0-D91B503C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612A8-27AB-16C4-1792-2AF8D87A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C4A7F-91CA-6885-6553-D09848E1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054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45829-32E0-D10D-385F-850CA21B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5914B8-5252-1BAC-937C-484B1DED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A1995-00D9-DE5C-24ED-37592053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39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B025-0DD2-BACA-4F20-2ADA592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38959-8D69-52D4-3AEA-3A9579C70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62E1B-FAB1-C337-DCD3-0445969AB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62057-A820-9FE6-E4B5-3B4020E7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D858B-02F0-0AAE-8D37-57B9F184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4C6F4-C7D5-56D6-4363-07D6B59E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999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40CE-C242-B5E9-B8A1-96EAFA96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42833-6D96-0B5B-16A3-4823DAF50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1996B-EC03-5CC0-074D-51CA9F015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0AD49-B213-AADA-595C-D21D0F9B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95ABB-96CA-03CD-727F-556FA747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B962F-5EDE-915E-4F2F-E3FC9967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68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8817B-02B6-FBF7-27DD-2852C93C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A0CB5-81E2-5533-BE7F-8967CC72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25C92-A6CD-D427-CD00-EA9A54D89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70E3-3FFF-458F-B98D-C96D11E0EB0D}" type="datetimeFigureOut">
              <a:rPr lang="en-IN" smtClean="0"/>
              <a:t>19-11-2024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D2A8-B3D6-F2DE-0799-0E1CA05D3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BD007-6598-2C35-F5A5-C10BBDD6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E53BA-BD72-46FE-897E-EDA32FD44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85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8F29-CB40-1A4D-EA6C-356FA194F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MECHANISMS OF RBC DESTRUCTION</a:t>
            </a:r>
            <a:br>
              <a:rPr kumimoji="0" lang="en-IN" sz="6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en-IN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B386347-6639-45B5-F814-870DEA675B0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85924" y="5183188"/>
            <a:ext cx="7143751" cy="424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 2.5 Describe different types of anemias &amp; jaundice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4F367-6171-F2E2-2D45-A0BCFCF3A38E}"/>
              </a:ext>
            </a:extLst>
          </p:cNvPr>
          <p:cNvSpPr txBox="1"/>
          <p:nvPr/>
        </p:nvSpPr>
        <p:spPr>
          <a:xfrm>
            <a:off x="1543050" y="4598413"/>
            <a:ext cx="6267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Competency :-</a:t>
            </a:r>
          </a:p>
        </p:txBody>
      </p:sp>
    </p:spTree>
    <p:extLst>
      <p:ext uri="{BB962C8B-B14F-4D97-AF65-F5344CB8AC3E}">
        <p14:creationId xmlns:p14="http://schemas.microsoft.com/office/powerpoint/2010/main" val="46376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7B40F-BB7B-45E9-A87E-60B873210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7024"/>
            <a:ext cx="12192000" cy="59209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Destruction of red cells in circulation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releases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Hb into plasma.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Hb binds with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haptoglobin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decreases serum haptoglobin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 in the plasma can also bind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haemopexin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plasma glycoprotein.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capacity of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haemopexin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bind with Hb is saturated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binds with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albumin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form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methemalbumin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C5CB14-CF44-46B5-8E44-7BA6268C0857}"/>
              </a:ext>
            </a:extLst>
          </p:cNvPr>
          <p:cNvSpPr txBox="1">
            <a:spLocks/>
          </p:cNvSpPr>
          <p:nvPr/>
        </p:nvSpPr>
        <p:spPr>
          <a:xfrm>
            <a:off x="379412" y="342900"/>
            <a:ext cx="1082198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j-ea"/>
                <a:cs typeface="+mj-cs"/>
              </a:rPr>
              <a:t>FATE IN INTRAVASCULAR DESTRUCTION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D581A4F-6746-0B6C-185A-BBF474AC5F5C}"/>
              </a:ext>
            </a:extLst>
          </p:cNvPr>
          <p:cNvSpPr/>
          <p:nvPr/>
        </p:nvSpPr>
        <p:spPr>
          <a:xfrm>
            <a:off x="5548089" y="1932495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D62ADF3-917B-554D-77B8-8A74E5C9CEC5}"/>
              </a:ext>
            </a:extLst>
          </p:cNvPr>
          <p:cNvSpPr/>
          <p:nvPr/>
        </p:nvSpPr>
        <p:spPr>
          <a:xfrm>
            <a:off x="5548089" y="3429000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4658307-FDE3-CB00-788A-6BCBA0C86C98}"/>
              </a:ext>
            </a:extLst>
          </p:cNvPr>
          <p:cNvSpPr/>
          <p:nvPr/>
        </p:nvSpPr>
        <p:spPr>
          <a:xfrm>
            <a:off x="5548089" y="4331617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079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427C5E-E5E8-521D-2C50-FD5E8FFD18AF}"/>
              </a:ext>
            </a:extLst>
          </p:cNvPr>
          <p:cNvSpPr txBox="1"/>
          <p:nvPr/>
        </p:nvSpPr>
        <p:spPr>
          <a:xfrm>
            <a:off x="0" y="507479"/>
            <a:ext cx="1219200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Hb-haptoglobin complex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transported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where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Hb is converted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biliverdin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heme oxygenase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Biliverdin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further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degraded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bilirubin</a:t>
            </a:r>
            <a:r>
              <a:rPr lang="en-US" sz="28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which is </a:t>
            </a:r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Unconjugated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063BF09-4E49-EB52-7B8E-A87AADAEAF88}"/>
              </a:ext>
            </a:extLst>
          </p:cNvPr>
          <p:cNvSpPr/>
          <p:nvPr/>
        </p:nvSpPr>
        <p:spPr>
          <a:xfrm>
            <a:off x="5449053" y="1715678"/>
            <a:ext cx="484632" cy="11689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4F152D-23A3-DAE0-FDF3-82FBF2CE5F45}"/>
              </a:ext>
            </a:extLst>
          </p:cNvPr>
          <p:cNvSpPr/>
          <p:nvPr/>
        </p:nvSpPr>
        <p:spPr>
          <a:xfrm>
            <a:off x="5449053" y="3691797"/>
            <a:ext cx="484632" cy="13241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56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E6A7A7-8B0E-0CC9-FCD2-8DBBD79EDB05}"/>
              </a:ext>
            </a:extLst>
          </p:cNvPr>
          <p:cNvSpPr txBox="1"/>
          <p:nvPr/>
        </p:nvSpPr>
        <p:spPr>
          <a:xfrm>
            <a:off x="0" y="811882"/>
            <a:ext cx="12192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conjugates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bilirubin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which is excreted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 bile into the GI tract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intestine,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bilirubin is converted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urobilinogen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bacterial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reduction. Urobilinogen is further converted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stercobilinogen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stercobilin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that are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excreted in stool.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small fraction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urobilinogen is absorbed from intestine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excreted through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urinary urobilinogen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5831644-86A2-CF57-C6FC-228678973993}"/>
              </a:ext>
            </a:extLst>
          </p:cNvPr>
          <p:cNvSpPr/>
          <p:nvPr/>
        </p:nvSpPr>
        <p:spPr>
          <a:xfrm>
            <a:off x="5326144" y="1768024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E647365-FC88-298E-472D-68D3A51DC2C7}"/>
              </a:ext>
            </a:extLst>
          </p:cNvPr>
          <p:cNvSpPr/>
          <p:nvPr/>
        </p:nvSpPr>
        <p:spPr>
          <a:xfrm>
            <a:off x="5323363" y="3565689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91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D2D37-DE56-4168-9E6E-C47B6C3B1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intravascular destruction (hemolysis) is more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Hb circulates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unbound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blood and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hemoglobinemia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occurs.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Hemoglobin enters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tubules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excreted in urine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results in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hemoglobinuria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acute hemolysis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Hemoglobin casts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are deposited in kidney tubules and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the tubules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causing 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tubular necrosis and Renal failure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IN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1EB5C40-780B-202A-82E4-2F55E83AE501}"/>
              </a:ext>
            </a:extLst>
          </p:cNvPr>
          <p:cNvSpPr/>
          <p:nvPr/>
        </p:nvSpPr>
        <p:spPr>
          <a:xfrm>
            <a:off x="5326144" y="1451728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F7F400E-6BEC-17BD-62D2-648FC73F09EF}"/>
              </a:ext>
            </a:extLst>
          </p:cNvPr>
          <p:cNvSpPr/>
          <p:nvPr/>
        </p:nvSpPr>
        <p:spPr>
          <a:xfrm>
            <a:off x="5326144" y="2835112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69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56F237-FBD9-47E4-A8F6-9331EF84F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64B99B-4683-761C-0C35-1B1ACF39F9F7}"/>
              </a:ext>
            </a:extLst>
          </p:cNvPr>
          <p:cNvSpPr/>
          <p:nvPr/>
        </p:nvSpPr>
        <p:spPr>
          <a:xfrm>
            <a:off x="5976595" y="2658359"/>
            <a:ext cx="2639506" cy="5656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Hb-Haptoglobin Complex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5DE514-93C6-6348-8A53-6E3E530C5FCA}"/>
              </a:ext>
            </a:extLst>
          </p:cNvPr>
          <p:cNvCxnSpPr>
            <a:cxnSpLocks/>
          </p:cNvCxnSpPr>
          <p:nvPr/>
        </p:nvCxnSpPr>
        <p:spPr>
          <a:xfrm flipH="1">
            <a:off x="8616101" y="2997724"/>
            <a:ext cx="942678" cy="7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7E7348-8415-9065-49B7-62BDC9930F53}"/>
              </a:ext>
            </a:extLst>
          </p:cNvPr>
          <p:cNvSpPr/>
          <p:nvPr/>
        </p:nvSpPr>
        <p:spPr>
          <a:xfrm>
            <a:off x="8474697" y="3885414"/>
            <a:ext cx="3717304" cy="56560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Severe Intravascular </a:t>
            </a:r>
            <a:r>
              <a:rPr lang="en-IN" sz="2000" b="1" dirty="0" err="1">
                <a:solidFill>
                  <a:schemeClr val="tx1"/>
                </a:solidFill>
              </a:rPr>
              <a:t>Hemolysis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500604-14B9-A48E-B1BE-D5CC7524E8BE}"/>
              </a:ext>
            </a:extLst>
          </p:cNvPr>
          <p:cNvSpPr/>
          <p:nvPr/>
        </p:nvSpPr>
        <p:spPr>
          <a:xfrm>
            <a:off x="5316718" y="3355942"/>
            <a:ext cx="3157978" cy="12349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054C34-70BC-F6B4-39E9-969D91D6BD8F}"/>
              </a:ext>
            </a:extLst>
          </p:cNvPr>
          <p:cNvCxnSpPr>
            <a:cxnSpLocks/>
          </p:cNvCxnSpPr>
          <p:nvPr/>
        </p:nvCxnSpPr>
        <p:spPr>
          <a:xfrm flipH="1">
            <a:off x="4835950" y="3117914"/>
            <a:ext cx="1140644" cy="6221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38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5A57CC-0255-12BE-185F-C78A0454B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84" y="1168924"/>
            <a:ext cx="10840823" cy="526015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102C0D-89D2-73CF-C3D8-705480037BA8}"/>
              </a:ext>
            </a:extLst>
          </p:cNvPr>
          <p:cNvSpPr/>
          <p:nvPr/>
        </p:nvSpPr>
        <p:spPr>
          <a:xfrm>
            <a:off x="499621" y="0"/>
            <a:ext cx="11208470" cy="8766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CLASSIFICATION OF HEMOLYTIC ANEMIAS</a:t>
            </a: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3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970A49-FC60-6DD3-5886-9F80D81ED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33"/>
          <a:stretch/>
        </p:blipFill>
        <p:spPr>
          <a:xfrm>
            <a:off x="-85725" y="0"/>
            <a:ext cx="1227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F4C76F-5FC3-46CC-BDEB-108039E1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APPLIED ASPECTS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19042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65E809-0A7C-C17B-A956-E0540013C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33" y="384142"/>
            <a:ext cx="9247695" cy="60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4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10D8BE-8F1B-3319-7068-BD155B8B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49" y="207389"/>
            <a:ext cx="9059159" cy="62593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4E5568-158B-65A5-52C6-1730DCEA0946}"/>
              </a:ext>
            </a:extLst>
          </p:cNvPr>
          <p:cNvSpPr/>
          <p:nvPr/>
        </p:nvSpPr>
        <p:spPr>
          <a:xfrm>
            <a:off x="3431357" y="1593129"/>
            <a:ext cx="2790334" cy="6975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Total Bilirubin</a:t>
            </a:r>
          </a:p>
          <a:p>
            <a:pPr algn="ctr"/>
            <a:r>
              <a:rPr lang="en-US" sz="2400" dirty="0"/>
              <a:t>0.2-1.0 mg/dl</a:t>
            </a:r>
            <a:endParaRPr lang="en-IN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7DED53-DF04-8138-26D6-214EEA741FCE}"/>
              </a:ext>
            </a:extLst>
          </p:cNvPr>
          <p:cNvSpPr/>
          <p:nvPr/>
        </p:nvSpPr>
        <p:spPr>
          <a:xfrm>
            <a:off x="3498032" y="3038475"/>
            <a:ext cx="2790334" cy="3905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0.2-0.8 mg/dl</a:t>
            </a:r>
            <a:endParaRPr lang="en-IN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D4B2A7-788A-91CF-1A3A-0CF36E402F77}"/>
              </a:ext>
            </a:extLst>
          </p:cNvPr>
          <p:cNvSpPr/>
          <p:nvPr/>
        </p:nvSpPr>
        <p:spPr>
          <a:xfrm>
            <a:off x="3650432" y="3792962"/>
            <a:ext cx="2790334" cy="3905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0.0-0.2 mg/dl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6644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B2395-416B-4D31-80DE-E9FFF5F00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769"/>
            <a:ext cx="11800114" cy="4163986"/>
          </a:xfrm>
        </p:spPr>
        <p:txBody>
          <a:bodyPr>
            <a:normAutofit/>
          </a:bodyPr>
          <a:lstStyle/>
          <a:p>
            <a:pPr marL="347663" indent="-347663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two mechanisms of red cell destruction: </a:t>
            </a:r>
          </a:p>
          <a:p>
            <a:pPr marL="347663" indent="-347663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Intravascular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7663" indent="-34766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Extravascular 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8ABA3B-9A7A-4BBC-A22A-6E7AF49B06CD}"/>
              </a:ext>
            </a:extLst>
          </p:cNvPr>
          <p:cNvSpPr txBox="1">
            <a:spLocks/>
          </p:cNvSpPr>
          <p:nvPr/>
        </p:nvSpPr>
        <p:spPr>
          <a:xfrm>
            <a:off x="379412" y="0"/>
            <a:ext cx="108219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7748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F37F-1A65-4A19-A83F-92CB0C8A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5945"/>
            <a:ext cx="12192000" cy="5922055"/>
          </a:xfrm>
        </p:spPr>
        <p:txBody>
          <a:bodyPr>
            <a:normAutofit/>
          </a:bodyPr>
          <a:lstStyle/>
          <a:p>
            <a:pPr marL="347663" indent="-347663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Hemolytic jaundice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occurs from increased destruction of red cells 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precursors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,causing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increased bilirubin production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7663" indent="-347663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Jaundice due to hemolysis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usually mild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healthy liver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excrete a bilirubin load of six times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its normal concentration. </a:t>
            </a:r>
          </a:p>
          <a:p>
            <a:pPr marL="347663" indent="-347663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this does not happen in newborn. Hence,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hemolytic jaundice is common in newborn </a:t>
            </a:r>
            <a:endParaRPr lang="en-IN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299820-CFA4-429D-B155-430229469628}"/>
              </a:ext>
            </a:extLst>
          </p:cNvPr>
          <p:cNvSpPr txBox="1">
            <a:spLocks/>
          </p:cNvSpPr>
          <p:nvPr/>
        </p:nvSpPr>
        <p:spPr>
          <a:xfrm>
            <a:off x="379412" y="0"/>
            <a:ext cx="108219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Calibri"/>
                <a:ea typeface="+mj-ea"/>
                <a:cs typeface="+mj-cs"/>
              </a:rPr>
              <a:t>HEMOLYTIC JAUNDICE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FF"/>
              </a:highligh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805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5AB98-D202-19D3-EEBB-F3639CF58D2B}"/>
              </a:ext>
            </a:extLst>
          </p:cNvPr>
          <p:cNvSpPr txBox="1"/>
          <p:nvPr/>
        </p:nvSpPr>
        <p:spPr>
          <a:xfrm>
            <a:off x="0" y="84841"/>
            <a:ext cx="1219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IN" sz="3600" b="1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Hemolytic</a:t>
            </a:r>
            <a:r>
              <a:rPr lang="en-IN" sz="36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Jaundice is Common in Newborns ?</a:t>
            </a:r>
          </a:p>
          <a:p>
            <a:endParaRPr lang="en-IN" sz="36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Newborns,</a:t>
            </a:r>
            <a:r>
              <a:rPr lang="en-IN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Hepatic</a:t>
            </a:r>
            <a:r>
              <a:rPr lang="en-IN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Enzyme Systems are not Well developed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Which,</a:t>
            </a:r>
            <a:r>
              <a:rPr lang="en-IN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Bilirubin</a:t>
            </a:r>
            <a:r>
              <a:rPr lang="en-IN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metabolism </a:t>
            </a:r>
            <a:r>
              <a:rPr lang="en-IN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IN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 effective</a:t>
            </a:r>
            <a:r>
              <a:rPr lang="en-IN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Hence,Hyperbilirubinemia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occurs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Hence,Hemolytic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Jaundice is Common in </a:t>
            </a:r>
            <a:r>
              <a:rPr lang="en-IN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Newborns &amp; may be severe in Premature Deliveries </a:t>
            </a:r>
          </a:p>
        </p:txBody>
      </p:sp>
    </p:spTree>
    <p:extLst>
      <p:ext uri="{BB962C8B-B14F-4D97-AF65-F5344CB8AC3E}">
        <p14:creationId xmlns:p14="http://schemas.microsoft.com/office/powerpoint/2010/main" val="2576693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21B7-5B31-4D2E-8941-8185E173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Unconjugated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bilirubin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mostly bound to Albumin &amp; is not water </a:t>
            </a:r>
            <a:r>
              <a:rPr lang="en-US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,Unconjugated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bilirubin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 not filtered in the glomerulus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 therefore, there is </a:t>
            </a:r>
            <a:r>
              <a:rPr lang="en-US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 excretion of Unconjugated bilirubin in the urine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Hence,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Hemolytic jaundice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called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Acholuric jaundice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urine color may become brown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excretion of urobilinogen in urine.   </a:t>
            </a:r>
            <a:endParaRPr lang="en-IN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Increased quantity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fecal stercobilinogen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can cause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dark-brown colored stool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N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plasma bilirubin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usually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less than 6 mg%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liver function tests are usually normal &amp; </a:t>
            </a:r>
            <a:r>
              <a:rPr lang="en-US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Reticulocytosis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is seen </a:t>
            </a:r>
          </a:p>
          <a:p>
            <a:pPr marL="347663" indent="-347663">
              <a:lnSpc>
                <a:spcPct val="100000"/>
              </a:lnSpc>
              <a:spcBef>
                <a:spcPts val="600"/>
              </a:spcBef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BE13A2F-4454-9BD1-97BD-8B06F9F94360}"/>
              </a:ext>
            </a:extLst>
          </p:cNvPr>
          <p:cNvSpPr/>
          <p:nvPr/>
        </p:nvSpPr>
        <p:spPr>
          <a:xfrm>
            <a:off x="5783705" y="1363744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5414EEF-228F-8DFF-1B62-C9633DF8827A}"/>
              </a:ext>
            </a:extLst>
          </p:cNvPr>
          <p:cNvSpPr/>
          <p:nvPr/>
        </p:nvSpPr>
        <p:spPr>
          <a:xfrm>
            <a:off x="5783705" y="2378696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69A3D0B-8C32-CA88-662C-AE26A333D4C3}"/>
              </a:ext>
            </a:extLst>
          </p:cNvPr>
          <p:cNvSpPr/>
          <p:nvPr/>
        </p:nvSpPr>
        <p:spPr>
          <a:xfrm>
            <a:off x="5783705" y="3814713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00899B3-1BA1-389A-69BE-2F63471386FD}"/>
              </a:ext>
            </a:extLst>
          </p:cNvPr>
          <p:cNvSpPr/>
          <p:nvPr/>
        </p:nvSpPr>
        <p:spPr>
          <a:xfrm>
            <a:off x="5783705" y="5187885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06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51C299-A898-2F18-C4DD-F03311F47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14364"/>
          <a:stretch/>
        </p:blipFill>
        <p:spPr>
          <a:xfrm>
            <a:off x="65988" y="0"/>
            <a:ext cx="12126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55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637236-642B-4BB8-853B-33279AA72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63" y="-1"/>
            <a:ext cx="10774836" cy="5797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5BDDF-BB40-1CC5-EA60-726F5054B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649" b="42252"/>
          <a:stretch/>
        </p:blipFill>
        <p:spPr>
          <a:xfrm>
            <a:off x="0" y="5797484"/>
            <a:ext cx="11972041" cy="4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EA26-A45E-4763-BF11-BDD9A7E05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329"/>
            <a:ext cx="12192000" cy="594667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 cells are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destroyed in the circulation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their cell membrane is breached.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intravascular destruction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membrane of older red cells becomes rigid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becomes susceptible to rupture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during circulation inside the blood vessel.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Defect in the membranes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Membranopathies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HS,HE</a:t>
            </a: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Hemoglobinopathies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(Sickle Cell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Anemia,Thalassemia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Enzymopathies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(G6PD,Pyruvate Kinase Deficiency)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2543CE-0758-43D6-8926-44B737F965A0}"/>
              </a:ext>
            </a:extLst>
          </p:cNvPr>
          <p:cNvSpPr txBox="1">
            <a:spLocks/>
          </p:cNvSpPr>
          <p:nvPr/>
        </p:nvSpPr>
        <p:spPr>
          <a:xfrm>
            <a:off x="379412" y="342900"/>
            <a:ext cx="1082198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INTRAVASCULAR DESTRUCTION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444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E45170-29C5-4C4C-2972-DA77A5201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" y="42390"/>
            <a:ext cx="12003175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4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C20E8-7526-B375-F10F-A4CE8407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8" y="85258"/>
            <a:ext cx="11174384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0B9E-FAE5-4A0A-883D-F85998BA2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3676"/>
            <a:ext cx="12192000" cy="59243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Macrophages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differentiate young and senescent red cells.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They ingest older red cells. </a:t>
            </a:r>
            <a:endParaRPr lang="en-IN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Two important changes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occur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senescent red cells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make them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phagocytosis by macrophages of RE System/MPS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Decreased deformability </a:t>
            </a:r>
            <a:endParaRPr lang="en-IN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Alteration in surface properties (Abnormal RBCs)</a:t>
            </a:r>
            <a:endParaRPr lang="en-IN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1FA6AA-6CC8-4F2E-BB5E-8A4A060B2D73}"/>
              </a:ext>
            </a:extLst>
          </p:cNvPr>
          <p:cNvSpPr txBox="1">
            <a:spLocks/>
          </p:cNvSpPr>
          <p:nvPr/>
        </p:nvSpPr>
        <p:spPr>
          <a:xfrm>
            <a:off x="379412" y="342900"/>
            <a:ext cx="1082198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EXTRAVASCULAR DESTRUCTION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185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A406B-86FE-4DE3-AFD2-580B3D361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5739"/>
            <a:ext cx="12192000" cy="593226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Fate of destroyed red cells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depends on whether the cells were destroyed </a:t>
            </a:r>
            <a:r>
              <a:rPr lang="en-US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extravascularly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intravascularly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D23AB6-B2A6-44C1-8AF5-0CD35DE96F2F}"/>
              </a:ext>
            </a:extLst>
          </p:cNvPr>
          <p:cNvSpPr txBox="1">
            <a:spLocks/>
          </p:cNvSpPr>
          <p:nvPr/>
        </p:nvSpPr>
        <p:spPr>
          <a:xfrm>
            <a:off x="379412" y="342900"/>
            <a:ext cx="1082198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FATE OF DESTROYED RED CELLS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681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1DA6F-D844-4202-97DF-BEEEC301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5662"/>
            <a:ext cx="12191999" cy="5912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phagocytic cells such 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macrophages, red cells are degraded by lysosomes into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Heme and </a:t>
            </a:r>
            <a:r>
              <a:rPr lang="en-US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globin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Globin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is converted to Amino acids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recycled back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catabolized to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Iron &amp; Porphyrin </a:t>
            </a:r>
            <a:r>
              <a:rPr lang="en-US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recycled back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Porphyrin ring-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Biliverdin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Bilirubin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Bilirubin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enters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peripheral blood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 circulate as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Unconjugated bilirubin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4816BE-B5DC-4E84-BE1D-E201A0FE97B3}"/>
              </a:ext>
            </a:extLst>
          </p:cNvPr>
          <p:cNvSpPr txBox="1">
            <a:spLocks/>
          </p:cNvSpPr>
          <p:nvPr/>
        </p:nvSpPr>
        <p:spPr>
          <a:xfrm>
            <a:off x="379412" y="342900"/>
            <a:ext cx="1082198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j-ea"/>
                <a:cs typeface="+mj-cs"/>
              </a:rPr>
              <a:t>FATE IN EXTRAVASCULAR DESTRUCTION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CDF15B9-65AC-3375-A363-8F9001B212DD}"/>
              </a:ext>
            </a:extLst>
          </p:cNvPr>
          <p:cNvSpPr/>
          <p:nvPr/>
        </p:nvSpPr>
        <p:spPr>
          <a:xfrm>
            <a:off x="5330683" y="3633697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EC0AB47-ADC9-60D7-34D3-33D4D120AAFA}"/>
              </a:ext>
            </a:extLst>
          </p:cNvPr>
          <p:cNvSpPr/>
          <p:nvPr/>
        </p:nvSpPr>
        <p:spPr>
          <a:xfrm>
            <a:off x="5331557" y="2564839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454AC0E-2E1F-0D50-E737-73C322966937}"/>
              </a:ext>
            </a:extLst>
          </p:cNvPr>
          <p:cNvSpPr/>
          <p:nvPr/>
        </p:nvSpPr>
        <p:spPr>
          <a:xfrm>
            <a:off x="5305773" y="4489431"/>
            <a:ext cx="484632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F50D9CD-8804-1101-FDF0-B7EDFE2670CD}"/>
              </a:ext>
            </a:extLst>
          </p:cNvPr>
          <p:cNvSpPr/>
          <p:nvPr/>
        </p:nvSpPr>
        <p:spPr>
          <a:xfrm>
            <a:off x="7359507" y="4485884"/>
            <a:ext cx="593867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37861C4-E322-2186-51E8-81998456204F}"/>
              </a:ext>
            </a:extLst>
          </p:cNvPr>
          <p:cNvSpPr/>
          <p:nvPr/>
        </p:nvSpPr>
        <p:spPr>
          <a:xfrm>
            <a:off x="5330683" y="5087511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59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E6A7A7-8B0E-0CC9-FCD2-8DBBD79EDB05}"/>
              </a:ext>
            </a:extLst>
          </p:cNvPr>
          <p:cNvSpPr txBox="1"/>
          <p:nvPr/>
        </p:nvSpPr>
        <p:spPr>
          <a:xfrm>
            <a:off x="0" y="811882"/>
            <a:ext cx="12192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Unconjugated bilirubin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transported to liver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where it gets conjugated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conjugated bilirubin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excreted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 bile into the GI tract.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intestine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Conjugated bilirubin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converted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urobilinogen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bacterial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Urobilinogen is further converted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stercobilinogen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stercobilin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that are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excreted in stool.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fraction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urobilinogen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absorbed from intestine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excreted through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urinary urobilinogen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5831644-86A2-CF57-C6FC-228678973993}"/>
              </a:ext>
            </a:extLst>
          </p:cNvPr>
          <p:cNvSpPr/>
          <p:nvPr/>
        </p:nvSpPr>
        <p:spPr>
          <a:xfrm>
            <a:off x="5323363" y="1715679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E647365-FC88-298E-472D-68D3A51DC2C7}"/>
              </a:ext>
            </a:extLst>
          </p:cNvPr>
          <p:cNvSpPr/>
          <p:nvPr/>
        </p:nvSpPr>
        <p:spPr>
          <a:xfrm>
            <a:off x="5326144" y="3583756"/>
            <a:ext cx="484632" cy="5938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20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728</Words>
  <Application>Microsoft Office PowerPoint</Application>
  <PresentationFormat>Widescreen</PresentationFormat>
  <Paragraphs>103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MECHANISMS OF RBC DESTRUCTION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APPLIED ASPECTS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SHALINI RANJAN</dc:creator>
  <cp:lastModifiedBy>SHALINI RANJAN</cp:lastModifiedBy>
  <cp:revision>11</cp:revision>
  <dcterms:created xsi:type="dcterms:W3CDTF">2023-09-01T04:10:09Z</dcterms:created>
  <dcterms:modified xsi:type="dcterms:W3CDTF">2024-11-19T16:01:05Z</dcterms:modified>
</cp:coreProperties>
</file>