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86" r:id="rId4"/>
    <p:sldId id="258" r:id="rId5"/>
    <p:sldId id="261" r:id="rId6"/>
    <p:sldId id="287" r:id="rId7"/>
    <p:sldId id="259" r:id="rId8"/>
    <p:sldId id="293" r:id="rId9"/>
    <p:sldId id="303" r:id="rId10"/>
    <p:sldId id="292" r:id="rId11"/>
    <p:sldId id="262" r:id="rId12"/>
    <p:sldId id="265" r:id="rId13"/>
    <p:sldId id="266" r:id="rId14"/>
    <p:sldId id="295" r:id="rId15"/>
    <p:sldId id="291" r:id="rId16"/>
    <p:sldId id="267" r:id="rId17"/>
    <p:sldId id="290" r:id="rId18"/>
    <p:sldId id="268" r:id="rId19"/>
    <p:sldId id="289" r:id="rId20"/>
    <p:sldId id="270" r:id="rId21"/>
    <p:sldId id="288" r:id="rId22"/>
    <p:sldId id="304" r:id="rId23"/>
    <p:sldId id="296" r:id="rId24"/>
    <p:sldId id="294" r:id="rId25"/>
    <p:sldId id="297" r:id="rId26"/>
    <p:sldId id="298" r:id="rId27"/>
    <p:sldId id="299" r:id="rId28"/>
    <p:sldId id="279" r:id="rId29"/>
    <p:sldId id="300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8F0-D9DF-43EB-8D47-A6F4C18DC833}" type="datetimeFigureOut">
              <a:rPr lang="en-IN" smtClean="0"/>
              <a:t>15-05-2024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1CD20-627A-495C-883D-79BB097308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0166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1CD20-627A-495C-883D-79BB0973083B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7549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8785-2C6E-41F6-B213-E30AC5F1D6FE}" type="datetimeFigureOut">
              <a:rPr lang="en-IN" smtClean="0"/>
              <a:t>15-05-2024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337F-994C-44A4-8AA7-80C86D70DB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2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8785-2C6E-41F6-B213-E30AC5F1D6FE}" type="datetimeFigureOut">
              <a:rPr lang="en-IN" smtClean="0"/>
              <a:t>15-05-2024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337F-994C-44A4-8AA7-80C86D70DB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5297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8785-2C6E-41F6-B213-E30AC5F1D6FE}" type="datetimeFigureOut">
              <a:rPr lang="en-IN" smtClean="0"/>
              <a:t>15-05-2024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337F-994C-44A4-8AA7-80C86D70DB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2232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8785-2C6E-41F6-B213-E30AC5F1D6FE}" type="datetimeFigureOut">
              <a:rPr lang="en-IN" smtClean="0"/>
              <a:t>15-05-2024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337F-994C-44A4-8AA7-80C86D70DB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876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8785-2C6E-41F6-B213-E30AC5F1D6FE}" type="datetimeFigureOut">
              <a:rPr lang="en-IN" smtClean="0"/>
              <a:t>15-05-2024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337F-994C-44A4-8AA7-80C86D70DB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147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8785-2C6E-41F6-B213-E30AC5F1D6FE}" type="datetimeFigureOut">
              <a:rPr lang="en-IN" smtClean="0"/>
              <a:t>15-05-2024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337F-994C-44A4-8AA7-80C86D70DB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477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8785-2C6E-41F6-B213-E30AC5F1D6FE}" type="datetimeFigureOut">
              <a:rPr lang="en-IN" smtClean="0"/>
              <a:t>15-05-2024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337F-994C-44A4-8AA7-80C86D70DB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5500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8785-2C6E-41F6-B213-E30AC5F1D6FE}" type="datetimeFigureOut">
              <a:rPr lang="en-IN" smtClean="0"/>
              <a:t>15-05-2024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337F-994C-44A4-8AA7-80C86D70DB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7664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8785-2C6E-41F6-B213-E30AC5F1D6FE}" type="datetimeFigureOut">
              <a:rPr lang="en-IN" smtClean="0"/>
              <a:t>15-05-2024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337F-994C-44A4-8AA7-80C86D70DB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4048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8785-2C6E-41F6-B213-E30AC5F1D6FE}" type="datetimeFigureOut">
              <a:rPr lang="en-IN" smtClean="0"/>
              <a:t>15-05-2024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337F-994C-44A4-8AA7-80C86D70DB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8628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8785-2C6E-41F6-B213-E30AC5F1D6FE}" type="datetimeFigureOut">
              <a:rPr lang="en-IN" smtClean="0"/>
              <a:t>15-05-2024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337F-994C-44A4-8AA7-80C86D70DB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455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58785-2C6E-41F6-B213-E30AC5F1D6FE}" type="datetimeFigureOut">
              <a:rPr lang="en-IN" smtClean="0"/>
              <a:t>15-05-2024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1337F-994C-44A4-8AA7-80C86D70DB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5118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HEMOGLOBIN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29054" y="3602038"/>
            <a:ext cx="4862945" cy="1655762"/>
          </a:xfrm>
        </p:spPr>
        <p:txBody>
          <a:bodyPr>
            <a:normAutofit/>
          </a:bodyPr>
          <a:lstStyle/>
          <a:p>
            <a:r>
              <a:rPr lang="en-US" sz="3200" b="1" dirty="0"/>
              <a:t>DR SHALINI RANJAN</a:t>
            </a:r>
            <a:endParaRPr lang="en-IN" sz="3200" b="1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07D76F20-3245-EBC4-FA79-8D4E5AB77ABC}"/>
              </a:ext>
            </a:extLst>
          </p:cNvPr>
          <p:cNvSpPr txBox="1">
            <a:spLocks/>
          </p:cNvSpPr>
          <p:nvPr/>
        </p:nvSpPr>
        <p:spPr>
          <a:xfrm>
            <a:off x="0" y="5183188"/>
            <a:ext cx="12191999" cy="7571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Calibri" panose="020F0502020204030204"/>
              </a:rPr>
              <a:t>PY 2.3 Describe &amp; Discuss the Synthesis &amp; functions of hemoglobin &amp; explain its breakdown. Describe variants of hemoglobin</a:t>
            </a:r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8DDD1F-7995-1A42-FFE5-266A9582942D}"/>
              </a:ext>
            </a:extLst>
          </p:cNvPr>
          <p:cNvSpPr txBox="1"/>
          <p:nvPr/>
        </p:nvSpPr>
        <p:spPr>
          <a:xfrm>
            <a:off x="-1" y="4673025"/>
            <a:ext cx="60237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Competency :-</a:t>
            </a:r>
          </a:p>
        </p:txBody>
      </p:sp>
    </p:spTree>
    <p:extLst>
      <p:ext uri="{BB962C8B-B14F-4D97-AF65-F5344CB8AC3E}">
        <p14:creationId xmlns:p14="http://schemas.microsoft.com/office/powerpoint/2010/main" val="3570353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09738"/>
            <a:ext cx="12192000" cy="2852737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Types of </a:t>
            </a:r>
            <a:r>
              <a:rPr lang="en-US" b="1" dirty="0" err="1">
                <a:solidFill>
                  <a:srgbClr val="FF0000"/>
                </a:solidFill>
              </a:rPr>
              <a:t>Hb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6257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6982" y="152400"/>
            <a:ext cx="1209501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7030A0"/>
                </a:solidFill>
              </a:rPr>
              <a:t>Normal </a:t>
            </a:r>
            <a:r>
              <a:rPr lang="en-US" sz="4400" b="1" dirty="0" err="1">
                <a:solidFill>
                  <a:srgbClr val="7030A0"/>
                </a:solidFill>
              </a:rPr>
              <a:t>Hemoglobins</a:t>
            </a:r>
            <a:r>
              <a:rPr lang="en-US" sz="4400" b="1" dirty="0">
                <a:solidFill>
                  <a:srgbClr val="7030A0"/>
                </a:solidFill>
              </a:rPr>
              <a:t> :-</a:t>
            </a:r>
          </a:p>
          <a:p>
            <a:endParaRPr lang="en-US" sz="3200" dirty="0"/>
          </a:p>
          <a:p>
            <a:r>
              <a:rPr lang="en-US" sz="3200" b="1" u="sng" dirty="0">
                <a:solidFill>
                  <a:srgbClr val="FF0000"/>
                </a:solidFill>
              </a:rPr>
              <a:t>Normal Adult Hb</a:t>
            </a:r>
          </a:p>
          <a:p>
            <a:endParaRPr lang="en-US" sz="3200" dirty="0"/>
          </a:p>
          <a:p>
            <a:r>
              <a:rPr lang="en-US" sz="3200" b="1" dirty="0"/>
              <a:t>1.Hemoglobin A (</a:t>
            </a:r>
            <a:r>
              <a:rPr lang="en-US" sz="3200" b="1" dirty="0" err="1"/>
              <a:t>Hb</a:t>
            </a:r>
            <a:r>
              <a:rPr lang="en-US" sz="3200" b="1" dirty="0"/>
              <a:t> A)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3200" dirty="0"/>
              <a:t>Major Hb in Adults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3200" dirty="0"/>
              <a:t>Comprises 97% of </a:t>
            </a:r>
            <a:r>
              <a:rPr lang="en-US" sz="3200" dirty="0" err="1"/>
              <a:t>Hb</a:t>
            </a:r>
            <a:r>
              <a:rPr lang="en-US" sz="3200" dirty="0"/>
              <a:t> of Adult Red Cells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3200" dirty="0"/>
              <a:t>Consists of Two Alpha &amp; Two Beta Chains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3200" dirty="0"/>
              <a:t>Structural Formula = </a:t>
            </a:r>
            <a:r>
              <a:rPr lang="el-GR" sz="3200" dirty="0"/>
              <a:t>α</a:t>
            </a:r>
            <a:r>
              <a:rPr lang="en-US" sz="3200" baseline="-25000" dirty="0"/>
              <a:t>2</a:t>
            </a:r>
            <a:r>
              <a:rPr lang="el-GR" sz="3200" dirty="0"/>
              <a:t>β</a:t>
            </a:r>
            <a:r>
              <a:rPr lang="en-US" sz="3200" baseline="-25000" dirty="0"/>
              <a:t>2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3200" dirty="0"/>
              <a:t>Detected as early as 8th week of IUL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3200" dirty="0"/>
              <a:t>Replaces </a:t>
            </a:r>
            <a:r>
              <a:rPr lang="en-US" sz="3200" dirty="0" err="1"/>
              <a:t>HbF</a:t>
            </a:r>
            <a:r>
              <a:rPr lang="en-US" sz="3200" dirty="0"/>
              <a:t> by 6 months of Birth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766935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10543309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2.Hemoglobin A2 (HbA2)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3200" dirty="0"/>
              <a:t>Minor Hb in Adults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3200" dirty="0"/>
              <a:t>Structural Formula = </a:t>
            </a:r>
            <a:r>
              <a:rPr lang="el-GR" sz="3200" dirty="0"/>
              <a:t>α</a:t>
            </a:r>
            <a:r>
              <a:rPr lang="en-US" sz="3200" dirty="0"/>
              <a:t>2</a:t>
            </a:r>
            <a:r>
              <a:rPr lang="el-GR" sz="3200" dirty="0"/>
              <a:t>δ</a:t>
            </a:r>
            <a:r>
              <a:rPr lang="en-US" sz="3200" dirty="0"/>
              <a:t>2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3200" dirty="0"/>
              <a:t>Present in very small amounts at Birth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3200" dirty="0"/>
              <a:t>Adult level = 3%</a:t>
            </a:r>
          </a:p>
          <a:p>
            <a:endParaRPr lang="en-US" sz="3200" dirty="0"/>
          </a:p>
          <a:p>
            <a:r>
              <a:rPr lang="en-US" sz="3200" b="1" u="sng" dirty="0">
                <a:solidFill>
                  <a:srgbClr val="FF0000"/>
                </a:solidFill>
              </a:rPr>
              <a:t>Normal Fetal Hb </a:t>
            </a:r>
          </a:p>
          <a:p>
            <a:r>
              <a:rPr lang="en-US" sz="3200" b="1" dirty="0"/>
              <a:t>1.Fetal Hemoglobin (</a:t>
            </a:r>
            <a:r>
              <a:rPr lang="en-US" sz="3200" b="1" dirty="0" err="1"/>
              <a:t>HbF</a:t>
            </a:r>
            <a:r>
              <a:rPr lang="en-US" sz="3200" b="1" dirty="0"/>
              <a:t>)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3200" dirty="0"/>
              <a:t>Major </a:t>
            </a:r>
            <a:r>
              <a:rPr lang="en-US" sz="3200" dirty="0" err="1"/>
              <a:t>Hb</a:t>
            </a:r>
            <a:r>
              <a:rPr lang="en-US" sz="3200" dirty="0"/>
              <a:t> in Fetus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3200" dirty="0"/>
              <a:t>Structural Formula =</a:t>
            </a:r>
            <a:r>
              <a:rPr lang="el-GR" sz="3200" dirty="0"/>
              <a:t>α</a:t>
            </a:r>
            <a:r>
              <a:rPr lang="en-US" sz="3200" dirty="0"/>
              <a:t>2</a:t>
            </a:r>
            <a:r>
              <a:rPr lang="el-GR" sz="3200" dirty="0"/>
              <a:t>γ</a:t>
            </a:r>
            <a:r>
              <a:rPr lang="en-US" sz="3200" dirty="0"/>
              <a:t>2</a:t>
            </a:r>
          </a:p>
          <a:p>
            <a:endParaRPr lang="en-US" sz="3200" dirty="0"/>
          </a:p>
          <a:p>
            <a:r>
              <a:rPr lang="en-US" sz="3200" b="1" dirty="0"/>
              <a:t>2.Hemoglobin Bart’s (</a:t>
            </a:r>
            <a:r>
              <a:rPr lang="en-US" sz="3200" b="1" dirty="0" err="1"/>
              <a:t>Hb</a:t>
            </a:r>
            <a:r>
              <a:rPr lang="en-US" sz="3200" b="1" dirty="0"/>
              <a:t> Bart’s)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3200" dirty="0"/>
              <a:t>Minor </a:t>
            </a:r>
            <a:r>
              <a:rPr lang="en-US" sz="3200" dirty="0" err="1"/>
              <a:t>Hb</a:t>
            </a:r>
            <a:r>
              <a:rPr lang="en-US" sz="3200" dirty="0"/>
              <a:t> in Fetal Life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3200" dirty="0"/>
              <a:t>Structural Formula =</a:t>
            </a:r>
            <a:r>
              <a:rPr lang="el-GR" sz="3200" dirty="0"/>
              <a:t>γ</a:t>
            </a:r>
            <a:r>
              <a:rPr lang="en-US" sz="3200" dirty="0"/>
              <a:t>4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081180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0837" y="193964"/>
            <a:ext cx="120811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</a:rPr>
              <a:t>Normal Embryonic </a:t>
            </a:r>
            <a:r>
              <a:rPr lang="en-US" sz="3200" b="1" u="sng" dirty="0" err="1">
                <a:solidFill>
                  <a:srgbClr val="FF0000"/>
                </a:solidFill>
              </a:rPr>
              <a:t>Hemoglobins</a:t>
            </a:r>
            <a:endParaRPr lang="en-US" sz="3200" b="1" u="sng" dirty="0">
              <a:solidFill>
                <a:srgbClr val="FF0000"/>
              </a:solidFill>
            </a:endParaRPr>
          </a:p>
          <a:p>
            <a:r>
              <a:rPr lang="en-US" sz="3200" dirty="0"/>
              <a:t>Confined to very early (Embryonic) stages of Life</a:t>
            </a:r>
          </a:p>
          <a:p>
            <a:endParaRPr lang="en-US" sz="3200" dirty="0"/>
          </a:p>
          <a:p>
            <a:r>
              <a:rPr lang="en-US" sz="3200" b="1" dirty="0"/>
              <a:t>1.Gower </a:t>
            </a:r>
            <a:r>
              <a:rPr lang="en-US" sz="3200" b="1" dirty="0" err="1"/>
              <a:t>Hb</a:t>
            </a:r>
            <a:r>
              <a:rPr lang="en-US" sz="3200" b="1" dirty="0"/>
              <a:t> 1 </a:t>
            </a:r>
            <a:r>
              <a:rPr lang="en-US" sz="3200" dirty="0"/>
              <a:t>=2 Zeta &amp; 2 Epsilon chains =</a:t>
            </a:r>
            <a:r>
              <a:rPr lang="el-GR" sz="3200" dirty="0"/>
              <a:t>Ϛ</a:t>
            </a:r>
            <a:r>
              <a:rPr lang="en-US" sz="3200" dirty="0"/>
              <a:t>2</a:t>
            </a:r>
            <a:r>
              <a:rPr lang="el-GR" sz="3200" dirty="0"/>
              <a:t>ϵ</a:t>
            </a:r>
            <a:r>
              <a:rPr lang="en-US" sz="3200" dirty="0"/>
              <a:t>2</a:t>
            </a:r>
          </a:p>
          <a:p>
            <a:r>
              <a:rPr lang="en-US" sz="3200" b="1" dirty="0"/>
              <a:t>2.Hb Gower 2</a:t>
            </a:r>
            <a:r>
              <a:rPr lang="en-US" sz="3200" dirty="0"/>
              <a:t>= 2 Alpha &amp; 2 Epsilon Chains =</a:t>
            </a:r>
            <a:r>
              <a:rPr lang="el-GR" sz="3200" dirty="0"/>
              <a:t>α</a:t>
            </a:r>
            <a:r>
              <a:rPr lang="en-US" sz="3200" dirty="0"/>
              <a:t>2</a:t>
            </a:r>
            <a:r>
              <a:rPr lang="el-GR" sz="3200" dirty="0"/>
              <a:t>ϵ</a:t>
            </a:r>
            <a:r>
              <a:rPr lang="en-US" sz="3200" dirty="0"/>
              <a:t>2</a:t>
            </a:r>
          </a:p>
          <a:p>
            <a:r>
              <a:rPr lang="en-US" sz="3200" b="1" dirty="0"/>
              <a:t>3.Hb Portland</a:t>
            </a:r>
            <a:r>
              <a:rPr lang="en-US" sz="3200" dirty="0"/>
              <a:t>= 2 Zeta &amp; 2 gamma chains =</a:t>
            </a:r>
            <a:r>
              <a:rPr lang="el-GR" sz="3200" dirty="0"/>
              <a:t> Ϛ</a:t>
            </a:r>
            <a:r>
              <a:rPr lang="en-US" sz="3200" dirty="0"/>
              <a:t>2</a:t>
            </a:r>
            <a:r>
              <a:rPr lang="el-GR" sz="3200" dirty="0"/>
              <a:t>γ</a:t>
            </a:r>
            <a:r>
              <a:rPr lang="en-US" sz="3200" dirty="0"/>
              <a:t>2</a:t>
            </a:r>
          </a:p>
          <a:p>
            <a:endParaRPr lang="en-US" sz="3200" dirty="0"/>
          </a:p>
          <a:p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530442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96982" y="0"/>
            <a:ext cx="121920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rgbClr val="FF0000"/>
                </a:solidFill>
                <a:highlight>
                  <a:srgbClr val="FFFF00"/>
                </a:highlight>
              </a:rPr>
              <a:t>Abnormal </a:t>
            </a:r>
            <a:r>
              <a:rPr lang="en-US" sz="4000" b="1" u="sng" dirty="0" err="1">
                <a:solidFill>
                  <a:srgbClr val="FF0000"/>
                </a:solidFill>
                <a:highlight>
                  <a:srgbClr val="FFFF00"/>
                </a:highlight>
              </a:rPr>
              <a:t>Hemoglobins</a:t>
            </a:r>
            <a:r>
              <a:rPr lang="en-US" sz="4000" b="1" u="sng" dirty="0">
                <a:solidFill>
                  <a:srgbClr val="FF0000"/>
                </a:solidFill>
                <a:highlight>
                  <a:srgbClr val="FFFF00"/>
                </a:highlight>
              </a:rPr>
              <a:t> :-</a:t>
            </a:r>
          </a:p>
          <a:p>
            <a:r>
              <a:rPr lang="en-US" sz="3200" b="1" u="sng" dirty="0"/>
              <a:t>1.HbS</a:t>
            </a:r>
            <a:r>
              <a:rPr lang="en-US" sz="3200" dirty="0"/>
              <a:t>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200" dirty="0"/>
              <a:t>Structural Formula = </a:t>
            </a:r>
            <a:r>
              <a:rPr lang="el-GR" sz="3200" dirty="0"/>
              <a:t>α</a:t>
            </a:r>
            <a:r>
              <a:rPr lang="en-US" sz="3200" baseline="-25000" dirty="0"/>
              <a:t>2</a:t>
            </a:r>
            <a:r>
              <a:rPr lang="el-GR" sz="3200" dirty="0"/>
              <a:t>β</a:t>
            </a:r>
            <a:r>
              <a:rPr lang="en-US" sz="3200" baseline="-25000" dirty="0"/>
              <a:t>2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200" dirty="0"/>
              <a:t>But in the </a:t>
            </a:r>
            <a:r>
              <a:rPr lang="el-GR" sz="3200" dirty="0"/>
              <a:t>β</a:t>
            </a:r>
            <a:r>
              <a:rPr lang="en-US" sz="3200" dirty="0"/>
              <a:t> </a:t>
            </a:r>
            <a:r>
              <a:rPr lang="en-US" sz="3200" dirty="0" err="1"/>
              <a:t>Chain,Glutamic</a:t>
            </a:r>
            <a:r>
              <a:rPr lang="en-US" sz="3200" dirty="0"/>
              <a:t> Acid (AA) at the 6</a:t>
            </a:r>
            <a:r>
              <a:rPr lang="en-US" sz="3200" baseline="30000" dirty="0"/>
              <a:t>th</a:t>
            </a:r>
            <a:r>
              <a:rPr lang="en-US" sz="3200" dirty="0"/>
              <a:t> position gets Substituted by Valine (Another AA)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200" dirty="0" err="1"/>
              <a:t>HbS</a:t>
            </a:r>
            <a:r>
              <a:rPr lang="en-US" sz="3200" dirty="0"/>
              <a:t> results in Sickle Cell Anemia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3200" dirty="0"/>
          </a:p>
          <a:p>
            <a:r>
              <a:rPr lang="en-US" sz="3200" b="1" u="sng" dirty="0"/>
              <a:t>2.Unstable </a:t>
            </a:r>
            <a:r>
              <a:rPr lang="en-US" sz="3200" b="1" u="sng" dirty="0" err="1"/>
              <a:t>Hemoglobins</a:t>
            </a:r>
            <a:endParaRPr lang="en-US" sz="3200" dirty="0"/>
          </a:p>
          <a:p>
            <a:r>
              <a:rPr lang="en-US" sz="3200" dirty="0"/>
              <a:t>These are Hemoglobin Variants that undergo Denaturation &amp; precipitate in RBCs as </a:t>
            </a:r>
            <a:r>
              <a:rPr lang="en-US" sz="3200" b="1" u="sng" dirty="0"/>
              <a:t>Heinz Bodies</a:t>
            </a:r>
          </a:p>
          <a:p>
            <a:endParaRPr lang="en-US" sz="3200" dirty="0"/>
          </a:p>
          <a:p>
            <a:r>
              <a:rPr lang="en-US" sz="3200" b="1" u="sng" dirty="0"/>
              <a:t>3.Other Abnormal </a:t>
            </a:r>
            <a:r>
              <a:rPr lang="en-US" sz="3200" b="1" u="sng" dirty="0" err="1"/>
              <a:t>Hbs</a:t>
            </a:r>
            <a:endParaRPr lang="en-US" sz="3200" dirty="0"/>
          </a:p>
          <a:p>
            <a:r>
              <a:rPr lang="en-US" sz="3200" dirty="0" err="1"/>
              <a:t>HbC,HbD</a:t>
            </a:r>
            <a:r>
              <a:rPr lang="en-US" sz="3200" dirty="0"/>
              <a:t> &amp; </a:t>
            </a:r>
            <a:r>
              <a:rPr lang="en-US" sz="3200" dirty="0" err="1"/>
              <a:t>HbE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4070830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09738"/>
            <a:ext cx="12192000" cy="2852737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Normal Values of </a:t>
            </a:r>
            <a:r>
              <a:rPr lang="en-US" b="1" dirty="0" err="1">
                <a:solidFill>
                  <a:srgbClr val="FF0000"/>
                </a:solidFill>
              </a:rPr>
              <a:t>Hb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8207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6982" y="124691"/>
            <a:ext cx="1195647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Normal Values of </a:t>
            </a:r>
            <a:r>
              <a:rPr lang="en-US" sz="3200" dirty="0" err="1"/>
              <a:t>Hb</a:t>
            </a:r>
            <a:endParaRPr lang="en-US" sz="3200" dirty="0"/>
          </a:p>
          <a:p>
            <a:endParaRPr lang="en-US" sz="3200" dirty="0"/>
          </a:p>
          <a:p>
            <a:r>
              <a:rPr lang="en-US" sz="3200" b="1" dirty="0"/>
              <a:t>Adult Males=14-18 g/dl of Blood</a:t>
            </a:r>
          </a:p>
          <a:p>
            <a:endParaRPr lang="en-US" sz="3200" dirty="0"/>
          </a:p>
          <a:p>
            <a:r>
              <a:rPr lang="en-US" sz="3200" b="1" dirty="0"/>
              <a:t>Adult Females=12-16 g/dl of Blood</a:t>
            </a:r>
          </a:p>
          <a:p>
            <a:endParaRPr lang="en-US" sz="3200" dirty="0"/>
          </a:p>
          <a:p>
            <a:r>
              <a:rPr lang="en-US" sz="3200" b="1" dirty="0"/>
              <a:t>Newborns = 16-22 g/dl of Blood</a:t>
            </a:r>
          </a:p>
          <a:p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756129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1709738"/>
            <a:ext cx="11914909" cy="2852737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Functions of </a:t>
            </a:r>
            <a:r>
              <a:rPr lang="en-US" b="1" dirty="0" err="1">
                <a:solidFill>
                  <a:srgbClr val="FF0000"/>
                </a:solidFill>
              </a:rPr>
              <a:t>Hb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0760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6982" y="1011382"/>
            <a:ext cx="12192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1.Transports O2 from Lungs to tissues by forming Oxyhemoglobin &amp; CO2 from tissues to Lungs by forming </a:t>
            </a:r>
            <a:r>
              <a:rPr lang="en-US" sz="3200" dirty="0" err="1"/>
              <a:t>Carbaminohemoglobin</a:t>
            </a:r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2.Acts as a Buffer &amp; maintains Blood pH</a:t>
            </a:r>
          </a:p>
          <a:p>
            <a:endParaRPr lang="en-US" sz="3200" dirty="0"/>
          </a:p>
          <a:p>
            <a:r>
              <a:rPr lang="en-US" sz="3200" dirty="0"/>
              <a:t>3.Serves to destroy physiologically important Nitric Oxide Molecule</a:t>
            </a:r>
          </a:p>
          <a:p>
            <a:endParaRPr lang="en-US" sz="3200" dirty="0"/>
          </a:p>
          <a:p>
            <a:r>
              <a:rPr lang="en-US" sz="3200" dirty="0"/>
              <a:t>4.Imparts Red Color to Blood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4886702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09738"/>
            <a:ext cx="12192000" cy="2852737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Variation in </a:t>
            </a:r>
            <a:r>
              <a:rPr lang="en-US" b="1" dirty="0" err="1">
                <a:solidFill>
                  <a:srgbClr val="FF0000"/>
                </a:solidFill>
              </a:rPr>
              <a:t>Hb</a:t>
            </a:r>
            <a:r>
              <a:rPr lang="en-US" b="1" dirty="0">
                <a:solidFill>
                  <a:srgbClr val="FF0000"/>
                </a:solidFill>
              </a:rPr>
              <a:t> Conc.</a:t>
            </a:r>
            <a:endParaRPr lang="en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573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69818"/>
            <a:ext cx="1219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Hemoglobin (</a:t>
            </a:r>
            <a:r>
              <a:rPr lang="en-US" sz="3200" dirty="0" err="1"/>
              <a:t>Hb</a:t>
            </a:r>
            <a:r>
              <a:rPr lang="en-US" sz="3200" dirty="0"/>
              <a:t>) is a Conjugate protein present in Red </a:t>
            </a:r>
            <a:r>
              <a:rPr lang="en-US" sz="3200" dirty="0" err="1"/>
              <a:t>Cells,Constituting</a:t>
            </a:r>
            <a:r>
              <a:rPr lang="en-US" sz="3200" dirty="0"/>
              <a:t> 90% of its Weight &amp; transports Oxygen from the Lungs to the tissues &amp; Carbon dioxide from tissues to the Lungs</a:t>
            </a:r>
          </a:p>
          <a:p>
            <a:endParaRPr lang="en-US" sz="3200" dirty="0"/>
          </a:p>
          <a:p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7239336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938152"/>
              </p:ext>
            </p:extLst>
          </p:nvPr>
        </p:nvGraphicFramePr>
        <p:xfrm>
          <a:off x="1893455" y="820302"/>
          <a:ext cx="8128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7265935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2880587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Physiological Conditions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Pathological Conditions</a:t>
                      </a:r>
                      <a:endParaRPr lang="en-IN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0058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Children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Different types of Anemia</a:t>
                      </a:r>
                      <a:endParaRPr lang="en-IN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534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Women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545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Pregnancy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7131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6255" y="235527"/>
            <a:ext cx="50301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Conditions that Decrease </a:t>
            </a:r>
            <a:r>
              <a:rPr lang="en-US" sz="3200" b="1" dirty="0" err="1">
                <a:solidFill>
                  <a:srgbClr val="FF0000"/>
                </a:solidFill>
              </a:rPr>
              <a:t>Hb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841623"/>
            <a:ext cx="4893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Conditions that Increase </a:t>
            </a:r>
            <a:r>
              <a:rPr lang="en-US" sz="3200" b="1" dirty="0" err="1">
                <a:solidFill>
                  <a:srgbClr val="FF0000"/>
                </a:solidFill>
              </a:rPr>
              <a:t>Hb</a:t>
            </a:r>
            <a:endParaRPr lang="en-IN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555593"/>
              </p:ext>
            </p:extLst>
          </p:nvPr>
        </p:nvGraphicFramePr>
        <p:xfrm>
          <a:off x="1893455" y="3618920"/>
          <a:ext cx="8128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59314074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424404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Physiological Conditions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Pathological Conditions</a:t>
                      </a:r>
                      <a:endParaRPr lang="en-IN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765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High Altitude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Severe </a:t>
                      </a:r>
                      <a:r>
                        <a:rPr lang="en-US" sz="2400" dirty="0" err="1"/>
                        <a:t>Diarrhoea</a:t>
                      </a:r>
                      <a:endParaRPr lang="en-IN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019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Newborns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Excessive Vomiting</a:t>
                      </a:r>
                      <a:endParaRPr lang="en-IN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474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Excessive Sweating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Congenital</a:t>
                      </a:r>
                      <a:r>
                        <a:rPr lang="en-US" sz="2400" baseline="0" dirty="0"/>
                        <a:t> Heart Disease</a:t>
                      </a:r>
                      <a:endParaRPr lang="en-IN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504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Emphysema</a:t>
                      </a:r>
                      <a:endParaRPr lang="en-IN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73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Polycythemia Vera</a:t>
                      </a:r>
                      <a:endParaRPr lang="en-IN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476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68536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09738"/>
            <a:ext cx="12192000" cy="2852737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b="1" dirty="0" err="1">
                <a:solidFill>
                  <a:srgbClr val="FF0000"/>
                </a:solidFill>
              </a:rPr>
              <a:t>Hb</a:t>
            </a:r>
            <a:r>
              <a:rPr lang="en-US" b="1" dirty="0">
                <a:solidFill>
                  <a:srgbClr val="FF0000"/>
                </a:solidFill>
              </a:rPr>
              <a:t> Ligands or complexes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1743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6664" y="756287"/>
            <a:ext cx="12095018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NitrosoHb</a:t>
            </a:r>
            <a:r>
              <a:rPr lang="en-US" sz="3200" dirty="0"/>
              <a:t> = </a:t>
            </a:r>
            <a:r>
              <a:rPr lang="en-US" sz="3200" dirty="0" err="1"/>
              <a:t>Hb</a:t>
            </a:r>
            <a:r>
              <a:rPr lang="en-US" sz="3200" dirty="0"/>
              <a:t> + Nitric Oxide</a:t>
            </a:r>
          </a:p>
          <a:p>
            <a:endParaRPr lang="en-US" sz="3200" dirty="0"/>
          </a:p>
          <a:p>
            <a:r>
              <a:rPr lang="en-US" sz="3200" dirty="0" err="1"/>
              <a:t>CarbaminoHb</a:t>
            </a:r>
            <a:r>
              <a:rPr lang="en-US" sz="3200" dirty="0"/>
              <a:t> =Hb + CO2 (Carbon Dioxide)</a:t>
            </a:r>
          </a:p>
          <a:p>
            <a:endParaRPr lang="en-US" sz="3200" dirty="0"/>
          </a:p>
          <a:p>
            <a:r>
              <a:rPr lang="en-US" sz="3200" dirty="0" err="1"/>
              <a:t>CarboxyHb</a:t>
            </a:r>
            <a:r>
              <a:rPr lang="en-US" sz="3200" dirty="0"/>
              <a:t> = Hb + CO ( Carbon </a:t>
            </a:r>
            <a:r>
              <a:rPr lang="en-US" sz="3200" dirty="0" err="1"/>
              <a:t>Monooxide</a:t>
            </a:r>
            <a:r>
              <a:rPr lang="en-US" sz="3200" dirty="0"/>
              <a:t>)</a:t>
            </a:r>
          </a:p>
          <a:p>
            <a:endParaRPr lang="en-US" sz="3200" dirty="0"/>
          </a:p>
          <a:p>
            <a:r>
              <a:rPr lang="en-US" sz="3200" dirty="0" err="1"/>
              <a:t>MetHb</a:t>
            </a:r>
            <a:r>
              <a:rPr lang="en-US" sz="3200" dirty="0"/>
              <a:t> =</a:t>
            </a:r>
            <a:r>
              <a:rPr lang="en-US" sz="3200" dirty="0" err="1"/>
              <a:t>Hb</a:t>
            </a:r>
            <a:r>
              <a:rPr lang="en-US" sz="3200" dirty="0"/>
              <a:t> in which Iron is in Ferric State (Fe3+) instead of Ferrous </a:t>
            </a:r>
          </a:p>
          <a:p>
            <a:r>
              <a:rPr lang="en-US" sz="3200" dirty="0"/>
              <a:t>               (Fe2+)State</a:t>
            </a:r>
          </a:p>
          <a:p>
            <a:endParaRPr lang="en-US" sz="3200" dirty="0"/>
          </a:p>
          <a:p>
            <a:r>
              <a:rPr lang="en-US" sz="3200" dirty="0" err="1"/>
              <a:t>CyanmetHb</a:t>
            </a:r>
            <a:r>
              <a:rPr lang="en-US" sz="3200" dirty="0"/>
              <a:t> = </a:t>
            </a:r>
            <a:r>
              <a:rPr lang="en-US" sz="3200" dirty="0" err="1"/>
              <a:t>MetHb</a:t>
            </a:r>
            <a:r>
              <a:rPr lang="en-US" sz="3200" dirty="0"/>
              <a:t> + Cyanide Anion</a:t>
            </a:r>
          </a:p>
          <a:p>
            <a:endParaRPr lang="en-US" sz="3200" dirty="0"/>
          </a:p>
          <a:p>
            <a:r>
              <a:rPr lang="en-US" sz="3200" dirty="0" err="1"/>
              <a:t>SulfHb</a:t>
            </a:r>
            <a:r>
              <a:rPr lang="en-US" sz="3200" dirty="0"/>
              <a:t> = </a:t>
            </a:r>
            <a:r>
              <a:rPr lang="en-US" sz="3200" dirty="0" err="1"/>
              <a:t>Hb</a:t>
            </a:r>
            <a:r>
              <a:rPr lang="en-US" sz="3200" dirty="0"/>
              <a:t> + Sulphur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8462572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982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1" dirty="0">
                <a:solidFill>
                  <a:srgbClr val="FF0000"/>
                </a:solidFill>
              </a:rPr>
              <a:t>Glycated </a:t>
            </a:r>
            <a:r>
              <a:rPr lang="en-US" sz="3200" b="1" dirty="0" err="1">
                <a:solidFill>
                  <a:srgbClr val="FF0000"/>
                </a:solidFill>
              </a:rPr>
              <a:t>Hb</a:t>
            </a:r>
            <a:r>
              <a:rPr lang="en-US" sz="3200" b="1" dirty="0">
                <a:solidFill>
                  <a:srgbClr val="FF0000"/>
                </a:solidFill>
              </a:rPr>
              <a:t> = </a:t>
            </a:r>
            <a:r>
              <a:rPr lang="en-US" sz="3200" b="1" dirty="0" err="1">
                <a:solidFill>
                  <a:srgbClr val="FF0000"/>
                </a:solidFill>
              </a:rPr>
              <a:t>Hb</a:t>
            </a:r>
            <a:r>
              <a:rPr lang="en-US" sz="3200" b="1" dirty="0">
                <a:solidFill>
                  <a:srgbClr val="FF0000"/>
                </a:solidFill>
              </a:rPr>
              <a:t> + Glucose </a:t>
            </a:r>
          </a:p>
          <a:p>
            <a:pPr lvl="0"/>
            <a:endParaRPr lang="en-US" sz="3200" dirty="0">
              <a:solidFill>
                <a:prstClr val="black"/>
              </a:solidFill>
            </a:endParaRPr>
          </a:p>
          <a:p>
            <a:pPr lvl="0"/>
            <a:r>
              <a:rPr lang="en-US" sz="3200" dirty="0">
                <a:solidFill>
                  <a:prstClr val="black"/>
                </a:solidFill>
              </a:rPr>
              <a:t>=</a:t>
            </a:r>
            <a:r>
              <a:rPr lang="en-US" sz="3200" b="1" dirty="0">
                <a:solidFill>
                  <a:prstClr val="black"/>
                </a:solidFill>
              </a:rPr>
              <a:t>Enzymatic/Non-enzymatic addition of Glucose to </a:t>
            </a:r>
            <a:r>
              <a:rPr lang="en-US" sz="3200" b="1" dirty="0" err="1">
                <a:solidFill>
                  <a:prstClr val="black"/>
                </a:solidFill>
              </a:rPr>
              <a:t>Hb</a:t>
            </a:r>
            <a:endParaRPr lang="en-US" sz="3200" b="1" dirty="0">
              <a:solidFill>
                <a:prstClr val="black"/>
              </a:solidFill>
            </a:endParaRPr>
          </a:p>
          <a:p>
            <a:pPr lvl="0"/>
            <a:r>
              <a:rPr lang="en-US" sz="3200" dirty="0">
                <a:solidFill>
                  <a:prstClr val="black"/>
                </a:solidFill>
              </a:rPr>
              <a:t>=</a:t>
            </a:r>
            <a:r>
              <a:rPr lang="en-US" sz="3200" b="1" dirty="0">
                <a:solidFill>
                  <a:prstClr val="black"/>
                </a:solidFill>
              </a:rPr>
              <a:t>Physiological Process</a:t>
            </a:r>
          </a:p>
          <a:p>
            <a:pPr lvl="0"/>
            <a:r>
              <a:rPr lang="en-US" sz="3200" dirty="0">
                <a:solidFill>
                  <a:prstClr val="black"/>
                </a:solidFill>
              </a:rPr>
              <a:t>=</a:t>
            </a:r>
            <a:r>
              <a:rPr lang="en-US" sz="3200" b="1" dirty="0">
                <a:solidFill>
                  <a:prstClr val="black"/>
                </a:solidFill>
              </a:rPr>
              <a:t>Normal Value of HbA1c =4-5.6%</a:t>
            </a:r>
          </a:p>
          <a:p>
            <a:pPr lvl="0"/>
            <a:r>
              <a:rPr lang="en-US" sz="3200" dirty="0">
                <a:solidFill>
                  <a:prstClr val="black"/>
                </a:solidFill>
              </a:rPr>
              <a:t>=</a:t>
            </a:r>
            <a:r>
              <a:rPr lang="en-US" sz="3200" b="1" dirty="0">
                <a:solidFill>
                  <a:prstClr val="black"/>
                </a:solidFill>
              </a:rPr>
              <a:t>Prediabetes=5.7-6.4%</a:t>
            </a:r>
          </a:p>
          <a:p>
            <a:pPr lvl="0"/>
            <a:r>
              <a:rPr lang="en-US" sz="3200" dirty="0">
                <a:solidFill>
                  <a:prstClr val="black"/>
                </a:solidFill>
              </a:rPr>
              <a:t>=</a:t>
            </a:r>
            <a:r>
              <a:rPr lang="en-US" sz="3200" b="1" dirty="0">
                <a:solidFill>
                  <a:prstClr val="black"/>
                </a:solidFill>
              </a:rPr>
              <a:t>Diabetes=≥6.5%</a:t>
            </a:r>
          </a:p>
          <a:p>
            <a:pPr lvl="0"/>
            <a:r>
              <a:rPr lang="en-US" sz="3200" dirty="0">
                <a:solidFill>
                  <a:prstClr val="black"/>
                </a:solidFill>
              </a:rPr>
              <a:t>=</a:t>
            </a:r>
            <a:r>
              <a:rPr lang="en-US" sz="3200" b="1" u="sng" dirty="0">
                <a:solidFill>
                  <a:prstClr val="black"/>
                </a:solidFill>
              </a:rPr>
              <a:t>When Blood Glucose is Chronically Elevated for more than 3 months as in Uncontrolled Diabetes</a:t>
            </a:r>
            <a:r>
              <a:rPr lang="en-US" sz="3200" b="1" dirty="0">
                <a:solidFill>
                  <a:prstClr val="black"/>
                </a:solidFill>
              </a:rPr>
              <a:t>,</a:t>
            </a:r>
            <a:r>
              <a:rPr lang="en-US" sz="3200" b="1" u="sng" dirty="0">
                <a:solidFill>
                  <a:prstClr val="black"/>
                </a:solidFill>
              </a:rPr>
              <a:t>HbA1c is formed </a:t>
            </a:r>
            <a:r>
              <a:rPr lang="en-US" sz="3200" b="1" u="sng" dirty="0" err="1">
                <a:solidFill>
                  <a:prstClr val="black"/>
                </a:solidFill>
              </a:rPr>
              <a:t>Excessively</a:t>
            </a:r>
            <a:r>
              <a:rPr lang="en-US" sz="3200" dirty="0" err="1">
                <a:solidFill>
                  <a:prstClr val="black"/>
                </a:solidFill>
              </a:rPr>
              <a:t>.So,instead</a:t>
            </a:r>
            <a:r>
              <a:rPr lang="en-US" sz="3200" dirty="0">
                <a:solidFill>
                  <a:prstClr val="black"/>
                </a:solidFill>
              </a:rPr>
              <a:t> of Fasting Blood </a:t>
            </a:r>
            <a:r>
              <a:rPr lang="en-US" sz="3200" dirty="0" err="1">
                <a:solidFill>
                  <a:prstClr val="black"/>
                </a:solidFill>
              </a:rPr>
              <a:t>Glucose,</a:t>
            </a:r>
            <a:r>
              <a:rPr lang="en-US" sz="3200" b="1" u="sng" dirty="0" err="1">
                <a:solidFill>
                  <a:prstClr val="black"/>
                </a:solidFill>
              </a:rPr>
              <a:t>Estimation</a:t>
            </a:r>
            <a:r>
              <a:rPr lang="en-US" sz="3200" b="1" u="sng" dirty="0">
                <a:solidFill>
                  <a:prstClr val="black"/>
                </a:solidFill>
              </a:rPr>
              <a:t> of HbA1c is Considered more accurate as it shows the Blood Glucose status of the patient over the past 3-4 months</a:t>
            </a:r>
            <a:r>
              <a:rPr lang="en-US" sz="3200" dirty="0">
                <a:solidFill>
                  <a:prstClr val="black"/>
                </a:solidFill>
              </a:rPr>
              <a:t> (as RBCs life span=3-4 months).</a:t>
            </a:r>
            <a:r>
              <a:rPr lang="en-US" sz="3200" b="1" dirty="0" err="1">
                <a:solidFill>
                  <a:srgbClr val="FF0000"/>
                </a:solidFill>
                <a:highlight>
                  <a:srgbClr val="FFFF00"/>
                </a:highlight>
              </a:rPr>
              <a:t>Hence,Glycated</a:t>
            </a:r>
            <a:r>
              <a:rPr lang="en-US" sz="3200" b="1" dirty="0">
                <a:solidFill>
                  <a:srgbClr val="FF0000"/>
                </a:solidFill>
                <a:highlight>
                  <a:srgbClr val="FFFF00"/>
                </a:highlight>
              </a:rPr>
              <a:t> Hb is an Index of Chronic Hyperglycemia</a:t>
            </a:r>
          </a:p>
        </p:txBody>
      </p:sp>
    </p:spTree>
    <p:extLst>
      <p:ext uri="{BB962C8B-B14F-4D97-AF65-F5344CB8AC3E}">
        <p14:creationId xmlns:p14="http://schemas.microsoft.com/office/powerpoint/2010/main" val="16630610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09738"/>
            <a:ext cx="12192000" cy="2852737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BLOOD INDICES</a:t>
            </a:r>
            <a:endParaRPr lang="en-IN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155917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37974"/>
            <a:ext cx="1219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The Values of </a:t>
            </a:r>
            <a:r>
              <a:rPr lang="en-US" sz="3200" b="1" dirty="0" err="1"/>
              <a:t>Hb,PCV</a:t>
            </a:r>
            <a:r>
              <a:rPr lang="en-US" sz="3200" b="1" dirty="0"/>
              <a:t> &amp; Total RBC Count </a:t>
            </a:r>
            <a:r>
              <a:rPr lang="en-US" sz="3200" dirty="0"/>
              <a:t>are used to </a:t>
            </a:r>
            <a:r>
              <a:rPr lang="en-US" sz="3200" b="1" dirty="0"/>
              <a:t>calculate Red Cell Volume &amp; Red Cell Hemoglobin Content &amp; </a:t>
            </a:r>
            <a:r>
              <a:rPr lang="en-US" sz="3200" b="1" dirty="0" err="1"/>
              <a:t>Concentration</a:t>
            </a:r>
            <a:r>
              <a:rPr lang="en-US" sz="3200" dirty="0" err="1"/>
              <a:t>,Which</a:t>
            </a:r>
            <a:r>
              <a:rPr lang="en-US" sz="3200" dirty="0"/>
              <a:t> are referred to as </a:t>
            </a:r>
            <a:r>
              <a:rPr lang="en-US" sz="3200" b="1" dirty="0"/>
              <a:t>“Red Blood Indices”</a:t>
            </a:r>
          </a:p>
          <a:p>
            <a:endParaRPr lang="en-US" sz="3200" dirty="0"/>
          </a:p>
          <a:p>
            <a:r>
              <a:rPr lang="en-US" sz="3200" dirty="0"/>
              <a:t>RBC Indices are :-</a:t>
            </a:r>
          </a:p>
          <a:p>
            <a:endParaRPr lang="en-US" sz="3200" b="1" dirty="0">
              <a:solidFill>
                <a:srgbClr val="FF0000"/>
              </a:solidFill>
            </a:endParaRPr>
          </a:p>
          <a:p>
            <a:r>
              <a:rPr lang="en-US" sz="3200" b="1" dirty="0">
                <a:solidFill>
                  <a:srgbClr val="FF0000"/>
                </a:solidFill>
              </a:rPr>
              <a:t>1.Mean Corpuscular Volume (MCV)</a:t>
            </a:r>
          </a:p>
          <a:p>
            <a:endParaRPr lang="en-US" sz="3200" b="1" dirty="0">
              <a:solidFill>
                <a:srgbClr val="FF0000"/>
              </a:solidFill>
            </a:endParaRPr>
          </a:p>
          <a:p>
            <a:r>
              <a:rPr lang="en-US" sz="3200" b="1" dirty="0">
                <a:solidFill>
                  <a:srgbClr val="FF0000"/>
                </a:solidFill>
              </a:rPr>
              <a:t>2.Mean Corpuscular Hemoglobin (MCH)</a:t>
            </a:r>
          </a:p>
          <a:p>
            <a:endParaRPr lang="en-US" sz="3200" b="1" dirty="0">
              <a:solidFill>
                <a:srgbClr val="FF0000"/>
              </a:solidFill>
            </a:endParaRPr>
          </a:p>
          <a:p>
            <a:r>
              <a:rPr lang="en-US" sz="3200" b="1" dirty="0">
                <a:solidFill>
                  <a:srgbClr val="FF0000"/>
                </a:solidFill>
              </a:rPr>
              <a:t>3.Mean Corpuscular Hemoglobin Concentration (MCHC)</a:t>
            </a:r>
            <a:endParaRPr lang="en-IN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68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709" y="0"/>
            <a:ext cx="121920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</a:rPr>
              <a:t>1.MCV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</a:p>
          <a:p>
            <a:r>
              <a:rPr lang="en-US" sz="3200" b="1" dirty="0"/>
              <a:t>Volume of a Single RBC</a:t>
            </a:r>
          </a:p>
          <a:p>
            <a:r>
              <a:rPr lang="en-US" sz="3200" b="1" dirty="0"/>
              <a:t>MCV = Hematocrit or PCV(in%)                           10</a:t>
            </a:r>
          </a:p>
          <a:p>
            <a:r>
              <a:rPr lang="en-US" sz="3200" b="1" dirty="0"/>
              <a:t>             RBC Count(in million/mm3)</a:t>
            </a:r>
          </a:p>
          <a:p>
            <a:endParaRPr lang="en-US" sz="3200" dirty="0"/>
          </a:p>
          <a:p>
            <a:r>
              <a:rPr lang="en-US" sz="3200" dirty="0"/>
              <a:t>Suppose :- </a:t>
            </a:r>
            <a:r>
              <a:rPr lang="en-US" sz="3200" dirty="0" err="1"/>
              <a:t>Hct</a:t>
            </a:r>
            <a:r>
              <a:rPr lang="en-US" sz="3200" dirty="0"/>
              <a:t> or PCV =40%,RBC Count=5millions/mm3,then</a:t>
            </a:r>
          </a:p>
          <a:p>
            <a:r>
              <a:rPr lang="en-US" sz="3200" dirty="0"/>
              <a:t>MCV= 40 × 10   =80 </a:t>
            </a:r>
            <a:r>
              <a:rPr lang="en-US" sz="3200" dirty="0" err="1"/>
              <a:t>fL</a:t>
            </a:r>
            <a:r>
              <a:rPr lang="en-US" sz="3200" dirty="0"/>
              <a:t> (80 femtolitre)=80 × 10</a:t>
            </a:r>
            <a:r>
              <a:rPr lang="en-US" sz="3200" baseline="30000" dirty="0"/>
              <a:t>-15</a:t>
            </a:r>
            <a:r>
              <a:rPr lang="en-US" sz="3200" dirty="0"/>
              <a:t>Litres</a:t>
            </a:r>
          </a:p>
          <a:p>
            <a:r>
              <a:rPr lang="en-US" sz="3200" dirty="0"/>
              <a:t>                 5</a:t>
            </a:r>
          </a:p>
          <a:p>
            <a:endParaRPr lang="en-US" sz="3200" dirty="0"/>
          </a:p>
          <a:p>
            <a:r>
              <a:rPr lang="en-US" sz="3200" b="1" dirty="0">
                <a:highlight>
                  <a:srgbClr val="FFFF00"/>
                </a:highlight>
              </a:rPr>
              <a:t>Normal Value of MCV = 78-96 </a:t>
            </a:r>
            <a:r>
              <a:rPr lang="en-US" sz="3200" b="1" dirty="0" err="1">
                <a:highlight>
                  <a:srgbClr val="FFFF00"/>
                </a:highlight>
              </a:rPr>
              <a:t>fL</a:t>
            </a:r>
            <a:endParaRPr lang="en-US" sz="3200" b="1" dirty="0">
              <a:highlight>
                <a:srgbClr val="FFFF00"/>
              </a:highlight>
            </a:endParaRPr>
          </a:p>
          <a:p>
            <a:endParaRPr lang="en-US" sz="3200" b="1" dirty="0">
              <a:highlight>
                <a:srgbClr val="FFFF00"/>
              </a:highlight>
            </a:endParaRPr>
          </a:p>
          <a:p>
            <a:r>
              <a:rPr lang="en-US" sz="3200" b="1" dirty="0"/>
              <a:t>Microcytic RBC =MCV &lt;78 </a:t>
            </a:r>
            <a:r>
              <a:rPr lang="en-US" sz="3200" b="1" dirty="0" err="1"/>
              <a:t>fL</a:t>
            </a:r>
            <a:endParaRPr lang="en-US" sz="3200" b="1" dirty="0"/>
          </a:p>
          <a:p>
            <a:r>
              <a:rPr lang="en-US" sz="3200" b="1" dirty="0"/>
              <a:t>Macrocytic RBC=MCV&gt;96 </a:t>
            </a:r>
            <a:r>
              <a:rPr lang="en-US" sz="3200" b="1" dirty="0" err="1"/>
              <a:t>fL</a:t>
            </a:r>
            <a:endParaRPr lang="en-US" sz="3200" b="1" dirty="0"/>
          </a:p>
          <a:p>
            <a:r>
              <a:rPr lang="en-US" sz="3200" b="1" dirty="0"/>
              <a:t>Normocytic RBC=MCV=Within Normal range=78-96 </a:t>
            </a:r>
            <a:r>
              <a:rPr lang="en-US" sz="3200" b="1" dirty="0" err="1"/>
              <a:t>fL</a:t>
            </a:r>
            <a:endParaRPr lang="en-IN" sz="3200" b="1" dirty="0"/>
          </a:p>
          <a:p>
            <a:endParaRPr lang="en-IN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9048" y="1131879"/>
            <a:ext cx="664522" cy="853514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274618" y="1510146"/>
            <a:ext cx="436443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163782" y="3477491"/>
            <a:ext cx="1330036" cy="138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28535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1219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</a:rPr>
              <a:t>2.MCH</a:t>
            </a:r>
          </a:p>
          <a:p>
            <a:r>
              <a:rPr lang="en-US" sz="3200" b="1" dirty="0" err="1"/>
              <a:t>Avg</a:t>
            </a:r>
            <a:r>
              <a:rPr lang="en-US" sz="3200" b="1" dirty="0"/>
              <a:t> Weight of </a:t>
            </a:r>
            <a:r>
              <a:rPr lang="en-US" sz="3200" b="1" dirty="0" err="1"/>
              <a:t>Hb</a:t>
            </a:r>
            <a:r>
              <a:rPr lang="en-US" sz="3200" b="1" dirty="0"/>
              <a:t> in 1 RBC</a:t>
            </a:r>
          </a:p>
          <a:p>
            <a:r>
              <a:rPr lang="en-US" sz="3200" dirty="0"/>
              <a:t>Expressed in </a:t>
            </a:r>
            <a:r>
              <a:rPr lang="en-US" sz="3200" b="1" dirty="0"/>
              <a:t>picograms or </a:t>
            </a:r>
            <a:r>
              <a:rPr lang="en-US" sz="3200" b="1" dirty="0" err="1"/>
              <a:t>pg</a:t>
            </a:r>
            <a:r>
              <a:rPr lang="en-US" sz="3200" b="1" dirty="0"/>
              <a:t> (10</a:t>
            </a:r>
            <a:r>
              <a:rPr lang="en-US" sz="3200" b="1" baseline="30000" dirty="0"/>
              <a:t>-12</a:t>
            </a:r>
            <a:r>
              <a:rPr lang="en-US" sz="3200" b="1" dirty="0"/>
              <a:t>gm)</a:t>
            </a:r>
          </a:p>
          <a:p>
            <a:endParaRPr lang="en-US" sz="3200" dirty="0"/>
          </a:p>
          <a:p>
            <a:r>
              <a:rPr lang="en-US" sz="3200" b="1" dirty="0"/>
              <a:t>MCH=</a:t>
            </a:r>
            <a:r>
              <a:rPr lang="en-US" sz="3200" b="1" dirty="0" err="1"/>
              <a:t>Hb</a:t>
            </a:r>
            <a:r>
              <a:rPr lang="en-US" sz="3200" b="1" dirty="0"/>
              <a:t> (in g/dl) </a:t>
            </a:r>
            <a:r>
              <a:rPr lang="az-Cyrl-AZ" sz="3200" b="1" dirty="0"/>
              <a:t>х</a:t>
            </a:r>
            <a:r>
              <a:rPr lang="en-US" sz="3200" b="1" dirty="0"/>
              <a:t> 10</a:t>
            </a:r>
          </a:p>
          <a:p>
            <a:r>
              <a:rPr lang="en-US" sz="3200" b="1" dirty="0"/>
              <a:t>           RBC Count (in millions/mm3)</a:t>
            </a:r>
          </a:p>
          <a:p>
            <a:endParaRPr lang="en-US" sz="3200" dirty="0"/>
          </a:p>
          <a:p>
            <a:r>
              <a:rPr lang="en-US" sz="3200" dirty="0"/>
              <a:t>Suppose :- </a:t>
            </a:r>
            <a:r>
              <a:rPr lang="en-US" sz="3200" dirty="0" err="1"/>
              <a:t>Hb</a:t>
            </a:r>
            <a:r>
              <a:rPr lang="en-US" sz="3200" dirty="0"/>
              <a:t>=14g/</a:t>
            </a:r>
            <a:r>
              <a:rPr lang="en-US" sz="3200" dirty="0" err="1"/>
              <a:t>dl,RBC</a:t>
            </a:r>
            <a:r>
              <a:rPr lang="en-US" sz="3200" dirty="0"/>
              <a:t> Count =5millions/mm3,then</a:t>
            </a:r>
          </a:p>
          <a:p>
            <a:r>
              <a:rPr lang="en-US" sz="3200" dirty="0"/>
              <a:t>MCH=14</a:t>
            </a:r>
            <a:r>
              <a:rPr lang="az-Cyrl-AZ" sz="3200" dirty="0"/>
              <a:t> х</a:t>
            </a:r>
            <a:r>
              <a:rPr lang="en-US" sz="3200" dirty="0"/>
              <a:t> 10     =28pg</a:t>
            </a:r>
          </a:p>
          <a:p>
            <a:r>
              <a:rPr lang="en-US" sz="3200" dirty="0"/>
              <a:t>                 5</a:t>
            </a:r>
          </a:p>
          <a:p>
            <a:r>
              <a:rPr lang="en-US" sz="3200" b="1" dirty="0"/>
              <a:t>Normal Value =27-33 </a:t>
            </a:r>
            <a:r>
              <a:rPr lang="en-US" sz="3200" b="1" dirty="0" err="1"/>
              <a:t>pg</a:t>
            </a:r>
            <a:endParaRPr lang="en-IN" sz="3200" b="1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108364" y="2452255"/>
            <a:ext cx="4512720" cy="415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108364" y="4405745"/>
            <a:ext cx="1427018" cy="277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2375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6982" y="110836"/>
            <a:ext cx="12095017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</a:rPr>
              <a:t>3.MCHC</a:t>
            </a:r>
          </a:p>
          <a:p>
            <a:endParaRPr lang="en-US" sz="3200" dirty="0"/>
          </a:p>
          <a:p>
            <a:r>
              <a:rPr lang="en-US" sz="3200" b="1" dirty="0" err="1"/>
              <a:t>Avg</a:t>
            </a:r>
            <a:r>
              <a:rPr lang="en-US" sz="3200" b="1" dirty="0"/>
              <a:t> </a:t>
            </a:r>
            <a:r>
              <a:rPr lang="en-US" sz="3200" b="1" dirty="0" err="1"/>
              <a:t>Hb</a:t>
            </a:r>
            <a:r>
              <a:rPr lang="en-US" sz="3200" b="1" dirty="0"/>
              <a:t> Concentration per unit Volume of RBC</a:t>
            </a:r>
          </a:p>
          <a:p>
            <a:endParaRPr lang="en-US" sz="3200" dirty="0"/>
          </a:p>
          <a:p>
            <a:r>
              <a:rPr lang="en-US" sz="3200" dirty="0"/>
              <a:t>In other words </a:t>
            </a:r>
            <a:r>
              <a:rPr lang="en-US" sz="3200" b="1" dirty="0"/>
              <a:t>MCHC=How much Volume of RBC is taken by </a:t>
            </a:r>
            <a:r>
              <a:rPr lang="en-US" sz="3200" b="1" dirty="0" err="1"/>
              <a:t>Hb</a:t>
            </a:r>
            <a:endParaRPr lang="en-US" sz="3200" b="1" dirty="0"/>
          </a:p>
          <a:p>
            <a:endParaRPr lang="en-US" sz="3200" dirty="0"/>
          </a:p>
          <a:p>
            <a:r>
              <a:rPr lang="en-US" sz="3200" b="1" dirty="0"/>
              <a:t>Expressed as percentage</a:t>
            </a:r>
          </a:p>
          <a:p>
            <a:endParaRPr lang="en-US" sz="3200" dirty="0"/>
          </a:p>
          <a:p>
            <a:r>
              <a:rPr lang="en-US" sz="3200" b="1" dirty="0"/>
              <a:t>MCHC= </a:t>
            </a:r>
            <a:r>
              <a:rPr lang="en-US" sz="3200" b="1" dirty="0" err="1"/>
              <a:t>Hb</a:t>
            </a:r>
            <a:r>
              <a:rPr lang="en-US" sz="3200" b="1" dirty="0"/>
              <a:t> (in g/dl) </a:t>
            </a:r>
            <a:r>
              <a:rPr lang="az-Cyrl-AZ" sz="3200" b="1" dirty="0"/>
              <a:t>х</a:t>
            </a:r>
            <a:r>
              <a:rPr lang="en-US" sz="3200" b="1" dirty="0"/>
              <a:t> 100</a:t>
            </a:r>
          </a:p>
          <a:p>
            <a:r>
              <a:rPr lang="en-US" sz="3200" b="1" dirty="0"/>
              <a:t>              PCV (in%)</a:t>
            </a:r>
          </a:p>
          <a:p>
            <a:r>
              <a:rPr lang="en-US" sz="3200" dirty="0"/>
              <a:t>Suppose </a:t>
            </a:r>
            <a:r>
              <a:rPr lang="en-US" sz="3200" dirty="0" err="1"/>
              <a:t>Hb</a:t>
            </a:r>
            <a:r>
              <a:rPr lang="en-US" sz="3200" dirty="0"/>
              <a:t>=15g/</a:t>
            </a:r>
            <a:r>
              <a:rPr lang="en-US" sz="3200" dirty="0" err="1"/>
              <a:t>dl,PCV</a:t>
            </a:r>
            <a:r>
              <a:rPr lang="en-US" sz="3200" dirty="0"/>
              <a:t>=45% ,then</a:t>
            </a:r>
          </a:p>
          <a:p>
            <a:r>
              <a:rPr lang="en-US" sz="3200" dirty="0"/>
              <a:t>MCHC=15</a:t>
            </a:r>
            <a:r>
              <a:rPr lang="az-Cyrl-AZ" sz="3200" dirty="0"/>
              <a:t>х</a:t>
            </a:r>
            <a:r>
              <a:rPr lang="en-US" sz="3200" dirty="0"/>
              <a:t> 100 =33.3%</a:t>
            </a:r>
          </a:p>
          <a:p>
            <a:r>
              <a:rPr lang="en-US" sz="3200" dirty="0"/>
              <a:t>               45</a:t>
            </a:r>
          </a:p>
          <a:p>
            <a:endParaRPr lang="en-IN" sz="32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468582" y="4516581"/>
            <a:ext cx="3186545" cy="277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468581" y="6040582"/>
            <a:ext cx="12469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2794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836" y="152400"/>
            <a:ext cx="120811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Normal Value of MCHC =33-37%</a:t>
            </a:r>
          </a:p>
          <a:p>
            <a:endParaRPr lang="en-US" sz="3200" dirty="0"/>
          </a:p>
          <a:p>
            <a:r>
              <a:rPr lang="en-US" sz="3200" b="1" dirty="0"/>
              <a:t>Normochromic RBC =MCHC=33-37%</a:t>
            </a:r>
          </a:p>
          <a:p>
            <a:endParaRPr lang="en-US" sz="3200" b="1" dirty="0"/>
          </a:p>
          <a:p>
            <a:r>
              <a:rPr lang="en-US" sz="3200" b="1" dirty="0"/>
              <a:t>Hypochromic RBC =MCHC&lt;33%</a:t>
            </a:r>
          </a:p>
          <a:p>
            <a:endParaRPr lang="en-US" sz="3200" dirty="0"/>
          </a:p>
          <a:p>
            <a:r>
              <a:rPr lang="en-US" sz="3200" b="1" dirty="0"/>
              <a:t>There cant be </a:t>
            </a:r>
            <a:r>
              <a:rPr lang="en-US" sz="3200" b="1" dirty="0" err="1"/>
              <a:t>Hyperchromic</a:t>
            </a:r>
            <a:r>
              <a:rPr lang="en-US" sz="3200" b="1" dirty="0"/>
              <a:t> RBC</a:t>
            </a:r>
            <a:r>
              <a:rPr lang="en-US" sz="3200" dirty="0"/>
              <a:t> as </a:t>
            </a:r>
            <a:r>
              <a:rPr lang="en-US" sz="3200" b="1" dirty="0"/>
              <a:t>MCHC value = 37% is equal to the upper limit of </a:t>
            </a:r>
            <a:r>
              <a:rPr lang="en-US" sz="3200" b="1" dirty="0" err="1"/>
              <a:t>Hb</a:t>
            </a:r>
            <a:r>
              <a:rPr lang="en-US" sz="3200" b="1" dirty="0"/>
              <a:t> solubility .</a:t>
            </a:r>
            <a:r>
              <a:rPr lang="en-US" sz="3200" dirty="0"/>
              <a:t>It means that </a:t>
            </a:r>
            <a:r>
              <a:rPr lang="en-US" sz="3200" b="1" dirty="0"/>
              <a:t>beyond this limit </a:t>
            </a:r>
            <a:r>
              <a:rPr lang="en-US" sz="3200" b="1" dirty="0" err="1"/>
              <a:t>Hb</a:t>
            </a:r>
            <a:r>
              <a:rPr lang="en-US" sz="3200" b="1" dirty="0"/>
              <a:t> cant be held by </a:t>
            </a:r>
            <a:r>
              <a:rPr lang="en-US" sz="3200" b="1" dirty="0" err="1"/>
              <a:t>RBCs</a:t>
            </a:r>
            <a:r>
              <a:rPr lang="en-US" sz="3200" dirty="0" err="1"/>
              <a:t>.Hence,</a:t>
            </a:r>
            <a:r>
              <a:rPr lang="en-US" sz="3200" b="1" dirty="0" err="1"/>
              <a:t>there</a:t>
            </a:r>
            <a:r>
              <a:rPr lang="en-US" sz="3200" b="1" dirty="0"/>
              <a:t> cant be any </a:t>
            </a:r>
            <a:r>
              <a:rPr lang="en-US" sz="3200" b="1" dirty="0" err="1"/>
              <a:t>Hyperchromic</a:t>
            </a:r>
            <a:r>
              <a:rPr lang="en-US" sz="3200" b="1" dirty="0"/>
              <a:t> RBCs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val="4226421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" y="1409024"/>
            <a:ext cx="12192000" cy="325724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pPr algn="ctr"/>
            <a:r>
              <a:rPr lang="en-US" sz="6600" b="1" dirty="0">
                <a:solidFill>
                  <a:srgbClr val="FF0000"/>
                </a:solidFill>
              </a:rPr>
              <a:t>Synthesis of </a:t>
            </a:r>
            <a:r>
              <a:rPr lang="en-US" sz="6600" b="1" dirty="0" err="1">
                <a:solidFill>
                  <a:srgbClr val="FF0000"/>
                </a:solidFill>
              </a:rPr>
              <a:t>Hb</a:t>
            </a:r>
            <a:endParaRPr lang="en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362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0109" y="1801090"/>
            <a:ext cx="1219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Hb</a:t>
            </a:r>
            <a:r>
              <a:rPr lang="en-US" sz="3200" dirty="0"/>
              <a:t> is Synthesized in the Precursors of Red Cells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It appears in the Early </a:t>
            </a:r>
            <a:r>
              <a:rPr lang="en-US" sz="3200" dirty="0" err="1"/>
              <a:t>Normoblast</a:t>
            </a:r>
            <a:r>
              <a:rPr lang="en-US" sz="3200" dirty="0"/>
              <a:t> Stage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Attains Max. Conc. In Late </a:t>
            </a:r>
            <a:r>
              <a:rPr lang="en-US" sz="3200" dirty="0" err="1"/>
              <a:t>Normoblast</a:t>
            </a:r>
            <a:r>
              <a:rPr lang="en-US" sz="3200" dirty="0"/>
              <a:t> Stage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4024403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121920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solidFill>
                  <a:srgbClr val="FF0000"/>
                </a:solidFill>
              </a:rPr>
              <a:t>Formation of Hemoglobin requires Heme &amp; Globin</a:t>
            </a:r>
          </a:p>
          <a:p>
            <a:endParaRPr lang="en-US" sz="3200" dirty="0"/>
          </a:p>
          <a:p>
            <a:r>
              <a:rPr lang="en-US" sz="3200" b="1" dirty="0" err="1"/>
              <a:t>Heme</a:t>
            </a:r>
            <a:r>
              <a:rPr lang="en-US" sz="3200" dirty="0"/>
              <a:t>---Formed in </a:t>
            </a:r>
            <a:r>
              <a:rPr lang="en-US" sz="3200" b="1" dirty="0"/>
              <a:t>Mitochondria</a:t>
            </a:r>
          </a:p>
          <a:p>
            <a:endParaRPr lang="en-US" sz="3200" dirty="0"/>
          </a:p>
          <a:p>
            <a:r>
              <a:rPr lang="en-US" sz="3200" b="1" dirty="0"/>
              <a:t>Globin</a:t>
            </a:r>
            <a:r>
              <a:rPr lang="en-US" sz="3200" dirty="0"/>
              <a:t>---Formed by </a:t>
            </a:r>
            <a:r>
              <a:rPr lang="en-US" sz="3200" b="1" dirty="0"/>
              <a:t>Ribosomes</a:t>
            </a:r>
          </a:p>
          <a:p>
            <a:endParaRPr lang="en-US" sz="3200" dirty="0"/>
          </a:p>
          <a:p>
            <a:r>
              <a:rPr lang="en-US" sz="3200" dirty="0" err="1"/>
              <a:t>Succinyl</a:t>
            </a:r>
            <a:r>
              <a:rPr lang="en-US" sz="3200" dirty="0"/>
              <a:t>-CoA +  Glycine                                            </a:t>
            </a:r>
            <a:r>
              <a:rPr lang="el-GR" sz="3200" dirty="0"/>
              <a:t>α</a:t>
            </a:r>
            <a:r>
              <a:rPr lang="en-US" sz="3200" dirty="0"/>
              <a:t> Amino </a:t>
            </a:r>
            <a:r>
              <a:rPr lang="el-GR" sz="3200" dirty="0"/>
              <a:t>β</a:t>
            </a:r>
            <a:r>
              <a:rPr lang="en-US" sz="3200" dirty="0"/>
              <a:t> </a:t>
            </a:r>
            <a:r>
              <a:rPr lang="en-US" sz="3200" dirty="0" err="1"/>
              <a:t>Ketodipic</a:t>
            </a:r>
            <a:r>
              <a:rPr lang="en-US" sz="3200" dirty="0"/>
              <a:t> Acid</a:t>
            </a:r>
          </a:p>
          <a:p>
            <a:r>
              <a:rPr lang="en-US" sz="2800" dirty="0"/>
              <a:t>(Intermediate Product of TCA Cycle)</a:t>
            </a:r>
          </a:p>
          <a:p>
            <a:r>
              <a:rPr lang="en-US" sz="2400" dirty="0"/>
              <a:t>                                                           </a:t>
            </a:r>
            <a:endParaRPr lang="en-US" sz="2800" dirty="0"/>
          </a:p>
          <a:p>
            <a:endParaRPr lang="en-US" sz="2800" dirty="0"/>
          </a:p>
          <a:p>
            <a:r>
              <a:rPr lang="el-GR" sz="2800" dirty="0"/>
              <a:t>α</a:t>
            </a:r>
            <a:r>
              <a:rPr lang="en-US" sz="2800" dirty="0"/>
              <a:t> Amino </a:t>
            </a:r>
            <a:r>
              <a:rPr lang="el-GR" sz="2800" dirty="0"/>
              <a:t>β</a:t>
            </a:r>
            <a:r>
              <a:rPr lang="en-US" sz="2800" dirty="0"/>
              <a:t> </a:t>
            </a:r>
            <a:r>
              <a:rPr lang="en-US" sz="2800" dirty="0" err="1"/>
              <a:t>Ketodipic</a:t>
            </a:r>
            <a:r>
              <a:rPr lang="en-US" sz="2800" dirty="0"/>
              <a:t> Acid                                             </a:t>
            </a:r>
            <a:r>
              <a:rPr lang="el-GR" sz="2800" dirty="0"/>
              <a:t>α</a:t>
            </a:r>
            <a:r>
              <a:rPr lang="en-US" sz="2800" dirty="0"/>
              <a:t> Amino </a:t>
            </a:r>
            <a:r>
              <a:rPr lang="el-GR" sz="2800" dirty="0"/>
              <a:t>δ</a:t>
            </a:r>
            <a:r>
              <a:rPr lang="en-US" sz="2800" dirty="0"/>
              <a:t> </a:t>
            </a:r>
            <a:r>
              <a:rPr lang="en-US" sz="2800" dirty="0" err="1"/>
              <a:t>Levulinic</a:t>
            </a:r>
            <a:r>
              <a:rPr lang="en-US" sz="2800" dirty="0"/>
              <a:t> Acid (ALA)</a:t>
            </a:r>
          </a:p>
          <a:p>
            <a:r>
              <a:rPr lang="en-US" sz="2800" dirty="0"/>
              <a:t>                                                                                               </a:t>
            </a:r>
          </a:p>
          <a:p>
            <a:endParaRPr lang="en-US" sz="2800" dirty="0"/>
          </a:p>
          <a:p>
            <a:r>
              <a:rPr lang="en-US" sz="2800" dirty="0"/>
              <a:t>ALA------</a:t>
            </a:r>
            <a:r>
              <a:rPr lang="en-US" sz="2800" dirty="0" err="1"/>
              <a:t>Porphobilinogen</a:t>
            </a:r>
            <a:r>
              <a:rPr lang="en-US" sz="2800" dirty="0"/>
              <a:t>-----</a:t>
            </a:r>
            <a:r>
              <a:rPr lang="en-US" sz="2800" dirty="0" err="1"/>
              <a:t>Protoporphyrin</a:t>
            </a:r>
            <a:r>
              <a:rPr lang="en-US" sz="2800" dirty="0"/>
              <a:t> IX---------</a:t>
            </a:r>
            <a:r>
              <a:rPr lang="en-US" sz="2800" dirty="0" err="1"/>
              <a:t>Heme</a:t>
            </a:r>
            <a:r>
              <a:rPr lang="en-US" sz="2800" dirty="0"/>
              <a:t>--------Hemoglobin</a:t>
            </a:r>
          </a:p>
          <a:p>
            <a:r>
              <a:rPr lang="en-US" sz="2400" dirty="0"/>
              <a:t>ALA Dehydrogenase</a:t>
            </a:r>
            <a:endParaRPr lang="en-IN" sz="2400" dirty="0"/>
          </a:p>
          <a:p>
            <a:endParaRPr lang="en-IN" sz="2800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831936" y="4838637"/>
            <a:ext cx="3449782" cy="27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cxnSpLocks/>
          </p:cNvCxnSpPr>
          <p:nvPr/>
        </p:nvCxnSpPr>
        <p:spPr>
          <a:xfrm flipH="1">
            <a:off x="6749592" y="5624945"/>
            <a:ext cx="136117" cy="3799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8457699" y="5549123"/>
            <a:ext cx="582390" cy="5237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915062" y="3254974"/>
            <a:ext cx="3982029" cy="53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616452" y="5256486"/>
            <a:ext cx="7629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Fe</a:t>
            </a:r>
            <a:r>
              <a:rPr lang="en-US" sz="2800" baseline="30000" dirty="0">
                <a:solidFill>
                  <a:prstClr val="black"/>
                </a:solidFill>
              </a:rPr>
              <a:t>2+</a:t>
            </a:r>
            <a:endParaRPr lang="en-IN" dirty="0"/>
          </a:p>
        </p:txBody>
      </p:sp>
      <p:sp>
        <p:nvSpPr>
          <p:cNvPr id="24" name="Rectangle 23"/>
          <p:cNvSpPr/>
          <p:nvPr/>
        </p:nvSpPr>
        <p:spPr>
          <a:xfrm>
            <a:off x="8976776" y="5287513"/>
            <a:ext cx="11416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</a:rPr>
              <a:t>Globin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372370" y="6441334"/>
            <a:ext cx="2376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Heme</a:t>
            </a:r>
            <a:r>
              <a:rPr lang="en-US" sz="2400" dirty="0"/>
              <a:t> Synthase</a:t>
            </a:r>
            <a:endParaRPr lang="en-IN" sz="2400" dirty="0"/>
          </a:p>
        </p:txBody>
      </p:sp>
      <p:sp>
        <p:nvSpPr>
          <p:cNvPr id="28" name="Up Arrow 27"/>
          <p:cNvSpPr/>
          <p:nvPr/>
        </p:nvSpPr>
        <p:spPr>
          <a:xfrm>
            <a:off x="745252" y="6168598"/>
            <a:ext cx="336854" cy="329747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Up Arrow 28"/>
          <p:cNvSpPr/>
          <p:nvPr/>
        </p:nvSpPr>
        <p:spPr>
          <a:xfrm>
            <a:off x="7113291" y="6168598"/>
            <a:ext cx="336854" cy="329747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Rectangle 29"/>
          <p:cNvSpPr/>
          <p:nvPr/>
        </p:nvSpPr>
        <p:spPr>
          <a:xfrm>
            <a:off x="4124327" y="4329271"/>
            <a:ext cx="21422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</a:rPr>
              <a:t>ALA Synthase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831936" y="2699427"/>
            <a:ext cx="46872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</a:rPr>
              <a:t>ALA Synthase + Pyridoxal Phosphate</a:t>
            </a:r>
          </a:p>
        </p:txBody>
      </p:sp>
    </p:spTree>
    <p:extLst>
      <p:ext uri="{BB962C8B-B14F-4D97-AF65-F5344CB8AC3E}">
        <p14:creationId xmlns:p14="http://schemas.microsoft.com/office/powerpoint/2010/main" val="3840175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122363"/>
            <a:ext cx="12192000" cy="309141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pPr algn="ctr"/>
            <a:r>
              <a:rPr lang="en-US" sz="6000" b="1" dirty="0">
                <a:solidFill>
                  <a:srgbClr val="FF0000"/>
                </a:solidFill>
              </a:rPr>
              <a:t>Structure of </a:t>
            </a:r>
            <a:r>
              <a:rPr lang="en-US" sz="6000" b="1" dirty="0" err="1">
                <a:solidFill>
                  <a:srgbClr val="FF0000"/>
                </a:solidFill>
              </a:rPr>
              <a:t>Hb</a:t>
            </a:r>
            <a:endParaRPr lang="en-IN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944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8545"/>
            <a:ext cx="768927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Hemoglobin = </a:t>
            </a:r>
            <a:r>
              <a:rPr lang="en-US" sz="3200" b="1" dirty="0" err="1">
                <a:solidFill>
                  <a:srgbClr val="FF0000"/>
                </a:solidFill>
              </a:rPr>
              <a:t>Heme</a:t>
            </a:r>
            <a:r>
              <a:rPr lang="en-US" sz="3200" b="1" dirty="0">
                <a:solidFill>
                  <a:srgbClr val="FF0000"/>
                </a:solidFill>
              </a:rPr>
              <a:t> + Globin</a:t>
            </a:r>
          </a:p>
          <a:p>
            <a:endParaRPr lang="en-US" sz="3200" b="1" dirty="0">
              <a:solidFill>
                <a:srgbClr val="FF0000"/>
              </a:solidFill>
            </a:endParaRPr>
          </a:p>
          <a:p>
            <a:r>
              <a:rPr lang="en-US" sz="3200" b="1" dirty="0" err="1">
                <a:solidFill>
                  <a:srgbClr val="FF0000"/>
                </a:solidFill>
              </a:rPr>
              <a:t>Heme</a:t>
            </a:r>
            <a:endParaRPr lang="en-US" sz="3200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Complex Molecule </a:t>
            </a:r>
            <a:r>
              <a:rPr lang="en-US" sz="3200" dirty="0"/>
              <a:t>made up of </a:t>
            </a:r>
            <a:r>
              <a:rPr lang="en-US" sz="3200" b="1" dirty="0"/>
              <a:t>a Series of </a:t>
            </a:r>
            <a:r>
              <a:rPr lang="en-US" sz="3200" b="1" dirty="0" err="1"/>
              <a:t>Tetrapyrrole</a:t>
            </a:r>
            <a:r>
              <a:rPr lang="en-US" sz="3200" b="1" dirty="0"/>
              <a:t> rings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These </a:t>
            </a:r>
            <a:r>
              <a:rPr lang="en-US" sz="3200" b="1" dirty="0" err="1"/>
              <a:t>Tetrapyrrole</a:t>
            </a:r>
            <a:r>
              <a:rPr lang="en-US" sz="3200" b="1" dirty="0"/>
              <a:t> rings terminate in </a:t>
            </a:r>
            <a:r>
              <a:rPr lang="en-US" sz="3200" b="1" dirty="0" err="1"/>
              <a:t>Protoporphyrin</a:t>
            </a:r>
            <a:r>
              <a:rPr lang="en-US" sz="3200" b="1" dirty="0"/>
              <a:t> </a:t>
            </a:r>
            <a:r>
              <a:rPr lang="en-US" sz="3200" dirty="0"/>
              <a:t>with a </a:t>
            </a:r>
            <a:r>
              <a:rPr lang="en-US" sz="3200" b="1" dirty="0"/>
              <a:t>Central Iron Atom</a:t>
            </a:r>
          </a:p>
          <a:p>
            <a:endParaRPr lang="en-US" sz="3200" dirty="0"/>
          </a:p>
          <a:p>
            <a:r>
              <a:rPr lang="en-US" sz="3200" b="1" dirty="0"/>
              <a:t>Globin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Protein Consists of </a:t>
            </a:r>
            <a:r>
              <a:rPr lang="en-US" sz="3200" b="1" dirty="0"/>
              <a:t>2 pairs of Polypeptide Chains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Each Amino acid chain is attached to </a:t>
            </a:r>
            <a:r>
              <a:rPr lang="en-US" sz="3200" b="1" dirty="0" err="1"/>
              <a:t>Heme</a:t>
            </a:r>
            <a:r>
              <a:rPr lang="en-US" sz="3200" b="1" dirty="0"/>
              <a:t> to form 1 </a:t>
            </a:r>
            <a:r>
              <a:rPr lang="en-US" sz="3200" b="1" dirty="0" err="1"/>
              <a:t>Hb</a:t>
            </a:r>
            <a:r>
              <a:rPr lang="en-US" sz="3200" b="1" dirty="0"/>
              <a:t> Molecule</a:t>
            </a:r>
            <a:endParaRPr lang="en-IN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3688" y="0"/>
            <a:ext cx="4678312" cy="4526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053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09738"/>
            <a:ext cx="12081164" cy="2852737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Fate of </a:t>
            </a:r>
            <a:r>
              <a:rPr lang="en-US" b="1" dirty="0" err="1">
                <a:solidFill>
                  <a:srgbClr val="FF0000"/>
                </a:solidFill>
              </a:rPr>
              <a:t>Hb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0607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F6BECEB-644F-1E9D-A84C-A350ED839D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893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1129</Words>
  <Application>Microsoft Office PowerPoint</Application>
  <PresentationFormat>Widescreen</PresentationFormat>
  <Paragraphs>204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Wingdings</vt:lpstr>
      <vt:lpstr>Office Theme</vt:lpstr>
      <vt:lpstr>HEMOGLOBIN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Fate of Hb</vt:lpstr>
      <vt:lpstr>PowerPoint Presentation</vt:lpstr>
      <vt:lpstr>Types of Hb</vt:lpstr>
      <vt:lpstr>PowerPoint Presentation</vt:lpstr>
      <vt:lpstr>PowerPoint Presentation</vt:lpstr>
      <vt:lpstr>PowerPoint Presentation</vt:lpstr>
      <vt:lpstr>PowerPoint Presentation</vt:lpstr>
      <vt:lpstr>Normal Values of Hb</vt:lpstr>
      <vt:lpstr>PowerPoint Presentation</vt:lpstr>
      <vt:lpstr>Functions of Hb</vt:lpstr>
      <vt:lpstr>PowerPoint Presentation</vt:lpstr>
      <vt:lpstr>Variation in Hb Conc.</vt:lpstr>
      <vt:lpstr>PowerPoint Presentation</vt:lpstr>
      <vt:lpstr>Hb Ligands or complexes</vt:lpstr>
      <vt:lpstr>PowerPoint Presentation</vt:lpstr>
      <vt:lpstr>PowerPoint Presentation</vt:lpstr>
      <vt:lpstr>BLOOD INDICES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HEMOGLOBIN</dc:title>
  <dc:creator>SHRNJ</dc:creator>
  <cp:lastModifiedBy>SHALINI RANJAN</cp:lastModifiedBy>
  <cp:revision>49</cp:revision>
  <dcterms:created xsi:type="dcterms:W3CDTF">2023-01-28T13:38:36Z</dcterms:created>
  <dcterms:modified xsi:type="dcterms:W3CDTF">2024-05-15T10:11:26Z</dcterms:modified>
</cp:coreProperties>
</file>