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85" r:id="rId3"/>
    <p:sldId id="286" r:id="rId4"/>
    <p:sldId id="287" r:id="rId5"/>
    <p:sldId id="288" r:id="rId6"/>
    <p:sldId id="289" r:id="rId7"/>
    <p:sldId id="291" r:id="rId8"/>
    <p:sldId id="292" r:id="rId9"/>
    <p:sldId id="257" r:id="rId10"/>
    <p:sldId id="258" r:id="rId11"/>
    <p:sldId id="260" r:id="rId12"/>
    <p:sldId id="261" r:id="rId13"/>
    <p:sldId id="262" r:id="rId14"/>
    <p:sldId id="263" r:id="rId15"/>
    <p:sldId id="298" r:id="rId16"/>
    <p:sldId id="264" r:id="rId17"/>
    <p:sldId id="265" r:id="rId18"/>
    <p:sldId id="266" r:id="rId19"/>
    <p:sldId id="269" r:id="rId20"/>
    <p:sldId id="270" r:id="rId21"/>
    <p:sldId id="267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99" r:id="rId30"/>
    <p:sldId id="278" r:id="rId31"/>
    <p:sldId id="280" r:id="rId32"/>
    <p:sldId id="281" r:id="rId33"/>
    <p:sldId id="300" r:id="rId34"/>
    <p:sldId id="282" r:id="rId35"/>
    <p:sldId id="283" r:id="rId36"/>
    <p:sldId id="284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16E52-DC14-4282-9292-52FF5714C3EA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84FE1-E7EA-44FE-BC2A-46F40C1B546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3B2FE3-9D1C-4BE8-836C-E2C8ADC0AA3F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7FC664-FA96-45A4-BF8B-9EC165E7236B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AFC7EB-958B-4641-96EE-CACD4D7E12D9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Repression is the mechanism by which the presence of excess product of a pathway shuts off the synthesis of the key enzyme of that pathway.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84FE1-E7EA-44FE-BC2A-46F40C1B546E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1B8C39-D39F-427F-9339-3BF411408CD1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EEA455-6420-4562-B0BD-04FEA0CD5F91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A8452C-77B3-49F6-A3E5-FD95FA471D4A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71C826-E827-425D-99ED-130395B95765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C6BFC1-61D5-452B-86D3-48C754EBB64D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F33D46-5665-46EA-92A6-DD5805C51298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E0FE6A-9614-494F-A84F-A5727533B253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06FCCD-B7B5-49A0-B32A-8FD449465DFD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D5061-56AE-4245-A808-10D23B1F31BC}" type="datetimeFigureOut">
              <a:rPr lang="en-IN" smtClean="0"/>
              <a:pPr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3E57D-3B84-4EDA-95C0-555A29F9E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IN" b="1" dirty="0" smtClean="0"/>
              <a:t>HEME BIOSYNTHESIS AND REGULATION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48972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>
                <a:solidFill>
                  <a:schemeClr val="tx1"/>
                </a:solidFill>
              </a:rPr>
              <a:t>Dr</a:t>
            </a:r>
            <a:r>
              <a:rPr lang="en-IN" dirty="0" smtClean="0">
                <a:solidFill>
                  <a:schemeClr val="tx1"/>
                </a:solidFill>
              </a:rPr>
              <a:t>. Roshni </a:t>
            </a:r>
            <a:r>
              <a:rPr lang="en-IN" dirty="0" smtClean="0">
                <a:solidFill>
                  <a:schemeClr val="tx1"/>
                </a:solidFill>
              </a:rPr>
              <a:t>Sadaria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Professor &amp; Head</a:t>
            </a:r>
          </a:p>
          <a:p>
            <a:r>
              <a:rPr lang="en-IN" dirty="0" smtClean="0">
                <a:solidFill>
                  <a:schemeClr val="tx1"/>
                </a:solidFill>
              </a:rPr>
              <a:t>Biochemistry Department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1: ALA synthesis</a:t>
            </a:r>
          </a:p>
          <a:p>
            <a:r>
              <a:rPr lang="en-IN" sz="2800" dirty="0"/>
              <a:t>The synthesis starts with the condensation </a:t>
            </a:r>
            <a:r>
              <a:rPr lang="en-IN" sz="2800" dirty="0" smtClean="0"/>
              <a:t>of </a:t>
            </a:r>
            <a:r>
              <a:rPr lang="en-IN" sz="2800" dirty="0" err="1" smtClean="0"/>
              <a:t>succinyl</a:t>
            </a:r>
            <a:r>
              <a:rPr lang="en-IN" sz="2800" dirty="0" smtClean="0"/>
              <a:t> </a:t>
            </a:r>
            <a:r>
              <a:rPr lang="en-IN" sz="2800" dirty="0" err="1"/>
              <a:t>CoA</a:t>
            </a:r>
            <a:r>
              <a:rPr lang="en-IN" sz="2800" dirty="0"/>
              <a:t> and glycine in the presence </a:t>
            </a:r>
            <a:r>
              <a:rPr lang="en-IN" sz="2800" dirty="0" smtClean="0"/>
              <a:t>of </a:t>
            </a:r>
            <a:r>
              <a:rPr lang="en-IN" sz="2800" dirty="0" err="1" smtClean="0"/>
              <a:t>pyridoxal</a:t>
            </a:r>
            <a:r>
              <a:rPr lang="en-IN" sz="2800" dirty="0" smtClean="0"/>
              <a:t> </a:t>
            </a:r>
            <a:r>
              <a:rPr lang="en-IN" sz="2800" dirty="0"/>
              <a:t>phosphate to form delta amino </a:t>
            </a:r>
            <a:r>
              <a:rPr lang="en-IN" sz="2800" dirty="0" err="1" smtClean="0"/>
              <a:t>levulinic</a:t>
            </a:r>
            <a:r>
              <a:rPr lang="en-IN" sz="2800" dirty="0" smtClean="0"/>
              <a:t> acid </a:t>
            </a:r>
            <a:r>
              <a:rPr lang="en-IN" sz="2800" dirty="0"/>
              <a:t>(ALA</a:t>
            </a:r>
            <a:r>
              <a:rPr lang="en-IN" sz="2800" dirty="0" smtClean="0"/>
              <a:t>). </a:t>
            </a:r>
            <a:r>
              <a:rPr lang="en-IN" sz="2800" dirty="0"/>
              <a:t>Hence anemia may </a:t>
            </a:r>
            <a:r>
              <a:rPr lang="en-IN" sz="2800" dirty="0" smtClean="0"/>
              <a:t>be manifested </a:t>
            </a:r>
            <a:r>
              <a:rPr lang="en-IN" sz="2800" dirty="0"/>
              <a:t>in </a:t>
            </a:r>
            <a:r>
              <a:rPr lang="en-IN" sz="2800" dirty="0" err="1"/>
              <a:t>pyridoxal</a:t>
            </a:r>
            <a:r>
              <a:rPr lang="en-IN" sz="2800" dirty="0"/>
              <a:t> deficiency. </a:t>
            </a:r>
            <a:endParaRPr lang="en-IN" sz="2800" dirty="0" smtClean="0"/>
          </a:p>
          <a:p>
            <a:r>
              <a:rPr lang="en-IN" sz="2800" dirty="0" smtClean="0"/>
              <a:t>The enzyme </a:t>
            </a:r>
            <a:r>
              <a:rPr lang="en-IN" sz="2800" b="1" dirty="0" smtClean="0"/>
              <a:t>ALA </a:t>
            </a:r>
            <a:r>
              <a:rPr lang="en-IN" sz="2800" b="1" dirty="0"/>
              <a:t>synthase </a:t>
            </a:r>
            <a:r>
              <a:rPr lang="en-IN" sz="2800" dirty="0"/>
              <a:t>is located in the mitochondria </a:t>
            </a:r>
            <a:r>
              <a:rPr lang="en-IN" sz="2800" dirty="0" smtClean="0"/>
              <a:t>and is </a:t>
            </a:r>
            <a:r>
              <a:rPr lang="en-IN" sz="2800" dirty="0"/>
              <a:t>the </a:t>
            </a:r>
            <a:r>
              <a:rPr lang="en-IN" sz="2800" b="1" dirty="0"/>
              <a:t>rate-limiting enzyme </a:t>
            </a:r>
            <a:r>
              <a:rPr lang="en-IN" sz="2800" dirty="0"/>
              <a:t>of the pathway.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7504" y="1088740"/>
            <a:ext cx="8964488" cy="421246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2: Formation of PBG</a:t>
            </a:r>
          </a:p>
          <a:p>
            <a:r>
              <a:rPr lang="en-IN" sz="2800" dirty="0"/>
              <a:t>Next few reactions occur in the cytoplasm. </a:t>
            </a:r>
            <a:endParaRPr lang="en-IN" sz="2800" dirty="0" smtClean="0"/>
          </a:p>
          <a:p>
            <a:r>
              <a:rPr lang="en-IN" sz="2800" dirty="0" smtClean="0"/>
              <a:t>Two molecules </a:t>
            </a:r>
            <a:r>
              <a:rPr lang="en-IN" sz="2800" dirty="0"/>
              <a:t>of ALA are condensed to form </a:t>
            </a:r>
            <a:r>
              <a:rPr lang="en-IN" sz="2800" dirty="0" err="1" smtClean="0"/>
              <a:t>porphobilinogen</a:t>
            </a:r>
            <a:r>
              <a:rPr lang="en-IN" sz="2800" dirty="0" smtClean="0"/>
              <a:t>(PBG</a:t>
            </a:r>
            <a:r>
              <a:rPr lang="en-IN" sz="2800" dirty="0"/>
              <a:t>). </a:t>
            </a:r>
            <a:endParaRPr lang="en-IN" sz="2800" dirty="0" smtClean="0"/>
          </a:p>
          <a:p>
            <a:r>
              <a:rPr lang="en-IN" sz="2800" dirty="0" smtClean="0"/>
              <a:t>The </a:t>
            </a:r>
            <a:r>
              <a:rPr lang="en-IN" sz="2800" dirty="0"/>
              <a:t>condensation involves </a:t>
            </a:r>
            <a:r>
              <a:rPr lang="en-IN" sz="2800" dirty="0" smtClean="0"/>
              <a:t>removal of </a:t>
            </a:r>
            <a:r>
              <a:rPr lang="en-IN" sz="2800" dirty="0"/>
              <a:t>2 molecules of water and the enzyme is </a:t>
            </a:r>
            <a:r>
              <a:rPr lang="en-IN" sz="2800" b="1" dirty="0" smtClean="0"/>
              <a:t>ALA </a:t>
            </a:r>
            <a:r>
              <a:rPr lang="en-IN" sz="2800" b="1" dirty="0" err="1" smtClean="0"/>
              <a:t>dehydratase</a:t>
            </a:r>
            <a:r>
              <a:rPr lang="en-IN" sz="2800" b="1" dirty="0" smtClean="0"/>
              <a:t>. </a:t>
            </a:r>
          </a:p>
          <a:p>
            <a:r>
              <a:rPr lang="en-IN" sz="2800" b="1" dirty="0" err="1" smtClean="0"/>
              <a:t>Porphobilinogen</a:t>
            </a:r>
            <a:r>
              <a:rPr lang="en-IN" sz="2800" b="1" dirty="0" smtClean="0"/>
              <a:t> </a:t>
            </a:r>
            <a:r>
              <a:rPr lang="en-IN" sz="2800" dirty="0" smtClean="0"/>
              <a:t>is </a:t>
            </a:r>
            <a:r>
              <a:rPr lang="en-IN" sz="2800" dirty="0"/>
              <a:t>a </a:t>
            </a:r>
            <a:r>
              <a:rPr lang="en-IN" sz="2800" dirty="0" err="1"/>
              <a:t>monopyrrole</a:t>
            </a:r>
            <a:r>
              <a:rPr lang="en-IN" sz="2800" dirty="0"/>
              <a:t>. The enzyme contains zinc and </a:t>
            </a:r>
            <a:r>
              <a:rPr lang="en-IN" sz="2800" dirty="0" smtClean="0"/>
              <a:t>is inhibited </a:t>
            </a:r>
            <a:r>
              <a:rPr lang="en-IN" sz="2800" dirty="0"/>
              <a:t>by lead.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4016" y="864096"/>
            <a:ext cx="8820472" cy="47251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3: Formation of UPG</a:t>
            </a:r>
          </a:p>
          <a:p>
            <a:endParaRPr lang="en-IN" dirty="0" smtClean="0"/>
          </a:p>
          <a:p>
            <a:r>
              <a:rPr lang="en-IN" sz="3000" dirty="0" smtClean="0"/>
              <a:t>Condensation </a:t>
            </a:r>
            <a:r>
              <a:rPr lang="en-IN" sz="3000" dirty="0"/>
              <a:t>of 4 molecules of the PBG, </a:t>
            </a:r>
            <a:r>
              <a:rPr lang="en-IN" sz="3000" dirty="0" smtClean="0"/>
              <a:t>results in </a:t>
            </a:r>
            <a:r>
              <a:rPr lang="en-IN" sz="3000" dirty="0"/>
              <a:t>the formation of the first </a:t>
            </a:r>
            <a:r>
              <a:rPr lang="en-IN" sz="3000" dirty="0" err="1"/>
              <a:t>porphyrin</a:t>
            </a:r>
            <a:r>
              <a:rPr lang="en-IN" sz="3000" dirty="0"/>
              <a:t> of </a:t>
            </a:r>
            <a:r>
              <a:rPr lang="en-IN" sz="3000" dirty="0" smtClean="0"/>
              <a:t>the pathway</a:t>
            </a:r>
            <a:r>
              <a:rPr lang="en-IN" sz="3000" dirty="0"/>
              <a:t>, namely </a:t>
            </a:r>
            <a:r>
              <a:rPr lang="en-IN" sz="3000" b="1" dirty="0" err="1"/>
              <a:t>uroporphyrinogen</a:t>
            </a:r>
            <a:r>
              <a:rPr lang="en-IN" sz="3000" b="1" dirty="0"/>
              <a:t> </a:t>
            </a:r>
            <a:r>
              <a:rPr lang="en-IN" sz="3000" dirty="0"/>
              <a:t>(UPG).</a:t>
            </a:r>
          </a:p>
          <a:p>
            <a:r>
              <a:rPr lang="en-IN" sz="3000" dirty="0"/>
              <a:t>Condensation occurs in a head-to-tail </a:t>
            </a:r>
            <a:r>
              <a:rPr lang="en-IN" sz="3000" dirty="0" smtClean="0"/>
              <a:t>manner, so </a:t>
            </a:r>
            <a:r>
              <a:rPr lang="en-IN" sz="3000" dirty="0"/>
              <a:t>that a linear </a:t>
            </a:r>
            <a:r>
              <a:rPr lang="en-IN" sz="3000" dirty="0" err="1"/>
              <a:t>tetrapyrrole</a:t>
            </a:r>
            <a:r>
              <a:rPr lang="en-IN" sz="3000" dirty="0"/>
              <a:t> is produced; this </a:t>
            </a:r>
            <a:r>
              <a:rPr lang="en-IN" sz="3000" dirty="0" smtClean="0"/>
              <a:t>is named </a:t>
            </a:r>
            <a:r>
              <a:rPr lang="en-IN" sz="3000" dirty="0"/>
              <a:t>as </a:t>
            </a:r>
            <a:r>
              <a:rPr lang="en-IN" sz="3000" b="1" dirty="0"/>
              <a:t>hydroxy methyl </a:t>
            </a:r>
            <a:r>
              <a:rPr lang="en-IN" sz="3000" b="1" dirty="0" err="1"/>
              <a:t>bilane</a:t>
            </a:r>
            <a:r>
              <a:rPr lang="en-IN" sz="3000" b="1" dirty="0"/>
              <a:t> (HMB). </a:t>
            </a:r>
            <a:endParaRPr lang="en-IN" sz="3000" b="1" dirty="0" smtClean="0"/>
          </a:p>
          <a:p>
            <a:r>
              <a:rPr lang="en-IN" sz="3000" dirty="0" smtClean="0"/>
              <a:t>The</a:t>
            </a:r>
            <a:r>
              <a:rPr lang="en-IN" sz="3000" b="1" dirty="0" smtClean="0"/>
              <a:t> </a:t>
            </a:r>
            <a:r>
              <a:rPr lang="en-IN" sz="3000" dirty="0" smtClean="0"/>
              <a:t>enzyme </a:t>
            </a:r>
            <a:r>
              <a:rPr lang="en-IN" sz="3000" dirty="0"/>
              <a:t>for this reaction is </a:t>
            </a:r>
            <a:r>
              <a:rPr lang="en-IN" sz="3000" b="1" dirty="0" smtClean="0"/>
              <a:t>PBG-</a:t>
            </a:r>
            <a:r>
              <a:rPr lang="en-IN" sz="3000" b="1" dirty="0" err="1" smtClean="0"/>
              <a:t>deaminase</a:t>
            </a:r>
            <a:r>
              <a:rPr lang="en-IN" sz="3000" b="1" dirty="0" smtClean="0"/>
              <a:t> </a:t>
            </a:r>
            <a:r>
              <a:rPr lang="en-IN" sz="3000" dirty="0" smtClean="0"/>
              <a:t>(otherwise </a:t>
            </a:r>
            <a:r>
              <a:rPr lang="en-IN" sz="3000" dirty="0"/>
              <a:t>called </a:t>
            </a:r>
            <a:r>
              <a:rPr lang="en-IN" sz="3000" dirty="0" err="1"/>
              <a:t>Uroporphyrin</a:t>
            </a:r>
            <a:r>
              <a:rPr lang="en-IN" sz="3000" dirty="0"/>
              <a:t> I synthase or </a:t>
            </a:r>
            <a:r>
              <a:rPr lang="en-IN" sz="3000" dirty="0" smtClean="0"/>
              <a:t>HMB synthase</a:t>
            </a:r>
            <a:r>
              <a:rPr lang="en-IN" sz="3000" dirty="0"/>
              <a:t>). </a:t>
            </a:r>
            <a:endParaRPr lang="en-IN" sz="3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HMB molecule will cyclise spontaneously to form </a:t>
            </a:r>
            <a:r>
              <a:rPr lang="en-IN" b="1" dirty="0" err="1" smtClean="0"/>
              <a:t>uroporphyrinogen</a:t>
            </a:r>
            <a:r>
              <a:rPr lang="en-IN" b="1" dirty="0" smtClean="0"/>
              <a:t> I. </a:t>
            </a:r>
          </a:p>
          <a:p>
            <a:r>
              <a:rPr lang="en-IN" dirty="0" smtClean="0"/>
              <a:t>It is converted to </a:t>
            </a:r>
            <a:r>
              <a:rPr lang="en-IN" b="1" dirty="0" err="1" smtClean="0"/>
              <a:t>uroporphyrinogen</a:t>
            </a:r>
            <a:r>
              <a:rPr lang="en-IN" b="1" dirty="0" smtClean="0"/>
              <a:t> III </a:t>
            </a:r>
            <a:r>
              <a:rPr lang="en-IN" dirty="0" smtClean="0"/>
              <a:t>by the enzyme, </a:t>
            </a:r>
            <a:r>
              <a:rPr lang="en-IN" b="1" dirty="0" err="1" smtClean="0"/>
              <a:t>uroporphyrinogen</a:t>
            </a:r>
            <a:r>
              <a:rPr lang="en-IN" b="1" dirty="0" smtClean="0"/>
              <a:t> III synthase</a:t>
            </a:r>
            <a:r>
              <a:rPr lang="en-IN" dirty="0" smtClean="0"/>
              <a:t>. </a:t>
            </a:r>
          </a:p>
          <a:p>
            <a:r>
              <a:rPr lang="en-IN" dirty="0" smtClean="0"/>
              <a:t>When the fusion occurs, the III series of isomers are predominantly formed; and only the III series are</a:t>
            </a:r>
            <a:r>
              <a:rPr lang="en-IN" b="1" dirty="0" smtClean="0"/>
              <a:t> </a:t>
            </a:r>
            <a:r>
              <a:rPr lang="en-IN" dirty="0" smtClean="0"/>
              <a:t>further utilized. 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pyrrole</a:t>
            </a:r>
            <a:r>
              <a:rPr lang="en-IN" dirty="0" smtClean="0"/>
              <a:t> rings are joined together by </a:t>
            </a:r>
            <a:r>
              <a:rPr lang="en-IN" dirty="0" err="1" smtClean="0"/>
              <a:t>methylene</a:t>
            </a:r>
            <a:r>
              <a:rPr lang="en-IN" dirty="0" smtClean="0"/>
              <a:t> bridges (-CH2-), which are derived from the alpha carbon of glycine. </a:t>
            </a:r>
          </a:p>
          <a:p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During this </a:t>
            </a:r>
            <a:r>
              <a:rPr lang="en-IN" dirty="0"/>
              <a:t>deamination reaction </a:t>
            </a:r>
            <a:r>
              <a:rPr lang="en-IN" b="1" dirty="0"/>
              <a:t>4 molecules of </a:t>
            </a:r>
            <a:r>
              <a:rPr lang="en-IN" b="1" dirty="0" smtClean="0"/>
              <a:t>ammonia are removed. </a:t>
            </a:r>
          </a:p>
          <a:p>
            <a:r>
              <a:rPr lang="en-IN" dirty="0" err="1" smtClean="0"/>
              <a:t>Porphyrinogens</a:t>
            </a:r>
            <a:r>
              <a:rPr lang="en-IN" dirty="0" smtClean="0"/>
              <a:t> are </a:t>
            </a:r>
            <a:r>
              <a:rPr lang="en-IN" dirty="0" err="1"/>
              <a:t>colorless</a:t>
            </a:r>
            <a:r>
              <a:rPr lang="en-IN" dirty="0"/>
              <a:t>, but are readily oxidized </a:t>
            </a:r>
            <a:r>
              <a:rPr lang="en-IN" dirty="0" smtClean="0"/>
              <a:t>to </a:t>
            </a:r>
            <a:r>
              <a:rPr lang="en-IN" dirty="0" err="1" smtClean="0"/>
              <a:t>porphyrins</a:t>
            </a:r>
            <a:r>
              <a:rPr lang="en-IN" dirty="0"/>
              <a:t>, which are colored compounds.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600200"/>
          </a:xfrm>
        </p:spPr>
        <p:txBody>
          <a:bodyPr/>
          <a:lstStyle/>
          <a:p>
            <a:pPr algn="l" eaLnBrk="1" hangingPunct="1"/>
            <a:r>
              <a:rPr lang="en-US" altLang="en-US" u="sng" smtClean="0"/>
              <a:t>Step 3</a:t>
            </a:r>
            <a:r>
              <a:rPr lang="en-US" altLang="en-US" smtClean="0"/>
              <a:t> :  </a:t>
            </a:r>
            <a:r>
              <a:rPr lang="en-US" altLang="en-US" sz="2800" smtClean="0">
                <a:solidFill>
                  <a:srgbClr val="FF0000"/>
                </a:solidFill>
              </a:rPr>
              <a:t>3 : Porphobilinogen deaminase</a:t>
            </a:r>
            <a:br>
              <a:rPr lang="en-US" altLang="en-US" sz="2800" smtClean="0">
                <a:solidFill>
                  <a:srgbClr val="FF0000"/>
                </a:solidFill>
              </a:rPr>
            </a:br>
            <a:r>
              <a:rPr lang="en-US" altLang="en-US" sz="2800" smtClean="0">
                <a:solidFill>
                  <a:srgbClr val="FF0000"/>
                </a:solidFill>
              </a:rPr>
              <a:t>                      4 : Uroporphyrinogen-III- synthase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pic>
        <p:nvPicPr>
          <p:cNvPr id="2969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52600"/>
            <a:ext cx="9144000" cy="5105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295400"/>
            <a:ext cx="91440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4: Synthesis of CPG</a:t>
            </a:r>
          </a:p>
          <a:p>
            <a:r>
              <a:rPr lang="en-IN" sz="2800" dirty="0"/>
              <a:t>The UPG-III is next converted to </a:t>
            </a:r>
            <a:r>
              <a:rPr lang="en-IN" sz="2800" dirty="0" err="1" smtClean="0"/>
              <a:t>coproporphyrinogen</a:t>
            </a:r>
            <a:r>
              <a:rPr lang="en-IN" sz="2800" dirty="0" smtClean="0"/>
              <a:t> (CPG-III</a:t>
            </a:r>
            <a:r>
              <a:rPr lang="en-IN" sz="2800" dirty="0"/>
              <a:t>) by </a:t>
            </a:r>
            <a:r>
              <a:rPr lang="en-IN" sz="2800" dirty="0" smtClean="0"/>
              <a:t>decarboxylation.</a:t>
            </a:r>
          </a:p>
          <a:p>
            <a:r>
              <a:rPr lang="en-IN" sz="2800" dirty="0"/>
              <a:t>4</a:t>
            </a:r>
            <a:r>
              <a:rPr lang="en-IN" sz="2800" dirty="0" smtClean="0"/>
              <a:t> molecules of </a:t>
            </a:r>
            <a:r>
              <a:rPr lang="en-IN" sz="2800" dirty="0"/>
              <a:t>CO2 are eliminated by </a:t>
            </a:r>
            <a:r>
              <a:rPr lang="en-IN" sz="2800" b="1" dirty="0" err="1" smtClean="0"/>
              <a:t>uroporphyrinogen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decarboxylase</a:t>
            </a:r>
            <a:r>
              <a:rPr lang="en-IN" sz="2800" b="1" dirty="0"/>
              <a:t>. </a:t>
            </a:r>
            <a:endParaRPr lang="en-IN" sz="2800" b="1" dirty="0" smtClean="0"/>
          </a:p>
          <a:p>
            <a:r>
              <a:rPr lang="en-IN" sz="2800" dirty="0" smtClean="0"/>
              <a:t>The </a:t>
            </a:r>
            <a:r>
              <a:rPr lang="en-IN" sz="2800" dirty="0"/>
              <a:t>acetate groups (</a:t>
            </a:r>
            <a:r>
              <a:rPr lang="en-IN" sz="2800" dirty="0" smtClean="0"/>
              <a:t>CH2–COOH) are </a:t>
            </a:r>
            <a:r>
              <a:rPr lang="en-IN" sz="2800" dirty="0" err="1"/>
              <a:t>decarboxylated</a:t>
            </a:r>
            <a:r>
              <a:rPr lang="en-IN" sz="2800" dirty="0"/>
              <a:t> to methyl (CH3) </a:t>
            </a:r>
            <a:r>
              <a:rPr lang="en-IN" sz="2800" dirty="0" smtClean="0"/>
              <a:t>groups.</a:t>
            </a:r>
            <a:endParaRPr lang="en-IN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HEME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 smtClean="0">
                <a:latin typeface="Times New Roman" pitchFamily="18" charset="0"/>
              </a:rPr>
              <a:t>Hemoglobin is a conjugated protein having </a:t>
            </a:r>
            <a:r>
              <a:rPr lang="en-US" altLang="en-US" b="1" dirty="0" smtClean="0">
                <a:latin typeface="Times New Roman" pitchFamily="18" charset="0"/>
              </a:rPr>
              <a:t>Heme as a prosthetic group and the protein, Globin.</a:t>
            </a:r>
          </a:p>
          <a:p>
            <a:r>
              <a:rPr lang="en-US" altLang="en-US" dirty="0" smtClean="0">
                <a:latin typeface="Times New Roman" pitchFamily="18" charset="0"/>
              </a:rPr>
              <a:t>It is a </a:t>
            </a:r>
            <a:r>
              <a:rPr lang="en-US" altLang="en-US" b="1" dirty="0" smtClean="0">
                <a:latin typeface="Times New Roman" pitchFamily="18" charset="0"/>
              </a:rPr>
              <a:t>tetrameric protein </a:t>
            </a:r>
            <a:r>
              <a:rPr lang="en-US" altLang="en-US" dirty="0" smtClean="0">
                <a:latin typeface="Times New Roman" pitchFamily="18" charset="0"/>
              </a:rPr>
              <a:t>with 4 subunits, each subunit having a prosthetic heme group and the globin polypeptide.</a:t>
            </a:r>
          </a:p>
          <a:p>
            <a:r>
              <a:rPr lang="en-US" altLang="en-US" dirty="0" smtClean="0">
                <a:latin typeface="Times New Roman" pitchFamily="18" charset="0"/>
              </a:rPr>
              <a:t>The polypeptide chains are usually </a:t>
            </a:r>
            <a:r>
              <a:rPr lang="en-US" altLang="en-US" b="1" dirty="0" smtClean="0">
                <a:latin typeface="Times New Roman" pitchFamily="18" charset="0"/>
              </a:rPr>
              <a:t>2 alpha and 2 beta chains.</a:t>
            </a:r>
          </a:p>
          <a:p>
            <a:r>
              <a:rPr lang="en-US" altLang="en-US" dirty="0" smtClean="0">
                <a:latin typeface="Times New Roman" pitchFamily="18" charset="0"/>
              </a:rPr>
              <a:t>Hemoglobin has a Mol. Wt. 67,000 Dalton. Each gram of Hb contains 3.4 mg of iron.</a:t>
            </a:r>
            <a:endParaRPr lang="en-US" alt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43000"/>
            <a:ext cx="914400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5: Synthesis of PPG</a:t>
            </a:r>
          </a:p>
          <a:p>
            <a:r>
              <a:rPr lang="en-IN" dirty="0"/>
              <a:t>Further metabolism takes place in the </a:t>
            </a:r>
            <a:r>
              <a:rPr lang="en-IN" b="1" dirty="0"/>
              <a:t>mitochondria.</a:t>
            </a:r>
          </a:p>
          <a:p>
            <a:r>
              <a:rPr lang="en-IN" dirty="0"/>
              <a:t>CPG is oxidized to </a:t>
            </a:r>
            <a:r>
              <a:rPr lang="en-IN" dirty="0" err="1"/>
              <a:t>protoporphyrinogen</a:t>
            </a:r>
            <a:r>
              <a:rPr lang="en-IN" dirty="0"/>
              <a:t> (</a:t>
            </a:r>
            <a:r>
              <a:rPr lang="en-IN" dirty="0" smtClean="0"/>
              <a:t>PPG-III) by </a:t>
            </a:r>
            <a:r>
              <a:rPr lang="en-IN" b="1" dirty="0" err="1"/>
              <a:t>coproporphyrinogen</a:t>
            </a:r>
            <a:r>
              <a:rPr lang="en-IN" b="1" dirty="0"/>
              <a:t> oxidase. </a:t>
            </a:r>
            <a:endParaRPr lang="en-IN" b="1" dirty="0" smtClean="0"/>
          </a:p>
          <a:p>
            <a:r>
              <a:rPr lang="en-IN" dirty="0" smtClean="0"/>
              <a:t>Two </a:t>
            </a:r>
            <a:r>
              <a:rPr lang="en-IN" dirty="0" err="1"/>
              <a:t>propionic</a:t>
            </a:r>
            <a:r>
              <a:rPr lang="en-IN" dirty="0"/>
              <a:t> acid side chains </a:t>
            </a:r>
            <a:r>
              <a:rPr lang="en-IN" dirty="0" smtClean="0"/>
              <a:t>are </a:t>
            </a:r>
            <a:r>
              <a:rPr lang="en-IN" dirty="0" err="1"/>
              <a:t>oxidatively</a:t>
            </a:r>
            <a:r>
              <a:rPr lang="en-IN" dirty="0"/>
              <a:t> </a:t>
            </a:r>
            <a:r>
              <a:rPr lang="en-IN" dirty="0" err="1"/>
              <a:t>decarboxylated</a:t>
            </a:r>
            <a:r>
              <a:rPr lang="en-IN" dirty="0"/>
              <a:t> to vinyl </a:t>
            </a:r>
            <a:r>
              <a:rPr lang="en-IN" dirty="0" smtClean="0"/>
              <a:t>groups.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                    </a:t>
            </a:r>
            <a:r>
              <a:rPr lang="en-US" altLang="en-US" sz="4000" b="1" smtClean="0">
                <a:solidFill>
                  <a:schemeClr val="tx1"/>
                </a:solidFill>
              </a:rPr>
              <a:t>Coproporphyrinogen-III</a:t>
            </a:r>
          </a:p>
        </p:txBody>
      </p:sp>
      <p:pic>
        <p:nvPicPr>
          <p:cNvPr id="44035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371600"/>
            <a:ext cx="91440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6: Generation of PP</a:t>
            </a:r>
          </a:p>
          <a:p>
            <a:r>
              <a:rPr lang="en-IN" sz="2800" dirty="0"/>
              <a:t>The </a:t>
            </a:r>
            <a:r>
              <a:rPr lang="en-IN" sz="2800" dirty="0" err="1"/>
              <a:t>Protoporphyrinogen</a:t>
            </a:r>
            <a:r>
              <a:rPr lang="en-IN" sz="2800" dirty="0"/>
              <a:t>-III is oxidized by </a:t>
            </a:r>
            <a:r>
              <a:rPr lang="en-IN" sz="2800" dirty="0" smtClean="0"/>
              <a:t>the </a:t>
            </a:r>
            <a:r>
              <a:rPr lang="nb-NO" sz="2800" dirty="0" smtClean="0"/>
              <a:t>enzyme </a:t>
            </a:r>
            <a:r>
              <a:rPr lang="nb-NO" sz="2800" b="1" dirty="0"/>
              <a:t>protoporphyrinogen oxidase </a:t>
            </a:r>
            <a:r>
              <a:rPr lang="nb-NO" sz="2800" dirty="0"/>
              <a:t>to </a:t>
            </a:r>
            <a:r>
              <a:rPr lang="nb-NO" sz="2800" dirty="0" smtClean="0"/>
              <a:t>protoporphyrin- </a:t>
            </a:r>
            <a:r>
              <a:rPr lang="en-IN" sz="2800" dirty="0" smtClean="0"/>
              <a:t>III </a:t>
            </a:r>
            <a:r>
              <a:rPr lang="en-IN" sz="2800" dirty="0"/>
              <a:t>(PP-III) in the mitochondria. </a:t>
            </a:r>
            <a:endParaRPr lang="en-IN" sz="2800" dirty="0" smtClean="0"/>
          </a:p>
          <a:p>
            <a:r>
              <a:rPr lang="en-IN" sz="2800" dirty="0" smtClean="0"/>
              <a:t>The oxidation </a:t>
            </a:r>
            <a:r>
              <a:rPr lang="en-IN" sz="2800" dirty="0"/>
              <a:t>requires molecular oxygen. </a:t>
            </a:r>
            <a:endParaRPr lang="en-IN" sz="2800" dirty="0" smtClean="0"/>
          </a:p>
          <a:p>
            <a:r>
              <a:rPr lang="en-IN" sz="2800" dirty="0" smtClean="0"/>
              <a:t>The </a:t>
            </a:r>
            <a:r>
              <a:rPr lang="en-IN" sz="2800" b="1" dirty="0" err="1" smtClean="0"/>
              <a:t>methylene</a:t>
            </a:r>
            <a:r>
              <a:rPr lang="en-IN" sz="2800" b="1" dirty="0" smtClean="0"/>
              <a:t> bridges </a:t>
            </a:r>
            <a:r>
              <a:rPr lang="en-IN" sz="2800" b="1" dirty="0"/>
              <a:t>(–</a:t>
            </a:r>
            <a:r>
              <a:rPr lang="en-IN" sz="2800" b="1" dirty="0" smtClean="0"/>
              <a:t>CH2-) </a:t>
            </a:r>
            <a:r>
              <a:rPr lang="en-IN" sz="2800" b="1" dirty="0"/>
              <a:t>are oxidised to </a:t>
            </a:r>
            <a:r>
              <a:rPr lang="en-IN" sz="2800" b="1" dirty="0" err="1"/>
              <a:t>methenyl</a:t>
            </a:r>
            <a:r>
              <a:rPr lang="en-IN" sz="2800" b="1" dirty="0"/>
              <a:t> </a:t>
            </a:r>
            <a:r>
              <a:rPr lang="en-IN" sz="2800" b="1" dirty="0" smtClean="0"/>
              <a:t>bridges (–</a:t>
            </a:r>
            <a:r>
              <a:rPr lang="en-IN" sz="2800" b="1" dirty="0"/>
              <a:t>CH=) </a:t>
            </a:r>
            <a:r>
              <a:rPr lang="en-IN" sz="2800" dirty="0"/>
              <a:t>and colored </a:t>
            </a:r>
            <a:r>
              <a:rPr lang="en-IN" sz="2800" dirty="0" err="1"/>
              <a:t>porphyrins</a:t>
            </a:r>
            <a:r>
              <a:rPr lang="en-IN" sz="2800" dirty="0"/>
              <a:t> are formed. </a:t>
            </a:r>
            <a:endParaRPr lang="en-IN" sz="2800" dirty="0" smtClean="0"/>
          </a:p>
          <a:p>
            <a:r>
              <a:rPr lang="en-IN" sz="2800" dirty="0" err="1" smtClean="0"/>
              <a:t>Protoporphyrin</a:t>
            </a:r>
            <a:r>
              <a:rPr lang="en-IN" sz="2800" dirty="0" smtClean="0"/>
              <a:t>- 9 </a:t>
            </a:r>
            <a:r>
              <a:rPr lang="en-IN" sz="2800" dirty="0"/>
              <a:t>is thus formed.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                 </a:t>
            </a:r>
            <a:r>
              <a:rPr lang="en-US" altLang="en-US" sz="4000" smtClean="0"/>
              <a:t>Protoporphyrinogen-III</a:t>
            </a:r>
          </a:p>
        </p:txBody>
      </p:sp>
      <p:pic>
        <p:nvPicPr>
          <p:cNvPr id="48131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143000"/>
            <a:ext cx="9144000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/>
              <a:t>Step 7: Generation of Heme</a:t>
            </a:r>
          </a:p>
          <a:p>
            <a:r>
              <a:rPr lang="en-IN" sz="3100" dirty="0"/>
              <a:t>The last step in the formation of heme is </a:t>
            </a:r>
            <a:r>
              <a:rPr lang="en-IN" sz="3100" dirty="0" smtClean="0"/>
              <a:t>the attachment </a:t>
            </a:r>
            <a:r>
              <a:rPr lang="en-IN" sz="3100" dirty="0"/>
              <a:t>of ferrous iron to the </a:t>
            </a:r>
            <a:r>
              <a:rPr lang="en-IN" sz="3100" dirty="0" err="1"/>
              <a:t>protoporphyrin</a:t>
            </a:r>
            <a:r>
              <a:rPr lang="en-IN" sz="3100" dirty="0"/>
              <a:t>.</a:t>
            </a:r>
          </a:p>
          <a:p>
            <a:r>
              <a:rPr lang="en-IN" sz="3100" dirty="0"/>
              <a:t>The enzyme is </a:t>
            </a:r>
            <a:r>
              <a:rPr lang="en-IN" sz="3100" b="1" dirty="0"/>
              <a:t>heme synthase or </a:t>
            </a:r>
            <a:r>
              <a:rPr lang="en-IN" sz="3100" b="1" dirty="0" err="1" smtClean="0"/>
              <a:t>ferrochelatase</a:t>
            </a:r>
            <a:r>
              <a:rPr lang="en-IN" sz="3100" b="1" dirty="0" smtClean="0"/>
              <a:t> </a:t>
            </a:r>
            <a:r>
              <a:rPr lang="en-IN" sz="3100" dirty="0" smtClean="0"/>
              <a:t>which </a:t>
            </a:r>
            <a:r>
              <a:rPr lang="en-IN" sz="3100" dirty="0"/>
              <a:t>is also located in mitochondria</a:t>
            </a:r>
            <a:r>
              <a:rPr lang="en-IN" sz="3100" dirty="0" smtClean="0"/>
              <a:t>.</a:t>
            </a:r>
            <a:endParaRPr lang="en-IN" sz="3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                            </a:t>
            </a:r>
            <a:r>
              <a:rPr lang="en-US" altLang="en-US" sz="4000" smtClean="0"/>
              <a:t>Protoporphyrin-III</a:t>
            </a:r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219200"/>
            <a:ext cx="9144000" cy="563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52400"/>
            <a:ext cx="9144000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r>
              <a:rPr lang="en-IN" sz="2800" dirty="0" smtClean="0"/>
              <a:t>Iron atom is coordinately linked with 5 nitrogen atoms (4 nitrogen of </a:t>
            </a:r>
            <a:r>
              <a:rPr lang="en-IN" sz="2800" dirty="0" err="1" smtClean="0"/>
              <a:t>pyrrole</a:t>
            </a:r>
            <a:r>
              <a:rPr lang="en-IN" sz="2800" dirty="0" smtClean="0"/>
              <a:t> rings of </a:t>
            </a:r>
            <a:r>
              <a:rPr lang="en-IN" sz="2800" dirty="0" err="1" smtClean="0"/>
              <a:t>protoporphyrin</a:t>
            </a:r>
            <a:r>
              <a:rPr lang="en-IN" sz="2800" dirty="0" smtClean="0"/>
              <a:t> and 1st nitrogen atom of a histidine residue of globin). </a:t>
            </a:r>
          </a:p>
          <a:p>
            <a:r>
              <a:rPr lang="en-IN" sz="2800" dirty="0" smtClean="0"/>
              <a:t>The remaining </a:t>
            </a:r>
            <a:r>
              <a:rPr lang="en-IN" sz="2800" dirty="0" err="1" smtClean="0"/>
              <a:t>valency</a:t>
            </a:r>
            <a:r>
              <a:rPr lang="en-IN" sz="2800" dirty="0" smtClean="0"/>
              <a:t> of iron atom is satisfied with water or oxygen atom.</a:t>
            </a:r>
          </a:p>
          <a:p>
            <a:r>
              <a:rPr lang="en-IN" sz="2800" dirty="0" smtClean="0"/>
              <a:t>When the ferrous iron (Fe++) in heme gets oxidized to ferric (Fe+++) form, </a:t>
            </a:r>
            <a:r>
              <a:rPr lang="en-IN" sz="2800" b="1" dirty="0" err="1" smtClean="0"/>
              <a:t>hematin</a:t>
            </a:r>
            <a:r>
              <a:rPr lang="en-IN" sz="2800" b="1" dirty="0" smtClean="0"/>
              <a:t> </a:t>
            </a:r>
            <a:r>
              <a:rPr lang="en-IN" sz="2800" dirty="0" smtClean="0"/>
              <a:t>is formed, which loses the property of carrying the oxygen.</a:t>
            </a:r>
          </a:p>
          <a:p>
            <a:r>
              <a:rPr lang="en-IN" sz="2800" dirty="0" smtClean="0"/>
              <a:t>Heme is red in color, but </a:t>
            </a:r>
            <a:r>
              <a:rPr lang="en-IN" sz="2800" dirty="0" err="1" smtClean="0"/>
              <a:t>hematin</a:t>
            </a:r>
            <a:r>
              <a:rPr lang="en-IN" sz="2800" dirty="0" smtClean="0"/>
              <a:t> is dark brown.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166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Heme is present in :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Hemoglobin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Myoglobin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</a:t>
            </a:r>
            <a:r>
              <a:rPr lang="en-US" altLang="en-US" sz="2800" dirty="0" err="1" smtClean="0">
                <a:latin typeface="Times New Roman" pitchFamily="18" charset="0"/>
              </a:rPr>
              <a:t>Cytochromes</a:t>
            </a:r>
            <a:endParaRPr lang="en-US" altLang="en-US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Peroxidase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</a:t>
            </a:r>
            <a:r>
              <a:rPr lang="en-US" altLang="en-US" sz="2800" dirty="0" err="1" smtClean="0">
                <a:latin typeface="Times New Roman" pitchFamily="18" charset="0"/>
              </a:rPr>
              <a:t>Catalase</a:t>
            </a:r>
            <a:endParaRPr lang="en-US" altLang="en-US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Tryptophan pyrrolase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                               Nitric oxide synthase</a:t>
            </a:r>
          </a:p>
          <a:p>
            <a:pPr>
              <a:lnSpc>
                <a:spcPct val="90000"/>
              </a:lnSpc>
              <a:buNone/>
            </a:pPr>
            <a:endParaRPr lang="en-US" altLang="en-US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dirty="0" smtClean="0">
                <a:latin typeface="Times New Roman" pitchFamily="18" charset="0"/>
              </a:rPr>
              <a:t>Heme</a:t>
            </a:r>
            <a:r>
              <a:rPr lang="en-US" altLang="en-US" sz="2800" dirty="0" smtClean="0">
                <a:latin typeface="Times New Roman" pitchFamily="18" charset="0"/>
              </a:rPr>
              <a:t> is produced by the combination of </a:t>
            </a:r>
            <a:r>
              <a:rPr lang="en-US" altLang="en-US" sz="2800" b="1" dirty="0" smtClean="0">
                <a:latin typeface="Times New Roman" pitchFamily="18" charset="0"/>
              </a:rPr>
              <a:t>iron with a </a:t>
            </a:r>
            <a:r>
              <a:rPr lang="en-US" altLang="en-US" sz="2800" b="1" dirty="0" err="1" smtClean="0">
                <a:latin typeface="Times New Roman" pitchFamily="18" charset="0"/>
              </a:rPr>
              <a:t>porphyrin</a:t>
            </a:r>
            <a:r>
              <a:rPr lang="en-US" altLang="en-US" sz="2800" b="1" dirty="0" smtClean="0">
                <a:latin typeface="Times New Roman" pitchFamily="18" charset="0"/>
              </a:rPr>
              <a:t> ring</a:t>
            </a:r>
            <a:r>
              <a:rPr lang="en-US" altLang="en-US" sz="2800" dirty="0" smtClean="0">
                <a:latin typeface="Times New Roman" pitchFamily="18" charset="0"/>
              </a:rPr>
              <a:t>. Chlorophyll, the photosynthetic green pigment in plants is magnesium-</a:t>
            </a:r>
            <a:r>
              <a:rPr lang="en-US" altLang="en-US" sz="2800" dirty="0" err="1" smtClean="0">
                <a:latin typeface="Times New Roman" pitchFamily="18" charset="0"/>
              </a:rPr>
              <a:t>porphyrin</a:t>
            </a:r>
            <a:r>
              <a:rPr lang="en-US" altLang="en-US" sz="2800" dirty="0" smtClean="0">
                <a:latin typeface="Times New Roman" pitchFamily="18" charset="0"/>
              </a:rPr>
              <a:t> complex.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smtClean="0">
                <a:solidFill>
                  <a:srgbClr val="0000FF"/>
                </a:solidFill>
                <a:latin typeface="Times New Roman" pitchFamily="18" charset="0"/>
              </a:rPr>
              <a:t>In heme molecule, iron atom is </a:t>
            </a:r>
            <a:br>
              <a:rPr lang="en-US" altLang="en-US" sz="360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altLang="en-US" sz="3600" smtClean="0">
                <a:solidFill>
                  <a:srgbClr val="0000FF"/>
                </a:solidFill>
                <a:latin typeface="Times New Roman" pitchFamily="18" charset="0"/>
              </a:rPr>
              <a:t>co-ordinately linked with nitrogen atom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8686800" cy="5486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err="1" smtClean="0">
                <a:solidFill>
                  <a:srgbClr val="FF0000"/>
                </a:solidFill>
              </a:rPr>
              <a:t>Pyrrole</a:t>
            </a:r>
            <a:r>
              <a:rPr lang="en-US" altLang="en-US" dirty="0" smtClean="0">
                <a:solidFill>
                  <a:srgbClr val="FF0000"/>
                </a:solidFill>
              </a:rPr>
              <a:t>-N               H2O                N-</a:t>
            </a:r>
            <a:r>
              <a:rPr lang="en-US" altLang="en-US" dirty="0" err="1" smtClean="0">
                <a:solidFill>
                  <a:srgbClr val="FF0000"/>
                </a:solidFill>
              </a:rPr>
              <a:t>pyrrole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    Fe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err="1" smtClean="0">
                <a:solidFill>
                  <a:srgbClr val="FF0000"/>
                </a:solidFill>
              </a:rPr>
              <a:t>Pyrrole</a:t>
            </a:r>
            <a:r>
              <a:rPr lang="en-US" altLang="en-US" dirty="0" smtClean="0">
                <a:solidFill>
                  <a:srgbClr val="FF0000"/>
                </a:solidFill>
              </a:rPr>
              <a:t>-N           </a:t>
            </a:r>
            <a:r>
              <a:rPr lang="en-US" altLang="en-US" dirty="0" smtClean="0">
                <a:solidFill>
                  <a:srgbClr val="0000FF"/>
                </a:solidFill>
              </a:rPr>
              <a:t>N-histidine </a:t>
            </a:r>
            <a:r>
              <a:rPr lang="en-US" altLang="en-US" dirty="0" smtClean="0">
                <a:solidFill>
                  <a:srgbClr val="FF0000"/>
                </a:solidFill>
              </a:rPr>
              <a:t>          N-</a:t>
            </a:r>
            <a:r>
              <a:rPr lang="en-US" altLang="en-US" dirty="0" err="1" smtClean="0">
                <a:solidFill>
                  <a:srgbClr val="FF0000"/>
                </a:solidFill>
              </a:rPr>
              <a:t>pyrrole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                       </a:t>
            </a:r>
            <a:r>
              <a:rPr lang="en-US" altLang="en-US" dirty="0" smtClean="0">
                <a:solidFill>
                  <a:srgbClr val="0000FF"/>
                </a:solidFill>
              </a:rPr>
              <a:t>(proximal)</a:t>
            </a:r>
          </a:p>
        </p:txBody>
      </p:sp>
      <p:sp>
        <p:nvSpPr>
          <p:cNvPr id="56324" name="Oval 5"/>
          <p:cNvSpPr>
            <a:spLocks noChangeArrowheads="1"/>
          </p:cNvSpPr>
          <p:nvPr/>
        </p:nvSpPr>
        <p:spPr bwMode="auto">
          <a:xfrm>
            <a:off x="3352800" y="3276600"/>
            <a:ext cx="1143000" cy="1143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56325" name="Line 6"/>
          <p:cNvSpPr>
            <a:spLocks noChangeShapeType="1"/>
          </p:cNvSpPr>
          <p:nvPr/>
        </p:nvSpPr>
        <p:spPr bwMode="auto">
          <a:xfrm flipV="1">
            <a:off x="388620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6326" name="Line 7"/>
          <p:cNvSpPr>
            <a:spLocks noChangeShapeType="1"/>
          </p:cNvSpPr>
          <p:nvPr/>
        </p:nvSpPr>
        <p:spPr bwMode="auto">
          <a:xfrm flipV="1">
            <a:off x="4419600" y="2286000"/>
            <a:ext cx="1981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6327" name="Line 8"/>
          <p:cNvSpPr>
            <a:spLocks noChangeShapeType="1"/>
          </p:cNvSpPr>
          <p:nvPr/>
        </p:nvSpPr>
        <p:spPr bwMode="auto">
          <a:xfrm flipH="1" flipV="1">
            <a:off x="1524000" y="22860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6328" name="Line 9"/>
          <p:cNvSpPr>
            <a:spLocks noChangeShapeType="1"/>
          </p:cNvSpPr>
          <p:nvPr/>
        </p:nvSpPr>
        <p:spPr bwMode="auto">
          <a:xfrm flipH="1">
            <a:off x="1447800" y="4114800"/>
            <a:ext cx="1981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6329" name="Line 10"/>
          <p:cNvSpPr>
            <a:spLocks noChangeShapeType="1"/>
          </p:cNvSpPr>
          <p:nvPr/>
        </p:nvSpPr>
        <p:spPr bwMode="auto">
          <a:xfrm>
            <a:off x="3886200" y="4419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6330" name="Line 11"/>
          <p:cNvSpPr>
            <a:spLocks noChangeShapeType="1"/>
          </p:cNvSpPr>
          <p:nvPr/>
        </p:nvSpPr>
        <p:spPr bwMode="auto">
          <a:xfrm>
            <a:off x="4495800" y="4038600"/>
            <a:ext cx="2133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4378" y="1268760"/>
            <a:ext cx="7390030" cy="435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Regulation of Heme Synthesis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1. ALA synthase is regulated by </a:t>
            </a:r>
            <a:r>
              <a:rPr lang="en-IN" b="1" dirty="0" smtClean="0"/>
              <a:t>repression </a:t>
            </a:r>
            <a:r>
              <a:rPr lang="en-IN" dirty="0" smtClean="0"/>
              <a:t>mechanism</a:t>
            </a:r>
            <a:r>
              <a:rPr lang="en-IN" dirty="0"/>
              <a:t>. Heme inhibits the synthesis of </a:t>
            </a:r>
            <a:r>
              <a:rPr lang="en-IN" dirty="0" smtClean="0"/>
              <a:t>ALA synthase </a:t>
            </a:r>
            <a:r>
              <a:rPr lang="en-IN" dirty="0"/>
              <a:t>by acting as a </a:t>
            </a:r>
            <a:r>
              <a:rPr lang="en-IN" dirty="0" smtClean="0"/>
              <a:t>co-repressor.</a:t>
            </a: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7648" y="3212976"/>
            <a:ext cx="6972232" cy="319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2. ALA synthase is also </a:t>
            </a:r>
            <a:r>
              <a:rPr lang="en-IN" b="1" dirty="0" err="1" smtClean="0"/>
              <a:t>allosterically</a:t>
            </a:r>
            <a:r>
              <a:rPr lang="en-IN" b="1" dirty="0" smtClean="0"/>
              <a:t> inhibited by </a:t>
            </a:r>
            <a:r>
              <a:rPr lang="en-IN" b="1" dirty="0" err="1" smtClean="0"/>
              <a:t>hematin</a:t>
            </a:r>
            <a:r>
              <a:rPr lang="en-IN" dirty="0" smtClean="0"/>
              <a:t>. When there is excess of free heme, the Fe++ is oxidized to Fe+++ (ferric), thus forming </a:t>
            </a:r>
            <a:r>
              <a:rPr lang="en-IN" dirty="0" err="1" smtClean="0"/>
              <a:t>hematin</a:t>
            </a:r>
            <a:r>
              <a:rPr lang="en-IN" dirty="0" smtClean="0"/>
              <a:t>.</a:t>
            </a:r>
          </a:p>
          <a:p>
            <a:r>
              <a:rPr lang="en-IN" dirty="0" smtClean="0"/>
              <a:t>3. The </a:t>
            </a:r>
            <a:r>
              <a:rPr lang="en-IN" b="1" dirty="0" smtClean="0"/>
              <a:t>compartmentalization of the enzymes </a:t>
            </a:r>
            <a:r>
              <a:rPr lang="en-IN" dirty="0" smtClean="0"/>
              <a:t>of heme synthesis makes the regulation easier for the regulation. The rate limiting enzyme is in the mitochondria.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4. Drugs </a:t>
            </a:r>
            <a:r>
              <a:rPr lang="en-IN" dirty="0"/>
              <a:t>like </a:t>
            </a:r>
            <a:r>
              <a:rPr lang="en-IN" b="1" dirty="0"/>
              <a:t>barbiturates induce heme </a:t>
            </a:r>
            <a:r>
              <a:rPr lang="en-IN" b="1" dirty="0" smtClean="0"/>
              <a:t>synthesis. </a:t>
            </a:r>
            <a:r>
              <a:rPr lang="en-IN" dirty="0" smtClean="0"/>
              <a:t>Barbiturates </a:t>
            </a:r>
            <a:r>
              <a:rPr lang="en-IN" dirty="0"/>
              <a:t>require the heme </a:t>
            </a:r>
            <a:r>
              <a:rPr lang="en-IN" dirty="0" smtClean="0"/>
              <a:t>containing </a:t>
            </a:r>
            <a:r>
              <a:rPr lang="en-IN" dirty="0" err="1" smtClean="0"/>
              <a:t>cytochrome</a:t>
            </a:r>
            <a:r>
              <a:rPr lang="en-IN" dirty="0" smtClean="0"/>
              <a:t> </a:t>
            </a:r>
            <a:r>
              <a:rPr lang="en-IN" dirty="0"/>
              <a:t>p450 for their metabolism. Out </a:t>
            </a:r>
            <a:r>
              <a:rPr lang="en-IN" dirty="0" smtClean="0"/>
              <a:t>of the </a:t>
            </a:r>
            <a:r>
              <a:rPr lang="en-IN" dirty="0"/>
              <a:t>total heme synthesized, two thirds are </a:t>
            </a:r>
            <a:r>
              <a:rPr lang="en-IN" dirty="0" smtClean="0"/>
              <a:t>used for </a:t>
            </a:r>
            <a:r>
              <a:rPr lang="en-IN" dirty="0" err="1"/>
              <a:t>cytochrome</a:t>
            </a:r>
            <a:r>
              <a:rPr lang="en-IN" dirty="0"/>
              <a:t> p450 </a:t>
            </a:r>
            <a:r>
              <a:rPr lang="en-IN" dirty="0" smtClean="0"/>
              <a:t>production.</a:t>
            </a:r>
          </a:p>
          <a:p>
            <a:r>
              <a:rPr lang="en-IN" dirty="0" smtClean="0"/>
              <a:t>5. The steps catalyzed by </a:t>
            </a:r>
            <a:r>
              <a:rPr lang="en-IN" dirty="0" err="1" smtClean="0"/>
              <a:t>ferrochelatase</a:t>
            </a:r>
            <a:r>
              <a:rPr lang="en-IN" dirty="0" smtClean="0"/>
              <a:t> and ALA </a:t>
            </a:r>
            <a:r>
              <a:rPr lang="en-IN" dirty="0" err="1" smtClean="0"/>
              <a:t>dehydratase</a:t>
            </a:r>
            <a:r>
              <a:rPr lang="en-IN" dirty="0" smtClean="0"/>
              <a:t> are inhibited by </a:t>
            </a:r>
            <a:r>
              <a:rPr lang="en-IN" b="1" dirty="0" smtClean="0"/>
              <a:t>lead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6</a:t>
            </a:r>
            <a:r>
              <a:rPr lang="en-IN" dirty="0"/>
              <a:t>. </a:t>
            </a:r>
            <a:r>
              <a:rPr lang="en-IN" b="1" dirty="0"/>
              <a:t>INH</a:t>
            </a:r>
            <a:r>
              <a:rPr lang="en-IN" dirty="0"/>
              <a:t> (</a:t>
            </a:r>
            <a:r>
              <a:rPr lang="en-IN" dirty="0" err="1"/>
              <a:t>Isonicotinic</a:t>
            </a:r>
            <a:r>
              <a:rPr lang="en-IN" dirty="0"/>
              <a:t> acid </a:t>
            </a:r>
            <a:r>
              <a:rPr lang="en-IN" dirty="0" err="1"/>
              <a:t>hydrazide</a:t>
            </a:r>
            <a:r>
              <a:rPr lang="en-IN" dirty="0"/>
              <a:t>) that </a:t>
            </a:r>
            <a:r>
              <a:rPr lang="en-IN" dirty="0" smtClean="0"/>
              <a:t>decreases the </a:t>
            </a:r>
            <a:r>
              <a:rPr lang="en-IN" dirty="0"/>
              <a:t>availability of </a:t>
            </a:r>
            <a:r>
              <a:rPr lang="en-IN" dirty="0" err="1"/>
              <a:t>pyridoxal</a:t>
            </a:r>
            <a:r>
              <a:rPr lang="en-IN" dirty="0"/>
              <a:t> phosphate may </a:t>
            </a:r>
            <a:r>
              <a:rPr lang="en-IN" dirty="0" smtClean="0"/>
              <a:t>also affect </a:t>
            </a:r>
            <a:r>
              <a:rPr lang="en-IN" dirty="0"/>
              <a:t>heme synthesis.</a:t>
            </a:r>
          </a:p>
          <a:p>
            <a:r>
              <a:rPr lang="en-IN" dirty="0"/>
              <a:t>7. High cellular concentration of </a:t>
            </a:r>
            <a:r>
              <a:rPr lang="en-IN" b="1" dirty="0"/>
              <a:t>glucose</a:t>
            </a:r>
            <a:r>
              <a:rPr lang="en-IN" dirty="0"/>
              <a:t> </a:t>
            </a:r>
            <a:r>
              <a:rPr lang="en-IN" dirty="0" smtClean="0"/>
              <a:t>prevents induction </a:t>
            </a:r>
            <a:r>
              <a:rPr lang="en-IN" dirty="0"/>
              <a:t>of ALA synthase. This is the basis </a:t>
            </a:r>
            <a:r>
              <a:rPr lang="en-IN" dirty="0" smtClean="0"/>
              <a:t>of administration </a:t>
            </a:r>
            <a:r>
              <a:rPr lang="en-IN" dirty="0"/>
              <a:t>of glucose to relieve the </a:t>
            </a:r>
            <a:r>
              <a:rPr lang="en-IN" dirty="0" smtClean="0"/>
              <a:t>acute attack </a:t>
            </a:r>
            <a:r>
              <a:rPr lang="en-IN" dirty="0"/>
              <a:t>of </a:t>
            </a:r>
            <a:r>
              <a:rPr lang="en-IN" dirty="0" err="1"/>
              <a:t>porphyrias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8. ALA synthase (ALAS) have both </a:t>
            </a:r>
            <a:r>
              <a:rPr lang="en-IN" dirty="0" err="1"/>
              <a:t>erythroid</a:t>
            </a:r>
            <a:r>
              <a:rPr lang="en-IN" dirty="0"/>
              <a:t> </a:t>
            </a:r>
            <a:r>
              <a:rPr lang="en-IN" dirty="0" smtClean="0"/>
              <a:t>and non-</a:t>
            </a:r>
            <a:r>
              <a:rPr lang="en-IN" dirty="0" err="1" smtClean="0"/>
              <a:t>erythroid</a:t>
            </a:r>
            <a:r>
              <a:rPr lang="en-IN" dirty="0" smtClean="0"/>
              <a:t> </a:t>
            </a:r>
            <a:r>
              <a:rPr lang="en-IN" dirty="0"/>
              <a:t>(hepatic) forms. </a:t>
            </a:r>
            <a:r>
              <a:rPr lang="en-IN" dirty="0" err="1"/>
              <a:t>Erythroid</a:t>
            </a:r>
            <a:r>
              <a:rPr lang="en-IN" dirty="0"/>
              <a:t> form </a:t>
            </a:r>
            <a:r>
              <a:rPr lang="en-IN" dirty="0" smtClean="0"/>
              <a:t>is called </a:t>
            </a:r>
            <a:r>
              <a:rPr lang="en-IN" dirty="0"/>
              <a:t>ALAS2; it is not induced by the drugs </a:t>
            </a:r>
            <a:r>
              <a:rPr lang="en-IN" dirty="0" smtClean="0"/>
              <a:t>that affect </a:t>
            </a:r>
            <a:r>
              <a:rPr lang="en-IN" dirty="0"/>
              <a:t>ALAS1. </a:t>
            </a:r>
            <a:r>
              <a:rPr lang="en-IN" dirty="0" err="1"/>
              <a:t>Erythroid</a:t>
            </a:r>
            <a:r>
              <a:rPr lang="en-IN" dirty="0"/>
              <a:t> form is not subject </a:t>
            </a:r>
            <a:r>
              <a:rPr lang="en-IN" dirty="0" smtClean="0"/>
              <a:t>to feedback </a:t>
            </a:r>
            <a:r>
              <a:rPr lang="en-IN" dirty="0"/>
              <a:t>inhibition by heme.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</a:t>
            </a:r>
            <a:r>
              <a:rPr lang="en-US" altLang="en-US" dirty="0" err="1" smtClean="0">
                <a:latin typeface="Times New Roman" pitchFamily="18" charset="0"/>
              </a:rPr>
              <a:t>Porphyrins</a:t>
            </a:r>
            <a:r>
              <a:rPr lang="en-US" altLang="en-US" dirty="0" smtClean="0">
                <a:latin typeface="Times New Roman" pitchFamily="18" charset="0"/>
              </a:rPr>
              <a:t> are cyclic compounds formed by fusion of 4 </a:t>
            </a:r>
            <a:r>
              <a:rPr lang="en-US" altLang="en-US" dirty="0" err="1" smtClean="0">
                <a:latin typeface="Times New Roman" pitchFamily="18" charset="0"/>
              </a:rPr>
              <a:t>pyrrole</a:t>
            </a:r>
            <a:r>
              <a:rPr lang="en-US" altLang="en-US" dirty="0" smtClean="0">
                <a:latin typeface="Times New Roman" pitchFamily="18" charset="0"/>
              </a:rPr>
              <a:t> rings linked by which bridges?</a:t>
            </a:r>
          </a:p>
          <a:p>
            <a:endParaRPr lang="en-IN" dirty="0" smtClean="0"/>
          </a:p>
          <a:p>
            <a:r>
              <a:rPr lang="en-IN" dirty="0" smtClean="0"/>
              <a:t>A) </a:t>
            </a:r>
            <a:r>
              <a:rPr lang="en-IN" dirty="0" err="1" smtClean="0"/>
              <a:t>Methenyl</a:t>
            </a:r>
            <a:endParaRPr lang="en-IN" dirty="0" smtClean="0"/>
          </a:p>
          <a:p>
            <a:r>
              <a:rPr lang="en-IN" dirty="0" smtClean="0"/>
              <a:t>B) Methyl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2. Site for Heme Biosynthesis is</a:t>
            </a:r>
          </a:p>
          <a:p>
            <a:endParaRPr lang="en-IN" dirty="0" smtClean="0"/>
          </a:p>
          <a:p>
            <a:r>
              <a:rPr lang="en-IN" dirty="0" smtClean="0"/>
              <a:t>A) Cytoplasm</a:t>
            </a:r>
          </a:p>
          <a:p>
            <a:r>
              <a:rPr lang="en-IN" dirty="0" smtClean="0"/>
              <a:t>B) Mitochondria</a:t>
            </a:r>
          </a:p>
          <a:p>
            <a:r>
              <a:rPr lang="en-IN" dirty="0" smtClean="0"/>
              <a:t>C) Both</a:t>
            </a:r>
          </a:p>
          <a:p>
            <a:r>
              <a:rPr lang="en-IN" dirty="0" smtClean="0"/>
              <a:t>D) None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3. Rate limiting enzyme for heme biosynthesis</a:t>
            </a:r>
          </a:p>
          <a:p>
            <a:endParaRPr lang="en-IN" dirty="0" smtClean="0"/>
          </a:p>
          <a:p>
            <a:r>
              <a:rPr lang="en-IN" dirty="0" smtClean="0"/>
              <a:t>A) heme synthase </a:t>
            </a:r>
          </a:p>
          <a:p>
            <a:r>
              <a:rPr lang="en-IN" dirty="0" smtClean="0"/>
              <a:t>B) ALA </a:t>
            </a:r>
            <a:r>
              <a:rPr lang="en-IN" dirty="0" err="1" smtClean="0"/>
              <a:t>dehydratase</a:t>
            </a:r>
            <a:endParaRPr lang="en-IN" dirty="0" smtClean="0"/>
          </a:p>
          <a:p>
            <a:r>
              <a:rPr lang="en-IN" dirty="0" smtClean="0"/>
              <a:t>C) </a:t>
            </a:r>
            <a:r>
              <a:rPr lang="en-IN" dirty="0" err="1" smtClean="0"/>
              <a:t>Uroporphyrin</a:t>
            </a:r>
            <a:r>
              <a:rPr lang="en-IN" dirty="0" smtClean="0"/>
              <a:t> I synthase </a:t>
            </a:r>
          </a:p>
          <a:p>
            <a:r>
              <a:rPr lang="en-IN" dirty="0" smtClean="0"/>
              <a:t>D) ALA Synthase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Structure of HEME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>
                <a:latin typeface="Times New Roman" pitchFamily="18" charset="0"/>
              </a:rPr>
              <a:t>Heme is a derivative of </a:t>
            </a:r>
            <a:r>
              <a:rPr lang="en-US" altLang="en-US" b="1" dirty="0" err="1" smtClean="0">
                <a:latin typeface="Times New Roman" pitchFamily="18" charset="0"/>
              </a:rPr>
              <a:t>Porphyrin</a:t>
            </a:r>
            <a:r>
              <a:rPr lang="en-US" altLang="en-US" b="1" dirty="0" smtClean="0">
                <a:latin typeface="Times New Roman" pitchFamily="18" charset="0"/>
              </a:rPr>
              <a:t>.</a:t>
            </a:r>
          </a:p>
          <a:p>
            <a:r>
              <a:rPr lang="en-US" altLang="en-US" b="1" dirty="0" err="1" smtClean="0">
                <a:latin typeface="Times New Roman" pitchFamily="18" charset="0"/>
              </a:rPr>
              <a:t>Porphyrins</a:t>
            </a:r>
            <a:r>
              <a:rPr lang="en-US" altLang="en-US" dirty="0" smtClean="0">
                <a:latin typeface="Times New Roman" pitchFamily="18" charset="0"/>
              </a:rPr>
              <a:t> are cyclic compounds formed by fusion of </a:t>
            </a:r>
            <a:r>
              <a:rPr lang="en-US" altLang="en-US" b="1" dirty="0" smtClean="0">
                <a:latin typeface="Times New Roman" pitchFamily="18" charset="0"/>
              </a:rPr>
              <a:t>4 </a:t>
            </a:r>
            <a:r>
              <a:rPr lang="en-US" altLang="en-US" b="1" dirty="0" err="1" smtClean="0">
                <a:latin typeface="Times New Roman" pitchFamily="18" charset="0"/>
              </a:rPr>
              <a:t>pyrrole</a:t>
            </a:r>
            <a:r>
              <a:rPr lang="en-US" altLang="en-US" b="1" dirty="0" smtClean="0">
                <a:latin typeface="Times New Roman" pitchFamily="18" charset="0"/>
              </a:rPr>
              <a:t> rings linked by </a:t>
            </a:r>
            <a:r>
              <a:rPr lang="en-US" altLang="en-US" b="1" dirty="0" err="1" smtClean="0">
                <a:latin typeface="Times New Roman" pitchFamily="18" charset="0"/>
              </a:rPr>
              <a:t>methenyl</a:t>
            </a:r>
            <a:r>
              <a:rPr lang="en-US" altLang="en-US" b="1" dirty="0" smtClean="0">
                <a:latin typeface="Times New Roman" pitchFamily="18" charset="0"/>
              </a:rPr>
              <a:t> (=CH-) bridges.</a:t>
            </a:r>
          </a:p>
          <a:p>
            <a:r>
              <a:rPr lang="en-US" altLang="en-US" dirty="0" smtClean="0">
                <a:latin typeface="Times New Roman" pitchFamily="18" charset="0"/>
              </a:rPr>
              <a:t>Since an atom of </a:t>
            </a:r>
            <a:r>
              <a:rPr lang="en-US" altLang="en-US" b="1" dirty="0" smtClean="0">
                <a:latin typeface="Times New Roman" pitchFamily="18" charset="0"/>
              </a:rPr>
              <a:t>iron</a:t>
            </a:r>
            <a:r>
              <a:rPr lang="en-US" altLang="en-US" dirty="0" smtClean="0">
                <a:latin typeface="Times New Roman" pitchFamily="18" charset="0"/>
              </a:rPr>
              <a:t> is present, heme is a </a:t>
            </a:r>
            <a:r>
              <a:rPr lang="en-US" altLang="en-US" b="1" dirty="0" err="1" smtClean="0">
                <a:latin typeface="Times New Roman" pitchFamily="18" charset="0"/>
              </a:rPr>
              <a:t>ferroprotoporphyrin</a:t>
            </a:r>
            <a:r>
              <a:rPr lang="en-US" altLang="en-US" b="1" dirty="0" smtClean="0">
                <a:latin typeface="Times New Roman" pitchFamily="18" charset="0"/>
              </a:rPr>
              <a:t>.</a:t>
            </a:r>
          </a:p>
          <a:p>
            <a:r>
              <a:rPr lang="en-US" altLang="en-US" dirty="0" smtClean="0">
                <a:latin typeface="Times New Roman" pitchFamily="18" charset="0"/>
              </a:rPr>
              <a:t>The </a:t>
            </a:r>
            <a:r>
              <a:rPr lang="en-US" altLang="en-US" dirty="0" err="1" smtClean="0">
                <a:latin typeface="Times New Roman" pitchFamily="18" charset="0"/>
              </a:rPr>
              <a:t>pyrrole</a:t>
            </a:r>
            <a:r>
              <a:rPr lang="en-US" altLang="en-US" dirty="0" smtClean="0">
                <a:latin typeface="Times New Roman" pitchFamily="18" charset="0"/>
              </a:rPr>
              <a:t> rings are named as I, II, III,IV and the bridges as </a:t>
            </a:r>
            <a:r>
              <a:rPr lang="el-GR" altLang="en-US" dirty="0" smtClean="0">
                <a:latin typeface="Times New Roman" pitchFamily="18" charset="0"/>
              </a:rPr>
              <a:t>α</a:t>
            </a:r>
            <a:r>
              <a:rPr lang="en-US" altLang="en-US" dirty="0" smtClean="0">
                <a:latin typeface="Times New Roman" pitchFamily="18" charset="0"/>
              </a:rPr>
              <a:t>,</a:t>
            </a:r>
            <a:r>
              <a:rPr lang="el-GR" altLang="en-US" dirty="0" smtClean="0">
                <a:latin typeface="Times New Roman" pitchFamily="18" charset="0"/>
              </a:rPr>
              <a:t>β</a:t>
            </a:r>
            <a:r>
              <a:rPr lang="en-US" altLang="en-US" dirty="0" smtClean="0">
                <a:latin typeface="Times New Roman" pitchFamily="18" charset="0"/>
              </a:rPr>
              <a:t>,</a:t>
            </a:r>
            <a:r>
              <a:rPr lang="el-GR" altLang="en-US" dirty="0" smtClean="0">
                <a:latin typeface="Times New Roman" pitchFamily="18" charset="0"/>
              </a:rPr>
              <a:t>γ</a:t>
            </a:r>
            <a:r>
              <a:rPr lang="en-US" altLang="en-US" dirty="0" smtClean="0">
                <a:latin typeface="Times New Roman" pitchFamily="18" charset="0"/>
              </a:rPr>
              <a:t> and </a:t>
            </a:r>
            <a:r>
              <a:rPr lang="el-GR" altLang="en-US" dirty="0" smtClean="0">
                <a:latin typeface="Times New Roman" pitchFamily="18" charset="0"/>
              </a:rPr>
              <a:t>δ</a:t>
            </a:r>
            <a:r>
              <a:rPr lang="en-US" altLang="en-US" dirty="0" smtClean="0">
                <a:latin typeface="Times New Roman" pitchFamily="18" charset="0"/>
              </a:rPr>
              <a:t>. The possible areas of substitution are denoted as 1 to 8.</a:t>
            </a:r>
            <a:endParaRPr lang="el-GR" altLang="en-US" dirty="0" smtClean="0">
              <a:latin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4. </a:t>
            </a:r>
            <a:r>
              <a:rPr lang="en-IN" dirty="0" err="1" smtClean="0"/>
              <a:t>Hematin</a:t>
            </a:r>
            <a:r>
              <a:rPr lang="en-IN" dirty="0" smtClean="0"/>
              <a:t> can not carry oxygen.</a:t>
            </a:r>
          </a:p>
          <a:p>
            <a:endParaRPr lang="en-IN" dirty="0" smtClean="0"/>
          </a:p>
          <a:p>
            <a:r>
              <a:rPr lang="en-IN" dirty="0" smtClean="0"/>
              <a:t>A) True</a:t>
            </a:r>
          </a:p>
          <a:p>
            <a:r>
              <a:rPr lang="en-IN" dirty="0" smtClean="0"/>
              <a:t>B) False</a:t>
            </a: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5. Heme is a protein present in Hemoglobin.</a:t>
            </a:r>
          </a:p>
          <a:p>
            <a:endParaRPr lang="en-IN" dirty="0" smtClean="0"/>
          </a:p>
          <a:p>
            <a:r>
              <a:rPr lang="en-IN" dirty="0" smtClean="0"/>
              <a:t>A) True</a:t>
            </a:r>
          </a:p>
          <a:p>
            <a:r>
              <a:rPr lang="en-IN" dirty="0" smtClean="0"/>
              <a:t>B) False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ictur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63500"/>
            <a:ext cx="9144000" cy="6921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When the substituent groups have a symmetrical arrangement (1,3,5,7 and 2,4,6,8) they are called the I series.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The III series – most predominant-  have an asymmetrical distribution of substituent groups (1,3,5,8 and 2,4,6,7).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The usual substitutions are: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1.Propionyl(-CH2-CH2-COOH)group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2. Acetyl(-CH2-COOH) group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3. Methyl(-CH3) group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 smtClean="0">
                <a:latin typeface="Times New Roman" pitchFamily="18" charset="0"/>
              </a:rPr>
              <a:t>    4. Vinyl (-CH=CH-) group.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347" y="1340768"/>
            <a:ext cx="8180109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BIOSYNTHESIS OF HEME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Heme can be synthesized by almost all the </a:t>
            </a:r>
            <a:r>
              <a:rPr lang="en-IN" dirty="0" smtClean="0"/>
              <a:t>tissues in </a:t>
            </a:r>
            <a:r>
              <a:rPr lang="en-IN" dirty="0"/>
              <a:t>the body. </a:t>
            </a:r>
            <a:endParaRPr lang="en-IN" dirty="0" smtClean="0"/>
          </a:p>
          <a:p>
            <a:r>
              <a:rPr lang="en-IN" dirty="0" smtClean="0"/>
              <a:t>Heme </a:t>
            </a:r>
            <a:r>
              <a:rPr lang="en-IN" dirty="0"/>
              <a:t>is synthesized in the </a:t>
            </a:r>
            <a:r>
              <a:rPr lang="en-IN" dirty="0" err="1"/>
              <a:t>normoblasts</a:t>
            </a:r>
            <a:r>
              <a:rPr lang="en-IN" dirty="0" smtClean="0"/>
              <a:t>,</a:t>
            </a:r>
            <a:r>
              <a:rPr lang="en-IN" dirty="0"/>
              <a:t> but not in the matured erythrocytes. </a:t>
            </a:r>
            <a:endParaRPr lang="en-IN" dirty="0" smtClean="0"/>
          </a:p>
          <a:p>
            <a:r>
              <a:rPr lang="en-IN" dirty="0" smtClean="0"/>
              <a:t>The pathway is </a:t>
            </a:r>
            <a:r>
              <a:rPr lang="en-IN" dirty="0"/>
              <a:t>partly cytoplasmic and partly mitochondrial.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1266</Words>
  <Application>Microsoft Office PowerPoint</Application>
  <PresentationFormat>On-screen Show (4:3)</PresentationFormat>
  <Paragraphs>135</Paragraphs>
  <Slides>41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HEME BIOSYNTHESIS AND REGULATION</vt:lpstr>
      <vt:lpstr>HEME</vt:lpstr>
      <vt:lpstr>Slide 3</vt:lpstr>
      <vt:lpstr>Structure of HEME</vt:lpstr>
      <vt:lpstr>Slide 5</vt:lpstr>
      <vt:lpstr>Slide 6</vt:lpstr>
      <vt:lpstr>Slide 7</vt:lpstr>
      <vt:lpstr>Slide 8</vt:lpstr>
      <vt:lpstr>BIOSYNTHESIS OF HEME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Step 3 :  3 : Porphobilinogen deaminase                       4 : Uroporphyrinogen-III- synthase</vt:lpstr>
      <vt:lpstr>Slide 18</vt:lpstr>
      <vt:lpstr>Slide 19</vt:lpstr>
      <vt:lpstr>Slide 20</vt:lpstr>
      <vt:lpstr>Slide 21</vt:lpstr>
      <vt:lpstr>Slide 22</vt:lpstr>
      <vt:lpstr>                    Coproporphyrinogen-III</vt:lpstr>
      <vt:lpstr>Slide 24</vt:lpstr>
      <vt:lpstr>                 Protoporphyrinogen-III</vt:lpstr>
      <vt:lpstr>Slide 26</vt:lpstr>
      <vt:lpstr>                            Protoporphyrin-III</vt:lpstr>
      <vt:lpstr>Slide 28</vt:lpstr>
      <vt:lpstr>Slide 29</vt:lpstr>
      <vt:lpstr>In heme molecule, iron atom is  co-ordinately linked with nitrogen atom</vt:lpstr>
      <vt:lpstr>Slide 31</vt:lpstr>
      <vt:lpstr>Regulation of Heme Synthesis</vt:lpstr>
      <vt:lpstr>Slide 33</vt:lpstr>
      <vt:lpstr>Slide 34</vt:lpstr>
      <vt:lpstr>Slide 35</vt:lpstr>
      <vt:lpstr>Slide 36</vt:lpstr>
      <vt:lpstr>MCQs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21</cp:revision>
  <dcterms:created xsi:type="dcterms:W3CDTF">2019-03-09T05:58:05Z</dcterms:created>
  <dcterms:modified xsi:type="dcterms:W3CDTF">2024-11-26T05:11:02Z</dcterms:modified>
</cp:coreProperties>
</file>