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0"/>
  </p:notesMasterIdLst>
  <p:sldIdLst>
    <p:sldId id="256" r:id="rId2"/>
    <p:sldId id="309" r:id="rId3"/>
    <p:sldId id="287" r:id="rId4"/>
    <p:sldId id="299" r:id="rId5"/>
    <p:sldId id="306" r:id="rId6"/>
    <p:sldId id="331" r:id="rId7"/>
    <p:sldId id="300" r:id="rId8"/>
    <p:sldId id="301" r:id="rId9"/>
    <p:sldId id="336" r:id="rId10"/>
    <p:sldId id="302" r:id="rId11"/>
    <p:sldId id="257" r:id="rId12"/>
    <p:sldId id="268" r:id="rId13"/>
    <p:sldId id="258" r:id="rId14"/>
    <p:sldId id="335" r:id="rId15"/>
    <p:sldId id="327" r:id="rId16"/>
    <p:sldId id="259" r:id="rId17"/>
    <p:sldId id="308" r:id="rId18"/>
    <p:sldId id="334" r:id="rId19"/>
    <p:sldId id="332" r:id="rId20"/>
    <p:sldId id="315" r:id="rId21"/>
    <p:sldId id="263" r:id="rId22"/>
    <p:sldId id="328" r:id="rId23"/>
    <p:sldId id="320" r:id="rId24"/>
    <p:sldId id="260" r:id="rId25"/>
    <p:sldId id="310" r:id="rId26"/>
    <p:sldId id="321" r:id="rId27"/>
    <p:sldId id="322" r:id="rId28"/>
    <p:sldId id="323" r:id="rId29"/>
    <p:sldId id="261" r:id="rId30"/>
    <p:sldId id="307" r:id="rId31"/>
    <p:sldId id="265" r:id="rId32"/>
    <p:sldId id="311" r:id="rId33"/>
    <p:sldId id="337" r:id="rId34"/>
    <p:sldId id="338" r:id="rId35"/>
    <p:sldId id="339" r:id="rId36"/>
    <p:sldId id="267" r:id="rId37"/>
    <p:sldId id="329" r:id="rId38"/>
    <p:sldId id="272" r:id="rId39"/>
    <p:sldId id="273" r:id="rId40"/>
    <p:sldId id="274" r:id="rId41"/>
    <p:sldId id="275" r:id="rId42"/>
    <p:sldId id="278" r:id="rId43"/>
    <p:sldId id="280" r:id="rId44"/>
    <p:sldId id="279" r:id="rId45"/>
    <p:sldId id="281" r:id="rId46"/>
    <p:sldId id="282" r:id="rId47"/>
    <p:sldId id="284" r:id="rId48"/>
    <p:sldId id="285" r:id="rId49"/>
    <p:sldId id="286" r:id="rId50"/>
    <p:sldId id="288" r:id="rId51"/>
    <p:sldId id="289" r:id="rId52"/>
    <p:sldId id="330" r:id="rId53"/>
    <p:sldId id="290" r:id="rId54"/>
    <p:sldId id="325" r:id="rId55"/>
    <p:sldId id="291" r:id="rId56"/>
    <p:sldId id="292" r:id="rId57"/>
    <p:sldId id="340" r:id="rId58"/>
    <p:sldId id="294" r:id="rId59"/>
    <p:sldId id="293" r:id="rId60"/>
    <p:sldId id="341" r:id="rId61"/>
    <p:sldId id="324" r:id="rId62"/>
    <p:sldId id="326" r:id="rId63"/>
    <p:sldId id="313" r:id="rId64"/>
    <p:sldId id="314" r:id="rId65"/>
    <p:sldId id="316" r:id="rId66"/>
    <p:sldId id="317" r:id="rId67"/>
    <p:sldId id="318" r:id="rId68"/>
    <p:sldId id="31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4" autoAdjust="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67E88-3D7F-4E41-A999-C836F6A3BE56}" type="datetimeFigureOut">
              <a:rPr lang="en-IN" smtClean="0"/>
              <a:pPr/>
              <a:t>26-11-2024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1E931-978E-4DF6-9EA3-32B5FAB7222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Sequence meaning= </a:t>
            </a:r>
            <a:r>
              <a:rPr lang="en-IN" dirty="0" err="1" smtClean="0"/>
              <a:t>Gly</a:t>
            </a:r>
            <a:r>
              <a:rPr lang="en-IN" dirty="0" smtClean="0"/>
              <a:t>-Val-Ala, Naming, numbering</a:t>
            </a:r>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Single bond- 1.49A; double bond- 1.27A</a:t>
            </a:r>
          </a:p>
          <a:p>
            <a:r>
              <a:rPr lang="en-IN" sz="1200" b="0" i="1" kern="1200" dirty="0" smtClean="0">
                <a:solidFill>
                  <a:schemeClr val="tx1"/>
                </a:solidFill>
                <a:latin typeface="+mn-lt"/>
                <a:ea typeface="+mn-ea"/>
                <a:cs typeface="+mn-cs"/>
              </a:rPr>
              <a:t>cis </a:t>
            </a:r>
            <a:r>
              <a:rPr lang="en-IN" sz="1200" b="0" i="0" kern="1200" dirty="0" smtClean="0">
                <a:solidFill>
                  <a:schemeClr val="tx1"/>
                </a:solidFill>
                <a:latin typeface="+mn-lt"/>
                <a:ea typeface="+mn-ea"/>
                <a:cs typeface="+mn-cs"/>
              </a:rPr>
              <a:t>conformation less </a:t>
            </a:r>
            <a:r>
              <a:rPr lang="en-IN" sz="1200" b="0" i="0" kern="1200" dirty="0" err="1" smtClean="0">
                <a:solidFill>
                  <a:schemeClr val="tx1"/>
                </a:solidFill>
                <a:latin typeface="+mn-lt"/>
                <a:ea typeface="+mn-ea"/>
                <a:cs typeface="+mn-cs"/>
              </a:rPr>
              <a:t>favorable</a:t>
            </a:r>
            <a:r>
              <a:rPr lang="en-IN" sz="1200" b="0" i="0" kern="1200" dirty="0" smtClean="0">
                <a:solidFill>
                  <a:schemeClr val="tx1"/>
                </a:solidFill>
                <a:latin typeface="+mn-lt"/>
                <a:ea typeface="+mn-ea"/>
                <a:cs typeface="+mn-cs"/>
              </a:rPr>
              <a:t> due to </a:t>
            </a:r>
            <a:r>
              <a:rPr lang="en-IN" sz="1200" b="0" i="0" kern="1200" dirty="0" err="1" smtClean="0">
                <a:solidFill>
                  <a:schemeClr val="tx1"/>
                </a:solidFill>
                <a:latin typeface="+mn-lt"/>
                <a:ea typeface="+mn-ea"/>
                <a:cs typeface="+mn-cs"/>
              </a:rPr>
              <a:t>steric</a:t>
            </a:r>
            <a:r>
              <a:rPr lang="en-IN" sz="1200" b="0" i="0" kern="1200" dirty="0" smtClean="0">
                <a:solidFill>
                  <a:schemeClr val="tx1"/>
                </a:solidFill>
                <a:latin typeface="+mn-lt"/>
                <a:ea typeface="+mn-ea"/>
                <a:cs typeface="+mn-cs"/>
              </a:rPr>
              <a:t> interference of side chains. </a:t>
            </a:r>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17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ym typeface="Wingdings" pitchFamily="2" charset="2"/>
              </a:rPr>
              <a:t>In some proteins </a:t>
            </a:r>
            <a:r>
              <a:rPr lang="en-US" sz="1200" b="1" dirty="0" smtClean="0">
                <a:sym typeface="Wingdings" pitchFamily="2" charset="2"/>
              </a:rPr>
              <a:t>peptide bond is formed by COOH group other than </a:t>
            </a:r>
            <a:r>
              <a:rPr lang="el-GR" sz="1200" b="1" dirty="0" smtClean="0">
                <a:sym typeface="Wingdings" pitchFamily="2" charset="2"/>
              </a:rPr>
              <a:t>α</a:t>
            </a:r>
            <a:r>
              <a:rPr lang="en-US" sz="1200" b="1" dirty="0" smtClean="0">
                <a:sym typeface="Wingdings" pitchFamily="2" charset="2"/>
              </a:rPr>
              <a:t> position</a:t>
            </a:r>
            <a:r>
              <a:rPr lang="en-US" sz="1200" b="1" baseline="0" dirty="0" smtClean="0">
                <a:sym typeface="Wingdings" pitchFamily="2" charset="2"/>
              </a:rPr>
              <a:t> – gamma carboxyl group of glutamic acid may enter into the peptide bond formation – Glutathione( gamma glutamyl-</a:t>
            </a:r>
            <a:r>
              <a:rPr lang="en-US" sz="1200" b="1" baseline="0" dirty="0" err="1" smtClean="0">
                <a:sym typeface="Wingdings" pitchFamily="2" charset="2"/>
              </a:rPr>
              <a:t>cysteinyl</a:t>
            </a:r>
            <a:r>
              <a:rPr lang="en-US" sz="1200" b="1" baseline="0" dirty="0" smtClean="0">
                <a:sym typeface="Wingdings" pitchFamily="2" charset="2"/>
              </a:rPr>
              <a:t>-glycine).</a:t>
            </a:r>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21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Beta6 </a:t>
            </a:r>
            <a:r>
              <a:rPr lang="en-IN" dirty="0" err="1" smtClean="0"/>
              <a:t>Glu</a:t>
            </a:r>
            <a:r>
              <a:rPr lang="en-IN" dirty="0" smtClean="0"/>
              <a:t> to Val replacement</a:t>
            </a:r>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30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Triple helix is a unique secondary structure present in collagen</a:t>
            </a:r>
          </a:p>
          <a:p>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31</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kern="1200" baseline="0" dirty="0" smtClean="0">
              <a:solidFill>
                <a:schemeClr val="tx1"/>
              </a:solidFill>
              <a:latin typeface="+mn-lt"/>
              <a:ea typeface="+mn-ea"/>
              <a:cs typeface="+mn-cs"/>
            </a:endParaRPr>
          </a:p>
          <a:p>
            <a:r>
              <a:rPr lang="en-IN" sz="1200" kern="1200" baseline="0" dirty="0" smtClean="0">
                <a:solidFill>
                  <a:schemeClr val="tx1"/>
                </a:solidFill>
                <a:latin typeface="+mn-lt"/>
                <a:ea typeface="+mn-ea"/>
                <a:cs typeface="+mn-cs"/>
              </a:rPr>
              <a:t>A very diverse group of proteins contains α-helices. For example, the keratins are a family of closely related, fibrous proteins whose structure is nearly entirely α-helical. They are a major component of tissues such as hair and skin, and their rigidity is determined by the number of disulfide bonds between the constituent polypeptide chains.  In contrast to keratin, myoglobin, whose structure is approximately eighty percent α-helical, is a globular, flexible molecule </a:t>
            </a:r>
          </a:p>
          <a:p>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38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Both </a:t>
            </a:r>
            <a:r>
              <a:rPr lang="el-GR" dirty="0" smtClean="0">
                <a:sym typeface="Wingdings" pitchFamily="2" charset="2"/>
              </a:rPr>
              <a:t>α</a:t>
            </a:r>
            <a:r>
              <a:rPr lang="en-US" dirty="0" smtClean="0">
                <a:sym typeface="Wingdings" pitchFamily="2" charset="2"/>
              </a:rPr>
              <a:t> and </a:t>
            </a:r>
            <a:r>
              <a:rPr lang="el-GR" dirty="0" smtClean="0">
                <a:sym typeface="Wingdings" pitchFamily="2" charset="2"/>
              </a:rPr>
              <a:t>β</a:t>
            </a:r>
            <a:r>
              <a:rPr lang="en-US" dirty="0" smtClean="0">
                <a:sym typeface="Wingdings" pitchFamily="2" charset="2"/>
              </a:rPr>
              <a:t> chains </a:t>
            </a:r>
            <a:r>
              <a:rPr lang="en-US" dirty="0" err="1" smtClean="0">
                <a:sym typeface="Wingdings" pitchFamily="2" charset="2"/>
              </a:rPr>
              <a:t>posess</a:t>
            </a:r>
            <a:r>
              <a:rPr lang="en-US" dirty="0" smtClean="0">
                <a:sym typeface="Wingdings" pitchFamily="2" charset="2"/>
              </a:rPr>
              <a:t> primary, secondary and tertiary structures. However to become functional </a:t>
            </a:r>
            <a:r>
              <a:rPr lang="el-GR" dirty="0" smtClean="0">
                <a:sym typeface="Wingdings" pitchFamily="2" charset="2"/>
              </a:rPr>
              <a:t>α</a:t>
            </a:r>
            <a:r>
              <a:rPr lang="en-US" dirty="0" smtClean="0">
                <a:sym typeface="Wingdings" pitchFamily="2" charset="2"/>
              </a:rPr>
              <a:t> and </a:t>
            </a:r>
            <a:r>
              <a:rPr lang="el-GR" dirty="0" smtClean="0">
                <a:sym typeface="Wingdings" pitchFamily="2" charset="2"/>
              </a:rPr>
              <a:t>β</a:t>
            </a:r>
            <a:r>
              <a:rPr lang="en-US" dirty="0" smtClean="0">
                <a:sym typeface="Wingdings" pitchFamily="2" charset="2"/>
              </a:rPr>
              <a:t> subunits have to be associated with one another by salt bridges(Quaternary).</a:t>
            </a:r>
            <a:endParaRPr lang="en-IN" dirty="0"/>
          </a:p>
        </p:txBody>
      </p:sp>
      <p:sp>
        <p:nvSpPr>
          <p:cNvPr id="4" name="Slide Number Placeholder 3"/>
          <p:cNvSpPr>
            <a:spLocks noGrp="1"/>
          </p:cNvSpPr>
          <p:nvPr>
            <p:ph type="sldNum" sz="quarter" idx="10"/>
          </p:nvPr>
        </p:nvSpPr>
        <p:spPr/>
        <p:txBody>
          <a:bodyPr/>
          <a:lstStyle/>
          <a:p>
            <a:fld id="{1A31E931-978E-4DF6-9EA3-32B5FAB72226}" type="slidenum">
              <a:rPr lang="en-IN" smtClean="0"/>
              <a:pPr/>
              <a:t>58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3FA55-7BEC-4D4A-8F45-56926830C512}"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5FD080-83D4-4EB1-B4EA-664CC1839EB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3FA55-7BEC-4D4A-8F45-56926830C512}" type="datetimeFigureOut">
              <a:rPr lang="en-IN" smtClean="0"/>
              <a:pPr/>
              <a:t>26-11-2024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FD080-83D4-4EB1-B4EA-664CC1839EB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upload.wikimedia.org/wikipedia/commons/c/c9/Main_protein_structure_levels_en.sv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a:ln>
            <a:solidFill>
              <a:schemeClr val="tx1"/>
            </a:solidFill>
          </a:ln>
        </p:spPr>
        <p:txBody>
          <a:bodyPr/>
          <a:lstStyle/>
          <a:p>
            <a:r>
              <a:rPr lang="en-IN" b="1" dirty="0" smtClean="0"/>
              <a:t>Structural Organisation of Protein</a:t>
            </a:r>
            <a:endParaRPr lang="en-IN" b="1" dirty="0"/>
          </a:p>
        </p:txBody>
      </p:sp>
      <p:sp>
        <p:nvSpPr>
          <p:cNvPr id="3" name="Subtitle 2"/>
          <p:cNvSpPr>
            <a:spLocks noGrp="1"/>
          </p:cNvSpPr>
          <p:nvPr>
            <p:ph type="subTitle" idx="1"/>
          </p:nvPr>
        </p:nvSpPr>
        <p:spPr>
          <a:xfrm>
            <a:off x="1403648" y="4149080"/>
            <a:ext cx="6400800" cy="1600200"/>
          </a:xfrm>
        </p:spPr>
        <p:txBody>
          <a:bodyPr>
            <a:noAutofit/>
          </a:bodyPr>
          <a:lstStyle/>
          <a:p>
            <a:endParaRPr lang="en-IN" sz="1600" b="1" dirty="0" smtClean="0">
              <a:solidFill>
                <a:schemeClr val="tx1"/>
              </a:solidFill>
            </a:endParaRPr>
          </a:p>
          <a:p>
            <a:endParaRPr lang="en-IN" sz="1600" b="1" dirty="0" smtClean="0">
              <a:solidFill>
                <a:schemeClr val="tx1"/>
              </a:solidFill>
            </a:endParaRPr>
          </a:p>
          <a:p>
            <a:r>
              <a:rPr lang="en-IN" sz="2800" b="1" dirty="0" smtClean="0">
                <a:solidFill>
                  <a:schemeClr val="tx1"/>
                </a:solidFill>
              </a:rPr>
              <a:t>DR. ROSHNI SADARIA</a:t>
            </a:r>
          </a:p>
          <a:p>
            <a:r>
              <a:rPr lang="en-IN" sz="2800" b="1" dirty="0" smtClean="0">
                <a:solidFill>
                  <a:schemeClr val="tx1"/>
                </a:solidFill>
              </a:rPr>
              <a:t>Professor &amp; Head</a:t>
            </a:r>
            <a:endParaRPr lang="en-IN" sz="2800" b="1" dirty="0" smtClean="0">
              <a:solidFill>
                <a:schemeClr val="tx1"/>
              </a:solidFill>
            </a:endParaRPr>
          </a:p>
          <a:p>
            <a:r>
              <a:rPr lang="en-IN" sz="2800" b="1" dirty="0" smtClean="0">
                <a:solidFill>
                  <a:schemeClr val="tx1"/>
                </a:solidFill>
              </a:rPr>
              <a:t>Biochemistry Department</a:t>
            </a:r>
            <a:endParaRPr lang="en-IN"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nSpc>
                <a:spcPct val="150000"/>
              </a:lnSpc>
              <a:buFont typeface="Arial" pitchFamily="34" charset="0"/>
              <a:buChar char="•"/>
              <a:defRPr/>
            </a:pPr>
            <a:endParaRPr lang="en-US" sz="2800" dirty="0" smtClean="0"/>
          </a:p>
          <a:p>
            <a:pPr>
              <a:lnSpc>
                <a:spcPct val="150000"/>
              </a:lnSpc>
              <a:buFont typeface="Wingdings" pitchFamily="2" charset="2"/>
              <a:buChar char="§"/>
              <a:defRPr/>
            </a:pPr>
            <a:r>
              <a:rPr lang="en-US" sz="2800" b="1" i="1" u="sng" dirty="0" smtClean="0">
                <a:cs typeface="Arial" pitchFamily="34" charset="0"/>
              </a:rPr>
              <a:t>Van der Waals forces:</a:t>
            </a:r>
          </a:p>
          <a:p>
            <a:pPr>
              <a:lnSpc>
                <a:spcPct val="150000"/>
              </a:lnSpc>
              <a:defRPr/>
            </a:pPr>
            <a:r>
              <a:rPr lang="en-IN" sz="2800" dirty="0" smtClean="0"/>
              <a:t>weak, short-range electrostatic attractive forces between uncharged molecules.</a:t>
            </a:r>
            <a:endParaRPr lang="en-US" sz="2800" b="1" i="1" u="sng" dirty="0" smtClean="0">
              <a:cs typeface="Arial" pitchFamily="34" charset="0"/>
            </a:endParaRPr>
          </a:p>
          <a:p>
            <a:r>
              <a:rPr lang="en-US" sz="2800" dirty="0" smtClean="0"/>
              <a:t>Collectively contribute maximum towards the stability of protein structure.</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normAutofit/>
          </a:bodyPr>
          <a:lstStyle/>
          <a:p>
            <a:r>
              <a:rPr lang="en-IN" b="1" i="1" u="sng" dirty="0" smtClean="0"/>
              <a:t>STRUCTURAL ORGANIZATION</a:t>
            </a:r>
            <a:endParaRPr lang="en-IN" b="1" i="1" u="sng" dirty="0"/>
          </a:p>
        </p:txBody>
      </p:sp>
      <p:sp>
        <p:nvSpPr>
          <p:cNvPr id="3" name="Content Placeholder 2"/>
          <p:cNvSpPr>
            <a:spLocks noGrp="1"/>
          </p:cNvSpPr>
          <p:nvPr>
            <p:ph idx="1"/>
          </p:nvPr>
        </p:nvSpPr>
        <p:spPr/>
        <p:txBody>
          <a:bodyPr>
            <a:noAutofit/>
          </a:bodyPr>
          <a:lstStyle/>
          <a:p>
            <a:r>
              <a:rPr lang="en-US" sz="2800" dirty="0"/>
              <a:t>P</a:t>
            </a:r>
            <a:r>
              <a:rPr lang="en-US" sz="2800" dirty="0" smtClean="0"/>
              <a:t>roteins are made up of one or more polypeptide chains. </a:t>
            </a:r>
          </a:p>
          <a:p>
            <a:pPr>
              <a:buNone/>
            </a:pPr>
            <a:endParaRPr lang="en-US" sz="2800" dirty="0" smtClean="0"/>
          </a:p>
          <a:p>
            <a:pPr>
              <a:buFont typeface="Wingdings" pitchFamily="2" charset="2"/>
              <a:buChar char="q"/>
            </a:pPr>
            <a:r>
              <a:rPr lang="en-US" sz="2800" dirty="0" smtClean="0"/>
              <a:t>    STRUCTURAL ORGANISATION OF PROTEINS</a:t>
            </a:r>
          </a:p>
          <a:p>
            <a:pPr>
              <a:buNone/>
            </a:pPr>
            <a:r>
              <a:rPr lang="en-US" sz="2800" dirty="0" smtClean="0"/>
              <a:t>  Proteins exhibit </a:t>
            </a:r>
            <a:r>
              <a:rPr lang="en-US" sz="2800" b="1" dirty="0" smtClean="0">
                <a:solidFill>
                  <a:srgbClr val="C00000"/>
                </a:solidFill>
              </a:rPr>
              <a:t>four different levels </a:t>
            </a:r>
            <a:r>
              <a:rPr lang="en-US" sz="2800" dirty="0" smtClean="0"/>
              <a:t>of structural organization</a:t>
            </a:r>
          </a:p>
          <a:p>
            <a:pPr>
              <a:buNone/>
            </a:pPr>
            <a:r>
              <a:rPr lang="en-US" sz="2800" dirty="0" smtClean="0"/>
              <a:t>1)Primary structure</a:t>
            </a:r>
          </a:p>
          <a:p>
            <a:pPr>
              <a:buNone/>
            </a:pPr>
            <a:r>
              <a:rPr lang="en-US" sz="2800" dirty="0" smtClean="0"/>
              <a:t>2)Secondary structure</a:t>
            </a:r>
          </a:p>
          <a:p>
            <a:pPr>
              <a:buNone/>
            </a:pPr>
            <a:r>
              <a:rPr lang="en-US" sz="2800" dirty="0" smtClean="0"/>
              <a:t>3)Tertiary structure</a:t>
            </a:r>
          </a:p>
          <a:p>
            <a:pPr>
              <a:buNone/>
            </a:pPr>
            <a:r>
              <a:rPr lang="en-US" sz="2800" dirty="0" smtClean="0"/>
              <a:t>4)Quaternary structure</a:t>
            </a:r>
          </a:p>
          <a:p>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Main protein structure levels en.svg">
            <a:hlinkClick r:id="rId2"/>
          </p:cNvPr>
          <p:cNvPicPr>
            <a:picLocks noChangeAspect="1" noChangeArrowheads="1"/>
          </p:cNvPicPr>
          <p:nvPr/>
        </p:nvPicPr>
        <p:blipFill>
          <a:blip r:embed="rId3" cstate="print"/>
          <a:srcRect/>
          <a:stretch>
            <a:fillRect/>
          </a:stretch>
        </p:blipFill>
        <p:spPr bwMode="auto">
          <a:xfrm>
            <a:off x="2589436" y="228600"/>
            <a:ext cx="4214812" cy="6400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u="sng" dirty="0" smtClean="0">
                <a:solidFill>
                  <a:srgbClr val="C00000"/>
                </a:solidFill>
              </a:rPr>
              <a:t>PRIMARY  STRUCTURE</a:t>
            </a:r>
            <a:endParaRPr lang="en-IN" sz="3600" b="1" i="1" u="sng" dirty="0">
              <a:solidFill>
                <a:srgbClr val="C00000"/>
              </a:solidFill>
            </a:endParaRPr>
          </a:p>
        </p:txBody>
      </p:sp>
      <p:sp>
        <p:nvSpPr>
          <p:cNvPr id="3" name="Content Placeholder 2"/>
          <p:cNvSpPr>
            <a:spLocks noGrp="1"/>
          </p:cNvSpPr>
          <p:nvPr>
            <p:ph idx="1"/>
          </p:nvPr>
        </p:nvSpPr>
        <p:spPr>
          <a:xfrm>
            <a:off x="457200" y="1340768"/>
            <a:ext cx="8229600" cy="4785395"/>
          </a:xfrm>
        </p:spPr>
        <p:txBody>
          <a:bodyPr>
            <a:noAutofit/>
          </a:bodyPr>
          <a:lstStyle/>
          <a:p>
            <a:pPr>
              <a:buFontTx/>
              <a:buChar char="-"/>
            </a:pPr>
            <a:r>
              <a:rPr lang="en-US" sz="2800" b="1" dirty="0" smtClean="0"/>
              <a:t>Number and sequence of amino acid </a:t>
            </a:r>
            <a:r>
              <a:rPr lang="en-US" sz="2800" dirty="0" smtClean="0"/>
              <a:t>residues from N-terminal to the C-terminal forms Primary structure.</a:t>
            </a:r>
          </a:p>
          <a:p>
            <a:pPr>
              <a:buFontTx/>
              <a:buChar char="-"/>
            </a:pPr>
            <a:endParaRPr lang="en-US" sz="2800" dirty="0"/>
          </a:p>
          <a:p>
            <a:pPr>
              <a:buFontTx/>
              <a:buChar char="-"/>
            </a:pPr>
            <a:endParaRPr lang="en-US" sz="2800" dirty="0" smtClean="0"/>
          </a:p>
          <a:p>
            <a:pPr>
              <a:buFontTx/>
              <a:buChar char="-"/>
            </a:pPr>
            <a:endParaRPr lang="en-US" sz="2800" dirty="0"/>
          </a:p>
          <a:p>
            <a:pPr>
              <a:buNone/>
            </a:pPr>
            <a:endParaRPr lang="en-US" sz="2800" dirty="0"/>
          </a:p>
          <a:p>
            <a:pPr>
              <a:buFontTx/>
              <a:buChar char="-"/>
            </a:pPr>
            <a:r>
              <a:rPr lang="en-US" sz="2800" dirty="0" smtClean="0"/>
              <a:t>NH2-Gly-Ala-Val-COOH or</a:t>
            </a:r>
          </a:p>
          <a:p>
            <a:pPr>
              <a:buFontTx/>
              <a:buChar char="-"/>
            </a:pPr>
            <a:r>
              <a:rPr lang="en-US" sz="2800" dirty="0" err="1" smtClean="0"/>
              <a:t>Gly</a:t>
            </a:r>
            <a:r>
              <a:rPr lang="en-US" sz="2800" dirty="0" smtClean="0"/>
              <a:t>-Ala-Val or GAV -----------Protein A</a:t>
            </a:r>
          </a:p>
          <a:p>
            <a:pPr>
              <a:buFontTx/>
              <a:buChar char="-"/>
            </a:pPr>
            <a:r>
              <a:rPr lang="en-US" sz="2800" dirty="0" err="1" smtClean="0"/>
              <a:t>Gly</a:t>
            </a:r>
            <a:r>
              <a:rPr lang="en-US" sz="2800" dirty="0" smtClean="0"/>
              <a:t>-Val-Ala : Different sequence ---------Protein B</a:t>
            </a:r>
          </a:p>
          <a:p>
            <a:pPr>
              <a:buFontTx/>
              <a:buChar char="-"/>
            </a:pPr>
            <a:endParaRPr lang="en-US" sz="2800" dirty="0" smtClean="0"/>
          </a:p>
          <a:p>
            <a:pPr>
              <a:buFontTx/>
              <a:buChar char="-"/>
            </a:pPr>
            <a:endParaRPr lang="en-US" sz="2800" dirty="0" smtClean="0"/>
          </a:p>
          <a:p>
            <a:pPr>
              <a:buNone/>
            </a:pPr>
            <a:endParaRPr lang="en-US" sz="2800" dirty="0" smtClean="0"/>
          </a:p>
          <a:p>
            <a:pPr>
              <a:buNone/>
            </a:pPr>
            <a:endParaRPr lang="en-US" sz="2800" b="1" dirty="0" smtClean="0"/>
          </a:p>
        </p:txBody>
      </p:sp>
      <p:pic>
        <p:nvPicPr>
          <p:cNvPr id="1026" name="Picture 2"/>
          <p:cNvPicPr>
            <a:picLocks noChangeAspect="1" noChangeArrowheads="1"/>
          </p:cNvPicPr>
          <p:nvPr/>
        </p:nvPicPr>
        <p:blipFill>
          <a:blip r:embed="rId3" cstate="print"/>
          <a:srcRect/>
          <a:stretch>
            <a:fillRect/>
          </a:stretch>
        </p:blipFill>
        <p:spPr bwMode="auto">
          <a:xfrm>
            <a:off x="1835696" y="2636912"/>
            <a:ext cx="5544616" cy="2192644"/>
          </a:xfrm>
          <a:prstGeom prst="rect">
            <a:avLst/>
          </a:prstGeom>
          <a:noFill/>
          <a:ln w="9525">
            <a:noFill/>
            <a:miter lim="800000"/>
            <a:headEnd/>
            <a:tailEnd/>
          </a:ln>
        </p:spPr>
      </p:pic>
      <p:sp>
        <p:nvSpPr>
          <p:cNvPr id="5" name="TextBox 4"/>
          <p:cNvSpPr txBox="1"/>
          <p:nvPr/>
        </p:nvSpPr>
        <p:spPr>
          <a:xfrm>
            <a:off x="2123728" y="3789040"/>
            <a:ext cx="465833" cy="369332"/>
          </a:xfrm>
          <a:prstGeom prst="rect">
            <a:avLst/>
          </a:prstGeom>
          <a:noFill/>
        </p:spPr>
        <p:txBody>
          <a:bodyPr wrap="square" rtlCol="0">
            <a:spAutoFit/>
          </a:bodyPr>
          <a:lstStyle/>
          <a:p>
            <a:r>
              <a:rPr lang="en-IN" dirty="0" smtClean="0"/>
              <a:t>1st</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spcBef>
                <a:spcPts val="575"/>
              </a:spcBef>
              <a:spcAft>
                <a:spcPts val="1000"/>
              </a:spcAft>
              <a:tabLst>
                <a:tab pos="190500" algn="l"/>
                <a:tab pos="381000" algn="l"/>
                <a:tab pos="571500" algn="l"/>
                <a:tab pos="762000" algn="l"/>
              </a:tabLst>
              <a:defRPr/>
            </a:pPr>
            <a:r>
              <a:rPr lang="en-US" altLang="en-US" sz="2800" dirty="0" smtClean="0">
                <a:cs typeface="Arial" pitchFamily="34" charset="0"/>
              </a:rPr>
              <a:t>In a </a:t>
            </a:r>
            <a:r>
              <a:rPr lang="en-US" altLang="en-US" sz="2800" dirty="0" err="1" smtClean="0">
                <a:cs typeface="Arial" pitchFamily="34" charset="0"/>
              </a:rPr>
              <a:t>tripeptide</a:t>
            </a:r>
            <a:r>
              <a:rPr lang="en-US" altLang="en-US" sz="2800" dirty="0" smtClean="0">
                <a:cs typeface="Arial" pitchFamily="34" charset="0"/>
              </a:rPr>
              <a:t>, there are 3 amino acids, but these 3 can be any of the total 20 amino acids. </a:t>
            </a:r>
          </a:p>
          <a:p>
            <a:pPr algn="just">
              <a:spcBef>
                <a:spcPts val="575"/>
              </a:spcBef>
              <a:spcAft>
                <a:spcPts val="1000"/>
              </a:spcAft>
              <a:tabLst>
                <a:tab pos="190500" algn="l"/>
                <a:tab pos="381000" algn="l"/>
                <a:tab pos="571500" algn="l"/>
                <a:tab pos="762000" algn="l"/>
              </a:tabLst>
              <a:defRPr/>
            </a:pPr>
            <a:r>
              <a:rPr lang="en-US" altLang="en-US" sz="2800" dirty="0" smtClean="0">
                <a:cs typeface="Arial" pitchFamily="34" charset="0"/>
              </a:rPr>
              <a:t>Thus 20</a:t>
            </a:r>
            <a:r>
              <a:rPr lang="en-US" altLang="en-US" sz="2800" baseline="30000" dirty="0" smtClean="0">
                <a:cs typeface="Arial" pitchFamily="34" charset="0"/>
              </a:rPr>
              <a:t>3</a:t>
            </a:r>
            <a:r>
              <a:rPr lang="en-US" altLang="en-US" sz="2800" dirty="0" smtClean="0">
                <a:cs typeface="Arial" pitchFamily="34" charset="0"/>
              </a:rPr>
              <a:t> = 8000 different permutations and combinations are possible in a </a:t>
            </a:r>
            <a:r>
              <a:rPr lang="en-US" altLang="en-US" sz="2800" dirty="0" err="1" smtClean="0">
                <a:cs typeface="Arial" pitchFamily="34" charset="0"/>
              </a:rPr>
              <a:t>tripeptide</a:t>
            </a:r>
            <a:r>
              <a:rPr lang="en-US" altLang="en-US" sz="2800" dirty="0" smtClean="0">
                <a:cs typeface="Arial" pitchFamily="34" charset="0"/>
              </a:rPr>
              <a:t>. </a:t>
            </a:r>
          </a:p>
          <a:p>
            <a:pPr algn="just">
              <a:spcBef>
                <a:spcPts val="575"/>
              </a:spcBef>
              <a:spcAft>
                <a:spcPts val="1000"/>
              </a:spcAft>
              <a:tabLst>
                <a:tab pos="190500" algn="l"/>
                <a:tab pos="381000" algn="l"/>
                <a:tab pos="571500" algn="l"/>
                <a:tab pos="762000" algn="l"/>
              </a:tabLst>
              <a:defRPr/>
            </a:pPr>
            <a:r>
              <a:rPr lang="en-US" altLang="en-US" sz="2800" dirty="0" smtClean="0">
                <a:cs typeface="Arial" pitchFamily="34" charset="0"/>
              </a:rPr>
              <a:t>An ordinary protein having about 100 amino acids, will have 20</a:t>
            </a:r>
            <a:r>
              <a:rPr lang="en-US" altLang="en-US" sz="2800" baseline="30000" dirty="0" smtClean="0">
                <a:cs typeface="Arial" pitchFamily="34" charset="0"/>
              </a:rPr>
              <a:t>100</a:t>
            </a:r>
            <a:r>
              <a:rPr lang="en-US" altLang="en-US" sz="2800" dirty="0" smtClean="0">
                <a:cs typeface="Arial" pitchFamily="34" charset="0"/>
              </a:rPr>
              <a:t> different possibilities. </a:t>
            </a:r>
          </a:p>
          <a:p>
            <a:pPr algn="just">
              <a:spcBef>
                <a:spcPts val="575"/>
              </a:spcBef>
              <a:spcAft>
                <a:spcPts val="1000"/>
              </a:spcAft>
              <a:tabLst>
                <a:tab pos="190500" algn="l"/>
                <a:tab pos="381000" algn="l"/>
                <a:tab pos="571500" algn="l"/>
                <a:tab pos="762000" algn="l"/>
              </a:tabLst>
              <a:defRPr/>
            </a:pPr>
            <a:r>
              <a:rPr lang="en-US" altLang="en-US" sz="2800" dirty="0" smtClean="0">
                <a:cs typeface="Arial" pitchFamily="34" charset="0"/>
              </a:rPr>
              <a:t>By changing the sequence of combination of 20  amino acids, nature produces enormous number of markedly different proteins.</a:t>
            </a:r>
            <a:endParaRPr lang="en-US" altLang="en-US" sz="2800" dirty="0" smtClean="0">
              <a:cs typeface="Times New Roman" pitchFamily="18" charset="0"/>
            </a:endParaRPr>
          </a:p>
          <a:p>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rmAutofit fontScale="92500" lnSpcReduction="10000"/>
          </a:bodyPr>
          <a:lstStyle/>
          <a:p>
            <a:pPr>
              <a:buFont typeface="Wingdings" pitchFamily="2" charset="2"/>
              <a:buChar char="Ø"/>
            </a:pPr>
            <a:r>
              <a:rPr lang="en-IN" b="1" u="sng" dirty="0" smtClean="0"/>
              <a:t>Naming the peptide: </a:t>
            </a:r>
          </a:p>
          <a:p>
            <a:endParaRPr lang="en-IN" dirty="0" smtClean="0"/>
          </a:p>
          <a:p>
            <a:r>
              <a:rPr lang="en-IN" dirty="0" smtClean="0"/>
              <a:t>Amino end &amp; carboxyl end</a:t>
            </a:r>
            <a:r>
              <a:rPr lang="en-IN" b="1" dirty="0" smtClean="0"/>
              <a:t>.</a:t>
            </a:r>
          </a:p>
          <a:p>
            <a:r>
              <a:rPr lang="en-IN" dirty="0" smtClean="0"/>
              <a:t>Therefore, all amino acid sequences are read from the N- to the C-terminal end of the peptide. </a:t>
            </a:r>
          </a:p>
          <a:p>
            <a:r>
              <a:rPr lang="en-IN" dirty="0" smtClean="0"/>
              <a:t>When a polypeptide is named, all amino acid residues have their suffixes (-</a:t>
            </a:r>
            <a:r>
              <a:rPr lang="en-IN" dirty="0" err="1" smtClean="0"/>
              <a:t>ine</a:t>
            </a:r>
            <a:r>
              <a:rPr lang="en-IN" dirty="0" smtClean="0"/>
              <a:t>, -an, -</a:t>
            </a:r>
            <a:r>
              <a:rPr lang="en-IN" dirty="0" err="1" smtClean="0"/>
              <a:t>ic</a:t>
            </a:r>
            <a:r>
              <a:rPr lang="en-IN" dirty="0" smtClean="0"/>
              <a:t>, or -ate) changed to </a:t>
            </a:r>
            <a:r>
              <a:rPr lang="en-IN" b="1" dirty="0" smtClean="0"/>
              <a:t>–</a:t>
            </a:r>
            <a:r>
              <a:rPr lang="en-IN" b="1" dirty="0" err="1" smtClean="0"/>
              <a:t>yl</a:t>
            </a:r>
            <a:r>
              <a:rPr lang="en-IN" b="1" dirty="0" smtClean="0"/>
              <a:t>, </a:t>
            </a:r>
            <a:r>
              <a:rPr lang="en-IN" dirty="0" smtClean="0"/>
              <a:t>with the exception of the C-terminal amino acid. </a:t>
            </a:r>
          </a:p>
          <a:p>
            <a:r>
              <a:rPr lang="en-IN" dirty="0" smtClean="0"/>
              <a:t>For example, a </a:t>
            </a:r>
            <a:r>
              <a:rPr lang="en-IN" dirty="0" err="1" smtClean="0"/>
              <a:t>tripeptide</a:t>
            </a:r>
            <a:r>
              <a:rPr lang="en-IN" dirty="0" smtClean="0"/>
              <a:t> composed of an N-terminal valine, a glycine, and a C-terminal leucine is called </a:t>
            </a:r>
            <a:r>
              <a:rPr lang="en-IN" dirty="0" err="1" smtClean="0"/>
              <a:t>valylglycylleucine</a:t>
            </a:r>
            <a:r>
              <a:rPr lang="en-IN" dirty="0" smtClean="0"/>
              <a:t>.</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Autofit/>
          </a:bodyPr>
          <a:lstStyle/>
          <a:p>
            <a:pPr>
              <a:buFont typeface="Wingdings" pitchFamily="2" charset="2"/>
              <a:buChar char="Ø"/>
            </a:pPr>
            <a:r>
              <a:rPr lang="en-US" sz="2800" b="1" u="sng" dirty="0" smtClean="0"/>
              <a:t>Features:</a:t>
            </a:r>
          </a:p>
          <a:p>
            <a:pPr>
              <a:buFontTx/>
              <a:buChar char="-"/>
            </a:pPr>
            <a:r>
              <a:rPr lang="en-US" sz="2800" b="1" dirty="0" smtClean="0"/>
              <a:t>Peptide bonds </a:t>
            </a:r>
            <a:r>
              <a:rPr lang="en-US" sz="2800" dirty="0" smtClean="0"/>
              <a:t>maintain and form the </a:t>
            </a:r>
            <a:r>
              <a:rPr lang="en-US" sz="2800" b="1" dirty="0" smtClean="0"/>
              <a:t>backbone</a:t>
            </a:r>
            <a:r>
              <a:rPr lang="en-US" sz="2800" dirty="0" smtClean="0"/>
              <a:t> of primary structures. </a:t>
            </a:r>
          </a:p>
          <a:p>
            <a:pPr>
              <a:buFontTx/>
              <a:buChar char="-"/>
            </a:pPr>
            <a:r>
              <a:rPr lang="en-US" sz="2800" dirty="0" smtClean="0"/>
              <a:t>Amino acids are arranged in </a:t>
            </a:r>
            <a:r>
              <a:rPr lang="en-US" sz="2800" b="1" dirty="0" smtClean="0"/>
              <a:t>linear chain </a:t>
            </a:r>
            <a:r>
              <a:rPr lang="en-US" sz="2800" dirty="0" smtClean="0"/>
              <a:t>linked by peptide bonds.</a:t>
            </a:r>
            <a:endParaRPr lang="en-US" sz="3000" dirty="0" smtClean="0"/>
          </a:p>
          <a:p>
            <a:pPr>
              <a:buFontTx/>
              <a:buChar char="-"/>
            </a:pPr>
            <a:r>
              <a:rPr lang="en-US" sz="3000" dirty="0" smtClean="0"/>
              <a:t>Primary structure of each protein has a </a:t>
            </a:r>
            <a:r>
              <a:rPr lang="en-US" sz="3000" b="1" dirty="0" smtClean="0"/>
              <a:t>unique amino acid sequence and numbers</a:t>
            </a:r>
            <a:r>
              <a:rPr lang="en-US" sz="3000" dirty="0" smtClean="0"/>
              <a:t>, decided by genes.</a:t>
            </a:r>
          </a:p>
          <a:p>
            <a:pPr>
              <a:buFontTx/>
              <a:buChar char="-"/>
            </a:pPr>
            <a:r>
              <a:rPr lang="en-US" sz="3000" dirty="0" smtClean="0"/>
              <a:t>Primary structure is </a:t>
            </a:r>
            <a:r>
              <a:rPr lang="en-US" sz="3000" b="1" dirty="0" smtClean="0"/>
              <a:t>not affected during denaturation.</a:t>
            </a:r>
          </a:p>
          <a:p>
            <a:endParaRPr lang="en-IN"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fontScale="70000" lnSpcReduction="20000"/>
          </a:bodyPr>
          <a:lstStyle/>
          <a:p>
            <a:pPr>
              <a:lnSpc>
                <a:spcPct val="150000"/>
              </a:lnSpc>
              <a:buFont typeface="Wingdings" pitchFamily="2" charset="2"/>
              <a:buChar char="Ø"/>
            </a:pPr>
            <a:r>
              <a:rPr lang="en-US" sz="4600" b="1" u="sng" dirty="0" smtClean="0"/>
              <a:t>Peptide Bond:</a:t>
            </a:r>
          </a:p>
          <a:p>
            <a:pPr>
              <a:lnSpc>
                <a:spcPct val="150000"/>
              </a:lnSpc>
            </a:pPr>
            <a:r>
              <a:rPr lang="en-US" sz="3400" dirty="0" smtClean="0"/>
              <a:t>Rigid, Planar</a:t>
            </a:r>
          </a:p>
          <a:p>
            <a:pPr>
              <a:lnSpc>
                <a:spcPct val="150000"/>
              </a:lnSpc>
            </a:pPr>
            <a:r>
              <a:rPr lang="en-US" sz="3600" dirty="0" smtClean="0"/>
              <a:t>C-N bond is </a:t>
            </a:r>
            <a:r>
              <a:rPr lang="en-US" sz="3400" dirty="0" smtClean="0"/>
              <a:t>Partial double bond – no freedom of rotation</a:t>
            </a:r>
            <a:endParaRPr lang="en-US" sz="3400" baseline="30000" dirty="0" smtClean="0"/>
          </a:p>
          <a:p>
            <a:pPr>
              <a:lnSpc>
                <a:spcPct val="150000"/>
              </a:lnSpc>
            </a:pPr>
            <a:r>
              <a:rPr lang="en-US" altLang="en-US" sz="3600" dirty="0" smtClean="0">
                <a:cs typeface="Arial" pitchFamily="34" charset="0"/>
              </a:rPr>
              <a:t>The distance is 1.32 Å which is midway between single bond (1.49 Å) and double bond (1.27Å). </a:t>
            </a:r>
          </a:p>
          <a:p>
            <a:pPr>
              <a:lnSpc>
                <a:spcPct val="150000"/>
              </a:lnSpc>
            </a:pPr>
            <a:r>
              <a:rPr lang="en-US" sz="3600" dirty="0" smtClean="0"/>
              <a:t>Trans configuration</a:t>
            </a:r>
            <a:endParaRPr lang="en-US" sz="3400" dirty="0" smtClean="0"/>
          </a:p>
          <a:p>
            <a:pPr>
              <a:lnSpc>
                <a:spcPct val="150000"/>
              </a:lnSpc>
            </a:pPr>
            <a:r>
              <a:rPr lang="en-US" sz="3400" dirty="0" smtClean="0"/>
              <a:t>Numbered from the N terminal to the C terminal.</a:t>
            </a:r>
          </a:p>
          <a:p>
            <a:pPr>
              <a:lnSpc>
                <a:spcPct val="150000"/>
              </a:lnSpc>
            </a:pPr>
            <a:r>
              <a:rPr lang="en-US" sz="3400" dirty="0" smtClean="0"/>
              <a:t>Side chains are free to rotate on either side of peptide bond. The angles of rotation known as </a:t>
            </a:r>
            <a:r>
              <a:rPr lang="en-US" sz="3400" dirty="0" err="1" smtClean="0"/>
              <a:t>Ramachandran</a:t>
            </a:r>
            <a:r>
              <a:rPr lang="en-US" sz="3400" dirty="0" smtClean="0"/>
              <a:t> angles which determines the spatial orientation of the peptide chain.</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63613" y="1304925"/>
            <a:ext cx="7037387" cy="4419600"/>
            <a:chOff x="898174" y="1534859"/>
            <a:chExt cx="7408990" cy="4713541"/>
          </a:xfrm>
        </p:grpSpPr>
        <p:sp>
          <p:nvSpPr>
            <p:cNvPr id="14340" name="Rectangle 13"/>
            <p:cNvSpPr>
              <a:spLocks noChangeArrowheads="1"/>
            </p:cNvSpPr>
            <p:nvPr/>
          </p:nvSpPr>
          <p:spPr bwMode="auto">
            <a:xfrm>
              <a:off x="3657600" y="3124200"/>
              <a:ext cx="1905000" cy="1143000"/>
            </a:xfrm>
            <a:prstGeom prst="rect">
              <a:avLst/>
            </a:prstGeom>
            <a:solidFill>
              <a:srgbClr val="CCFF99"/>
            </a:solidFill>
            <a:ln w="9525">
              <a:solidFill>
                <a:schemeClr val="tx1"/>
              </a:solidFill>
              <a:miter lim="800000"/>
              <a:headEnd/>
              <a:tailEnd/>
            </a:ln>
            <a:effectLst/>
          </p:spPr>
          <p:txBody>
            <a:bodyPr wrap="none" anchor="ctr"/>
            <a:lstStyle/>
            <a:p>
              <a:endParaRPr lang="en-IN" altLang="en-US"/>
            </a:p>
          </p:txBody>
        </p:sp>
        <p:sp>
          <p:nvSpPr>
            <p:cNvPr id="14341" name="Text Box 4"/>
            <p:cNvSpPr txBox="1">
              <a:spLocks noChangeArrowheads="1"/>
            </p:cNvSpPr>
            <p:nvPr/>
          </p:nvSpPr>
          <p:spPr bwMode="auto">
            <a:xfrm>
              <a:off x="2771647" y="1534859"/>
              <a:ext cx="3600145" cy="558101"/>
            </a:xfrm>
            <a:prstGeom prst="rect">
              <a:avLst/>
            </a:prstGeom>
            <a:solidFill>
              <a:schemeClr val="accent1"/>
            </a:solidFill>
            <a:ln w="9525">
              <a:noFill/>
              <a:miter lim="800000"/>
              <a:headEnd/>
              <a:tailEnd/>
            </a:ln>
            <a:effectLst/>
          </p:spPr>
          <p:txBody>
            <a:bodyPr wrap="none">
              <a:spAutoFit/>
            </a:bodyPr>
            <a:lstStyle/>
            <a:p>
              <a:r>
                <a:rPr lang="en-US" altLang="en-US" sz="2800" u="sng"/>
                <a:t>PEPTIDE   BOND</a:t>
              </a:r>
              <a:endParaRPr lang="en-US" altLang="en-US" sz="2800" u="sng">
                <a:solidFill>
                  <a:srgbClr val="CCFF99"/>
                </a:solidFill>
              </a:endParaRPr>
            </a:p>
          </p:txBody>
        </p:sp>
        <p:sp>
          <p:nvSpPr>
            <p:cNvPr id="14342" name="Oval 6"/>
            <p:cNvSpPr>
              <a:spLocks noChangeArrowheads="1"/>
            </p:cNvSpPr>
            <p:nvPr/>
          </p:nvSpPr>
          <p:spPr bwMode="auto">
            <a:xfrm>
              <a:off x="990600" y="3200400"/>
              <a:ext cx="1447800" cy="1066800"/>
            </a:xfrm>
            <a:prstGeom prst="ellipse">
              <a:avLst/>
            </a:prstGeom>
            <a:noFill/>
            <a:ln w="57150">
              <a:solidFill>
                <a:srgbClr val="FF33CC"/>
              </a:solidFill>
              <a:round/>
              <a:headEnd/>
              <a:tailEnd/>
            </a:ln>
            <a:effectLst/>
          </p:spPr>
          <p:txBody>
            <a:bodyPr wrap="none" anchor="ctr"/>
            <a:lstStyle/>
            <a:p>
              <a:endParaRPr lang="en-IN" altLang="en-US"/>
            </a:p>
          </p:txBody>
        </p:sp>
        <p:sp>
          <p:nvSpPr>
            <p:cNvPr id="14343" name="Oval 7"/>
            <p:cNvSpPr>
              <a:spLocks noChangeArrowheads="1"/>
            </p:cNvSpPr>
            <p:nvPr/>
          </p:nvSpPr>
          <p:spPr bwMode="auto">
            <a:xfrm>
              <a:off x="6324600" y="3124200"/>
              <a:ext cx="1905000" cy="1219200"/>
            </a:xfrm>
            <a:prstGeom prst="ellipse">
              <a:avLst/>
            </a:prstGeom>
            <a:noFill/>
            <a:ln w="57150">
              <a:solidFill>
                <a:schemeClr val="accent2"/>
              </a:solidFill>
              <a:round/>
              <a:headEnd/>
              <a:tailEnd/>
            </a:ln>
            <a:effectLst/>
          </p:spPr>
          <p:txBody>
            <a:bodyPr wrap="none" anchor="ctr"/>
            <a:lstStyle/>
            <a:p>
              <a:endParaRPr lang="en-IN" altLang="en-US"/>
            </a:p>
          </p:txBody>
        </p:sp>
        <p:sp>
          <p:nvSpPr>
            <p:cNvPr id="14344" name="Line 9"/>
            <p:cNvSpPr>
              <a:spLocks noChangeShapeType="1"/>
            </p:cNvSpPr>
            <p:nvPr/>
          </p:nvSpPr>
          <p:spPr bwMode="auto">
            <a:xfrm>
              <a:off x="1219200" y="5029200"/>
              <a:ext cx="6781800" cy="0"/>
            </a:xfrm>
            <a:prstGeom prst="line">
              <a:avLst/>
            </a:prstGeom>
            <a:noFill/>
            <a:ln w="9525">
              <a:solidFill>
                <a:schemeClr val="tx1"/>
              </a:solidFill>
              <a:round/>
              <a:headEnd/>
              <a:tailEnd/>
            </a:ln>
            <a:effectLst/>
          </p:spPr>
          <p:txBody>
            <a:bodyPr wrap="none" anchor="ctr"/>
            <a:lstStyle/>
            <a:p>
              <a:endParaRPr lang="en-IN"/>
            </a:p>
          </p:txBody>
        </p:sp>
        <p:sp>
          <p:nvSpPr>
            <p:cNvPr id="14345" name="Line 10"/>
            <p:cNvSpPr>
              <a:spLocks noChangeShapeType="1"/>
            </p:cNvSpPr>
            <p:nvPr/>
          </p:nvSpPr>
          <p:spPr bwMode="auto">
            <a:xfrm>
              <a:off x="4648200" y="3962400"/>
              <a:ext cx="0" cy="2286000"/>
            </a:xfrm>
            <a:prstGeom prst="line">
              <a:avLst/>
            </a:prstGeom>
            <a:noFill/>
            <a:ln w="9525">
              <a:solidFill>
                <a:schemeClr val="tx1"/>
              </a:solidFill>
              <a:round/>
              <a:headEnd/>
              <a:tailEnd/>
            </a:ln>
            <a:effectLst/>
          </p:spPr>
          <p:txBody>
            <a:bodyPr wrap="none" anchor="ctr"/>
            <a:lstStyle/>
            <a:p>
              <a:endParaRPr lang="en-IN"/>
            </a:p>
          </p:txBody>
        </p:sp>
        <p:sp>
          <p:nvSpPr>
            <p:cNvPr id="14346" name="Text Box 11"/>
            <p:cNvSpPr txBox="1">
              <a:spLocks noChangeArrowheads="1"/>
            </p:cNvSpPr>
            <p:nvPr/>
          </p:nvSpPr>
          <p:spPr bwMode="auto">
            <a:xfrm>
              <a:off x="898174" y="5303520"/>
              <a:ext cx="3237296" cy="558101"/>
            </a:xfrm>
            <a:prstGeom prst="rect">
              <a:avLst/>
            </a:prstGeom>
            <a:noFill/>
            <a:ln w="9525">
              <a:noFill/>
              <a:miter lim="800000"/>
              <a:headEnd/>
              <a:tailEnd/>
            </a:ln>
            <a:effectLst/>
          </p:spPr>
          <p:txBody>
            <a:bodyPr wrap="none">
              <a:spAutoFit/>
            </a:bodyPr>
            <a:lstStyle/>
            <a:p>
              <a:r>
                <a:rPr lang="en-US" altLang="en-US" sz="2800"/>
                <a:t>1st amino acid</a:t>
              </a:r>
            </a:p>
          </p:txBody>
        </p:sp>
        <p:sp>
          <p:nvSpPr>
            <p:cNvPr id="14347" name="Text Box 12"/>
            <p:cNvSpPr txBox="1">
              <a:spLocks noChangeArrowheads="1"/>
            </p:cNvSpPr>
            <p:nvPr/>
          </p:nvSpPr>
          <p:spPr bwMode="auto">
            <a:xfrm>
              <a:off x="4838657" y="5303520"/>
              <a:ext cx="3468507" cy="558101"/>
            </a:xfrm>
            <a:prstGeom prst="rect">
              <a:avLst/>
            </a:prstGeom>
            <a:noFill/>
            <a:ln w="9525">
              <a:noFill/>
              <a:miter lim="800000"/>
              <a:headEnd/>
              <a:tailEnd/>
            </a:ln>
            <a:effectLst/>
          </p:spPr>
          <p:txBody>
            <a:bodyPr wrap="none">
              <a:spAutoFit/>
            </a:bodyPr>
            <a:lstStyle/>
            <a:p>
              <a:r>
                <a:rPr lang="en-US" altLang="en-US" sz="2800"/>
                <a:t>2nd  amino acid</a:t>
              </a:r>
            </a:p>
          </p:txBody>
        </p:sp>
        <p:sp>
          <p:nvSpPr>
            <p:cNvPr id="14348" name="Line 15"/>
            <p:cNvSpPr>
              <a:spLocks noChangeShapeType="1"/>
            </p:cNvSpPr>
            <p:nvPr/>
          </p:nvSpPr>
          <p:spPr bwMode="auto">
            <a:xfrm>
              <a:off x="4572000" y="2133600"/>
              <a:ext cx="0" cy="609600"/>
            </a:xfrm>
            <a:prstGeom prst="line">
              <a:avLst/>
            </a:prstGeom>
            <a:noFill/>
            <a:ln w="9525">
              <a:solidFill>
                <a:schemeClr val="tx1"/>
              </a:solidFill>
              <a:round/>
              <a:headEnd/>
              <a:tailEnd type="triangle" w="med" len="med"/>
            </a:ln>
            <a:effectLst/>
          </p:spPr>
          <p:txBody>
            <a:bodyPr wrap="none" anchor="ctr"/>
            <a:lstStyle/>
            <a:p>
              <a:endParaRPr lang="en-IN"/>
            </a:p>
          </p:txBody>
        </p:sp>
        <p:graphicFrame>
          <p:nvGraphicFramePr>
            <p:cNvPr id="14349" name="Object 5"/>
            <p:cNvGraphicFramePr>
              <a:graphicFrameLocks noChangeAspect="1"/>
            </p:cNvGraphicFramePr>
            <p:nvPr/>
          </p:nvGraphicFramePr>
          <p:xfrm>
            <a:off x="1295400" y="2409825"/>
            <a:ext cx="6781800" cy="2519363"/>
          </p:xfrm>
          <a:graphic>
            <a:graphicData uri="http://schemas.openxmlformats.org/presentationml/2006/ole">
              <p:oleObj spid="_x0000_s2050" name="ISIS/Draw Sketch" r:id="rId3" imgW="2073319" imgH="773037" progId="">
                <p:embed/>
              </p:oleObj>
            </a:graphicData>
          </a:graphic>
        </p:graphicFrame>
      </p:grpSp>
      <p:sp>
        <p:nvSpPr>
          <p:cNvPr id="19" name="Rectangle 18"/>
          <p:cNvSpPr/>
          <p:nvPr/>
        </p:nvSpPr>
        <p:spPr>
          <a:xfrm>
            <a:off x="0" y="73025"/>
            <a:ext cx="7848600" cy="68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a:defRPr/>
            </a:pPr>
            <a:r>
              <a:rPr lang="en-US" altLang="en-US" sz="2800" b="1" dirty="0">
                <a:latin typeface="+mj-lt"/>
              </a:rPr>
              <a:t>Proteins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609198" y="548680"/>
            <a:ext cx="7707218" cy="56886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oteins are formed of A.A. linked together by the following types of bonds &#10;Covalent &#10;bonds &#10;Non Covalent &#10;bonds &#10;Peptid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ctpep.gif"/>
          <p:cNvPicPr>
            <a:picLocks noChangeAspect="1" noChangeArrowheads="1"/>
          </p:cNvPicPr>
          <p:nvPr/>
        </p:nvPicPr>
        <p:blipFill>
          <a:blip r:embed="rId2" cstate="print"/>
          <a:srcRect/>
          <a:stretch>
            <a:fillRect/>
          </a:stretch>
        </p:blipFill>
        <p:spPr bwMode="auto">
          <a:xfrm>
            <a:off x="-36512" y="0"/>
            <a:ext cx="4953000" cy="6619875"/>
          </a:xfrm>
          <a:prstGeom prst="rect">
            <a:avLst/>
          </a:prstGeom>
          <a:noFill/>
        </p:spPr>
      </p:pic>
      <p:pic>
        <p:nvPicPr>
          <p:cNvPr id="45058" name="Picture 2" descr="Image result for partial double bond"/>
          <p:cNvPicPr>
            <a:picLocks noChangeAspect="1" noChangeArrowheads="1"/>
          </p:cNvPicPr>
          <p:nvPr/>
        </p:nvPicPr>
        <p:blipFill>
          <a:blip r:embed="rId3" cstate="print"/>
          <a:srcRect/>
          <a:stretch>
            <a:fillRect/>
          </a:stretch>
        </p:blipFill>
        <p:spPr bwMode="auto">
          <a:xfrm>
            <a:off x="4139952" y="44624"/>
            <a:ext cx="4680520" cy="3329299"/>
          </a:xfrm>
          <a:prstGeom prst="rect">
            <a:avLst/>
          </a:prstGeom>
          <a:noFill/>
        </p:spPr>
      </p:pic>
      <p:grpSp>
        <p:nvGrpSpPr>
          <p:cNvPr id="4" name="Group 2"/>
          <p:cNvGrpSpPr>
            <a:grpSpLocks/>
          </p:cNvGrpSpPr>
          <p:nvPr/>
        </p:nvGrpSpPr>
        <p:grpSpPr bwMode="auto">
          <a:xfrm>
            <a:off x="4152305" y="3573016"/>
            <a:ext cx="4812183" cy="2929880"/>
            <a:chOff x="304800" y="0"/>
            <a:chExt cx="7490467" cy="5715000"/>
          </a:xfrm>
        </p:grpSpPr>
        <p:grpSp>
          <p:nvGrpSpPr>
            <p:cNvPr id="5" name="Group 1"/>
            <p:cNvGrpSpPr>
              <a:grpSpLocks/>
            </p:cNvGrpSpPr>
            <p:nvPr/>
          </p:nvGrpSpPr>
          <p:grpSpPr bwMode="auto">
            <a:xfrm>
              <a:off x="304800" y="0"/>
              <a:ext cx="7490467" cy="5715000"/>
              <a:chOff x="304800" y="0"/>
              <a:chExt cx="7490467" cy="5715000"/>
            </a:xfrm>
          </p:grpSpPr>
          <p:pic>
            <p:nvPicPr>
              <p:cNvPr id="7" name="Picture 2052"/>
              <p:cNvPicPr>
                <a:picLocks noChangeAspect="1" noChangeArrowheads="1"/>
              </p:cNvPicPr>
              <p:nvPr/>
            </p:nvPicPr>
            <p:blipFill>
              <a:blip r:embed="rId4" cstate="print"/>
              <a:srcRect/>
              <a:stretch>
                <a:fillRect/>
              </a:stretch>
            </p:blipFill>
            <p:spPr bwMode="auto">
              <a:xfrm>
                <a:off x="304800" y="0"/>
                <a:ext cx="5184775" cy="5562600"/>
              </a:xfrm>
              <a:prstGeom prst="rect">
                <a:avLst/>
              </a:prstGeom>
              <a:noFill/>
              <a:ln w="9525">
                <a:noFill/>
                <a:miter lim="800000"/>
                <a:headEnd/>
                <a:tailEnd/>
              </a:ln>
              <a:effectLst/>
            </p:spPr>
          </p:pic>
          <p:sp>
            <p:nvSpPr>
              <p:cNvPr id="8" name="Line 2056"/>
              <p:cNvSpPr>
                <a:spLocks noChangeShapeType="1"/>
              </p:cNvSpPr>
              <p:nvPr/>
            </p:nvSpPr>
            <p:spPr bwMode="auto">
              <a:xfrm flipH="1" flipV="1">
                <a:off x="4724400" y="4953000"/>
                <a:ext cx="914400" cy="762000"/>
              </a:xfrm>
              <a:prstGeom prst="line">
                <a:avLst/>
              </a:prstGeom>
              <a:noFill/>
              <a:ln w="57150">
                <a:solidFill>
                  <a:schemeClr val="tx1"/>
                </a:solidFill>
                <a:round/>
                <a:headEnd/>
                <a:tailEnd type="triangle" w="med" len="med"/>
              </a:ln>
              <a:effectLst/>
            </p:spPr>
            <p:txBody>
              <a:bodyPr/>
              <a:lstStyle/>
              <a:p>
                <a:endParaRPr lang="en-IN"/>
              </a:p>
            </p:txBody>
          </p:sp>
          <p:sp>
            <p:nvSpPr>
              <p:cNvPr id="9" name="Text Box 2058"/>
              <p:cNvSpPr txBox="1">
                <a:spLocks noChangeArrowheads="1"/>
              </p:cNvSpPr>
              <p:nvPr/>
            </p:nvSpPr>
            <p:spPr bwMode="auto">
              <a:xfrm>
                <a:off x="6537324" y="3611563"/>
                <a:ext cx="1257943" cy="558913"/>
              </a:xfrm>
              <a:prstGeom prst="rect">
                <a:avLst/>
              </a:prstGeom>
              <a:noFill/>
              <a:ln w="9525">
                <a:noFill/>
                <a:miter lim="800000"/>
                <a:headEnd/>
                <a:tailEnd/>
              </a:ln>
              <a:effectLst/>
            </p:spPr>
            <p:txBody>
              <a:bodyPr wrap="none">
                <a:spAutoFit/>
              </a:bodyPr>
              <a:lstStyle/>
              <a:p>
                <a:r>
                  <a:rPr lang="en-US" altLang="en-US" sz="2400"/>
                  <a:t>Rigid</a:t>
                </a:r>
              </a:p>
            </p:txBody>
          </p:sp>
        </p:grpSp>
        <p:sp>
          <p:nvSpPr>
            <p:cNvPr id="6" name="Line 2057"/>
            <p:cNvSpPr>
              <a:spLocks noChangeShapeType="1"/>
            </p:cNvSpPr>
            <p:nvPr/>
          </p:nvSpPr>
          <p:spPr bwMode="auto">
            <a:xfrm flipH="1" flipV="1">
              <a:off x="3962400" y="1676400"/>
              <a:ext cx="2514600" cy="2133600"/>
            </a:xfrm>
            <a:prstGeom prst="line">
              <a:avLst/>
            </a:prstGeom>
            <a:noFill/>
            <a:ln w="57150">
              <a:solidFill>
                <a:srgbClr val="FF0000"/>
              </a:solidFill>
              <a:round/>
              <a:headEnd/>
              <a:tailEnd type="triangle" w="med" len="med"/>
            </a:ln>
            <a:effectLst/>
          </p:spPr>
          <p:txBody>
            <a:bodyPr/>
            <a:lstStyle/>
            <a:p>
              <a:endParaRPr lang="en-IN"/>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064896" cy="4572000"/>
          </a:xfrm>
        </p:spPr>
        <p:txBody>
          <a:bodyPr>
            <a:normAutofit/>
          </a:bodyPr>
          <a:lstStyle/>
          <a:p>
            <a:pPr>
              <a:buNone/>
            </a:pPr>
            <a:r>
              <a:rPr lang="en-US" sz="3200" b="1" u="sng" dirty="0" err="1" smtClean="0"/>
              <a:t>Pseudopeptides</a:t>
            </a:r>
            <a:endParaRPr lang="en-US" sz="3200" b="1" u="sng" dirty="0" smtClean="0"/>
          </a:p>
          <a:p>
            <a:pPr>
              <a:spcAft>
                <a:spcPts val="700"/>
              </a:spcAft>
            </a:pPr>
            <a:endParaRPr lang="en-US" altLang="en-US" sz="2800" dirty="0" smtClean="0"/>
          </a:p>
          <a:p>
            <a:pPr>
              <a:spcAft>
                <a:spcPts val="700"/>
              </a:spcAft>
            </a:pPr>
            <a:r>
              <a:rPr lang="en-US" altLang="en-US" sz="2800" dirty="0" smtClean="0"/>
              <a:t>Rarely, instead of the alpha COOH group the </a:t>
            </a:r>
            <a:r>
              <a:rPr lang="en-US" altLang="en-US" sz="2800" b="1" dirty="0" smtClean="0"/>
              <a:t>gamma </a:t>
            </a:r>
            <a:br>
              <a:rPr lang="en-US" altLang="en-US" sz="2800" b="1" dirty="0" smtClean="0"/>
            </a:br>
            <a:r>
              <a:rPr lang="en-US" altLang="en-US" sz="2800" b="1" dirty="0" smtClean="0"/>
              <a:t>carboxyl group of glutamic acid may </a:t>
            </a:r>
            <a:r>
              <a:rPr lang="en-US" altLang="en-US" sz="2800" dirty="0" smtClean="0"/>
              <a:t>enter into peptide bond formation, e.g. Glutathione (gamma-glutamyl-</a:t>
            </a:r>
            <a:r>
              <a:rPr lang="en-US" altLang="en-US" sz="2800" dirty="0" err="1" smtClean="0"/>
              <a:t>cysteinyl</a:t>
            </a:r>
            <a:r>
              <a:rPr lang="en-US" altLang="en-US" sz="2800" dirty="0" smtClean="0"/>
              <a:t>-glycine).</a:t>
            </a:r>
          </a:p>
          <a:p>
            <a:pPr algn="just">
              <a:spcAft>
                <a:spcPts val="700"/>
              </a:spcAft>
            </a:pPr>
            <a:r>
              <a:rPr lang="en-US" altLang="en-US" sz="2800" dirty="0" smtClean="0"/>
              <a:t>The term </a:t>
            </a:r>
            <a:r>
              <a:rPr lang="en-US" altLang="en-US" sz="2800" b="1" dirty="0" err="1" smtClean="0"/>
              <a:t>pseudopeptide</a:t>
            </a:r>
            <a:r>
              <a:rPr lang="en-US" altLang="en-US" sz="2800" b="1" dirty="0" smtClean="0"/>
              <a:t> (or </a:t>
            </a:r>
            <a:r>
              <a:rPr lang="en-US" altLang="en-US" sz="2800" b="1" dirty="0" err="1" smtClean="0"/>
              <a:t>isopeptide</a:t>
            </a:r>
            <a:r>
              <a:rPr lang="en-US" altLang="en-US" sz="2800" b="1" dirty="0" smtClean="0"/>
              <a:t>) is </a:t>
            </a:r>
            <a:r>
              <a:rPr lang="en-US" altLang="en-US" sz="2800" dirty="0" smtClean="0"/>
              <a:t>used to denote such a peptide bond formed by carboxyl group, other than that present in alpha position.</a:t>
            </a:r>
          </a:p>
          <a:p>
            <a:endParaRPr lang="en-US" sz="3200" dirty="0" smtClean="0"/>
          </a:p>
          <a:p>
            <a:endParaRPr lang="en-IN"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lnSpcReduction="10000"/>
          </a:bodyPr>
          <a:lstStyle/>
          <a:p>
            <a:endParaRPr lang="en-IN" dirty="0" smtClean="0"/>
          </a:p>
          <a:p>
            <a:pPr>
              <a:buFont typeface="Wingdings" pitchFamily="2" charset="2"/>
              <a:buChar char="Ø"/>
            </a:pPr>
            <a:r>
              <a:rPr lang="en-IN" b="1" u="sng" dirty="0" smtClean="0"/>
              <a:t>Polarity of the peptide bond: </a:t>
            </a:r>
          </a:p>
          <a:p>
            <a:endParaRPr lang="en-IN" dirty="0" smtClean="0"/>
          </a:p>
          <a:p>
            <a:r>
              <a:rPr lang="en-IN" sz="3000" dirty="0" smtClean="0"/>
              <a:t>Like all amide linkages, the -C= 0 and -N H groups of the </a:t>
            </a:r>
            <a:r>
              <a:rPr lang="en-IN" sz="3000" b="1" dirty="0" smtClean="0"/>
              <a:t>peptide bond are uncharged</a:t>
            </a:r>
            <a:r>
              <a:rPr lang="en-IN" sz="3000" dirty="0" smtClean="0"/>
              <a:t>, and neither accept nor release protons over the pH range of 2 to 12. </a:t>
            </a:r>
          </a:p>
          <a:p>
            <a:r>
              <a:rPr lang="en-IN" sz="3000" dirty="0" smtClean="0"/>
              <a:t>Thus, the charged groups present in polypeptides consist solely of the N-terminal α-amino group, the C-terminal α-carboxyl group, and any ionized groups present in the side chains of the constituent amino acids. </a:t>
            </a:r>
            <a:endParaRPr lang="en-IN"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Ø"/>
            </a:pPr>
            <a:r>
              <a:rPr lang="en-IN" b="1" dirty="0" smtClean="0"/>
              <a:t>Branched and Circular proteins:</a:t>
            </a:r>
          </a:p>
          <a:p>
            <a:pPr>
              <a:buNone/>
            </a:pPr>
            <a:endParaRPr lang="en-IN" b="1" dirty="0" smtClean="0"/>
          </a:p>
          <a:p>
            <a:r>
              <a:rPr lang="en-IN" sz="2800" dirty="0" smtClean="0"/>
              <a:t>Generally polypeptide chains are linear.</a:t>
            </a:r>
          </a:p>
          <a:p>
            <a:r>
              <a:rPr lang="en-IN" sz="2800" dirty="0" smtClean="0"/>
              <a:t>Branching points in the chains may be produced by interchain disulphide bridges.</a:t>
            </a:r>
          </a:p>
          <a:p>
            <a:r>
              <a:rPr lang="en-IN" sz="2800" dirty="0" smtClean="0"/>
              <a:t>Rarely proteins may be in circular form: </a:t>
            </a:r>
            <a:r>
              <a:rPr lang="en-IN" sz="2800" dirty="0" err="1" smtClean="0"/>
              <a:t>Gramicidine</a:t>
            </a:r>
            <a:endParaRPr lang="en-IN"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buNone/>
            </a:pPr>
            <a:r>
              <a:rPr lang="en-US" b="1" dirty="0" smtClean="0"/>
              <a:t>Primary structure of Insulin – Branched Protein</a:t>
            </a:r>
          </a:p>
          <a:p>
            <a:r>
              <a:rPr lang="en-US" dirty="0" smtClean="0"/>
              <a:t>Insulin has </a:t>
            </a:r>
            <a:r>
              <a:rPr lang="en-US" i="1" dirty="0" smtClean="0"/>
              <a:t>2 polypeptide chains</a:t>
            </a:r>
            <a:r>
              <a:rPr lang="en-US" dirty="0" smtClean="0"/>
              <a:t>. The A(Glycine chain) has 21 amino acids and B(Phenylalanine chain) has 30 amino acids.</a:t>
            </a:r>
          </a:p>
          <a:p>
            <a:endParaRPr lang="en-US" dirty="0" smtClean="0"/>
          </a:p>
          <a:p>
            <a:r>
              <a:rPr lang="en-US" dirty="0" smtClean="0"/>
              <a:t>They are held together by </a:t>
            </a:r>
            <a:r>
              <a:rPr lang="en-US" i="1" dirty="0" smtClean="0"/>
              <a:t>2 interchain disulphide bonds. </a:t>
            </a:r>
            <a:r>
              <a:rPr lang="en-US" dirty="0" smtClean="0"/>
              <a:t>  A chain 7</a:t>
            </a:r>
            <a:r>
              <a:rPr lang="en-US" baseline="30000" dirty="0" smtClean="0"/>
              <a:t>th</a:t>
            </a:r>
            <a:r>
              <a:rPr lang="en-US" dirty="0" smtClean="0"/>
              <a:t> cysteine and B chain 7</a:t>
            </a:r>
            <a:r>
              <a:rPr lang="en-US" baseline="30000" dirty="0" smtClean="0"/>
              <a:t>th</a:t>
            </a:r>
            <a:r>
              <a:rPr lang="en-US" dirty="0" smtClean="0"/>
              <a:t> cysteine are connected. Similarly A chain 20</a:t>
            </a:r>
            <a:r>
              <a:rPr lang="en-US" baseline="30000" dirty="0" smtClean="0"/>
              <a:t>th</a:t>
            </a:r>
            <a:r>
              <a:rPr lang="en-US" dirty="0" smtClean="0"/>
              <a:t> cysteine  and B chain 19</a:t>
            </a:r>
            <a:r>
              <a:rPr lang="en-US" baseline="30000" dirty="0" smtClean="0"/>
              <a:t>th</a:t>
            </a:r>
            <a:r>
              <a:rPr lang="en-US" dirty="0" smtClean="0"/>
              <a:t> cysteine are connected.</a:t>
            </a:r>
          </a:p>
          <a:p>
            <a:endParaRPr lang="en-US" dirty="0" smtClean="0"/>
          </a:p>
          <a:p>
            <a:r>
              <a:rPr lang="en-US" dirty="0" smtClean="0"/>
              <a:t>There is another </a:t>
            </a:r>
            <a:r>
              <a:rPr lang="en-US" i="1" dirty="0" smtClean="0"/>
              <a:t>intrachain disulphide bond</a:t>
            </a:r>
            <a:r>
              <a:rPr lang="en-US" dirty="0" smtClean="0"/>
              <a:t> between 6</a:t>
            </a:r>
            <a:r>
              <a:rPr lang="en-US" baseline="30000" dirty="0" smtClean="0"/>
              <a:t>th</a:t>
            </a:r>
            <a:r>
              <a:rPr lang="en-US" dirty="0" smtClean="0"/>
              <a:t> and 11</a:t>
            </a:r>
            <a:r>
              <a:rPr lang="en-US" baseline="30000" dirty="0" smtClean="0"/>
              <a:t>th</a:t>
            </a:r>
            <a:r>
              <a:rPr lang="en-US" dirty="0" smtClean="0"/>
              <a:t> cysteine residues of A chain.</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268760"/>
            <a:ext cx="9144000" cy="4229100"/>
          </a:xfrm>
          <a:prstGeom prst="rect">
            <a:avLst/>
          </a:prstGeom>
          <a:noFill/>
          <a:ln w="9525">
            <a:noFill/>
            <a:miter lim="800000"/>
            <a:headEnd/>
            <a:tailEnd/>
          </a:ln>
        </p:spPr>
      </p:pic>
      <p:sp>
        <p:nvSpPr>
          <p:cNvPr id="3" name="TextBox 2"/>
          <p:cNvSpPr txBox="1"/>
          <p:nvPr/>
        </p:nvSpPr>
        <p:spPr>
          <a:xfrm>
            <a:off x="2987824" y="2780928"/>
            <a:ext cx="1672766" cy="461665"/>
          </a:xfrm>
          <a:prstGeom prst="rect">
            <a:avLst/>
          </a:prstGeom>
          <a:noFill/>
        </p:spPr>
        <p:txBody>
          <a:bodyPr wrap="none" rtlCol="0">
            <a:spAutoFit/>
          </a:bodyPr>
          <a:lstStyle/>
          <a:p>
            <a:r>
              <a:rPr lang="en-IN" sz="2400" dirty="0" smtClean="0"/>
              <a:t>2 Interchain</a:t>
            </a:r>
            <a:endParaRPr lang="en-IN" sz="2400" dirty="0"/>
          </a:p>
        </p:txBody>
      </p:sp>
      <p:sp>
        <p:nvSpPr>
          <p:cNvPr id="4" name="TextBox 3"/>
          <p:cNvSpPr txBox="1"/>
          <p:nvPr/>
        </p:nvSpPr>
        <p:spPr>
          <a:xfrm>
            <a:off x="3347864" y="1484784"/>
            <a:ext cx="1667892" cy="461665"/>
          </a:xfrm>
          <a:prstGeom prst="rect">
            <a:avLst/>
          </a:prstGeom>
          <a:noFill/>
        </p:spPr>
        <p:txBody>
          <a:bodyPr wrap="none" rtlCol="0">
            <a:spAutoFit/>
          </a:bodyPr>
          <a:lstStyle/>
          <a:p>
            <a:r>
              <a:rPr lang="en-IN" sz="2400" dirty="0" smtClean="0"/>
              <a:t>1 Intrachain</a:t>
            </a:r>
            <a:endParaRPr lang="en-IN"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r>
              <a:rPr lang="en-IN" sz="2800" dirty="0" smtClean="0"/>
              <a:t>The Porcine insulin and human insulin are structurally similar, except the terminal amino acid in B chain (Thr → Ala). </a:t>
            </a:r>
          </a:p>
          <a:p>
            <a:r>
              <a:rPr lang="en-IN" sz="2800" dirty="0" smtClean="0"/>
              <a:t>Bovine Insulin (differ from human insulin by 3 amino acids) may produce antibodies in humans by repeated injections. But de-</a:t>
            </a:r>
            <a:r>
              <a:rPr lang="en-IN" sz="2800" dirty="0" err="1" smtClean="0"/>
              <a:t>alaninated</a:t>
            </a:r>
            <a:r>
              <a:rPr lang="en-IN" sz="2800" dirty="0" smtClean="0"/>
              <a:t> porcine Insulin, bearing no antigenic difference from human Insulin will not produce antibodies in diabetic patients even after a long-term use.</a:t>
            </a:r>
          </a:p>
          <a:p>
            <a:r>
              <a:rPr lang="en-IN" sz="2800" dirty="0" smtClean="0"/>
              <a:t>Nowadays human Insulin is being produced by recombinant DNA technology.</a:t>
            </a:r>
            <a:endParaRPr lang="en-IN"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buFont typeface="Wingdings" pitchFamily="2" charset="2"/>
              <a:buChar char="Ø"/>
            </a:pPr>
            <a:r>
              <a:rPr lang="en-IN" b="1" dirty="0" smtClean="0"/>
              <a:t>Pro-insulin</a:t>
            </a:r>
          </a:p>
          <a:p>
            <a:r>
              <a:rPr lang="en-IN" sz="2800" dirty="0" smtClean="0"/>
              <a:t>Beta cells of pancreas synthesize insulin as a </a:t>
            </a:r>
            <a:r>
              <a:rPr lang="en-IN" sz="2800" dirty="0" err="1" smtClean="0"/>
              <a:t>prohormone</a:t>
            </a:r>
            <a:r>
              <a:rPr lang="en-IN" sz="2800" dirty="0" smtClean="0"/>
              <a:t>. </a:t>
            </a:r>
          </a:p>
          <a:p>
            <a:r>
              <a:rPr lang="en-IN" sz="2800" dirty="0" smtClean="0"/>
              <a:t>Proinsulin is a </a:t>
            </a:r>
            <a:r>
              <a:rPr lang="en-IN" sz="2800" b="1" dirty="0" smtClean="0"/>
              <a:t>single polypeptide chain </a:t>
            </a:r>
            <a:r>
              <a:rPr lang="en-IN" sz="2800" dirty="0" smtClean="0"/>
              <a:t>with 86 amino acids. </a:t>
            </a:r>
          </a:p>
          <a:p>
            <a:r>
              <a:rPr lang="en-IN" sz="2800" dirty="0" smtClean="0"/>
              <a:t>Biologically active insulin (2 chains) is formed by removal of the central portion of the pro-insulin before release. </a:t>
            </a:r>
          </a:p>
          <a:p>
            <a:r>
              <a:rPr lang="en-IN" sz="2800" dirty="0" smtClean="0"/>
              <a:t>The </a:t>
            </a:r>
            <a:r>
              <a:rPr lang="en-IN" sz="2800" b="1" dirty="0" smtClean="0"/>
              <a:t>C-peptide </a:t>
            </a:r>
            <a:r>
              <a:rPr lang="en-IN" sz="2800" dirty="0" smtClean="0"/>
              <a:t>(connecting peptide) is also released into the circulation.</a:t>
            </a:r>
            <a:endParaRPr lang="en-IN"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1547665" y="1052736"/>
            <a:ext cx="6317122" cy="53917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tretch>
            <a:fillRect/>
          </a:stretch>
        </p:blipFill>
        <p:spPr bwMode="auto">
          <a:xfrm>
            <a:off x="539552" y="764704"/>
            <a:ext cx="7852344" cy="5203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solidFill>
                  <a:schemeClr val="tx1"/>
                </a:solidFill>
                <a:cs typeface="Arial" charset="0"/>
              </a:rPr>
              <a:t>Bonds responsible for protein structure</a:t>
            </a:r>
            <a:endParaRPr lang="en-IN" b="1" i="1" u="sng"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gn="just">
              <a:lnSpc>
                <a:spcPct val="150000"/>
              </a:lnSpc>
              <a:buFont typeface="Arial" pitchFamily="34" charset="0"/>
              <a:buChar char="•"/>
              <a:defRPr/>
            </a:pPr>
            <a:r>
              <a:rPr lang="en-US" sz="3200" dirty="0" smtClean="0">
                <a:cs typeface="Arial" pitchFamily="34" charset="0"/>
              </a:rPr>
              <a:t>Two types of bonds</a:t>
            </a:r>
          </a:p>
          <a:p>
            <a:pPr marL="0" indent="0" algn="just">
              <a:lnSpc>
                <a:spcPct val="150000"/>
              </a:lnSpc>
              <a:buNone/>
              <a:defRPr/>
            </a:pPr>
            <a:r>
              <a:rPr lang="en-US" sz="3200" dirty="0" smtClean="0">
                <a:cs typeface="Arial" pitchFamily="34" charset="0"/>
              </a:rPr>
              <a:t>     Covalent and non-covalent bonds</a:t>
            </a:r>
          </a:p>
          <a:p>
            <a:pPr algn="just">
              <a:lnSpc>
                <a:spcPct val="150000"/>
              </a:lnSpc>
              <a:buFont typeface="Arial" pitchFamily="34" charset="0"/>
              <a:buChar char="•"/>
              <a:defRPr/>
            </a:pPr>
            <a:endParaRPr lang="en-US" sz="3200" u="sng" dirty="0" smtClean="0">
              <a:cs typeface="Arial" pitchFamily="34" charset="0"/>
            </a:endParaRPr>
          </a:p>
          <a:p>
            <a:pPr algn="just">
              <a:lnSpc>
                <a:spcPct val="150000"/>
              </a:lnSpc>
              <a:buFont typeface="Arial" pitchFamily="34" charset="0"/>
              <a:buChar char="•"/>
              <a:defRPr/>
            </a:pPr>
            <a:r>
              <a:rPr lang="en-US" sz="3200" u="sng" dirty="0" smtClean="0">
                <a:solidFill>
                  <a:srgbClr val="FF0000"/>
                </a:solidFill>
                <a:cs typeface="Arial" pitchFamily="34" charset="0"/>
              </a:rPr>
              <a:t>Covalent bonds:</a:t>
            </a:r>
          </a:p>
          <a:p>
            <a:pPr algn="just">
              <a:lnSpc>
                <a:spcPct val="150000"/>
              </a:lnSpc>
              <a:buFont typeface="Arial" pitchFamily="34" charset="0"/>
              <a:buChar char="•"/>
              <a:defRPr/>
            </a:pPr>
            <a:r>
              <a:rPr lang="en-US" sz="3200" dirty="0" smtClean="0">
                <a:cs typeface="Arial" pitchFamily="34" charset="0"/>
              </a:rPr>
              <a:t>The peptide and disulfide bonds are the strong bonds in protein structure.</a:t>
            </a:r>
          </a:p>
          <a:p>
            <a:endParaRPr lang="en-IN"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616624"/>
          </a:xfrm>
        </p:spPr>
        <p:txBody>
          <a:bodyPr>
            <a:normAutofit fontScale="92500" lnSpcReduction="20000"/>
          </a:bodyPr>
          <a:lstStyle/>
          <a:p>
            <a:pPr>
              <a:buFont typeface="Wingdings" pitchFamily="2" charset="2"/>
              <a:buChar char="Ø"/>
            </a:pPr>
            <a:r>
              <a:rPr lang="en-US" b="1" u="sng" dirty="0" smtClean="0"/>
              <a:t>IMPORTANCE OF PRIMARY STRUCTURE</a:t>
            </a:r>
          </a:p>
          <a:p>
            <a:pPr>
              <a:buFont typeface="Wingdings" pitchFamily="2" charset="2"/>
              <a:buChar char="Ø"/>
            </a:pPr>
            <a:endParaRPr lang="en-US" u="sng" dirty="0" smtClean="0"/>
          </a:p>
          <a:p>
            <a:r>
              <a:rPr lang="en-US" sz="2800" dirty="0" smtClean="0"/>
              <a:t>A protein with a specific primary structure will automatically form its natural 3D shape. So the primary structure of proteins </a:t>
            </a:r>
            <a:r>
              <a:rPr lang="en-US" sz="2800" b="1" dirty="0" smtClean="0"/>
              <a:t>determine the higher levels of protein structure</a:t>
            </a:r>
            <a:r>
              <a:rPr lang="en-US" sz="2800" dirty="0" smtClean="0"/>
              <a:t>. So the biological activities of proteins are dependent on the primary structure.</a:t>
            </a:r>
          </a:p>
          <a:p>
            <a:r>
              <a:rPr lang="en-IN" sz="2800" dirty="0" smtClean="0"/>
              <a:t>Understanding the primary structure of proteins is important because many </a:t>
            </a:r>
            <a:r>
              <a:rPr lang="en-IN" sz="2800" b="1" dirty="0" smtClean="0"/>
              <a:t>genetic diseases </a:t>
            </a:r>
            <a:r>
              <a:rPr lang="en-IN" sz="2800" dirty="0" smtClean="0"/>
              <a:t>result in proteins with abnormal amino acid sequences, which cause improper folding and loss or impairment of normal function. </a:t>
            </a:r>
            <a:r>
              <a:rPr lang="en-US" sz="2800" dirty="0" smtClean="0"/>
              <a:t>E.g. Sickle cell anemia.</a:t>
            </a:r>
            <a:endParaRPr lang="en-IN" sz="2800" dirty="0" smtClean="0"/>
          </a:p>
          <a:p>
            <a:r>
              <a:rPr lang="en-IN" sz="2800" dirty="0" smtClean="0"/>
              <a:t>The primary structures of the normal and the mutated proteins are known, this information may be used to diagnose or study the disease. </a:t>
            </a:r>
            <a:endParaRPr lang="en-US" sz="2800" dirty="0" smtClean="0"/>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772400" cy="940966"/>
          </a:xfrm>
        </p:spPr>
        <p:txBody>
          <a:bodyPr>
            <a:normAutofit fontScale="90000"/>
          </a:bodyPr>
          <a:lstStyle/>
          <a:p>
            <a:r>
              <a:rPr lang="en-US" b="1" i="1" u="sng" dirty="0" smtClean="0">
                <a:solidFill>
                  <a:srgbClr val="C00000"/>
                </a:solidFill>
              </a:rPr>
              <a:t>SECONDARY STRUCTURES</a:t>
            </a:r>
            <a:r>
              <a:rPr lang="en-US" b="1" i="1" u="sng" dirty="0" smtClean="0"/>
              <a:t/>
            </a:r>
            <a:br>
              <a:rPr lang="en-US" b="1" i="1" u="sng" dirty="0" smtClean="0"/>
            </a:br>
            <a:endParaRPr lang="en-IN" b="1" i="1" u="sng" dirty="0"/>
          </a:p>
        </p:txBody>
      </p:sp>
      <p:sp>
        <p:nvSpPr>
          <p:cNvPr id="3" name="Content Placeholder 2"/>
          <p:cNvSpPr>
            <a:spLocks noGrp="1"/>
          </p:cNvSpPr>
          <p:nvPr>
            <p:ph idx="1"/>
          </p:nvPr>
        </p:nvSpPr>
        <p:spPr>
          <a:xfrm>
            <a:off x="914400" y="1052736"/>
            <a:ext cx="7772400" cy="5472608"/>
          </a:xfrm>
        </p:spPr>
        <p:txBody>
          <a:bodyPr>
            <a:noAutofit/>
          </a:bodyPr>
          <a:lstStyle/>
          <a:p>
            <a:endParaRPr lang="en-US" sz="2000" dirty="0" smtClean="0"/>
          </a:p>
          <a:p>
            <a:endParaRPr lang="en-US" sz="2000" dirty="0" smtClean="0"/>
          </a:p>
          <a:p>
            <a:endParaRPr lang="en-US" sz="2000" dirty="0"/>
          </a:p>
          <a:p>
            <a:r>
              <a:rPr lang="en-US" sz="2800" dirty="0" smtClean="0"/>
              <a:t>It is the </a:t>
            </a:r>
            <a:r>
              <a:rPr lang="en-US" sz="2800" dirty="0" err="1" smtClean="0"/>
              <a:t>steric</a:t>
            </a:r>
            <a:r>
              <a:rPr lang="en-US" sz="2800" dirty="0" smtClean="0"/>
              <a:t> relationship of residues which are about 3-4 AA s apart in the linear sequence. </a:t>
            </a:r>
          </a:p>
          <a:p>
            <a:pPr>
              <a:lnSpc>
                <a:spcPct val="150000"/>
              </a:lnSpc>
            </a:pPr>
            <a:r>
              <a:rPr lang="en-US" sz="2800" dirty="0" smtClean="0"/>
              <a:t>Formed by folding of primary structure into geometrically ordered units.</a:t>
            </a:r>
          </a:p>
          <a:p>
            <a:pPr>
              <a:lnSpc>
                <a:spcPct val="150000"/>
              </a:lnSpc>
            </a:pPr>
            <a:r>
              <a:rPr lang="en-US" sz="2800" dirty="0" smtClean="0"/>
              <a:t>Stabilized  by  </a:t>
            </a:r>
            <a:r>
              <a:rPr lang="en-US" sz="2800" dirty="0" err="1" smtClean="0"/>
              <a:t>Noncovalent</a:t>
            </a:r>
            <a:r>
              <a:rPr lang="en-US" sz="2800" dirty="0" smtClean="0"/>
              <a:t>  bonds.</a:t>
            </a:r>
          </a:p>
          <a:p>
            <a:pPr>
              <a:lnSpc>
                <a:spcPct val="150000"/>
              </a:lnSpc>
            </a:pPr>
            <a:endParaRPr lang="en-IN" sz="2000" dirty="0" smtClean="0"/>
          </a:p>
          <a:p>
            <a:endParaRPr lang="en-US" sz="2000" dirty="0" smtClean="0"/>
          </a:p>
          <a:p>
            <a:endParaRPr lang="en-IN"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Types –</a:t>
            </a:r>
          </a:p>
          <a:p>
            <a:pPr marL="624078" indent="-514350">
              <a:lnSpc>
                <a:spcPct val="150000"/>
              </a:lnSpc>
              <a:buFont typeface="+mj-lt"/>
              <a:buAutoNum type="arabicPeriod"/>
            </a:pPr>
            <a:r>
              <a:rPr lang="en-US" dirty="0">
                <a:latin typeface="Trebuchet MS"/>
              </a:rPr>
              <a:t>α</a:t>
            </a:r>
            <a:r>
              <a:rPr lang="en-US" dirty="0" smtClean="0"/>
              <a:t> Helix</a:t>
            </a:r>
          </a:p>
          <a:p>
            <a:pPr marL="624078" indent="-514350">
              <a:lnSpc>
                <a:spcPct val="150000"/>
              </a:lnSpc>
              <a:buFont typeface="+mj-lt"/>
              <a:buAutoNum type="arabicPeriod"/>
            </a:pPr>
            <a:r>
              <a:rPr lang="en-US" dirty="0">
                <a:latin typeface="Trebuchet MS"/>
              </a:rPr>
              <a:t>β</a:t>
            </a:r>
            <a:r>
              <a:rPr lang="en-US" dirty="0" smtClean="0"/>
              <a:t> Pleated sheet</a:t>
            </a:r>
          </a:p>
          <a:p>
            <a:pPr marL="624078" indent="-514350">
              <a:lnSpc>
                <a:spcPct val="150000"/>
              </a:lnSpc>
              <a:buFont typeface="+mj-lt"/>
              <a:buAutoNum type="arabicPeriod"/>
            </a:pPr>
            <a:r>
              <a:rPr lang="en-US" dirty="0">
                <a:latin typeface="Trebuchet MS"/>
              </a:rPr>
              <a:t>β</a:t>
            </a:r>
            <a:r>
              <a:rPr lang="en-US" dirty="0" smtClean="0"/>
              <a:t> Bends</a:t>
            </a:r>
          </a:p>
          <a:p>
            <a:pPr marL="624078" indent="-514350">
              <a:lnSpc>
                <a:spcPct val="150000"/>
              </a:lnSpc>
              <a:buFont typeface="+mj-lt"/>
              <a:buAutoNum type="arabicPeriod"/>
            </a:pPr>
            <a:r>
              <a:rPr lang="en-US" dirty="0" smtClean="0"/>
              <a:t>Loop regions</a:t>
            </a:r>
          </a:p>
          <a:p>
            <a:pPr marL="624078" indent="-514350">
              <a:lnSpc>
                <a:spcPct val="150000"/>
              </a:lnSpc>
              <a:buFont typeface="+mj-lt"/>
              <a:buAutoNum type="arabicPeriod"/>
            </a:pPr>
            <a:r>
              <a:rPr lang="en-US" dirty="0" smtClean="0"/>
              <a:t>Triple helix</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3"/>
          <p:cNvSpPr txBox="1">
            <a:spLocks noChangeArrowheads="1"/>
          </p:cNvSpPr>
          <p:nvPr/>
        </p:nvSpPr>
        <p:spPr bwMode="auto">
          <a:xfrm>
            <a:off x="303213" y="1828800"/>
            <a:ext cx="3354387" cy="1774825"/>
          </a:xfrm>
          <a:prstGeom prst="rect">
            <a:avLst/>
          </a:prstGeom>
          <a:noFill/>
          <a:ln>
            <a:noFill/>
          </a:ln>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spcBef>
                <a:spcPts val="575"/>
              </a:spcBef>
              <a:spcAft>
                <a:spcPts val="1000"/>
              </a:spcAft>
              <a:buFont typeface="+mj-lt"/>
              <a:buAutoNum type="arabicPeriod"/>
              <a:defRPr/>
            </a:pPr>
            <a:r>
              <a:rPr lang="en-US" altLang="en-US" sz="2400" dirty="0">
                <a:latin typeface="+mj-lt"/>
              </a:rPr>
              <a:t>Right handed; Spiral structure.  </a:t>
            </a:r>
          </a:p>
          <a:p>
            <a:pPr marL="457200" indent="-457200">
              <a:spcBef>
                <a:spcPts val="575"/>
              </a:spcBef>
              <a:spcAft>
                <a:spcPts val="1000"/>
              </a:spcAft>
              <a:buFont typeface="+mj-lt"/>
              <a:buAutoNum type="arabicPeriod"/>
              <a:defRPr/>
            </a:pPr>
            <a:r>
              <a:rPr lang="en-US" altLang="en-US" sz="2400" dirty="0">
                <a:latin typeface="+mj-lt"/>
              </a:rPr>
              <a:t>Polypeptide bonds backbone </a:t>
            </a:r>
          </a:p>
        </p:txBody>
      </p:sp>
      <p:sp>
        <p:nvSpPr>
          <p:cNvPr id="33798" name="Text Box 8"/>
          <p:cNvSpPr txBox="1">
            <a:spLocks noChangeArrowheads="1"/>
          </p:cNvSpPr>
          <p:nvPr/>
        </p:nvSpPr>
        <p:spPr bwMode="auto">
          <a:xfrm>
            <a:off x="303213" y="857250"/>
            <a:ext cx="6326187" cy="830263"/>
          </a:xfrm>
          <a:prstGeom prst="rect">
            <a:avLst/>
          </a:prstGeom>
          <a:noFill/>
          <a:ln>
            <a:noFill/>
          </a:ln>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buFont typeface="Arial" pitchFamily="34" charset="0"/>
              <a:buChar char="•"/>
              <a:defRPr/>
            </a:pPr>
            <a:r>
              <a:rPr lang="en-US" altLang="en-US" sz="2400" b="1" dirty="0">
                <a:solidFill>
                  <a:srgbClr val="FF0000"/>
                </a:solidFill>
                <a:latin typeface="+mj-lt"/>
              </a:rPr>
              <a:t>Most common and stable conformation; e.g., </a:t>
            </a:r>
            <a:br>
              <a:rPr lang="en-US" altLang="en-US" sz="2400" b="1" dirty="0">
                <a:solidFill>
                  <a:srgbClr val="FF0000"/>
                </a:solidFill>
                <a:latin typeface="+mj-lt"/>
              </a:rPr>
            </a:br>
            <a:r>
              <a:rPr lang="en-US" altLang="en-US" sz="2400" b="1" dirty="0">
                <a:solidFill>
                  <a:srgbClr val="FF0000"/>
                </a:solidFill>
                <a:latin typeface="+mj-lt"/>
              </a:rPr>
              <a:t>Hemoglobin</a:t>
            </a:r>
          </a:p>
        </p:txBody>
      </p:sp>
      <p:pic>
        <p:nvPicPr>
          <p:cNvPr id="39940" name="Picture 1"/>
          <p:cNvPicPr>
            <a:picLocks noChangeAspect="1"/>
          </p:cNvPicPr>
          <p:nvPr/>
        </p:nvPicPr>
        <p:blipFill>
          <a:blip r:embed="rId2" cstate="print"/>
          <a:srcRect/>
          <a:stretch>
            <a:fillRect/>
          </a:stretch>
        </p:blipFill>
        <p:spPr bwMode="auto">
          <a:xfrm>
            <a:off x="4113213" y="1371600"/>
            <a:ext cx="4779267" cy="5081736"/>
          </a:xfrm>
          <a:prstGeom prst="rect">
            <a:avLst/>
          </a:prstGeom>
          <a:noFill/>
          <a:ln w="9525">
            <a:noFill/>
            <a:miter lim="800000"/>
            <a:headEnd/>
            <a:tailEnd/>
          </a:ln>
        </p:spPr>
      </p:pic>
      <p:sp>
        <p:nvSpPr>
          <p:cNvPr id="8" name="Rectangle 7"/>
          <p:cNvSpPr/>
          <p:nvPr/>
        </p:nvSpPr>
        <p:spPr>
          <a:xfrm>
            <a:off x="76200" y="73025"/>
            <a:ext cx="7848600" cy="68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a:defRPr/>
            </a:pPr>
            <a:r>
              <a:rPr lang="en-US" altLang="en-US" sz="2800" b="1" dirty="0">
                <a:solidFill>
                  <a:schemeClr val="bg1"/>
                </a:solidFill>
                <a:latin typeface="+mj-lt"/>
              </a:rPr>
              <a:t>Alpha Helix</a:t>
            </a:r>
            <a:endParaRPr lang="en-US" altLang="en-US" sz="2000" b="1" dirty="0">
              <a:solidFill>
                <a:schemeClr val="bg1"/>
              </a:solidFill>
              <a:latin typeface="+mj-lt"/>
            </a:endParaRPr>
          </a:p>
        </p:txBody>
      </p:sp>
      <p:sp>
        <p:nvSpPr>
          <p:cNvPr id="7" name="Title 1"/>
          <p:cNvSpPr txBox="1">
            <a:spLocks/>
          </p:cNvSpPr>
          <p:nvPr/>
        </p:nvSpPr>
        <p:spPr>
          <a:xfrm>
            <a:off x="467544" y="0"/>
            <a:ext cx="8229600" cy="56207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1"/>
                </a:solidFill>
                <a:effectLst/>
                <a:uLnTx/>
                <a:uFillTx/>
                <a:latin typeface="+mj-lt"/>
                <a:ea typeface="+mj-ea"/>
                <a:cs typeface="+mj-cs"/>
              </a:rPr>
              <a:t>α</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-Helix</a:t>
            </a:r>
            <a:endParaRPr kumimoji="0" lang="en-IN"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rotein, alpha helix"/>
          <p:cNvPicPr>
            <a:picLocks noChangeAspect="1" noChangeArrowheads="1"/>
          </p:cNvPicPr>
          <p:nvPr/>
        </p:nvPicPr>
        <p:blipFill>
          <a:blip r:embed="rId2" cstate="print"/>
          <a:srcRect/>
          <a:stretch>
            <a:fillRect/>
          </a:stretch>
        </p:blipFill>
        <p:spPr bwMode="auto">
          <a:xfrm>
            <a:off x="522288" y="838200"/>
            <a:ext cx="3135312" cy="5334000"/>
          </a:xfrm>
          <a:prstGeom prst="rect">
            <a:avLst/>
          </a:prstGeom>
          <a:noFill/>
          <a:ln w="9525">
            <a:noFill/>
            <a:miter lim="800000"/>
            <a:headEnd/>
            <a:tailEnd/>
          </a:ln>
        </p:spPr>
      </p:pic>
      <p:sp>
        <p:nvSpPr>
          <p:cNvPr id="34822" name="Text Box 6"/>
          <p:cNvSpPr txBox="1">
            <a:spLocks noChangeArrowheads="1"/>
          </p:cNvSpPr>
          <p:nvPr/>
        </p:nvSpPr>
        <p:spPr bwMode="auto">
          <a:xfrm>
            <a:off x="3886200" y="1466850"/>
            <a:ext cx="4114800" cy="1200150"/>
          </a:xfrm>
          <a:prstGeom prst="rect">
            <a:avLst/>
          </a:prstGeom>
          <a:noFill/>
          <a:ln>
            <a:noFill/>
          </a:ln>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65125" indent="-365125" algn="just">
              <a:defRPr/>
            </a:pPr>
            <a:r>
              <a:rPr lang="en-US" altLang="en-US" sz="2400" b="1" dirty="0">
                <a:solidFill>
                  <a:srgbClr val="CC3300"/>
                </a:solidFill>
                <a:latin typeface="+mj-lt"/>
              </a:rPr>
              <a:t>3. Structure is stabilized by hydrogen bonds between NH and C=O groups.</a:t>
            </a:r>
            <a:r>
              <a:rPr lang="en-US" altLang="en-US" sz="2400" b="1" dirty="0">
                <a:latin typeface="+mj-lt"/>
              </a:rPr>
              <a:t>   </a:t>
            </a:r>
          </a:p>
        </p:txBody>
      </p:sp>
      <p:sp>
        <p:nvSpPr>
          <p:cNvPr id="34824" name="Text Box 7"/>
          <p:cNvSpPr txBox="1">
            <a:spLocks noChangeArrowheads="1"/>
          </p:cNvSpPr>
          <p:nvPr/>
        </p:nvSpPr>
        <p:spPr bwMode="auto">
          <a:xfrm>
            <a:off x="3886200" y="3752850"/>
            <a:ext cx="4267200" cy="1569660"/>
          </a:xfrm>
          <a:prstGeom prst="rect">
            <a:avLst/>
          </a:prstGeom>
          <a:noFill/>
          <a:ln>
            <a:noFill/>
          </a:ln>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buAutoNum type="arabicPeriod" startAt="4"/>
              <a:defRPr/>
            </a:pPr>
            <a:r>
              <a:rPr lang="en-US" altLang="en-US" sz="2400" dirty="0" smtClean="0">
                <a:latin typeface="+mj-lt"/>
              </a:rPr>
              <a:t>Each </a:t>
            </a:r>
            <a:r>
              <a:rPr lang="en-US" altLang="en-US" sz="2400" dirty="0">
                <a:latin typeface="+mj-lt"/>
              </a:rPr>
              <a:t>turn by 3.6 residues</a:t>
            </a:r>
            <a:r>
              <a:rPr lang="en-US" altLang="en-US" sz="2400" dirty="0" smtClean="0">
                <a:latin typeface="+mj-lt"/>
              </a:rPr>
              <a:t>;</a:t>
            </a:r>
          </a:p>
          <a:p>
            <a:pPr marL="457200" indent="-457200">
              <a:defRPr/>
            </a:pPr>
            <a:r>
              <a:rPr lang="en-US" altLang="en-US" sz="2400" dirty="0" smtClean="0">
                <a:latin typeface="+mj-lt"/>
              </a:rPr>
              <a:t> </a:t>
            </a:r>
            <a:endParaRPr lang="en-US" altLang="en-US" sz="2400" dirty="0">
              <a:latin typeface="+mj-lt"/>
            </a:endParaRPr>
          </a:p>
          <a:p>
            <a:pPr marL="442913" indent="-442913" algn="just">
              <a:tabLst>
                <a:tab pos="441325" algn="l"/>
              </a:tabLst>
              <a:defRPr/>
            </a:pPr>
            <a:r>
              <a:rPr lang="en-US" altLang="en-US" sz="2400" dirty="0">
                <a:latin typeface="+mj-lt"/>
              </a:rPr>
              <a:t>5.	Distance between each residue is 0.15 nm</a:t>
            </a:r>
          </a:p>
        </p:txBody>
      </p:sp>
      <p:sp>
        <p:nvSpPr>
          <p:cNvPr id="9" name="Rectangle 8"/>
          <p:cNvSpPr/>
          <p:nvPr/>
        </p:nvSpPr>
        <p:spPr>
          <a:xfrm>
            <a:off x="76200" y="73025"/>
            <a:ext cx="7848600" cy="68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a:defRPr/>
            </a:pPr>
            <a:r>
              <a:rPr lang="en-US" altLang="en-US" sz="2800" b="1" dirty="0">
                <a:solidFill>
                  <a:schemeClr val="bg1"/>
                </a:solidFill>
                <a:latin typeface="+mj-lt"/>
              </a:rPr>
              <a:t>Alpha Helix</a:t>
            </a:r>
            <a:endParaRPr lang="en-US" altLang="en-US" sz="2000" b="1" dirty="0">
              <a:solidFill>
                <a:schemeClr val="bg1"/>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26" descr="protein, alpha helix 2"/>
          <p:cNvPicPr>
            <a:picLocks noChangeAspect="1" noChangeArrowheads="1"/>
          </p:cNvPicPr>
          <p:nvPr/>
        </p:nvPicPr>
        <p:blipFill>
          <a:blip r:embed="rId2" cstate="print"/>
          <a:srcRect/>
          <a:stretch>
            <a:fillRect/>
          </a:stretch>
        </p:blipFill>
        <p:spPr bwMode="auto">
          <a:xfrm>
            <a:off x="1979613" y="1066800"/>
            <a:ext cx="5257800" cy="4654550"/>
          </a:xfrm>
          <a:prstGeom prst="rect">
            <a:avLst/>
          </a:prstGeom>
          <a:noFill/>
          <a:ln w="9525">
            <a:noFill/>
            <a:miter lim="800000"/>
            <a:headEnd/>
            <a:tailEnd/>
          </a:ln>
        </p:spPr>
      </p:pic>
      <p:sp>
        <p:nvSpPr>
          <p:cNvPr id="35845" name="Text Box 1029"/>
          <p:cNvSpPr txBox="1">
            <a:spLocks noChangeArrowheads="1"/>
          </p:cNvSpPr>
          <p:nvPr/>
        </p:nvSpPr>
        <p:spPr bwMode="auto">
          <a:xfrm>
            <a:off x="1676400" y="5786438"/>
            <a:ext cx="6173788" cy="461962"/>
          </a:xfrm>
          <a:prstGeom prst="rect">
            <a:avLst/>
          </a:prstGeom>
          <a:noFill/>
          <a:ln>
            <a:noFill/>
          </a:ln>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marL="350838" indent="-350838">
              <a:tabLst>
                <a:tab pos="274638" algn="l"/>
              </a:tabLst>
              <a:defRPr/>
            </a:pPr>
            <a:r>
              <a:rPr lang="en-US" altLang="en-US" sz="2400" dirty="0">
                <a:solidFill>
                  <a:srgbClr val="D60093"/>
                </a:solidFill>
                <a:latin typeface="+mj-lt"/>
              </a:rPr>
              <a:t>6.		Side chains of amino acids extend outward.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Autofit/>
          </a:bodyPr>
          <a:lstStyle/>
          <a:p>
            <a:r>
              <a:rPr lang="en-US" sz="2800" dirty="0" smtClean="0"/>
              <a:t>Hydrogen bonds are parallel to central axis and R-groups are roughly perpendicular to central axis.</a:t>
            </a:r>
          </a:p>
          <a:p>
            <a:pPr>
              <a:buNone/>
            </a:pPr>
            <a:endParaRPr lang="en-US" sz="2800" dirty="0" smtClean="0"/>
          </a:p>
          <a:p>
            <a:pPr>
              <a:buNone/>
            </a:pPr>
            <a:endParaRPr lang="en-US" sz="2800" dirty="0" smtClean="0"/>
          </a:p>
          <a:p>
            <a:r>
              <a:rPr lang="en-US" sz="2800" dirty="0" smtClean="0"/>
              <a:t>Left handed alpha helix is rare, because amino acids found in proteins are of L-variety, which exclude left-handedness.</a:t>
            </a:r>
          </a:p>
          <a:p>
            <a:endParaRPr lang="en-US" sz="2800" dirty="0"/>
          </a:p>
          <a:p>
            <a:pPr>
              <a:buNone/>
            </a:pPr>
            <a:endParaRPr lang="en-US" sz="2800" dirty="0" smtClean="0"/>
          </a:p>
          <a:p>
            <a:endParaRPr lang="en-IN"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Autofit/>
          </a:bodyPr>
          <a:lstStyle/>
          <a:p>
            <a:r>
              <a:rPr lang="en-US" sz="2800" b="1" dirty="0" smtClean="0"/>
              <a:t>Proline</a:t>
            </a:r>
            <a:r>
              <a:rPr lang="en-US" sz="2800" dirty="0" smtClean="0"/>
              <a:t> form kinks in helix due to absence of </a:t>
            </a:r>
            <a:r>
              <a:rPr lang="el-GR" sz="2800" dirty="0" smtClean="0"/>
              <a:t>α</a:t>
            </a:r>
            <a:r>
              <a:rPr lang="en-US" sz="2800" dirty="0" smtClean="0"/>
              <a:t>-amino group for hydrogen bonding. Hence these are called helix breakers. Cannot form </a:t>
            </a:r>
            <a:r>
              <a:rPr lang="el-GR" sz="2800" dirty="0" smtClean="0"/>
              <a:t>α</a:t>
            </a:r>
            <a:r>
              <a:rPr lang="en-US" sz="2800" dirty="0" smtClean="0"/>
              <a:t>-Helix.</a:t>
            </a:r>
          </a:p>
          <a:p>
            <a:r>
              <a:rPr lang="en-IN" sz="2800" b="1" dirty="0" smtClean="0"/>
              <a:t>Charged amino acids </a:t>
            </a:r>
            <a:r>
              <a:rPr lang="en-IN" sz="2800" dirty="0" smtClean="0"/>
              <a:t>(for example, glutamate, </a:t>
            </a:r>
            <a:r>
              <a:rPr lang="en-IN" sz="2800" dirty="0" err="1" smtClean="0"/>
              <a:t>aspartate</a:t>
            </a:r>
            <a:r>
              <a:rPr lang="en-IN" sz="2800" dirty="0" smtClean="0"/>
              <a:t>, histidine, lysine, or arginine) also disrupt the helix by forming ionic bonds, or by </a:t>
            </a:r>
            <a:r>
              <a:rPr lang="en-IN" sz="2800" dirty="0" err="1" smtClean="0"/>
              <a:t>electrostatically</a:t>
            </a:r>
            <a:r>
              <a:rPr lang="en-IN" sz="2800" dirty="0" smtClean="0"/>
              <a:t> repelling each other. </a:t>
            </a:r>
          </a:p>
          <a:p>
            <a:r>
              <a:rPr lang="en-IN" sz="2800" dirty="0" smtClean="0"/>
              <a:t>Amino acids with bulky side chains, such as </a:t>
            </a:r>
            <a:r>
              <a:rPr lang="en-IN" sz="2800" b="1" dirty="0" smtClean="0"/>
              <a:t>tryptophan</a:t>
            </a:r>
            <a:r>
              <a:rPr lang="en-IN" sz="2800" dirty="0" smtClean="0"/>
              <a:t>, or aminoacids, such as </a:t>
            </a:r>
            <a:r>
              <a:rPr lang="en-IN" sz="2800" b="1" dirty="0" smtClean="0"/>
              <a:t>valine or isoleucine</a:t>
            </a:r>
            <a:r>
              <a:rPr lang="en-IN" sz="2800" dirty="0" smtClean="0"/>
              <a:t>, that branch at the β-carbon can interfere with formation of the α-helix if they are present in large numbers.</a:t>
            </a:r>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nSpc>
                <a:spcPct val="150000"/>
              </a:lnSpc>
            </a:pPr>
            <a:r>
              <a:rPr lang="en-US" sz="2800" u="sng" dirty="0" smtClean="0"/>
              <a:t>Clinical importance </a:t>
            </a:r>
            <a:r>
              <a:rPr lang="en-US" sz="2800" dirty="0" smtClean="0"/>
              <a:t>– gives mechanical support by forming strong stiff bundles of </a:t>
            </a:r>
            <a:r>
              <a:rPr lang="en-US" sz="2800" dirty="0" err="1" smtClean="0"/>
              <a:t>fibres</a:t>
            </a:r>
            <a:r>
              <a:rPr lang="en-US" sz="2800" dirty="0" smtClean="0"/>
              <a:t>.</a:t>
            </a:r>
          </a:p>
          <a:p>
            <a:pPr>
              <a:lnSpc>
                <a:spcPct val="150000"/>
              </a:lnSpc>
            </a:pPr>
            <a:endParaRPr lang="en-US" sz="2800" dirty="0" smtClean="0"/>
          </a:p>
          <a:p>
            <a:pPr>
              <a:lnSpc>
                <a:spcPct val="150000"/>
              </a:lnSpc>
            </a:pPr>
            <a:r>
              <a:rPr lang="en-US" sz="2800" u="sng" dirty="0" smtClean="0"/>
              <a:t>Example </a:t>
            </a:r>
            <a:r>
              <a:rPr lang="en-US" sz="2800" dirty="0" smtClean="0"/>
              <a:t>– fibrous proteins – keratin, myosin, tropomyosin, fibrin							  globular proteins – hemoglobin, myoglobin</a:t>
            </a:r>
            <a:endParaRPr lang="en-IN" sz="2800" dirty="0" smtClean="0"/>
          </a:p>
          <a:p>
            <a:endParaRPr lang="en-IN"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Symbol" pitchFamily="18" charset="2"/>
              </a:rPr>
              <a:t>b  </a:t>
            </a:r>
            <a:r>
              <a:rPr lang="en-US" sz="3600" b="1" dirty="0" smtClean="0"/>
              <a:t>Pleated sheet</a:t>
            </a:r>
            <a:endParaRPr lang="en-IN" sz="3600" b="1" dirty="0"/>
          </a:p>
        </p:txBody>
      </p:sp>
      <p:sp>
        <p:nvSpPr>
          <p:cNvPr id="3" name="Content Placeholder 2"/>
          <p:cNvSpPr>
            <a:spLocks noGrp="1"/>
          </p:cNvSpPr>
          <p:nvPr>
            <p:ph idx="1"/>
          </p:nvPr>
        </p:nvSpPr>
        <p:spPr>
          <a:xfrm>
            <a:off x="467544" y="1268760"/>
            <a:ext cx="3096344" cy="4525963"/>
          </a:xfrm>
        </p:spPr>
        <p:txBody>
          <a:bodyPr/>
          <a:lstStyle/>
          <a:p>
            <a:r>
              <a:rPr lang="en-US" sz="2800" dirty="0" smtClean="0"/>
              <a:t>Almost fully extended structure composed of more than 2 peptide chains.</a:t>
            </a:r>
          </a:p>
          <a:p>
            <a:r>
              <a:rPr lang="en-US" sz="2800" dirty="0" smtClean="0"/>
              <a:t>Distance between amino acid residues is 3.4A</a:t>
            </a:r>
            <a:endParaRPr lang="en-IN" sz="2800" dirty="0" smtClean="0"/>
          </a:p>
          <a:p>
            <a:endParaRPr lang="en-IN" dirty="0"/>
          </a:p>
        </p:txBody>
      </p:sp>
      <p:pic>
        <p:nvPicPr>
          <p:cNvPr id="5" name="Picture 3"/>
          <p:cNvPicPr>
            <a:picLocks noChangeAspect="1"/>
          </p:cNvPicPr>
          <p:nvPr/>
        </p:nvPicPr>
        <p:blipFill>
          <a:blip r:embed="rId2" cstate="print"/>
          <a:srcRect/>
          <a:stretch>
            <a:fillRect/>
          </a:stretch>
        </p:blipFill>
        <p:spPr bwMode="auto">
          <a:xfrm>
            <a:off x="3275856" y="1465787"/>
            <a:ext cx="5760640" cy="45952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920880" cy="5688632"/>
          </a:xfrm>
        </p:spPr>
        <p:txBody>
          <a:bodyPr>
            <a:normAutofit/>
          </a:bodyPr>
          <a:lstStyle/>
          <a:p>
            <a:pPr algn="just">
              <a:lnSpc>
                <a:spcPct val="150000"/>
              </a:lnSpc>
              <a:buFont typeface="Wingdings" pitchFamily="2" charset="2"/>
              <a:buChar char="§"/>
              <a:defRPr/>
            </a:pPr>
            <a:r>
              <a:rPr lang="en-US" sz="2800" b="1" u="sng" dirty="0" smtClean="0">
                <a:cs typeface="Arial" pitchFamily="34" charset="0"/>
              </a:rPr>
              <a:t>Disulfide bond:</a:t>
            </a:r>
          </a:p>
          <a:p>
            <a:pPr algn="just">
              <a:lnSpc>
                <a:spcPct val="150000"/>
              </a:lnSpc>
              <a:buFont typeface="Arial" pitchFamily="34" charset="0"/>
              <a:buChar char="•"/>
              <a:defRPr/>
            </a:pPr>
            <a:r>
              <a:rPr lang="en-US" b="1" dirty="0" smtClean="0">
                <a:latin typeface="Arial Rounded MT Bold" panose="020F0704030504030204" pitchFamily="34" charset="0"/>
                <a:cs typeface="Arial" pitchFamily="34" charset="0"/>
              </a:rPr>
              <a:t> </a:t>
            </a:r>
            <a:r>
              <a:rPr lang="en-US" sz="2800" dirty="0" smtClean="0">
                <a:cs typeface="Arial" pitchFamily="34" charset="0"/>
              </a:rPr>
              <a:t>A disulfide bond (-S-S-) is formed by  oxidation of sulfhydryl groups (-SH) of two cysteine residues to produce cystine.</a:t>
            </a:r>
            <a:endParaRPr lang="en-US" sz="2800" dirty="0" smtClean="0"/>
          </a:p>
          <a:p>
            <a:pPr algn="just">
              <a:lnSpc>
                <a:spcPct val="150000"/>
              </a:lnSpc>
              <a:buFont typeface="Arial" pitchFamily="34" charset="0"/>
              <a:buChar char="•"/>
              <a:defRPr/>
            </a:pPr>
            <a:r>
              <a:rPr lang="en-US" sz="2800" dirty="0">
                <a:cs typeface="Arial" pitchFamily="34" charset="0"/>
              </a:rPr>
              <a:t>F</a:t>
            </a:r>
            <a:r>
              <a:rPr lang="en-US" sz="2800" dirty="0" smtClean="0">
                <a:cs typeface="Arial" pitchFamily="34" charset="0"/>
              </a:rPr>
              <a:t>ormed in a single polypeptide chain or between different polypeptides.</a:t>
            </a:r>
          </a:p>
          <a:p>
            <a:pPr algn="just">
              <a:lnSpc>
                <a:spcPct val="150000"/>
              </a:lnSpc>
              <a:buFont typeface="Arial" pitchFamily="34" charset="0"/>
              <a:buChar char="•"/>
              <a:defRPr/>
            </a:pPr>
            <a:r>
              <a:rPr lang="en-US" sz="2800" dirty="0">
                <a:cs typeface="Arial" pitchFamily="34" charset="0"/>
              </a:rPr>
              <a:t>C</a:t>
            </a:r>
            <a:r>
              <a:rPr lang="en-US" sz="2800" dirty="0" smtClean="0">
                <a:cs typeface="Arial" pitchFamily="34" charset="0"/>
              </a:rPr>
              <a:t>ontribute to the structural conformation and stability of  protein.</a:t>
            </a:r>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Font typeface="Wingdings" pitchFamily="2" charset="2"/>
              <a:buChar char="§"/>
            </a:pPr>
            <a:r>
              <a:rPr lang="en-US" b="1" u="sng" dirty="0" smtClean="0"/>
              <a:t>Features:</a:t>
            </a:r>
          </a:p>
          <a:p>
            <a:pPr>
              <a:buFontTx/>
              <a:buChar char="-"/>
            </a:pPr>
            <a:endParaRPr lang="en-US" sz="2800" dirty="0" smtClean="0"/>
          </a:p>
          <a:p>
            <a:pPr>
              <a:buFontTx/>
              <a:buChar char="-"/>
            </a:pPr>
            <a:r>
              <a:rPr lang="en-US" sz="2800" dirty="0" smtClean="0"/>
              <a:t>These are non-helical, extended, </a:t>
            </a:r>
            <a:r>
              <a:rPr lang="en-US" sz="2800" dirty="0" err="1" smtClean="0"/>
              <a:t>zig-zag</a:t>
            </a:r>
            <a:r>
              <a:rPr lang="en-US" sz="2800" dirty="0" smtClean="0"/>
              <a:t> linear strands held closely by H2 bonds between NH &amp; C=0.</a:t>
            </a:r>
          </a:p>
          <a:p>
            <a:pPr>
              <a:buFontTx/>
              <a:buChar char="-"/>
            </a:pPr>
            <a:endParaRPr lang="en-US" sz="2800" dirty="0" smtClean="0"/>
          </a:p>
          <a:p>
            <a:pPr marL="514350" indent="-514350">
              <a:buFontTx/>
              <a:buChar char="-"/>
            </a:pPr>
            <a:r>
              <a:rPr lang="en-US" sz="2800" dirty="0" smtClean="0"/>
              <a:t>The hydrogen bonds between adjacent strands are perpendicular to long axis of strands</a:t>
            </a:r>
          </a:p>
          <a:p>
            <a:pPr marL="514350" indent="-514350">
              <a:buFontTx/>
              <a:buChar char="-"/>
            </a:pPr>
            <a:endParaRPr lang="en-US" sz="2800" dirty="0" smtClean="0"/>
          </a:p>
          <a:p>
            <a:pPr marL="514350" indent="-514350">
              <a:buFontTx/>
              <a:buChar char="-"/>
            </a:pPr>
            <a:r>
              <a:rPr lang="en-US" sz="2800" dirty="0" smtClean="0"/>
              <a:t>All peptide bonds are involved in ‘H’ bonding</a:t>
            </a:r>
            <a:endParaRPr lang="en-US" sz="2800" dirty="0"/>
          </a:p>
          <a:p>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800" b="1" dirty="0" smtClean="0">
                <a:cs typeface="Times New Roman" pitchFamily="18" charset="0"/>
              </a:rPr>
              <a:t>2 types</a:t>
            </a:r>
          </a:p>
          <a:p>
            <a:endParaRPr lang="en-US" sz="2800" b="1" dirty="0" smtClean="0">
              <a:cs typeface="Times New Roman" pitchFamily="18" charset="0"/>
            </a:endParaRPr>
          </a:p>
          <a:p>
            <a:endParaRPr lang="en-US" sz="2800" b="1" dirty="0" smtClean="0">
              <a:cs typeface="Times New Roman" pitchFamily="18" charset="0"/>
            </a:endParaRPr>
          </a:p>
          <a:p>
            <a:endParaRPr lang="en-US" sz="2800" b="1" dirty="0" smtClean="0">
              <a:cs typeface="Times New Roman" pitchFamily="18" charset="0"/>
            </a:endParaRPr>
          </a:p>
          <a:p>
            <a:endParaRPr lang="en-US" sz="2800" b="1" dirty="0" smtClean="0">
              <a:cs typeface="Times New Roman" pitchFamily="18" charset="0"/>
            </a:endParaRPr>
          </a:p>
          <a:p>
            <a:r>
              <a:rPr lang="en-US" sz="2800" dirty="0" smtClean="0"/>
              <a:t>Eg for parallel – </a:t>
            </a:r>
            <a:r>
              <a:rPr lang="en-US" sz="2800" dirty="0" err="1" smtClean="0"/>
              <a:t>Flavodoxin</a:t>
            </a:r>
            <a:r>
              <a:rPr lang="en-US" sz="2800" dirty="0" smtClean="0"/>
              <a:t>, carbonic </a:t>
            </a:r>
            <a:r>
              <a:rPr lang="en-US" sz="2800" dirty="0" err="1" smtClean="0"/>
              <a:t>anhydrase</a:t>
            </a:r>
            <a:endParaRPr lang="en-US" sz="2800" dirty="0" smtClean="0"/>
          </a:p>
          <a:p>
            <a:endParaRPr lang="en-US" sz="2800" dirty="0" smtClean="0"/>
          </a:p>
          <a:p>
            <a:r>
              <a:rPr lang="en-US" sz="2800" dirty="0" smtClean="0"/>
              <a:t>Eg for anti parallel – silk fibroin</a:t>
            </a:r>
            <a:endParaRPr lang="en-IN" sz="2800" dirty="0" smtClean="0"/>
          </a:p>
          <a:p>
            <a:endParaRPr lang="en-US" sz="2800" b="1" dirty="0" smtClean="0">
              <a:cs typeface="Times New Roman" pitchFamily="18" charset="0"/>
            </a:endParaRPr>
          </a:p>
          <a:p>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1403648" y="2204864"/>
            <a:ext cx="3888432" cy="151216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cs typeface="Arial" charset="0"/>
              </a:rPr>
              <a:t>Reverse Turns or </a:t>
            </a:r>
            <a:r>
              <a:rPr lang="el-GR" sz="3600" b="1" dirty="0" smtClean="0">
                <a:cs typeface="Arial" charset="0"/>
              </a:rPr>
              <a:t>β</a:t>
            </a:r>
            <a:r>
              <a:rPr lang="en-US" sz="3600" b="1" dirty="0" smtClean="0">
                <a:cs typeface="Arial" charset="0"/>
              </a:rPr>
              <a:t>-bends</a:t>
            </a:r>
            <a:endParaRPr lang="en-IN" sz="3600" b="1" dirty="0"/>
          </a:p>
        </p:txBody>
      </p:sp>
      <p:sp>
        <p:nvSpPr>
          <p:cNvPr id="3" name="Content Placeholder 2"/>
          <p:cNvSpPr>
            <a:spLocks noGrp="1"/>
          </p:cNvSpPr>
          <p:nvPr>
            <p:ph idx="1"/>
          </p:nvPr>
        </p:nvSpPr>
        <p:spPr>
          <a:xfrm>
            <a:off x="457200" y="1772816"/>
            <a:ext cx="8229600" cy="4353347"/>
          </a:xfrm>
        </p:spPr>
        <p:txBody>
          <a:bodyPr>
            <a:normAutofit lnSpcReduction="10000"/>
          </a:bodyPr>
          <a:lstStyle/>
          <a:p>
            <a:r>
              <a:rPr lang="en-IN" sz="2800" dirty="0" smtClean="0"/>
              <a:t>β-Bends reverse the direction of a polypeptide chain, helping it form a compact, globular shape.</a:t>
            </a:r>
          </a:p>
          <a:p>
            <a:endParaRPr lang="en-IN" sz="2800" dirty="0" smtClean="0"/>
          </a:p>
          <a:p>
            <a:r>
              <a:rPr lang="el-GR" sz="2800" dirty="0" smtClean="0"/>
              <a:t>β</a:t>
            </a:r>
            <a:r>
              <a:rPr lang="en-US" sz="2800" dirty="0" smtClean="0"/>
              <a:t> bends play a role in connecting the successive strands of antiparallel </a:t>
            </a:r>
            <a:r>
              <a:rPr lang="el-GR" sz="2800" dirty="0" smtClean="0"/>
              <a:t>β</a:t>
            </a:r>
            <a:r>
              <a:rPr lang="en-US" sz="2800" dirty="0" smtClean="0"/>
              <a:t> sheets</a:t>
            </a:r>
          </a:p>
          <a:p>
            <a:endParaRPr lang="en-US" sz="2800" dirty="0" smtClean="0"/>
          </a:p>
          <a:p>
            <a:r>
              <a:rPr lang="en-US" sz="2800" dirty="0" smtClean="0"/>
              <a:t>stabilized by hydrogen and ionic bonds.</a:t>
            </a:r>
          </a:p>
          <a:p>
            <a:pPr>
              <a:buNone/>
            </a:pPr>
            <a:endParaRPr lang="en-US" sz="2800" dirty="0" smtClean="0"/>
          </a:p>
          <a:p>
            <a:r>
              <a:rPr lang="en-US" sz="2800" dirty="0" smtClean="0"/>
              <a:t>Proline and glycine are seen mostly in beta bends.</a:t>
            </a:r>
          </a:p>
          <a:p>
            <a:endParaRPr lang="en-US" sz="2800" dirty="0" smtClean="0"/>
          </a:p>
          <a:p>
            <a:endParaRPr lang="en-IN"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Loops/ Coils</a:t>
            </a:r>
            <a:endParaRPr lang="en-IN" sz="3600" b="1" dirty="0"/>
          </a:p>
        </p:txBody>
      </p:sp>
      <p:sp>
        <p:nvSpPr>
          <p:cNvPr id="3" name="Content Placeholder 2"/>
          <p:cNvSpPr>
            <a:spLocks noGrp="1"/>
          </p:cNvSpPr>
          <p:nvPr>
            <p:ph idx="1"/>
          </p:nvPr>
        </p:nvSpPr>
        <p:spPr/>
        <p:txBody>
          <a:bodyPr>
            <a:normAutofit/>
          </a:bodyPr>
          <a:lstStyle/>
          <a:p>
            <a:r>
              <a:rPr lang="en-IN" sz="2800" dirty="0"/>
              <a:t>Approximately one half of </a:t>
            </a:r>
            <a:r>
              <a:rPr lang="en-IN" sz="2800" dirty="0" smtClean="0"/>
              <a:t>globular </a:t>
            </a:r>
            <a:r>
              <a:rPr lang="en-IN" sz="2800" dirty="0"/>
              <a:t>protein is </a:t>
            </a:r>
            <a:r>
              <a:rPr lang="en-IN" sz="2800" dirty="0" smtClean="0"/>
              <a:t>organized into </a:t>
            </a:r>
            <a:r>
              <a:rPr lang="en-IN" sz="2800" dirty="0"/>
              <a:t>repetitive structures, such as the α-helix and/or β-sheet</a:t>
            </a:r>
            <a:r>
              <a:rPr lang="en-IN" sz="2800" dirty="0" smtClean="0"/>
              <a:t>.</a:t>
            </a:r>
          </a:p>
          <a:p>
            <a:endParaRPr lang="en-IN" sz="2800" dirty="0" smtClean="0"/>
          </a:p>
          <a:p>
            <a:r>
              <a:rPr lang="en-IN" sz="2800" dirty="0" smtClean="0"/>
              <a:t> The remainder </a:t>
            </a:r>
            <a:r>
              <a:rPr lang="en-IN" sz="2800" dirty="0"/>
              <a:t>of the polypeptide chain </a:t>
            </a:r>
            <a:r>
              <a:rPr lang="en-IN" sz="2800" dirty="0" smtClean="0"/>
              <a:t>is having </a:t>
            </a:r>
            <a:r>
              <a:rPr lang="en-IN" sz="2800" dirty="0"/>
              <a:t>a </a:t>
            </a:r>
            <a:r>
              <a:rPr lang="en-IN" sz="2800" b="1" dirty="0"/>
              <a:t>loop </a:t>
            </a:r>
            <a:r>
              <a:rPr lang="en-IN" sz="2800" b="1" dirty="0" smtClean="0"/>
              <a:t>or coil </a:t>
            </a:r>
            <a:r>
              <a:rPr lang="en-IN" sz="2800" b="1" dirty="0"/>
              <a:t>conformation</a:t>
            </a:r>
            <a:r>
              <a:rPr lang="en-IN" sz="2800" dirty="0"/>
              <a:t>. These </a:t>
            </a:r>
            <a:r>
              <a:rPr lang="en-IN" sz="2800" dirty="0" err="1"/>
              <a:t>nonrepetitive</a:t>
            </a:r>
            <a:r>
              <a:rPr lang="en-IN" sz="2800" dirty="0"/>
              <a:t> secondary structures </a:t>
            </a:r>
            <a:r>
              <a:rPr lang="en-IN" sz="2800" dirty="0" smtClean="0"/>
              <a:t>have </a:t>
            </a:r>
            <a:r>
              <a:rPr lang="en-IN" sz="2800" i="1" dirty="0"/>
              <a:t>a less regular structure </a:t>
            </a:r>
            <a:r>
              <a:rPr lang="en-IN" sz="2800" dirty="0"/>
              <a:t>than </a:t>
            </a:r>
            <a:r>
              <a:rPr lang="en-IN" sz="2800" dirty="0" smtClean="0"/>
              <a:t>those α-helix and/or β-sheet.</a:t>
            </a:r>
            <a:endParaRPr lang="en-IN"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3600" b="1" dirty="0" smtClean="0">
                <a:latin typeface="+mn-lt"/>
                <a:cs typeface="Arial" charset="0"/>
              </a:rPr>
              <a:t>TRIPLE HELIX</a:t>
            </a:r>
            <a:endParaRPr lang="en-IN" sz="3600" b="1" dirty="0">
              <a:latin typeface="+mn-lt"/>
            </a:endParaRPr>
          </a:p>
        </p:txBody>
      </p:sp>
      <p:sp>
        <p:nvSpPr>
          <p:cNvPr id="4" name="Content Placeholder 2"/>
          <p:cNvSpPr>
            <a:spLocks noGrp="1"/>
          </p:cNvSpPr>
          <p:nvPr>
            <p:ph idx="1"/>
          </p:nvPr>
        </p:nvSpPr>
        <p:spPr>
          <a:xfrm>
            <a:off x="457200" y="1556792"/>
            <a:ext cx="8229600" cy="4569371"/>
          </a:xfrm>
        </p:spPr>
        <p:txBody>
          <a:bodyPr>
            <a:noAutofit/>
          </a:bodyPr>
          <a:lstStyle/>
          <a:p>
            <a:pPr algn="just">
              <a:lnSpc>
                <a:spcPct val="150000"/>
              </a:lnSpc>
            </a:pPr>
            <a:r>
              <a:rPr lang="en-US" sz="2800" b="1" dirty="0" smtClean="0">
                <a:cs typeface="Arial" charset="0"/>
              </a:rPr>
              <a:t>Collagen</a:t>
            </a:r>
            <a:r>
              <a:rPr lang="en-US" sz="2800" dirty="0" smtClean="0">
                <a:cs typeface="Arial" charset="0"/>
              </a:rPr>
              <a:t> forms a triple helix. Collagen is rich in proline and hydroxy proline and cannot form a </a:t>
            </a:r>
            <a:r>
              <a:rPr lang="el-GR" sz="2800" dirty="0" smtClean="0">
                <a:cs typeface="Arial" charset="0"/>
              </a:rPr>
              <a:t>α</a:t>
            </a:r>
            <a:r>
              <a:rPr lang="en-US" sz="2800" dirty="0" smtClean="0">
                <a:cs typeface="Arial" charset="0"/>
              </a:rPr>
              <a:t>-helix or  </a:t>
            </a:r>
            <a:r>
              <a:rPr lang="el-GR" sz="2800" dirty="0" smtClean="0">
                <a:cs typeface="Arial" charset="0"/>
              </a:rPr>
              <a:t>β</a:t>
            </a:r>
            <a:r>
              <a:rPr lang="en-US" sz="2800" dirty="0" smtClean="0">
                <a:cs typeface="Arial" charset="0"/>
              </a:rPr>
              <a:t>-Pleated sheet.</a:t>
            </a:r>
          </a:p>
          <a:p>
            <a:pPr algn="just" eaLnBrk="1" hangingPunct="1">
              <a:lnSpc>
                <a:spcPct val="150000"/>
              </a:lnSpc>
            </a:pPr>
            <a:endParaRPr lang="en-US" sz="2800" dirty="0" smtClean="0">
              <a:cs typeface="Arial" charset="0"/>
            </a:endParaRPr>
          </a:p>
          <a:p>
            <a:pPr eaLnBrk="1" hangingPunct="1">
              <a:lnSpc>
                <a:spcPct val="150000"/>
              </a:lnSpc>
            </a:pPr>
            <a:r>
              <a:rPr lang="en-US" sz="2800" dirty="0">
                <a:cs typeface="Arial" charset="0"/>
              </a:rPr>
              <a:t>S</a:t>
            </a:r>
            <a:r>
              <a:rPr lang="en-US" sz="2800" dirty="0" smtClean="0">
                <a:cs typeface="Arial" charset="0"/>
              </a:rPr>
              <a:t>tabilized by both non covalent  </a:t>
            </a:r>
            <a:r>
              <a:rPr lang="en-US" sz="2800" dirty="0">
                <a:cs typeface="Arial" charset="0"/>
              </a:rPr>
              <a:t>&amp;</a:t>
            </a:r>
            <a:r>
              <a:rPr lang="en-US" sz="2800" dirty="0" smtClean="0">
                <a:cs typeface="Arial" charset="0"/>
              </a:rPr>
              <a:t> covalent bonds.  </a:t>
            </a:r>
          </a:p>
          <a:p>
            <a:pPr eaLnBrk="1" hangingPunct="1">
              <a:lnSpc>
                <a:spcPct val="150000"/>
              </a:lnSpc>
              <a:buNone/>
            </a:pPr>
            <a:r>
              <a:rPr lang="en-US" sz="2800" dirty="0" smtClean="0">
                <a:cs typeface="Arial" charset="0"/>
              </a:rPr>
              <a:t/>
            </a:r>
            <a:br>
              <a:rPr lang="en-US" sz="2800" dirty="0" smtClean="0">
                <a:cs typeface="Arial" charset="0"/>
              </a:rPr>
            </a:br>
            <a:endParaRPr lang="en-US" sz="28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ollagen.png"/>
          <p:cNvPicPr>
            <a:picLocks noChangeAspect="1"/>
          </p:cNvPicPr>
          <p:nvPr/>
        </p:nvPicPr>
        <p:blipFill>
          <a:blip r:embed="rId2" cstate="print"/>
          <a:stretch>
            <a:fillRect/>
          </a:stretch>
        </p:blipFill>
        <p:spPr>
          <a:xfrm>
            <a:off x="251520" y="908720"/>
            <a:ext cx="4071934" cy="5395391"/>
          </a:xfrm>
          <a:prstGeom prst="rect">
            <a:avLst/>
          </a:prstGeom>
        </p:spPr>
      </p:pic>
      <p:sp>
        <p:nvSpPr>
          <p:cNvPr id="3" name="Content Placeholder 7"/>
          <p:cNvSpPr txBox="1">
            <a:spLocks/>
          </p:cNvSpPr>
          <p:nvPr/>
        </p:nvSpPr>
        <p:spPr>
          <a:xfrm>
            <a:off x="4067944" y="620688"/>
            <a:ext cx="4786345" cy="5572140"/>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Has 3 polypeptide chains, each called the </a:t>
            </a:r>
            <a:r>
              <a:rPr kumimoji="0" lang="en-US" sz="3200" b="0" i="0" u="none" strike="noStrike" kern="1200" cap="none" spc="0" normalizeH="0" baseline="0" noProof="0" dirty="0" smtClean="0">
                <a:ln>
                  <a:noFill/>
                </a:ln>
                <a:solidFill>
                  <a:schemeClr val="tx1"/>
                </a:solidFill>
                <a:effectLst/>
                <a:uLnTx/>
                <a:uFillTx/>
                <a:latin typeface="Symbol" pitchFamily="18" charset="2"/>
                <a:ea typeface="+mn-ea"/>
                <a:cs typeface="+mn-cs"/>
              </a:rPr>
              <a:t>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chain.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Rich in proline,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OHproline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OHlysine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glycine.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chain twist as a left handed helix and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inturn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3 chains wrap around each other with a right handed twist.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residues per turn</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Super secondary structures (Motifs)</a:t>
            </a:r>
            <a:endParaRPr lang="en-IN" sz="3600" b="1" dirty="0"/>
          </a:p>
        </p:txBody>
      </p:sp>
      <p:sp>
        <p:nvSpPr>
          <p:cNvPr id="3" name="Content Placeholder 2"/>
          <p:cNvSpPr>
            <a:spLocks noGrp="1"/>
          </p:cNvSpPr>
          <p:nvPr>
            <p:ph idx="1"/>
          </p:nvPr>
        </p:nvSpPr>
        <p:spPr/>
        <p:txBody>
          <a:bodyPr>
            <a:noAutofit/>
          </a:bodyPr>
          <a:lstStyle/>
          <a:p>
            <a:r>
              <a:rPr lang="en-US" sz="2800" dirty="0" smtClean="0">
                <a:cs typeface="Arial" charset="0"/>
              </a:rPr>
              <a:t>Various combinations of secondary structure, called super secondary structure, are commonly found in </a:t>
            </a:r>
            <a:r>
              <a:rPr lang="en-US" sz="2800" i="1" u="sng" dirty="0" smtClean="0">
                <a:cs typeface="Arial" charset="0"/>
              </a:rPr>
              <a:t>globular proteins</a:t>
            </a:r>
            <a:r>
              <a:rPr lang="en-US" sz="2800" i="1" dirty="0" smtClean="0">
                <a:cs typeface="Arial" charset="0"/>
              </a:rPr>
              <a:t>.</a:t>
            </a:r>
          </a:p>
          <a:p>
            <a:r>
              <a:rPr lang="en-IN" sz="2800" dirty="0"/>
              <a:t>I</a:t>
            </a:r>
            <a:r>
              <a:rPr lang="en-IN" sz="2800" dirty="0" smtClean="0"/>
              <a:t>ntermediate between secondary and tertiary structures.</a:t>
            </a:r>
            <a:r>
              <a:rPr lang="en-US" sz="2800" dirty="0">
                <a:cs typeface="Arial" charset="0"/>
              </a:rPr>
              <a:t> </a:t>
            </a:r>
            <a:r>
              <a:rPr lang="en-US" sz="2800" dirty="0" smtClean="0">
                <a:cs typeface="Arial" charset="0"/>
              </a:rPr>
              <a:t>E.g.</a:t>
            </a:r>
          </a:p>
          <a:p>
            <a:pPr>
              <a:lnSpc>
                <a:spcPct val="150000"/>
              </a:lnSpc>
            </a:pPr>
            <a:r>
              <a:rPr lang="el-GR" sz="2800" dirty="0" smtClean="0">
                <a:cs typeface="Arial" charset="0"/>
              </a:rPr>
              <a:t> β</a:t>
            </a:r>
            <a:r>
              <a:rPr lang="en-US" sz="2800" dirty="0" smtClean="0">
                <a:cs typeface="Arial" charset="0"/>
              </a:rPr>
              <a:t>-</a:t>
            </a:r>
            <a:r>
              <a:rPr lang="el-GR" sz="2800" dirty="0" smtClean="0">
                <a:cs typeface="Arial" charset="0"/>
              </a:rPr>
              <a:t> α</a:t>
            </a:r>
            <a:r>
              <a:rPr lang="en-US" sz="2800" dirty="0" smtClean="0">
                <a:cs typeface="Arial" charset="0"/>
              </a:rPr>
              <a:t>-</a:t>
            </a:r>
            <a:r>
              <a:rPr lang="el-GR" sz="2800" dirty="0" smtClean="0">
                <a:cs typeface="Arial" charset="0"/>
              </a:rPr>
              <a:t> β</a:t>
            </a:r>
            <a:r>
              <a:rPr lang="en-US" sz="2800" dirty="0" smtClean="0">
                <a:cs typeface="Arial" charset="0"/>
              </a:rPr>
              <a:t> unit</a:t>
            </a:r>
          </a:p>
          <a:p>
            <a:pPr>
              <a:lnSpc>
                <a:spcPct val="150000"/>
              </a:lnSpc>
            </a:pPr>
            <a:r>
              <a:rPr lang="en-US" sz="2800" dirty="0" smtClean="0">
                <a:cs typeface="Arial" charset="0"/>
              </a:rPr>
              <a:t>Greek key</a:t>
            </a:r>
          </a:p>
          <a:p>
            <a:pPr>
              <a:lnSpc>
                <a:spcPct val="150000"/>
              </a:lnSpc>
            </a:pPr>
            <a:r>
              <a:rPr lang="el-GR" sz="2800" dirty="0" smtClean="0">
                <a:cs typeface="Arial" charset="0"/>
              </a:rPr>
              <a:t> β</a:t>
            </a:r>
            <a:r>
              <a:rPr lang="en-US" sz="2800" dirty="0" smtClean="0">
                <a:cs typeface="Arial" charset="0"/>
              </a:rPr>
              <a:t>-meander</a:t>
            </a:r>
            <a:endParaRPr lang="en-US" sz="2800" dirty="0" smtClean="0"/>
          </a:p>
          <a:p>
            <a:endParaRPr lang="en-IN" sz="2800" dirty="0" smtClean="0"/>
          </a:p>
          <a:p>
            <a:endParaRPr lang="en-IN"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noAutofit/>
          </a:bodyPr>
          <a:lstStyle/>
          <a:p>
            <a:pPr>
              <a:lnSpc>
                <a:spcPct val="150000"/>
              </a:lnSpc>
              <a:buFont typeface="Wingdings" pitchFamily="2" charset="2"/>
              <a:buChar char="Ø"/>
            </a:pPr>
            <a:r>
              <a:rPr lang="el-GR" sz="2800" b="1" dirty="0" smtClean="0">
                <a:cs typeface="Arial" charset="0"/>
              </a:rPr>
              <a:t>β</a:t>
            </a:r>
            <a:r>
              <a:rPr lang="en-US" sz="2800" b="1" dirty="0" smtClean="0">
                <a:cs typeface="Arial" charset="0"/>
              </a:rPr>
              <a:t>-</a:t>
            </a:r>
            <a:r>
              <a:rPr lang="el-GR" sz="2800" b="1" dirty="0" smtClean="0">
                <a:cs typeface="Arial" charset="0"/>
              </a:rPr>
              <a:t> α</a:t>
            </a:r>
            <a:r>
              <a:rPr lang="en-US" sz="2800" b="1" dirty="0" smtClean="0">
                <a:cs typeface="Arial" charset="0"/>
              </a:rPr>
              <a:t>-</a:t>
            </a:r>
            <a:r>
              <a:rPr lang="el-GR" sz="2800" b="1" dirty="0" smtClean="0">
                <a:cs typeface="Arial" charset="0"/>
              </a:rPr>
              <a:t> β</a:t>
            </a:r>
            <a:r>
              <a:rPr lang="en-US" sz="2800" b="1" dirty="0" smtClean="0">
                <a:cs typeface="Arial" charset="0"/>
              </a:rPr>
              <a:t> unit :</a:t>
            </a:r>
          </a:p>
          <a:p>
            <a:pPr>
              <a:lnSpc>
                <a:spcPct val="150000"/>
              </a:lnSpc>
            </a:pPr>
            <a:r>
              <a:rPr lang="en-US" sz="2800" dirty="0">
                <a:cs typeface="Arial" charset="0"/>
              </a:rPr>
              <a:t>T</a:t>
            </a:r>
            <a:r>
              <a:rPr lang="en-US" sz="2800" dirty="0" smtClean="0">
                <a:cs typeface="Arial" charset="0"/>
              </a:rPr>
              <a:t>wo parallel </a:t>
            </a:r>
            <a:r>
              <a:rPr lang="el-GR" sz="2800" dirty="0" smtClean="0">
                <a:cs typeface="Arial" charset="0"/>
              </a:rPr>
              <a:t>β</a:t>
            </a:r>
            <a:r>
              <a:rPr lang="en-US" sz="2800" dirty="0" smtClean="0">
                <a:cs typeface="Arial" charset="0"/>
              </a:rPr>
              <a:t>-pleated sheets connected by an intervening strand of </a:t>
            </a:r>
            <a:r>
              <a:rPr lang="el-GR" sz="2800" dirty="0" smtClean="0">
                <a:cs typeface="Arial" charset="0"/>
              </a:rPr>
              <a:t>α </a:t>
            </a:r>
            <a:r>
              <a:rPr lang="en-US" sz="2800" dirty="0" smtClean="0">
                <a:cs typeface="Arial" charset="0"/>
              </a:rPr>
              <a:t>–helix.</a:t>
            </a:r>
          </a:p>
          <a:p>
            <a:pPr>
              <a:lnSpc>
                <a:spcPct val="150000"/>
              </a:lnSpc>
              <a:buFont typeface="Wingdings" pitchFamily="2" charset="2"/>
              <a:buChar char="Ø"/>
            </a:pPr>
            <a:r>
              <a:rPr lang="en-US" sz="2800" b="1" dirty="0" smtClean="0">
                <a:cs typeface="Arial" charset="0"/>
              </a:rPr>
              <a:t>Greek key :</a:t>
            </a:r>
          </a:p>
          <a:p>
            <a:pPr>
              <a:lnSpc>
                <a:spcPct val="150000"/>
              </a:lnSpc>
            </a:pPr>
            <a:r>
              <a:rPr lang="en-US" sz="2800" dirty="0" smtClean="0">
                <a:cs typeface="Arial" charset="0"/>
              </a:rPr>
              <a:t>A conformation design often found on classical </a:t>
            </a:r>
            <a:r>
              <a:rPr lang="en-US" sz="2800" dirty="0" err="1" smtClean="0">
                <a:cs typeface="Arial" charset="0"/>
              </a:rPr>
              <a:t>greek</a:t>
            </a:r>
            <a:r>
              <a:rPr lang="en-US" sz="2800" dirty="0" smtClean="0">
                <a:cs typeface="Arial" charset="0"/>
              </a:rPr>
              <a:t> pottery.</a:t>
            </a:r>
          </a:p>
          <a:p>
            <a:pPr>
              <a:lnSpc>
                <a:spcPct val="150000"/>
              </a:lnSpc>
            </a:pPr>
            <a:endParaRPr lang="en-US" sz="2800" dirty="0" smtClean="0">
              <a:cs typeface="Arial" charset="0"/>
            </a:endParaRPr>
          </a:p>
          <a:p>
            <a:endParaRPr lang="en-IN"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48680"/>
            <a:ext cx="7772400" cy="4283968"/>
          </a:xfrm>
        </p:spPr>
        <p:txBody>
          <a:bodyPr>
            <a:noAutofit/>
          </a:bodyPr>
          <a:lstStyle/>
          <a:p>
            <a:pPr algn="just">
              <a:lnSpc>
                <a:spcPct val="150000"/>
              </a:lnSpc>
              <a:buFont typeface="Wingdings" pitchFamily="2" charset="2"/>
              <a:buChar char="Ø"/>
            </a:pPr>
            <a:r>
              <a:rPr lang="el-GR" sz="2800" b="1" dirty="0" smtClean="0">
                <a:cs typeface="Arial" charset="0"/>
              </a:rPr>
              <a:t>β</a:t>
            </a:r>
            <a:r>
              <a:rPr lang="en-US" sz="2800" b="1" dirty="0" smtClean="0">
                <a:cs typeface="Arial" charset="0"/>
              </a:rPr>
              <a:t>-meander :</a:t>
            </a:r>
          </a:p>
          <a:p>
            <a:pPr algn="just">
              <a:lnSpc>
                <a:spcPct val="150000"/>
              </a:lnSpc>
            </a:pPr>
            <a:r>
              <a:rPr lang="en-US" sz="2800" dirty="0">
                <a:cs typeface="Arial" charset="0"/>
              </a:rPr>
              <a:t>F</a:t>
            </a:r>
            <a:r>
              <a:rPr lang="en-US" sz="2800" dirty="0" smtClean="0">
                <a:cs typeface="Arial" charset="0"/>
              </a:rPr>
              <a:t>ive </a:t>
            </a:r>
            <a:r>
              <a:rPr lang="el-GR" sz="2800" dirty="0" smtClean="0">
                <a:cs typeface="Arial" charset="0"/>
              </a:rPr>
              <a:t>β</a:t>
            </a:r>
            <a:r>
              <a:rPr lang="en-US" sz="2800" dirty="0" smtClean="0">
                <a:cs typeface="Arial" charset="0"/>
              </a:rPr>
              <a:t>-Pleated sheets  connected by reverse turns.</a:t>
            </a:r>
            <a:endParaRPr lang="en-US" sz="2800" dirty="0" smtClean="0"/>
          </a:p>
          <a:p>
            <a:pPr>
              <a:lnSpc>
                <a:spcPct val="150000"/>
              </a:lnSpc>
            </a:pPr>
            <a:r>
              <a:rPr lang="en-US" sz="2800" dirty="0" smtClean="0">
                <a:cs typeface="Arial" charset="0"/>
              </a:rPr>
              <a:t>The </a:t>
            </a:r>
            <a:r>
              <a:rPr lang="el-GR" sz="2800" dirty="0" smtClean="0">
                <a:cs typeface="Arial" charset="0"/>
              </a:rPr>
              <a:t>β</a:t>
            </a:r>
            <a:r>
              <a:rPr lang="en-US" sz="2800" dirty="0" smtClean="0">
                <a:cs typeface="Arial" charset="0"/>
              </a:rPr>
              <a:t>-meander contains nearly as many hydrogen bonds as an </a:t>
            </a:r>
            <a:r>
              <a:rPr lang="el-GR" sz="2800" dirty="0" smtClean="0">
                <a:cs typeface="Arial" charset="0"/>
              </a:rPr>
              <a:t>α</a:t>
            </a:r>
            <a:r>
              <a:rPr lang="en-IN" sz="2800" dirty="0" smtClean="0">
                <a:cs typeface="Arial" charset="0"/>
              </a:rPr>
              <a:t>-</a:t>
            </a:r>
            <a:r>
              <a:rPr lang="en-US" sz="2800" dirty="0" smtClean="0">
                <a:cs typeface="Arial" charset="0"/>
              </a:rPr>
              <a:t>helix and it is very stable.</a:t>
            </a:r>
            <a:br>
              <a:rPr lang="en-US" sz="2800" dirty="0" smtClean="0">
                <a:cs typeface="Arial" charset="0"/>
              </a:rPr>
            </a:br>
            <a:r>
              <a:rPr lang="en-US" sz="2800" dirty="0" smtClean="0">
                <a:cs typeface="Arial" charset="0"/>
              </a:rPr>
              <a:t> </a:t>
            </a:r>
            <a:endParaRPr lang="en-US" sz="2800" dirty="0" smtClean="0"/>
          </a:p>
          <a:p>
            <a:endParaRPr lang="en-IN" sz="2800" dirty="0"/>
          </a:p>
        </p:txBody>
      </p:sp>
      <p:pic>
        <p:nvPicPr>
          <p:cNvPr id="4" name="Picture 10" descr="scan0041"/>
          <p:cNvPicPr>
            <a:picLocks noChangeAspect="1" noChangeArrowheads="1"/>
          </p:cNvPicPr>
          <p:nvPr/>
        </p:nvPicPr>
        <p:blipFill>
          <a:blip r:embed="rId2" cstate="print"/>
          <a:srcRect/>
          <a:stretch>
            <a:fillRect/>
          </a:stretch>
        </p:blipFill>
        <p:spPr bwMode="auto">
          <a:xfrm>
            <a:off x="395536" y="3717032"/>
            <a:ext cx="8459098" cy="242061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er secondary structures &#10;• Some of the common structural motifs combining α – helices and β &#10;– sheets &#10;• found in globu..."/>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3" descr="disuphide.png"/>
          <p:cNvPicPr>
            <a:picLocks noChangeAspect="1"/>
          </p:cNvPicPr>
          <p:nvPr/>
        </p:nvPicPr>
        <p:blipFill>
          <a:blip r:embed="rId2" cstate="print"/>
          <a:stretch>
            <a:fillRect/>
          </a:stretch>
        </p:blipFill>
        <p:spPr>
          <a:xfrm>
            <a:off x="1331640" y="1700808"/>
            <a:ext cx="6826320" cy="388843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u="sng" dirty="0" smtClean="0">
                <a:solidFill>
                  <a:srgbClr val="C00000"/>
                </a:solidFill>
              </a:rPr>
              <a:t>TERTIARY STRUCTURE</a:t>
            </a:r>
            <a:endParaRPr lang="en-IN" sz="4000" b="1" i="1" u="sng" dirty="0">
              <a:solidFill>
                <a:srgbClr val="C00000"/>
              </a:solidFill>
            </a:endParaRPr>
          </a:p>
        </p:txBody>
      </p:sp>
      <p:sp>
        <p:nvSpPr>
          <p:cNvPr id="3" name="Content Placeholder 2"/>
          <p:cNvSpPr>
            <a:spLocks noGrp="1"/>
          </p:cNvSpPr>
          <p:nvPr>
            <p:ph idx="1"/>
          </p:nvPr>
        </p:nvSpPr>
        <p:spPr/>
        <p:txBody>
          <a:bodyPr>
            <a:noAutofit/>
          </a:bodyPr>
          <a:lstStyle/>
          <a:p>
            <a:r>
              <a:rPr lang="en-US" sz="2800" dirty="0" smtClean="0"/>
              <a:t>It refers to further folding of polypeptide chain of secondary structure giving the </a:t>
            </a:r>
            <a:r>
              <a:rPr lang="en-US" sz="2800" b="1" u="sng" dirty="0" smtClean="0"/>
              <a:t>compact three dimensional conformation </a:t>
            </a:r>
            <a:r>
              <a:rPr lang="en-US" sz="2800" dirty="0" smtClean="0"/>
              <a:t>leading to formation of </a:t>
            </a:r>
            <a:r>
              <a:rPr lang="en-US" sz="2800" b="1" u="sng" dirty="0" smtClean="0"/>
              <a:t>DOMAINS.</a:t>
            </a:r>
          </a:p>
          <a:p>
            <a:r>
              <a:rPr lang="en-US" sz="2800" dirty="0" smtClean="0"/>
              <a:t>It refers to the spatial relationship between the amino acid residues located far apart from each other in their linear structure, but brought closer as a result of folding.</a:t>
            </a:r>
          </a:p>
          <a:p>
            <a:r>
              <a:rPr lang="en-IN" sz="2800" dirty="0" smtClean="0"/>
              <a:t>"Tertiary" refers both to the </a:t>
            </a:r>
            <a:r>
              <a:rPr lang="en-IN" sz="2800" u="sng" dirty="0" smtClean="0"/>
              <a:t>folding of domains </a:t>
            </a:r>
            <a:r>
              <a:rPr lang="en-IN" sz="2800" dirty="0" smtClean="0"/>
              <a:t>and the </a:t>
            </a:r>
            <a:r>
              <a:rPr lang="en-IN" sz="2800" u="sng" dirty="0" smtClean="0"/>
              <a:t>final arrangement of domains</a:t>
            </a:r>
            <a:r>
              <a:rPr lang="en-IN" sz="2800" dirty="0" smtClean="0"/>
              <a:t> in the polypeptide. </a:t>
            </a:r>
            <a:endParaRPr lang="en-US" sz="2800" dirty="0" smtClean="0"/>
          </a:p>
          <a:p>
            <a:endParaRPr lang="en-IN"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Autofit/>
          </a:bodyPr>
          <a:lstStyle/>
          <a:p>
            <a:r>
              <a:rPr lang="en-IN" sz="2800" dirty="0" smtClean="0"/>
              <a:t>Stabilized primarily by </a:t>
            </a:r>
            <a:r>
              <a:rPr lang="en-IN" sz="2800" dirty="0" err="1" smtClean="0"/>
              <a:t>noncovalent</a:t>
            </a:r>
            <a:r>
              <a:rPr lang="en-IN" sz="2800" dirty="0" smtClean="0"/>
              <a:t> interactions.</a:t>
            </a:r>
          </a:p>
          <a:p>
            <a:pPr algn="just">
              <a:lnSpc>
                <a:spcPct val="150000"/>
              </a:lnSpc>
            </a:pPr>
            <a:r>
              <a:rPr lang="en-US" sz="2800" dirty="0" smtClean="0">
                <a:cs typeface="Arial" charset="0"/>
              </a:rPr>
              <a:t>This type of arrangement ensures </a:t>
            </a:r>
            <a:r>
              <a:rPr lang="en-US" sz="2800" dirty="0" err="1" smtClean="0">
                <a:cs typeface="Arial" charset="0"/>
              </a:rPr>
              <a:t>thermodynamical</a:t>
            </a:r>
            <a:r>
              <a:rPr lang="en-US" sz="2800" dirty="0" smtClean="0">
                <a:cs typeface="Arial" charset="0"/>
              </a:rPr>
              <a:t> stability of the molecule.</a:t>
            </a:r>
          </a:p>
          <a:p>
            <a:pPr algn="just">
              <a:lnSpc>
                <a:spcPct val="150000"/>
              </a:lnSpc>
            </a:pPr>
            <a:r>
              <a:rPr lang="en-US" sz="2800" dirty="0" smtClean="0">
                <a:cs typeface="Arial" charset="0"/>
              </a:rPr>
              <a:t>A polypeptide with 200 amino acids normally consists of two or more domains.</a:t>
            </a:r>
          </a:p>
          <a:p>
            <a:pPr algn="just">
              <a:lnSpc>
                <a:spcPct val="150000"/>
              </a:lnSpc>
            </a:pPr>
            <a:r>
              <a:rPr lang="en-US" altLang="en-US" sz="2800" dirty="0" smtClean="0"/>
              <a:t>Phenyl alanine hydroxylase enzyme contains 3 domains, one regulatory, one catalytic and one protein-protein interaction domains.</a:t>
            </a:r>
          </a:p>
          <a:p>
            <a:pPr algn="just">
              <a:lnSpc>
                <a:spcPct val="150000"/>
              </a:lnSpc>
            </a:pPr>
            <a:endParaRPr lang="en-US" sz="2800" dirty="0" smtClean="0">
              <a:cs typeface="Arial" charset="0"/>
            </a:endParaRPr>
          </a:p>
          <a:p>
            <a:pPr algn="just">
              <a:lnSpc>
                <a:spcPct val="150000"/>
              </a:lnSpc>
            </a:pPr>
            <a:endParaRPr lang="en-US" sz="2800" dirty="0" smtClean="0">
              <a:cs typeface="Arial" charset="0"/>
            </a:endParaRPr>
          </a:p>
          <a:p>
            <a:pPr algn="just">
              <a:lnSpc>
                <a:spcPct val="150000"/>
              </a:lnSpc>
            </a:pPr>
            <a:endParaRPr lang="en-US" sz="2800" dirty="0" smtClean="0">
              <a:cs typeface="Arial" charset="0"/>
            </a:endParaRPr>
          </a:p>
          <a:p>
            <a:endParaRPr lang="en-IN"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The core of a domain is built from combinations of super-secondary structural elements (</a:t>
            </a:r>
            <a:r>
              <a:rPr lang="en-IN" b="1" dirty="0" smtClean="0"/>
              <a:t>motifs</a:t>
            </a:r>
            <a:r>
              <a:rPr lang="en-IN" dirty="0" smtClean="0"/>
              <a:t>). </a:t>
            </a:r>
          </a:p>
          <a:p>
            <a:r>
              <a:rPr lang="en-IN" dirty="0" smtClean="0"/>
              <a:t>Folding of the peptide chain within a domain usually occurs </a:t>
            </a:r>
            <a:r>
              <a:rPr lang="en-IN" b="1" dirty="0" smtClean="0"/>
              <a:t>independent</a:t>
            </a:r>
            <a:r>
              <a:rPr lang="en-IN" dirty="0" smtClean="0"/>
              <a:t>ly of folding in other domains. Therefore, </a:t>
            </a:r>
            <a:r>
              <a:rPr lang="en-IN" u="sng" dirty="0" smtClean="0"/>
              <a:t>each domain </a:t>
            </a:r>
            <a:r>
              <a:rPr lang="en-IN" dirty="0" smtClean="0"/>
              <a:t>has the characteristics of a small, </a:t>
            </a:r>
            <a:r>
              <a:rPr lang="en-IN" b="1" dirty="0" smtClean="0"/>
              <a:t>compact globular protein</a:t>
            </a:r>
            <a:r>
              <a:rPr lang="en-IN" dirty="0" smtClean="0"/>
              <a:t> that is </a:t>
            </a:r>
            <a:r>
              <a:rPr lang="en-IN" u="sng" dirty="0" smtClean="0"/>
              <a:t>structurally independent </a:t>
            </a:r>
            <a:r>
              <a:rPr lang="en-IN" dirty="0" smtClean="0"/>
              <a:t>of the other domains in the polypeptide chain.</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insulin 3d.png"/>
          <p:cNvPicPr>
            <a:picLocks noChangeAspect="1"/>
          </p:cNvPicPr>
          <p:nvPr/>
        </p:nvPicPr>
        <p:blipFill>
          <a:blip r:embed="rId2" cstate="print"/>
          <a:stretch>
            <a:fillRect/>
          </a:stretch>
        </p:blipFill>
        <p:spPr>
          <a:xfrm>
            <a:off x="2000233" y="2143116"/>
            <a:ext cx="7143768" cy="4525962"/>
          </a:xfrm>
          <a:prstGeom prst="rect">
            <a:avLst/>
          </a:prstGeom>
        </p:spPr>
      </p:pic>
      <p:sp>
        <p:nvSpPr>
          <p:cNvPr id="4" name="Bent-Up Arrow 3"/>
          <p:cNvSpPr/>
          <p:nvPr/>
        </p:nvSpPr>
        <p:spPr>
          <a:xfrm rot="5400000">
            <a:off x="214282" y="3500438"/>
            <a:ext cx="2143140" cy="571504"/>
          </a:xfrm>
          <a:prstGeom prst="ben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insulin 3d.png"/>
          <p:cNvPicPr>
            <a:picLocks noChangeAspect="1"/>
          </p:cNvPicPr>
          <p:nvPr/>
        </p:nvPicPr>
        <p:blipFill>
          <a:blip r:embed="rId3" cstate="print"/>
          <a:stretch>
            <a:fillRect/>
          </a:stretch>
        </p:blipFill>
        <p:spPr>
          <a:xfrm>
            <a:off x="1" y="1142985"/>
            <a:ext cx="4929190" cy="1513250"/>
          </a:xfrm>
          <a:prstGeom prst="rect">
            <a:avLst/>
          </a:prstGeom>
        </p:spPr>
      </p:pic>
      <p:sp>
        <p:nvSpPr>
          <p:cNvPr id="6" name="TextBox 5"/>
          <p:cNvSpPr txBox="1"/>
          <p:nvPr/>
        </p:nvSpPr>
        <p:spPr>
          <a:xfrm>
            <a:off x="2123728" y="188640"/>
            <a:ext cx="4397101" cy="707886"/>
          </a:xfrm>
          <a:prstGeom prst="rect">
            <a:avLst/>
          </a:prstGeom>
          <a:noFill/>
        </p:spPr>
        <p:txBody>
          <a:bodyPr wrap="none" rtlCol="0">
            <a:spAutoFit/>
          </a:bodyPr>
          <a:lstStyle/>
          <a:p>
            <a:r>
              <a:rPr lang="en-US" sz="4000" dirty="0" smtClean="0"/>
              <a:t>3D structure of insulin</a:t>
            </a:r>
            <a:endParaRPr lang="en-IN" sz="4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539552" y="2276872"/>
          <a:ext cx="8280920" cy="3672408"/>
        </p:xfrm>
        <a:graphic>
          <a:graphicData uri="http://schemas.openxmlformats.org/drawingml/2006/table">
            <a:tbl>
              <a:tblPr firstRow="1" bandRow="1">
                <a:tableStyleId>{5C22544A-7EE6-4342-B048-85BDC9FD1C3A}</a:tableStyleId>
              </a:tblPr>
              <a:tblGrid>
                <a:gridCol w="4140460"/>
                <a:gridCol w="4140460"/>
              </a:tblGrid>
              <a:tr h="612068">
                <a:tc>
                  <a:txBody>
                    <a:bodyPr/>
                    <a:lstStyle/>
                    <a:p>
                      <a:pPr algn="ctr"/>
                      <a:r>
                        <a:rPr lang="en-IN" sz="2000" dirty="0" smtClean="0"/>
                        <a:t>Protein</a:t>
                      </a:r>
                      <a:endParaRPr lang="en-IN" sz="2000" dirty="0"/>
                    </a:p>
                  </a:txBody>
                  <a:tcPr/>
                </a:tc>
                <a:tc>
                  <a:txBody>
                    <a:bodyPr/>
                    <a:lstStyle/>
                    <a:p>
                      <a:pPr algn="ctr"/>
                      <a:r>
                        <a:rPr lang="en-IN" sz="2000" dirty="0" smtClean="0"/>
                        <a:t>Structural Motifs present</a:t>
                      </a:r>
                      <a:endParaRPr lang="en-IN" sz="2000" dirty="0"/>
                    </a:p>
                  </a:txBody>
                  <a:tcPr/>
                </a:tc>
              </a:tr>
              <a:tr h="612068">
                <a:tc>
                  <a:txBody>
                    <a:bodyPr/>
                    <a:lstStyle/>
                    <a:p>
                      <a:pPr algn="ctr"/>
                      <a:r>
                        <a:rPr lang="en-IN" sz="2000" dirty="0" smtClean="0"/>
                        <a:t>Myoglobin</a:t>
                      </a:r>
                      <a:endParaRPr lang="en-IN" sz="2000" dirty="0"/>
                    </a:p>
                  </a:txBody>
                  <a:tcPr/>
                </a:tc>
                <a:tc>
                  <a:txBody>
                    <a:bodyPr/>
                    <a:lstStyle/>
                    <a:p>
                      <a:pPr algn="ctr"/>
                      <a:r>
                        <a:rPr lang="en-IN" sz="2000" dirty="0" smtClean="0"/>
                        <a:t>Alpha helix and beta pleated</a:t>
                      </a:r>
                      <a:r>
                        <a:rPr lang="en-IN" sz="2000" baseline="0" dirty="0" smtClean="0"/>
                        <a:t> sheet</a:t>
                      </a:r>
                      <a:endParaRPr lang="en-IN" sz="2000" dirty="0"/>
                    </a:p>
                  </a:txBody>
                  <a:tcPr/>
                </a:tc>
              </a:tr>
              <a:tr h="612068">
                <a:tc>
                  <a:txBody>
                    <a:bodyPr/>
                    <a:lstStyle/>
                    <a:p>
                      <a:pPr algn="ctr"/>
                      <a:r>
                        <a:rPr lang="en-IN" sz="2000" dirty="0" smtClean="0"/>
                        <a:t>Collagen</a:t>
                      </a:r>
                      <a:endParaRPr lang="en-IN" sz="2000" dirty="0"/>
                    </a:p>
                  </a:txBody>
                  <a:tcPr/>
                </a:tc>
                <a:tc>
                  <a:txBody>
                    <a:bodyPr/>
                    <a:lstStyle/>
                    <a:p>
                      <a:pPr algn="ctr"/>
                      <a:r>
                        <a:rPr lang="en-IN" sz="2000" dirty="0" smtClean="0"/>
                        <a:t>Triple helix</a:t>
                      </a:r>
                      <a:endParaRPr lang="en-IN" sz="2000" dirty="0"/>
                    </a:p>
                  </a:txBody>
                  <a:tcPr/>
                </a:tc>
              </a:tr>
              <a:tr h="612068">
                <a:tc>
                  <a:txBody>
                    <a:bodyPr/>
                    <a:lstStyle/>
                    <a:p>
                      <a:pPr algn="ctr"/>
                      <a:r>
                        <a:rPr lang="en-IN" sz="2000" dirty="0" smtClean="0"/>
                        <a:t>Keratin</a:t>
                      </a:r>
                      <a:endParaRPr lang="en-IN" sz="2000" dirty="0"/>
                    </a:p>
                  </a:txBody>
                  <a:tcPr/>
                </a:tc>
                <a:tc>
                  <a:txBody>
                    <a:bodyPr/>
                    <a:lstStyle/>
                    <a:p>
                      <a:pPr algn="ctr"/>
                      <a:r>
                        <a:rPr lang="en-IN" sz="2000" dirty="0" smtClean="0"/>
                        <a:t>Coiled coil</a:t>
                      </a:r>
                      <a:endParaRPr lang="en-IN" sz="2000" dirty="0"/>
                    </a:p>
                  </a:txBody>
                  <a:tcPr/>
                </a:tc>
              </a:tr>
              <a:tr h="612068">
                <a:tc>
                  <a:txBody>
                    <a:bodyPr/>
                    <a:lstStyle/>
                    <a:p>
                      <a:pPr algn="ctr"/>
                      <a:r>
                        <a:rPr lang="en-IN" sz="2000" dirty="0" smtClean="0"/>
                        <a:t>Elastin</a:t>
                      </a:r>
                      <a:endParaRPr lang="en-IN" sz="2000" dirty="0"/>
                    </a:p>
                  </a:txBody>
                  <a:tcPr/>
                </a:tc>
                <a:tc>
                  <a:txBody>
                    <a:bodyPr/>
                    <a:lstStyle/>
                    <a:p>
                      <a:pPr algn="ctr"/>
                      <a:r>
                        <a:rPr lang="en-IN" sz="2000" dirty="0" smtClean="0"/>
                        <a:t>No specific motif</a:t>
                      </a:r>
                      <a:endParaRPr lang="en-IN" sz="2000" dirty="0"/>
                    </a:p>
                  </a:txBody>
                  <a:tcPr/>
                </a:tc>
              </a:tr>
              <a:tr h="612068">
                <a:tc>
                  <a:txBody>
                    <a:bodyPr/>
                    <a:lstStyle/>
                    <a:p>
                      <a:pPr algn="ctr"/>
                      <a:r>
                        <a:rPr lang="en-IN" sz="2000" dirty="0" smtClean="0"/>
                        <a:t>Superoxide Dismutase</a:t>
                      </a:r>
                      <a:endParaRPr lang="en-IN" sz="2000" dirty="0"/>
                    </a:p>
                  </a:txBody>
                  <a:tcPr/>
                </a:tc>
                <a:tc>
                  <a:txBody>
                    <a:bodyPr/>
                    <a:lstStyle/>
                    <a:p>
                      <a:pPr algn="ctr"/>
                      <a:r>
                        <a:rPr lang="en-IN" sz="2000" dirty="0" smtClean="0"/>
                        <a:t>Antiparallel</a:t>
                      </a:r>
                      <a:r>
                        <a:rPr lang="en-IN" sz="2000" baseline="0" dirty="0" smtClean="0"/>
                        <a:t> beta pleated sheet</a:t>
                      </a:r>
                      <a:endParaRPr lang="en-IN" sz="2000" dirty="0"/>
                    </a:p>
                  </a:txBody>
                  <a:tcPr/>
                </a:tc>
              </a:tr>
            </a:tbl>
          </a:graphicData>
        </a:graphic>
      </p:graphicFrame>
      <p:sp>
        <p:nvSpPr>
          <p:cNvPr id="5" name="TextBox 4"/>
          <p:cNvSpPr txBox="1"/>
          <p:nvPr/>
        </p:nvSpPr>
        <p:spPr>
          <a:xfrm>
            <a:off x="1403648" y="1628800"/>
            <a:ext cx="6912768" cy="461665"/>
          </a:xfrm>
          <a:prstGeom prst="rect">
            <a:avLst/>
          </a:prstGeom>
          <a:noFill/>
        </p:spPr>
        <p:txBody>
          <a:bodyPr wrap="square" rtlCol="0">
            <a:spAutoFit/>
          </a:bodyPr>
          <a:lstStyle/>
          <a:p>
            <a:r>
              <a:rPr lang="en-IN" sz="2400" b="1" dirty="0" smtClean="0"/>
              <a:t>Specific structural motifs in common proteins</a:t>
            </a:r>
            <a:endParaRPr lang="en-IN"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rmAutofit fontScale="90000"/>
          </a:bodyPr>
          <a:lstStyle/>
          <a:p>
            <a:r>
              <a:rPr lang="en-US" b="1" i="1" u="sng" dirty="0" smtClean="0">
                <a:solidFill>
                  <a:srgbClr val="C00000"/>
                </a:solidFill>
              </a:rPr>
              <a:t>QUATERNARY STRUCTURE</a:t>
            </a:r>
            <a:r>
              <a:rPr lang="en-US" dirty="0" smtClean="0"/>
              <a:t/>
            </a:r>
            <a:br>
              <a:rPr lang="en-US" dirty="0" smtClean="0"/>
            </a:br>
            <a:endParaRPr lang="en-IN" dirty="0"/>
          </a:p>
        </p:txBody>
      </p:sp>
      <p:sp>
        <p:nvSpPr>
          <p:cNvPr id="4" name="Content Placeholder 1"/>
          <p:cNvSpPr>
            <a:spLocks noGrp="1"/>
          </p:cNvSpPr>
          <p:nvPr>
            <p:ph idx="1"/>
          </p:nvPr>
        </p:nvSpPr>
        <p:spPr/>
        <p:txBody>
          <a:bodyPr>
            <a:normAutofit/>
          </a:bodyPr>
          <a:lstStyle/>
          <a:p>
            <a:pPr>
              <a:lnSpc>
                <a:spcPct val="150000"/>
              </a:lnSpc>
            </a:pPr>
            <a:r>
              <a:rPr lang="en-US" sz="2800" dirty="0" smtClean="0"/>
              <a:t>Proteins with &gt; 1 </a:t>
            </a:r>
            <a:r>
              <a:rPr lang="en-US" sz="2800" dirty="0" err="1" smtClean="0"/>
              <a:t>polypeptid</a:t>
            </a:r>
            <a:r>
              <a:rPr lang="en-US" sz="2800" dirty="0" smtClean="0"/>
              <a:t> chains(polymers) – form functional protein.</a:t>
            </a:r>
          </a:p>
          <a:p>
            <a:pPr>
              <a:lnSpc>
                <a:spcPct val="150000"/>
              </a:lnSpc>
            </a:pPr>
            <a:r>
              <a:rPr lang="en-US" sz="2800" dirty="0" smtClean="0"/>
              <a:t>Proteins will lose its function when subunits are dissociated.</a:t>
            </a:r>
          </a:p>
          <a:p>
            <a:pPr>
              <a:lnSpc>
                <a:spcPct val="150000"/>
              </a:lnSpc>
            </a:pPr>
            <a:r>
              <a:rPr lang="en-US" sz="2800" dirty="0" smtClean="0"/>
              <a:t>Stabilized by </a:t>
            </a:r>
            <a:r>
              <a:rPr lang="en-US" sz="2800" dirty="0" err="1" smtClean="0"/>
              <a:t>noncovalent</a:t>
            </a:r>
            <a:r>
              <a:rPr lang="en-US" sz="2800" dirty="0" smtClean="0"/>
              <a:t> bonds.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Autofit/>
          </a:bodyPr>
          <a:lstStyle/>
          <a:p>
            <a:pPr algn="just">
              <a:lnSpc>
                <a:spcPct val="150000"/>
              </a:lnSpc>
              <a:buFont typeface="Arial" pitchFamily="34" charset="0"/>
              <a:buChar char="•"/>
              <a:defRPr/>
            </a:pPr>
            <a:r>
              <a:rPr lang="en-US" sz="2800" dirty="0" smtClean="0">
                <a:cs typeface="Arial" charset="0"/>
              </a:rPr>
              <a:t>Such proteins are termed as </a:t>
            </a:r>
            <a:r>
              <a:rPr lang="en-US" sz="2800" dirty="0" err="1" smtClean="0">
                <a:cs typeface="Arial" charset="0"/>
              </a:rPr>
              <a:t>oligomers</a:t>
            </a:r>
            <a:r>
              <a:rPr lang="en-US" sz="2800" dirty="0" smtClean="0">
                <a:cs typeface="Arial" charset="0"/>
              </a:rPr>
              <a:t>.</a:t>
            </a:r>
          </a:p>
          <a:p>
            <a:pPr algn="just">
              <a:lnSpc>
                <a:spcPct val="150000"/>
              </a:lnSpc>
              <a:buNone/>
              <a:defRPr/>
            </a:pPr>
            <a:r>
              <a:rPr lang="en-US" sz="2800" dirty="0" smtClean="0">
                <a:cs typeface="Arial" charset="0"/>
              </a:rPr>
              <a:t>    1 chain – monomer/subunit</a:t>
            </a:r>
          </a:p>
          <a:p>
            <a:pPr algn="just">
              <a:lnSpc>
                <a:spcPct val="150000"/>
              </a:lnSpc>
              <a:buNone/>
              <a:defRPr/>
            </a:pPr>
            <a:r>
              <a:rPr lang="en-US" sz="2800" dirty="0" smtClean="0">
                <a:cs typeface="Arial" charset="0"/>
              </a:rPr>
              <a:t>    2 chains – Dimer </a:t>
            </a:r>
          </a:p>
          <a:p>
            <a:pPr algn="just">
              <a:lnSpc>
                <a:spcPct val="150000"/>
              </a:lnSpc>
              <a:buNone/>
              <a:defRPr/>
            </a:pPr>
            <a:r>
              <a:rPr lang="en-US" sz="2800" dirty="0" smtClean="0">
                <a:cs typeface="Arial" charset="0"/>
              </a:rPr>
              <a:t>    4 chains – tetramer</a:t>
            </a:r>
          </a:p>
          <a:p>
            <a:pPr algn="just">
              <a:lnSpc>
                <a:spcPct val="150000"/>
              </a:lnSpc>
              <a:defRPr/>
            </a:pPr>
            <a:r>
              <a:rPr lang="en-US" sz="2800" dirty="0" err="1" smtClean="0"/>
              <a:t>Homodimer</a:t>
            </a:r>
            <a:r>
              <a:rPr lang="en-US" sz="2800" dirty="0" smtClean="0"/>
              <a:t> – contains 2 copies of same polypeptide chain</a:t>
            </a:r>
          </a:p>
          <a:p>
            <a:pPr algn="just">
              <a:lnSpc>
                <a:spcPct val="150000"/>
              </a:lnSpc>
              <a:defRPr/>
            </a:pPr>
            <a:r>
              <a:rPr lang="en-US" sz="2800" dirty="0" err="1" smtClean="0"/>
              <a:t>Heterodimer</a:t>
            </a:r>
            <a:r>
              <a:rPr lang="en-US" sz="2800" dirty="0" smtClean="0"/>
              <a:t> - </a:t>
            </a:r>
            <a:r>
              <a:rPr lang="en-US" sz="2800" dirty="0"/>
              <a:t>contains 2 </a:t>
            </a:r>
            <a:r>
              <a:rPr lang="en-US" sz="2800" dirty="0" smtClean="0"/>
              <a:t>different </a:t>
            </a:r>
            <a:r>
              <a:rPr lang="en-US" sz="2800" dirty="0"/>
              <a:t>polypeptide </a:t>
            </a:r>
            <a:r>
              <a:rPr lang="en-US" sz="2800" dirty="0" smtClean="0"/>
              <a:t>chain</a:t>
            </a:r>
          </a:p>
          <a:p>
            <a:pPr algn="just">
              <a:lnSpc>
                <a:spcPct val="150000"/>
              </a:lnSpc>
              <a:defRPr/>
            </a:pPr>
            <a:endParaRPr lang="en-US" sz="2800" dirty="0"/>
          </a:p>
          <a:p>
            <a:pPr algn="just">
              <a:lnSpc>
                <a:spcPct val="150000"/>
              </a:lnSpc>
              <a:buFont typeface="Arial" pitchFamily="34" charset="0"/>
              <a:buChar char="•"/>
              <a:defRPr/>
            </a:pPr>
            <a:endParaRPr lang="en-US" sz="2800" dirty="0" smtClean="0">
              <a:cs typeface="Arial" charset="0"/>
            </a:endParaRPr>
          </a:p>
          <a:p>
            <a:pPr>
              <a:buNone/>
            </a:pPr>
            <a:endParaRPr lang="en-IN"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spcBef>
                <a:spcPts val="575"/>
              </a:spcBef>
              <a:spcAft>
                <a:spcPts val="1000"/>
              </a:spcAft>
              <a:defRPr/>
            </a:pPr>
            <a:r>
              <a:rPr lang="en-US" altLang="en-US" dirty="0" smtClean="0"/>
              <a:t>Hb:  2 alpha and 2 beta chains </a:t>
            </a:r>
          </a:p>
          <a:p>
            <a:pPr>
              <a:spcBef>
                <a:spcPts val="575"/>
              </a:spcBef>
              <a:spcAft>
                <a:spcPts val="1000"/>
              </a:spcAft>
              <a:defRPr/>
            </a:pPr>
            <a:r>
              <a:rPr lang="en-US" altLang="en-US" dirty="0" smtClean="0"/>
              <a:t>Immunoglobulin: 2 heavy and 2 light </a:t>
            </a:r>
          </a:p>
          <a:p>
            <a:pPr>
              <a:spcBef>
                <a:spcPts val="575"/>
              </a:spcBef>
              <a:spcAft>
                <a:spcPts val="1000"/>
              </a:spcAft>
              <a:defRPr/>
            </a:pPr>
            <a:r>
              <a:rPr lang="en-US" altLang="en-US" dirty="0" smtClean="0"/>
              <a:t>Creatine kinase (CK) = dimer</a:t>
            </a:r>
          </a:p>
          <a:p>
            <a:pPr>
              <a:spcBef>
                <a:spcPts val="575"/>
              </a:spcBef>
              <a:spcAft>
                <a:spcPts val="1000"/>
              </a:spcAft>
              <a:defRPr/>
            </a:pPr>
            <a:r>
              <a:rPr lang="en-US" altLang="en-US" dirty="0" smtClean="0"/>
              <a:t>Lactate dehydrogenase (LDH) = 4</a:t>
            </a:r>
          </a:p>
          <a:p>
            <a:pPr>
              <a:spcBef>
                <a:spcPts val="575"/>
              </a:spcBef>
              <a:spcAft>
                <a:spcPts val="1000"/>
              </a:spcAft>
              <a:defRPr/>
            </a:pPr>
            <a:r>
              <a:rPr lang="en-US" altLang="en-US" dirty="0" err="1" smtClean="0"/>
              <a:t>Aspartate</a:t>
            </a:r>
            <a:r>
              <a:rPr lang="en-US" altLang="en-US" dirty="0" smtClean="0"/>
              <a:t> transcarbamoylase = 6 </a:t>
            </a:r>
          </a:p>
          <a:p>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HAEMOGLOBIN</a:t>
            </a:r>
            <a:endParaRPr lang="en-IN" sz="4000" u="sng" dirty="0"/>
          </a:p>
        </p:txBody>
      </p:sp>
      <p:sp>
        <p:nvSpPr>
          <p:cNvPr id="3" name="Content Placeholder 2"/>
          <p:cNvSpPr>
            <a:spLocks noGrp="1"/>
          </p:cNvSpPr>
          <p:nvPr>
            <p:ph idx="1"/>
          </p:nvPr>
        </p:nvSpPr>
        <p:spPr>
          <a:xfrm>
            <a:off x="457200" y="1340768"/>
            <a:ext cx="8229600" cy="4785395"/>
          </a:xfrm>
        </p:spPr>
        <p:txBody>
          <a:bodyPr>
            <a:normAutofit fontScale="62500" lnSpcReduction="20000"/>
          </a:bodyPr>
          <a:lstStyle/>
          <a:p>
            <a:pPr>
              <a:lnSpc>
                <a:spcPct val="150000"/>
              </a:lnSpc>
            </a:pPr>
            <a:r>
              <a:rPr lang="en-US" sz="3800" dirty="0" smtClean="0"/>
              <a:t>Has 4 </a:t>
            </a:r>
            <a:r>
              <a:rPr lang="en-US" sz="3800" dirty="0" err="1" smtClean="0"/>
              <a:t>polypeptde</a:t>
            </a:r>
            <a:r>
              <a:rPr lang="en-US" sz="3800" dirty="0" smtClean="0"/>
              <a:t> chains – </a:t>
            </a:r>
            <a:r>
              <a:rPr lang="en-US" sz="3800" dirty="0" err="1" smtClean="0"/>
              <a:t>heteromeric</a:t>
            </a:r>
            <a:r>
              <a:rPr lang="en-US" sz="3800" dirty="0" smtClean="0"/>
              <a:t>.</a:t>
            </a:r>
          </a:p>
          <a:p>
            <a:pPr>
              <a:lnSpc>
                <a:spcPct val="150000"/>
              </a:lnSpc>
            </a:pPr>
            <a:r>
              <a:rPr lang="en-US" sz="2800" dirty="0" smtClean="0">
                <a:latin typeface="Symbol" pitchFamily="18" charset="2"/>
              </a:rPr>
              <a:t>a</a:t>
            </a:r>
            <a:r>
              <a:rPr lang="en-US" sz="2800" dirty="0" smtClean="0"/>
              <a:t>,</a:t>
            </a:r>
            <a:r>
              <a:rPr lang="en-US" sz="2800" dirty="0" smtClean="0">
                <a:latin typeface="Symbol" pitchFamily="18" charset="2"/>
              </a:rPr>
              <a:t> b, g, d, e</a:t>
            </a:r>
            <a:endParaRPr lang="en-US" sz="2800" dirty="0" smtClean="0"/>
          </a:p>
          <a:p>
            <a:endParaRPr lang="en-US" dirty="0" smtClean="0"/>
          </a:p>
          <a:p>
            <a:r>
              <a:rPr lang="en-US" sz="3800" dirty="0" err="1" smtClean="0"/>
              <a:t>HbA</a:t>
            </a:r>
            <a:r>
              <a:rPr lang="en-US" sz="3800" dirty="0" smtClean="0"/>
              <a:t> major form in adults</a:t>
            </a:r>
            <a:r>
              <a:rPr lang="en-US" sz="3800" dirty="0" smtClean="0">
                <a:sym typeface="Wingdings" pitchFamily="2" charset="2"/>
              </a:rPr>
              <a:t> 2</a:t>
            </a:r>
            <a:r>
              <a:rPr lang="el-GR" sz="3800" dirty="0" smtClean="0">
                <a:sym typeface="Wingdings" pitchFamily="2" charset="2"/>
              </a:rPr>
              <a:t>α</a:t>
            </a:r>
            <a:r>
              <a:rPr lang="en-US" sz="3800" dirty="0" smtClean="0">
                <a:sym typeface="Wingdings" pitchFamily="2" charset="2"/>
              </a:rPr>
              <a:t>, 2</a:t>
            </a:r>
            <a:r>
              <a:rPr lang="el-GR" sz="3800" dirty="0" smtClean="0">
                <a:sym typeface="Wingdings" pitchFamily="2" charset="2"/>
              </a:rPr>
              <a:t>β</a:t>
            </a:r>
            <a:r>
              <a:rPr lang="en-US" sz="3800" dirty="0" smtClean="0">
                <a:sym typeface="Wingdings" pitchFamily="2" charset="2"/>
              </a:rPr>
              <a:t> chains</a:t>
            </a:r>
          </a:p>
          <a:p>
            <a:pPr>
              <a:buNone/>
            </a:pPr>
            <a:r>
              <a:rPr lang="en-US" sz="3800" dirty="0" smtClean="0">
                <a:sym typeface="Wingdings" pitchFamily="2" charset="2"/>
              </a:rPr>
              <a:t>   -HbA2 minor form in adults2</a:t>
            </a:r>
            <a:r>
              <a:rPr lang="el-GR" sz="3800" dirty="0" smtClean="0">
                <a:sym typeface="Wingdings" pitchFamily="2" charset="2"/>
              </a:rPr>
              <a:t> α</a:t>
            </a:r>
            <a:r>
              <a:rPr lang="en-US" sz="3800" dirty="0" smtClean="0">
                <a:sym typeface="Wingdings" pitchFamily="2" charset="2"/>
              </a:rPr>
              <a:t>, 2</a:t>
            </a:r>
            <a:r>
              <a:rPr lang="el-GR" sz="3800" dirty="0" smtClean="0">
                <a:sym typeface="Wingdings" pitchFamily="2" charset="2"/>
              </a:rPr>
              <a:t>δ</a:t>
            </a:r>
            <a:endParaRPr lang="en-US" sz="3800" dirty="0" smtClean="0">
              <a:sym typeface="Wingdings" pitchFamily="2" charset="2"/>
            </a:endParaRPr>
          </a:p>
          <a:p>
            <a:pPr>
              <a:buNone/>
            </a:pPr>
            <a:r>
              <a:rPr lang="en-US" sz="3800" dirty="0" smtClean="0">
                <a:sym typeface="Wingdings" pitchFamily="2" charset="2"/>
              </a:rPr>
              <a:t>   -</a:t>
            </a:r>
            <a:r>
              <a:rPr lang="en-US" sz="3800" dirty="0" err="1" smtClean="0">
                <a:sym typeface="Wingdings" pitchFamily="2" charset="2"/>
              </a:rPr>
              <a:t>HbF</a:t>
            </a:r>
            <a:r>
              <a:rPr lang="en-US" sz="3800" dirty="0" smtClean="0">
                <a:sym typeface="Wingdings" pitchFamily="2" charset="2"/>
              </a:rPr>
              <a:t> major form in Fetus 2</a:t>
            </a:r>
            <a:r>
              <a:rPr lang="el-GR" sz="3800" dirty="0" smtClean="0">
                <a:sym typeface="Wingdings" pitchFamily="2" charset="2"/>
              </a:rPr>
              <a:t> α</a:t>
            </a:r>
            <a:r>
              <a:rPr lang="en-US" sz="3800" dirty="0" smtClean="0">
                <a:sym typeface="Wingdings" pitchFamily="2" charset="2"/>
              </a:rPr>
              <a:t>, 2</a:t>
            </a:r>
            <a:r>
              <a:rPr lang="el-GR" sz="3800" dirty="0" smtClean="0">
                <a:sym typeface="Wingdings" pitchFamily="2" charset="2"/>
              </a:rPr>
              <a:t>γ</a:t>
            </a:r>
            <a:endParaRPr lang="en-IN" sz="3800" dirty="0" smtClean="0">
              <a:sym typeface="Wingdings" pitchFamily="2" charset="2"/>
            </a:endParaRPr>
          </a:p>
          <a:p>
            <a:pPr>
              <a:lnSpc>
                <a:spcPct val="150000"/>
              </a:lnSpc>
            </a:pPr>
            <a:r>
              <a:rPr lang="en-US" sz="3800" dirty="0" smtClean="0"/>
              <a:t>Abnormal Hb – </a:t>
            </a:r>
          </a:p>
          <a:p>
            <a:pPr>
              <a:lnSpc>
                <a:spcPct val="150000"/>
              </a:lnSpc>
              <a:buNone/>
            </a:pPr>
            <a:r>
              <a:rPr lang="en-US" sz="3800" dirty="0" smtClean="0"/>
              <a:t>          </a:t>
            </a:r>
            <a:r>
              <a:rPr lang="en-US" sz="3800" dirty="0" err="1" smtClean="0"/>
              <a:t>thalassemia</a:t>
            </a:r>
            <a:r>
              <a:rPr lang="en-US" sz="3800" dirty="0" smtClean="0"/>
              <a:t> – a or b</a:t>
            </a:r>
          </a:p>
          <a:p>
            <a:pPr>
              <a:lnSpc>
                <a:spcPct val="150000"/>
              </a:lnSpc>
              <a:buNone/>
            </a:pPr>
            <a:r>
              <a:rPr lang="en-US" sz="3800" dirty="0" smtClean="0"/>
              <a:t>          Hb S – glutamic acid of b6 by valine</a:t>
            </a:r>
          </a:p>
          <a:p>
            <a:pPr>
              <a:lnSpc>
                <a:spcPct val="150000"/>
              </a:lnSpc>
              <a:buNone/>
            </a:pPr>
            <a:r>
              <a:rPr lang="en-US" sz="3800" dirty="0" smtClean="0"/>
              <a:t>          Hb C – glutamic acid of b6 by lysine</a:t>
            </a:r>
          </a:p>
          <a:p>
            <a:pPr>
              <a:buNone/>
            </a:pPr>
            <a:endParaRPr lang="en-US" dirty="0" smtClean="0">
              <a:sym typeface="Wingdings" pitchFamily="2" charset="2"/>
            </a:endParaRPr>
          </a:p>
          <a:p>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b="1" u="sng" dirty="0" smtClean="0"/>
              <a:t>Importance of higher structures of proteins</a:t>
            </a:r>
          </a:p>
          <a:p>
            <a:endParaRPr lang="en-US" dirty="0" smtClean="0"/>
          </a:p>
          <a:p>
            <a:r>
              <a:rPr lang="en-US" sz="2800" dirty="0" smtClean="0"/>
              <a:t>Proteins are </a:t>
            </a:r>
            <a:r>
              <a:rPr lang="en-US" sz="2800" b="1" dirty="0" smtClean="0"/>
              <a:t>biologically active </a:t>
            </a:r>
            <a:r>
              <a:rPr lang="en-US" sz="2800" dirty="0" smtClean="0"/>
              <a:t>only in their three dimensional conformations. So the biological activities of proteins are attributed to their higher structures.</a:t>
            </a:r>
          </a:p>
          <a:p>
            <a:r>
              <a:rPr lang="en-US" sz="2800" dirty="0" smtClean="0"/>
              <a:t>If a protein loses its three dimensional form(as in denaturation), it loses its biological activity.</a:t>
            </a:r>
          </a:p>
          <a:p>
            <a:endParaRPr lang="en-I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6"/>
          <p:cNvPicPr>
            <a:picLocks noChangeAspect="1" noChangeArrowheads="1"/>
          </p:cNvPicPr>
          <p:nvPr/>
        </p:nvPicPr>
        <p:blipFill>
          <a:blip r:embed="rId2" cstate="print"/>
          <a:srcRect/>
          <a:stretch>
            <a:fillRect/>
          </a:stretch>
        </p:blipFill>
        <p:spPr bwMode="auto">
          <a:xfrm>
            <a:off x="2051720" y="692697"/>
            <a:ext cx="5573039" cy="5165256"/>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251520" y="1628800"/>
            <a:ext cx="8652313" cy="426060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971600" y="836712"/>
            <a:ext cx="7646099" cy="525555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3131840" y="-99392"/>
            <a:ext cx="2592287" cy="762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1143000"/>
          </a:xfrm>
        </p:spPr>
        <p:txBody>
          <a:bodyPr/>
          <a:lstStyle/>
          <a:p>
            <a:r>
              <a:rPr lang="en-IN" b="1" i="1" u="sng" dirty="0" smtClean="0"/>
              <a:t>MCQs</a:t>
            </a:r>
            <a:endParaRPr lang="en-IN" b="1" i="1" u="sng"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buAutoNum type="arabicPeriod"/>
            </a:pPr>
            <a:r>
              <a:rPr lang="en-IN" dirty="0" smtClean="0"/>
              <a:t>Stable Peptide </a:t>
            </a:r>
            <a:r>
              <a:rPr lang="en-IN" dirty="0"/>
              <a:t>bond occurs in the following isomeric form</a:t>
            </a:r>
            <a:r>
              <a:rPr lang="en-IN" dirty="0" smtClean="0"/>
              <a:t> </a:t>
            </a:r>
          </a:p>
          <a:p>
            <a:pPr marL="514350" indent="-514350">
              <a:buAutoNum type="arabicPeriod"/>
            </a:pPr>
            <a:endParaRPr lang="en-IN" dirty="0" smtClean="0"/>
          </a:p>
          <a:p>
            <a:pPr marL="514350" indent="-514350">
              <a:buAutoNum type="alphaLcParenR"/>
            </a:pPr>
            <a:r>
              <a:rPr lang="en-IN" dirty="0" smtClean="0"/>
              <a:t>cis </a:t>
            </a:r>
            <a:r>
              <a:rPr lang="en-IN" dirty="0"/>
              <a:t>form</a:t>
            </a:r>
            <a:r>
              <a:rPr lang="en-IN" dirty="0" smtClean="0"/>
              <a:t> </a:t>
            </a:r>
          </a:p>
          <a:p>
            <a:pPr marL="514350" indent="-514350">
              <a:buAutoNum type="alphaLcParenR"/>
            </a:pPr>
            <a:r>
              <a:rPr lang="en-IN" dirty="0" smtClean="0"/>
              <a:t>Trans form</a:t>
            </a:r>
          </a:p>
          <a:p>
            <a:pPr marL="514350" indent="-514350">
              <a:buAutoNum type="alphaLcParenR"/>
            </a:pPr>
            <a:r>
              <a:rPr lang="en-IN" dirty="0" smtClean="0"/>
              <a:t>Both</a:t>
            </a:r>
          </a:p>
          <a:p>
            <a:pPr marL="514350" indent="-514350">
              <a:buAutoNum type="alphaLcParenR"/>
            </a:pPr>
            <a:r>
              <a:rPr lang="en-IN" dirty="0" smtClean="0"/>
              <a:t>None</a:t>
            </a:r>
          </a:p>
          <a:p>
            <a:pPr marL="514350" indent="-514350">
              <a:buAutoNum type="alphaLcParenR"/>
            </a:pP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2. </a:t>
            </a:r>
            <a:r>
              <a:rPr lang="en-IN" dirty="0"/>
              <a:t>Covalent bond </a:t>
            </a:r>
            <a:r>
              <a:rPr lang="en-IN" dirty="0" smtClean="0"/>
              <a:t>is</a:t>
            </a:r>
          </a:p>
          <a:p>
            <a:pPr>
              <a:buNone/>
            </a:pPr>
            <a:r>
              <a:rPr lang="en-IN" dirty="0" smtClean="0"/>
              <a:t> </a:t>
            </a:r>
          </a:p>
          <a:p>
            <a:pPr marL="514350" indent="-514350">
              <a:buAutoNum type="alphaLcParenR"/>
            </a:pPr>
            <a:r>
              <a:rPr lang="en-IN" dirty="0" smtClean="0"/>
              <a:t>Hydrogen </a:t>
            </a:r>
            <a:r>
              <a:rPr lang="en-IN" dirty="0"/>
              <a:t>bond</a:t>
            </a:r>
            <a:r>
              <a:rPr lang="en-IN" dirty="0" smtClean="0"/>
              <a:t> </a:t>
            </a:r>
          </a:p>
          <a:p>
            <a:pPr marL="514350" indent="-514350">
              <a:buAutoNum type="alphaLcParenR"/>
            </a:pPr>
            <a:r>
              <a:rPr lang="en-IN" dirty="0"/>
              <a:t>Electrostatic </a:t>
            </a:r>
            <a:r>
              <a:rPr lang="en-IN" dirty="0" smtClean="0"/>
              <a:t>bond</a:t>
            </a:r>
          </a:p>
          <a:p>
            <a:pPr marL="514350" indent="-514350">
              <a:buAutoNum type="alphaLcParenR"/>
            </a:pPr>
            <a:r>
              <a:rPr lang="en-IN" dirty="0"/>
              <a:t>Disulphide </a:t>
            </a:r>
            <a:r>
              <a:rPr lang="en-IN" dirty="0" smtClean="0"/>
              <a:t>Bond</a:t>
            </a:r>
          </a:p>
          <a:p>
            <a:pPr marL="514350" indent="-514350">
              <a:buAutoNum type="alphaLcParenR"/>
            </a:pPr>
            <a:r>
              <a:rPr lang="en-IN" dirty="0"/>
              <a:t>Hydrophobic Bond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3. </a:t>
            </a:r>
            <a:r>
              <a:rPr lang="en-IN" dirty="0"/>
              <a:t>β Pleated sheets are component </a:t>
            </a:r>
            <a:r>
              <a:rPr lang="en-IN" dirty="0" smtClean="0"/>
              <a:t>of</a:t>
            </a:r>
          </a:p>
          <a:p>
            <a:pPr>
              <a:buNone/>
            </a:pPr>
            <a:r>
              <a:rPr lang="en-IN" dirty="0" smtClean="0"/>
              <a:t> </a:t>
            </a:r>
          </a:p>
          <a:p>
            <a:pPr marL="514350" indent="-514350">
              <a:buAutoNum type="alphaLcParenR"/>
            </a:pPr>
            <a:r>
              <a:rPr lang="en-IN" dirty="0" smtClean="0"/>
              <a:t>Primary </a:t>
            </a:r>
            <a:r>
              <a:rPr lang="en-IN" dirty="0"/>
              <a:t>structure</a:t>
            </a:r>
            <a:r>
              <a:rPr lang="en-IN" dirty="0" smtClean="0"/>
              <a:t> </a:t>
            </a:r>
          </a:p>
          <a:p>
            <a:pPr marL="514350" indent="-514350">
              <a:buAutoNum type="alphaLcParenR"/>
            </a:pPr>
            <a:r>
              <a:rPr lang="en-IN" dirty="0"/>
              <a:t>Secondary </a:t>
            </a:r>
            <a:r>
              <a:rPr lang="en-IN" dirty="0" smtClean="0"/>
              <a:t>structure</a:t>
            </a:r>
          </a:p>
          <a:p>
            <a:pPr marL="514350" indent="-514350">
              <a:buAutoNum type="alphaLcParenR"/>
            </a:pPr>
            <a:r>
              <a:rPr lang="en-IN" dirty="0"/>
              <a:t>Tertiary </a:t>
            </a:r>
            <a:r>
              <a:rPr lang="en-IN" dirty="0" smtClean="0"/>
              <a:t>structure</a:t>
            </a:r>
          </a:p>
          <a:p>
            <a:pPr marL="514350" indent="-514350">
              <a:buAutoNum type="alphaLcParenR"/>
            </a:pPr>
            <a:r>
              <a:rPr lang="en-IN" dirty="0"/>
              <a:t>Quaternary structure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4. </a:t>
            </a:r>
            <a:r>
              <a:rPr lang="en-IN" dirty="0"/>
              <a:t>Triple Helix is found </a:t>
            </a:r>
            <a:r>
              <a:rPr lang="en-IN" dirty="0" smtClean="0"/>
              <a:t>in</a:t>
            </a:r>
          </a:p>
          <a:p>
            <a:pPr>
              <a:buNone/>
            </a:pPr>
            <a:r>
              <a:rPr lang="en-IN" dirty="0" smtClean="0"/>
              <a:t> </a:t>
            </a:r>
          </a:p>
          <a:p>
            <a:pPr marL="514350" indent="-514350">
              <a:buAutoNum type="alphaLcParenR"/>
            </a:pPr>
            <a:r>
              <a:rPr lang="en-IN" dirty="0" smtClean="0"/>
              <a:t>Collagen </a:t>
            </a:r>
          </a:p>
          <a:p>
            <a:pPr marL="514350" indent="-514350">
              <a:buAutoNum type="alphaLcParenR"/>
            </a:pPr>
            <a:r>
              <a:rPr lang="en-IN" dirty="0" smtClean="0"/>
              <a:t>Elastin</a:t>
            </a:r>
          </a:p>
          <a:p>
            <a:pPr marL="514350" indent="-514350">
              <a:buAutoNum type="alphaLcParenR"/>
            </a:pPr>
            <a:r>
              <a:rPr lang="en-IN" dirty="0" smtClean="0"/>
              <a:t>Hemoglobin</a:t>
            </a:r>
          </a:p>
          <a:p>
            <a:pPr marL="514350" indent="-514350">
              <a:buAutoNum type="alphaLcParenR"/>
            </a:pPr>
            <a:r>
              <a:rPr lang="en-IN" dirty="0"/>
              <a:t>Myoglobin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5. </a:t>
            </a:r>
            <a:r>
              <a:rPr lang="en-IN" dirty="0"/>
              <a:t>Domains are component </a:t>
            </a:r>
            <a:r>
              <a:rPr lang="en-IN" dirty="0" smtClean="0"/>
              <a:t>of</a:t>
            </a:r>
          </a:p>
          <a:p>
            <a:pPr>
              <a:buNone/>
            </a:pPr>
            <a:r>
              <a:rPr lang="en-IN" dirty="0" smtClean="0"/>
              <a:t> </a:t>
            </a:r>
          </a:p>
          <a:p>
            <a:pPr marL="514350" indent="-514350">
              <a:buAutoNum type="alphaLcParenR"/>
            </a:pPr>
            <a:r>
              <a:rPr lang="en-IN" dirty="0" smtClean="0"/>
              <a:t>Primary structure </a:t>
            </a:r>
          </a:p>
          <a:p>
            <a:pPr marL="514350" indent="-514350">
              <a:buAutoNum type="alphaLcParenR"/>
            </a:pPr>
            <a:r>
              <a:rPr lang="en-IN" dirty="0" smtClean="0"/>
              <a:t>Secondary structure</a:t>
            </a:r>
          </a:p>
          <a:p>
            <a:pPr marL="514350" indent="-514350">
              <a:buAutoNum type="alphaLcParenR"/>
            </a:pPr>
            <a:r>
              <a:rPr lang="en-IN" dirty="0" smtClean="0"/>
              <a:t>Tertiary structure</a:t>
            </a:r>
          </a:p>
          <a:p>
            <a:pPr marL="514350" indent="-514350">
              <a:buAutoNum type="alphaLcParenR"/>
            </a:pPr>
            <a:r>
              <a:rPr lang="en-IN" dirty="0" smtClean="0"/>
              <a:t>Quaternary structure</a:t>
            </a:r>
          </a:p>
          <a:p>
            <a:pPr>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cs typeface="Arial" charset="0"/>
              </a:rPr>
              <a:t>Non-covalent bonds</a:t>
            </a:r>
            <a:br>
              <a:rPr lang="en-US" sz="3600" dirty="0" smtClean="0">
                <a:solidFill>
                  <a:srgbClr val="FF0000"/>
                </a:solidFill>
                <a:cs typeface="Arial" charset="0"/>
              </a:rPr>
            </a:br>
            <a:endParaRPr lang="en-IN" sz="3600" dirty="0">
              <a:solidFill>
                <a:srgbClr val="FF0000"/>
              </a:solidFill>
            </a:endParaRPr>
          </a:p>
        </p:txBody>
      </p:sp>
      <p:sp>
        <p:nvSpPr>
          <p:cNvPr id="3" name="Content Placeholder 2"/>
          <p:cNvSpPr>
            <a:spLocks noGrp="1"/>
          </p:cNvSpPr>
          <p:nvPr>
            <p:ph idx="1"/>
          </p:nvPr>
        </p:nvSpPr>
        <p:spPr/>
        <p:txBody>
          <a:bodyPr>
            <a:normAutofit lnSpcReduction="10000"/>
          </a:bodyPr>
          <a:lstStyle/>
          <a:p>
            <a:pPr algn="just">
              <a:lnSpc>
                <a:spcPct val="150000"/>
              </a:lnSpc>
              <a:spcBef>
                <a:spcPts val="200"/>
              </a:spcBef>
              <a:buFont typeface="Wingdings" pitchFamily="2" charset="2"/>
              <a:buChar char="§"/>
              <a:defRPr/>
            </a:pPr>
            <a:r>
              <a:rPr lang="en-US" sz="2800" b="1" i="1" u="sng" dirty="0" smtClean="0">
                <a:cs typeface="Arial" charset="0"/>
              </a:rPr>
              <a:t>Hydrogen bonds (H-bonds):</a:t>
            </a:r>
          </a:p>
          <a:p>
            <a:pPr algn="just">
              <a:lnSpc>
                <a:spcPct val="150000"/>
              </a:lnSpc>
              <a:spcBef>
                <a:spcPts val="200"/>
              </a:spcBef>
              <a:buFont typeface="Arial" pitchFamily="34" charset="0"/>
              <a:buChar char="•"/>
              <a:defRPr/>
            </a:pPr>
            <a:r>
              <a:rPr lang="en-US" sz="2800" dirty="0" smtClean="0">
                <a:cs typeface="Arial" charset="0"/>
              </a:rPr>
              <a:t>The H-bonds are formed by sharing of H-atoms between the Nitrogen and carbonyl oxygen of different peptide bonds.</a:t>
            </a:r>
          </a:p>
          <a:p>
            <a:pPr algn="just">
              <a:lnSpc>
                <a:spcPct val="150000"/>
              </a:lnSpc>
              <a:spcBef>
                <a:spcPts val="200"/>
              </a:spcBef>
              <a:buFont typeface="Arial" pitchFamily="34" charset="0"/>
              <a:buChar char="•"/>
              <a:defRPr/>
            </a:pPr>
            <a:r>
              <a:rPr lang="en-US" sz="2800" dirty="0" smtClean="0">
                <a:cs typeface="Arial" charset="0"/>
              </a:rPr>
              <a:t>Each H-bond is weak but collectively they are strong.</a:t>
            </a:r>
          </a:p>
          <a:p>
            <a:pPr algn="just">
              <a:lnSpc>
                <a:spcPct val="150000"/>
              </a:lnSpc>
              <a:spcBef>
                <a:spcPts val="200"/>
              </a:spcBef>
              <a:buFont typeface="Arial" pitchFamily="34" charset="0"/>
              <a:buChar char="•"/>
              <a:defRPr/>
            </a:pPr>
            <a:r>
              <a:rPr lang="en-US" sz="2800" dirty="0">
                <a:cs typeface="Arial" charset="0"/>
              </a:rPr>
              <a:t>S</a:t>
            </a:r>
            <a:r>
              <a:rPr lang="en-US" sz="2800" dirty="0" smtClean="0">
                <a:cs typeface="Arial" charset="0"/>
              </a:rPr>
              <a:t>ignificantly contribute to the protein structure. </a:t>
            </a:r>
            <a:br>
              <a:rPr lang="en-US" sz="2800" dirty="0" smtClean="0">
                <a:cs typeface="Arial" charset="0"/>
              </a:rPr>
            </a:br>
            <a:endParaRPr lang="en-US" sz="2800"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Font typeface="Wingdings" pitchFamily="2" charset="2"/>
              <a:buChar char="§"/>
            </a:pPr>
            <a:r>
              <a:rPr lang="en-US" sz="2800" b="1" i="1" u="sng" dirty="0" smtClean="0">
                <a:cs typeface="Arial" charset="0"/>
              </a:rPr>
              <a:t>Hydrophobic bonds</a:t>
            </a:r>
          </a:p>
          <a:p>
            <a:pPr>
              <a:lnSpc>
                <a:spcPct val="150000"/>
              </a:lnSpc>
              <a:spcBef>
                <a:spcPts val="200"/>
              </a:spcBef>
            </a:pPr>
            <a:r>
              <a:rPr lang="en-US" sz="2800" dirty="0" smtClean="0">
                <a:cs typeface="Arial" charset="0"/>
              </a:rPr>
              <a:t>Formed by interactions between non-polar hydrophobic side chains of neutral amino acids by eliminating water molecule.</a:t>
            </a:r>
          </a:p>
          <a:p>
            <a:pPr>
              <a:lnSpc>
                <a:spcPct val="150000"/>
              </a:lnSpc>
              <a:spcBef>
                <a:spcPts val="200"/>
              </a:spcBef>
            </a:pPr>
            <a:r>
              <a:rPr lang="en-US" sz="2800" dirty="0" smtClean="0"/>
              <a:t>This serves to hold the </a:t>
            </a:r>
            <a:r>
              <a:rPr lang="en-US" sz="2800" dirty="0" err="1" smtClean="0"/>
              <a:t>lipophilic</a:t>
            </a:r>
            <a:r>
              <a:rPr lang="en-US" sz="2800" dirty="0" smtClean="0"/>
              <a:t> side chains together.</a:t>
            </a:r>
            <a:endParaRPr lang="en-IN"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normAutofit/>
          </a:bodyPr>
          <a:lstStyle/>
          <a:p>
            <a:pPr>
              <a:lnSpc>
                <a:spcPct val="150000"/>
              </a:lnSpc>
              <a:buFont typeface="Wingdings" pitchFamily="2" charset="2"/>
              <a:buChar char="§"/>
              <a:defRPr/>
            </a:pPr>
            <a:r>
              <a:rPr lang="en-US" sz="2800" b="1" i="1" u="sng" dirty="0" smtClean="0">
                <a:cs typeface="Arial" pitchFamily="34" charset="0"/>
              </a:rPr>
              <a:t>Electrostatic bonds/ Ionic bonds: </a:t>
            </a:r>
          </a:p>
          <a:p>
            <a:pPr>
              <a:lnSpc>
                <a:spcPct val="150000"/>
              </a:lnSpc>
              <a:defRPr/>
            </a:pPr>
            <a:r>
              <a:rPr lang="en-US" sz="2800" dirty="0" smtClean="0">
                <a:cs typeface="Arial" pitchFamily="34" charset="0"/>
              </a:rPr>
              <a:t>These bonds are formed by interactions between negatively charged groups of acidic amino acids with positively charged  groups of basic amino acids.</a:t>
            </a:r>
          </a:p>
          <a:p>
            <a:endParaRPr lang="en-IN" sz="2800" dirty="0"/>
          </a:p>
        </p:txBody>
      </p:sp>
      <p:pic>
        <p:nvPicPr>
          <p:cNvPr id="4" name="Picture 1"/>
          <p:cNvPicPr>
            <a:picLocks noChangeAspect="1"/>
          </p:cNvPicPr>
          <p:nvPr/>
        </p:nvPicPr>
        <p:blipFill>
          <a:blip r:embed="rId2" cstate="print"/>
          <a:srcRect/>
          <a:stretch>
            <a:fillRect/>
          </a:stretch>
        </p:blipFill>
        <p:spPr bwMode="auto">
          <a:xfrm>
            <a:off x="1259632" y="3277738"/>
            <a:ext cx="7075512" cy="258966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TotalTime>
  <Words>2407</Words>
  <Application>Microsoft Office PowerPoint</Application>
  <PresentationFormat>On-screen Show (4:3)</PresentationFormat>
  <Paragraphs>308</Paragraphs>
  <Slides>68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ISIS/Draw Sketch</vt:lpstr>
      <vt:lpstr>Structural Organisation of Protein</vt:lpstr>
      <vt:lpstr>Slide 2</vt:lpstr>
      <vt:lpstr>Bonds responsible for protein structure</vt:lpstr>
      <vt:lpstr>Slide 4</vt:lpstr>
      <vt:lpstr>Slide 5</vt:lpstr>
      <vt:lpstr>Slide 6</vt:lpstr>
      <vt:lpstr>Non-covalent bonds </vt:lpstr>
      <vt:lpstr>Slide 8</vt:lpstr>
      <vt:lpstr>Slide 9</vt:lpstr>
      <vt:lpstr>Slide 10</vt:lpstr>
      <vt:lpstr>STRUCTURAL ORGANIZATION</vt:lpstr>
      <vt:lpstr>Slide 12</vt:lpstr>
      <vt:lpstr>PRIMARY  STRUCTURE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SECONDARY STRUCTURES </vt:lpstr>
      <vt:lpstr>Slide 32</vt:lpstr>
      <vt:lpstr>Slide 33</vt:lpstr>
      <vt:lpstr>Slide 34</vt:lpstr>
      <vt:lpstr>Slide 35</vt:lpstr>
      <vt:lpstr>Slide 36</vt:lpstr>
      <vt:lpstr>Slide 37</vt:lpstr>
      <vt:lpstr>Slide 38</vt:lpstr>
      <vt:lpstr>b  Pleated sheet</vt:lpstr>
      <vt:lpstr>Slide 40</vt:lpstr>
      <vt:lpstr>Slide 41</vt:lpstr>
      <vt:lpstr>Reverse Turns or β-bends</vt:lpstr>
      <vt:lpstr>Loops/ Coils</vt:lpstr>
      <vt:lpstr>TRIPLE HELIX</vt:lpstr>
      <vt:lpstr>Slide 45</vt:lpstr>
      <vt:lpstr>Super secondary structures (Motifs)</vt:lpstr>
      <vt:lpstr>Slide 47</vt:lpstr>
      <vt:lpstr>Slide 48</vt:lpstr>
      <vt:lpstr>Slide 49</vt:lpstr>
      <vt:lpstr>TERTIARY STRUCTURE</vt:lpstr>
      <vt:lpstr>Slide 51</vt:lpstr>
      <vt:lpstr>Slide 52</vt:lpstr>
      <vt:lpstr>Slide 53</vt:lpstr>
      <vt:lpstr>Slide 54</vt:lpstr>
      <vt:lpstr>QUATERNARY STRUCTURE </vt:lpstr>
      <vt:lpstr>Slide 56</vt:lpstr>
      <vt:lpstr>Slide 57</vt:lpstr>
      <vt:lpstr>HAEMOGLOBIN</vt:lpstr>
      <vt:lpstr>Slide 59</vt:lpstr>
      <vt:lpstr>Slide 60</vt:lpstr>
      <vt:lpstr>Slide 61</vt:lpstr>
      <vt:lpstr>Slide 62</vt:lpstr>
      <vt:lpstr>MCQs</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101</cp:revision>
  <dcterms:created xsi:type="dcterms:W3CDTF">2016-10-19T16:10:44Z</dcterms:created>
  <dcterms:modified xsi:type="dcterms:W3CDTF">2024-11-26T05:08:11Z</dcterms:modified>
</cp:coreProperties>
</file>