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0" r:id="rId2"/>
    <p:sldId id="395" r:id="rId3"/>
    <p:sldId id="449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1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nergy" TargetMode="External"/><Relationship Id="rId2" Type="http://schemas.openxmlformats.org/officeDocument/2006/relationships/hyperlink" Target="http://en.wikipedia.org/wiki/Fatty_aci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arnitine_shuttl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Dr </a:t>
            </a:r>
            <a:r>
              <a:rPr lang="en-US" sz="4000" dirty="0" err="1" smtClean="0"/>
              <a:t>Trushna</a:t>
            </a:r>
            <a:r>
              <a:rPr lang="en-US" sz="4000" dirty="0" smtClean="0"/>
              <a:t> Shah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Professor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Department of Biochemistry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The enzyme is a </a:t>
            </a:r>
            <a:r>
              <a:rPr lang="en-IN" b="1" dirty="0" err="1" smtClean="0"/>
              <a:t>thiokinase</a:t>
            </a:r>
            <a:r>
              <a:rPr lang="en-IN" b="1" dirty="0" smtClean="0"/>
              <a:t>  or fatty </a:t>
            </a:r>
            <a:r>
              <a:rPr lang="en-IN" b="1" dirty="0" err="1" smtClean="0"/>
              <a:t>acyl</a:t>
            </a:r>
            <a:r>
              <a:rPr lang="en-IN" b="1" dirty="0" smtClean="0"/>
              <a:t> </a:t>
            </a:r>
            <a:r>
              <a:rPr lang="en-IN" b="1" dirty="0" err="1" smtClean="0"/>
              <a:t>CoA</a:t>
            </a:r>
            <a:r>
              <a:rPr lang="en-IN" b="1" dirty="0" smtClean="0"/>
              <a:t> </a:t>
            </a:r>
            <a:r>
              <a:rPr lang="en-IN" b="1" dirty="0" err="1" smtClean="0"/>
              <a:t>synthetase</a:t>
            </a:r>
            <a:endParaRPr lang="en-IN" b="1" dirty="0" smtClean="0"/>
          </a:p>
          <a:p>
            <a:pPr>
              <a:buNone/>
            </a:pPr>
            <a:endParaRPr lang="en-IN" b="1" dirty="0" smtClean="0"/>
          </a:p>
          <a:p>
            <a:pPr>
              <a:buNone/>
            </a:pPr>
            <a:r>
              <a:rPr lang="en-IN" b="1" dirty="0" smtClean="0"/>
              <a:t>   Fatty acid                                 Fatty </a:t>
            </a:r>
            <a:r>
              <a:rPr lang="en-IN" b="1" dirty="0" err="1" smtClean="0"/>
              <a:t>acyl</a:t>
            </a:r>
            <a:r>
              <a:rPr lang="en-IN" b="1" dirty="0" smtClean="0"/>
              <a:t> co A</a:t>
            </a:r>
          </a:p>
          <a:p>
            <a:pPr>
              <a:buNone/>
            </a:pPr>
            <a:r>
              <a:rPr lang="en-IN" b="1" dirty="0" smtClean="0"/>
              <a:t>This step occurs in Cytoplasm.</a:t>
            </a:r>
          </a:p>
          <a:p>
            <a:pPr>
              <a:buNone/>
            </a:pPr>
            <a:r>
              <a:rPr lang="en-IN" b="1" dirty="0" smtClean="0"/>
              <a:t>2 ATP are used in this reaction.</a:t>
            </a:r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67000" y="3581400"/>
            <a:ext cx="2667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14800" y="22098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i="1" dirty="0" smtClean="0"/>
              <a:t>Preparative Step 2: Role of </a:t>
            </a:r>
            <a:r>
              <a:rPr lang="en-IN" i="1" dirty="0" err="1" smtClean="0"/>
              <a:t>Carnitine</a:t>
            </a:r>
            <a:r>
              <a:rPr lang="en-IN" i="1" dirty="0" smtClean="0"/>
              <a:t/>
            </a:r>
            <a:br>
              <a:rPr lang="en-IN" i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Fatty acids are activated in the cytoplasm; but </a:t>
            </a:r>
            <a:r>
              <a:rPr lang="en-IN" b="1" dirty="0" smtClean="0"/>
              <a:t>beta oxidation is in mitochondria. </a:t>
            </a:r>
          </a:p>
          <a:p>
            <a:pPr algn="just"/>
            <a:r>
              <a:rPr lang="en-IN" dirty="0" smtClean="0"/>
              <a:t>The long chain </a:t>
            </a:r>
            <a:r>
              <a:rPr lang="en-IN" b="1" dirty="0" smtClean="0"/>
              <a:t>fatty </a:t>
            </a:r>
            <a:r>
              <a:rPr lang="en-IN" b="1" dirty="0" err="1" smtClean="0"/>
              <a:t>acyl</a:t>
            </a:r>
            <a:r>
              <a:rPr lang="en-IN" b="1" dirty="0" smtClean="0"/>
              <a:t> </a:t>
            </a:r>
            <a:r>
              <a:rPr lang="en-IN" b="1" dirty="0" err="1" smtClean="0"/>
              <a:t>CoA</a:t>
            </a:r>
            <a:r>
              <a:rPr lang="en-IN" b="1" dirty="0" smtClean="0"/>
              <a:t> </a:t>
            </a:r>
            <a:r>
              <a:rPr lang="en-IN" dirty="0" smtClean="0"/>
              <a:t>cannot pass through the inner mitochondrial membrane.</a:t>
            </a:r>
          </a:p>
          <a:p>
            <a:pPr algn="just"/>
            <a:r>
              <a:rPr lang="en-IN" dirty="0" smtClean="0"/>
              <a:t>For this </a:t>
            </a:r>
            <a:r>
              <a:rPr lang="en-IN" sz="3600" b="1" dirty="0" err="1" smtClean="0"/>
              <a:t>Carnitine</a:t>
            </a:r>
            <a:r>
              <a:rPr lang="en-IN" dirty="0" smtClean="0"/>
              <a:t> transporter is required for </a:t>
            </a:r>
            <a:r>
              <a:rPr lang="en-IN" dirty="0" err="1" smtClean="0"/>
              <a:t>trnasportation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Clinical Applications of </a:t>
            </a:r>
            <a:r>
              <a:rPr lang="en-IN" b="1" dirty="0" err="1" smtClean="0"/>
              <a:t>Carnitine</a:t>
            </a:r>
            <a:r>
              <a:rPr lang="en-IN" b="1" dirty="0" smtClean="0"/>
              <a:t> 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dirty="0" smtClean="0"/>
              <a:t>1. Medium chain and short chain fatty acids do not require </a:t>
            </a:r>
            <a:r>
              <a:rPr lang="en-IN" dirty="0" err="1" smtClean="0"/>
              <a:t>carnitine</a:t>
            </a:r>
            <a:r>
              <a:rPr lang="en-IN" dirty="0" smtClean="0"/>
              <a:t> for transport across the inner mitochondrial membrane. So, medium chain and short chain fatty acids are easily oxidized.</a:t>
            </a:r>
          </a:p>
          <a:p>
            <a:pPr algn="just">
              <a:buNone/>
            </a:pPr>
            <a:r>
              <a:rPr lang="en-IN" dirty="0" smtClean="0"/>
              <a:t>2. </a:t>
            </a:r>
            <a:r>
              <a:rPr lang="en-IN" b="1" dirty="0" err="1" smtClean="0"/>
              <a:t>Carnitine</a:t>
            </a:r>
            <a:r>
              <a:rPr lang="en-IN" b="1" dirty="0" smtClean="0"/>
              <a:t> deficiency is reported in preterm infants, </a:t>
            </a:r>
            <a:r>
              <a:rPr lang="en-IN" dirty="0" smtClean="0"/>
              <a:t>in whom impaired fatty acid oxidation is noticed. So more glucose is utilized, resulting in episodes of </a:t>
            </a:r>
            <a:r>
              <a:rPr lang="en-IN" dirty="0" err="1" smtClean="0"/>
              <a:t>hypoglycemia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7315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Beta oxidation in Mitochondria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IN" b="1" i="1" dirty="0" smtClean="0"/>
              <a:t>Step 1: FAD Linked </a:t>
            </a:r>
            <a:r>
              <a:rPr lang="en-IN" b="1" i="1" dirty="0" err="1" smtClean="0"/>
              <a:t>Dehydrogenase</a:t>
            </a:r>
            <a:endParaRPr lang="en-IN" b="1" i="1" dirty="0" smtClean="0"/>
          </a:p>
          <a:p>
            <a:pPr algn="just"/>
            <a:r>
              <a:rPr lang="en-IN" dirty="0" smtClean="0"/>
              <a:t>The </a:t>
            </a:r>
            <a:r>
              <a:rPr lang="en-IN" b="1" dirty="0" smtClean="0"/>
              <a:t>fatty </a:t>
            </a:r>
            <a:r>
              <a:rPr lang="en-IN" b="1" dirty="0" err="1" smtClean="0"/>
              <a:t>acyl</a:t>
            </a:r>
            <a:r>
              <a:rPr lang="en-IN" b="1" dirty="0" smtClean="0"/>
              <a:t> </a:t>
            </a:r>
            <a:r>
              <a:rPr lang="en-IN" b="1" dirty="0" err="1" smtClean="0"/>
              <a:t>CoA</a:t>
            </a:r>
            <a:r>
              <a:rPr lang="en-IN" b="1" dirty="0" smtClean="0"/>
              <a:t> </a:t>
            </a:r>
            <a:r>
              <a:rPr lang="en-IN" dirty="0" smtClean="0"/>
              <a:t>is dehydrogenated to a </a:t>
            </a:r>
            <a:r>
              <a:rPr lang="el-GR" b="1" dirty="0" smtClean="0"/>
              <a:t>α</a:t>
            </a:r>
            <a:r>
              <a:rPr lang="en-IN" b="1" dirty="0" smtClean="0"/>
              <a:t>, β </a:t>
            </a:r>
            <a:r>
              <a:rPr lang="en-IN" b="1" dirty="0" err="1" smtClean="0"/>
              <a:t>transenoyl</a:t>
            </a:r>
            <a:r>
              <a:rPr lang="en-IN" b="1" dirty="0" smtClean="0"/>
              <a:t> </a:t>
            </a:r>
            <a:r>
              <a:rPr lang="en-IN" b="1" dirty="0" err="1" smtClean="0"/>
              <a:t>CoA</a:t>
            </a:r>
            <a:r>
              <a:rPr lang="en-IN" b="1" dirty="0" smtClean="0"/>
              <a:t> </a:t>
            </a:r>
          </a:p>
          <a:p>
            <a:pPr algn="just"/>
            <a:r>
              <a:rPr lang="en-IN" b="1" dirty="0" smtClean="0"/>
              <a:t>FAD converted to  FADH2</a:t>
            </a:r>
          </a:p>
          <a:p>
            <a:pPr algn="just"/>
            <a:r>
              <a:rPr lang="en-IN" b="1" dirty="0" smtClean="0"/>
              <a:t>FADH2 when oxidised in electron transport chain will </a:t>
            </a:r>
            <a:r>
              <a:rPr lang="en-IN" dirty="0" smtClean="0"/>
              <a:t>produce </a:t>
            </a:r>
            <a:r>
              <a:rPr lang="en-IN" b="1" dirty="0" smtClean="0"/>
              <a:t>1.5 ATP molecules.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i="1" dirty="0" smtClean="0"/>
              <a:t/>
            </a:r>
            <a:br>
              <a:rPr lang="en-IN" i="1" dirty="0" smtClean="0"/>
            </a:br>
            <a:r>
              <a:rPr lang="en-IN" i="1" dirty="0" smtClean="0"/>
              <a:t>Step 2: Hydration</a:t>
            </a:r>
            <a:br>
              <a:rPr lang="en-IN" i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This is catalyzed by an “</a:t>
            </a:r>
            <a:r>
              <a:rPr lang="en-IN" b="1" dirty="0" err="1" smtClean="0"/>
              <a:t>hydratase</a:t>
            </a:r>
            <a:r>
              <a:rPr lang="en-IN" b="1" dirty="0" smtClean="0"/>
              <a:t>” </a:t>
            </a:r>
          </a:p>
          <a:p>
            <a:r>
              <a:rPr lang="en-IN" b="1" dirty="0" smtClean="0"/>
              <a:t>step forms a </a:t>
            </a:r>
            <a:r>
              <a:rPr lang="en-IN" b="1" u="sng" dirty="0" smtClean="0"/>
              <a:t>beta-</a:t>
            </a:r>
            <a:r>
              <a:rPr lang="en-IN" b="1" u="sng" dirty="0" err="1" smtClean="0"/>
              <a:t>hydroxy</a:t>
            </a:r>
            <a:r>
              <a:rPr lang="en-IN" b="1" u="sng" dirty="0" smtClean="0"/>
              <a:t> fatty </a:t>
            </a:r>
            <a:r>
              <a:rPr lang="en-IN" b="1" u="sng" dirty="0" err="1" smtClean="0"/>
              <a:t>acyl</a:t>
            </a:r>
            <a:r>
              <a:rPr lang="en-IN" b="1" u="sng" dirty="0" smtClean="0"/>
              <a:t> </a:t>
            </a:r>
            <a:r>
              <a:rPr lang="en-IN" b="1" u="sng" dirty="0" err="1" smtClean="0"/>
              <a:t>CoA</a:t>
            </a:r>
            <a:r>
              <a:rPr lang="en-IN" b="1" dirty="0" smtClean="0"/>
              <a:t>. </a:t>
            </a:r>
            <a:endParaRPr lang="en-IN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b="1" i="1" dirty="0" smtClean="0"/>
              <a:t>Step 3: NAD+ Dependent </a:t>
            </a:r>
            <a:r>
              <a:rPr lang="en-IN" sz="3600" b="1" i="1" dirty="0" err="1" smtClean="0"/>
              <a:t>Dehydrogenase</a:t>
            </a:r>
            <a:r>
              <a:rPr lang="en-IN" sz="3600" b="1" i="1" dirty="0" smtClean="0"/>
              <a:t/>
            </a:r>
            <a:br>
              <a:rPr lang="en-IN" sz="3600" b="1" i="1" dirty="0" smtClean="0"/>
            </a:b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               </a:t>
            </a:r>
            <a:r>
              <a:rPr lang="en-IN" b="1" dirty="0" smtClean="0"/>
              <a:t>beta-</a:t>
            </a:r>
            <a:r>
              <a:rPr lang="en-IN" b="1" dirty="0" err="1" smtClean="0"/>
              <a:t>hydroxy</a:t>
            </a:r>
            <a:r>
              <a:rPr lang="en-IN" b="1" dirty="0" smtClean="0"/>
              <a:t> fatty </a:t>
            </a:r>
            <a:r>
              <a:rPr lang="en-IN" b="1" dirty="0" err="1" smtClean="0"/>
              <a:t>acyl</a:t>
            </a:r>
            <a:r>
              <a:rPr lang="en-IN" b="1" dirty="0" smtClean="0"/>
              <a:t> </a:t>
            </a:r>
            <a:r>
              <a:rPr lang="en-IN" b="1" dirty="0" err="1" smtClean="0"/>
              <a:t>CoA</a:t>
            </a:r>
            <a:r>
              <a:rPr lang="en-IN" b="1" dirty="0" smtClean="0"/>
              <a:t> </a:t>
            </a:r>
          </a:p>
          <a:p>
            <a:pPr>
              <a:buNone/>
            </a:pPr>
            <a:r>
              <a:rPr lang="en-IN" dirty="0" smtClean="0"/>
              <a:t>                                       Oxidised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b="1" dirty="0" smtClean="0"/>
              <a:t>                 beta-</a:t>
            </a:r>
            <a:r>
              <a:rPr lang="en-IN" b="1" dirty="0" err="1" smtClean="0"/>
              <a:t>keto</a:t>
            </a:r>
            <a:r>
              <a:rPr lang="en-IN" b="1" dirty="0" smtClean="0"/>
              <a:t> fatty </a:t>
            </a:r>
            <a:r>
              <a:rPr lang="en-IN" b="1" dirty="0" err="1" smtClean="0"/>
              <a:t>acyl</a:t>
            </a:r>
            <a:r>
              <a:rPr lang="en-IN" b="1" dirty="0" smtClean="0"/>
              <a:t> </a:t>
            </a:r>
            <a:r>
              <a:rPr lang="en-IN" b="1" dirty="0" err="1" smtClean="0"/>
              <a:t>CoA</a:t>
            </a:r>
            <a:r>
              <a:rPr lang="en-IN" b="1" dirty="0" smtClean="0"/>
              <a:t>.</a:t>
            </a:r>
          </a:p>
          <a:p>
            <a:pPr>
              <a:buNone/>
            </a:pPr>
            <a:r>
              <a:rPr lang="en-IN" dirty="0" smtClean="0"/>
              <a:t> The </a:t>
            </a:r>
            <a:r>
              <a:rPr lang="en-IN" b="1" dirty="0" smtClean="0"/>
              <a:t>NADH </a:t>
            </a:r>
            <a:r>
              <a:rPr lang="en-IN" dirty="0" smtClean="0"/>
              <a:t>when oxidized in electron transport chain will generate </a:t>
            </a:r>
            <a:r>
              <a:rPr lang="en-IN" b="1" dirty="0" smtClean="0"/>
              <a:t>2.5 ATPs.</a:t>
            </a:r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22098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i="1" dirty="0" smtClean="0"/>
              <a:t/>
            </a:r>
            <a:br>
              <a:rPr lang="en-IN" i="1" dirty="0" smtClean="0"/>
            </a:br>
            <a:r>
              <a:rPr lang="en-IN" i="1" dirty="0" smtClean="0"/>
              <a:t>Step 4: Cleavage</a:t>
            </a:r>
            <a:br>
              <a:rPr lang="en-IN" i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IN" dirty="0" smtClean="0"/>
              <a:t>                  </a:t>
            </a:r>
            <a:r>
              <a:rPr lang="en-IN" b="1" dirty="0" smtClean="0"/>
              <a:t>beta-</a:t>
            </a:r>
            <a:r>
              <a:rPr lang="en-IN" b="1" dirty="0" err="1" smtClean="0"/>
              <a:t>keto</a:t>
            </a:r>
            <a:r>
              <a:rPr lang="en-IN" b="1" dirty="0" smtClean="0"/>
              <a:t> fatty </a:t>
            </a:r>
            <a:r>
              <a:rPr lang="en-IN" b="1" dirty="0" err="1" smtClean="0"/>
              <a:t>acyl</a:t>
            </a:r>
            <a:r>
              <a:rPr lang="en-IN" b="1" dirty="0" smtClean="0"/>
              <a:t> </a:t>
            </a:r>
            <a:r>
              <a:rPr lang="en-IN" b="1" dirty="0" err="1" smtClean="0"/>
              <a:t>CoA</a:t>
            </a:r>
            <a:r>
              <a:rPr lang="en-IN" b="1" dirty="0" smtClean="0"/>
              <a:t> </a:t>
            </a:r>
          </a:p>
          <a:p>
            <a:pPr algn="just">
              <a:buNone/>
            </a:pPr>
            <a:r>
              <a:rPr lang="en-IN" dirty="0" smtClean="0"/>
              <a:t>                               </a:t>
            </a:r>
            <a:r>
              <a:rPr lang="en-IN" dirty="0" err="1" smtClean="0"/>
              <a:t>Thiolase</a:t>
            </a:r>
            <a:endParaRPr lang="en-IN" dirty="0" smtClean="0"/>
          </a:p>
          <a:p>
            <a:pPr algn="just">
              <a:buNone/>
            </a:pPr>
            <a:endParaRPr lang="en-IN" dirty="0" smtClean="0"/>
          </a:p>
          <a:p>
            <a:pPr algn="just">
              <a:buNone/>
            </a:pPr>
            <a:endParaRPr lang="en-IN" dirty="0" smtClean="0"/>
          </a:p>
          <a:p>
            <a:pPr algn="just">
              <a:buNone/>
            </a:pPr>
            <a:endParaRPr lang="en-IN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133600" y="2057400"/>
            <a:ext cx="1905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38600" y="2057400"/>
            <a:ext cx="1828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38200" y="3048000"/>
            <a:ext cx="2209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/>
              <a:t>Fatty </a:t>
            </a:r>
            <a:r>
              <a:rPr lang="en-IN" sz="2400" b="1" dirty="0" err="1" smtClean="0"/>
              <a:t>acyl</a:t>
            </a:r>
            <a:r>
              <a:rPr lang="en-IN" sz="2400" b="1" dirty="0" smtClean="0"/>
              <a:t> co A </a:t>
            </a:r>
            <a:endParaRPr lang="en-IN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4876800" y="2971800"/>
            <a:ext cx="2362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 smtClean="0"/>
              <a:t>Acetyl Co A </a:t>
            </a:r>
            <a:endParaRPr lang="en-IN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981200" y="43434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85800" y="5181600"/>
            <a:ext cx="2667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Cycle Repeated for 7 times 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Further Cycles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newly formed </a:t>
            </a:r>
            <a:r>
              <a:rPr lang="en-IN" b="1" dirty="0" smtClean="0"/>
              <a:t>fatty </a:t>
            </a:r>
            <a:r>
              <a:rPr lang="en-IN" b="1" dirty="0" err="1" smtClean="0"/>
              <a:t>acyl</a:t>
            </a:r>
            <a:r>
              <a:rPr lang="en-IN" b="1" dirty="0" smtClean="0"/>
              <a:t> </a:t>
            </a:r>
            <a:r>
              <a:rPr lang="en-IN" b="1" dirty="0" err="1" smtClean="0"/>
              <a:t>CoA</a:t>
            </a:r>
            <a:r>
              <a:rPr lang="en-IN" b="1" dirty="0" smtClean="0"/>
              <a:t> </a:t>
            </a:r>
            <a:r>
              <a:rPr lang="en-IN" dirty="0" smtClean="0"/>
              <a:t>will sequentially undergo further cycles of steps 1, 2, 3 and 4 of beta-oxidation until the fatty acid is completely converted to </a:t>
            </a:r>
            <a:r>
              <a:rPr lang="en-IN" b="1" dirty="0" smtClean="0"/>
              <a:t>acetyl </a:t>
            </a:r>
            <a:r>
              <a:rPr lang="en-IN" b="1" dirty="0" err="1" smtClean="0"/>
              <a:t>CoA</a:t>
            </a:r>
            <a:r>
              <a:rPr lang="en-IN" b="1" dirty="0" smtClean="0"/>
              <a:t>.</a:t>
            </a:r>
            <a:endParaRPr lang="en-IN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6886" y="330994"/>
            <a:ext cx="6827914" cy="6069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7200" dirty="0" smtClean="0"/>
              <a:t>Fatty acid Oxidation </a:t>
            </a:r>
            <a:endParaRPr lang="en-IN" sz="7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Energetics</a:t>
            </a:r>
            <a:r>
              <a:rPr lang="en-IN" b="1" dirty="0" smtClean="0"/>
              <a:t> of Beta Oxidation (ATP Yield)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err="1" smtClean="0"/>
              <a:t>Palmitic</a:t>
            </a:r>
            <a:r>
              <a:rPr lang="en-IN" b="1" dirty="0" smtClean="0"/>
              <a:t> acid (16 C) needs 7 cycles of beta oxidation </a:t>
            </a:r>
            <a:r>
              <a:rPr lang="en-IN" dirty="0" smtClean="0"/>
              <a:t>So, it gives rise to 8 molecules of acetyl </a:t>
            </a:r>
            <a:r>
              <a:rPr lang="en-IN" dirty="0" err="1" smtClean="0"/>
              <a:t>CoA</a:t>
            </a:r>
            <a:r>
              <a:rPr lang="en-IN" dirty="0" smtClean="0"/>
              <a:t> .</a:t>
            </a:r>
          </a:p>
          <a:p>
            <a:r>
              <a:rPr lang="en-IN" dirty="0" smtClean="0"/>
              <a:t>Every molecule of acetyl </a:t>
            </a:r>
            <a:r>
              <a:rPr lang="en-IN" dirty="0" err="1" smtClean="0"/>
              <a:t>CoA</a:t>
            </a:r>
            <a:r>
              <a:rPr lang="en-IN" dirty="0" smtClean="0"/>
              <a:t> when oxidized in the TCA cycle gives 10 molecules of ATP.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r>
              <a:rPr lang="en-US" dirty="0" smtClean="0"/>
              <a:t>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Cell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447800"/>
            <a:ext cx="2590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Adipose tissue </a:t>
            </a:r>
          </a:p>
          <a:p>
            <a:r>
              <a:rPr lang="en-US" dirty="0" smtClean="0"/>
              <a:t>TG</a:t>
            </a:r>
          </a:p>
          <a:p>
            <a:r>
              <a:rPr lang="en-US" dirty="0" smtClean="0"/>
              <a:t>Fatty Acid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38800" y="1524000"/>
            <a:ext cx="2819400" cy="2362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r>
              <a:rPr lang="en-US" sz="1600" dirty="0" smtClean="0"/>
              <a:t>                         From Cytoplasm            </a:t>
            </a:r>
          </a:p>
          <a:p>
            <a:pPr algn="ctr"/>
            <a:r>
              <a:rPr lang="en-US" sz="1600" dirty="0" smtClean="0"/>
              <a:t>                          to Mitochondria 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362200" y="5181600"/>
            <a:ext cx="4114800" cy="1371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                   Proper </a:t>
            </a:r>
          </a:p>
          <a:p>
            <a:pPr algn="ctr"/>
            <a:r>
              <a:rPr lang="en-US" sz="2800" dirty="0" smtClean="0"/>
              <a:t>                   Oxidation in      </a:t>
            </a:r>
          </a:p>
          <a:p>
            <a:pPr algn="ctr"/>
            <a:r>
              <a:rPr lang="en-US" sz="2800" dirty="0" smtClean="0"/>
              <a:t>                     Mitochondria 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6172200" y="1600200"/>
            <a:ext cx="1219200" cy="7620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6515100" y="2781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867400" y="3200400"/>
            <a:ext cx="2209800" cy="457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&quot;No&quot; Symbol 10"/>
          <p:cNvSpPr/>
          <p:nvPr/>
        </p:nvSpPr>
        <p:spPr>
          <a:xfrm flipV="1">
            <a:off x="5943600" y="3200400"/>
            <a:ext cx="2057400" cy="381000"/>
          </a:xfrm>
          <a:prstGeom prst="noSmok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Color image cartoon full body man with beard Vector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581399" y="1600200"/>
            <a:ext cx="990599" cy="1066800"/>
          </a:xfrm>
          <a:prstGeom prst="rect">
            <a:avLst/>
          </a:prstGeom>
          <a:noFill/>
        </p:spPr>
      </p:pic>
      <p:cxnSp>
        <p:nvCxnSpPr>
          <p:cNvPr id="14" name="Straight Arrow Connector 13"/>
          <p:cNvCxnSpPr/>
          <p:nvPr/>
        </p:nvCxnSpPr>
        <p:spPr>
          <a:xfrm>
            <a:off x="4724400" y="2286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400800" y="1676400"/>
            <a:ext cx="4572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7467600" y="1066800"/>
            <a:ext cx="838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04800" y="1524000"/>
            <a:ext cx="1447800" cy="1371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Transport from Adipose tissue to Target cells </a:t>
            </a:r>
            <a:endParaRPr lang="en-US" dirty="0"/>
          </a:p>
        </p:txBody>
      </p:sp>
      <p:sp>
        <p:nvSpPr>
          <p:cNvPr id="21" name="&quot;No&quot; Symbol 20"/>
          <p:cNvSpPr/>
          <p:nvPr/>
        </p:nvSpPr>
        <p:spPr>
          <a:xfrm>
            <a:off x="2438400" y="5334000"/>
            <a:ext cx="1752600" cy="5334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4648200" y="4038600"/>
            <a:ext cx="2743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4724400" y="2438400"/>
            <a:ext cx="762000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Blood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 u="sng">
                <a:solidFill>
                  <a:schemeClr val="accent3">
                    <a:lumMod val="50000"/>
                  </a:schemeClr>
                </a:solidFill>
              </a:rPr>
              <a:t>Oxidation of Fatty Acids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>
          <a:xfrm>
            <a:off x="323850" y="1412875"/>
            <a:ext cx="8351838" cy="52562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3200" b="1" smtClean="0">
                <a:latin typeface="Arial" pitchFamily="34" charset="0"/>
                <a:cs typeface="Arial" pitchFamily="34" charset="0"/>
                <a:hlinkClick r:id="rId2" tooltip="Fatty acid"/>
              </a:rPr>
              <a:t>Fatty acids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are an important source of </a:t>
            </a:r>
            <a:r>
              <a:rPr lang="en-US" sz="3200" smtClean="0">
                <a:latin typeface="Arial" pitchFamily="34" charset="0"/>
                <a:cs typeface="Arial" pitchFamily="34" charset="0"/>
                <a:hlinkClick r:id="rId3" tooltip="Energy"/>
              </a:rPr>
              <a:t>energy</a:t>
            </a:r>
            <a:endParaRPr lang="en-US" sz="32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Oxidation is the process where energy is produced by degradation of fatty acids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6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There are several types of fatty acids oxidation.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AutoNum type="arabicParenBoth"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smtClean="0">
                <a:latin typeface="Arial" pitchFamily="34" charset="0"/>
                <a:cs typeface="Arial" pitchFamily="34" charset="0"/>
              </a:rPr>
              <a:t>β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- oxidation of fatty acid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AutoNum type="arabicParenBoth"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smtClean="0">
                <a:latin typeface="Arial" pitchFamily="34" charset="0"/>
                <a:cs typeface="Arial" pitchFamily="34" charset="0"/>
              </a:rPr>
              <a:t>α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- oxidation of fatty acids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AutoNum type="arabicParenBoth"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- oxidation of fatty acids</a:t>
            </a:r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Points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</a:p>
          <a:p>
            <a:r>
              <a:rPr lang="en-IN" dirty="0" smtClean="0"/>
              <a:t>Definition </a:t>
            </a:r>
          </a:p>
          <a:p>
            <a:r>
              <a:rPr lang="en-IN" dirty="0" smtClean="0"/>
              <a:t>Location </a:t>
            </a:r>
          </a:p>
          <a:p>
            <a:r>
              <a:rPr lang="en-IN" dirty="0" smtClean="0"/>
              <a:t>Steps and Pathway </a:t>
            </a:r>
          </a:p>
          <a:p>
            <a:r>
              <a:rPr lang="en-IN" dirty="0" err="1" smtClean="0"/>
              <a:t>Energetics</a:t>
            </a:r>
            <a:r>
              <a:rPr lang="en-IN" dirty="0" smtClean="0"/>
              <a:t> ( ATP formation)</a:t>
            </a:r>
          </a:p>
          <a:p>
            <a:r>
              <a:rPr lang="en-IN" dirty="0" smtClean="0"/>
              <a:t>Regulation </a:t>
            </a:r>
          </a:p>
          <a:p>
            <a:r>
              <a:rPr lang="en-IN" dirty="0" smtClean="0"/>
              <a:t>Clinical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BETA OXIDATION OF FATTY ACIDS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IN" dirty="0" smtClean="0"/>
          </a:p>
          <a:p>
            <a:pPr algn="just"/>
            <a:r>
              <a:rPr lang="en-IN" dirty="0" smtClean="0"/>
              <a:t>This process is known as beta-oxidation, because the oxidation and splitting of </a:t>
            </a:r>
            <a:r>
              <a:rPr lang="en-IN" b="1" dirty="0" smtClean="0"/>
              <a:t>two carbon units occur at the </a:t>
            </a:r>
            <a:r>
              <a:rPr lang="en-IN" b="1" u="sng" dirty="0" smtClean="0"/>
              <a:t>beta-carbon</a:t>
            </a:r>
            <a:r>
              <a:rPr lang="en-IN" dirty="0" smtClean="0"/>
              <a:t> atom. </a:t>
            </a:r>
          </a:p>
          <a:p>
            <a:pPr algn="just">
              <a:buNone/>
            </a:pPr>
            <a:r>
              <a:rPr lang="en-IN" dirty="0" smtClean="0"/>
              <a:t>Def: The oxidation of the hydrocarbon chain occurs by a sequential cleavage of two carbon atoms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schemeClr val="tx2">
                  <a:shade val="85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>
            <a:normAutofit/>
          </a:bodyPr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/>
              <a:t>The beta oxidation of fatty acids involve </a:t>
            </a:r>
            <a:r>
              <a:rPr lang="en-US" sz="3200" b="1" u="sng" dirty="0" smtClean="0"/>
              <a:t>three stages</a:t>
            </a:r>
            <a:r>
              <a:rPr lang="en-US" sz="3200" b="1" dirty="0" smtClean="0"/>
              <a:t>:</a:t>
            </a: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b="1" dirty="0" smtClean="0"/>
          </a:p>
          <a:p>
            <a:pPr marL="69723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Activation of fatty acids in the </a:t>
            </a:r>
            <a:r>
              <a:rPr lang="en-US" b="1" dirty="0" err="1" smtClean="0"/>
              <a:t>cytosol</a:t>
            </a:r>
            <a:endParaRPr lang="en-US" b="1" dirty="0" smtClean="0"/>
          </a:p>
          <a:p>
            <a:pPr marL="69723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Transport of activated fatty acids into mitochondria (</a:t>
            </a:r>
            <a:r>
              <a:rPr lang="en-US" sz="3200" b="1" dirty="0" err="1" smtClean="0">
                <a:hlinkClick r:id="rId2" action="ppaction://hlinkfile" tooltip="Carnitine shuttle"/>
              </a:rPr>
              <a:t>carnitine</a:t>
            </a:r>
            <a:r>
              <a:rPr lang="en-US" sz="3200" b="1" dirty="0" smtClean="0">
                <a:hlinkClick r:id="rId2" action="ppaction://hlinkfile" tooltip="Carnitine shuttle"/>
              </a:rPr>
              <a:t> shuttle</a:t>
            </a:r>
            <a:r>
              <a:rPr lang="en-US" b="1" dirty="0" smtClean="0"/>
              <a:t>)</a:t>
            </a:r>
          </a:p>
          <a:p>
            <a:pPr marL="69723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Beta oxidation proper in the mitochondrial matrix</a:t>
            </a: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7200" dirty="0" smtClean="0"/>
              <a:t>Partially cytoplasm and Mitochondrial </a:t>
            </a:r>
            <a:endParaRPr lang="en-IN" sz="7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i="1" dirty="0" smtClean="0"/>
              <a:t/>
            </a:r>
            <a:br>
              <a:rPr lang="en-IN" sz="4000" i="1" dirty="0" smtClean="0"/>
            </a:br>
            <a:r>
              <a:rPr lang="en-IN" sz="4000" i="1" dirty="0" smtClean="0"/>
              <a:t>Preparative Step 1: Activation of Fatty Acids</a:t>
            </a:r>
            <a:r>
              <a:rPr lang="en-IN" i="1" dirty="0" smtClean="0"/>
              <a:t/>
            </a:r>
            <a:br>
              <a:rPr lang="en-IN" i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sz="4000" b="1" dirty="0" smtClean="0"/>
              <a:t>Fatty acids </a:t>
            </a:r>
            <a:r>
              <a:rPr lang="en-IN" sz="4000" dirty="0" smtClean="0"/>
              <a:t>are activated to their </a:t>
            </a:r>
            <a:r>
              <a:rPr lang="en-IN" sz="4000" b="1" dirty="0" smtClean="0"/>
              <a:t>fatty </a:t>
            </a:r>
            <a:r>
              <a:rPr lang="en-IN" sz="4000" b="1" dirty="0" err="1" smtClean="0"/>
              <a:t>acyl</a:t>
            </a:r>
            <a:r>
              <a:rPr lang="en-IN" sz="4000" b="1" dirty="0" smtClean="0"/>
              <a:t> co A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This activation is taking place in </a:t>
            </a:r>
            <a:r>
              <a:rPr lang="en-IN" b="1" dirty="0" smtClean="0"/>
              <a:t>cytoplasm. </a:t>
            </a:r>
            <a:r>
              <a:rPr lang="en-IN" dirty="0" smtClean="0"/>
              <a:t>ATP is hydrolyzed to AMP and </a:t>
            </a:r>
            <a:r>
              <a:rPr lang="en-IN" dirty="0" err="1" smtClean="0"/>
              <a:t>Ppi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10219</TotalTime>
  <Words>545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Dr Trushna Shah </vt:lpstr>
      <vt:lpstr>Slide 2</vt:lpstr>
      <vt:lpstr>Slide 3</vt:lpstr>
      <vt:lpstr>                                Oxidation of Fatty Acids</vt:lpstr>
      <vt:lpstr>Points </vt:lpstr>
      <vt:lpstr> BETA OXIDATION OF FATTY ACIDS </vt:lpstr>
      <vt:lpstr>Slide 7</vt:lpstr>
      <vt:lpstr>Location</vt:lpstr>
      <vt:lpstr> Preparative Step 1: Activation of Fatty Acids </vt:lpstr>
      <vt:lpstr>Slide 10</vt:lpstr>
      <vt:lpstr>Preparative Step 2: Role of Carnitine </vt:lpstr>
      <vt:lpstr>Clinical Applications of Carnitine  </vt:lpstr>
      <vt:lpstr>Slide 13</vt:lpstr>
      <vt:lpstr>Beta oxidation in Mitochondria </vt:lpstr>
      <vt:lpstr> Step 2: Hydration </vt:lpstr>
      <vt:lpstr>Step 3: NAD+ Dependent Dehydrogenase </vt:lpstr>
      <vt:lpstr> Step 4: Cleavage </vt:lpstr>
      <vt:lpstr> Further Cycles </vt:lpstr>
      <vt:lpstr>Slide 19</vt:lpstr>
      <vt:lpstr>Energetics of Beta Oxidation (ATP Yield)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Trushna</dc:creator>
  <cp:lastModifiedBy>ADMIN</cp:lastModifiedBy>
  <cp:revision>34</cp:revision>
  <dcterms:created xsi:type="dcterms:W3CDTF">2006-08-16T00:00:00Z</dcterms:created>
  <dcterms:modified xsi:type="dcterms:W3CDTF">2024-11-26T05:04:34Z</dcterms:modified>
</cp:coreProperties>
</file>