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0" r:id="rId2"/>
    <p:sldId id="283" r:id="rId3"/>
    <p:sldId id="256" r:id="rId4"/>
    <p:sldId id="258" r:id="rId5"/>
    <p:sldId id="289" r:id="rId6"/>
    <p:sldId id="259" r:id="rId7"/>
    <p:sldId id="282" r:id="rId8"/>
    <p:sldId id="260" r:id="rId9"/>
    <p:sldId id="261" r:id="rId10"/>
    <p:sldId id="267" r:id="rId11"/>
    <p:sldId id="262" r:id="rId12"/>
    <p:sldId id="263" r:id="rId13"/>
    <p:sldId id="264" r:id="rId14"/>
    <p:sldId id="265" r:id="rId15"/>
    <p:sldId id="268" r:id="rId16"/>
    <p:sldId id="273" r:id="rId17"/>
    <p:sldId id="290" r:id="rId18"/>
    <p:sldId id="269" r:id="rId19"/>
    <p:sldId id="272" r:id="rId20"/>
    <p:sldId id="271" r:id="rId21"/>
    <p:sldId id="294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5" r:id="rId30"/>
    <p:sldId id="281" r:id="rId31"/>
    <p:sldId id="285" r:id="rId32"/>
    <p:sldId id="286" r:id="rId33"/>
    <p:sldId id="287" r:id="rId34"/>
    <p:sldId id="288" r:id="rId35"/>
    <p:sldId id="335" r:id="rId36"/>
    <p:sldId id="291" r:id="rId37"/>
    <p:sldId id="292" r:id="rId38"/>
    <p:sldId id="293" r:id="rId39"/>
    <p:sldId id="33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41" r:id="rId48"/>
    <p:sldId id="342" r:id="rId49"/>
    <p:sldId id="343" r:id="rId50"/>
    <p:sldId id="303" r:id="rId51"/>
    <p:sldId id="336" r:id="rId52"/>
    <p:sldId id="304" r:id="rId53"/>
    <p:sldId id="305" r:id="rId54"/>
    <p:sldId id="307" r:id="rId55"/>
    <p:sldId id="308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40" r:id="rId65"/>
    <p:sldId id="319" r:id="rId66"/>
    <p:sldId id="320" r:id="rId67"/>
    <p:sldId id="321" r:id="rId68"/>
    <p:sldId id="389" r:id="rId69"/>
    <p:sldId id="390" r:id="rId70"/>
    <p:sldId id="391" r:id="rId71"/>
    <p:sldId id="392" r:id="rId72"/>
    <p:sldId id="393" r:id="rId73"/>
    <p:sldId id="337" r:id="rId74"/>
    <p:sldId id="322" r:id="rId75"/>
    <p:sldId id="323" r:id="rId76"/>
    <p:sldId id="324" r:id="rId77"/>
    <p:sldId id="333" r:id="rId78"/>
    <p:sldId id="325" r:id="rId79"/>
    <p:sldId id="339" r:id="rId80"/>
    <p:sldId id="326" r:id="rId81"/>
    <p:sldId id="338" r:id="rId82"/>
    <p:sldId id="327" r:id="rId83"/>
    <p:sldId id="328" r:id="rId84"/>
    <p:sldId id="329" r:id="rId85"/>
    <p:sldId id="330" r:id="rId86"/>
    <p:sldId id="331" r:id="rId87"/>
    <p:sldId id="332" r:id="rId88"/>
    <p:sldId id="366" r:id="rId89"/>
    <p:sldId id="346" r:id="rId90"/>
    <p:sldId id="347" r:id="rId91"/>
    <p:sldId id="381" r:id="rId92"/>
    <p:sldId id="348" r:id="rId93"/>
    <p:sldId id="349" r:id="rId94"/>
    <p:sldId id="350" r:id="rId95"/>
    <p:sldId id="351" r:id="rId96"/>
    <p:sldId id="352" r:id="rId97"/>
    <p:sldId id="353" r:id="rId98"/>
    <p:sldId id="365" r:id="rId99"/>
    <p:sldId id="354" r:id="rId100"/>
    <p:sldId id="355" r:id="rId101"/>
    <p:sldId id="364" r:id="rId102"/>
    <p:sldId id="356" r:id="rId103"/>
    <p:sldId id="357" r:id="rId104"/>
    <p:sldId id="359" r:id="rId105"/>
    <p:sldId id="376" r:id="rId106"/>
    <p:sldId id="360" r:id="rId107"/>
    <p:sldId id="361" r:id="rId108"/>
    <p:sldId id="370" r:id="rId109"/>
    <p:sldId id="372" r:id="rId110"/>
    <p:sldId id="373" r:id="rId111"/>
    <p:sldId id="368" r:id="rId112"/>
    <p:sldId id="369" r:id="rId113"/>
    <p:sldId id="378" r:id="rId114"/>
    <p:sldId id="379" r:id="rId115"/>
    <p:sldId id="380" r:id="rId116"/>
    <p:sldId id="363" r:id="rId117"/>
    <p:sldId id="367" r:id="rId118"/>
    <p:sldId id="382" r:id="rId119"/>
    <p:sldId id="383" r:id="rId120"/>
    <p:sldId id="384" r:id="rId121"/>
    <p:sldId id="385" r:id="rId122"/>
    <p:sldId id="386" r:id="rId123"/>
    <p:sldId id="387" r:id="rId124"/>
    <p:sldId id="429" r:id="rId125"/>
    <p:sldId id="430" r:id="rId126"/>
    <p:sldId id="431" r:id="rId127"/>
    <p:sldId id="432" r:id="rId128"/>
    <p:sldId id="433" r:id="rId129"/>
    <p:sldId id="434" r:id="rId130"/>
    <p:sldId id="435" r:id="rId131"/>
    <p:sldId id="436" r:id="rId132"/>
    <p:sldId id="437" r:id="rId133"/>
    <p:sldId id="438" r:id="rId134"/>
    <p:sldId id="439" r:id="rId135"/>
    <p:sldId id="440" r:id="rId136"/>
    <p:sldId id="441" r:id="rId137"/>
    <p:sldId id="442" r:id="rId138"/>
    <p:sldId id="443" r:id="rId139"/>
    <p:sldId id="444" r:id="rId140"/>
    <p:sldId id="445" r:id="rId141"/>
    <p:sldId id="446" r:id="rId142"/>
    <p:sldId id="447" r:id="rId143"/>
    <p:sldId id="448" r:id="rId1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theroma" TargetMode="External"/><Relationship Id="rId7" Type="http://schemas.openxmlformats.org/officeDocument/2006/relationships/hyperlink" Target="https://en.wikipedia.org/wiki/Kidney_problems" TargetMode="External"/><Relationship Id="rId2" Type="http://schemas.openxmlformats.org/officeDocument/2006/relationships/hyperlink" Target="https://en.wikipedia.org/wiki/Arte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eripheral_artery_disease" TargetMode="External"/><Relationship Id="rId5" Type="http://schemas.openxmlformats.org/officeDocument/2006/relationships/hyperlink" Target="https://en.wikipedia.org/wiki/Stroke" TargetMode="External"/><Relationship Id="rId4" Type="http://schemas.openxmlformats.org/officeDocument/2006/relationships/hyperlink" Target="https://en.wikipedia.org/wiki/Coronary_artery_disease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abetes" TargetMode="External"/><Relationship Id="rId2" Type="http://schemas.openxmlformats.org/officeDocument/2006/relationships/hyperlink" Target="https://en.wikipedia.org/wiki/High_blood_press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Obesity" TargetMode="Externa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%20DRIVE%20DATA\Trushna%20Shah%20Pendrive%202\data\data0\Cholesterol%20animation%20_%20Heart%20disease%20risk%20factors.mp4" TargetMode="Externa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 </a:t>
            </a:r>
            <a:r>
              <a:rPr lang="en-US" sz="4000" dirty="0" err="1" smtClean="0"/>
              <a:t>Trushna</a:t>
            </a:r>
            <a:r>
              <a:rPr lang="en-US" sz="4000" dirty="0" smtClean="0"/>
              <a:t> Shah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Professor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Biochemistry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SBKSMI&amp;RC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304" y="2209800"/>
            <a:ext cx="833149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IN" b="1" dirty="0" smtClean="0"/>
              <a:t>Step 2: Production of HMG </a:t>
            </a:r>
            <a:r>
              <a:rPr lang="en-IN" b="1" dirty="0" err="1" smtClean="0"/>
              <a:t>CoA</a:t>
            </a:r>
            <a:endParaRPr lang="en-IN" b="1" dirty="0" smtClean="0"/>
          </a:p>
          <a:p>
            <a:pPr algn="just">
              <a:buNone/>
            </a:pPr>
            <a:r>
              <a:rPr lang="en-IN" dirty="0" smtClean="0"/>
              <a:t>A third molecule of acetyl </a:t>
            </a:r>
            <a:r>
              <a:rPr lang="en-IN" dirty="0" err="1" smtClean="0"/>
              <a:t>CoA</a:t>
            </a:r>
            <a:r>
              <a:rPr lang="en-IN" dirty="0" smtClean="0"/>
              <a:t> condenses with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to form beta-</a:t>
            </a:r>
            <a:r>
              <a:rPr lang="en-IN" dirty="0" err="1" smtClean="0"/>
              <a:t>hydroxy</a:t>
            </a:r>
            <a:r>
              <a:rPr lang="en-IN" dirty="0" smtClean="0"/>
              <a:t> beta-methyl </a:t>
            </a:r>
            <a:r>
              <a:rPr lang="en-IN" dirty="0" err="1" smtClean="0"/>
              <a:t>glutaryl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(HMG </a:t>
            </a:r>
            <a:r>
              <a:rPr lang="en-IN" dirty="0" err="1" smtClean="0"/>
              <a:t>CoA</a:t>
            </a:r>
            <a:r>
              <a:rPr lang="en-IN" dirty="0" smtClean="0"/>
              <a:t>). </a:t>
            </a:r>
          </a:p>
          <a:p>
            <a:pPr algn="just">
              <a:buNone/>
            </a:pPr>
            <a:r>
              <a:rPr lang="en-IN" dirty="0" smtClean="0"/>
              <a:t>The enzyme is </a:t>
            </a:r>
            <a:r>
              <a:rPr lang="en-IN" b="1" dirty="0" smtClean="0"/>
              <a:t>HMG </a:t>
            </a:r>
            <a:r>
              <a:rPr lang="en-IN" b="1" dirty="0" err="1" smtClean="0"/>
              <a:t>CoA</a:t>
            </a:r>
            <a:r>
              <a:rPr lang="en-IN" b="1" dirty="0" smtClean="0"/>
              <a:t> </a:t>
            </a:r>
            <a:r>
              <a:rPr lang="en-IN" b="1" dirty="0" err="1" smtClean="0"/>
              <a:t>synthase</a:t>
            </a:r>
            <a:r>
              <a:rPr lang="en-IN" b="1" dirty="0" smtClean="0"/>
              <a:t>.  </a:t>
            </a:r>
          </a:p>
          <a:p>
            <a:pPr algn="just">
              <a:buNone/>
            </a:pPr>
            <a:r>
              <a:rPr lang="en-IN" dirty="0" smtClean="0"/>
              <a:t>HMG </a:t>
            </a:r>
            <a:r>
              <a:rPr lang="en-IN" dirty="0" err="1" smtClean="0"/>
              <a:t>CoA</a:t>
            </a:r>
            <a:r>
              <a:rPr lang="en-IN" dirty="0" smtClean="0"/>
              <a:t> is present in both </a:t>
            </a:r>
            <a:r>
              <a:rPr lang="en-IN" dirty="0" err="1" smtClean="0"/>
              <a:t>cytosol</a:t>
            </a:r>
            <a:r>
              <a:rPr lang="en-IN" dirty="0" smtClean="0"/>
              <a:t> as well as mitochondria of liver. The mitochondrial pool is used for </a:t>
            </a:r>
            <a:r>
              <a:rPr lang="en-IN" dirty="0" err="1" smtClean="0"/>
              <a:t>ketogenesis</a:t>
            </a:r>
            <a:r>
              <a:rPr lang="en-IN" dirty="0" smtClean="0"/>
              <a:t> whereas the </a:t>
            </a:r>
            <a:r>
              <a:rPr lang="en-IN" b="1" dirty="0" err="1" smtClean="0"/>
              <a:t>cytosolic</a:t>
            </a:r>
            <a:r>
              <a:rPr lang="en-IN" b="1" dirty="0" smtClean="0"/>
              <a:t> fraction is utilized for </a:t>
            </a:r>
            <a:r>
              <a:rPr lang="en-IN" dirty="0" smtClean="0"/>
              <a:t>cholesterol synthesis.</a:t>
            </a:r>
            <a:endParaRPr lang="en-IN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Step 3: The Committed Step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                                HMG </a:t>
            </a:r>
            <a:r>
              <a:rPr lang="en-IN" dirty="0" err="1" smtClean="0"/>
              <a:t>CoA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</a:t>
            </a:r>
          </a:p>
          <a:p>
            <a:pPr>
              <a:buNone/>
            </a:pPr>
            <a:r>
              <a:rPr lang="en-IN" dirty="0" smtClean="0"/>
              <a:t>                       2 NADPH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2209800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62200" y="41148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 smtClean="0"/>
              <a:t>       </a:t>
            </a:r>
            <a:r>
              <a:rPr lang="en-IN" sz="4000" b="1" dirty="0" err="1" smtClean="0"/>
              <a:t>mevalonate</a:t>
            </a:r>
            <a:endParaRPr lang="en-IN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4648200" y="2667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  </a:t>
            </a:r>
            <a:r>
              <a:rPr lang="en-IN" sz="2400" b="1" dirty="0" smtClean="0"/>
              <a:t>HMG </a:t>
            </a:r>
            <a:r>
              <a:rPr lang="en-IN" sz="2400" b="1" dirty="0" err="1" smtClean="0"/>
              <a:t>CoA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reductase</a:t>
            </a:r>
            <a:r>
              <a:rPr lang="en-IN" sz="2400" b="1" dirty="0" smtClean="0"/>
              <a:t>. </a:t>
            </a:r>
            <a:endParaRPr lang="en-IN" sz="24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>
            <a:normAutofit lnSpcReduction="10000"/>
          </a:bodyPr>
          <a:lstStyle/>
          <a:p>
            <a:r>
              <a:rPr lang="en-IN" b="1" dirty="0" smtClean="0"/>
              <a:t>Step 3: The Committed Step</a:t>
            </a:r>
          </a:p>
          <a:p>
            <a:r>
              <a:rPr lang="en-IN" dirty="0" smtClean="0"/>
              <a:t>The reduction of HMG </a:t>
            </a:r>
            <a:r>
              <a:rPr lang="en-IN" dirty="0" err="1" smtClean="0"/>
              <a:t>CoA</a:t>
            </a:r>
            <a:r>
              <a:rPr lang="en-IN" dirty="0" smtClean="0"/>
              <a:t> to </a:t>
            </a:r>
            <a:r>
              <a:rPr lang="en-IN" dirty="0" err="1" smtClean="0"/>
              <a:t>mevalonate</a:t>
            </a:r>
            <a:r>
              <a:rPr lang="en-IN" dirty="0" smtClean="0"/>
              <a:t> is catalyzed by </a:t>
            </a:r>
            <a:r>
              <a:rPr lang="en-IN" b="1" dirty="0" smtClean="0"/>
              <a:t>HMG </a:t>
            </a:r>
            <a:r>
              <a:rPr lang="en-IN" b="1" dirty="0" err="1" smtClean="0"/>
              <a:t>CoA</a:t>
            </a:r>
            <a:r>
              <a:rPr lang="en-IN" b="1" dirty="0" smtClean="0"/>
              <a:t> </a:t>
            </a:r>
            <a:r>
              <a:rPr lang="en-IN" b="1" dirty="0" err="1" smtClean="0"/>
              <a:t>reductase</a:t>
            </a:r>
            <a:r>
              <a:rPr lang="en-IN" b="1" dirty="0" smtClean="0"/>
              <a:t>. </a:t>
            </a:r>
          </a:p>
          <a:p>
            <a:r>
              <a:rPr lang="en-IN" b="1" dirty="0" smtClean="0"/>
              <a:t>It is a </a:t>
            </a:r>
            <a:r>
              <a:rPr lang="en-IN" b="1" dirty="0" err="1" smtClean="0"/>
              <a:t>microsomal</a:t>
            </a:r>
            <a:r>
              <a:rPr lang="en-IN" b="1" dirty="0" smtClean="0"/>
              <a:t> (endoplasmic </a:t>
            </a:r>
            <a:r>
              <a:rPr lang="en-IN" dirty="0" smtClean="0"/>
              <a:t>reticulum) enzyme.</a:t>
            </a:r>
          </a:p>
          <a:p>
            <a:r>
              <a:rPr lang="en-IN" dirty="0" smtClean="0"/>
              <a:t> It uses 2 molecules of NADPH</a:t>
            </a:r>
          </a:p>
          <a:p>
            <a:r>
              <a:rPr lang="en-IN" dirty="0" smtClean="0"/>
              <a:t>Steps 1 and 2 are shared with </a:t>
            </a:r>
            <a:r>
              <a:rPr lang="en-IN" dirty="0" err="1" smtClean="0"/>
              <a:t>ketogenic</a:t>
            </a:r>
            <a:r>
              <a:rPr lang="en-IN" dirty="0" smtClean="0"/>
              <a:t> pathway;</a:t>
            </a:r>
          </a:p>
          <a:p>
            <a:r>
              <a:rPr lang="en-IN" dirty="0" smtClean="0"/>
              <a:t>but step 3 is the first reaction that is unique to the cholesterol biosynthetic pathway. </a:t>
            </a:r>
          </a:p>
          <a:p>
            <a:r>
              <a:rPr lang="en-IN" dirty="0" smtClean="0"/>
              <a:t>It is the </a:t>
            </a:r>
            <a:r>
              <a:rPr lang="en-IN" b="1" dirty="0" smtClean="0"/>
              <a:t>rate-limiting step.</a:t>
            </a:r>
            <a:endParaRPr lang="en-IN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Step 4: Production of 5 Carbon Unit</a:t>
            </a:r>
          </a:p>
          <a:p>
            <a:pPr>
              <a:buNone/>
            </a:pPr>
            <a:r>
              <a:rPr lang="en-IN" dirty="0" err="1" smtClean="0"/>
              <a:t>i</a:t>
            </a:r>
            <a:r>
              <a:rPr lang="en-IN" dirty="0" smtClean="0"/>
              <a:t>. </a:t>
            </a:r>
            <a:r>
              <a:rPr lang="en-IN" dirty="0" err="1" smtClean="0"/>
              <a:t>Mevalonate</a:t>
            </a:r>
            <a:r>
              <a:rPr lang="en-IN" dirty="0" smtClean="0"/>
              <a:t> (6 C) is successively </a:t>
            </a:r>
            <a:r>
              <a:rPr lang="en-IN" i="1" dirty="0" err="1" smtClean="0"/>
              <a:t>phosphorylated</a:t>
            </a:r>
            <a:r>
              <a:rPr lang="en-IN" dirty="0" smtClean="0"/>
              <a:t> to  </a:t>
            </a:r>
            <a:r>
              <a:rPr lang="en-IN" b="1" dirty="0" err="1" smtClean="0"/>
              <a:t>phosphomevalonate</a:t>
            </a:r>
            <a:r>
              <a:rPr lang="en-IN" dirty="0" smtClean="0"/>
              <a:t> (6 C), to </a:t>
            </a:r>
            <a:r>
              <a:rPr lang="en-IN" b="1" dirty="0" err="1" smtClean="0"/>
              <a:t>pyrophosphomevalonate</a:t>
            </a:r>
            <a:r>
              <a:rPr lang="en-IN" dirty="0" smtClean="0"/>
              <a:t> (6 C), then to </a:t>
            </a:r>
          </a:p>
          <a:p>
            <a:pPr>
              <a:buNone/>
            </a:pPr>
            <a:r>
              <a:rPr lang="en-IN" b="1" dirty="0" smtClean="0"/>
              <a:t>    3- phospho-5-pyrophosphomevalonate</a:t>
            </a:r>
            <a:r>
              <a:rPr lang="en-IN" dirty="0" smtClean="0"/>
              <a:t>. (6 C) </a:t>
            </a:r>
          </a:p>
          <a:p>
            <a:pPr>
              <a:buNone/>
            </a:pPr>
            <a:r>
              <a:rPr lang="en-IN" dirty="0" smtClean="0"/>
              <a:t>This then undergoes </a:t>
            </a:r>
            <a:r>
              <a:rPr lang="en-IN" b="1" i="1" dirty="0" err="1" smtClean="0"/>
              <a:t>decarboxylation</a:t>
            </a:r>
            <a:r>
              <a:rPr lang="en-IN" dirty="0" smtClean="0"/>
              <a:t> to give </a:t>
            </a:r>
            <a:r>
              <a:rPr lang="en-IN" b="1" dirty="0" err="1" smtClean="0"/>
              <a:t>isopentenyl</a:t>
            </a:r>
            <a:r>
              <a:rPr lang="en-IN" b="1" dirty="0" smtClean="0"/>
              <a:t> </a:t>
            </a:r>
            <a:r>
              <a:rPr lang="fr-FR" b="1" dirty="0" smtClean="0"/>
              <a:t>pyrophosphate</a:t>
            </a:r>
            <a:r>
              <a:rPr lang="fr-FR" dirty="0" smtClean="0"/>
              <a:t>, a 5 </a:t>
            </a:r>
            <a:r>
              <a:rPr lang="fr-FR" dirty="0" err="1" smtClean="0"/>
              <a:t>carbon</a:t>
            </a:r>
            <a:r>
              <a:rPr lang="fr-FR" dirty="0" smtClean="0"/>
              <a:t> unit.</a:t>
            </a:r>
          </a:p>
          <a:p>
            <a:pPr>
              <a:buNone/>
            </a:pPr>
            <a:r>
              <a:rPr lang="en-IN" dirty="0" smtClean="0"/>
              <a:t>Step 4 requires 3 molecules of ATP </a:t>
            </a:r>
            <a:endParaRPr lang="en-IN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Steps 1, 2, 3 and 4 together may be considered as the first phase of the cholesterol synthesis.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4343400"/>
          </a:xfrm>
        </p:spPr>
        <p:txBody>
          <a:bodyPr/>
          <a:lstStyle/>
          <a:p>
            <a:r>
              <a:rPr lang="en-IN" b="1" dirty="0" smtClean="0"/>
              <a:t>Step 5: Condensation of 5-Carbon Units</a:t>
            </a:r>
          </a:p>
          <a:p>
            <a:r>
              <a:rPr lang="en-IN" dirty="0" smtClean="0"/>
              <a:t>5A(5 C), 5B(10 C), 5C(15) and 5D Steps condensed to form a 30 carbon compound, </a:t>
            </a:r>
            <a:r>
              <a:rPr lang="en-IN" b="1" dirty="0" err="1" smtClean="0"/>
              <a:t>Squalene</a:t>
            </a:r>
            <a:r>
              <a:rPr lang="en-IN" b="1" dirty="0" smtClean="0"/>
              <a:t>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Step 6: </a:t>
            </a:r>
            <a:r>
              <a:rPr lang="en-IN" b="1" dirty="0" err="1" smtClean="0"/>
              <a:t>Cyclization</a:t>
            </a:r>
            <a:endParaRPr lang="en-IN" b="1" dirty="0" smtClean="0"/>
          </a:p>
          <a:p>
            <a:r>
              <a:rPr lang="en-IN" dirty="0" smtClean="0"/>
              <a:t>A. </a:t>
            </a:r>
            <a:r>
              <a:rPr lang="en-IN" dirty="0" err="1" smtClean="0"/>
              <a:t>Squalene</a:t>
            </a:r>
            <a:r>
              <a:rPr lang="en-IN" dirty="0" smtClean="0"/>
              <a:t> now undergoes oxidation by </a:t>
            </a:r>
            <a:r>
              <a:rPr lang="en-IN" dirty="0" err="1" smtClean="0"/>
              <a:t>epoxidase</a:t>
            </a:r>
            <a:r>
              <a:rPr lang="en-IN" dirty="0" smtClean="0"/>
              <a:t>, using molecular oxygen and </a:t>
            </a:r>
            <a:r>
              <a:rPr lang="en-IN" b="1" dirty="0" smtClean="0"/>
              <a:t>NADPH to form  </a:t>
            </a:r>
            <a:r>
              <a:rPr lang="en-IN" b="1" dirty="0" err="1" smtClean="0"/>
              <a:t>squalene</a:t>
            </a:r>
            <a:r>
              <a:rPr lang="en-IN" b="1" dirty="0" smtClean="0"/>
              <a:t> </a:t>
            </a:r>
            <a:r>
              <a:rPr lang="en-IN" b="1" dirty="0" err="1" smtClean="0"/>
              <a:t>epoxide</a:t>
            </a:r>
            <a:r>
              <a:rPr lang="en-IN" b="1" dirty="0" smtClean="0"/>
              <a:t>.</a:t>
            </a:r>
          </a:p>
          <a:p>
            <a:r>
              <a:rPr lang="en-IN" dirty="0" smtClean="0"/>
              <a:t>A </a:t>
            </a:r>
            <a:r>
              <a:rPr lang="en-IN" dirty="0" err="1" smtClean="0"/>
              <a:t>cyclase</a:t>
            </a:r>
            <a:r>
              <a:rPr lang="en-IN" dirty="0" smtClean="0"/>
              <a:t> converts it to 30C </a:t>
            </a:r>
            <a:r>
              <a:rPr lang="en-IN" b="1" dirty="0" err="1" smtClean="0"/>
              <a:t>lanosterol</a:t>
            </a:r>
            <a:r>
              <a:rPr lang="en-IN" b="1" dirty="0" smtClean="0"/>
              <a:t> .</a:t>
            </a:r>
          </a:p>
          <a:p>
            <a:r>
              <a:rPr lang="en-IN" b="1" dirty="0" smtClean="0"/>
              <a:t>It is the first </a:t>
            </a:r>
            <a:r>
              <a:rPr lang="en-IN" dirty="0" smtClean="0"/>
              <a:t>steroid compound synthesized.</a:t>
            </a:r>
            <a:endParaRPr lang="en-IN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b="1" dirty="0" smtClean="0"/>
              <a:t>Step 7: Cutting to Size</a:t>
            </a:r>
          </a:p>
          <a:p>
            <a:r>
              <a:rPr lang="en-IN" b="1" dirty="0" err="1" smtClean="0"/>
              <a:t>Lanosterol</a:t>
            </a:r>
            <a:r>
              <a:rPr lang="en-IN" b="1" dirty="0" smtClean="0"/>
              <a:t>(30C) converted in to </a:t>
            </a:r>
            <a:r>
              <a:rPr lang="en-IN" b="1" dirty="0" err="1" smtClean="0"/>
              <a:t>zymosterol</a:t>
            </a:r>
            <a:r>
              <a:rPr lang="en-IN" b="1" dirty="0" smtClean="0"/>
              <a:t>(27 C)</a:t>
            </a:r>
          </a:p>
          <a:p>
            <a:r>
              <a:rPr lang="en-IN" b="1" dirty="0" err="1" smtClean="0"/>
              <a:t>zymosterol</a:t>
            </a:r>
            <a:r>
              <a:rPr lang="en-IN" b="1" dirty="0" smtClean="0"/>
              <a:t> converted in to  </a:t>
            </a:r>
            <a:r>
              <a:rPr lang="en-IN" b="1" dirty="0" err="1" smtClean="0"/>
              <a:t>desmosterol</a:t>
            </a:r>
            <a:r>
              <a:rPr lang="en-IN" b="1" dirty="0" smtClean="0"/>
              <a:t>.</a:t>
            </a:r>
          </a:p>
          <a:p>
            <a:r>
              <a:rPr lang="en-IN" dirty="0" err="1" smtClean="0"/>
              <a:t>Desmosterol</a:t>
            </a:r>
            <a:r>
              <a:rPr lang="en-IN" dirty="0" smtClean="0"/>
              <a:t> is present in </a:t>
            </a:r>
            <a:r>
              <a:rPr lang="en-IN" dirty="0" err="1" smtClean="0"/>
              <a:t>fetal</a:t>
            </a:r>
            <a:r>
              <a:rPr lang="en-IN" dirty="0" smtClean="0"/>
              <a:t> brain.</a:t>
            </a:r>
          </a:p>
          <a:p>
            <a:r>
              <a:rPr lang="en-IN" dirty="0" smtClean="0"/>
              <a:t>It is absent in adult brain and re-appears in </a:t>
            </a:r>
            <a:r>
              <a:rPr lang="en-IN" dirty="0" err="1" smtClean="0"/>
              <a:t>gliomas</a:t>
            </a:r>
            <a:r>
              <a:rPr lang="en-IN" dirty="0" smtClean="0"/>
              <a:t> (brain </a:t>
            </a:r>
            <a:r>
              <a:rPr lang="en-IN" dirty="0" err="1" smtClean="0"/>
              <a:t>tumor</a:t>
            </a:r>
            <a:r>
              <a:rPr lang="en-IN" dirty="0" smtClean="0"/>
              <a:t>).</a:t>
            </a:r>
            <a:endParaRPr lang="en-IN" b="1" dirty="0" smtClean="0"/>
          </a:p>
          <a:p>
            <a:r>
              <a:rPr lang="en-IN" b="1" dirty="0" err="1" smtClean="0"/>
              <a:t>desmosterol</a:t>
            </a:r>
            <a:r>
              <a:rPr lang="en-IN" b="1" dirty="0" smtClean="0"/>
              <a:t> converted in to cholesterol by NADPH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4552"/>
          <a:stretch>
            <a:fillRect/>
          </a:stretch>
        </p:blipFill>
        <p:spPr bwMode="auto">
          <a:xfrm>
            <a:off x="228600" y="2057400"/>
            <a:ext cx="874094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212" b="49731"/>
          <a:stretch>
            <a:fillRect/>
          </a:stretch>
        </p:blipFill>
        <p:spPr bwMode="auto">
          <a:xfrm>
            <a:off x="228600" y="16002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6462"/>
          <a:stretch>
            <a:fillRect/>
          </a:stretch>
        </p:blipFill>
        <p:spPr bwMode="auto">
          <a:xfrm>
            <a:off x="457200" y="9144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3196" t="35294" b="21177"/>
          <a:stretch>
            <a:fillRect/>
          </a:stretch>
        </p:blipFill>
        <p:spPr bwMode="auto">
          <a:xfrm>
            <a:off x="52951" y="609600"/>
            <a:ext cx="897777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74118"/>
          <a:stretch>
            <a:fillRect/>
          </a:stretch>
        </p:blipFill>
        <p:spPr bwMode="auto">
          <a:xfrm>
            <a:off x="304800" y="9144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Regulation of Cholesterol Synthesis.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The regulatory enzyme is </a:t>
            </a:r>
            <a:r>
              <a:rPr lang="en-IN" b="1" dirty="0" smtClean="0"/>
              <a:t>HMG </a:t>
            </a:r>
            <a:r>
              <a:rPr lang="en-IN" b="1" dirty="0" err="1" smtClean="0"/>
              <a:t>CoA</a:t>
            </a:r>
            <a:r>
              <a:rPr lang="en-IN" b="1" dirty="0" smtClean="0"/>
              <a:t> </a:t>
            </a:r>
            <a:r>
              <a:rPr lang="en-IN" b="1" dirty="0" err="1" smtClean="0"/>
              <a:t>reductase</a:t>
            </a:r>
            <a:r>
              <a:rPr lang="en-IN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Insulin and </a:t>
            </a:r>
            <a:r>
              <a:rPr lang="en-IN" b="1" dirty="0" err="1" smtClean="0"/>
              <a:t>thyroxine</a:t>
            </a:r>
            <a:r>
              <a:rPr lang="en-IN" b="1" dirty="0" smtClean="0"/>
              <a:t> increase the activity of HMG </a:t>
            </a:r>
            <a:r>
              <a:rPr lang="en-IN" dirty="0" err="1" smtClean="0"/>
              <a:t>CoA</a:t>
            </a:r>
            <a:r>
              <a:rPr lang="en-IN" dirty="0" smtClean="0"/>
              <a:t> </a:t>
            </a:r>
            <a:r>
              <a:rPr lang="en-IN" dirty="0" err="1" smtClean="0"/>
              <a:t>reductase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Cortisol</a:t>
            </a:r>
            <a:r>
              <a:rPr lang="en-IN" b="1" dirty="0" smtClean="0"/>
              <a:t> and glucagon decrease its activity.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 err="1" smtClean="0"/>
              <a:t>Lovastatin</a:t>
            </a:r>
            <a:r>
              <a:rPr lang="en-IN" dirty="0" smtClean="0"/>
              <a:t> and other "</a:t>
            </a:r>
            <a:r>
              <a:rPr lang="en-IN" dirty="0" err="1" smtClean="0"/>
              <a:t>statin</a:t>
            </a:r>
            <a:r>
              <a:rPr lang="en-IN" dirty="0" smtClean="0"/>
              <a:t>" group of drugs are competitive inhibitors of HMG </a:t>
            </a:r>
            <a:r>
              <a:rPr lang="en-IN" dirty="0" err="1" smtClean="0"/>
              <a:t>CoA</a:t>
            </a:r>
            <a:r>
              <a:rPr lang="en-IN" dirty="0" smtClean="0"/>
              <a:t> </a:t>
            </a:r>
            <a:r>
              <a:rPr lang="en-IN" dirty="0" err="1" smtClean="0"/>
              <a:t>reductase</a:t>
            </a:r>
            <a:r>
              <a:rPr lang="en-IN" dirty="0" smtClean="0"/>
              <a:t>. So, they are used in clinical practice to reduce cholesterol level in blood.</a:t>
            </a:r>
            <a:endParaRPr lang="en-IN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Excretion of Cholesterol</a:t>
            </a:r>
          </a:p>
          <a:p>
            <a:pPr algn="just"/>
            <a:r>
              <a:rPr lang="en-IN" dirty="0" smtClean="0"/>
              <a:t>Average diet contains about 300 mg of cholesterol per day. </a:t>
            </a:r>
          </a:p>
          <a:p>
            <a:pPr algn="just"/>
            <a:r>
              <a:rPr lang="en-IN" dirty="0" smtClean="0"/>
              <a:t>Body synthesize about 700 mg of cholesterol per day. </a:t>
            </a:r>
          </a:p>
          <a:p>
            <a:pPr algn="just"/>
            <a:r>
              <a:rPr lang="en-IN" dirty="0" smtClean="0"/>
              <a:t>Out of this total 1000 mg, about 500 mg of cholesterol is excreted through bile. </a:t>
            </a:r>
          </a:p>
          <a:p>
            <a:pPr algn="just"/>
            <a:r>
              <a:rPr lang="en-IN" dirty="0" smtClean="0"/>
              <a:t>This cholesterol is partly reabsorbed from intestines.</a:t>
            </a:r>
            <a:endParaRPr lang="en-IN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browse\Desktop\circular\Statin-Drug-Prescription-Pills-Stethosco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48681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Atherosclerosis </a:t>
            </a:r>
          </a:p>
          <a:p>
            <a:pPr algn="just"/>
            <a:r>
              <a:rPr lang="en-IN" b="1" dirty="0" smtClean="0"/>
              <a:t>Atherosclerosis</a:t>
            </a:r>
            <a:r>
              <a:rPr lang="en-IN" dirty="0" smtClean="0"/>
              <a:t> is a disease in which the inside of an </a:t>
            </a:r>
            <a:r>
              <a:rPr lang="en-IN" dirty="0" smtClean="0">
                <a:hlinkClick r:id="rId2" tooltip="Artery"/>
              </a:rPr>
              <a:t>artery</a:t>
            </a:r>
            <a:r>
              <a:rPr lang="en-IN" dirty="0" smtClean="0"/>
              <a:t> narrows due to the build of </a:t>
            </a:r>
            <a:r>
              <a:rPr lang="en-IN" dirty="0" smtClean="0">
                <a:hlinkClick r:id="rId3" tooltip="Atheroma"/>
              </a:rPr>
              <a:t>plaque</a:t>
            </a:r>
            <a:r>
              <a:rPr lang="en-IN" dirty="0" smtClean="0"/>
              <a:t>. </a:t>
            </a:r>
          </a:p>
          <a:p>
            <a:pPr algn="just"/>
            <a:r>
              <a:rPr lang="en-IN" dirty="0" smtClean="0"/>
              <a:t>Initially, there are generally no symptoms. When severe, it can result in </a:t>
            </a:r>
            <a:r>
              <a:rPr lang="en-IN" dirty="0" smtClean="0">
                <a:hlinkClick r:id="rId4" tooltip="Coronary artery disease"/>
              </a:rPr>
              <a:t>coronary artery disease</a:t>
            </a:r>
            <a:r>
              <a:rPr lang="en-IN" dirty="0" smtClean="0"/>
              <a:t>, </a:t>
            </a:r>
            <a:r>
              <a:rPr lang="en-IN" dirty="0" smtClean="0">
                <a:hlinkClick r:id="rId5" tooltip="Stroke"/>
              </a:rPr>
              <a:t>stroke</a:t>
            </a:r>
            <a:r>
              <a:rPr lang="en-IN" dirty="0" smtClean="0"/>
              <a:t>, </a:t>
            </a:r>
            <a:r>
              <a:rPr lang="en-IN" dirty="0" smtClean="0">
                <a:hlinkClick r:id="rId6" tooltip="Peripheral artery disease"/>
              </a:rPr>
              <a:t>peripheral artery disease</a:t>
            </a:r>
            <a:r>
              <a:rPr lang="en-IN" dirty="0" smtClean="0"/>
              <a:t>, or </a:t>
            </a:r>
            <a:r>
              <a:rPr lang="en-IN" dirty="0" smtClean="0">
                <a:hlinkClick r:id="rId7" tooltip="Kidney problems"/>
              </a:rPr>
              <a:t>kidney problems</a:t>
            </a:r>
            <a:r>
              <a:rPr lang="en-IN" dirty="0" smtClean="0"/>
              <a:t> depending on the arteries which are affected.</a:t>
            </a:r>
            <a:endParaRPr lang="en-IN" baseline="30000" dirty="0" smtClean="0"/>
          </a:p>
          <a:p>
            <a:pPr algn="just"/>
            <a:r>
              <a:rPr lang="en-IN" dirty="0" smtClean="0"/>
              <a:t> Symptoms, if they occur, generally do not begin until middle age.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Risk factors include </a:t>
            </a:r>
            <a:r>
              <a:rPr lang="en-IN" dirty="0" smtClean="0">
                <a:hlinkClick r:id="rId2" tooltip="High blood pressure"/>
              </a:rPr>
              <a:t>high blood pressure</a:t>
            </a:r>
            <a:r>
              <a:rPr lang="en-IN" dirty="0" smtClean="0"/>
              <a:t>, </a:t>
            </a:r>
            <a:r>
              <a:rPr lang="en-IN" dirty="0" smtClean="0">
                <a:hlinkClick r:id="rId3" tooltip="Diabetes"/>
              </a:rPr>
              <a:t>diabetes</a:t>
            </a:r>
            <a:r>
              <a:rPr lang="en-IN" dirty="0" smtClean="0"/>
              <a:t>, smoking, </a:t>
            </a:r>
            <a:r>
              <a:rPr lang="en-IN" dirty="0" smtClean="0">
                <a:hlinkClick r:id="rId4" tooltip="Obesity"/>
              </a:rPr>
              <a:t>obesity</a:t>
            </a:r>
            <a:r>
              <a:rPr lang="en-IN" dirty="0" smtClean="0"/>
              <a:t>, family history, and an unhealthy diet.</a:t>
            </a:r>
          </a:p>
          <a:p>
            <a:pPr algn="just"/>
            <a:r>
              <a:rPr lang="en-IN" dirty="0" smtClean="0"/>
              <a:t>Prevention is generally by eating a healthy diet, exercise, not smoking, and maintaining a normal weight</a:t>
            </a:r>
            <a:endParaRPr lang="en-IN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 Number of carbon present in </a:t>
            </a:r>
            <a:r>
              <a:rPr lang="en-IN" dirty="0" err="1" smtClean="0"/>
              <a:t>Cholestrol</a:t>
            </a: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23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25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82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27 </a:t>
            </a:r>
            <a:endParaRPr lang="en-IN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2.Normal Range of Cholesterol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140-200 mg%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240-400 mg%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70-100 mg%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50-100 mg%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n-IN" b="1" i="1" dirty="0" smtClean="0"/>
              <a:t>First Domain or Condensing Unit</a:t>
            </a:r>
          </a:p>
          <a:p>
            <a:r>
              <a:rPr lang="en-IN" dirty="0" smtClean="0"/>
              <a:t>It is the initial substrate binding site. The enzymes involved are 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beta-</a:t>
            </a:r>
            <a:r>
              <a:rPr lang="en-IN" b="1" dirty="0" err="1" smtClean="0"/>
              <a:t>keto</a:t>
            </a:r>
            <a:r>
              <a:rPr lang="en-IN" b="1" dirty="0" smtClean="0"/>
              <a:t> </a:t>
            </a:r>
            <a:r>
              <a:rPr lang="en-IN" b="1" dirty="0" err="1" smtClean="0"/>
              <a:t>acyl</a:t>
            </a:r>
            <a:r>
              <a:rPr lang="en-IN" b="1" dirty="0" smtClean="0"/>
              <a:t> </a:t>
            </a:r>
            <a:r>
              <a:rPr lang="en-IN" b="1" dirty="0" err="1" smtClean="0"/>
              <a:t>synthase</a:t>
            </a:r>
            <a:r>
              <a:rPr lang="en-IN" b="1" dirty="0" smtClean="0"/>
              <a:t> or condensing enzyme (CE);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 acetyl </a:t>
            </a:r>
            <a:r>
              <a:rPr lang="en-IN" b="1" dirty="0" err="1" smtClean="0"/>
              <a:t>transferase</a:t>
            </a:r>
            <a:r>
              <a:rPr lang="en-IN" b="1" dirty="0" smtClean="0"/>
              <a:t> (AT) 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malonyl</a:t>
            </a:r>
            <a:r>
              <a:rPr lang="en-IN" b="1" dirty="0" smtClean="0"/>
              <a:t> trans </a:t>
            </a:r>
            <a:r>
              <a:rPr lang="en-IN" b="1" dirty="0" err="1" smtClean="0"/>
              <a:t>acylase</a:t>
            </a:r>
            <a:r>
              <a:rPr lang="en-IN" b="1" dirty="0" smtClean="0"/>
              <a:t> (MT)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3.Drug used to reduce cholesterol level</a:t>
            </a:r>
          </a:p>
          <a:p>
            <a:r>
              <a:rPr lang="en-IN" dirty="0" err="1" smtClean="0"/>
              <a:t>Metformin</a:t>
            </a:r>
            <a:r>
              <a:rPr lang="en-IN" dirty="0" smtClean="0"/>
              <a:t> </a:t>
            </a:r>
          </a:p>
          <a:p>
            <a:r>
              <a:rPr lang="en-IN" dirty="0" smtClean="0"/>
              <a:t>Aspirin </a:t>
            </a:r>
          </a:p>
          <a:p>
            <a:r>
              <a:rPr lang="en-IN" dirty="0" err="1" smtClean="0"/>
              <a:t>Statins</a:t>
            </a:r>
            <a:r>
              <a:rPr lang="en-IN" dirty="0" smtClean="0"/>
              <a:t> </a:t>
            </a:r>
          </a:p>
          <a:p>
            <a:r>
              <a:rPr lang="en-IN" dirty="0" smtClean="0"/>
              <a:t>None of above </a:t>
            </a:r>
            <a:endParaRPr lang="en-IN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4.Statin  inhibit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Hexokinase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HMG Co A </a:t>
            </a:r>
            <a:r>
              <a:rPr lang="en-IN" dirty="0" err="1" smtClean="0"/>
              <a:t>Synthase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HMG Co A </a:t>
            </a:r>
            <a:r>
              <a:rPr lang="en-IN" dirty="0" err="1" smtClean="0"/>
              <a:t>Reductase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All of above  </a:t>
            </a:r>
          </a:p>
          <a:p>
            <a:pPr marL="514350" indent="-514350">
              <a:buFont typeface="+mj-lt"/>
              <a:buAutoNum type="alphaLcParenR"/>
            </a:pP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endParaRPr lang="en-IN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5. Aspirin  inhibit which enzyme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</a:t>
            </a:r>
            <a:r>
              <a:rPr lang="en-IN" dirty="0" err="1" smtClean="0"/>
              <a:t>Hexokinase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HMG Co A </a:t>
            </a:r>
            <a:r>
              <a:rPr lang="en-IN" dirty="0" err="1" smtClean="0"/>
              <a:t>Synthase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HMG Co A </a:t>
            </a:r>
            <a:r>
              <a:rPr lang="en-IN" dirty="0" err="1" smtClean="0"/>
              <a:t>Reductase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Cyclooxygenase</a:t>
            </a:r>
            <a:r>
              <a:rPr lang="en-IN" dirty="0" smtClean="0"/>
              <a:t> 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holesterol animation _ Heart disease risk factor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17" y="457200"/>
            <a:ext cx="8034383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METABOLISM OF KETONE BODIES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/>
            <a:r>
              <a:rPr lang="en-IN" dirty="0" smtClean="0"/>
              <a:t>Carbohydrates are essential for the metabolism of fat or </a:t>
            </a:r>
            <a:r>
              <a:rPr lang="en-IN" b="1" dirty="0" smtClean="0"/>
              <a:t>fat is burned under the fire of carbohydrates. The acetyl </a:t>
            </a:r>
            <a:r>
              <a:rPr lang="en-IN" dirty="0" err="1" smtClean="0"/>
              <a:t>CoA</a:t>
            </a:r>
            <a:r>
              <a:rPr lang="en-IN" dirty="0" smtClean="0"/>
              <a:t> formed from fatty acids can enter and get oxidized in TCA cycle only when carbohydrates are available.</a:t>
            </a:r>
          </a:p>
          <a:p>
            <a:pPr algn="just"/>
            <a:r>
              <a:rPr lang="en-IN" dirty="0" smtClean="0"/>
              <a:t>During </a:t>
            </a:r>
            <a:r>
              <a:rPr lang="en-IN" b="1" dirty="0" smtClean="0"/>
              <a:t>starvation and diabetes mellitus, acetyl </a:t>
            </a:r>
            <a:r>
              <a:rPr lang="en-IN" b="1" dirty="0" err="1" smtClean="0"/>
              <a:t>CoA</a:t>
            </a:r>
            <a:r>
              <a:rPr lang="en-IN" b="1" dirty="0" smtClean="0"/>
              <a:t> </a:t>
            </a:r>
            <a:r>
              <a:rPr lang="en-IN" dirty="0" smtClean="0"/>
              <a:t>takes the alternate route of formation of </a:t>
            </a:r>
            <a:r>
              <a:rPr lang="en-IN" dirty="0" err="1" smtClean="0"/>
              <a:t>ketone</a:t>
            </a:r>
            <a:r>
              <a:rPr lang="en-IN" dirty="0" smtClean="0"/>
              <a:t> bodies.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/>
              <a:t>Ketogenesis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err="1" smtClean="0"/>
              <a:t>Acetoacetate</a:t>
            </a:r>
            <a:r>
              <a:rPr lang="en-IN" dirty="0" smtClean="0"/>
              <a:t> is the </a:t>
            </a:r>
            <a:r>
              <a:rPr lang="en-IN" b="1" dirty="0" smtClean="0"/>
              <a:t>primary </a:t>
            </a:r>
            <a:r>
              <a:rPr lang="en-IN" b="1" dirty="0" err="1" smtClean="0"/>
              <a:t>ketone</a:t>
            </a:r>
            <a:r>
              <a:rPr lang="en-IN" b="1" dirty="0" smtClean="0"/>
              <a:t> body while </a:t>
            </a:r>
            <a:r>
              <a:rPr lang="en-IN" b="1" dirty="0" err="1" smtClean="0"/>
              <a:t>betahydroxy</a:t>
            </a:r>
            <a:r>
              <a:rPr lang="en-IN" b="1" dirty="0" smtClean="0"/>
              <a:t> </a:t>
            </a:r>
            <a:r>
              <a:rPr lang="en-IN" dirty="0" smtClean="0"/>
              <a:t>butyrate and acetone are </a:t>
            </a:r>
            <a:r>
              <a:rPr lang="en-IN" b="1" dirty="0" smtClean="0"/>
              <a:t>secondary </a:t>
            </a:r>
            <a:r>
              <a:rPr lang="en-IN" b="1" dirty="0" err="1" smtClean="0"/>
              <a:t>ketone</a:t>
            </a:r>
            <a:r>
              <a:rPr lang="en-IN" b="1" dirty="0" smtClean="0"/>
              <a:t> </a:t>
            </a:r>
            <a:r>
              <a:rPr lang="en-IN" dirty="0" smtClean="0"/>
              <a:t>bodies. </a:t>
            </a:r>
          </a:p>
          <a:p>
            <a:pPr algn="just"/>
            <a:r>
              <a:rPr lang="en-IN" dirty="0" smtClean="0"/>
              <a:t>They are synthesized exclusively by the </a:t>
            </a:r>
            <a:r>
              <a:rPr lang="en-IN" b="1" dirty="0" smtClean="0"/>
              <a:t>liver mitochondria</a:t>
            </a:r>
            <a:endParaRPr lang="en-IN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>Step 1: Condensation</a:t>
            </a:r>
            <a:br>
              <a:rPr lang="en-IN" i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Two molecules of acetyl </a:t>
            </a:r>
            <a:r>
              <a:rPr lang="en-IN" dirty="0" err="1" smtClean="0"/>
              <a:t>CoA</a:t>
            </a:r>
            <a:r>
              <a:rPr lang="en-IN" dirty="0" smtClean="0"/>
              <a:t> are condensed to form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410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>Step 2: Production of </a:t>
            </a:r>
            <a:r>
              <a:rPr lang="en-IN" i="1" dirty="0" err="1" smtClean="0"/>
              <a:t>HMGCoA</a:t>
            </a:r>
            <a:r>
              <a:rPr lang="en-IN" i="1" dirty="0" smtClean="0"/>
              <a:t/>
            </a:r>
            <a:br>
              <a:rPr lang="en-IN" i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One more acetyl </a:t>
            </a:r>
            <a:r>
              <a:rPr lang="en-IN" dirty="0" err="1" smtClean="0"/>
              <a:t>CoA</a:t>
            </a:r>
            <a:r>
              <a:rPr lang="en-IN" dirty="0" smtClean="0"/>
              <a:t> is added to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to form HMG </a:t>
            </a:r>
            <a:r>
              <a:rPr lang="en-IN" dirty="0" err="1" smtClean="0"/>
              <a:t>CoA</a:t>
            </a:r>
            <a:r>
              <a:rPr lang="en-IN" dirty="0" smtClean="0"/>
              <a:t> (beta </a:t>
            </a:r>
            <a:r>
              <a:rPr lang="en-IN" dirty="0" err="1" smtClean="0"/>
              <a:t>hydroxy</a:t>
            </a:r>
            <a:r>
              <a:rPr lang="en-IN" dirty="0" smtClean="0"/>
              <a:t> beta methyl </a:t>
            </a:r>
            <a:r>
              <a:rPr lang="en-IN" dirty="0" err="1" smtClean="0"/>
              <a:t>glutaryl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). The enzyme is </a:t>
            </a:r>
            <a:r>
              <a:rPr lang="en-IN" b="1" dirty="0" smtClean="0"/>
              <a:t>HMG </a:t>
            </a:r>
            <a:r>
              <a:rPr lang="en-IN" b="1" dirty="0" err="1" smtClean="0"/>
              <a:t>CoA</a:t>
            </a:r>
            <a:r>
              <a:rPr lang="en-IN" b="1" dirty="0" smtClean="0"/>
              <a:t> </a:t>
            </a:r>
            <a:r>
              <a:rPr lang="en-IN" b="1" dirty="0" err="1" smtClean="0"/>
              <a:t>synthase</a:t>
            </a:r>
            <a:r>
              <a:rPr lang="en-IN" b="1" dirty="0" smtClean="0"/>
              <a:t>. </a:t>
            </a:r>
          </a:p>
          <a:p>
            <a:pPr algn="just"/>
            <a:r>
              <a:rPr lang="en-IN" b="1" dirty="0" smtClean="0"/>
              <a:t>Mitochondrial HMG </a:t>
            </a:r>
            <a:r>
              <a:rPr lang="en-IN" b="1" dirty="0" err="1" smtClean="0"/>
              <a:t>CoA</a:t>
            </a:r>
            <a:r>
              <a:rPr lang="en-IN" b="1" dirty="0" smtClean="0"/>
              <a:t> is used for </a:t>
            </a:r>
            <a:r>
              <a:rPr lang="en-IN" b="1" dirty="0" err="1" smtClean="0"/>
              <a:t>ketogenesis</a:t>
            </a:r>
            <a:r>
              <a:rPr lang="en-IN" b="1" dirty="0" smtClean="0"/>
              <a:t>, while </a:t>
            </a:r>
            <a:r>
              <a:rPr lang="en-IN" b="1" dirty="0" err="1" smtClean="0"/>
              <a:t>cytosolic</a:t>
            </a:r>
            <a:r>
              <a:rPr lang="en-IN" b="1" dirty="0" smtClean="0"/>
              <a:t> fraction is </a:t>
            </a:r>
            <a:r>
              <a:rPr lang="en-IN" dirty="0" smtClean="0"/>
              <a:t>used for cholesterol synthesis.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ctr">
              <a:buNone/>
            </a:pPr>
            <a:endParaRPr lang="en-IN" i="1" dirty="0" smtClean="0"/>
          </a:p>
          <a:p>
            <a:pPr algn="ctr">
              <a:buNone/>
            </a:pPr>
            <a:r>
              <a:rPr lang="en-IN" b="1" i="1" dirty="0" smtClean="0"/>
              <a:t>Second Domain or Reduction Unit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Dehydratase</a:t>
            </a:r>
            <a:r>
              <a:rPr lang="en-IN" b="1" dirty="0" smtClean="0"/>
              <a:t> (DH)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Enoyl</a:t>
            </a:r>
            <a:r>
              <a:rPr lang="en-IN" b="1" dirty="0" smtClean="0"/>
              <a:t> </a:t>
            </a:r>
            <a:r>
              <a:rPr lang="en-IN" b="1" dirty="0" err="1" smtClean="0"/>
              <a:t>reductase</a:t>
            </a:r>
            <a:r>
              <a:rPr lang="en-IN" b="1" dirty="0" smtClean="0"/>
              <a:t> (ER)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beta-</a:t>
            </a:r>
            <a:r>
              <a:rPr lang="en-IN" b="1" dirty="0" err="1" smtClean="0"/>
              <a:t>keto</a:t>
            </a:r>
            <a:r>
              <a:rPr lang="en-IN" b="1" dirty="0" smtClean="0"/>
              <a:t> </a:t>
            </a:r>
            <a:r>
              <a:rPr lang="en-IN" b="1" dirty="0" err="1" smtClean="0"/>
              <a:t>acyl</a:t>
            </a:r>
            <a:r>
              <a:rPr lang="en-IN" b="1" dirty="0" smtClean="0"/>
              <a:t> </a:t>
            </a:r>
            <a:r>
              <a:rPr lang="en-IN" b="1" dirty="0" err="1" smtClean="0"/>
              <a:t>reductase</a:t>
            </a:r>
            <a:r>
              <a:rPr lang="en-IN" b="1" dirty="0" smtClean="0"/>
              <a:t> (KR)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 </a:t>
            </a:r>
            <a:r>
              <a:rPr lang="en-IN" b="1" dirty="0" err="1" smtClean="0"/>
              <a:t>Acyl</a:t>
            </a:r>
            <a:r>
              <a:rPr lang="en-IN" b="1" dirty="0" smtClean="0"/>
              <a:t> carrier protein (ACP)</a:t>
            </a:r>
            <a:endParaRPr lang="en-IN" b="1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i="1" dirty="0" smtClean="0"/>
              <a:t>Step 3: </a:t>
            </a:r>
            <a:r>
              <a:rPr lang="en-IN" i="1" dirty="0" err="1" smtClean="0"/>
              <a:t>Lysis</a:t>
            </a:r>
            <a:endParaRPr lang="en-IN" i="1" dirty="0" smtClean="0"/>
          </a:p>
          <a:p>
            <a:pPr algn="just"/>
            <a:r>
              <a:rPr lang="en-IN" dirty="0" smtClean="0"/>
              <a:t>Then HMG </a:t>
            </a:r>
            <a:r>
              <a:rPr lang="en-IN" dirty="0" err="1" smtClean="0"/>
              <a:t>CoA</a:t>
            </a:r>
            <a:r>
              <a:rPr lang="en-IN" dirty="0" smtClean="0"/>
              <a:t> is </a:t>
            </a:r>
            <a:r>
              <a:rPr lang="en-IN" dirty="0" err="1" smtClean="0"/>
              <a:t>lysed</a:t>
            </a:r>
            <a:r>
              <a:rPr lang="en-IN" dirty="0" smtClean="0"/>
              <a:t> to form </a:t>
            </a:r>
            <a:r>
              <a:rPr lang="en-IN" dirty="0" err="1" smtClean="0"/>
              <a:t>acetoacetate</a:t>
            </a:r>
            <a:r>
              <a:rPr lang="en-IN" dirty="0" smtClean="0"/>
              <a:t>. </a:t>
            </a:r>
            <a:r>
              <a:rPr lang="en-IN" dirty="0" err="1" smtClean="0"/>
              <a:t>Acetoacetate</a:t>
            </a:r>
            <a:r>
              <a:rPr lang="en-IN" dirty="0" smtClean="0"/>
              <a:t> may also be formed by the degradation of carbon skeleton of </a:t>
            </a:r>
            <a:r>
              <a:rPr lang="en-IN" dirty="0" err="1" smtClean="0"/>
              <a:t>ketogenic</a:t>
            </a:r>
            <a:r>
              <a:rPr lang="en-IN" dirty="0" smtClean="0"/>
              <a:t> amino acids like </a:t>
            </a:r>
            <a:r>
              <a:rPr lang="en-IN" dirty="0" err="1" smtClean="0"/>
              <a:t>leucine</a:t>
            </a:r>
            <a:r>
              <a:rPr lang="en-IN" dirty="0" smtClean="0"/>
              <a:t>, lysine, phenylalanine and tyrosine. </a:t>
            </a:r>
          </a:p>
          <a:p>
            <a:pPr algn="just"/>
            <a:r>
              <a:rPr lang="en-IN" dirty="0" smtClean="0"/>
              <a:t>HMG </a:t>
            </a:r>
            <a:r>
              <a:rPr lang="en-IN" dirty="0" err="1" smtClean="0"/>
              <a:t>CoA</a:t>
            </a:r>
            <a:r>
              <a:rPr lang="en-IN" dirty="0" smtClean="0"/>
              <a:t> </a:t>
            </a:r>
            <a:r>
              <a:rPr lang="en-IN" dirty="0" err="1" smtClean="0"/>
              <a:t>lyase</a:t>
            </a:r>
            <a:r>
              <a:rPr lang="en-IN" dirty="0" smtClean="0"/>
              <a:t> is present </a:t>
            </a:r>
            <a:r>
              <a:rPr lang="en-IN" b="1" dirty="0" smtClean="0"/>
              <a:t>only in liver.</a:t>
            </a:r>
            <a:endParaRPr lang="en-IN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i="1" dirty="0" smtClean="0"/>
              <a:t>Step 4: Reduction</a:t>
            </a:r>
          </a:p>
          <a:p>
            <a:pPr>
              <a:buNone/>
            </a:pPr>
            <a:r>
              <a:rPr lang="en-IN" dirty="0" smtClean="0"/>
              <a:t>Beta-</a:t>
            </a:r>
            <a:r>
              <a:rPr lang="en-IN" dirty="0" err="1" smtClean="0"/>
              <a:t>hydroxy</a:t>
            </a:r>
            <a:r>
              <a:rPr lang="en-IN" dirty="0" smtClean="0"/>
              <a:t> butyrate is formed by reduction of </a:t>
            </a:r>
            <a:r>
              <a:rPr lang="en-IN" dirty="0" err="1" smtClean="0"/>
              <a:t>acetoacetate</a:t>
            </a:r>
            <a:r>
              <a:rPr lang="en-IN" dirty="0" smtClean="0"/>
              <a:t>. </a:t>
            </a:r>
          </a:p>
          <a:p>
            <a:pPr>
              <a:buNone/>
            </a:pPr>
            <a:r>
              <a:rPr lang="en-IN" dirty="0" smtClean="0"/>
              <a:t>Ratio between </a:t>
            </a:r>
            <a:r>
              <a:rPr lang="en-IN" dirty="0" err="1" smtClean="0"/>
              <a:t>acetoacetate</a:t>
            </a:r>
            <a:r>
              <a:rPr lang="en-IN" dirty="0" smtClean="0"/>
              <a:t> and beta </a:t>
            </a:r>
            <a:r>
              <a:rPr lang="en-IN" dirty="0" err="1" smtClean="0"/>
              <a:t>hydroxy</a:t>
            </a:r>
            <a:r>
              <a:rPr lang="en-IN" dirty="0" smtClean="0"/>
              <a:t> butyrate is decided by the cellular NAD:NADH ratio.</a:t>
            </a:r>
            <a:endParaRPr lang="en-IN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i="1" dirty="0" smtClean="0"/>
          </a:p>
          <a:p>
            <a:r>
              <a:rPr lang="en-IN" i="1" dirty="0" smtClean="0"/>
              <a:t>Step 5: Spontaneous </a:t>
            </a:r>
            <a:r>
              <a:rPr lang="en-IN" i="1" dirty="0" err="1" smtClean="0"/>
              <a:t>Decarboxylation</a:t>
            </a:r>
            <a:endParaRPr lang="en-IN" i="1" dirty="0" smtClean="0"/>
          </a:p>
          <a:p>
            <a:r>
              <a:rPr lang="en-IN" dirty="0" smtClean="0"/>
              <a:t>Acetone is formed</a:t>
            </a:r>
            <a:endParaRPr lang="en-IN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sz="4800" dirty="0" err="1" smtClean="0"/>
              <a:t>Ketolysis</a:t>
            </a:r>
            <a:r>
              <a:rPr lang="en-IN" sz="4800" dirty="0" smtClean="0"/>
              <a:t> </a:t>
            </a:r>
          </a:p>
          <a:p>
            <a:pPr algn="just"/>
            <a:r>
              <a:rPr lang="en-IN" dirty="0" smtClean="0"/>
              <a:t>The </a:t>
            </a:r>
            <a:r>
              <a:rPr lang="en-IN" dirty="0" err="1" smtClean="0"/>
              <a:t>ketone</a:t>
            </a:r>
            <a:r>
              <a:rPr lang="en-IN" dirty="0" smtClean="0"/>
              <a:t> bodies are formed in the liver; but they are utilized by </a:t>
            </a:r>
            <a:r>
              <a:rPr lang="en-IN" b="1" dirty="0" err="1" smtClean="0"/>
              <a:t>extrahepatic</a:t>
            </a:r>
            <a:r>
              <a:rPr lang="en-IN" b="1" dirty="0" smtClean="0"/>
              <a:t> tissues. </a:t>
            </a:r>
          </a:p>
          <a:p>
            <a:pPr algn="just"/>
            <a:r>
              <a:rPr lang="en-IN" b="1" dirty="0" smtClean="0"/>
              <a:t>The heart muscle and </a:t>
            </a:r>
            <a:r>
              <a:rPr lang="en-IN" dirty="0" smtClean="0"/>
              <a:t>renal cortex prefer the </a:t>
            </a:r>
            <a:r>
              <a:rPr lang="en-IN" dirty="0" err="1" smtClean="0"/>
              <a:t>ketone</a:t>
            </a:r>
            <a:r>
              <a:rPr lang="en-IN" dirty="0" smtClean="0"/>
              <a:t> bodies to glucose as fuel.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Tissues like skeletal muscle and brain can also utilize the </a:t>
            </a:r>
            <a:r>
              <a:rPr lang="en-IN" dirty="0" err="1" smtClean="0"/>
              <a:t>ketone</a:t>
            </a:r>
            <a:r>
              <a:rPr lang="en-IN" dirty="0" smtClean="0"/>
              <a:t> bodies as alternate sources of energy, if glucose is not available.</a:t>
            </a:r>
          </a:p>
          <a:p>
            <a:r>
              <a:rPr lang="en-IN" dirty="0" err="1" smtClean="0"/>
              <a:t>Acetoacetate</a:t>
            </a:r>
            <a:r>
              <a:rPr lang="en-IN" dirty="0" smtClean="0"/>
              <a:t> is activated to 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by </a:t>
            </a:r>
            <a:r>
              <a:rPr lang="en-IN" b="1" dirty="0" err="1" smtClean="0"/>
              <a:t>thiophorase</a:t>
            </a:r>
            <a:r>
              <a:rPr lang="en-IN" b="1" dirty="0" smtClean="0"/>
              <a:t> enzyme.</a:t>
            </a:r>
            <a:endParaRPr lang="en-IN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Almost all tissues and cell types can use </a:t>
            </a:r>
            <a:r>
              <a:rPr lang="en-IN" dirty="0" err="1" smtClean="0"/>
              <a:t>ketone</a:t>
            </a:r>
            <a:r>
              <a:rPr lang="en-IN" dirty="0" smtClean="0"/>
              <a:t> bodies as fuel, with the exception of liver and RBC. </a:t>
            </a:r>
          </a:p>
          <a:p>
            <a:pPr algn="just"/>
            <a:r>
              <a:rPr lang="en-IN" dirty="0" smtClean="0"/>
              <a:t>The placenta can use </a:t>
            </a:r>
            <a:r>
              <a:rPr lang="en-IN" dirty="0" err="1" smtClean="0"/>
              <a:t>ketone</a:t>
            </a:r>
            <a:r>
              <a:rPr lang="en-IN" dirty="0" smtClean="0"/>
              <a:t> body as fuel. Intestinal mucosal cells, brain and </a:t>
            </a:r>
            <a:r>
              <a:rPr lang="en-IN" dirty="0" err="1" smtClean="0"/>
              <a:t>adipocytes</a:t>
            </a:r>
            <a:r>
              <a:rPr lang="en-IN" dirty="0" smtClean="0"/>
              <a:t> use </a:t>
            </a:r>
            <a:r>
              <a:rPr lang="en-IN" dirty="0" err="1" smtClean="0"/>
              <a:t>ketone</a:t>
            </a:r>
            <a:r>
              <a:rPr lang="en-IN" dirty="0" smtClean="0"/>
              <a:t> bodies. Skeletal muscles, heart, liver, etc. primarily utilize fatty acids during starvation.</a:t>
            </a:r>
            <a:endParaRPr lang="en-IN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                    </a:t>
            </a:r>
            <a:r>
              <a:rPr lang="en-IN" dirty="0" err="1" smtClean="0"/>
              <a:t>Thiophorase</a:t>
            </a:r>
            <a:endParaRPr lang="en-IN" dirty="0" smtClean="0"/>
          </a:p>
          <a:p>
            <a:pPr>
              <a:buNone/>
            </a:pPr>
            <a:r>
              <a:rPr lang="en-IN" dirty="0" err="1" smtClean="0"/>
              <a:t>Acetoacetate</a:t>
            </a:r>
            <a:r>
              <a:rPr lang="en-IN" dirty="0" smtClean="0"/>
              <a:t> +                        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+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err="1" smtClean="0"/>
              <a:t>Succinyl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                            + </a:t>
            </a:r>
            <a:r>
              <a:rPr lang="en-IN" dirty="0" err="1" smtClean="0"/>
              <a:t>Succinate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Then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enters the beta oxidation</a:t>
            </a:r>
          </a:p>
          <a:p>
            <a:pPr>
              <a:buNone/>
            </a:pPr>
            <a:r>
              <a:rPr lang="en-IN" dirty="0" smtClean="0"/>
              <a:t>pathway to produce energy.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25146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b="1" dirty="0" smtClean="0"/>
              <a:t>KETOSIS</a:t>
            </a:r>
          </a:p>
          <a:p>
            <a:pPr algn="just"/>
            <a:r>
              <a:rPr lang="en-IN" dirty="0" smtClean="0"/>
              <a:t> Normally the rate of synthesis of </a:t>
            </a:r>
            <a:r>
              <a:rPr lang="en-IN" dirty="0" err="1" smtClean="0"/>
              <a:t>ketone</a:t>
            </a:r>
            <a:r>
              <a:rPr lang="en-IN" dirty="0" smtClean="0"/>
              <a:t> bodies by the liver is such that they can be easily metabolized by the </a:t>
            </a:r>
            <a:r>
              <a:rPr lang="en-IN" dirty="0" err="1" smtClean="0"/>
              <a:t>extrahepatic</a:t>
            </a:r>
            <a:r>
              <a:rPr lang="en-IN" dirty="0" smtClean="0"/>
              <a:t> tissues. Hence, the blood level of </a:t>
            </a:r>
            <a:r>
              <a:rPr lang="en-IN" dirty="0" err="1" smtClean="0"/>
              <a:t>ketone</a:t>
            </a:r>
            <a:r>
              <a:rPr lang="en-IN" dirty="0" smtClean="0"/>
              <a:t> bodies is less than 1 mg/</a:t>
            </a:r>
            <a:r>
              <a:rPr lang="en-IN" dirty="0" err="1" smtClean="0"/>
              <a:t>dL</a:t>
            </a:r>
            <a:r>
              <a:rPr lang="en-IN" dirty="0" smtClean="0"/>
              <a:t> and only traces are excreted in urine (not detectable by usual tests).</a:t>
            </a:r>
            <a:endParaRPr lang="en-IN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But when the rate of synthesis increases  there will be accumulation of </a:t>
            </a:r>
            <a:r>
              <a:rPr lang="en-IN" dirty="0" err="1" smtClean="0"/>
              <a:t>ketone</a:t>
            </a:r>
            <a:r>
              <a:rPr lang="en-IN" dirty="0" smtClean="0"/>
              <a:t> bodies in blood.</a:t>
            </a:r>
          </a:p>
          <a:p>
            <a:pPr algn="just">
              <a:buNone/>
            </a:pPr>
            <a:r>
              <a:rPr lang="en-IN" dirty="0" smtClean="0"/>
              <a:t>This leads to </a:t>
            </a:r>
            <a:r>
              <a:rPr lang="en-IN" b="1" dirty="0" err="1" smtClean="0"/>
              <a:t>ketonemia</a:t>
            </a:r>
            <a:r>
              <a:rPr lang="en-IN" b="1" dirty="0" smtClean="0"/>
              <a:t>, excretion in urine</a:t>
            </a:r>
          </a:p>
          <a:p>
            <a:pPr algn="just">
              <a:buNone/>
            </a:pPr>
            <a:r>
              <a:rPr lang="en-IN" dirty="0" smtClean="0"/>
              <a:t>(</a:t>
            </a:r>
            <a:r>
              <a:rPr lang="en-IN" b="1" dirty="0" err="1" smtClean="0"/>
              <a:t>ketonuria</a:t>
            </a:r>
            <a:r>
              <a:rPr lang="en-IN" b="1" dirty="0" smtClean="0"/>
              <a:t>) and smell of acetone in breath. All </a:t>
            </a:r>
            <a:r>
              <a:rPr lang="en-IN" b="1" dirty="0" err="1" smtClean="0"/>
              <a:t>these</a:t>
            </a:r>
            <a:r>
              <a:rPr lang="en-IN" dirty="0" err="1" smtClean="0"/>
              <a:t>three</a:t>
            </a:r>
            <a:r>
              <a:rPr lang="en-IN" dirty="0" smtClean="0"/>
              <a:t> together constitute the condition known as </a:t>
            </a:r>
            <a:r>
              <a:rPr lang="en-IN" b="1" dirty="0" smtClean="0"/>
              <a:t>ketosis.</a:t>
            </a:r>
            <a:endParaRPr lang="en-IN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Causes for Ketosis</a:t>
            </a:r>
          </a:p>
          <a:p>
            <a:pPr algn="just">
              <a:buNone/>
            </a:pPr>
            <a:r>
              <a:rPr lang="en-IN" dirty="0" smtClean="0"/>
              <a:t>1. </a:t>
            </a:r>
            <a:r>
              <a:rPr lang="en-IN" b="1" dirty="0" smtClean="0"/>
              <a:t>Diabetes mellitus: </a:t>
            </a:r>
          </a:p>
          <a:p>
            <a:pPr algn="just">
              <a:buNone/>
            </a:pPr>
            <a:r>
              <a:rPr lang="en-IN" b="1" dirty="0" smtClean="0"/>
              <a:t>Untreated diabetes mellitus is </a:t>
            </a:r>
            <a:r>
              <a:rPr lang="en-IN" dirty="0" smtClean="0"/>
              <a:t>the most common cause for ketosis. Even though glucose is in plenty, the </a:t>
            </a:r>
            <a:r>
              <a:rPr lang="en-IN" b="1" dirty="0" smtClean="0"/>
              <a:t>deficiency of insulin causes </a:t>
            </a:r>
            <a:r>
              <a:rPr lang="en-IN" dirty="0" smtClean="0"/>
              <a:t>accelerated </a:t>
            </a:r>
            <a:r>
              <a:rPr lang="en-IN" dirty="0" err="1" smtClean="0"/>
              <a:t>lipolysis</a:t>
            </a:r>
            <a:r>
              <a:rPr lang="en-IN" dirty="0" smtClean="0"/>
              <a:t> and more fatty acids are released into circulation.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IN" i="1" dirty="0" smtClean="0"/>
          </a:p>
          <a:p>
            <a:endParaRPr lang="en-IN" i="1" dirty="0" smtClean="0"/>
          </a:p>
          <a:p>
            <a:pPr algn="ctr">
              <a:buNone/>
            </a:pPr>
            <a:r>
              <a:rPr lang="en-IN" b="1" i="1" dirty="0" smtClean="0"/>
              <a:t>Third Domain or Releasing Unit</a:t>
            </a:r>
          </a:p>
          <a:p>
            <a:r>
              <a:rPr lang="en-IN" b="1" dirty="0" smtClean="0"/>
              <a:t>It is involved in the release of the </a:t>
            </a:r>
            <a:r>
              <a:rPr lang="en-IN" b="1" dirty="0" err="1" smtClean="0"/>
              <a:t>palmitate</a:t>
            </a:r>
            <a:r>
              <a:rPr lang="en-IN" b="1" dirty="0" smtClean="0"/>
              <a:t> synthesized. It 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contains </a:t>
            </a:r>
            <a:r>
              <a:rPr lang="en-IN" b="1" dirty="0" err="1" smtClean="0"/>
              <a:t>Thio</a:t>
            </a:r>
            <a:r>
              <a:rPr lang="en-IN" b="1" dirty="0" smtClean="0"/>
              <a:t>-esterase (TE)</a:t>
            </a:r>
            <a:endParaRPr lang="en-IN" b="1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Oxidation of these fatty acids increases the acetyl </a:t>
            </a:r>
            <a:r>
              <a:rPr lang="en-IN" dirty="0" err="1" smtClean="0"/>
              <a:t>CoA</a:t>
            </a:r>
            <a:r>
              <a:rPr lang="en-IN" dirty="0" smtClean="0"/>
              <a:t> pool. Enhanced </a:t>
            </a:r>
            <a:r>
              <a:rPr lang="en-IN" dirty="0" err="1" smtClean="0"/>
              <a:t>gluconeogenesis</a:t>
            </a:r>
            <a:r>
              <a:rPr lang="en-IN" dirty="0" smtClean="0"/>
              <a:t> restricts the oxidation of acetyl </a:t>
            </a:r>
            <a:r>
              <a:rPr lang="en-IN" dirty="0" err="1" smtClean="0"/>
              <a:t>CoA</a:t>
            </a:r>
            <a:r>
              <a:rPr lang="en-IN" dirty="0" smtClean="0"/>
              <a:t> by TCA cycle since availability of </a:t>
            </a:r>
            <a:r>
              <a:rPr lang="en-IN" dirty="0" err="1" smtClean="0"/>
              <a:t>oxaloacetate</a:t>
            </a:r>
            <a:r>
              <a:rPr lang="en-IN" dirty="0" smtClean="0"/>
              <a:t> is less.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Starvation: </a:t>
            </a:r>
          </a:p>
          <a:p>
            <a:pPr algn="just">
              <a:buNone/>
            </a:pPr>
            <a:r>
              <a:rPr lang="en-IN" b="1" dirty="0" smtClean="0"/>
              <a:t>In starvation, the dietary supply of </a:t>
            </a:r>
            <a:r>
              <a:rPr lang="en-IN" dirty="0" smtClean="0"/>
              <a:t>glucose is decreased. </a:t>
            </a:r>
          </a:p>
          <a:p>
            <a:pPr algn="just">
              <a:buNone/>
            </a:pPr>
            <a:r>
              <a:rPr lang="en-IN" dirty="0" smtClean="0"/>
              <a:t>The increased rate of </a:t>
            </a:r>
            <a:r>
              <a:rPr lang="en-IN" dirty="0" err="1" smtClean="0"/>
              <a:t>lipolysis</a:t>
            </a:r>
            <a:r>
              <a:rPr lang="en-IN" dirty="0" smtClean="0"/>
              <a:t> is to provide alternate source of fuel. </a:t>
            </a:r>
          </a:p>
          <a:p>
            <a:pPr algn="just">
              <a:buNone/>
            </a:pPr>
            <a:r>
              <a:rPr lang="en-IN" dirty="0" smtClean="0"/>
              <a:t> The excess acetyl </a:t>
            </a:r>
            <a:r>
              <a:rPr lang="en-IN" dirty="0" err="1" smtClean="0"/>
              <a:t>CoA</a:t>
            </a:r>
            <a:r>
              <a:rPr lang="en-IN" dirty="0" smtClean="0"/>
              <a:t> is converted to </a:t>
            </a:r>
            <a:r>
              <a:rPr lang="en-IN" dirty="0" err="1" smtClean="0"/>
              <a:t>ketone</a:t>
            </a:r>
            <a:r>
              <a:rPr lang="en-IN" dirty="0" smtClean="0"/>
              <a:t> bodies. The high </a:t>
            </a:r>
            <a:r>
              <a:rPr lang="en-IN" b="1" dirty="0" smtClean="0"/>
              <a:t>glucagon </a:t>
            </a:r>
            <a:r>
              <a:rPr lang="en-IN" b="1" dirty="0" err="1" smtClean="0"/>
              <a:t>favors</a:t>
            </a:r>
            <a:r>
              <a:rPr lang="en-IN" b="1" dirty="0" smtClean="0"/>
              <a:t> </a:t>
            </a:r>
            <a:r>
              <a:rPr lang="en-IN" b="1" dirty="0" err="1" smtClean="0"/>
              <a:t>ketogenesis</a:t>
            </a:r>
            <a:r>
              <a:rPr lang="en-IN" b="1" dirty="0" smtClean="0"/>
              <a:t>. The brain derives </a:t>
            </a:r>
            <a:r>
              <a:rPr lang="en-IN" dirty="0" smtClean="0"/>
              <a:t>75% of energy from </a:t>
            </a:r>
            <a:r>
              <a:rPr lang="en-IN" dirty="0" err="1" smtClean="0"/>
              <a:t>ketone</a:t>
            </a:r>
            <a:r>
              <a:rPr lang="en-IN" dirty="0" smtClean="0"/>
              <a:t> bodies under conditions of fasting.</a:t>
            </a:r>
            <a:endParaRPr lang="en-IN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b="1" dirty="0" smtClean="0"/>
              <a:t>Explanation for </a:t>
            </a:r>
            <a:r>
              <a:rPr lang="en-IN" b="1" dirty="0" err="1" smtClean="0"/>
              <a:t>Ketogenesis</a:t>
            </a:r>
            <a:endParaRPr lang="en-IN" b="1" dirty="0" smtClean="0"/>
          </a:p>
          <a:p>
            <a:pPr marL="571500" indent="-571500" algn="just">
              <a:buAutoNum type="romanLcPeriod"/>
            </a:pPr>
            <a:r>
              <a:rPr lang="en-IN" dirty="0" smtClean="0"/>
              <a:t>During starvation and diabetes mellitus, the blood level of </a:t>
            </a:r>
            <a:r>
              <a:rPr lang="en-IN" b="1" dirty="0" smtClean="0"/>
              <a:t>glucagon is increased. </a:t>
            </a:r>
          </a:p>
          <a:p>
            <a:pPr marL="571500" indent="-571500" algn="just">
              <a:buAutoNum type="romanLcPeriod"/>
            </a:pPr>
            <a:r>
              <a:rPr lang="en-IN" b="1" dirty="0" smtClean="0"/>
              <a:t>Glucagon </a:t>
            </a:r>
            <a:r>
              <a:rPr lang="en-IN" dirty="0" smtClean="0"/>
              <a:t>inhibits </a:t>
            </a:r>
            <a:r>
              <a:rPr lang="en-IN" dirty="0" err="1" smtClean="0"/>
              <a:t>glycolysis</a:t>
            </a:r>
            <a:r>
              <a:rPr lang="en-IN" dirty="0" smtClean="0"/>
              <a:t>, activates </a:t>
            </a:r>
            <a:r>
              <a:rPr lang="en-IN" dirty="0" err="1" smtClean="0"/>
              <a:t>gluconeogenesis</a:t>
            </a:r>
            <a:r>
              <a:rPr lang="en-IN" dirty="0" smtClean="0"/>
              <a:t>, activates </a:t>
            </a:r>
            <a:r>
              <a:rPr lang="en-IN" dirty="0" err="1" smtClean="0"/>
              <a:t>lipolysis</a:t>
            </a:r>
            <a:r>
              <a:rPr lang="en-IN" dirty="0" smtClean="0"/>
              <a:t>, and stimulates </a:t>
            </a:r>
            <a:r>
              <a:rPr lang="en-IN" dirty="0" err="1" smtClean="0"/>
              <a:t>ketogenesis</a:t>
            </a:r>
            <a:r>
              <a:rPr lang="en-IN" dirty="0" smtClean="0"/>
              <a:t>. High glucagon-insulin ratio is potentially </a:t>
            </a:r>
            <a:r>
              <a:rPr lang="en-IN" dirty="0" err="1" smtClean="0"/>
              <a:t>ketogenic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Insulin has the opposite effect; it</a:t>
            </a:r>
          </a:p>
          <a:p>
            <a:pPr algn="just"/>
            <a:r>
              <a:rPr lang="en-IN" dirty="0" err="1" smtClean="0"/>
              <a:t>favors</a:t>
            </a:r>
            <a:r>
              <a:rPr lang="en-IN" dirty="0" smtClean="0"/>
              <a:t> </a:t>
            </a:r>
            <a:r>
              <a:rPr lang="en-IN" dirty="0" err="1" smtClean="0"/>
              <a:t>glycolysis</a:t>
            </a:r>
            <a:r>
              <a:rPr lang="en-IN" dirty="0" smtClean="0"/>
              <a:t>, inhibits </a:t>
            </a:r>
            <a:r>
              <a:rPr lang="en-IN" dirty="0" err="1" smtClean="0"/>
              <a:t>gluconeogenesis</a:t>
            </a:r>
            <a:r>
              <a:rPr lang="en-IN" dirty="0" smtClean="0"/>
              <a:t>, depresses </a:t>
            </a:r>
            <a:r>
              <a:rPr lang="en-IN" dirty="0" err="1" smtClean="0"/>
              <a:t>lipolysis</a:t>
            </a:r>
            <a:r>
              <a:rPr lang="en-IN" dirty="0" smtClean="0"/>
              <a:t>, and decreases </a:t>
            </a:r>
            <a:r>
              <a:rPr lang="en-IN" dirty="0" err="1" smtClean="0"/>
              <a:t>ketogenesis</a:t>
            </a:r>
            <a:r>
              <a:rPr lang="en-IN" dirty="0" smtClean="0"/>
              <a:t>. 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dirty="0" smtClean="0"/>
              <a:t>First Step:</a:t>
            </a:r>
          </a:p>
          <a:p>
            <a:r>
              <a:rPr lang="en-IN" dirty="0" smtClean="0"/>
              <a:t>The first step in the fatty acid synthesis is the </a:t>
            </a:r>
            <a:r>
              <a:rPr lang="en-IN" b="1" dirty="0" err="1" smtClean="0"/>
              <a:t>carboxylation</a:t>
            </a:r>
            <a:r>
              <a:rPr lang="en-IN" dirty="0" smtClean="0"/>
              <a:t> of acetyl </a:t>
            </a:r>
            <a:r>
              <a:rPr lang="en-IN" dirty="0" err="1" smtClean="0"/>
              <a:t>CoA</a:t>
            </a:r>
            <a:r>
              <a:rPr lang="en-IN" dirty="0" smtClean="0"/>
              <a:t> to form </a:t>
            </a:r>
            <a:r>
              <a:rPr lang="en-IN" dirty="0" err="1" smtClean="0"/>
              <a:t>malonyl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.</a:t>
            </a:r>
            <a:r>
              <a:rPr lang="en-IN" b="1" i="1" dirty="0" smtClean="0"/>
              <a:t> </a:t>
            </a:r>
          </a:p>
          <a:p>
            <a:r>
              <a:rPr lang="en-IN" b="1" i="1" dirty="0" smtClean="0"/>
              <a:t>Acetyl </a:t>
            </a:r>
            <a:r>
              <a:rPr lang="en-IN" b="1" i="1" dirty="0" err="1" smtClean="0"/>
              <a:t>CoA</a:t>
            </a:r>
            <a:r>
              <a:rPr lang="en-IN" b="1" i="1" dirty="0" smtClean="0"/>
              <a:t> </a:t>
            </a:r>
            <a:r>
              <a:rPr lang="en-IN" b="1" i="1" dirty="0" err="1" smtClean="0"/>
              <a:t>carboxylase</a:t>
            </a:r>
            <a:r>
              <a:rPr lang="en-IN" b="1" i="1" dirty="0" smtClean="0"/>
              <a:t> </a:t>
            </a:r>
            <a:r>
              <a:rPr lang="en-IN" dirty="0" smtClean="0"/>
              <a:t> is not a part of the multi-enzyme complex. But it is the </a:t>
            </a:r>
            <a:r>
              <a:rPr lang="en-IN" b="1" dirty="0" smtClean="0"/>
              <a:t>rate-limiting enzyme.</a:t>
            </a:r>
          </a:p>
          <a:p>
            <a:r>
              <a:rPr lang="en-IN" b="1" dirty="0" smtClean="0"/>
              <a:t>Biotin, a member of B </a:t>
            </a:r>
            <a:r>
              <a:rPr lang="en-IN" dirty="0" smtClean="0"/>
              <a:t>complex vitamins, is necessary for this reaction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41685"/>
            <a:ext cx="6324600" cy="413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After the conversation of Acetyl Co A to </a:t>
            </a:r>
            <a:r>
              <a:rPr lang="en-IN" dirty="0" err="1" smtClean="0"/>
              <a:t>Malonyl</a:t>
            </a:r>
            <a:r>
              <a:rPr lang="en-IN" dirty="0" smtClean="0"/>
              <a:t> Co A, all reactions of fatty acid synthesis are catalysed by a </a:t>
            </a:r>
            <a:r>
              <a:rPr lang="en-IN" b="1" dirty="0" smtClean="0"/>
              <a:t>fatty acid </a:t>
            </a:r>
            <a:r>
              <a:rPr lang="en-IN" b="1" dirty="0" err="1" smtClean="0"/>
              <a:t>synthase</a:t>
            </a:r>
            <a:r>
              <a:rPr lang="en-IN" b="1" dirty="0" smtClean="0"/>
              <a:t> complex (FAS Complex)</a:t>
            </a:r>
          </a:p>
          <a:p>
            <a:r>
              <a:rPr lang="en-IN" dirty="0" smtClean="0"/>
              <a:t>FAS is a </a:t>
            </a:r>
            <a:r>
              <a:rPr lang="en-IN" dirty="0" err="1" smtClean="0"/>
              <a:t>Dimer</a:t>
            </a:r>
            <a:r>
              <a:rPr lang="en-IN" dirty="0" smtClean="0"/>
              <a:t> which run anti parallel to each other.   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IN" i="1" dirty="0" smtClean="0"/>
          </a:p>
          <a:p>
            <a:endParaRPr lang="en-IN" i="1" dirty="0" smtClean="0"/>
          </a:p>
          <a:p>
            <a:pPr algn="ctr">
              <a:buNone/>
            </a:pPr>
            <a:r>
              <a:rPr lang="en-IN" i="1" dirty="0" smtClean="0"/>
              <a:t>Step 2: Three C and Two C Units are Added</a:t>
            </a:r>
          </a:p>
          <a:p>
            <a:pPr algn="just"/>
            <a:r>
              <a:rPr lang="en-IN" dirty="0" smtClean="0"/>
              <a:t>A. </a:t>
            </a:r>
            <a:r>
              <a:rPr lang="en-IN" b="1" dirty="0" smtClean="0"/>
              <a:t>Acetyl </a:t>
            </a:r>
            <a:r>
              <a:rPr lang="en-IN" b="1" dirty="0" err="1" smtClean="0"/>
              <a:t>transacylase</a:t>
            </a:r>
            <a:r>
              <a:rPr lang="en-IN" b="1" dirty="0" smtClean="0"/>
              <a:t> (AT) catalyzes the </a:t>
            </a:r>
            <a:r>
              <a:rPr lang="en-IN" dirty="0" smtClean="0"/>
              <a:t>transfer of the acetyl group (2 carbons) to the SH group of the </a:t>
            </a:r>
            <a:r>
              <a:rPr lang="en-IN" b="1" dirty="0" smtClean="0"/>
              <a:t>condensing enzyme (CE) of the other </a:t>
            </a:r>
            <a:r>
              <a:rPr lang="en-IN" dirty="0" smtClean="0"/>
              <a:t>monomer of the fatty acid </a:t>
            </a:r>
            <a:r>
              <a:rPr lang="en-IN" dirty="0" err="1" smtClean="0"/>
              <a:t>synthase</a:t>
            </a:r>
            <a:r>
              <a:rPr lang="en-IN" dirty="0" smtClean="0"/>
              <a:t> complex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304" y="685800"/>
            <a:ext cx="833149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908175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DE NOVO SYNTHESIS OF FATTY ACIDS</a:t>
            </a:r>
            <a:br>
              <a:rPr lang="en-IN" b="1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924800" cy="5440363"/>
          </a:xfrm>
        </p:spPr>
        <p:txBody>
          <a:bodyPr/>
          <a:lstStyle/>
          <a:p>
            <a:r>
              <a:rPr lang="en-IN" dirty="0" smtClean="0"/>
              <a:t>B. One molecule of acetyl </a:t>
            </a:r>
            <a:r>
              <a:rPr lang="en-IN" dirty="0" err="1" smtClean="0"/>
              <a:t>CoA</a:t>
            </a:r>
            <a:r>
              <a:rPr lang="en-IN" dirty="0" smtClean="0"/>
              <a:t> (2 carbon) and one molecule of </a:t>
            </a:r>
            <a:r>
              <a:rPr lang="en-IN" dirty="0" err="1" smtClean="0"/>
              <a:t>malonyl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(3 carbon) bind to the </a:t>
            </a:r>
            <a:r>
              <a:rPr lang="en-IN" dirty="0" err="1" smtClean="0"/>
              <a:t>multienzyme</a:t>
            </a:r>
            <a:r>
              <a:rPr lang="en-IN" dirty="0" smtClean="0"/>
              <a:t> complex. </a:t>
            </a:r>
          </a:p>
          <a:p>
            <a:endParaRPr lang="en-IN" dirty="0" smtClean="0"/>
          </a:p>
          <a:p>
            <a:r>
              <a:rPr lang="en-IN" b="1" dirty="0" err="1" smtClean="0"/>
              <a:t>Malonyl</a:t>
            </a:r>
            <a:r>
              <a:rPr lang="en-IN" b="1" dirty="0" smtClean="0"/>
              <a:t> </a:t>
            </a:r>
            <a:r>
              <a:rPr lang="en-IN" b="1" dirty="0" err="1" smtClean="0"/>
              <a:t>transacylase</a:t>
            </a:r>
            <a:r>
              <a:rPr lang="en-IN" b="1" dirty="0" smtClean="0"/>
              <a:t> (MT)  </a:t>
            </a:r>
            <a:r>
              <a:rPr lang="en-IN" dirty="0" smtClean="0"/>
              <a:t>transfers the </a:t>
            </a:r>
            <a:r>
              <a:rPr lang="en-IN" dirty="0" err="1" smtClean="0"/>
              <a:t>malonyl</a:t>
            </a:r>
            <a:r>
              <a:rPr lang="en-IN" dirty="0" smtClean="0"/>
              <a:t> group to the SH group of the ACP of one monomer of the enzyme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IN" b="1" dirty="0" smtClean="0"/>
              <a:t>Intermediates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b="1" i="1" dirty="0" smtClean="0"/>
              <a:t>beta-</a:t>
            </a:r>
            <a:r>
              <a:rPr lang="en-IN" b="1" i="1" dirty="0" err="1" smtClean="0"/>
              <a:t>keto</a:t>
            </a:r>
            <a:r>
              <a:rPr lang="en-IN" b="1" i="1" dirty="0" smtClean="0"/>
              <a:t> </a:t>
            </a:r>
            <a:r>
              <a:rPr lang="en-IN" b="1" i="1" dirty="0" err="1" smtClean="0"/>
              <a:t>acyl</a:t>
            </a:r>
            <a:r>
              <a:rPr lang="en-IN" b="1" i="1" dirty="0" smtClean="0"/>
              <a:t> ACP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Beta </a:t>
            </a:r>
            <a:r>
              <a:rPr lang="en-IN" b="1" dirty="0" err="1" smtClean="0"/>
              <a:t>hydroxy</a:t>
            </a:r>
            <a:r>
              <a:rPr lang="en-IN" b="1" dirty="0" smtClean="0"/>
              <a:t> fatty </a:t>
            </a:r>
            <a:r>
              <a:rPr lang="en-IN" b="1" dirty="0" err="1" smtClean="0"/>
              <a:t>acyl</a:t>
            </a:r>
            <a:r>
              <a:rPr lang="en-IN" b="1" dirty="0" smtClean="0"/>
              <a:t> ACP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 </a:t>
            </a:r>
            <a:r>
              <a:rPr lang="en-IN" b="1" dirty="0" err="1" smtClean="0"/>
              <a:t>enoyl</a:t>
            </a:r>
            <a:r>
              <a:rPr lang="en-IN" b="1" dirty="0" smtClean="0"/>
              <a:t> ACP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 </a:t>
            </a:r>
            <a:r>
              <a:rPr lang="en-IN" b="1" dirty="0" err="1" smtClean="0"/>
              <a:t>butyryl</a:t>
            </a:r>
            <a:r>
              <a:rPr lang="en-IN" b="1" dirty="0" smtClean="0"/>
              <a:t> ACP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Palmitic</a:t>
            </a:r>
            <a:r>
              <a:rPr lang="en-IN" b="1" dirty="0" smtClean="0"/>
              <a:t> acid </a:t>
            </a:r>
          </a:p>
          <a:p>
            <a:pPr marL="514350" indent="-514350">
              <a:buFont typeface="+mj-lt"/>
              <a:buAutoNum type="arabicPeriod"/>
            </a:pPr>
            <a:endParaRPr lang="en-IN" b="1" i="1" dirty="0" smtClean="0"/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i="1" dirty="0" smtClean="0"/>
          </a:p>
          <a:p>
            <a:pPr algn="ctr">
              <a:buNone/>
            </a:pPr>
            <a:r>
              <a:rPr lang="en-IN" sz="4000" b="1" i="1" dirty="0" smtClean="0"/>
              <a:t>Step 3: Condensation</a:t>
            </a:r>
          </a:p>
          <a:p>
            <a:pPr algn="just">
              <a:buNone/>
            </a:pPr>
            <a:r>
              <a:rPr lang="en-IN" dirty="0" smtClean="0"/>
              <a:t>         </a:t>
            </a:r>
            <a:r>
              <a:rPr lang="en-IN" b="1" dirty="0" smtClean="0"/>
              <a:t>Acetyl (2C) + </a:t>
            </a:r>
            <a:r>
              <a:rPr lang="en-IN" b="1" dirty="0" err="1" smtClean="0"/>
              <a:t>malonyl</a:t>
            </a:r>
            <a:r>
              <a:rPr lang="en-IN" b="1" dirty="0" smtClean="0"/>
              <a:t> (3C)</a:t>
            </a:r>
          </a:p>
          <a:p>
            <a:pPr algn="just">
              <a:buNone/>
            </a:pPr>
            <a:r>
              <a:rPr lang="en-IN" b="1" dirty="0" smtClean="0"/>
              <a:t>                             condensing enzyme</a:t>
            </a:r>
            <a:endParaRPr lang="en-IN" b="1" i="1" dirty="0" smtClean="0"/>
          </a:p>
          <a:p>
            <a:pPr algn="just">
              <a:buNone/>
            </a:pPr>
            <a:endParaRPr lang="en-IN" b="1" i="1" dirty="0" smtClean="0"/>
          </a:p>
          <a:p>
            <a:pPr algn="just">
              <a:buNone/>
            </a:pPr>
            <a:r>
              <a:rPr lang="en-IN" b="1" i="1" dirty="0" smtClean="0"/>
              <a:t>            beta-</a:t>
            </a:r>
            <a:r>
              <a:rPr lang="en-IN" b="1" i="1" dirty="0" err="1" smtClean="0"/>
              <a:t>keto</a:t>
            </a:r>
            <a:r>
              <a:rPr lang="en-IN" b="1" i="1" dirty="0" smtClean="0"/>
              <a:t> </a:t>
            </a:r>
            <a:r>
              <a:rPr lang="en-IN" b="1" i="1" dirty="0" err="1" smtClean="0"/>
              <a:t>acyl</a:t>
            </a:r>
            <a:r>
              <a:rPr lang="en-IN" b="1" i="1" dirty="0" smtClean="0"/>
              <a:t> ACP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35814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 smtClean="0"/>
          </a:p>
          <a:p>
            <a:pPr algn="ctr">
              <a:buNone/>
            </a:pPr>
            <a:r>
              <a:rPr lang="en-IN" b="1" i="1" dirty="0" smtClean="0"/>
              <a:t>Step 4: Reduction</a:t>
            </a:r>
          </a:p>
          <a:p>
            <a:pPr algn="just">
              <a:buNone/>
            </a:pPr>
            <a:r>
              <a:rPr lang="en-IN" b="1" i="1" dirty="0" smtClean="0"/>
              <a:t>               beta-</a:t>
            </a:r>
            <a:r>
              <a:rPr lang="en-IN" b="1" i="1" dirty="0" err="1" smtClean="0"/>
              <a:t>keto</a:t>
            </a:r>
            <a:r>
              <a:rPr lang="en-IN" b="1" i="1" dirty="0" smtClean="0"/>
              <a:t> </a:t>
            </a:r>
            <a:r>
              <a:rPr lang="en-IN" b="1" i="1" dirty="0" err="1" smtClean="0"/>
              <a:t>acyl</a:t>
            </a:r>
            <a:r>
              <a:rPr lang="en-IN" b="1" i="1" dirty="0" smtClean="0"/>
              <a:t> ACP </a:t>
            </a:r>
          </a:p>
          <a:p>
            <a:pPr algn="just">
              <a:buNone/>
            </a:pPr>
            <a:r>
              <a:rPr lang="en-IN" sz="2400" b="1" dirty="0" smtClean="0"/>
              <a:t> NADPH dependent      </a:t>
            </a:r>
            <a:r>
              <a:rPr lang="en-IN" sz="2400" b="1" dirty="0" err="1" smtClean="0"/>
              <a:t>keto</a:t>
            </a:r>
            <a:r>
              <a:rPr lang="en-IN" sz="2400" b="1" dirty="0" smtClean="0"/>
              <a:t> </a:t>
            </a:r>
            <a:r>
              <a:rPr lang="en-IN" sz="2400" dirty="0" err="1" smtClean="0"/>
              <a:t>acyl</a:t>
            </a:r>
            <a:r>
              <a:rPr lang="en-IN" sz="2400" dirty="0" smtClean="0"/>
              <a:t> </a:t>
            </a:r>
            <a:r>
              <a:rPr lang="en-IN" sz="2400" b="1" dirty="0" err="1" smtClean="0"/>
              <a:t>reductase</a:t>
            </a:r>
            <a:r>
              <a:rPr lang="en-IN" sz="2400" b="1" dirty="0" smtClean="0"/>
              <a:t>(KR)</a:t>
            </a:r>
            <a:endParaRPr lang="en-IN" sz="2400" b="1" i="1" dirty="0" smtClean="0"/>
          </a:p>
          <a:p>
            <a:pPr algn="just">
              <a:buNone/>
            </a:pPr>
            <a:r>
              <a:rPr lang="en-IN" b="1" dirty="0" smtClean="0"/>
              <a:t>      </a:t>
            </a:r>
          </a:p>
          <a:p>
            <a:pPr algn="just">
              <a:buNone/>
            </a:pPr>
            <a:r>
              <a:rPr lang="en-IN" b="1" dirty="0" smtClean="0"/>
              <a:t>           Beta </a:t>
            </a:r>
            <a:r>
              <a:rPr lang="en-IN" b="1" dirty="0" err="1" smtClean="0"/>
              <a:t>hydroxy</a:t>
            </a:r>
            <a:r>
              <a:rPr lang="en-IN" b="1" dirty="0" smtClean="0"/>
              <a:t> fatty </a:t>
            </a:r>
            <a:r>
              <a:rPr lang="en-IN" b="1" dirty="0" err="1" smtClean="0"/>
              <a:t>acyl</a:t>
            </a:r>
            <a:r>
              <a:rPr lang="en-IN" b="1" dirty="0" smtClean="0"/>
              <a:t> ACP</a:t>
            </a:r>
          </a:p>
          <a:p>
            <a:pPr algn="just">
              <a:buNone/>
            </a:pPr>
            <a:endParaRPr lang="en-IN" b="1" dirty="0" smtClean="0"/>
          </a:p>
          <a:p>
            <a:pPr algn="just">
              <a:buNone/>
            </a:pPr>
            <a:endParaRPr lang="en-IN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33528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i="1" dirty="0" smtClean="0"/>
              <a:t>                  </a:t>
            </a:r>
            <a:r>
              <a:rPr lang="en-IN" b="1" i="1" dirty="0" smtClean="0"/>
              <a:t>Step 5: Dehydration</a:t>
            </a:r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r>
              <a:rPr lang="en-IN" b="1" dirty="0" smtClean="0"/>
              <a:t>              </a:t>
            </a:r>
            <a:r>
              <a:rPr lang="en-IN" sz="3600" b="1" dirty="0" smtClean="0"/>
              <a:t>beta  </a:t>
            </a:r>
            <a:r>
              <a:rPr lang="en-IN" sz="3600" b="1" dirty="0" err="1" smtClean="0"/>
              <a:t>hydroxy</a:t>
            </a:r>
            <a:r>
              <a:rPr lang="en-IN" sz="3600" b="1" dirty="0" smtClean="0"/>
              <a:t> fatty </a:t>
            </a:r>
            <a:r>
              <a:rPr lang="en-IN" sz="3600" b="1" dirty="0" err="1" smtClean="0"/>
              <a:t>acyl</a:t>
            </a:r>
            <a:r>
              <a:rPr lang="en-IN" sz="3600" b="1" dirty="0" smtClean="0"/>
              <a:t> ACP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                                   </a:t>
            </a:r>
            <a:r>
              <a:rPr lang="en-IN" b="1" dirty="0" err="1" smtClean="0"/>
              <a:t>dehydratase</a:t>
            </a:r>
            <a:r>
              <a:rPr lang="en-IN" b="1" dirty="0" smtClean="0"/>
              <a:t> (DH</a:t>
            </a:r>
            <a:r>
              <a:rPr lang="en-IN" dirty="0" smtClean="0"/>
              <a:t>)</a:t>
            </a:r>
            <a:endParaRPr lang="en-IN" b="1" dirty="0" smtClean="0"/>
          </a:p>
          <a:p>
            <a:pPr>
              <a:buNone/>
            </a:pPr>
            <a:r>
              <a:rPr lang="en-IN" sz="3600" b="1" dirty="0" smtClean="0"/>
              <a:t>                         </a:t>
            </a:r>
            <a:r>
              <a:rPr lang="en-IN" sz="3600" b="1" dirty="0" err="1" smtClean="0"/>
              <a:t>enoyl</a:t>
            </a:r>
            <a:r>
              <a:rPr lang="en-IN" sz="3600" b="1" dirty="0" smtClean="0"/>
              <a:t> ACP</a:t>
            </a:r>
            <a:endParaRPr lang="en-IN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3352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ctr">
              <a:buNone/>
            </a:pPr>
            <a:r>
              <a:rPr lang="en-IN" b="1" i="1" dirty="0" smtClean="0"/>
              <a:t>Step 6: Second Reduction</a:t>
            </a:r>
          </a:p>
          <a:p>
            <a:pPr algn="ctr">
              <a:buNone/>
            </a:pPr>
            <a:endParaRPr lang="en-IN" b="1" i="1" dirty="0" smtClean="0"/>
          </a:p>
          <a:p>
            <a:pPr>
              <a:buNone/>
            </a:pPr>
            <a:r>
              <a:rPr lang="en-IN" dirty="0" smtClean="0"/>
              <a:t>                               </a:t>
            </a:r>
            <a:r>
              <a:rPr lang="en-IN" sz="3600" b="1" dirty="0" err="1" smtClean="0"/>
              <a:t>Enoyl</a:t>
            </a:r>
            <a:r>
              <a:rPr lang="en-IN" sz="3600" b="1" dirty="0" smtClean="0"/>
              <a:t> ACP </a:t>
            </a:r>
            <a:endParaRPr lang="en-IN" b="1" dirty="0" smtClean="0"/>
          </a:p>
          <a:p>
            <a:pPr>
              <a:buNone/>
            </a:pPr>
            <a:r>
              <a:rPr lang="en-IN" sz="2400" dirty="0" smtClean="0"/>
              <a:t>   2nd molecule of </a:t>
            </a:r>
            <a:r>
              <a:rPr lang="en-IN" sz="2400" b="1" dirty="0" smtClean="0"/>
              <a:t>NADPH             </a:t>
            </a:r>
            <a:r>
              <a:rPr lang="en-IN" dirty="0" err="1" smtClean="0"/>
              <a:t>enoyl</a:t>
            </a:r>
            <a:r>
              <a:rPr lang="en-IN" dirty="0" smtClean="0"/>
              <a:t> </a:t>
            </a:r>
            <a:r>
              <a:rPr lang="en-IN" dirty="0" err="1" smtClean="0"/>
              <a:t>reductase</a:t>
            </a:r>
            <a:r>
              <a:rPr lang="en-IN" dirty="0" smtClean="0"/>
              <a:t> (ER)</a:t>
            </a:r>
            <a:endParaRPr lang="en-IN" sz="2000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                               </a:t>
            </a:r>
            <a:r>
              <a:rPr lang="en-IN" b="1" dirty="0" err="1" smtClean="0"/>
              <a:t>butyryl</a:t>
            </a:r>
            <a:r>
              <a:rPr lang="en-IN" b="1" dirty="0" smtClean="0"/>
              <a:t> ACP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33528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 err="1" smtClean="0"/>
              <a:t>butyryl</a:t>
            </a:r>
            <a:r>
              <a:rPr lang="en-IN" dirty="0" smtClean="0"/>
              <a:t> group (4C) is now transferred to the </a:t>
            </a:r>
            <a:r>
              <a:rPr lang="en-IN" b="1" dirty="0" smtClean="0"/>
              <a:t>SH group </a:t>
            </a:r>
            <a:r>
              <a:rPr lang="en-IN" dirty="0" smtClean="0"/>
              <a:t>of the </a:t>
            </a:r>
            <a:r>
              <a:rPr lang="en-IN" b="1" dirty="0" smtClean="0"/>
              <a:t>condensing enzyme(CE) </a:t>
            </a:r>
            <a:r>
              <a:rPr lang="en-IN" dirty="0" smtClean="0"/>
              <a:t>on the other monomer.</a:t>
            </a:r>
          </a:p>
          <a:p>
            <a:pPr algn="just"/>
            <a:r>
              <a:rPr lang="en-IN" dirty="0" smtClean="0"/>
              <a:t>The sequence of reactions, namely condensation, reduction, dehydration and reduction (steps 3,4,5,6) are repeated. The cycles are repeated a total of </a:t>
            </a:r>
            <a:r>
              <a:rPr lang="en-IN" b="1" dirty="0" smtClean="0"/>
              <a:t>seven times, </a:t>
            </a:r>
            <a:r>
              <a:rPr lang="en-IN" dirty="0" smtClean="0"/>
              <a:t>till the 16-Carbon </a:t>
            </a:r>
            <a:r>
              <a:rPr lang="en-IN" dirty="0" err="1" smtClean="0"/>
              <a:t>palmitic</a:t>
            </a:r>
            <a:r>
              <a:rPr lang="en-IN" dirty="0" smtClean="0"/>
              <a:t> acid is formed.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b="1" i="1" dirty="0" smtClean="0"/>
          </a:p>
          <a:p>
            <a:pPr algn="ctr">
              <a:buNone/>
            </a:pPr>
            <a:endParaRPr lang="en-IN" b="1" i="1" dirty="0" smtClean="0"/>
          </a:p>
          <a:p>
            <a:pPr algn="ctr">
              <a:buNone/>
            </a:pPr>
            <a:r>
              <a:rPr lang="en-IN" b="1" i="1" dirty="0" smtClean="0"/>
              <a:t>Step 7: </a:t>
            </a:r>
            <a:r>
              <a:rPr lang="en-IN" b="1" i="1" dirty="0" err="1" smtClean="0"/>
              <a:t>Palmitic</a:t>
            </a:r>
            <a:r>
              <a:rPr lang="en-IN" b="1" i="1" dirty="0" smtClean="0"/>
              <a:t> acid is Released</a:t>
            </a:r>
            <a:endParaRPr lang="en-IN" b="1" dirty="0" smtClean="0"/>
          </a:p>
          <a:p>
            <a:r>
              <a:rPr lang="en-IN" b="1" dirty="0" err="1" smtClean="0"/>
              <a:t>Thio</a:t>
            </a:r>
            <a:r>
              <a:rPr lang="en-IN" b="1" dirty="0" smtClean="0"/>
              <a:t>-esterase  (TE) releases </a:t>
            </a:r>
            <a:r>
              <a:rPr lang="en-IN" b="1" dirty="0" err="1" smtClean="0"/>
              <a:t>palmitate</a:t>
            </a:r>
            <a:r>
              <a:rPr lang="en-IN" b="1" dirty="0" smtClean="0"/>
              <a:t> </a:t>
            </a:r>
            <a:r>
              <a:rPr lang="en-IN" dirty="0" smtClean="0"/>
              <a:t>from the multi-enzyme complex.</a:t>
            </a:r>
          </a:p>
          <a:p>
            <a:r>
              <a:rPr lang="en-IN" dirty="0" smtClean="0"/>
              <a:t>The end point is </a:t>
            </a:r>
            <a:r>
              <a:rPr lang="en-IN" dirty="0" err="1" smtClean="0"/>
              <a:t>Palmitic</a:t>
            </a:r>
            <a:r>
              <a:rPr lang="en-IN" dirty="0" smtClean="0"/>
              <a:t> acid (16 C) in liver and adipose tissue.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Regulation of Fatty Acid Synthesis</a:t>
            </a:r>
          </a:p>
          <a:p>
            <a:pPr algn="just"/>
            <a:r>
              <a:rPr lang="en-IN" i="1" dirty="0" smtClean="0"/>
              <a:t>Availability of Substrates </a:t>
            </a:r>
            <a:r>
              <a:rPr lang="en-IN" dirty="0" smtClean="0"/>
              <a:t>Fatty acid synthesis occurs when carbohydrate is abundant and the level of fatty acids is low. </a:t>
            </a:r>
          </a:p>
          <a:p>
            <a:pPr algn="just"/>
            <a:r>
              <a:rPr lang="en-IN" dirty="0" smtClean="0"/>
              <a:t>The availability of </a:t>
            </a:r>
            <a:r>
              <a:rPr lang="en-IN" b="1" dirty="0" smtClean="0"/>
              <a:t>citrate </a:t>
            </a:r>
            <a:r>
              <a:rPr lang="en-IN" dirty="0" smtClean="0"/>
              <a:t>in the cytoplasm is the most important regulatory factor producing a short-term effect.</a:t>
            </a:r>
          </a:p>
          <a:p>
            <a:pPr algn="just"/>
            <a:r>
              <a:rPr lang="en-IN" dirty="0" smtClean="0"/>
              <a:t>Acetyl Co A </a:t>
            </a:r>
            <a:r>
              <a:rPr lang="en-IN" dirty="0" err="1" smtClean="0"/>
              <a:t>carboxylase</a:t>
            </a:r>
            <a:r>
              <a:rPr lang="en-IN" dirty="0" smtClean="0"/>
              <a:t>  is a regulatory enzyme of fatty acid synthesis. 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Resent Research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Inhibitors of FAS are associated with suppression of feeding behaviour and anti cancer properties.</a:t>
            </a:r>
          </a:p>
          <a:p>
            <a:r>
              <a:rPr lang="en-IN" dirty="0" smtClean="0"/>
              <a:t>Used in treatment of Cancer and obesity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DE NOVO SYNTHESIS OF FATTY ACIDS</a:t>
            </a:r>
          </a:p>
          <a:p>
            <a:pPr algn="just"/>
            <a:r>
              <a:rPr lang="en-IN" dirty="0" smtClean="0"/>
              <a:t>Fatty acids are synthesized mainly by a de novo synthetic pathway operating in the </a:t>
            </a:r>
            <a:r>
              <a:rPr lang="en-IN" b="1" dirty="0" smtClean="0"/>
              <a:t>cytoplasm. </a:t>
            </a:r>
          </a:p>
          <a:p>
            <a:pPr algn="just"/>
            <a:r>
              <a:rPr lang="en-IN" b="1" dirty="0" smtClean="0"/>
              <a:t>So it is </a:t>
            </a:r>
            <a:r>
              <a:rPr lang="en-IN" dirty="0" smtClean="0"/>
              <a:t>referred to a </a:t>
            </a:r>
            <a:r>
              <a:rPr lang="en-IN" b="1" dirty="0" err="1" smtClean="0"/>
              <a:t>extramitochondrial</a:t>
            </a:r>
            <a:r>
              <a:rPr lang="en-IN" b="1" dirty="0" smtClean="0"/>
              <a:t> or </a:t>
            </a:r>
            <a:r>
              <a:rPr lang="en-IN" b="1" dirty="0" err="1" smtClean="0"/>
              <a:t>cytoplasmic</a:t>
            </a:r>
            <a:r>
              <a:rPr lang="en-IN" b="1" dirty="0" smtClean="0"/>
              <a:t> fatty </a:t>
            </a:r>
            <a:r>
              <a:rPr lang="en-IN" dirty="0" smtClean="0"/>
              <a:t>acid </a:t>
            </a:r>
            <a:r>
              <a:rPr lang="en-IN" dirty="0" err="1" smtClean="0"/>
              <a:t>synthase</a:t>
            </a:r>
            <a:r>
              <a:rPr lang="en-IN" dirty="0" smtClean="0"/>
              <a:t> system.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6858000" cy="63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MCQ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1.Regulatory enzyme of fatty acid synthesis is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Acetyl Co A </a:t>
            </a:r>
            <a:r>
              <a:rPr lang="en-IN" dirty="0" err="1" smtClean="0"/>
              <a:t>carboxylase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Thioestrase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Enoyl</a:t>
            </a:r>
            <a:r>
              <a:rPr lang="en-IN" dirty="0" smtClean="0"/>
              <a:t> </a:t>
            </a:r>
            <a:r>
              <a:rPr lang="en-IN" dirty="0" err="1" smtClean="0"/>
              <a:t>reductase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Ketoacyl</a:t>
            </a:r>
            <a:r>
              <a:rPr lang="en-IN" dirty="0" smtClean="0"/>
              <a:t> </a:t>
            </a:r>
            <a:r>
              <a:rPr lang="en-IN" dirty="0" err="1" smtClean="0"/>
              <a:t>synthase</a:t>
            </a:r>
            <a:r>
              <a:rPr lang="en-IN" dirty="0" smtClean="0"/>
              <a:t> </a:t>
            </a:r>
          </a:p>
          <a:p>
            <a:pPr marL="514350" indent="-514350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2.Acyl carrier protein (ACP) occurs in a bound state to a derivative of the following vitamin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Biotin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Folic acid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Pantothenate</a:t>
            </a: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Pyridoxine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3. The number of cycles requires to synthesise </a:t>
            </a:r>
            <a:r>
              <a:rPr lang="en-IN" dirty="0" err="1" smtClean="0"/>
              <a:t>palmitate</a:t>
            </a: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9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7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10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12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4. Following electron carriers supply reducing equivalents during synthesis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NADH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FADH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NADPH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ATP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5.Liver can not utilise </a:t>
            </a:r>
            <a:r>
              <a:rPr lang="en-IN" dirty="0" err="1" smtClean="0"/>
              <a:t>ketone</a:t>
            </a:r>
            <a:r>
              <a:rPr lang="en-IN" dirty="0" smtClean="0"/>
              <a:t> bodies due the lack of enzyme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Thiolase</a:t>
            </a: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Thiophorase</a:t>
            </a: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HMG Co A </a:t>
            </a:r>
            <a:r>
              <a:rPr lang="en-IN" dirty="0" err="1" smtClean="0"/>
              <a:t>lyase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HMG Co A </a:t>
            </a:r>
            <a:r>
              <a:rPr lang="en-IN" dirty="0" err="1" smtClean="0"/>
              <a:t>Synthase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5.All the Following tissues/Organs utilise </a:t>
            </a:r>
            <a:r>
              <a:rPr lang="en-IN" dirty="0" err="1" smtClean="0"/>
              <a:t>ketone</a:t>
            </a:r>
            <a:r>
              <a:rPr lang="en-IN" dirty="0" smtClean="0"/>
              <a:t> bodies except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Brain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Liver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Skeletal muscle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Liver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6.Refsum’s Diseases is due to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Beta oxidation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Omega oxidation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Alpha oxidation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None of Above </a:t>
            </a:r>
          </a:p>
          <a:p>
            <a:pPr marL="514350" indent="-514350">
              <a:buFont typeface="+mj-lt"/>
              <a:buAutoNum type="alphaLcParenR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7. The following biochemical test is used to detect </a:t>
            </a:r>
            <a:r>
              <a:rPr lang="en-IN" dirty="0" err="1" smtClean="0"/>
              <a:t>ketone</a:t>
            </a:r>
            <a:r>
              <a:rPr lang="en-IN" dirty="0" smtClean="0"/>
              <a:t> bodies in urine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Benedict's test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Benzidine</a:t>
            </a:r>
            <a:r>
              <a:rPr lang="en-IN" dirty="0" smtClean="0"/>
              <a:t> Test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Rothera’s</a:t>
            </a:r>
            <a:r>
              <a:rPr lang="en-IN" dirty="0" smtClean="0"/>
              <a:t> Test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Hay’s Sulphur test </a:t>
            </a:r>
          </a:p>
          <a:p>
            <a:pPr marL="514350" indent="-514350">
              <a:buFont typeface="+mj-lt"/>
              <a:buAutoNum type="alphaLcParenR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8800" b="1" dirty="0" smtClean="0"/>
              <a:t>PLASMA LIPIDS</a:t>
            </a:r>
          </a:p>
          <a:p>
            <a:pPr>
              <a:buNone/>
            </a:pPr>
            <a:endParaRPr lang="en-IN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3600" dirty="0" smtClean="0"/>
              <a:t>The major fatty acid synthesized de novo is </a:t>
            </a:r>
            <a:r>
              <a:rPr lang="en-IN" sz="3600" b="1" dirty="0" err="1" smtClean="0"/>
              <a:t>palmitic</a:t>
            </a:r>
            <a:r>
              <a:rPr lang="en-IN" sz="3600" b="1" dirty="0" smtClean="0"/>
              <a:t> acid, the 16C saturated fatty acid. The process occurs in </a:t>
            </a:r>
            <a:r>
              <a:rPr lang="en-IN" sz="3600" dirty="0" smtClean="0"/>
              <a:t>liver, adipose tissue, kidney, brain, and mammary glands.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IN" b="1" dirty="0" smtClean="0"/>
              <a:t>PLASMA LIPIDS</a:t>
            </a:r>
          </a:p>
          <a:p>
            <a:pPr>
              <a:buNone/>
            </a:pPr>
            <a:r>
              <a:rPr lang="en-IN" dirty="0" smtClean="0"/>
              <a:t>Total plasma lipid is 400—600 mg/</a:t>
            </a:r>
            <a:r>
              <a:rPr lang="en-IN" dirty="0" err="1" smtClean="0"/>
              <a:t>dL</a:t>
            </a:r>
            <a:r>
              <a:rPr lang="en-IN" dirty="0" smtClean="0"/>
              <a:t>. </a:t>
            </a:r>
          </a:p>
          <a:p>
            <a:pPr>
              <a:buNone/>
            </a:pPr>
            <a:r>
              <a:rPr lang="en-IN" dirty="0" smtClean="0"/>
              <a:t>Out of this, 40% is cholesterol; 30% is phospholipids; 20% is triglycerides.</a:t>
            </a:r>
          </a:p>
          <a:p>
            <a:pPr>
              <a:buNone/>
            </a:pPr>
            <a:r>
              <a:rPr lang="en-IN" dirty="0" smtClean="0"/>
              <a:t>Since lipids are insoluble in water, they need the help of</a:t>
            </a:r>
          </a:p>
          <a:p>
            <a:pPr>
              <a:buNone/>
            </a:pPr>
            <a:r>
              <a:rPr lang="en-IN" dirty="0" smtClean="0"/>
              <a:t>carriers in </a:t>
            </a:r>
            <a:r>
              <a:rPr lang="en-IN" dirty="0" err="1" smtClean="0"/>
              <a:t>plasma.Therefore</a:t>
            </a:r>
            <a:r>
              <a:rPr lang="en-IN" dirty="0" smtClean="0"/>
              <a:t>, they are </a:t>
            </a:r>
            <a:r>
              <a:rPr lang="en-IN" dirty="0" err="1" smtClean="0"/>
              <a:t>complexed</a:t>
            </a:r>
            <a:r>
              <a:rPr lang="en-IN" dirty="0" smtClean="0"/>
              <a:t> with proteins to form </a:t>
            </a:r>
            <a:r>
              <a:rPr lang="en-IN" b="1" dirty="0" smtClean="0"/>
              <a:t>lipoproteins. </a:t>
            </a:r>
          </a:p>
          <a:p>
            <a:pPr>
              <a:buNone/>
            </a:pPr>
            <a:r>
              <a:rPr lang="en-IN" b="1" dirty="0" smtClean="0"/>
              <a:t>The protein part of lipoprotein </a:t>
            </a:r>
            <a:r>
              <a:rPr lang="en-IN" dirty="0" smtClean="0"/>
              <a:t>is called </a:t>
            </a:r>
            <a:r>
              <a:rPr lang="en-IN" b="1" dirty="0" err="1" smtClean="0"/>
              <a:t>apolipoprotein</a:t>
            </a:r>
            <a:r>
              <a:rPr lang="en-IN" b="1" dirty="0" smtClean="0"/>
              <a:t>. The lipoproteins are usually </a:t>
            </a:r>
            <a:r>
              <a:rPr lang="en-IN" dirty="0" smtClean="0"/>
              <a:t>abbreviated as </a:t>
            </a:r>
            <a:r>
              <a:rPr lang="en-IN" dirty="0" err="1" smtClean="0"/>
              <a:t>Lp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/>
              <a:t>Classification of Lipoproteins</a:t>
            </a:r>
          </a:p>
          <a:p>
            <a:pPr>
              <a:buNone/>
            </a:pPr>
            <a:r>
              <a:rPr lang="en-IN" dirty="0" smtClean="0"/>
              <a:t>Depending on the density (by ultra centrifugation)  the lipoproteins in plasma are classified into five major types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1. </a:t>
            </a:r>
            <a:r>
              <a:rPr lang="en-IN" b="1" dirty="0" err="1" smtClean="0"/>
              <a:t>Chylomicrons</a:t>
            </a:r>
            <a:r>
              <a:rPr lang="en-IN" b="1" dirty="0" smtClean="0"/>
              <a:t>—contains </a:t>
            </a:r>
            <a:r>
              <a:rPr lang="en-IN" b="1" dirty="0" err="1" smtClean="0"/>
              <a:t>apoprotein</a:t>
            </a:r>
            <a:r>
              <a:rPr lang="en-IN" b="1" dirty="0" smtClean="0"/>
              <a:t> B-48.</a:t>
            </a:r>
          </a:p>
          <a:p>
            <a:pPr>
              <a:buNone/>
            </a:pPr>
            <a:r>
              <a:rPr lang="en-IN" dirty="0" smtClean="0"/>
              <a:t>2. </a:t>
            </a:r>
            <a:r>
              <a:rPr lang="en-IN" b="1" dirty="0" smtClean="0"/>
              <a:t>Very low density lipoproteins (VLDL) or pre-beta </a:t>
            </a:r>
            <a:r>
              <a:rPr lang="en-IN" dirty="0" smtClean="0"/>
              <a:t>lipoproteins. Main </a:t>
            </a:r>
            <a:r>
              <a:rPr lang="en-IN" dirty="0" err="1" smtClean="0"/>
              <a:t>apoprotein</a:t>
            </a:r>
            <a:r>
              <a:rPr lang="en-IN" dirty="0" smtClean="0"/>
              <a:t> is B-100.</a:t>
            </a:r>
          </a:p>
          <a:p>
            <a:pPr>
              <a:buNone/>
            </a:pPr>
            <a:r>
              <a:rPr lang="en-IN" dirty="0" smtClean="0"/>
              <a:t>3 </a:t>
            </a:r>
            <a:r>
              <a:rPr lang="en-IN" b="1" dirty="0" smtClean="0"/>
              <a:t>Low density lipoproteins (LDL) -</a:t>
            </a:r>
            <a:r>
              <a:rPr lang="en-IN" dirty="0" smtClean="0"/>
              <a:t>Major </a:t>
            </a:r>
            <a:r>
              <a:rPr lang="en-IN" dirty="0" err="1" smtClean="0"/>
              <a:t>apoprotein</a:t>
            </a:r>
            <a:r>
              <a:rPr lang="en-IN" dirty="0" smtClean="0"/>
              <a:t> in LDL is B-100.</a:t>
            </a:r>
          </a:p>
          <a:p>
            <a:pPr>
              <a:buNone/>
            </a:pPr>
            <a:r>
              <a:rPr lang="en-IN" dirty="0" smtClean="0"/>
              <a:t>4. </a:t>
            </a:r>
            <a:r>
              <a:rPr lang="en-IN" b="1" dirty="0" smtClean="0"/>
              <a:t>High density lipoproteins (HDL) -</a:t>
            </a:r>
            <a:r>
              <a:rPr lang="en-IN" dirty="0" smtClean="0"/>
              <a:t>Major </a:t>
            </a:r>
            <a:r>
              <a:rPr lang="en-IN" dirty="0" err="1" smtClean="0"/>
              <a:t>apoprotein</a:t>
            </a:r>
            <a:r>
              <a:rPr lang="en-IN" dirty="0" smtClean="0"/>
              <a:t> in HDL is </a:t>
            </a:r>
            <a:r>
              <a:rPr lang="en-IN" dirty="0" err="1" smtClean="0"/>
              <a:t>apo</a:t>
            </a:r>
            <a:r>
              <a:rPr lang="en-IN" dirty="0" smtClean="0"/>
              <a:t>-A.</a:t>
            </a:r>
          </a:p>
          <a:p>
            <a:pPr>
              <a:buNone/>
            </a:pPr>
            <a:r>
              <a:rPr lang="en-IN" b="1" dirty="0" smtClean="0"/>
              <a:t>5. Free fatty acids(FFA)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General Characteristics of Lipoproteins.</a:t>
            </a:r>
          </a:p>
          <a:p>
            <a:pPr algn="just">
              <a:buNone/>
            </a:pPr>
            <a:r>
              <a:rPr lang="en-IN" dirty="0" smtClean="0"/>
              <a:t>The lipoprotein molecules have a polar periphery made of proteins, polar </a:t>
            </a:r>
            <a:r>
              <a:rPr lang="en-IN" b="1" dirty="0" smtClean="0"/>
              <a:t>heads</a:t>
            </a:r>
            <a:r>
              <a:rPr lang="en-IN" dirty="0" smtClean="0"/>
              <a:t> of phospholipids and cholesterol. </a:t>
            </a:r>
          </a:p>
          <a:p>
            <a:pPr algn="just">
              <a:buNone/>
            </a:pPr>
            <a:r>
              <a:rPr lang="en-IN" dirty="0" smtClean="0"/>
              <a:t>The inner core consists of the hydrophobic TAGs and </a:t>
            </a:r>
            <a:r>
              <a:rPr lang="en-IN" b="1" dirty="0" smtClean="0"/>
              <a:t>tails</a:t>
            </a:r>
            <a:r>
              <a:rPr lang="en-IN" dirty="0" smtClean="0"/>
              <a:t> of phospholipids. The </a:t>
            </a:r>
            <a:r>
              <a:rPr lang="en-IN" dirty="0" err="1" smtClean="0"/>
              <a:t>apoproteins</a:t>
            </a:r>
            <a:r>
              <a:rPr lang="en-IN" dirty="0" smtClean="0"/>
              <a:t> also increase the solubility of lipids.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G:\lipoproteins-structure-classification-metabolism-and-clinical-significance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550728" cy="5668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Separation by Ultracentrifugation</a:t>
            </a:r>
          </a:p>
          <a:p>
            <a:pPr algn="just">
              <a:buNone/>
            </a:pPr>
            <a:r>
              <a:rPr lang="en-IN" dirty="0" smtClean="0"/>
              <a:t>The lipoproteins are characterized on the basis of their density. Fat is less dense than water; so fat floats on water. </a:t>
            </a:r>
          </a:p>
          <a:p>
            <a:pPr algn="just">
              <a:buNone/>
            </a:pPr>
            <a:r>
              <a:rPr lang="en-IN" dirty="0" smtClean="0"/>
              <a:t>Lipoproteins with high lipid content will have a low density and so float on centrifugation.</a:t>
            </a:r>
          </a:p>
          <a:p>
            <a:pPr algn="just">
              <a:buNone/>
            </a:pPr>
            <a:r>
              <a:rPr lang="en-IN" dirty="0" smtClean="0"/>
              <a:t>Those with high protein content will sediment easily and have a high density. 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862200" cy="45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Apo-lipoproteins</a:t>
            </a:r>
          </a:p>
          <a:p>
            <a:r>
              <a:rPr lang="en-IN" dirty="0" smtClean="0"/>
              <a:t>The protein part of lipoprotein is called </a:t>
            </a:r>
            <a:r>
              <a:rPr lang="en-IN" dirty="0" err="1" smtClean="0"/>
              <a:t>apolipoprotein</a:t>
            </a:r>
            <a:r>
              <a:rPr lang="en-IN" dirty="0" smtClean="0"/>
              <a:t> (</a:t>
            </a:r>
            <a:r>
              <a:rPr lang="en-IN" dirty="0" err="1" smtClean="0"/>
              <a:t>apo-Lp</a:t>
            </a:r>
            <a:r>
              <a:rPr lang="en-IN" dirty="0" smtClean="0"/>
              <a:t>) or </a:t>
            </a:r>
            <a:r>
              <a:rPr lang="en-IN" dirty="0" err="1" smtClean="0"/>
              <a:t>apoprotein</a:t>
            </a:r>
            <a:r>
              <a:rPr lang="en-IN" dirty="0" smtClean="0"/>
              <a:t>.</a:t>
            </a:r>
          </a:p>
          <a:p>
            <a:r>
              <a:rPr lang="en-IN" dirty="0" smtClean="0"/>
              <a:t>All </a:t>
            </a:r>
            <a:r>
              <a:rPr lang="en-IN" dirty="0" err="1" smtClean="0"/>
              <a:t>apoproteins</a:t>
            </a:r>
            <a:r>
              <a:rPr lang="en-IN" dirty="0" smtClean="0"/>
              <a:t> are mainly synthesized in liver; but small quantities are produced from almost all organs.</a:t>
            </a:r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1. </a:t>
            </a:r>
            <a:r>
              <a:rPr lang="en-IN" b="1" dirty="0" smtClean="0"/>
              <a:t>Apo-A-I. Activates lecithin-cholesterol </a:t>
            </a:r>
            <a:r>
              <a:rPr lang="en-IN" b="1" dirty="0" err="1" smtClean="0"/>
              <a:t>acyl</a:t>
            </a:r>
            <a:r>
              <a:rPr lang="en-IN" b="1" dirty="0" smtClean="0"/>
              <a:t> trans </a:t>
            </a:r>
            <a:r>
              <a:rPr lang="en-IN" dirty="0" err="1" smtClean="0"/>
              <a:t>ferase</a:t>
            </a:r>
            <a:r>
              <a:rPr lang="en-IN" dirty="0" smtClean="0"/>
              <a:t> (LCAT). It is the </a:t>
            </a:r>
            <a:r>
              <a:rPr lang="en-IN" dirty="0" err="1" smtClean="0"/>
              <a:t>ligand</a:t>
            </a:r>
            <a:r>
              <a:rPr lang="en-IN" dirty="0" smtClean="0"/>
              <a:t> for HDL receptor. It </a:t>
            </a:r>
            <a:r>
              <a:rPr lang="en-IN" dirty="0" err="1" smtClean="0"/>
              <a:t>isanti-atherogenic</a:t>
            </a:r>
            <a:r>
              <a:rPr lang="en-IN" dirty="0" smtClean="0"/>
              <a:t>. It is specific for HDL.</a:t>
            </a:r>
          </a:p>
          <a:p>
            <a:pPr>
              <a:buNone/>
            </a:pPr>
            <a:r>
              <a:rPr lang="en-IN" dirty="0" smtClean="0"/>
              <a:t>2. </a:t>
            </a:r>
            <a:r>
              <a:rPr lang="en-IN" b="1" dirty="0" smtClean="0"/>
              <a:t>Apo-B-100. Only </a:t>
            </a:r>
            <a:r>
              <a:rPr lang="en-IN" b="1" dirty="0" err="1" smtClean="0"/>
              <a:t>apoprotein</a:t>
            </a:r>
            <a:r>
              <a:rPr lang="en-IN" b="1" dirty="0" smtClean="0"/>
              <a:t> component of LDL; it </a:t>
            </a:r>
            <a:r>
              <a:rPr lang="en-IN" dirty="0" smtClean="0"/>
              <a:t>binds to LDL receptor on tissues. </a:t>
            </a:r>
          </a:p>
          <a:p>
            <a:pPr>
              <a:buNone/>
            </a:pPr>
            <a:r>
              <a:rPr lang="en-IN" dirty="0" smtClean="0"/>
              <a:t>Apo- B-100 is one of the biggest proteins, having 4536 amino acids, with a molecular weight of 550 </a:t>
            </a:r>
            <a:r>
              <a:rPr lang="en-IN" dirty="0" err="1" smtClean="0"/>
              <a:t>kDa</a:t>
            </a:r>
            <a:r>
              <a:rPr lang="en-IN" dirty="0" smtClean="0"/>
              <a:t>. It is synthesized in liver.</a:t>
            </a:r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3. </a:t>
            </a:r>
            <a:r>
              <a:rPr lang="en-IN" b="1" dirty="0" smtClean="0"/>
              <a:t>Apo-B-48. Major </a:t>
            </a:r>
            <a:r>
              <a:rPr lang="en-IN" b="1" dirty="0" err="1" smtClean="0"/>
              <a:t>apoprotein</a:t>
            </a:r>
            <a:r>
              <a:rPr lang="en-IN" b="1" dirty="0" smtClean="0"/>
              <a:t> of </a:t>
            </a:r>
            <a:r>
              <a:rPr lang="en-IN" b="1" dirty="0" err="1" smtClean="0"/>
              <a:t>chylomicrons</a:t>
            </a:r>
            <a:r>
              <a:rPr lang="en-IN" b="1" dirty="0" smtClean="0"/>
              <a:t>. It </a:t>
            </a:r>
            <a:r>
              <a:rPr lang="en-IN" dirty="0" smtClean="0"/>
              <a:t>is synthesized only in intestinal cells.</a:t>
            </a:r>
          </a:p>
          <a:p>
            <a:pPr>
              <a:buNone/>
            </a:pPr>
            <a:r>
              <a:rPr lang="en-IN" dirty="0" smtClean="0"/>
              <a:t>4. </a:t>
            </a:r>
            <a:r>
              <a:rPr lang="en-IN" b="1" dirty="0" smtClean="0"/>
              <a:t>Apo-C-II. Activates lipoprotein lipase.</a:t>
            </a:r>
          </a:p>
          <a:p>
            <a:pPr>
              <a:buNone/>
            </a:pPr>
            <a:r>
              <a:rPr lang="en-IN" dirty="0" smtClean="0"/>
              <a:t>5. </a:t>
            </a:r>
            <a:r>
              <a:rPr lang="en-IN" b="1" dirty="0" smtClean="0"/>
              <a:t>Apo-E. </a:t>
            </a:r>
            <a:r>
              <a:rPr lang="en-IN" b="1" dirty="0" err="1" smtClean="0"/>
              <a:t>Arginine</a:t>
            </a:r>
            <a:r>
              <a:rPr lang="en-IN" b="1" dirty="0" smtClean="0"/>
              <a:t> rich protein. It is present in </a:t>
            </a:r>
            <a:r>
              <a:rPr lang="en-IN" dirty="0" err="1" smtClean="0"/>
              <a:t>chylomicrons</a:t>
            </a:r>
            <a:r>
              <a:rPr lang="en-IN" dirty="0" smtClean="0"/>
              <a:t>, LDL and VLDL. it is involved in cellular transport of lipids in CNS.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Raw material is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Acetyl </a:t>
            </a:r>
            <a:r>
              <a:rPr lang="en-IN" dirty="0" err="1" smtClean="0"/>
              <a:t>CoA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NADPH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ATP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N" b="1" dirty="0" smtClean="0"/>
              <a:t>CHYLOMICRONS</a:t>
            </a:r>
          </a:p>
          <a:p>
            <a:r>
              <a:rPr lang="en-IN" b="1" dirty="0" smtClean="0"/>
              <a:t>Synthesis of </a:t>
            </a:r>
            <a:r>
              <a:rPr lang="en-IN" b="1" dirty="0" err="1" smtClean="0"/>
              <a:t>Chylomicrons</a:t>
            </a:r>
            <a:r>
              <a:rPr lang="en-IN" b="1" dirty="0" smtClean="0"/>
              <a:t>:</a:t>
            </a:r>
          </a:p>
          <a:p>
            <a:r>
              <a:rPr lang="en-IN" dirty="0" err="1" smtClean="0"/>
              <a:t>Chylomicrons</a:t>
            </a:r>
            <a:r>
              <a:rPr lang="en-IN" dirty="0" smtClean="0"/>
              <a:t> are formed in the </a:t>
            </a:r>
            <a:r>
              <a:rPr lang="en-IN" b="1" dirty="0" smtClean="0"/>
              <a:t>intestinal mucosal </a:t>
            </a:r>
            <a:r>
              <a:rPr lang="en-IN" dirty="0" smtClean="0"/>
              <a:t>cells, and secreted into the lacteals of lymphatic system. They are </a:t>
            </a:r>
            <a:r>
              <a:rPr lang="en-IN" b="1" dirty="0" smtClean="0"/>
              <a:t>rich in triglyceride</a:t>
            </a:r>
          </a:p>
          <a:p>
            <a:r>
              <a:rPr lang="en-IN" dirty="0" smtClean="0"/>
              <a:t>If </a:t>
            </a:r>
            <a:r>
              <a:rPr lang="en-IN" dirty="0" err="1" smtClean="0"/>
              <a:t>lipemic</a:t>
            </a:r>
            <a:r>
              <a:rPr lang="en-IN" dirty="0" smtClean="0"/>
              <a:t> serum is kept overnight in the refrigerator, </a:t>
            </a:r>
            <a:r>
              <a:rPr lang="en-IN" dirty="0" err="1" smtClean="0"/>
              <a:t>chylomicrons</a:t>
            </a:r>
            <a:r>
              <a:rPr lang="en-IN" dirty="0" smtClean="0"/>
              <a:t> rise as a creamy layer to the top, leaving the upper portion  clear.</a:t>
            </a:r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G: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3810000" cy="5049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When the </a:t>
            </a:r>
            <a:r>
              <a:rPr lang="en-IN" dirty="0" err="1" smtClean="0"/>
              <a:t>chylomicrons</a:t>
            </a:r>
            <a:r>
              <a:rPr lang="en-IN" dirty="0" smtClean="0"/>
              <a:t> are synthesized by the intestinal mucosa, they contain only </a:t>
            </a:r>
            <a:r>
              <a:rPr lang="en-IN" b="1" dirty="0" smtClean="0"/>
              <a:t>apo-B-48 and </a:t>
            </a:r>
            <a:r>
              <a:rPr lang="en-IN" b="1" dirty="0" err="1" smtClean="0"/>
              <a:t>apo</a:t>
            </a:r>
            <a:r>
              <a:rPr lang="en-IN" b="1" dirty="0" smtClean="0"/>
              <a:t>-A  </a:t>
            </a:r>
            <a:r>
              <a:rPr lang="en-IN" dirty="0" smtClean="0"/>
              <a:t>but </a:t>
            </a:r>
            <a:r>
              <a:rPr lang="en-IN" dirty="0" err="1" smtClean="0"/>
              <a:t>apo</a:t>
            </a:r>
            <a:r>
              <a:rPr lang="en-IN" dirty="0" smtClean="0"/>
              <a:t>-C and </a:t>
            </a:r>
            <a:r>
              <a:rPr lang="en-IN" dirty="0" err="1" smtClean="0"/>
              <a:t>apo</a:t>
            </a:r>
            <a:r>
              <a:rPr lang="en-IN" dirty="0" smtClean="0"/>
              <a:t>-E are added from HDL in blood during transport</a:t>
            </a:r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Metabolism of </a:t>
            </a:r>
            <a:r>
              <a:rPr lang="en-IN" b="1" dirty="0" err="1" smtClean="0"/>
              <a:t>Chylomicrons</a:t>
            </a:r>
            <a:endParaRPr lang="en-IN" b="1" dirty="0" smtClean="0"/>
          </a:p>
          <a:p>
            <a:r>
              <a:rPr lang="en-IN" dirty="0" err="1" smtClean="0"/>
              <a:t>i</a:t>
            </a:r>
            <a:r>
              <a:rPr lang="en-IN" dirty="0" smtClean="0"/>
              <a:t>. Main sites of metabolism of </a:t>
            </a:r>
            <a:r>
              <a:rPr lang="en-IN" dirty="0" err="1" smtClean="0"/>
              <a:t>chylomicrons</a:t>
            </a:r>
            <a:r>
              <a:rPr lang="en-IN" dirty="0" smtClean="0"/>
              <a:t> are </a:t>
            </a:r>
            <a:r>
              <a:rPr lang="en-IN" b="1" dirty="0" smtClean="0"/>
              <a:t>adipose tissue and skeletal muscle. </a:t>
            </a:r>
          </a:p>
          <a:p>
            <a:r>
              <a:rPr lang="en-IN" b="1" dirty="0" smtClean="0"/>
              <a:t>The half-life of </a:t>
            </a:r>
            <a:r>
              <a:rPr lang="en-IN" dirty="0" err="1" smtClean="0"/>
              <a:t>chylomicrons</a:t>
            </a:r>
            <a:r>
              <a:rPr lang="en-IN" dirty="0" smtClean="0"/>
              <a:t> in blood is about 1 hour.</a:t>
            </a:r>
          </a:p>
          <a:p>
            <a:r>
              <a:rPr lang="en-IN" dirty="0" smtClean="0"/>
              <a:t>The enzyme </a:t>
            </a:r>
            <a:r>
              <a:rPr lang="en-IN" b="1" dirty="0" smtClean="0"/>
              <a:t>lipoprotein lipase (</a:t>
            </a:r>
            <a:r>
              <a:rPr lang="en-IN" b="1" dirty="0" err="1" smtClean="0"/>
              <a:t>LpL</a:t>
            </a:r>
            <a:r>
              <a:rPr lang="en-IN" b="1" dirty="0" smtClean="0"/>
              <a:t>) </a:t>
            </a:r>
            <a:r>
              <a:rPr lang="en-IN" dirty="0" smtClean="0"/>
              <a:t>hydrolyzes triglycerides present in </a:t>
            </a:r>
            <a:r>
              <a:rPr lang="en-IN" dirty="0" err="1" smtClean="0"/>
              <a:t>chylomicrons</a:t>
            </a:r>
            <a:r>
              <a:rPr lang="en-IN" dirty="0" smtClean="0"/>
              <a:t> into  fatty acids and glycerol.</a:t>
            </a: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b="1" dirty="0" smtClean="0"/>
          </a:p>
          <a:p>
            <a:pPr>
              <a:buNone/>
            </a:pPr>
            <a:r>
              <a:rPr lang="en-IN" b="1" dirty="0" smtClean="0"/>
              <a:t>Function of </a:t>
            </a:r>
            <a:r>
              <a:rPr lang="en-IN" b="1" dirty="0" err="1" smtClean="0"/>
              <a:t>Chylomicrons</a:t>
            </a:r>
            <a:endParaRPr lang="en-IN" b="1" dirty="0" smtClean="0"/>
          </a:p>
          <a:p>
            <a:pPr algn="just">
              <a:buNone/>
            </a:pPr>
            <a:r>
              <a:rPr lang="en-IN" dirty="0" err="1" smtClean="0"/>
              <a:t>Chylomicrons</a:t>
            </a:r>
            <a:r>
              <a:rPr lang="en-IN" dirty="0" smtClean="0"/>
              <a:t> are the transport form of dietary triglyceride from </a:t>
            </a:r>
            <a:r>
              <a:rPr lang="en-IN" b="1" dirty="0" smtClean="0"/>
              <a:t>intestines</a:t>
            </a:r>
            <a:r>
              <a:rPr lang="en-IN" dirty="0" smtClean="0"/>
              <a:t> to the adipose tissue for storage; and to muscle or heart for their energy needs.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LOW DENSITY LIPOPROTEINS(LDL)</a:t>
            </a:r>
          </a:p>
          <a:p>
            <a:pPr algn="just">
              <a:buNone/>
            </a:pPr>
            <a:r>
              <a:rPr lang="en-IN" dirty="0" smtClean="0"/>
              <a:t>Low density lipoproteins (LDL) transports cholesterol from liver to peripheral tissues. The only </a:t>
            </a:r>
            <a:r>
              <a:rPr lang="en-IN" dirty="0" err="1" smtClean="0"/>
              <a:t>apoprotein</a:t>
            </a:r>
            <a:r>
              <a:rPr lang="en-IN" dirty="0" smtClean="0"/>
              <a:t> present in LDL is </a:t>
            </a:r>
            <a:r>
              <a:rPr lang="en-IN" b="1" dirty="0" err="1" smtClean="0"/>
              <a:t>apo</a:t>
            </a:r>
            <a:r>
              <a:rPr lang="en-IN" b="1" dirty="0" smtClean="0"/>
              <a:t> B100.</a:t>
            </a:r>
          </a:p>
          <a:p>
            <a:pPr algn="just"/>
            <a:r>
              <a:rPr lang="en-IN" dirty="0" smtClean="0"/>
              <a:t>The half-life of LDL in blood is about 2 days.</a:t>
            </a:r>
            <a:endParaRPr lang="en-I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LDL and Clinical Applications</a:t>
            </a:r>
          </a:p>
          <a:p>
            <a:r>
              <a:rPr lang="en-IN" dirty="0" smtClean="0"/>
              <a:t>The LDL concentration in blood has positive correlation with incidence of </a:t>
            </a:r>
            <a:r>
              <a:rPr lang="en-IN" b="1" dirty="0" smtClean="0"/>
              <a:t>cardiovascular diseases.</a:t>
            </a:r>
          </a:p>
          <a:p>
            <a:r>
              <a:rPr lang="en-IN" dirty="0" smtClean="0"/>
              <a:t>Since LDL-cholesterol is thus deposited in tissues, the LDL (low density lipoprotein) variety is called “</a:t>
            </a:r>
            <a:r>
              <a:rPr lang="en-IN" b="1" dirty="0" smtClean="0"/>
              <a:t>bad cholesterol”</a:t>
            </a:r>
            <a:endParaRPr lang="en-I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b="1" dirty="0" smtClean="0"/>
              <a:t>Apo-A is a constituent of HDL. This “A” is always written in capital </a:t>
            </a:r>
            <a:r>
              <a:rPr lang="en-IN" dirty="0" smtClean="0"/>
              <a:t>letters. It is seen in all persons. It is anti-</a:t>
            </a:r>
            <a:r>
              <a:rPr lang="en-IN" dirty="0" err="1" smtClean="0"/>
              <a:t>atherogenic</a:t>
            </a:r>
            <a:r>
              <a:rPr lang="en-IN" dirty="0" smtClean="0"/>
              <a:t>.</a:t>
            </a:r>
          </a:p>
          <a:p>
            <a:pPr algn="just">
              <a:buNone/>
            </a:pPr>
            <a:r>
              <a:rPr lang="en-IN" b="1" dirty="0" err="1" smtClean="0"/>
              <a:t>Lp</a:t>
            </a:r>
            <a:r>
              <a:rPr lang="en-IN" b="1" dirty="0" smtClean="0"/>
              <a:t>(a) is seen in high levels only in some persons. When </a:t>
            </a:r>
            <a:r>
              <a:rPr lang="en-IN" dirty="0" smtClean="0"/>
              <a:t>present, it is associated with LDL. This “a” is always written in small letters. It is highly </a:t>
            </a:r>
            <a:r>
              <a:rPr lang="en-IN" dirty="0" err="1" smtClean="0"/>
              <a:t>atherogenic</a:t>
            </a:r>
            <a:r>
              <a:rPr lang="en-IN" dirty="0" smtClean="0"/>
              <a:t> and connected with heart attacks in younger age group.</a:t>
            </a:r>
            <a:endParaRPr lang="en-IN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In 40% population, there is no detectable level of </a:t>
            </a:r>
            <a:r>
              <a:rPr lang="en-IN" dirty="0" err="1" smtClean="0"/>
              <a:t>Lp</a:t>
            </a:r>
            <a:r>
              <a:rPr lang="en-IN" dirty="0" smtClean="0"/>
              <a:t>(a) in serum. </a:t>
            </a:r>
          </a:p>
          <a:p>
            <a:pPr>
              <a:buNone/>
            </a:pPr>
            <a:r>
              <a:rPr lang="en-IN" dirty="0" smtClean="0"/>
              <a:t>In 20% of population, the </a:t>
            </a:r>
            <a:r>
              <a:rPr lang="en-IN" dirty="0" err="1" smtClean="0"/>
              <a:t>Lp</a:t>
            </a:r>
            <a:r>
              <a:rPr lang="en-IN" dirty="0" smtClean="0"/>
              <a:t>(a) concentration in blood is more than 30 mg/</a:t>
            </a:r>
            <a:r>
              <a:rPr lang="en-IN" dirty="0" err="1" smtClean="0"/>
              <a:t>dL</a:t>
            </a:r>
            <a:r>
              <a:rPr lang="en-IN" dirty="0" smtClean="0"/>
              <a:t>; and these persons are susceptible for heart attack at a younger age.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err="1" smtClean="0"/>
              <a:t>Lp</a:t>
            </a:r>
            <a:r>
              <a:rPr lang="en-IN" dirty="0" smtClean="0"/>
              <a:t>(a) is associated with heart attacks at the age of 30 or 40 years. </a:t>
            </a:r>
            <a:r>
              <a:rPr lang="en-IN" i="1" dirty="0" smtClean="0"/>
              <a:t>Indians have a higher level of </a:t>
            </a:r>
            <a:r>
              <a:rPr lang="en-IN" i="1" dirty="0" err="1" smtClean="0"/>
              <a:t>Lp</a:t>
            </a:r>
            <a:r>
              <a:rPr lang="en-IN" i="1" dirty="0" smtClean="0"/>
              <a:t>(a) than Western populations</a:t>
            </a:r>
            <a:endParaRPr lang="en-I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HIGH DENSITY LIPOPROTEIN</a:t>
            </a:r>
          </a:p>
          <a:p>
            <a:pPr>
              <a:buNone/>
            </a:pPr>
            <a:r>
              <a:rPr lang="en-IN" dirty="0" smtClean="0"/>
              <a:t>High density lipoproteins (HDL) transport cholesterol from peripheral tissues to the liver.</a:t>
            </a:r>
          </a:p>
          <a:p>
            <a:pPr>
              <a:buNone/>
            </a:pPr>
            <a:r>
              <a:rPr lang="en-IN" b="1" dirty="0" smtClean="0"/>
              <a:t>Metabolism of HDL</a:t>
            </a:r>
          </a:p>
          <a:p>
            <a:pPr>
              <a:buNone/>
            </a:pPr>
            <a:r>
              <a:rPr lang="en-IN" dirty="0" err="1" smtClean="0"/>
              <a:t>i</a:t>
            </a:r>
            <a:r>
              <a:rPr lang="en-IN" dirty="0" smtClean="0"/>
              <a:t>. The intestinal cells synthesize components of HDL and release into blood. The free cholesterol derived from peripheral tissue cells are taken up by the HDL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b="1" dirty="0" smtClean="0"/>
              <a:t>Transport of Acetyl </a:t>
            </a:r>
            <a:r>
              <a:rPr lang="en-IN" b="1" dirty="0" err="1" smtClean="0"/>
              <a:t>CoA</a:t>
            </a:r>
            <a:r>
              <a:rPr lang="en-IN" b="1" dirty="0" smtClean="0"/>
              <a:t> to Cytoplasm</a:t>
            </a:r>
          </a:p>
          <a:p>
            <a:pPr algn="just"/>
            <a:r>
              <a:rPr lang="en-IN" dirty="0" smtClean="0"/>
              <a:t>The starting material for de novo synthesis is acetyl </a:t>
            </a:r>
            <a:r>
              <a:rPr lang="en-IN" dirty="0" err="1" smtClean="0"/>
              <a:t>CoA</a:t>
            </a:r>
            <a:r>
              <a:rPr lang="en-IN" dirty="0" smtClean="0"/>
              <a:t>. It is formed inside the mitochondria from </a:t>
            </a:r>
            <a:r>
              <a:rPr lang="en-IN" dirty="0" err="1" smtClean="0"/>
              <a:t>pyruvate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The inner membrane is not freely permeable to acetyl </a:t>
            </a:r>
            <a:r>
              <a:rPr lang="en-IN" dirty="0" err="1" smtClean="0"/>
              <a:t>CoA</a:t>
            </a:r>
            <a:r>
              <a:rPr lang="en-IN" dirty="0" smtClean="0"/>
              <a:t>. Hence the </a:t>
            </a:r>
            <a:r>
              <a:rPr lang="en-IN" b="1" dirty="0" smtClean="0"/>
              <a:t>acetyl </a:t>
            </a:r>
            <a:r>
              <a:rPr lang="en-IN" b="1" dirty="0" err="1" smtClean="0"/>
              <a:t>CoA</a:t>
            </a:r>
            <a:r>
              <a:rPr lang="en-IN" b="1" dirty="0" smtClean="0"/>
              <a:t> units are delivered to the cytoplasm as citrate.</a:t>
            </a:r>
            <a:endParaRPr lang="en-IN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Functions of HDL</a:t>
            </a:r>
          </a:p>
          <a:p>
            <a:r>
              <a:rPr lang="en-IN" dirty="0" err="1" smtClean="0"/>
              <a:t>i</a:t>
            </a:r>
            <a:r>
              <a:rPr lang="en-IN" dirty="0" smtClean="0"/>
              <a:t>. HDL is the main transport form of cholesterol from </a:t>
            </a:r>
            <a:r>
              <a:rPr lang="en-IN" b="1" dirty="0" smtClean="0"/>
              <a:t>peripheral tissue to liver, which is later excreted </a:t>
            </a:r>
            <a:r>
              <a:rPr lang="en-IN" dirty="0" smtClean="0"/>
              <a:t>through bile  called as Good Cholesterol.</a:t>
            </a:r>
            <a:endParaRPr lang="en-IN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Clinical Significance of HDL</a:t>
            </a:r>
          </a:p>
          <a:p>
            <a:pPr algn="just"/>
            <a:r>
              <a:rPr lang="en-IN" dirty="0" smtClean="0"/>
              <a:t>The level of HDL in serum is inversely related to the incidence of myocardial infarction. As it is “</a:t>
            </a:r>
            <a:r>
              <a:rPr lang="en-IN" b="1" dirty="0" smtClean="0"/>
              <a:t>anti-</a:t>
            </a:r>
            <a:r>
              <a:rPr lang="en-IN" b="1" dirty="0" err="1" smtClean="0"/>
              <a:t>atherogenic</a:t>
            </a:r>
            <a:r>
              <a:rPr lang="en-IN" b="1" dirty="0" smtClean="0"/>
              <a:t>” or </a:t>
            </a:r>
            <a:r>
              <a:rPr lang="en-IN" dirty="0" smtClean="0"/>
              <a:t>“protective” in nature, HDL is known as “</a:t>
            </a:r>
            <a:r>
              <a:rPr lang="en-IN" b="1" dirty="0" smtClean="0"/>
              <a:t>good cholesterol”</a:t>
            </a:r>
            <a:endParaRPr lang="en-IN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convenient to remember that "H" in HDL stands for "Healthy". </a:t>
            </a:r>
          </a:p>
          <a:p>
            <a:r>
              <a:rPr lang="en-IN" dirty="0" smtClean="0"/>
              <a:t>HDL level below 35 mg/</a:t>
            </a:r>
            <a:r>
              <a:rPr lang="en-IN" dirty="0" err="1" smtClean="0"/>
              <a:t>dL</a:t>
            </a:r>
            <a:r>
              <a:rPr lang="en-IN" dirty="0" smtClean="0"/>
              <a:t> increases the risk, while level above 60 mg/</a:t>
            </a:r>
            <a:r>
              <a:rPr lang="en-IN" dirty="0" err="1" smtClean="0"/>
              <a:t>dL</a:t>
            </a:r>
            <a:r>
              <a:rPr lang="en-IN" dirty="0" smtClean="0"/>
              <a:t> protects the person from coronary artery diseases.</a:t>
            </a:r>
            <a:endParaRPr lang="en-IN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VERY LOW DENSITY LIPOPROTEINS</a:t>
            </a:r>
          </a:p>
          <a:p>
            <a:r>
              <a:rPr lang="en-IN" b="1" dirty="0" smtClean="0"/>
              <a:t>Synthesis of VLDL.</a:t>
            </a:r>
          </a:p>
          <a:p>
            <a:r>
              <a:rPr lang="en-IN" dirty="0" smtClean="0"/>
              <a:t>They are synthesized in the liver from glycerol and fatty acids and incorporated into VLDL along with hepatic cholesterol, apo-B-100, C-II and E.</a:t>
            </a:r>
            <a:endParaRPr lang="en-IN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Very low-density lipoproteins transport endogenous triglycerides, phospholipids, cholesterol, and </a:t>
            </a:r>
            <a:r>
              <a:rPr lang="en-IN" dirty="0" err="1" smtClean="0"/>
              <a:t>cholesteryl</a:t>
            </a:r>
            <a:r>
              <a:rPr lang="en-IN" dirty="0" smtClean="0"/>
              <a:t> esters. It </a:t>
            </a:r>
            <a:r>
              <a:rPr lang="en-IN" b="1" dirty="0" smtClean="0"/>
              <a:t>functions</a:t>
            </a:r>
            <a:r>
              <a:rPr lang="en-IN" dirty="0" smtClean="0"/>
              <a:t> as the body's internal transport mechanism for lipids.</a:t>
            </a:r>
          </a:p>
          <a:p>
            <a:r>
              <a:rPr lang="en-IN" dirty="0" smtClean="0"/>
              <a:t>The half-life of VLDL in serum is only 1 to 3 hours.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FREE FATTY ACID (FFA)</a:t>
            </a:r>
          </a:p>
          <a:p>
            <a:r>
              <a:rPr lang="en-IN" dirty="0" err="1" smtClean="0"/>
              <a:t>i</a:t>
            </a:r>
            <a:r>
              <a:rPr lang="en-IN" dirty="0" smtClean="0"/>
              <a:t>. It is also known as non-</a:t>
            </a:r>
            <a:r>
              <a:rPr lang="en-IN" dirty="0" err="1" smtClean="0"/>
              <a:t>esterified</a:t>
            </a:r>
            <a:r>
              <a:rPr lang="en-IN" dirty="0" smtClean="0"/>
              <a:t> fatty acids (</a:t>
            </a:r>
            <a:r>
              <a:rPr lang="en-IN" b="1" dirty="0" smtClean="0"/>
              <a:t>NEFA). </a:t>
            </a:r>
            <a:r>
              <a:rPr lang="en-IN" dirty="0" smtClean="0"/>
              <a:t>It is </a:t>
            </a:r>
            <a:r>
              <a:rPr lang="en-IN" dirty="0" err="1" smtClean="0"/>
              <a:t>complexed</a:t>
            </a:r>
            <a:r>
              <a:rPr lang="en-IN" dirty="0" smtClean="0"/>
              <a:t> with </a:t>
            </a:r>
            <a:r>
              <a:rPr lang="en-IN" b="1" dirty="0" smtClean="0"/>
              <a:t>albumin in plasma.</a:t>
            </a:r>
          </a:p>
          <a:p>
            <a:r>
              <a:rPr lang="en-IN" dirty="0" smtClean="0"/>
              <a:t>ii. The FFA is derived from </a:t>
            </a:r>
            <a:r>
              <a:rPr lang="en-IN" dirty="0" err="1" smtClean="0"/>
              <a:t>lipolysis</a:t>
            </a:r>
            <a:r>
              <a:rPr lang="en-IN" dirty="0" smtClean="0"/>
              <a:t> of triglyceride stored in adipose tissue by </a:t>
            </a:r>
            <a:r>
              <a:rPr lang="en-IN" b="1" dirty="0" smtClean="0"/>
              <a:t>hormone sensitive lipase.</a:t>
            </a:r>
            <a:r>
              <a:rPr lang="en-IN" dirty="0" smtClean="0"/>
              <a:t> Free fatty acids may be either long chain saturated or unsaturated fatty acids.</a:t>
            </a:r>
            <a:endParaRPr lang="en-IN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FFA molecules are transported to heart, skeletal muscle, liver and other soft tissues.</a:t>
            </a:r>
          </a:p>
          <a:p>
            <a:r>
              <a:rPr lang="en-IN" dirty="0" smtClean="0"/>
              <a:t>The free fatty acids are either oxidized to supply energy or incorporated into tissue lipids by </a:t>
            </a:r>
            <a:r>
              <a:rPr lang="en-IN" dirty="0" err="1" smtClean="0"/>
              <a:t>esterification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half-life of free fatty acids in plasma is very short; only 1–2 minutes. During starvation, about 40–50% energy requirement of the body is met by oxidation of FFA.</a:t>
            </a:r>
          </a:p>
          <a:p>
            <a:r>
              <a:rPr lang="en-IN" dirty="0" smtClean="0"/>
              <a:t>Blood level of FFA is very low in the fully fed condition, high in the starved state, and very high in uncontrolled diabetes mellitus.</a:t>
            </a:r>
            <a:endParaRPr lang="en-IN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MCQ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</a:t>
            </a:r>
            <a:r>
              <a:rPr lang="en-IN" b="1" dirty="0" smtClean="0"/>
              <a:t> </a:t>
            </a:r>
            <a:r>
              <a:rPr lang="en-IN" b="1" dirty="0" err="1" smtClean="0"/>
              <a:t>Chylomicrons</a:t>
            </a:r>
            <a:r>
              <a:rPr lang="en-IN" b="1" dirty="0" smtClean="0"/>
              <a:t> Contain which </a:t>
            </a:r>
            <a:r>
              <a:rPr lang="en-IN" b="1" dirty="0" err="1" smtClean="0"/>
              <a:t>apoprotein</a:t>
            </a:r>
            <a:endParaRPr lang="en-IN" b="1" dirty="0" smtClean="0"/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B-48.</a:t>
            </a:r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B-100</a:t>
            </a:r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A</a:t>
            </a:r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B-98</a:t>
            </a:r>
          </a:p>
          <a:p>
            <a:pPr marL="514350" indent="-514350">
              <a:buFont typeface="+mj-lt"/>
              <a:buAutoNum type="alphaLcParenR"/>
            </a:pPr>
            <a:endParaRPr lang="en-IN" b="1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/>
              <a:t>2.Very low density lipoproteins Contain which </a:t>
            </a:r>
            <a:r>
              <a:rPr lang="en-IN" b="1" dirty="0" err="1" smtClean="0"/>
              <a:t>apoprotein</a:t>
            </a:r>
            <a:endParaRPr lang="en-IN" b="1" dirty="0" smtClean="0"/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B-48.</a:t>
            </a:r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B-100</a:t>
            </a:r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A</a:t>
            </a:r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B-98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                                              Mitochondria </a:t>
            </a:r>
          </a:p>
          <a:p>
            <a:pPr>
              <a:buNone/>
            </a:pPr>
            <a:r>
              <a:rPr lang="en-IN" dirty="0" smtClean="0"/>
              <a:t>                                                                                      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2743200"/>
            <a:ext cx="6400800" cy="228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4876800" y="3124200"/>
            <a:ext cx="2209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Acetyl co A </a:t>
            </a:r>
            <a:endParaRPr lang="en-IN" dirty="0"/>
          </a:p>
        </p:txBody>
      </p:sp>
      <p:sp>
        <p:nvSpPr>
          <p:cNvPr id="7" name="Freeform 6"/>
          <p:cNvSpPr/>
          <p:nvPr/>
        </p:nvSpPr>
        <p:spPr>
          <a:xfrm>
            <a:off x="4114800" y="3581400"/>
            <a:ext cx="1066800" cy="609600"/>
          </a:xfrm>
          <a:custGeom>
            <a:avLst/>
            <a:gdLst>
              <a:gd name="connsiteX0" fmla="*/ 466773 w 496319"/>
              <a:gd name="connsiteY0" fmla="*/ 0 h 575048"/>
              <a:gd name="connsiteX1" fmla="*/ 466773 w 496319"/>
              <a:gd name="connsiteY1" fmla="*/ 0 h 575048"/>
              <a:gd name="connsiteX2" fmla="*/ 255757 w 496319"/>
              <a:gd name="connsiteY2" fmla="*/ 14068 h 575048"/>
              <a:gd name="connsiteX3" fmla="*/ 185419 w 496319"/>
              <a:gd name="connsiteY3" fmla="*/ 28136 h 575048"/>
              <a:gd name="connsiteX4" fmla="*/ 129148 w 496319"/>
              <a:gd name="connsiteY4" fmla="*/ 98474 h 575048"/>
              <a:gd name="connsiteX5" fmla="*/ 115080 w 496319"/>
              <a:gd name="connsiteY5" fmla="*/ 140677 h 575048"/>
              <a:gd name="connsiteX6" fmla="*/ 86945 w 496319"/>
              <a:gd name="connsiteY6" fmla="*/ 168813 h 575048"/>
              <a:gd name="connsiteX7" fmla="*/ 30674 w 496319"/>
              <a:gd name="connsiteY7" fmla="*/ 239151 h 575048"/>
              <a:gd name="connsiteX8" fmla="*/ 16606 w 496319"/>
              <a:gd name="connsiteY8" fmla="*/ 295422 h 575048"/>
              <a:gd name="connsiteX9" fmla="*/ 2539 w 496319"/>
              <a:gd name="connsiteY9" fmla="*/ 337625 h 575048"/>
              <a:gd name="connsiteX10" fmla="*/ 16606 w 496319"/>
              <a:gd name="connsiteY10" fmla="*/ 506437 h 575048"/>
              <a:gd name="connsiteX11" fmla="*/ 58810 w 496319"/>
              <a:gd name="connsiteY11" fmla="*/ 520505 h 575048"/>
              <a:gd name="connsiteX12" fmla="*/ 143216 w 496319"/>
              <a:gd name="connsiteY12" fmla="*/ 562708 h 575048"/>
              <a:gd name="connsiteX13" fmla="*/ 297960 w 496319"/>
              <a:gd name="connsiteY13" fmla="*/ 548640 h 575048"/>
              <a:gd name="connsiteX14" fmla="*/ 326096 w 496319"/>
              <a:gd name="connsiteY14" fmla="*/ 520505 h 575048"/>
              <a:gd name="connsiteX15" fmla="*/ 368299 w 496319"/>
              <a:gd name="connsiteY15" fmla="*/ 492370 h 575048"/>
              <a:gd name="connsiteX16" fmla="*/ 466773 w 496319"/>
              <a:gd name="connsiteY16" fmla="*/ 450166 h 575048"/>
              <a:gd name="connsiteX17" fmla="*/ 494908 w 496319"/>
              <a:gd name="connsiteY17" fmla="*/ 365760 h 575048"/>
              <a:gd name="connsiteX18" fmla="*/ 466773 w 496319"/>
              <a:gd name="connsiteY18" fmla="*/ 0 h 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6319" h="575048">
                <a:moveTo>
                  <a:pt x="466773" y="0"/>
                </a:moveTo>
                <a:lnTo>
                  <a:pt x="466773" y="0"/>
                </a:lnTo>
                <a:cubicBezTo>
                  <a:pt x="396434" y="4689"/>
                  <a:pt x="325902" y="7053"/>
                  <a:pt x="255757" y="14068"/>
                </a:cubicBezTo>
                <a:cubicBezTo>
                  <a:pt x="231965" y="16447"/>
                  <a:pt x="207396" y="18717"/>
                  <a:pt x="185419" y="28136"/>
                </a:cubicBezTo>
                <a:cubicBezTo>
                  <a:pt x="168764" y="35274"/>
                  <a:pt x="134765" y="87241"/>
                  <a:pt x="129148" y="98474"/>
                </a:cubicBezTo>
                <a:cubicBezTo>
                  <a:pt x="122516" y="111737"/>
                  <a:pt x="122709" y="127961"/>
                  <a:pt x="115080" y="140677"/>
                </a:cubicBezTo>
                <a:cubicBezTo>
                  <a:pt x="108256" y="152050"/>
                  <a:pt x="95230" y="158456"/>
                  <a:pt x="86945" y="168813"/>
                </a:cubicBezTo>
                <a:cubicBezTo>
                  <a:pt x="15971" y="257532"/>
                  <a:pt x="98600" y="171227"/>
                  <a:pt x="30674" y="239151"/>
                </a:cubicBezTo>
                <a:cubicBezTo>
                  <a:pt x="25985" y="257908"/>
                  <a:pt x="21917" y="276832"/>
                  <a:pt x="16606" y="295422"/>
                </a:cubicBezTo>
                <a:cubicBezTo>
                  <a:pt x="12532" y="309680"/>
                  <a:pt x="2539" y="322796"/>
                  <a:pt x="2539" y="337625"/>
                </a:cubicBezTo>
                <a:cubicBezTo>
                  <a:pt x="2539" y="394091"/>
                  <a:pt x="0" y="452468"/>
                  <a:pt x="16606" y="506437"/>
                </a:cubicBezTo>
                <a:cubicBezTo>
                  <a:pt x="20967" y="520610"/>
                  <a:pt x="45547" y="513873"/>
                  <a:pt x="58810" y="520505"/>
                </a:cubicBezTo>
                <a:cubicBezTo>
                  <a:pt x="167896" y="575048"/>
                  <a:pt x="37134" y="527346"/>
                  <a:pt x="143216" y="562708"/>
                </a:cubicBezTo>
                <a:cubicBezTo>
                  <a:pt x="194797" y="558019"/>
                  <a:pt x="247492" y="560286"/>
                  <a:pt x="297960" y="548640"/>
                </a:cubicBezTo>
                <a:cubicBezTo>
                  <a:pt x="310884" y="545658"/>
                  <a:pt x="315739" y="528790"/>
                  <a:pt x="326096" y="520505"/>
                </a:cubicBezTo>
                <a:cubicBezTo>
                  <a:pt x="339298" y="509943"/>
                  <a:pt x="353619" y="500758"/>
                  <a:pt x="368299" y="492370"/>
                </a:cubicBezTo>
                <a:cubicBezTo>
                  <a:pt x="416974" y="464555"/>
                  <a:pt x="419424" y="465949"/>
                  <a:pt x="466773" y="450166"/>
                </a:cubicBezTo>
                <a:cubicBezTo>
                  <a:pt x="476151" y="422031"/>
                  <a:pt x="496319" y="395384"/>
                  <a:pt x="494908" y="365760"/>
                </a:cubicBezTo>
                <a:cubicBezTo>
                  <a:pt x="480171" y="56287"/>
                  <a:pt x="471462" y="60960"/>
                  <a:pt x="466773" y="0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CITRATE </a:t>
            </a:r>
            <a:endParaRPr lang="en-IN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81600" y="38862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781090" y="3581400"/>
            <a:ext cx="982731" cy="667555"/>
          </a:xfrm>
          <a:custGeom>
            <a:avLst/>
            <a:gdLst>
              <a:gd name="connsiteX0" fmla="*/ 834307 w 982731"/>
              <a:gd name="connsiteY0" fmla="*/ 76776 h 471183"/>
              <a:gd name="connsiteX1" fmla="*/ 834307 w 982731"/>
              <a:gd name="connsiteY1" fmla="*/ 76776 h 471183"/>
              <a:gd name="connsiteX2" fmla="*/ 693630 w 982731"/>
              <a:gd name="connsiteY2" fmla="*/ 48640 h 471183"/>
              <a:gd name="connsiteX3" fmla="*/ 637359 w 982731"/>
              <a:gd name="connsiteY3" fmla="*/ 34573 h 471183"/>
              <a:gd name="connsiteX4" fmla="*/ 440412 w 982731"/>
              <a:gd name="connsiteY4" fmla="*/ 48640 h 471183"/>
              <a:gd name="connsiteX5" fmla="*/ 341938 w 982731"/>
              <a:gd name="connsiteY5" fmla="*/ 90843 h 471183"/>
              <a:gd name="connsiteX6" fmla="*/ 313802 w 982731"/>
              <a:gd name="connsiteY6" fmla="*/ 118979 h 471183"/>
              <a:gd name="connsiteX7" fmla="*/ 271599 w 982731"/>
              <a:gd name="connsiteY7" fmla="*/ 147114 h 471183"/>
              <a:gd name="connsiteX8" fmla="*/ 215328 w 982731"/>
              <a:gd name="connsiteY8" fmla="*/ 175250 h 471183"/>
              <a:gd name="connsiteX9" fmla="*/ 116855 w 982731"/>
              <a:gd name="connsiteY9" fmla="*/ 217453 h 471183"/>
              <a:gd name="connsiteX10" fmla="*/ 88719 w 982731"/>
              <a:gd name="connsiteY10" fmla="*/ 245588 h 471183"/>
              <a:gd name="connsiteX11" fmla="*/ 18381 w 982731"/>
              <a:gd name="connsiteY11" fmla="*/ 301859 h 471183"/>
              <a:gd name="connsiteX12" fmla="*/ 32448 w 982731"/>
              <a:gd name="connsiteY12" fmla="*/ 386265 h 471183"/>
              <a:gd name="connsiteX13" fmla="*/ 144990 w 982731"/>
              <a:gd name="connsiteY13" fmla="*/ 428468 h 471183"/>
              <a:gd name="connsiteX14" fmla="*/ 468547 w 982731"/>
              <a:gd name="connsiteY14" fmla="*/ 442536 h 471183"/>
              <a:gd name="connsiteX15" fmla="*/ 623292 w 982731"/>
              <a:gd name="connsiteY15" fmla="*/ 428468 h 471183"/>
              <a:gd name="connsiteX16" fmla="*/ 665495 w 982731"/>
              <a:gd name="connsiteY16" fmla="*/ 386265 h 471183"/>
              <a:gd name="connsiteX17" fmla="*/ 749901 w 982731"/>
              <a:gd name="connsiteY17" fmla="*/ 358130 h 471183"/>
              <a:gd name="connsiteX18" fmla="*/ 834307 w 982731"/>
              <a:gd name="connsiteY18" fmla="*/ 329994 h 471183"/>
              <a:gd name="connsiteX19" fmla="*/ 876510 w 982731"/>
              <a:gd name="connsiteY19" fmla="*/ 315926 h 471183"/>
              <a:gd name="connsiteX20" fmla="*/ 932781 w 982731"/>
              <a:gd name="connsiteY20" fmla="*/ 273723 h 471183"/>
              <a:gd name="connsiteX21" fmla="*/ 974984 w 982731"/>
              <a:gd name="connsiteY21" fmla="*/ 245588 h 471183"/>
              <a:gd name="connsiteX22" fmla="*/ 960916 w 982731"/>
              <a:gd name="connsiteY22" fmla="*/ 104911 h 471183"/>
              <a:gd name="connsiteX23" fmla="*/ 946848 w 982731"/>
              <a:gd name="connsiteY23" fmla="*/ 62708 h 471183"/>
              <a:gd name="connsiteX24" fmla="*/ 904645 w 982731"/>
              <a:gd name="connsiteY24" fmla="*/ 48640 h 471183"/>
              <a:gd name="connsiteX25" fmla="*/ 834307 w 982731"/>
              <a:gd name="connsiteY25" fmla="*/ 76776 h 4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82731" h="471183">
                <a:moveTo>
                  <a:pt x="834307" y="76776"/>
                </a:moveTo>
                <a:lnTo>
                  <a:pt x="834307" y="76776"/>
                </a:lnTo>
                <a:lnTo>
                  <a:pt x="693630" y="48640"/>
                </a:lnTo>
                <a:cubicBezTo>
                  <a:pt x="674725" y="44589"/>
                  <a:pt x="656693" y="34573"/>
                  <a:pt x="637359" y="34573"/>
                </a:cubicBezTo>
                <a:cubicBezTo>
                  <a:pt x="571543" y="34573"/>
                  <a:pt x="506061" y="43951"/>
                  <a:pt x="440412" y="48640"/>
                </a:cubicBezTo>
                <a:cubicBezTo>
                  <a:pt x="286788" y="151056"/>
                  <a:pt x="523624" y="0"/>
                  <a:pt x="341938" y="90843"/>
                </a:cubicBezTo>
                <a:cubicBezTo>
                  <a:pt x="330075" y="96775"/>
                  <a:pt x="324159" y="110693"/>
                  <a:pt x="313802" y="118979"/>
                </a:cubicBezTo>
                <a:cubicBezTo>
                  <a:pt x="300600" y="129541"/>
                  <a:pt x="286279" y="138726"/>
                  <a:pt x="271599" y="147114"/>
                </a:cubicBezTo>
                <a:cubicBezTo>
                  <a:pt x="253391" y="157519"/>
                  <a:pt x="234603" y="166989"/>
                  <a:pt x="215328" y="175250"/>
                </a:cubicBezTo>
                <a:cubicBezTo>
                  <a:pt x="162801" y="197761"/>
                  <a:pt x="172852" y="180121"/>
                  <a:pt x="116855" y="217453"/>
                </a:cubicBezTo>
                <a:cubicBezTo>
                  <a:pt x="105819" y="224810"/>
                  <a:pt x="99076" y="237303"/>
                  <a:pt x="88719" y="245588"/>
                </a:cubicBezTo>
                <a:cubicBezTo>
                  <a:pt x="0" y="316562"/>
                  <a:pt x="86305" y="233933"/>
                  <a:pt x="18381" y="301859"/>
                </a:cubicBezTo>
                <a:cubicBezTo>
                  <a:pt x="23070" y="329994"/>
                  <a:pt x="19692" y="360753"/>
                  <a:pt x="32448" y="386265"/>
                </a:cubicBezTo>
                <a:cubicBezTo>
                  <a:pt x="47516" y="416401"/>
                  <a:pt x="124583" y="427010"/>
                  <a:pt x="144990" y="428468"/>
                </a:cubicBezTo>
                <a:cubicBezTo>
                  <a:pt x="252670" y="436160"/>
                  <a:pt x="360695" y="437847"/>
                  <a:pt x="468547" y="442536"/>
                </a:cubicBezTo>
                <a:cubicBezTo>
                  <a:pt x="534797" y="464618"/>
                  <a:pt x="529317" y="471183"/>
                  <a:pt x="623292" y="428468"/>
                </a:cubicBezTo>
                <a:cubicBezTo>
                  <a:pt x="641403" y="420236"/>
                  <a:pt x="648104" y="395927"/>
                  <a:pt x="665495" y="386265"/>
                </a:cubicBezTo>
                <a:cubicBezTo>
                  <a:pt x="691420" y="371862"/>
                  <a:pt x="721766" y="367508"/>
                  <a:pt x="749901" y="358130"/>
                </a:cubicBezTo>
                <a:lnTo>
                  <a:pt x="834307" y="329994"/>
                </a:lnTo>
                <a:lnTo>
                  <a:pt x="876510" y="315926"/>
                </a:lnTo>
                <a:cubicBezTo>
                  <a:pt x="895267" y="301858"/>
                  <a:pt x="913702" y="287351"/>
                  <a:pt x="932781" y="273723"/>
                </a:cubicBezTo>
                <a:cubicBezTo>
                  <a:pt x="946539" y="263896"/>
                  <a:pt x="972205" y="262265"/>
                  <a:pt x="974984" y="245588"/>
                </a:cubicBezTo>
                <a:cubicBezTo>
                  <a:pt x="982731" y="199103"/>
                  <a:pt x="968082" y="151489"/>
                  <a:pt x="960916" y="104911"/>
                </a:cubicBezTo>
                <a:cubicBezTo>
                  <a:pt x="958661" y="90255"/>
                  <a:pt x="957333" y="73193"/>
                  <a:pt x="946848" y="62708"/>
                </a:cubicBezTo>
                <a:cubicBezTo>
                  <a:pt x="936363" y="52223"/>
                  <a:pt x="918713" y="53329"/>
                  <a:pt x="904645" y="48640"/>
                </a:cubicBezTo>
                <a:lnTo>
                  <a:pt x="834307" y="76776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CITRATE </a:t>
            </a:r>
            <a:endParaRPr lang="en-IN" dirty="0"/>
          </a:p>
        </p:txBody>
      </p:sp>
      <p:sp>
        <p:nvSpPr>
          <p:cNvPr id="13" name="Hexagon 12"/>
          <p:cNvSpPr/>
          <p:nvPr/>
        </p:nvSpPr>
        <p:spPr>
          <a:xfrm>
            <a:off x="914400" y="3505200"/>
            <a:ext cx="1600200" cy="12192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OAA AND Acetyl Co A 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438400" y="4038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00800" y="2133600"/>
            <a:ext cx="762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3. </a:t>
            </a:r>
            <a:r>
              <a:rPr lang="en-IN" b="1" dirty="0" smtClean="0"/>
              <a:t>High density lipoproteins (HDL) Contain which </a:t>
            </a:r>
            <a:r>
              <a:rPr lang="en-IN" b="1" dirty="0" err="1" smtClean="0"/>
              <a:t>apoprotein</a:t>
            </a:r>
            <a:endParaRPr lang="en-IN" b="1" dirty="0" smtClean="0"/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B-48.</a:t>
            </a:r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B-100</a:t>
            </a:r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A</a:t>
            </a:r>
          </a:p>
          <a:p>
            <a:pPr marL="514350" indent="-514350">
              <a:buFont typeface="+mj-lt"/>
              <a:buAutoNum type="alphaLcParenR"/>
            </a:pPr>
            <a:r>
              <a:rPr lang="en-IN" b="1" dirty="0" err="1" smtClean="0"/>
              <a:t>apoprotein</a:t>
            </a:r>
            <a:r>
              <a:rPr lang="en-IN" b="1" dirty="0" smtClean="0"/>
              <a:t> B-98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4. Lipoproteins with high lipid content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</a:t>
            </a:r>
            <a:r>
              <a:rPr lang="en-IN" b="1" dirty="0" err="1" smtClean="0"/>
              <a:t>Chylomicrons</a:t>
            </a:r>
            <a:endParaRPr lang="en-IN" b="1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</a:t>
            </a:r>
            <a:r>
              <a:rPr lang="en-IN" b="1" dirty="0" smtClean="0"/>
              <a:t>Very low density lipoproteins (VLDL)</a:t>
            </a: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</a:t>
            </a:r>
            <a:r>
              <a:rPr lang="en-IN" b="1" dirty="0" smtClean="0"/>
              <a:t>Low density lipoproteins (LDL)</a:t>
            </a: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</a:t>
            </a:r>
            <a:r>
              <a:rPr lang="en-IN" b="1" dirty="0" smtClean="0"/>
              <a:t>High density lipoproteins (HDL)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5. Lipoproteins with high Protein  content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</a:t>
            </a:r>
            <a:r>
              <a:rPr lang="en-IN" b="1" dirty="0" err="1" smtClean="0"/>
              <a:t>Chylomicrons</a:t>
            </a:r>
            <a:endParaRPr lang="en-IN" b="1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</a:t>
            </a:r>
            <a:r>
              <a:rPr lang="en-IN" b="1" dirty="0" smtClean="0"/>
              <a:t>Very low density lipoproteins (VLDL)</a:t>
            </a: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</a:t>
            </a:r>
            <a:r>
              <a:rPr lang="en-IN" b="1" dirty="0" smtClean="0"/>
              <a:t>Low density lipoproteins (LDL)</a:t>
            </a: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</a:t>
            </a:r>
            <a:r>
              <a:rPr lang="en-IN" b="1" dirty="0" smtClean="0"/>
              <a:t>High density lipoproteins (HDL)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N" sz="7200" b="1" dirty="0" smtClean="0"/>
              <a:t>SYNTHESIS OF TRIACYLGLYCEROLS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b="1" dirty="0" smtClean="0"/>
              <a:t>SYNTHESIS OF TRIACYLGLYCEROLS</a:t>
            </a:r>
          </a:p>
          <a:p>
            <a:pPr algn="just"/>
            <a:r>
              <a:rPr lang="en-IN" dirty="0" smtClean="0"/>
              <a:t>Liver and adipose tissue are the major sites of </a:t>
            </a:r>
            <a:r>
              <a:rPr lang="en-IN" dirty="0" err="1" smtClean="0"/>
              <a:t>triacylglycerol</a:t>
            </a:r>
            <a:r>
              <a:rPr lang="en-IN" dirty="0" smtClean="0"/>
              <a:t> (TAG) synthesis. </a:t>
            </a:r>
          </a:p>
          <a:p>
            <a:pPr algn="just"/>
            <a:r>
              <a:rPr lang="en-IN" dirty="0" smtClean="0"/>
              <a:t>The TAG synthesis in </a:t>
            </a:r>
            <a:r>
              <a:rPr lang="en-IN" b="1" dirty="0" smtClean="0"/>
              <a:t>adipose tissue</a:t>
            </a:r>
            <a:r>
              <a:rPr lang="en-IN" dirty="0" smtClean="0"/>
              <a:t> is for storage of energy whereas in </a:t>
            </a:r>
            <a:r>
              <a:rPr lang="en-IN" b="1" dirty="0" smtClean="0"/>
              <a:t>liver</a:t>
            </a:r>
            <a:r>
              <a:rPr lang="en-IN" dirty="0" smtClean="0"/>
              <a:t> it is mainly secreted as VLDL and is transported. </a:t>
            </a:r>
          </a:p>
          <a:p>
            <a:pPr algn="just"/>
            <a:r>
              <a:rPr lang="en-IN" dirty="0" smtClean="0"/>
              <a:t>The TAG is synthesized by </a:t>
            </a:r>
            <a:r>
              <a:rPr lang="en-IN" dirty="0" err="1" smtClean="0"/>
              <a:t>esterification</a:t>
            </a:r>
            <a:r>
              <a:rPr lang="en-IN" dirty="0" smtClean="0"/>
              <a:t> of fatty </a:t>
            </a:r>
            <a:r>
              <a:rPr lang="en-IN" dirty="0" err="1" smtClean="0"/>
              <a:t>acyl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with either glycerol-3-phosphate or </a:t>
            </a:r>
            <a:r>
              <a:rPr lang="en-IN" dirty="0" err="1" smtClean="0"/>
              <a:t>dihydroxy</a:t>
            </a:r>
            <a:r>
              <a:rPr lang="en-IN" dirty="0" smtClean="0"/>
              <a:t> acetone phosphate (DHAP)</a:t>
            </a:r>
            <a:endParaRPr lang="en-IN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glycerol part of the fat is derived from the metabolism of glucose.</a:t>
            </a:r>
          </a:p>
          <a:p>
            <a:r>
              <a:rPr lang="en-IN" b="1" dirty="0" smtClean="0"/>
              <a:t>In adipose tissue, glycerol </a:t>
            </a:r>
            <a:r>
              <a:rPr lang="en-IN" b="1" dirty="0" err="1" smtClean="0"/>
              <a:t>kinase</a:t>
            </a:r>
            <a:r>
              <a:rPr lang="en-IN" b="1" dirty="0" smtClean="0"/>
              <a:t> is deficient and the major source is DHAP derived from </a:t>
            </a:r>
            <a:r>
              <a:rPr lang="en-IN" b="1" dirty="0" err="1" smtClean="0"/>
              <a:t>glycolysis</a:t>
            </a:r>
            <a:r>
              <a:rPr lang="en-IN" b="1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543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N" sz="6600" b="1" dirty="0" smtClean="0"/>
              <a:t>FATTY LIVER AND LIPOTROPIC FACTORS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FATTY LIVER AND LIPOTROPIC FACTORS</a:t>
            </a:r>
          </a:p>
          <a:p>
            <a:r>
              <a:rPr lang="en-IN" dirty="0" smtClean="0"/>
              <a:t>Fatty liver refers to the deposition of excess triglycerides in the liver cells. </a:t>
            </a:r>
          </a:p>
          <a:p>
            <a:r>
              <a:rPr lang="en-IN" dirty="0" smtClean="0"/>
              <a:t>The balance between the factors causing fat deposition in liver versus factors causing removal of fat from liver, determines the outcome.</a:t>
            </a:r>
            <a:endParaRPr lang="en-IN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G:\fatty-li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660412" cy="5135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Citrate is transported from mitochondria by a </a:t>
            </a:r>
            <a:r>
              <a:rPr lang="en-IN" dirty="0" err="1" smtClean="0"/>
              <a:t>tricarboxylic</a:t>
            </a:r>
            <a:r>
              <a:rPr lang="en-IN" dirty="0" smtClean="0"/>
              <a:t> acid </a:t>
            </a:r>
            <a:r>
              <a:rPr lang="en-IN" b="1" dirty="0" smtClean="0"/>
              <a:t>transporter. </a:t>
            </a:r>
          </a:p>
          <a:p>
            <a:pPr algn="just"/>
            <a:r>
              <a:rPr lang="en-IN" b="1" dirty="0" smtClean="0"/>
              <a:t>In the cytoplasm, citrate is </a:t>
            </a:r>
            <a:r>
              <a:rPr lang="en-IN" dirty="0" smtClean="0"/>
              <a:t>cleaved to </a:t>
            </a:r>
            <a:r>
              <a:rPr lang="en-IN" dirty="0" err="1" smtClean="0"/>
              <a:t>oxaloacetate</a:t>
            </a:r>
            <a:r>
              <a:rPr lang="en-IN" dirty="0" smtClean="0"/>
              <a:t> and acetyl </a:t>
            </a:r>
            <a:r>
              <a:rPr lang="en-IN" dirty="0" err="1" smtClean="0"/>
              <a:t>CoA</a:t>
            </a:r>
            <a:r>
              <a:rPr lang="en-IN" dirty="0" smtClean="0"/>
              <a:t> in the cytoplasm. The enzyme is </a:t>
            </a:r>
            <a:r>
              <a:rPr lang="en-IN" b="1" dirty="0" smtClean="0"/>
              <a:t>ATP citrate </a:t>
            </a:r>
            <a:r>
              <a:rPr lang="en-IN" b="1" dirty="0" err="1" smtClean="0"/>
              <a:t>lyase</a:t>
            </a:r>
            <a:r>
              <a:rPr lang="en-IN" b="1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600" b="1" dirty="0" smtClean="0"/>
              <a:t>Causes of Fatty Liver</a:t>
            </a:r>
          </a:p>
          <a:p>
            <a:pPr>
              <a:buNone/>
            </a:pPr>
            <a:r>
              <a:rPr lang="en-IN" dirty="0" smtClean="0"/>
              <a:t>A. </a:t>
            </a:r>
            <a:r>
              <a:rPr lang="en-IN" b="1" dirty="0" smtClean="0"/>
              <a:t>Causes of fat deposition in liver</a:t>
            </a:r>
          </a:p>
          <a:p>
            <a:pPr>
              <a:buNone/>
            </a:pPr>
            <a:r>
              <a:rPr lang="en-IN" dirty="0" smtClean="0"/>
              <a:t>1. Mobilization of FA from adipose tissue.</a:t>
            </a:r>
          </a:p>
          <a:p>
            <a:pPr>
              <a:buNone/>
            </a:pPr>
            <a:r>
              <a:rPr lang="en-IN" dirty="0" smtClean="0"/>
              <a:t>2. More synthesis of fatty acid from glucose.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B. </a:t>
            </a:r>
            <a:r>
              <a:rPr lang="en-IN" b="1" dirty="0" smtClean="0"/>
              <a:t>Reduced removal of fat from liver</a:t>
            </a:r>
          </a:p>
          <a:p>
            <a:pPr>
              <a:buNone/>
            </a:pPr>
            <a:r>
              <a:rPr lang="en-IN" dirty="0" smtClean="0"/>
              <a:t>3. Toxic injury to liver. Secretion of VLDL needs.</a:t>
            </a:r>
          </a:p>
          <a:p>
            <a:pPr>
              <a:buNone/>
            </a:pPr>
            <a:r>
              <a:rPr lang="en-IN" dirty="0" smtClean="0"/>
              <a:t>synthesis of </a:t>
            </a:r>
            <a:r>
              <a:rPr lang="en-IN" dirty="0" err="1" smtClean="0"/>
              <a:t>apo</a:t>
            </a:r>
            <a:r>
              <a:rPr lang="en-IN" dirty="0" smtClean="0"/>
              <a:t> B-100 and </a:t>
            </a:r>
            <a:r>
              <a:rPr lang="en-IN" dirty="0" err="1" smtClean="0"/>
              <a:t>apo</a:t>
            </a:r>
            <a:r>
              <a:rPr lang="en-IN" dirty="0" smtClean="0"/>
              <a:t> C.</a:t>
            </a:r>
          </a:p>
          <a:p>
            <a:pPr>
              <a:buNone/>
            </a:pPr>
            <a:r>
              <a:rPr lang="en-IN" dirty="0" smtClean="0"/>
              <a:t>4. Decreased oxidation of fat by hepatic cells. </a:t>
            </a:r>
          </a:p>
          <a:p>
            <a:pPr>
              <a:buNone/>
            </a:pPr>
            <a:r>
              <a:rPr lang="en-IN" dirty="0" smtClean="0"/>
              <a:t>An increase in factors (1) and (2) or a decrease in factors (3) and (4) will cause excessive accumulation, leading to fatty liver.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A. Excessive Mobilization of Fat</a:t>
            </a:r>
          </a:p>
          <a:p>
            <a:pPr algn="just">
              <a:buNone/>
            </a:pPr>
            <a:r>
              <a:rPr lang="en-IN" dirty="0" smtClean="0"/>
              <a:t>The capacity of liver to take up the fatty acids from blood far exceeds its capacity for excretion as VLDL. </a:t>
            </a:r>
          </a:p>
          <a:p>
            <a:pPr algn="just">
              <a:buNone/>
            </a:pPr>
            <a:r>
              <a:rPr lang="en-IN" dirty="0" smtClean="0"/>
              <a:t>So fatty liver can occur in </a:t>
            </a:r>
            <a:r>
              <a:rPr lang="en-IN" b="1" dirty="0" smtClean="0"/>
              <a:t>diabetes mellitus and starvation due </a:t>
            </a:r>
            <a:r>
              <a:rPr lang="en-IN" dirty="0" smtClean="0"/>
              <a:t>to increased </a:t>
            </a:r>
            <a:r>
              <a:rPr lang="en-IN" dirty="0" err="1" smtClean="0"/>
              <a:t>lipo</a:t>
            </a:r>
            <a:r>
              <a:rPr lang="en-IN" dirty="0" smtClean="0"/>
              <a:t> </a:t>
            </a:r>
            <a:r>
              <a:rPr lang="en-IN" dirty="0" err="1" smtClean="0"/>
              <a:t>lysis</a:t>
            </a:r>
            <a:r>
              <a:rPr lang="en-IN" dirty="0" smtClean="0"/>
              <a:t> in adipose tissue</a:t>
            </a:r>
            <a:endParaRPr lang="en-IN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B) Excess Calorie Intake</a:t>
            </a:r>
          </a:p>
          <a:p>
            <a:pPr algn="just">
              <a:buNone/>
            </a:pPr>
            <a:r>
              <a:rPr lang="en-IN" dirty="0" smtClean="0"/>
              <a:t>Excess calories, either in the form of carbohydrates or as fats, are deposited as fat. Hence </a:t>
            </a:r>
            <a:r>
              <a:rPr lang="en-IN" b="1" dirty="0" smtClean="0"/>
              <a:t>obesity may be accompanied </a:t>
            </a:r>
            <a:r>
              <a:rPr lang="en-IN" dirty="0" smtClean="0"/>
              <a:t>by fatty liver</a:t>
            </a:r>
            <a:endParaRPr lang="en-IN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IN" b="1" dirty="0" smtClean="0"/>
              <a:t>Toxic Injury to Liver</a:t>
            </a:r>
          </a:p>
          <a:p>
            <a:pPr algn="just"/>
            <a:r>
              <a:rPr lang="en-IN" dirty="0" err="1" smtClean="0"/>
              <a:t>i</a:t>
            </a:r>
            <a:r>
              <a:rPr lang="en-IN" dirty="0" smtClean="0"/>
              <a:t>. In toxic injury to the liver due to </a:t>
            </a:r>
            <a:r>
              <a:rPr lang="en-IN" b="1" dirty="0" smtClean="0"/>
              <a:t>poisoning by </a:t>
            </a:r>
            <a:r>
              <a:rPr lang="en-IN" dirty="0" smtClean="0"/>
              <a:t>compounds like carbon tetrachloride, arsenic, lead, etc., the capacity to synthesize VLDL is affected leading to fatty infiltration of liver.</a:t>
            </a:r>
          </a:p>
          <a:p>
            <a:r>
              <a:rPr lang="en-IN" dirty="0" smtClean="0"/>
              <a:t>In </a:t>
            </a:r>
            <a:r>
              <a:rPr lang="en-IN" b="1" dirty="0" smtClean="0"/>
              <a:t>protein calorie malnutrition</a:t>
            </a:r>
            <a:r>
              <a:rPr lang="en-IN" b="1" i="1" dirty="0" smtClean="0"/>
              <a:t>, amino acids required </a:t>
            </a:r>
            <a:r>
              <a:rPr lang="en-IN" dirty="0" smtClean="0"/>
              <a:t>to synthesise </a:t>
            </a:r>
            <a:r>
              <a:rPr lang="en-IN" dirty="0" err="1" smtClean="0"/>
              <a:t>apoproteins</a:t>
            </a:r>
            <a:r>
              <a:rPr lang="en-IN" dirty="0" smtClean="0"/>
              <a:t> may be lacking.</a:t>
            </a:r>
            <a:endParaRPr lang="en-IN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IN" b="1" dirty="0" smtClean="0"/>
              <a:t>Alcoholism</a:t>
            </a:r>
          </a:p>
          <a:p>
            <a:pPr algn="just">
              <a:buNone/>
            </a:pPr>
            <a:r>
              <a:rPr lang="en-IN" dirty="0" err="1" smtClean="0"/>
              <a:t>i</a:t>
            </a:r>
            <a:r>
              <a:rPr lang="en-IN" dirty="0" smtClean="0"/>
              <a:t>. It is the most common cause of fatty liver and cirrhosis in India. </a:t>
            </a:r>
          </a:p>
          <a:p>
            <a:pPr algn="just">
              <a:buNone/>
            </a:pPr>
            <a:r>
              <a:rPr lang="en-IN" dirty="0" smtClean="0"/>
              <a:t>ii. Alcohol is oxidized to acetaldehyde. This reaction produces increased quantities of NADH, which converts </a:t>
            </a:r>
            <a:r>
              <a:rPr lang="en-IN" dirty="0" err="1" smtClean="0"/>
              <a:t>oxaloacetate</a:t>
            </a:r>
            <a:r>
              <a:rPr lang="en-IN" dirty="0" smtClean="0"/>
              <a:t> to </a:t>
            </a:r>
            <a:r>
              <a:rPr lang="en-IN" dirty="0" err="1" smtClean="0"/>
              <a:t>malate</a:t>
            </a:r>
            <a:r>
              <a:rPr lang="en-IN" dirty="0" smtClean="0"/>
              <a:t>. As the availability of </a:t>
            </a:r>
            <a:r>
              <a:rPr lang="en-IN" dirty="0" err="1" smtClean="0"/>
              <a:t>oxaloacetate</a:t>
            </a:r>
            <a:r>
              <a:rPr lang="en-IN" dirty="0" smtClean="0"/>
              <a:t> is reduced, the oxidation of acetyl </a:t>
            </a:r>
            <a:r>
              <a:rPr lang="en-IN" dirty="0" err="1" smtClean="0"/>
              <a:t>CoA</a:t>
            </a:r>
            <a:r>
              <a:rPr lang="en-IN" dirty="0" smtClean="0"/>
              <a:t> through citric acid cycle is reduced.</a:t>
            </a:r>
          </a:p>
          <a:p>
            <a:pPr algn="just">
              <a:buNone/>
            </a:pPr>
            <a:r>
              <a:rPr lang="en-IN" dirty="0" smtClean="0"/>
              <a:t>iii. So fatty acid accumulates leading to TAG deposits in liver.</a:t>
            </a:r>
            <a:endParaRPr lang="en-IN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 smtClean="0"/>
              <a:t>Lipotropic</a:t>
            </a:r>
            <a:r>
              <a:rPr lang="en-IN" b="1" dirty="0" smtClean="0"/>
              <a:t> Factors</a:t>
            </a:r>
          </a:p>
          <a:p>
            <a:r>
              <a:rPr lang="en-IN" dirty="0" smtClean="0"/>
              <a:t>They are </a:t>
            </a:r>
            <a:r>
              <a:rPr lang="en-IN" b="1" dirty="0" smtClean="0"/>
              <a:t>required for the normal mobilization of fat </a:t>
            </a:r>
            <a:r>
              <a:rPr lang="en-IN" dirty="0" smtClean="0"/>
              <a:t>from liver. </a:t>
            </a:r>
          </a:p>
          <a:p>
            <a:r>
              <a:rPr lang="en-IN" dirty="0" smtClean="0"/>
              <a:t>Therefore deficiency of these factors may result in fatty liver. They can afford protection against the development of fatty liver.</a:t>
            </a:r>
            <a:endParaRPr lang="en-IN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1. </a:t>
            </a:r>
            <a:r>
              <a:rPr lang="en-IN" b="1" dirty="0" err="1" smtClean="0"/>
              <a:t>Choline</a:t>
            </a:r>
            <a:r>
              <a:rPr lang="en-IN" b="1" dirty="0" smtClean="0"/>
              <a:t>: Feeding of </a:t>
            </a:r>
            <a:r>
              <a:rPr lang="en-IN" b="1" dirty="0" err="1" smtClean="0"/>
              <a:t>choline</a:t>
            </a:r>
            <a:r>
              <a:rPr lang="en-IN" b="1" dirty="0" smtClean="0"/>
              <a:t> has been able to reverse </a:t>
            </a:r>
            <a:r>
              <a:rPr lang="en-IN" dirty="0" smtClean="0"/>
              <a:t>fatty changes in animals.</a:t>
            </a:r>
          </a:p>
          <a:p>
            <a:pPr>
              <a:buNone/>
            </a:pPr>
            <a:r>
              <a:rPr lang="en-IN" dirty="0" smtClean="0"/>
              <a:t>2. </a:t>
            </a:r>
            <a:r>
              <a:rPr lang="en-IN" b="1" dirty="0" smtClean="0"/>
              <a:t>Lecithin and </a:t>
            </a:r>
            <a:r>
              <a:rPr lang="en-IN" b="1" dirty="0" err="1" smtClean="0"/>
              <a:t>methionine</a:t>
            </a:r>
            <a:r>
              <a:rPr lang="en-IN" b="1" dirty="0" smtClean="0"/>
              <a:t>. They help in synthesis of </a:t>
            </a:r>
            <a:r>
              <a:rPr lang="en-IN" dirty="0" err="1" smtClean="0"/>
              <a:t>apoprotein</a:t>
            </a:r>
            <a:r>
              <a:rPr lang="en-IN" dirty="0" smtClean="0"/>
              <a:t> and </a:t>
            </a:r>
            <a:r>
              <a:rPr lang="en-IN" dirty="0" err="1" smtClean="0"/>
              <a:t>choline</a:t>
            </a:r>
            <a:r>
              <a:rPr lang="en-IN" dirty="0" smtClean="0"/>
              <a:t> formation. The deficiency of methyl groups for </a:t>
            </a:r>
            <a:r>
              <a:rPr lang="en-IN" dirty="0" err="1" smtClean="0"/>
              <a:t>carnitine</a:t>
            </a:r>
            <a:r>
              <a:rPr lang="en-IN" dirty="0" smtClean="0"/>
              <a:t> synthesis may also hinder fatty acid oxidation.</a:t>
            </a:r>
          </a:p>
          <a:p>
            <a:pPr>
              <a:buNone/>
            </a:pPr>
            <a:r>
              <a:rPr lang="en-IN" dirty="0" smtClean="0"/>
              <a:t>3. </a:t>
            </a:r>
            <a:r>
              <a:rPr lang="en-IN" b="1" dirty="0" smtClean="0"/>
              <a:t>Vitamin E and selenium give protection due to their </a:t>
            </a:r>
            <a:r>
              <a:rPr lang="en-IN" dirty="0" smtClean="0"/>
              <a:t>antioxidant effect.</a:t>
            </a:r>
          </a:p>
          <a:p>
            <a:pPr>
              <a:buNone/>
            </a:pPr>
            <a:r>
              <a:rPr lang="en-IN" dirty="0" smtClean="0"/>
              <a:t>4. </a:t>
            </a:r>
            <a:r>
              <a:rPr lang="en-IN" b="1" dirty="0" smtClean="0"/>
              <a:t>Omega-3 fatty acids present in marine oils have a </a:t>
            </a:r>
            <a:r>
              <a:rPr lang="en-IN" dirty="0" smtClean="0"/>
              <a:t>protective effect against fatty liver.</a:t>
            </a:r>
            <a:endParaRPr lang="en-IN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IN" sz="8800" dirty="0" smtClean="0"/>
          </a:p>
          <a:p>
            <a:pPr algn="ctr">
              <a:buNone/>
            </a:pPr>
            <a:r>
              <a:rPr lang="en-IN" sz="8800" dirty="0" smtClean="0"/>
              <a:t>CHOLESTEROL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IN" dirty="0" smtClean="0"/>
              <a:t>The word cholesterol is derived from Greek words, </a:t>
            </a:r>
            <a:r>
              <a:rPr lang="en-IN" dirty="0" err="1" smtClean="0"/>
              <a:t>chole</a:t>
            </a:r>
            <a:r>
              <a:rPr lang="en-IN" dirty="0" smtClean="0"/>
              <a:t> = bile; </a:t>
            </a:r>
            <a:r>
              <a:rPr lang="en-IN" dirty="0" err="1" smtClean="0"/>
              <a:t>steros</a:t>
            </a:r>
            <a:r>
              <a:rPr lang="en-IN" dirty="0" smtClean="0"/>
              <a:t> = solid; </a:t>
            </a:r>
            <a:r>
              <a:rPr lang="en-IN" dirty="0" err="1" smtClean="0"/>
              <a:t>ol</a:t>
            </a:r>
            <a:r>
              <a:rPr lang="en-IN" dirty="0" smtClean="0"/>
              <a:t> = alcohol. </a:t>
            </a:r>
          </a:p>
          <a:p>
            <a:r>
              <a:rPr lang="en-IN" dirty="0" smtClean="0"/>
              <a:t>Almost all nucleated cells (including arterial walls) can synthesize cholesterol. It is widely distributed in the body. 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r>
              <a:rPr lang="en-IN" b="1" dirty="0" smtClean="0"/>
              <a:t>Fatty Acid </a:t>
            </a:r>
            <a:r>
              <a:rPr lang="en-IN" b="1" dirty="0" err="1" smtClean="0"/>
              <a:t>Synthase</a:t>
            </a:r>
            <a:r>
              <a:rPr lang="en-IN" b="1" dirty="0" smtClean="0"/>
              <a:t> (FAS) Complex</a:t>
            </a:r>
          </a:p>
          <a:p>
            <a:pPr algn="just"/>
            <a:r>
              <a:rPr lang="en-IN" dirty="0" smtClean="0"/>
              <a:t>This system exists as a </a:t>
            </a:r>
            <a:r>
              <a:rPr lang="en-IN" b="1" dirty="0" smtClean="0"/>
              <a:t>multi-enzyme complex. The </a:t>
            </a:r>
            <a:r>
              <a:rPr lang="en-IN" dirty="0" smtClean="0"/>
              <a:t>enzymes form a </a:t>
            </a:r>
            <a:r>
              <a:rPr lang="en-IN" b="1" dirty="0" err="1" smtClean="0"/>
              <a:t>dimer</a:t>
            </a:r>
            <a:r>
              <a:rPr lang="en-IN" b="1" dirty="0" smtClean="0"/>
              <a:t> with identical subunits. </a:t>
            </a:r>
          </a:p>
          <a:p>
            <a:pPr algn="just"/>
            <a:r>
              <a:rPr lang="en-IN" b="1" dirty="0" smtClean="0"/>
              <a:t>Each </a:t>
            </a:r>
            <a:r>
              <a:rPr lang="en-IN" dirty="0" smtClean="0"/>
              <a:t>subunit of the complex is organized into 3 </a:t>
            </a:r>
            <a:r>
              <a:rPr lang="en-IN" b="1" dirty="0" smtClean="0"/>
              <a:t>domains with 7 </a:t>
            </a:r>
            <a:r>
              <a:rPr lang="en-IN" dirty="0" smtClean="0"/>
              <a:t>enzymes</a:t>
            </a:r>
            <a:endParaRPr lang="en-IN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 smtClean="0"/>
              <a:t>In a 70 kg man, a total of about  140 g of cholesterol is available; which is distributed as about </a:t>
            </a:r>
          </a:p>
          <a:p>
            <a:r>
              <a:rPr lang="en-IN" dirty="0" smtClean="0"/>
              <a:t>30 g in brain and nerves,</a:t>
            </a:r>
          </a:p>
          <a:p>
            <a:r>
              <a:rPr lang="en-IN" dirty="0" smtClean="0"/>
              <a:t> 30 g in muscles, 30 g in adipose tissue, </a:t>
            </a:r>
          </a:p>
          <a:p>
            <a:r>
              <a:rPr lang="en-IN" dirty="0" smtClean="0"/>
              <a:t>20 g in skin, </a:t>
            </a:r>
          </a:p>
          <a:p>
            <a:r>
              <a:rPr lang="en-IN" dirty="0" smtClean="0"/>
              <a:t>10 g in blood, </a:t>
            </a:r>
          </a:p>
          <a:p>
            <a:r>
              <a:rPr lang="en-IN" dirty="0" smtClean="0"/>
              <a:t>10 g in liver and spleen, </a:t>
            </a:r>
          </a:p>
          <a:p>
            <a:r>
              <a:rPr lang="en-IN" dirty="0" smtClean="0"/>
              <a:t>5 g in bone marrow, </a:t>
            </a:r>
          </a:p>
          <a:p>
            <a:r>
              <a:rPr lang="en-IN" dirty="0" smtClean="0"/>
              <a:t>3 g in alimentary tract, and </a:t>
            </a:r>
          </a:p>
          <a:p>
            <a:r>
              <a:rPr lang="en-IN" dirty="0" smtClean="0"/>
              <a:t>2 g in adrenal gland</a:t>
            </a:r>
            <a:endParaRPr lang="en-IN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Normal Range  </a:t>
            </a:r>
          </a:p>
          <a:p>
            <a:pPr algn="ctr">
              <a:buNone/>
            </a:pPr>
            <a:r>
              <a:rPr lang="en-IN" dirty="0" smtClean="0"/>
              <a:t>Total Cholesterol Level Category</a:t>
            </a:r>
          </a:p>
          <a:p>
            <a:pPr algn="ctr">
              <a:buNone/>
            </a:pPr>
            <a:r>
              <a:rPr lang="en-IN" dirty="0" smtClean="0"/>
              <a:t>Less than 200mg/</a:t>
            </a:r>
            <a:r>
              <a:rPr lang="en-IN" dirty="0" err="1" smtClean="0"/>
              <a:t>dL</a:t>
            </a:r>
            <a:r>
              <a:rPr lang="en-IN" dirty="0" smtClean="0"/>
              <a:t>- Desirable</a:t>
            </a:r>
          </a:p>
          <a:p>
            <a:pPr algn="ctr">
              <a:buNone/>
            </a:pPr>
            <a:r>
              <a:rPr lang="en-IN" dirty="0" smtClean="0"/>
              <a:t>200-239 mg/</a:t>
            </a:r>
            <a:r>
              <a:rPr lang="en-IN" dirty="0" err="1" smtClean="0"/>
              <a:t>dL</a:t>
            </a:r>
            <a:r>
              <a:rPr lang="en-IN" dirty="0" smtClean="0"/>
              <a:t> -Borderline high</a:t>
            </a:r>
          </a:p>
          <a:p>
            <a:pPr algn="ctr">
              <a:buNone/>
            </a:pPr>
            <a:r>
              <a:rPr lang="en-IN" dirty="0" smtClean="0"/>
              <a:t>240mg/</a:t>
            </a:r>
            <a:r>
              <a:rPr lang="en-IN" dirty="0" err="1" smtClean="0"/>
              <a:t>dL</a:t>
            </a:r>
            <a:r>
              <a:rPr lang="en-IN" dirty="0" smtClean="0"/>
              <a:t> and above - High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Autofit/>
          </a:bodyPr>
          <a:lstStyle/>
          <a:p>
            <a:r>
              <a:rPr lang="en-IN" sz="2800" b="1" dirty="0" smtClean="0"/>
              <a:t>Structure of Cholesterol</a:t>
            </a:r>
          </a:p>
          <a:p>
            <a:pPr>
              <a:buNone/>
            </a:pPr>
            <a:r>
              <a:rPr lang="en-IN" sz="2800" dirty="0" smtClean="0"/>
              <a:t> All steroids have </a:t>
            </a:r>
            <a:r>
              <a:rPr lang="en-IN" sz="2800" b="1" dirty="0" err="1" smtClean="0"/>
              <a:t>cyclopentano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perhydrophenanthrene</a:t>
            </a:r>
            <a:r>
              <a:rPr lang="en-IN" sz="2800" b="1" dirty="0" smtClean="0"/>
              <a:t> ring system .</a:t>
            </a:r>
          </a:p>
          <a:p>
            <a:r>
              <a:rPr lang="en-IN" sz="2800" b="1" dirty="0" smtClean="0"/>
              <a:t>It is a fused ring system </a:t>
            </a:r>
            <a:r>
              <a:rPr lang="en-IN" sz="2800" dirty="0" smtClean="0"/>
              <a:t>made up of 3 </a:t>
            </a:r>
            <a:r>
              <a:rPr lang="en-IN" sz="2800" dirty="0" err="1" smtClean="0"/>
              <a:t>cyclohexane</a:t>
            </a:r>
            <a:r>
              <a:rPr lang="en-IN" sz="2800" dirty="0" smtClean="0"/>
              <a:t> rings designated as A, B and C and a </a:t>
            </a:r>
            <a:r>
              <a:rPr lang="en-IN" sz="2800" dirty="0" err="1" smtClean="0"/>
              <a:t>cyclopentane</a:t>
            </a:r>
            <a:r>
              <a:rPr lang="en-IN" sz="2800" dirty="0" smtClean="0"/>
              <a:t> ring D.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1.The six-</a:t>
            </a:r>
            <a:r>
              <a:rPr lang="en-IN" dirty="0" err="1" smtClean="0"/>
              <a:t>membered</a:t>
            </a:r>
            <a:r>
              <a:rPr lang="en-IN" dirty="0" smtClean="0"/>
              <a:t> rings are in a </a:t>
            </a:r>
            <a:r>
              <a:rPr lang="en-IN" dirty="0" err="1" smtClean="0"/>
              <a:t>phenanthrene</a:t>
            </a:r>
            <a:r>
              <a:rPr lang="en-IN" dirty="0" smtClean="0"/>
              <a:t> arrangement.</a:t>
            </a:r>
          </a:p>
          <a:p>
            <a:pPr>
              <a:buNone/>
            </a:pPr>
            <a:r>
              <a:rPr lang="fr-FR" dirty="0" smtClean="0"/>
              <a:t>2. Total </a:t>
            </a:r>
            <a:r>
              <a:rPr lang="fr-FR" b="1" dirty="0" smtClean="0"/>
              <a:t>27 </a:t>
            </a:r>
            <a:r>
              <a:rPr lang="fr-FR" b="1" dirty="0" err="1" smtClean="0"/>
              <a:t>carbon</a:t>
            </a:r>
            <a:r>
              <a:rPr lang="fr-FR" b="1" dirty="0" smtClean="0"/>
              <a:t> </a:t>
            </a:r>
            <a:r>
              <a:rPr lang="fr-FR" b="1" dirty="0" err="1" smtClean="0"/>
              <a:t>atoms</a:t>
            </a:r>
            <a:r>
              <a:rPr lang="fr-FR" b="1" dirty="0" smtClean="0"/>
              <a:t>.</a:t>
            </a:r>
          </a:p>
          <a:p>
            <a:pPr>
              <a:buNone/>
            </a:pPr>
            <a:r>
              <a:rPr lang="en-IN" dirty="0" smtClean="0"/>
              <a:t>3. One </a:t>
            </a:r>
            <a:r>
              <a:rPr lang="en-IN" b="1" dirty="0" smtClean="0"/>
              <a:t>hydroxyl group at third position which is </a:t>
            </a:r>
            <a:r>
              <a:rPr lang="en-IN" dirty="0" smtClean="0"/>
              <a:t>characteristic of all sterols. The OH group is </a:t>
            </a:r>
            <a:r>
              <a:rPr lang="en-IN" dirty="0" err="1" smtClean="0"/>
              <a:t>betaoriented</a:t>
            </a:r>
            <a:r>
              <a:rPr lang="en-IN" dirty="0" smtClean="0"/>
              <a:t>, projecting above the plane of ring.</a:t>
            </a:r>
          </a:p>
          <a:p>
            <a:pPr>
              <a:buNone/>
            </a:pPr>
            <a:r>
              <a:rPr lang="en-IN" dirty="0" smtClean="0"/>
              <a:t>4. </a:t>
            </a:r>
            <a:r>
              <a:rPr lang="en-IN" b="1" dirty="0" smtClean="0"/>
              <a:t>Double bond between carbon atoms 5 and 6.</a:t>
            </a:r>
          </a:p>
          <a:p>
            <a:pPr>
              <a:buNone/>
            </a:pPr>
            <a:r>
              <a:rPr lang="en-IN" dirty="0" smtClean="0"/>
              <a:t>5. An eight carbon beta oriented side chain attached to 17th carbon.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Functions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800" b="1" dirty="0" smtClean="0"/>
              <a:t>1.Cell membranes: Cholesterol is a component of membranes</a:t>
            </a:r>
          </a:p>
          <a:p>
            <a:pPr>
              <a:buNone/>
            </a:pPr>
            <a:r>
              <a:rPr lang="en-IN" sz="2800" dirty="0" smtClean="0"/>
              <a:t>2. </a:t>
            </a:r>
            <a:r>
              <a:rPr lang="en-IN" sz="2800" b="1" dirty="0" smtClean="0"/>
              <a:t>Nerve conduction: Cholesterol is used to insulate nerve </a:t>
            </a:r>
            <a:r>
              <a:rPr lang="en-IN" sz="2800" b="1" dirty="0" err="1" smtClean="0"/>
              <a:t>fibers</a:t>
            </a:r>
            <a:r>
              <a:rPr lang="en-IN" sz="2800" b="1" dirty="0" smtClean="0"/>
              <a:t>.</a:t>
            </a:r>
          </a:p>
          <a:p>
            <a:pPr>
              <a:buNone/>
            </a:pPr>
            <a:r>
              <a:rPr lang="en-IN" sz="2800" dirty="0" smtClean="0"/>
              <a:t>3. Bile acids and bile salts are derived from cholesterol. Bile salts are important for fat absorption.</a:t>
            </a:r>
          </a:p>
          <a:p>
            <a:pPr>
              <a:buNone/>
            </a:pPr>
            <a:r>
              <a:rPr lang="en-IN" sz="2800" dirty="0" smtClean="0"/>
              <a:t>4. </a:t>
            </a:r>
            <a:r>
              <a:rPr lang="en-IN" sz="2800" b="1" dirty="0" smtClean="0"/>
              <a:t>Steroid hormones: </a:t>
            </a:r>
            <a:r>
              <a:rPr lang="en-IN" sz="2800" b="1" dirty="0" err="1" smtClean="0"/>
              <a:t>Glucocorticoids</a:t>
            </a:r>
            <a:r>
              <a:rPr lang="en-IN" sz="2800" b="1" dirty="0" smtClean="0"/>
              <a:t>, androgens and estrogens </a:t>
            </a:r>
            <a:r>
              <a:rPr lang="en-IN" sz="2800" dirty="0" smtClean="0"/>
              <a:t>are from cholesterol.</a:t>
            </a:r>
          </a:p>
          <a:p>
            <a:pPr>
              <a:buNone/>
            </a:pPr>
            <a:r>
              <a:rPr lang="en-IN" sz="2800" dirty="0" smtClean="0"/>
              <a:t>5. Vitamin D3 is from 7-dehydro-cholesterol.</a:t>
            </a:r>
          </a:p>
          <a:p>
            <a:pPr>
              <a:buNone/>
            </a:pP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8000" b="1" dirty="0" smtClean="0"/>
              <a:t>BIOSYNTHESIS OF CHOLESTEROL</a:t>
            </a:r>
            <a:endParaRPr lang="en-IN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All carbon atoms of cholesterol are derived from </a:t>
            </a:r>
            <a:r>
              <a:rPr lang="en-IN" b="1" dirty="0" smtClean="0"/>
              <a:t>acetyl </a:t>
            </a:r>
            <a:r>
              <a:rPr lang="en-IN" b="1" dirty="0" err="1" smtClean="0"/>
              <a:t>CoA</a:t>
            </a:r>
            <a:r>
              <a:rPr lang="en-IN" b="1" dirty="0" smtClean="0"/>
              <a:t>.</a:t>
            </a:r>
          </a:p>
          <a:p>
            <a:pPr algn="just"/>
            <a:r>
              <a:rPr lang="en-IN" dirty="0" smtClean="0"/>
              <a:t>The major sites of synthesis of cholesterol are </a:t>
            </a:r>
            <a:r>
              <a:rPr lang="en-IN" b="1" dirty="0" smtClean="0"/>
              <a:t>liver, adrenal cortex, testis, ovaries and intestine. </a:t>
            </a:r>
          </a:p>
          <a:p>
            <a:pPr algn="just"/>
            <a:r>
              <a:rPr lang="en-IN" b="1" dirty="0" smtClean="0"/>
              <a:t>All nucleated cells can </a:t>
            </a:r>
            <a:r>
              <a:rPr lang="en-IN" dirty="0" smtClean="0"/>
              <a:t>synthesize cholesterol, including arterial walls. The enzymes involved in the synthesis of cholesterol are partly located in the </a:t>
            </a:r>
            <a:r>
              <a:rPr lang="en-IN" b="1" dirty="0" smtClean="0"/>
              <a:t>endoplasmic reticulum </a:t>
            </a:r>
            <a:r>
              <a:rPr lang="en-IN" dirty="0" smtClean="0"/>
              <a:t>and </a:t>
            </a:r>
            <a:r>
              <a:rPr lang="en-IN" b="1" dirty="0" smtClean="0"/>
              <a:t>partly in the cytoplasm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Intermediate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715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acetyl </a:t>
            </a:r>
            <a:r>
              <a:rPr lang="en-IN" b="1" dirty="0" err="1" smtClean="0"/>
              <a:t>CoA</a:t>
            </a: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acetoacetyl</a:t>
            </a:r>
            <a:r>
              <a:rPr lang="en-IN" b="1" dirty="0" smtClean="0"/>
              <a:t> </a:t>
            </a:r>
            <a:r>
              <a:rPr lang="en-IN" b="1" dirty="0" err="1" smtClean="0"/>
              <a:t>CoA</a:t>
            </a: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beta-</a:t>
            </a:r>
            <a:r>
              <a:rPr lang="en-IN" b="1" dirty="0" err="1" smtClean="0"/>
              <a:t>hydroxy</a:t>
            </a:r>
            <a:r>
              <a:rPr lang="en-IN" b="1" dirty="0" smtClean="0"/>
              <a:t> beta-methyl </a:t>
            </a:r>
            <a:r>
              <a:rPr lang="en-IN" b="1" dirty="0" err="1" smtClean="0"/>
              <a:t>glutaryl</a:t>
            </a:r>
            <a:r>
              <a:rPr lang="en-IN" b="1" dirty="0" smtClean="0"/>
              <a:t> </a:t>
            </a:r>
            <a:r>
              <a:rPr lang="en-IN" b="1" dirty="0" err="1" smtClean="0"/>
              <a:t>CoA</a:t>
            </a:r>
            <a:r>
              <a:rPr lang="en-IN" b="1" dirty="0" smtClean="0"/>
              <a:t> (HMG </a:t>
            </a:r>
            <a:r>
              <a:rPr lang="en-IN" b="1" dirty="0" err="1" smtClean="0"/>
              <a:t>CoA</a:t>
            </a:r>
            <a:r>
              <a:rPr lang="en-IN" b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Mevalonate</a:t>
            </a:r>
            <a:r>
              <a:rPr lang="en-IN" b="1" dirty="0" smtClean="0"/>
              <a:t> (6 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phosphomevalonate</a:t>
            </a:r>
            <a:r>
              <a:rPr lang="en-IN" b="1" dirty="0" smtClean="0"/>
              <a:t>, (6 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pyrophosphomevalonate</a:t>
            </a:r>
            <a:r>
              <a:rPr lang="en-IN" b="1" dirty="0" smtClean="0"/>
              <a:t>, (6 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3- phospho-5-pyrophosphomevalonate. (6 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isopentenyl</a:t>
            </a:r>
            <a:r>
              <a:rPr lang="en-IN" b="1" dirty="0" smtClean="0"/>
              <a:t> </a:t>
            </a:r>
            <a:r>
              <a:rPr lang="fr-FR" b="1" dirty="0" smtClean="0"/>
              <a:t>pyrophosphate</a:t>
            </a:r>
            <a:r>
              <a:rPr lang="en-IN" b="1" dirty="0" smtClean="0"/>
              <a:t> (5 C)</a:t>
            </a:r>
            <a:endParaRPr lang="fr-FR" b="1" dirty="0" smtClean="0"/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Squalene</a:t>
            </a:r>
            <a:r>
              <a:rPr lang="en-IN" b="1" dirty="0" smtClean="0"/>
              <a:t>(30C)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Squalene</a:t>
            </a:r>
            <a:r>
              <a:rPr lang="en-IN" b="1" dirty="0" smtClean="0"/>
              <a:t> </a:t>
            </a:r>
            <a:r>
              <a:rPr lang="en-IN" b="1" dirty="0" err="1" smtClean="0"/>
              <a:t>epoxide</a:t>
            </a:r>
            <a:r>
              <a:rPr lang="en-IN" b="1" dirty="0" smtClean="0"/>
              <a:t> (30C)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Lanosterol</a:t>
            </a:r>
            <a:r>
              <a:rPr lang="en-IN" b="1" dirty="0" smtClean="0"/>
              <a:t> (27 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desmosterol</a:t>
            </a:r>
            <a:r>
              <a:rPr lang="en-IN" b="1" dirty="0" smtClean="0"/>
              <a:t>.(27C)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Cholesterol (27 C)</a:t>
            </a:r>
          </a:p>
          <a:p>
            <a:pPr marL="514350" indent="-514350">
              <a:buFont typeface="+mj-lt"/>
              <a:buAutoNum type="arabicPeriod"/>
            </a:pPr>
            <a:endParaRPr lang="fr-FR" b="1" dirty="0" smtClean="0"/>
          </a:p>
          <a:p>
            <a:pPr marL="514350" indent="-514350">
              <a:buFont typeface="+mj-lt"/>
              <a:buAutoNum type="arabicPeriod"/>
            </a:pP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IN" b="1" dirty="0" smtClean="0"/>
              <a:t>Step 1: Condensation</a:t>
            </a:r>
          </a:p>
          <a:p>
            <a:r>
              <a:rPr lang="en-IN" dirty="0" smtClean="0"/>
              <a:t>The acetyl </a:t>
            </a:r>
            <a:r>
              <a:rPr lang="en-IN" dirty="0" err="1" smtClean="0"/>
              <a:t>CoA</a:t>
            </a:r>
            <a:r>
              <a:rPr lang="en-IN" dirty="0" smtClean="0"/>
              <a:t> is provided by the ATP-citrate </a:t>
            </a:r>
            <a:r>
              <a:rPr lang="en-IN" dirty="0" err="1" smtClean="0"/>
              <a:t>lyase</a:t>
            </a:r>
            <a:r>
              <a:rPr lang="en-IN" dirty="0" smtClean="0"/>
              <a:t> reaction as in the case of fatty acid synthesis. </a:t>
            </a:r>
          </a:p>
          <a:p>
            <a:r>
              <a:rPr lang="en-IN" dirty="0" smtClean="0"/>
              <a:t>Two molecules of acetyl </a:t>
            </a:r>
            <a:r>
              <a:rPr lang="en-IN" dirty="0" err="1" smtClean="0"/>
              <a:t>CoA</a:t>
            </a:r>
            <a:r>
              <a:rPr lang="en-IN" dirty="0" smtClean="0"/>
              <a:t> condense to form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catalyzed by </a:t>
            </a:r>
            <a:r>
              <a:rPr lang="en-IN" b="1" dirty="0" err="1" smtClean="0"/>
              <a:t>cytoplasmic</a:t>
            </a:r>
            <a:r>
              <a:rPr lang="en-IN" b="1" dirty="0" smtClean="0"/>
              <a:t>  “</a:t>
            </a:r>
            <a:r>
              <a:rPr lang="en-IN" b="1" dirty="0" err="1" smtClean="0"/>
              <a:t>acetoacetyl</a:t>
            </a:r>
            <a:r>
              <a:rPr lang="en-IN" b="1" dirty="0" smtClean="0"/>
              <a:t> </a:t>
            </a:r>
            <a:r>
              <a:rPr lang="en-IN" b="1" dirty="0" err="1" smtClean="0"/>
              <a:t>CoA</a:t>
            </a:r>
            <a:r>
              <a:rPr lang="en-IN" b="1" dirty="0" smtClean="0"/>
              <a:t>  </a:t>
            </a:r>
            <a:r>
              <a:rPr lang="en-IN" b="1" dirty="0" err="1" smtClean="0"/>
              <a:t>synthase</a:t>
            </a:r>
            <a:r>
              <a:rPr lang="en-IN" b="1" dirty="0" smtClean="0"/>
              <a:t>”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10219</TotalTime>
  <Words>4439</Words>
  <Application>Microsoft Office PowerPoint</Application>
  <PresentationFormat>On-screen Show (4:3)</PresentationFormat>
  <Paragraphs>472</Paragraphs>
  <Slides>143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4" baseType="lpstr">
      <vt:lpstr>Office Theme</vt:lpstr>
      <vt:lpstr>Dr Trushna Shah </vt:lpstr>
      <vt:lpstr> DE NOVO SYNTHESIS OF FATTY ACIDS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Resent Research </vt:lpstr>
      <vt:lpstr>Slide 30</vt:lpstr>
      <vt:lpstr>MCQ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MCQ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Functions </vt:lpstr>
      <vt:lpstr>Slide 96</vt:lpstr>
      <vt:lpstr>Slide 97</vt:lpstr>
      <vt:lpstr>Intermediate </vt:lpstr>
      <vt:lpstr>Slide 99</vt:lpstr>
      <vt:lpstr>Slide 100</vt:lpstr>
      <vt:lpstr> Step 3: The Committed Step 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Clinical 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METABOLISM OF KETONE BODIES </vt:lpstr>
      <vt:lpstr>Slide 125</vt:lpstr>
      <vt:lpstr>Ketogenesis</vt:lpstr>
      <vt:lpstr>    Step 1: Condensation </vt:lpstr>
      <vt:lpstr>Slide 128</vt:lpstr>
      <vt:lpstr> Step 2: Production of HMGCoA 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Trushna</dc:creator>
  <cp:lastModifiedBy>ADMIN</cp:lastModifiedBy>
  <cp:revision>35</cp:revision>
  <dcterms:created xsi:type="dcterms:W3CDTF">2006-08-16T00:00:00Z</dcterms:created>
  <dcterms:modified xsi:type="dcterms:W3CDTF">2024-11-26T05:12:36Z</dcterms:modified>
</cp:coreProperties>
</file>