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333" r:id="rId3"/>
    <p:sldId id="325" r:id="rId4"/>
    <p:sldId id="339" r:id="rId5"/>
    <p:sldId id="326" r:id="rId6"/>
    <p:sldId id="338" r:id="rId7"/>
    <p:sldId id="327" r:id="rId8"/>
    <p:sldId id="328" r:id="rId9"/>
    <p:sldId id="329" r:id="rId10"/>
    <p:sldId id="330" r:id="rId11"/>
    <p:sldId id="331" r:id="rId12"/>
    <p:sldId id="332" r:id="rId13"/>
    <p:sldId id="366" r:id="rId14"/>
    <p:sldId id="346" r:id="rId15"/>
    <p:sldId id="347" r:id="rId16"/>
    <p:sldId id="381" r:id="rId17"/>
    <p:sldId id="348" r:id="rId18"/>
    <p:sldId id="349" r:id="rId19"/>
    <p:sldId id="350" r:id="rId20"/>
    <p:sldId id="351" r:id="rId21"/>
    <p:sldId id="352" r:id="rId22"/>
    <p:sldId id="353" r:id="rId23"/>
    <p:sldId id="365" r:id="rId24"/>
    <p:sldId id="354" r:id="rId25"/>
    <p:sldId id="355" r:id="rId26"/>
    <p:sldId id="364" r:id="rId27"/>
    <p:sldId id="356" r:id="rId28"/>
    <p:sldId id="357" r:id="rId29"/>
    <p:sldId id="359" r:id="rId30"/>
    <p:sldId id="376" r:id="rId31"/>
    <p:sldId id="360" r:id="rId32"/>
    <p:sldId id="361" r:id="rId33"/>
    <p:sldId id="370" r:id="rId34"/>
    <p:sldId id="372" r:id="rId35"/>
    <p:sldId id="373" r:id="rId36"/>
    <p:sldId id="368" r:id="rId37"/>
    <p:sldId id="369" r:id="rId38"/>
    <p:sldId id="378" r:id="rId39"/>
    <p:sldId id="379" r:id="rId40"/>
    <p:sldId id="380" r:id="rId41"/>
    <p:sldId id="363" r:id="rId42"/>
    <p:sldId id="367" r:id="rId43"/>
    <p:sldId id="382" r:id="rId44"/>
    <p:sldId id="383" r:id="rId45"/>
    <p:sldId id="384" r:id="rId46"/>
    <p:sldId id="385" r:id="rId47"/>
    <p:sldId id="386" r:id="rId48"/>
    <p:sldId id="387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heroma" TargetMode="External"/><Relationship Id="rId7" Type="http://schemas.openxmlformats.org/officeDocument/2006/relationships/hyperlink" Target="https://en.wikipedia.org/wiki/Kidney_problems" TargetMode="External"/><Relationship Id="rId2" Type="http://schemas.openxmlformats.org/officeDocument/2006/relationships/hyperlink" Target="https://en.wikipedia.org/wiki/Art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eripheral_artery_disease" TargetMode="External"/><Relationship Id="rId5" Type="http://schemas.openxmlformats.org/officeDocument/2006/relationships/hyperlink" Target="https://en.wikipedia.org/wiki/Stroke" TargetMode="External"/><Relationship Id="rId4" Type="http://schemas.openxmlformats.org/officeDocument/2006/relationships/hyperlink" Target="https://en.wikipedia.org/wiki/Coronary_artery_diseas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abetes" TargetMode="External"/><Relationship Id="rId2" Type="http://schemas.openxmlformats.org/officeDocument/2006/relationships/hyperlink" Target="https://en.wikipedia.org/wiki/High_blood_press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besity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%20DRIVE%20DATA\Trushna%20Shah%20Pendrive%202\data\data0\Cholesterol%20animation%20_%20Heart%20disease%20risk%20factors.mp4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 </a:t>
            </a:r>
            <a:r>
              <a:rPr lang="en-US" sz="4000" dirty="0" err="1" smtClean="0"/>
              <a:t>Trushna</a:t>
            </a:r>
            <a:r>
              <a:rPr lang="en-US" sz="4000" dirty="0" smtClean="0"/>
              <a:t> Shah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Professor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Biochemistry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IN" b="1" dirty="0" smtClean="0"/>
              <a:t>Alcoholism</a:t>
            </a:r>
          </a:p>
          <a:p>
            <a:pPr algn="just">
              <a:buNone/>
            </a:pPr>
            <a:r>
              <a:rPr lang="en-IN" dirty="0" err="1" smtClean="0"/>
              <a:t>i</a:t>
            </a:r>
            <a:r>
              <a:rPr lang="en-IN" dirty="0" smtClean="0"/>
              <a:t>. It is the most common cause of fatty liver and cirrhosis in India. </a:t>
            </a:r>
          </a:p>
          <a:p>
            <a:pPr algn="just">
              <a:buNone/>
            </a:pPr>
            <a:r>
              <a:rPr lang="en-IN" dirty="0" smtClean="0"/>
              <a:t>ii. Alcohol is oxidized to acetaldehyde. This reaction produces increased quantities of NADH, which converts </a:t>
            </a:r>
            <a:r>
              <a:rPr lang="en-IN" dirty="0" err="1" smtClean="0"/>
              <a:t>oxaloacetate</a:t>
            </a:r>
            <a:r>
              <a:rPr lang="en-IN" dirty="0" smtClean="0"/>
              <a:t> to </a:t>
            </a:r>
            <a:r>
              <a:rPr lang="en-IN" dirty="0" err="1" smtClean="0"/>
              <a:t>malate</a:t>
            </a:r>
            <a:r>
              <a:rPr lang="en-IN" dirty="0" smtClean="0"/>
              <a:t>. As the availability of </a:t>
            </a:r>
            <a:r>
              <a:rPr lang="en-IN" dirty="0" err="1" smtClean="0"/>
              <a:t>oxaloacetate</a:t>
            </a:r>
            <a:r>
              <a:rPr lang="en-IN" dirty="0" smtClean="0"/>
              <a:t> is reduced, the oxidation of acetyl </a:t>
            </a:r>
            <a:r>
              <a:rPr lang="en-IN" dirty="0" err="1" smtClean="0"/>
              <a:t>CoA</a:t>
            </a:r>
            <a:r>
              <a:rPr lang="en-IN" dirty="0" smtClean="0"/>
              <a:t> through citric acid cycle is reduced.</a:t>
            </a:r>
          </a:p>
          <a:p>
            <a:pPr algn="just">
              <a:buNone/>
            </a:pPr>
            <a:r>
              <a:rPr lang="en-IN" dirty="0" smtClean="0"/>
              <a:t>iii. So fatty acid accumulates leading to TAG deposits in liver.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/>
              <a:t>Lipotropic</a:t>
            </a:r>
            <a:r>
              <a:rPr lang="en-IN" b="1" dirty="0" smtClean="0"/>
              <a:t> Factors</a:t>
            </a:r>
          </a:p>
          <a:p>
            <a:r>
              <a:rPr lang="en-IN" dirty="0" smtClean="0"/>
              <a:t>They are </a:t>
            </a:r>
            <a:r>
              <a:rPr lang="en-IN" b="1" dirty="0" smtClean="0"/>
              <a:t>required for the normal mobilization of fat </a:t>
            </a:r>
            <a:r>
              <a:rPr lang="en-IN" dirty="0" smtClean="0"/>
              <a:t>from liver. </a:t>
            </a:r>
          </a:p>
          <a:p>
            <a:r>
              <a:rPr lang="en-IN" dirty="0" smtClean="0"/>
              <a:t>Therefore deficiency of these factors may result in fatty liver. They can afford protection against the development of fatty liver.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1. </a:t>
            </a:r>
            <a:r>
              <a:rPr lang="en-IN" b="1" dirty="0" err="1" smtClean="0"/>
              <a:t>Choline</a:t>
            </a:r>
            <a:r>
              <a:rPr lang="en-IN" b="1" dirty="0" smtClean="0"/>
              <a:t>: Feeding of </a:t>
            </a:r>
            <a:r>
              <a:rPr lang="en-IN" b="1" dirty="0" err="1" smtClean="0"/>
              <a:t>choline</a:t>
            </a:r>
            <a:r>
              <a:rPr lang="en-IN" b="1" dirty="0" smtClean="0"/>
              <a:t> has been able to reverse </a:t>
            </a:r>
            <a:r>
              <a:rPr lang="en-IN" dirty="0" smtClean="0"/>
              <a:t>fatty changes in animals.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dirty="0" smtClean="0"/>
              <a:t>Lecithin and </a:t>
            </a:r>
            <a:r>
              <a:rPr lang="en-IN" b="1" dirty="0" err="1" smtClean="0"/>
              <a:t>methionine</a:t>
            </a:r>
            <a:r>
              <a:rPr lang="en-IN" b="1" dirty="0" smtClean="0"/>
              <a:t>. They help in synthesis of </a:t>
            </a:r>
            <a:r>
              <a:rPr lang="en-IN" dirty="0" err="1" smtClean="0"/>
              <a:t>apoprotein</a:t>
            </a:r>
            <a:r>
              <a:rPr lang="en-IN" dirty="0" smtClean="0"/>
              <a:t> and </a:t>
            </a:r>
            <a:r>
              <a:rPr lang="en-IN" dirty="0" err="1" smtClean="0"/>
              <a:t>choline</a:t>
            </a:r>
            <a:r>
              <a:rPr lang="en-IN" dirty="0" smtClean="0"/>
              <a:t> formation. The deficiency of methyl groups for </a:t>
            </a:r>
            <a:r>
              <a:rPr lang="en-IN" dirty="0" err="1" smtClean="0"/>
              <a:t>carnitine</a:t>
            </a:r>
            <a:r>
              <a:rPr lang="en-IN" dirty="0" smtClean="0"/>
              <a:t> synthesis may also hinder fatty acid oxidation.</a:t>
            </a:r>
          </a:p>
          <a:p>
            <a:pPr>
              <a:buNone/>
            </a:pPr>
            <a:r>
              <a:rPr lang="en-IN" dirty="0" smtClean="0"/>
              <a:t>3. </a:t>
            </a:r>
            <a:r>
              <a:rPr lang="en-IN" b="1" dirty="0" smtClean="0"/>
              <a:t>Vitamin E and selenium give protection due to their </a:t>
            </a:r>
            <a:r>
              <a:rPr lang="en-IN" dirty="0" smtClean="0"/>
              <a:t>antioxidant effect.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Omega-3 fatty acids present in marine oils have a </a:t>
            </a:r>
            <a:r>
              <a:rPr lang="en-IN" dirty="0" smtClean="0"/>
              <a:t>protective effect against fatty liver.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8800" dirty="0" smtClean="0"/>
          </a:p>
          <a:p>
            <a:pPr algn="ctr">
              <a:buNone/>
            </a:pPr>
            <a:r>
              <a:rPr lang="en-IN" sz="8800" dirty="0" smtClean="0"/>
              <a:t>CHOLESTEROL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IN" dirty="0" smtClean="0"/>
              <a:t>The word cholesterol is derived from Greek words, </a:t>
            </a:r>
            <a:r>
              <a:rPr lang="en-IN" dirty="0" err="1" smtClean="0"/>
              <a:t>chole</a:t>
            </a:r>
            <a:r>
              <a:rPr lang="en-IN" dirty="0" smtClean="0"/>
              <a:t> = bile; </a:t>
            </a:r>
            <a:r>
              <a:rPr lang="en-IN" dirty="0" err="1" smtClean="0"/>
              <a:t>steros</a:t>
            </a:r>
            <a:r>
              <a:rPr lang="en-IN" dirty="0" smtClean="0"/>
              <a:t> = solid; </a:t>
            </a:r>
            <a:r>
              <a:rPr lang="en-IN" dirty="0" err="1" smtClean="0"/>
              <a:t>ol</a:t>
            </a:r>
            <a:r>
              <a:rPr lang="en-IN" dirty="0" smtClean="0"/>
              <a:t> = alcohol. </a:t>
            </a:r>
          </a:p>
          <a:p>
            <a:r>
              <a:rPr lang="en-IN" dirty="0" smtClean="0"/>
              <a:t>Almost all nucleated cells (including arterial walls) can synthesize cholesterol. It is widely distributed in the body.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In a 70 kg man, a total of about  140 g of cholesterol is available; which is distributed as about </a:t>
            </a:r>
          </a:p>
          <a:p>
            <a:r>
              <a:rPr lang="en-IN" dirty="0" smtClean="0"/>
              <a:t>30 g in brain and nerves,</a:t>
            </a:r>
          </a:p>
          <a:p>
            <a:r>
              <a:rPr lang="en-IN" dirty="0" smtClean="0"/>
              <a:t> 30 g in muscles, 30 g in adipose tissue, </a:t>
            </a:r>
          </a:p>
          <a:p>
            <a:r>
              <a:rPr lang="en-IN" dirty="0" smtClean="0"/>
              <a:t>20 g in skin, </a:t>
            </a:r>
          </a:p>
          <a:p>
            <a:r>
              <a:rPr lang="en-IN" dirty="0" smtClean="0"/>
              <a:t>10 g in blood, </a:t>
            </a:r>
          </a:p>
          <a:p>
            <a:r>
              <a:rPr lang="en-IN" dirty="0" smtClean="0"/>
              <a:t>10 g in liver and spleen, </a:t>
            </a:r>
          </a:p>
          <a:p>
            <a:r>
              <a:rPr lang="en-IN" dirty="0" smtClean="0"/>
              <a:t>5 g in bone marrow, </a:t>
            </a:r>
          </a:p>
          <a:p>
            <a:r>
              <a:rPr lang="en-IN" dirty="0" smtClean="0"/>
              <a:t>3 g in alimentary tract, and </a:t>
            </a:r>
          </a:p>
          <a:p>
            <a:r>
              <a:rPr lang="en-IN" dirty="0" smtClean="0"/>
              <a:t>2 g in adrenal gland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Normal Range  </a:t>
            </a:r>
          </a:p>
          <a:p>
            <a:pPr algn="ctr">
              <a:buNone/>
            </a:pPr>
            <a:r>
              <a:rPr lang="en-IN" dirty="0" smtClean="0"/>
              <a:t>Total Cholesterol Level Category</a:t>
            </a:r>
          </a:p>
          <a:p>
            <a:pPr algn="ctr">
              <a:buNone/>
            </a:pPr>
            <a:r>
              <a:rPr lang="en-IN" dirty="0" smtClean="0"/>
              <a:t>Less than 200mg/</a:t>
            </a:r>
            <a:r>
              <a:rPr lang="en-IN" dirty="0" err="1" smtClean="0"/>
              <a:t>dL</a:t>
            </a:r>
            <a:r>
              <a:rPr lang="en-IN" dirty="0" smtClean="0"/>
              <a:t>- Desirable</a:t>
            </a:r>
          </a:p>
          <a:p>
            <a:pPr algn="ctr">
              <a:buNone/>
            </a:pPr>
            <a:r>
              <a:rPr lang="en-IN" dirty="0" smtClean="0"/>
              <a:t>200-239 mg/</a:t>
            </a:r>
            <a:r>
              <a:rPr lang="en-IN" dirty="0" err="1" smtClean="0"/>
              <a:t>dL</a:t>
            </a:r>
            <a:r>
              <a:rPr lang="en-IN" dirty="0" smtClean="0"/>
              <a:t> -Borderline high</a:t>
            </a:r>
          </a:p>
          <a:p>
            <a:pPr algn="ctr">
              <a:buNone/>
            </a:pPr>
            <a:r>
              <a:rPr lang="en-IN" dirty="0" smtClean="0"/>
              <a:t>240mg/</a:t>
            </a:r>
            <a:r>
              <a:rPr lang="en-IN" dirty="0" err="1" smtClean="0"/>
              <a:t>dL</a:t>
            </a:r>
            <a:r>
              <a:rPr lang="en-IN" dirty="0" smtClean="0"/>
              <a:t> and above - High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Structure of Cholesterol</a:t>
            </a:r>
          </a:p>
          <a:p>
            <a:pPr>
              <a:buNone/>
            </a:pPr>
            <a:r>
              <a:rPr lang="en-IN" sz="2800" dirty="0" smtClean="0"/>
              <a:t> All steroids have </a:t>
            </a:r>
            <a:r>
              <a:rPr lang="en-IN" sz="2800" b="1" dirty="0" err="1" smtClean="0"/>
              <a:t>cyclopentano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perhydrophenanthrene</a:t>
            </a:r>
            <a:r>
              <a:rPr lang="en-IN" sz="2800" b="1" dirty="0" smtClean="0"/>
              <a:t> ring system .</a:t>
            </a:r>
          </a:p>
          <a:p>
            <a:r>
              <a:rPr lang="en-IN" sz="2800" b="1" dirty="0" smtClean="0"/>
              <a:t>It is a fused ring system </a:t>
            </a:r>
            <a:r>
              <a:rPr lang="en-IN" sz="2800" dirty="0" smtClean="0"/>
              <a:t>made up of 3 </a:t>
            </a:r>
            <a:r>
              <a:rPr lang="en-IN" sz="2800" dirty="0" err="1" smtClean="0"/>
              <a:t>cyclohexane</a:t>
            </a:r>
            <a:r>
              <a:rPr lang="en-IN" sz="2800" dirty="0" smtClean="0"/>
              <a:t> rings designated as A, B and C and a </a:t>
            </a:r>
            <a:r>
              <a:rPr lang="en-IN" sz="2800" dirty="0" err="1" smtClean="0"/>
              <a:t>cyclopentane</a:t>
            </a:r>
            <a:r>
              <a:rPr lang="en-IN" sz="2800" dirty="0" smtClean="0"/>
              <a:t> ring 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1.The six-</a:t>
            </a:r>
            <a:r>
              <a:rPr lang="en-IN" dirty="0" err="1" smtClean="0"/>
              <a:t>membered</a:t>
            </a:r>
            <a:r>
              <a:rPr lang="en-IN" dirty="0" smtClean="0"/>
              <a:t> rings are in a </a:t>
            </a:r>
            <a:r>
              <a:rPr lang="en-IN" dirty="0" err="1" smtClean="0"/>
              <a:t>phenanthrene</a:t>
            </a:r>
            <a:r>
              <a:rPr lang="en-IN" dirty="0" smtClean="0"/>
              <a:t> arrangement.</a:t>
            </a:r>
          </a:p>
          <a:p>
            <a:pPr>
              <a:buNone/>
            </a:pPr>
            <a:r>
              <a:rPr lang="fr-FR" dirty="0" smtClean="0"/>
              <a:t>2. Total </a:t>
            </a:r>
            <a:r>
              <a:rPr lang="fr-FR" b="1" dirty="0" smtClean="0"/>
              <a:t>27 </a:t>
            </a:r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atoms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en-IN" dirty="0" smtClean="0"/>
              <a:t>3. One </a:t>
            </a:r>
            <a:r>
              <a:rPr lang="en-IN" b="1" dirty="0" smtClean="0"/>
              <a:t>hydroxyl group at third position which is </a:t>
            </a:r>
            <a:r>
              <a:rPr lang="en-IN" dirty="0" smtClean="0"/>
              <a:t>characteristic of all sterols. The OH group is </a:t>
            </a:r>
            <a:r>
              <a:rPr lang="en-IN" dirty="0" err="1" smtClean="0"/>
              <a:t>betaoriented</a:t>
            </a:r>
            <a:r>
              <a:rPr lang="en-IN" dirty="0" smtClean="0"/>
              <a:t>, projecting above the plane of ring.</a:t>
            </a:r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dirty="0" smtClean="0"/>
              <a:t>Double bond between carbon atoms 5 and 6.</a:t>
            </a:r>
          </a:p>
          <a:p>
            <a:pPr>
              <a:buNone/>
            </a:pPr>
            <a:r>
              <a:rPr lang="en-IN" dirty="0" smtClean="0"/>
              <a:t>5. An eight carbon beta oriented side chain attached to 17th carbon.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sz="6600" b="1" dirty="0" smtClean="0"/>
              <a:t>FATTY LIVER AND LIPOTROPIC FACTORS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 smtClean="0"/>
              <a:t>1.Cell membranes: Cholesterol is a component of membranes</a:t>
            </a:r>
          </a:p>
          <a:p>
            <a:pPr>
              <a:buNone/>
            </a:pPr>
            <a:r>
              <a:rPr lang="en-IN" sz="2800" dirty="0" smtClean="0"/>
              <a:t>2. </a:t>
            </a:r>
            <a:r>
              <a:rPr lang="en-IN" sz="2800" b="1" dirty="0" smtClean="0"/>
              <a:t>Nerve conduction: Cholesterol is used to insulate nerve </a:t>
            </a:r>
            <a:r>
              <a:rPr lang="en-IN" sz="2800" b="1" dirty="0" err="1" smtClean="0"/>
              <a:t>fibers</a:t>
            </a:r>
            <a:r>
              <a:rPr lang="en-IN" sz="2800" b="1" dirty="0" smtClean="0"/>
              <a:t>.</a:t>
            </a:r>
          </a:p>
          <a:p>
            <a:pPr>
              <a:buNone/>
            </a:pPr>
            <a:r>
              <a:rPr lang="en-IN" sz="2800" dirty="0" smtClean="0"/>
              <a:t>3. Bile acids and bile salts are derived from cholesterol. Bile salts are important for fat absorption.</a:t>
            </a:r>
          </a:p>
          <a:p>
            <a:pPr>
              <a:buNone/>
            </a:pPr>
            <a:r>
              <a:rPr lang="en-IN" sz="2800" dirty="0" smtClean="0"/>
              <a:t>4. </a:t>
            </a:r>
            <a:r>
              <a:rPr lang="en-IN" sz="2800" b="1" dirty="0" smtClean="0"/>
              <a:t>Steroid hormones: </a:t>
            </a:r>
            <a:r>
              <a:rPr lang="en-IN" sz="2800" b="1" dirty="0" err="1" smtClean="0"/>
              <a:t>Glucocorticoids</a:t>
            </a:r>
            <a:r>
              <a:rPr lang="en-IN" sz="2800" b="1" dirty="0" smtClean="0"/>
              <a:t>, androgens and estrogens </a:t>
            </a:r>
            <a:r>
              <a:rPr lang="en-IN" sz="2800" dirty="0" smtClean="0"/>
              <a:t>are from cholesterol.</a:t>
            </a:r>
          </a:p>
          <a:p>
            <a:pPr>
              <a:buNone/>
            </a:pPr>
            <a:r>
              <a:rPr lang="en-IN" sz="2800" dirty="0" smtClean="0"/>
              <a:t>5. Vitamin D3 is from 7-dehydro-cholesterol.</a:t>
            </a:r>
          </a:p>
          <a:p>
            <a:pPr>
              <a:buNone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8000" b="1" dirty="0" smtClean="0"/>
              <a:t>BIOSYNTHESIS OF CHOLESTEROL</a:t>
            </a:r>
            <a:endParaRPr lang="en-IN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/>
              <a:t>All carbon atoms of cholesterol are derived from </a:t>
            </a:r>
            <a:r>
              <a:rPr lang="en-IN" b="1" dirty="0" smtClean="0"/>
              <a:t>acetyl </a:t>
            </a:r>
            <a:r>
              <a:rPr lang="en-IN" b="1" dirty="0" err="1" smtClean="0"/>
              <a:t>CoA</a:t>
            </a:r>
            <a:r>
              <a:rPr lang="en-IN" b="1" dirty="0" smtClean="0"/>
              <a:t>.</a:t>
            </a:r>
          </a:p>
          <a:p>
            <a:pPr algn="just"/>
            <a:r>
              <a:rPr lang="en-IN" dirty="0" smtClean="0"/>
              <a:t>The major sites of synthesis of cholesterol are </a:t>
            </a:r>
            <a:r>
              <a:rPr lang="en-IN" b="1" dirty="0" smtClean="0"/>
              <a:t>liver, adrenal cortex, testis, ovaries and intestine. </a:t>
            </a:r>
          </a:p>
          <a:p>
            <a:pPr algn="just"/>
            <a:r>
              <a:rPr lang="en-IN" b="1" dirty="0" smtClean="0"/>
              <a:t>All nucleated cells can </a:t>
            </a:r>
            <a:r>
              <a:rPr lang="en-IN" dirty="0" smtClean="0"/>
              <a:t>synthesize cholesterol, including arterial walls. The enzymes involved in the synthesis of cholesterol are partly located in the </a:t>
            </a:r>
            <a:r>
              <a:rPr lang="en-IN" b="1" dirty="0" smtClean="0"/>
              <a:t>endoplasmic reticulum </a:t>
            </a:r>
            <a:r>
              <a:rPr lang="en-IN" dirty="0" smtClean="0"/>
              <a:t>and </a:t>
            </a:r>
            <a:r>
              <a:rPr lang="en-IN" b="1" dirty="0" smtClean="0"/>
              <a:t>partly in the cytoplasm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Intermediate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acetyl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acetoacetyl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beta-</a:t>
            </a:r>
            <a:r>
              <a:rPr lang="en-IN" b="1" dirty="0" err="1" smtClean="0"/>
              <a:t>hydroxy</a:t>
            </a:r>
            <a:r>
              <a:rPr lang="en-IN" b="1" dirty="0" smtClean="0"/>
              <a:t> beta-methyl </a:t>
            </a:r>
            <a:r>
              <a:rPr lang="en-IN" b="1" dirty="0" err="1" smtClean="0"/>
              <a:t>glutaryl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r>
              <a:rPr lang="en-IN" b="1" dirty="0" smtClean="0"/>
              <a:t> (HMG </a:t>
            </a:r>
            <a:r>
              <a:rPr lang="en-IN" b="1" dirty="0" err="1" smtClean="0"/>
              <a:t>CoA</a:t>
            </a:r>
            <a:r>
              <a:rPr lang="en-IN" b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Mevalonate</a:t>
            </a:r>
            <a:r>
              <a:rPr lang="en-IN" b="1" dirty="0" smtClean="0"/>
              <a:t>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phosphomevalonate</a:t>
            </a:r>
            <a:r>
              <a:rPr lang="en-IN" b="1" dirty="0" smtClean="0"/>
              <a:t>,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pyrophosphomevalonate</a:t>
            </a:r>
            <a:r>
              <a:rPr lang="en-IN" b="1" dirty="0" smtClean="0"/>
              <a:t>,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3- phospho-5-pyrophosphomevalonate. (6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isopentenyl</a:t>
            </a:r>
            <a:r>
              <a:rPr lang="en-IN" b="1" dirty="0" smtClean="0"/>
              <a:t> </a:t>
            </a:r>
            <a:r>
              <a:rPr lang="fr-FR" b="1" dirty="0" smtClean="0"/>
              <a:t>pyrophosphate</a:t>
            </a:r>
            <a:r>
              <a:rPr lang="en-IN" b="1" dirty="0" smtClean="0"/>
              <a:t> (5 C)</a:t>
            </a: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Squalene</a:t>
            </a:r>
            <a:r>
              <a:rPr lang="en-IN" b="1" dirty="0" smtClean="0"/>
              <a:t>(30C)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Squalene</a:t>
            </a:r>
            <a:r>
              <a:rPr lang="en-IN" b="1" dirty="0" smtClean="0"/>
              <a:t> </a:t>
            </a:r>
            <a:r>
              <a:rPr lang="en-IN" b="1" dirty="0" err="1" smtClean="0"/>
              <a:t>epoxide</a:t>
            </a:r>
            <a:r>
              <a:rPr lang="en-IN" b="1" dirty="0" smtClean="0"/>
              <a:t> (30C)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Lanosterol</a:t>
            </a:r>
            <a:r>
              <a:rPr lang="en-IN" b="1" dirty="0" smtClean="0"/>
              <a:t> (27 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desmosterol</a:t>
            </a:r>
            <a:r>
              <a:rPr lang="en-IN" b="1" dirty="0" smtClean="0"/>
              <a:t>.(27C)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Cholesterol (27 C)</a:t>
            </a:r>
          </a:p>
          <a:p>
            <a:pPr marL="514350" indent="-514350">
              <a:buFont typeface="+mj-lt"/>
              <a:buAutoNum type="arabicPeriod"/>
            </a:pPr>
            <a:endParaRPr lang="fr-FR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IN" b="1" dirty="0" smtClean="0"/>
              <a:t>Step 1: Condensation</a:t>
            </a:r>
          </a:p>
          <a:p>
            <a:r>
              <a:rPr lang="en-IN" dirty="0" smtClean="0"/>
              <a:t>The acetyl </a:t>
            </a:r>
            <a:r>
              <a:rPr lang="en-IN" dirty="0" err="1" smtClean="0"/>
              <a:t>CoA</a:t>
            </a:r>
            <a:r>
              <a:rPr lang="en-IN" dirty="0" smtClean="0"/>
              <a:t> is provided by the ATP-citrate </a:t>
            </a:r>
            <a:r>
              <a:rPr lang="en-IN" dirty="0" err="1" smtClean="0"/>
              <a:t>lyase</a:t>
            </a:r>
            <a:r>
              <a:rPr lang="en-IN" dirty="0" smtClean="0"/>
              <a:t> reaction as in the case of fatty acid synthesis. </a:t>
            </a:r>
          </a:p>
          <a:p>
            <a:r>
              <a:rPr lang="en-IN" dirty="0" smtClean="0"/>
              <a:t>Two molecules of acetyl </a:t>
            </a:r>
            <a:r>
              <a:rPr lang="en-IN" dirty="0" err="1" smtClean="0"/>
              <a:t>CoA</a:t>
            </a:r>
            <a:r>
              <a:rPr lang="en-IN" dirty="0" smtClean="0"/>
              <a:t> condense to form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catalyzed by </a:t>
            </a:r>
            <a:r>
              <a:rPr lang="en-IN" b="1" dirty="0" err="1" smtClean="0"/>
              <a:t>cytoplasmic</a:t>
            </a:r>
            <a:r>
              <a:rPr lang="en-IN" b="1" dirty="0" smtClean="0"/>
              <a:t>  “</a:t>
            </a:r>
            <a:r>
              <a:rPr lang="en-IN" b="1" dirty="0" err="1" smtClean="0"/>
              <a:t>acetoacetyl</a:t>
            </a:r>
            <a:r>
              <a:rPr lang="en-IN" b="1" dirty="0" smtClean="0"/>
              <a:t> </a:t>
            </a:r>
            <a:r>
              <a:rPr lang="en-IN" b="1" dirty="0" err="1" smtClean="0"/>
              <a:t>CoA</a:t>
            </a:r>
            <a:r>
              <a:rPr lang="en-IN" b="1" dirty="0" smtClean="0"/>
              <a:t>  </a:t>
            </a:r>
            <a:r>
              <a:rPr lang="en-IN" b="1" dirty="0" err="1" smtClean="0"/>
              <a:t>synthase</a:t>
            </a:r>
            <a:r>
              <a:rPr lang="en-IN" b="1" dirty="0" smtClean="0"/>
              <a:t>”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IN" b="1" dirty="0" smtClean="0"/>
              <a:t>Step 2: Production of HMG </a:t>
            </a:r>
            <a:r>
              <a:rPr lang="en-IN" b="1" dirty="0" err="1" smtClean="0"/>
              <a:t>CoA</a:t>
            </a:r>
            <a:endParaRPr lang="en-IN" b="1" dirty="0" smtClean="0"/>
          </a:p>
          <a:p>
            <a:pPr algn="just">
              <a:buNone/>
            </a:pPr>
            <a:r>
              <a:rPr lang="en-IN" dirty="0" smtClean="0"/>
              <a:t>A third molecule of acetyl </a:t>
            </a:r>
            <a:r>
              <a:rPr lang="en-IN" dirty="0" err="1" smtClean="0"/>
              <a:t>CoA</a:t>
            </a:r>
            <a:r>
              <a:rPr lang="en-IN" dirty="0" smtClean="0"/>
              <a:t> condenses with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to form beta-</a:t>
            </a:r>
            <a:r>
              <a:rPr lang="en-IN" dirty="0" err="1" smtClean="0"/>
              <a:t>hydroxy</a:t>
            </a:r>
            <a:r>
              <a:rPr lang="en-IN" dirty="0" smtClean="0"/>
              <a:t> beta-methyl </a:t>
            </a:r>
            <a:r>
              <a:rPr lang="en-IN" dirty="0" err="1" smtClean="0"/>
              <a:t>glutaryl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(HMG </a:t>
            </a:r>
            <a:r>
              <a:rPr lang="en-IN" dirty="0" err="1" smtClean="0"/>
              <a:t>CoA</a:t>
            </a:r>
            <a:r>
              <a:rPr lang="en-IN" dirty="0" smtClean="0"/>
              <a:t>). </a:t>
            </a:r>
          </a:p>
          <a:p>
            <a:pPr algn="just">
              <a:buNone/>
            </a:pPr>
            <a:r>
              <a:rPr lang="en-IN" dirty="0" smtClean="0"/>
              <a:t>The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synthase</a:t>
            </a:r>
            <a:r>
              <a:rPr lang="en-IN" b="1" dirty="0" smtClean="0"/>
              <a:t>.  </a:t>
            </a:r>
          </a:p>
          <a:p>
            <a:pPr algn="just">
              <a:buNone/>
            </a:pPr>
            <a:r>
              <a:rPr lang="en-IN" dirty="0" smtClean="0"/>
              <a:t>HMG </a:t>
            </a:r>
            <a:r>
              <a:rPr lang="en-IN" dirty="0" err="1" smtClean="0"/>
              <a:t>CoA</a:t>
            </a:r>
            <a:r>
              <a:rPr lang="en-IN" dirty="0" smtClean="0"/>
              <a:t> is present in both </a:t>
            </a:r>
            <a:r>
              <a:rPr lang="en-IN" dirty="0" err="1" smtClean="0"/>
              <a:t>cytosol</a:t>
            </a:r>
            <a:r>
              <a:rPr lang="en-IN" dirty="0" smtClean="0"/>
              <a:t> as well as mitochondria of liver. The mitochondrial pool is used for </a:t>
            </a:r>
            <a:r>
              <a:rPr lang="en-IN" dirty="0" err="1" smtClean="0"/>
              <a:t>ketogenesis</a:t>
            </a:r>
            <a:r>
              <a:rPr lang="en-IN" dirty="0" smtClean="0"/>
              <a:t> whereas the </a:t>
            </a:r>
            <a:r>
              <a:rPr lang="en-IN" b="1" dirty="0" err="1" smtClean="0"/>
              <a:t>cytosolic</a:t>
            </a:r>
            <a:r>
              <a:rPr lang="en-IN" b="1" dirty="0" smtClean="0"/>
              <a:t> fraction is utilized for </a:t>
            </a:r>
            <a:r>
              <a:rPr lang="en-IN" dirty="0" smtClean="0"/>
              <a:t>cholesterol synthesis.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Step 3: The Committed Step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                            HMG </a:t>
            </a:r>
            <a:r>
              <a:rPr lang="en-IN" dirty="0" err="1" smtClean="0"/>
              <a:t>CoA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</a:t>
            </a:r>
          </a:p>
          <a:p>
            <a:pPr>
              <a:buNone/>
            </a:pPr>
            <a:r>
              <a:rPr lang="en-IN" dirty="0" smtClean="0"/>
              <a:t>                       2 NADPH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2098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62200" y="4114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/>
              <a:t>       </a:t>
            </a:r>
            <a:r>
              <a:rPr lang="en-IN" sz="4000" b="1" dirty="0" err="1" smtClean="0"/>
              <a:t>mevalonate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648200" y="2667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 </a:t>
            </a:r>
            <a:r>
              <a:rPr lang="en-IN" sz="2400" b="1" dirty="0" smtClean="0"/>
              <a:t>HMG </a:t>
            </a:r>
            <a:r>
              <a:rPr lang="en-IN" sz="2400" b="1" dirty="0" err="1" smtClean="0"/>
              <a:t>CoA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reductase</a:t>
            </a:r>
            <a:r>
              <a:rPr lang="en-IN" sz="2400" b="1" dirty="0" smtClean="0"/>
              <a:t>. </a:t>
            </a:r>
            <a:endParaRPr lang="en-I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Step 3: The Committed Step</a:t>
            </a:r>
          </a:p>
          <a:p>
            <a:r>
              <a:rPr lang="en-IN" dirty="0" smtClean="0"/>
              <a:t>The reduction of HMG </a:t>
            </a:r>
            <a:r>
              <a:rPr lang="en-IN" dirty="0" err="1" smtClean="0"/>
              <a:t>CoA</a:t>
            </a:r>
            <a:r>
              <a:rPr lang="en-IN" dirty="0" smtClean="0"/>
              <a:t> to </a:t>
            </a:r>
            <a:r>
              <a:rPr lang="en-IN" dirty="0" err="1" smtClean="0"/>
              <a:t>mevalonate</a:t>
            </a:r>
            <a:r>
              <a:rPr lang="en-IN" dirty="0" smtClean="0"/>
              <a:t> is catalyzed by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. </a:t>
            </a:r>
          </a:p>
          <a:p>
            <a:r>
              <a:rPr lang="en-IN" b="1" dirty="0" smtClean="0"/>
              <a:t>It is a </a:t>
            </a:r>
            <a:r>
              <a:rPr lang="en-IN" b="1" dirty="0" err="1" smtClean="0"/>
              <a:t>microsomal</a:t>
            </a:r>
            <a:r>
              <a:rPr lang="en-IN" b="1" dirty="0" smtClean="0"/>
              <a:t> (endoplasmic </a:t>
            </a:r>
            <a:r>
              <a:rPr lang="en-IN" dirty="0" smtClean="0"/>
              <a:t>reticulum) enzyme.</a:t>
            </a:r>
          </a:p>
          <a:p>
            <a:r>
              <a:rPr lang="en-IN" dirty="0" smtClean="0"/>
              <a:t> It uses 2 molecules of NADPH</a:t>
            </a:r>
          </a:p>
          <a:p>
            <a:r>
              <a:rPr lang="en-IN" dirty="0" smtClean="0"/>
              <a:t>Steps 1 and 2 are shared with </a:t>
            </a:r>
            <a:r>
              <a:rPr lang="en-IN" dirty="0" err="1" smtClean="0"/>
              <a:t>ketogenic</a:t>
            </a:r>
            <a:r>
              <a:rPr lang="en-IN" dirty="0" smtClean="0"/>
              <a:t> pathway;</a:t>
            </a:r>
          </a:p>
          <a:p>
            <a:r>
              <a:rPr lang="en-IN" dirty="0" smtClean="0"/>
              <a:t>but step 3 is the first reaction that is unique to the cholesterol biosynthetic pathway. </a:t>
            </a:r>
          </a:p>
          <a:p>
            <a:r>
              <a:rPr lang="en-IN" dirty="0" smtClean="0"/>
              <a:t>It is the </a:t>
            </a:r>
            <a:r>
              <a:rPr lang="en-IN" b="1" dirty="0" smtClean="0"/>
              <a:t>rate-limiting step.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Step 4: Production of 5 Carbon Unit</a:t>
            </a:r>
          </a:p>
          <a:p>
            <a:pPr>
              <a:buNone/>
            </a:pPr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Mevalonate</a:t>
            </a:r>
            <a:r>
              <a:rPr lang="en-IN" dirty="0" smtClean="0"/>
              <a:t> (6 C) is successively </a:t>
            </a:r>
            <a:r>
              <a:rPr lang="en-IN" i="1" dirty="0" err="1" smtClean="0"/>
              <a:t>phosphorylated</a:t>
            </a:r>
            <a:r>
              <a:rPr lang="en-IN" dirty="0" smtClean="0"/>
              <a:t> to  </a:t>
            </a:r>
            <a:r>
              <a:rPr lang="en-IN" b="1" dirty="0" err="1" smtClean="0"/>
              <a:t>phosphomevalonate</a:t>
            </a:r>
            <a:r>
              <a:rPr lang="en-IN" dirty="0" smtClean="0"/>
              <a:t> (6 C), to </a:t>
            </a:r>
            <a:r>
              <a:rPr lang="en-IN" b="1" dirty="0" err="1" smtClean="0"/>
              <a:t>pyrophosphomevalonate</a:t>
            </a:r>
            <a:r>
              <a:rPr lang="en-IN" dirty="0" smtClean="0"/>
              <a:t> (6 C), then to </a:t>
            </a:r>
          </a:p>
          <a:p>
            <a:pPr>
              <a:buNone/>
            </a:pPr>
            <a:r>
              <a:rPr lang="en-IN" b="1" dirty="0" smtClean="0"/>
              <a:t>    3- phospho-5-pyrophosphomevalonate</a:t>
            </a:r>
            <a:r>
              <a:rPr lang="en-IN" dirty="0" smtClean="0"/>
              <a:t>. (6 C) </a:t>
            </a:r>
          </a:p>
          <a:p>
            <a:pPr>
              <a:buNone/>
            </a:pPr>
            <a:r>
              <a:rPr lang="en-IN" dirty="0" smtClean="0"/>
              <a:t>This then undergoes </a:t>
            </a:r>
            <a:r>
              <a:rPr lang="en-IN" b="1" i="1" dirty="0" err="1" smtClean="0"/>
              <a:t>decarboxylation</a:t>
            </a:r>
            <a:r>
              <a:rPr lang="en-IN" dirty="0" smtClean="0"/>
              <a:t> to give </a:t>
            </a:r>
            <a:r>
              <a:rPr lang="en-IN" b="1" dirty="0" err="1" smtClean="0"/>
              <a:t>isopentenyl</a:t>
            </a:r>
            <a:r>
              <a:rPr lang="en-IN" b="1" dirty="0" smtClean="0"/>
              <a:t> </a:t>
            </a:r>
            <a:r>
              <a:rPr lang="fr-FR" b="1" dirty="0" smtClean="0"/>
              <a:t>pyrophosphate</a:t>
            </a:r>
            <a:r>
              <a:rPr lang="fr-FR" dirty="0" smtClean="0"/>
              <a:t>, a 5 </a:t>
            </a:r>
            <a:r>
              <a:rPr lang="fr-FR" dirty="0" err="1" smtClean="0"/>
              <a:t>carbon</a:t>
            </a:r>
            <a:r>
              <a:rPr lang="fr-FR" dirty="0" smtClean="0"/>
              <a:t> unit.</a:t>
            </a:r>
          </a:p>
          <a:p>
            <a:pPr>
              <a:buNone/>
            </a:pPr>
            <a:r>
              <a:rPr lang="en-IN" dirty="0" smtClean="0"/>
              <a:t>Step 4 requires 3 molecules of ATP 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Steps 1, 2, 3 and 4 together may be considered as the first phase of the cholesterol synthesis.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FATTY LIVER AND LIPOTROPIC FACTORS</a:t>
            </a:r>
          </a:p>
          <a:p>
            <a:r>
              <a:rPr lang="en-IN" dirty="0" smtClean="0"/>
              <a:t>Fatty liver refers to the deposition of excess triglycerides in the liver cells. </a:t>
            </a:r>
          </a:p>
          <a:p>
            <a:r>
              <a:rPr lang="en-IN" dirty="0" smtClean="0"/>
              <a:t>The balance between the factors causing fat deposition in liver versus factors causing removal of fat from liver, determines the outcome.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4343400"/>
          </a:xfrm>
        </p:spPr>
        <p:txBody>
          <a:bodyPr/>
          <a:lstStyle/>
          <a:p>
            <a:r>
              <a:rPr lang="en-IN" b="1" dirty="0" smtClean="0"/>
              <a:t>Step 5: Condensation of 5-Carbon Units</a:t>
            </a:r>
          </a:p>
          <a:p>
            <a:r>
              <a:rPr lang="en-IN" dirty="0" smtClean="0"/>
              <a:t>5A(5 C), 5B(10 C), 5C(15) and 5D Steps condensed to form a 30 carbon compound, </a:t>
            </a:r>
            <a:r>
              <a:rPr lang="en-IN" b="1" dirty="0" err="1" smtClean="0"/>
              <a:t>Squalene</a:t>
            </a:r>
            <a:r>
              <a:rPr lang="en-IN" b="1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Step 6: </a:t>
            </a:r>
            <a:r>
              <a:rPr lang="en-IN" b="1" dirty="0" err="1" smtClean="0"/>
              <a:t>Cyclization</a:t>
            </a:r>
            <a:endParaRPr lang="en-IN" b="1" dirty="0" smtClean="0"/>
          </a:p>
          <a:p>
            <a:r>
              <a:rPr lang="en-IN" dirty="0" smtClean="0"/>
              <a:t>A. </a:t>
            </a:r>
            <a:r>
              <a:rPr lang="en-IN" dirty="0" err="1" smtClean="0"/>
              <a:t>Squalene</a:t>
            </a:r>
            <a:r>
              <a:rPr lang="en-IN" dirty="0" smtClean="0"/>
              <a:t> now undergoes oxidation by </a:t>
            </a:r>
            <a:r>
              <a:rPr lang="en-IN" dirty="0" err="1" smtClean="0"/>
              <a:t>epoxidase</a:t>
            </a:r>
            <a:r>
              <a:rPr lang="en-IN" dirty="0" smtClean="0"/>
              <a:t>, using molecular oxygen and </a:t>
            </a:r>
            <a:r>
              <a:rPr lang="en-IN" b="1" dirty="0" smtClean="0"/>
              <a:t>NADPH to form  </a:t>
            </a:r>
            <a:r>
              <a:rPr lang="en-IN" b="1" dirty="0" err="1" smtClean="0"/>
              <a:t>squalene</a:t>
            </a:r>
            <a:r>
              <a:rPr lang="en-IN" b="1" dirty="0" smtClean="0"/>
              <a:t> </a:t>
            </a:r>
            <a:r>
              <a:rPr lang="en-IN" b="1" dirty="0" err="1" smtClean="0"/>
              <a:t>epoxide</a:t>
            </a:r>
            <a:r>
              <a:rPr lang="en-IN" b="1" dirty="0" smtClean="0"/>
              <a:t>.</a:t>
            </a:r>
          </a:p>
          <a:p>
            <a:r>
              <a:rPr lang="en-IN" dirty="0" smtClean="0"/>
              <a:t>A </a:t>
            </a:r>
            <a:r>
              <a:rPr lang="en-IN" dirty="0" err="1" smtClean="0"/>
              <a:t>cyclase</a:t>
            </a:r>
            <a:r>
              <a:rPr lang="en-IN" dirty="0" smtClean="0"/>
              <a:t> converts it to 30C </a:t>
            </a:r>
            <a:r>
              <a:rPr lang="en-IN" b="1" dirty="0" err="1" smtClean="0"/>
              <a:t>lanosterol</a:t>
            </a:r>
            <a:r>
              <a:rPr lang="en-IN" b="1" dirty="0" smtClean="0"/>
              <a:t> .</a:t>
            </a:r>
          </a:p>
          <a:p>
            <a:r>
              <a:rPr lang="en-IN" b="1" dirty="0" smtClean="0"/>
              <a:t>It is the first </a:t>
            </a:r>
            <a:r>
              <a:rPr lang="en-IN" dirty="0" smtClean="0"/>
              <a:t>steroid compound synthesized.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Step 7: Cutting to Size</a:t>
            </a:r>
          </a:p>
          <a:p>
            <a:r>
              <a:rPr lang="en-IN" b="1" dirty="0" err="1" smtClean="0"/>
              <a:t>Lanosterol</a:t>
            </a:r>
            <a:r>
              <a:rPr lang="en-IN" b="1" dirty="0" smtClean="0"/>
              <a:t>(30C) converted in to </a:t>
            </a:r>
            <a:r>
              <a:rPr lang="en-IN" b="1" dirty="0" err="1" smtClean="0"/>
              <a:t>zymosterol</a:t>
            </a:r>
            <a:r>
              <a:rPr lang="en-IN" b="1" dirty="0" smtClean="0"/>
              <a:t>(27 C)</a:t>
            </a:r>
          </a:p>
          <a:p>
            <a:r>
              <a:rPr lang="en-IN" b="1" dirty="0" err="1" smtClean="0"/>
              <a:t>zymosterol</a:t>
            </a:r>
            <a:r>
              <a:rPr lang="en-IN" b="1" dirty="0" smtClean="0"/>
              <a:t> converted in to  </a:t>
            </a:r>
            <a:r>
              <a:rPr lang="en-IN" b="1" dirty="0" err="1" smtClean="0"/>
              <a:t>desmosterol</a:t>
            </a:r>
            <a:r>
              <a:rPr lang="en-IN" b="1" dirty="0" smtClean="0"/>
              <a:t>.</a:t>
            </a:r>
          </a:p>
          <a:p>
            <a:r>
              <a:rPr lang="en-IN" dirty="0" err="1" smtClean="0"/>
              <a:t>Desmosterol</a:t>
            </a:r>
            <a:r>
              <a:rPr lang="en-IN" dirty="0" smtClean="0"/>
              <a:t> is present in </a:t>
            </a:r>
            <a:r>
              <a:rPr lang="en-IN" dirty="0" err="1" smtClean="0"/>
              <a:t>fetal</a:t>
            </a:r>
            <a:r>
              <a:rPr lang="en-IN" dirty="0" smtClean="0"/>
              <a:t> brain.</a:t>
            </a:r>
          </a:p>
          <a:p>
            <a:r>
              <a:rPr lang="en-IN" dirty="0" smtClean="0"/>
              <a:t>It is absent in adult brain and re-appears in </a:t>
            </a:r>
            <a:r>
              <a:rPr lang="en-IN" dirty="0" err="1" smtClean="0"/>
              <a:t>gliomas</a:t>
            </a:r>
            <a:r>
              <a:rPr lang="en-IN" dirty="0" smtClean="0"/>
              <a:t> (brain </a:t>
            </a:r>
            <a:r>
              <a:rPr lang="en-IN" dirty="0" err="1" smtClean="0"/>
              <a:t>tumor</a:t>
            </a:r>
            <a:r>
              <a:rPr lang="en-IN" dirty="0" smtClean="0"/>
              <a:t>).</a:t>
            </a:r>
            <a:endParaRPr lang="en-IN" b="1" dirty="0" smtClean="0"/>
          </a:p>
          <a:p>
            <a:r>
              <a:rPr lang="en-IN" b="1" dirty="0" err="1" smtClean="0"/>
              <a:t>desmosterol</a:t>
            </a:r>
            <a:r>
              <a:rPr lang="en-IN" b="1" dirty="0" smtClean="0"/>
              <a:t> converted in to cholesterol by NADPH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552"/>
          <a:stretch>
            <a:fillRect/>
          </a:stretch>
        </p:blipFill>
        <p:spPr bwMode="auto">
          <a:xfrm>
            <a:off x="228600" y="2057400"/>
            <a:ext cx="87409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212" b="49731"/>
          <a:stretch>
            <a:fillRect/>
          </a:stretch>
        </p:blipFill>
        <p:spPr bwMode="auto">
          <a:xfrm>
            <a:off x="2286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462"/>
          <a:stretch>
            <a:fillRect/>
          </a:stretch>
        </p:blipFill>
        <p:spPr bwMode="auto">
          <a:xfrm>
            <a:off x="457200" y="9144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196" t="35294" b="21177"/>
          <a:stretch>
            <a:fillRect/>
          </a:stretch>
        </p:blipFill>
        <p:spPr bwMode="auto">
          <a:xfrm>
            <a:off x="52951" y="609600"/>
            <a:ext cx="897777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4118"/>
          <a:stretch>
            <a:fillRect/>
          </a:stretch>
        </p:blipFill>
        <p:spPr bwMode="auto">
          <a:xfrm>
            <a:off x="304800" y="9144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Regulation of Cholesterol Synthesis.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The regulatory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reductase</a:t>
            </a:r>
            <a:r>
              <a:rPr lang="en-IN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Insulin and </a:t>
            </a:r>
            <a:r>
              <a:rPr lang="en-IN" b="1" dirty="0" err="1" smtClean="0"/>
              <a:t>thyroxine</a:t>
            </a:r>
            <a:r>
              <a:rPr lang="en-IN" b="1" dirty="0" smtClean="0"/>
              <a:t> increase the activity of 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b="1" dirty="0" err="1" smtClean="0"/>
              <a:t>Cortisol</a:t>
            </a:r>
            <a:r>
              <a:rPr lang="en-IN" b="1" dirty="0" smtClean="0"/>
              <a:t> and glucagon decrease its activity.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err="1" smtClean="0"/>
              <a:t>Lovastatin</a:t>
            </a:r>
            <a:r>
              <a:rPr lang="en-IN" dirty="0" smtClean="0"/>
              <a:t> and other "</a:t>
            </a:r>
            <a:r>
              <a:rPr lang="en-IN" dirty="0" err="1" smtClean="0"/>
              <a:t>statin</a:t>
            </a:r>
            <a:r>
              <a:rPr lang="en-IN" dirty="0" smtClean="0"/>
              <a:t>" group of drugs are competitive inhibitors of 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reductase</a:t>
            </a:r>
            <a:r>
              <a:rPr lang="en-IN" dirty="0" smtClean="0"/>
              <a:t>. So, they are used in clinical practice to reduce cholesterol level in blood.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Excretion of Cholesterol</a:t>
            </a:r>
          </a:p>
          <a:p>
            <a:pPr algn="just"/>
            <a:r>
              <a:rPr lang="en-IN" dirty="0" smtClean="0"/>
              <a:t>Average diet contains about 300 mg of cholesterol per day. </a:t>
            </a:r>
          </a:p>
          <a:p>
            <a:pPr algn="just"/>
            <a:r>
              <a:rPr lang="en-IN" dirty="0" smtClean="0"/>
              <a:t>Body synthesize about 700 mg of cholesterol per day. </a:t>
            </a:r>
          </a:p>
          <a:p>
            <a:pPr algn="just"/>
            <a:r>
              <a:rPr lang="en-IN" dirty="0" smtClean="0"/>
              <a:t>Out of this total 1000 mg, about 500 mg of cholesterol is excreted through bile. </a:t>
            </a:r>
          </a:p>
          <a:p>
            <a:pPr algn="just"/>
            <a:r>
              <a:rPr lang="en-IN" dirty="0" smtClean="0"/>
              <a:t>This cholesterol is partly reabsorbed from intestines.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G:\fatty-li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60412" cy="513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browse\Desktop\circular\Statin-Drug-Prescription-Pills-Steth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48681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Atherosclerosis </a:t>
            </a:r>
          </a:p>
          <a:p>
            <a:pPr algn="just"/>
            <a:r>
              <a:rPr lang="en-IN" b="1" dirty="0" smtClean="0"/>
              <a:t>Atherosclerosis</a:t>
            </a:r>
            <a:r>
              <a:rPr lang="en-IN" dirty="0" smtClean="0"/>
              <a:t> is a disease in which the inside of an </a:t>
            </a:r>
            <a:r>
              <a:rPr lang="en-IN" dirty="0" smtClean="0">
                <a:hlinkClick r:id="rId2" tooltip="Artery"/>
              </a:rPr>
              <a:t>artery</a:t>
            </a:r>
            <a:r>
              <a:rPr lang="en-IN" dirty="0" smtClean="0"/>
              <a:t> narrows due to the build of </a:t>
            </a:r>
            <a:r>
              <a:rPr lang="en-IN" dirty="0" smtClean="0">
                <a:hlinkClick r:id="rId3" tooltip="Atheroma"/>
              </a:rPr>
              <a:t>plaque</a:t>
            </a:r>
            <a:r>
              <a:rPr lang="en-IN" dirty="0" smtClean="0"/>
              <a:t>. </a:t>
            </a:r>
          </a:p>
          <a:p>
            <a:pPr algn="just"/>
            <a:r>
              <a:rPr lang="en-IN" dirty="0" smtClean="0"/>
              <a:t>Initially, there are generally no symptoms. When severe, it can result in </a:t>
            </a:r>
            <a:r>
              <a:rPr lang="en-IN" dirty="0" smtClean="0">
                <a:hlinkClick r:id="rId4" tooltip="Coronary artery disease"/>
              </a:rPr>
              <a:t>coronary artery disease</a:t>
            </a:r>
            <a:r>
              <a:rPr lang="en-IN" dirty="0" smtClean="0"/>
              <a:t>, </a:t>
            </a:r>
            <a:r>
              <a:rPr lang="en-IN" dirty="0" smtClean="0">
                <a:hlinkClick r:id="rId5" tooltip="Stroke"/>
              </a:rPr>
              <a:t>stroke</a:t>
            </a:r>
            <a:r>
              <a:rPr lang="en-IN" dirty="0" smtClean="0"/>
              <a:t>, </a:t>
            </a:r>
            <a:r>
              <a:rPr lang="en-IN" dirty="0" smtClean="0">
                <a:hlinkClick r:id="rId6" tooltip="Peripheral artery disease"/>
              </a:rPr>
              <a:t>peripheral artery disease</a:t>
            </a:r>
            <a:r>
              <a:rPr lang="en-IN" dirty="0" smtClean="0"/>
              <a:t>, or </a:t>
            </a:r>
            <a:r>
              <a:rPr lang="en-IN" dirty="0" smtClean="0">
                <a:hlinkClick r:id="rId7" tooltip="Kidney problems"/>
              </a:rPr>
              <a:t>kidney problems</a:t>
            </a:r>
            <a:r>
              <a:rPr lang="en-IN" dirty="0" smtClean="0"/>
              <a:t> depending on the arteries which are affected.</a:t>
            </a:r>
            <a:endParaRPr lang="en-IN" baseline="30000" dirty="0" smtClean="0"/>
          </a:p>
          <a:p>
            <a:pPr algn="just"/>
            <a:r>
              <a:rPr lang="en-IN" dirty="0" smtClean="0"/>
              <a:t> Symptoms, if they occur, generally do not begin until middle age.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Risk factors include </a:t>
            </a:r>
            <a:r>
              <a:rPr lang="en-IN" dirty="0" smtClean="0">
                <a:hlinkClick r:id="rId2" tooltip="High blood pressure"/>
              </a:rPr>
              <a:t>high blood pressure</a:t>
            </a:r>
            <a:r>
              <a:rPr lang="en-IN" dirty="0" smtClean="0"/>
              <a:t>, </a:t>
            </a:r>
            <a:r>
              <a:rPr lang="en-IN" dirty="0" smtClean="0">
                <a:hlinkClick r:id="rId3" tooltip="Diabetes"/>
              </a:rPr>
              <a:t>diabetes</a:t>
            </a:r>
            <a:r>
              <a:rPr lang="en-IN" dirty="0" smtClean="0"/>
              <a:t>, smoking, </a:t>
            </a:r>
            <a:r>
              <a:rPr lang="en-IN" dirty="0" smtClean="0">
                <a:hlinkClick r:id="rId4" tooltip="Obesity"/>
              </a:rPr>
              <a:t>obesity</a:t>
            </a:r>
            <a:r>
              <a:rPr lang="en-IN" dirty="0" smtClean="0"/>
              <a:t>, family history, and an unhealthy diet.</a:t>
            </a:r>
          </a:p>
          <a:p>
            <a:pPr algn="just"/>
            <a:r>
              <a:rPr lang="en-IN" dirty="0" smtClean="0"/>
              <a:t>Prevention is generally by eating a healthy diet, exercise, not smoking, and maintaining a normal weight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Number of carbon present in </a:t>
            </a:r>
            <a:r>
              <a:rPr lang="en-IN" dirty="0" err="1" smtClean="0"/>
              <a:t>Cholestrol</a:t>
            </a: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23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25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82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27 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2.Normal Range of Cholesterol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140-200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240-400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70-100 mg%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50-100 mg%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3.Drug used to reduce cholesterol level</a:t>
            </a:r>
          </a:p>
          <a:p>
            <a:r>
              <a:rPr lang="en-IN" dirty="0" err="1" smtClean="0"/>
              <a:t>Metformin</a:t>
            </a:r>
            <a:r>
              <a:rPr lang="en-IN" dirty="0" smtClean="0"/>
              <a:t> </a:t>
            </a:r>
          </a:p>
          <a:p>
            <a:r>
              <a:rPr lang="en-IN" dirty="0" smtClean="0"/>
              <a:t>Aspirin </a:t>
            </a:r>
          </a:p>
          <a:p>
            <a:r>
              <a:rPr lang="en-IN" dirty="0" err="1" smtClean="0"/>
              <a:t>Statins</a:t>
            </a:r>
            <a:r>
              <a:rPr lang="en-IN" dirty="0" smtClean="0"/>
              <a:t> </a:t>
            </a:r>
          </a:p>
          <a:p>
            <a:r>
              <a:rPr lang="en-IN" dirty="0" smtClean="0"/>
              <a:t>None of above 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4.Statin  inhibit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Hexokinase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Reductase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All of above  </a:t>
            </a:r>
          </a:p>
          <a:p>
            <a:pPr marL="514350" indent="-514350">
              <a:buFont typeface="+mj-lt"/>
              <a:buAutoNum type="alphaLcParenR"/>
            </a:pPr>
            <a:endParaRPr lang="en-IN" dirty="0" smtClean="0"/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5. Aspirin  inhibit which enzyme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 </a:t>
            </a:r>
            <a:r>
              <a:rPr lang="en-IN" dirty="0" err="1" smtClean="0"/>
              <a:t>Hexokinase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Synthase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HMG Co A </a:t>
            </a:r>
            <a:r>
              <a:rPr lang="en-IN" dirty="0" err="1" smtClean="0"/>
              <a:t>Reductase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Cyclooxygenase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holesterol animation _ Heart disease risk factor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17" y="457200"/>
            <a:ext cx="8034383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METABOLISM OF KETONE BODIES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/>
              <a:t>Causes of Fatty Liver</a:t>
            </a:r>
          </a:p>
          <a:p>
            <a:pPr>
              <a:buNone/>
            </a:pPr>
            <a:r>
              <a:rPr lang="en-IN" dirty="0" smtClean="0"/>
              <a:t>A. </a:t>
            </a:r>
            <a:r>
              <a:rPr lang="en-IN" b="1" dirty="0" smtClean="0"/>
              <a:t>Causes of fat deposition in liver</a:t>
            </a:r>
          </a:p>
          <a:p>
            <a:pPr>
              <a:buNone/>
            </a:pPr>
            <a:r>
              <a:rPr lang="en-IN" dirty="0" smtClean="0"/>
              <a:t>1. Mobilization of FA from adipose tissue.</a:t>
            </a:r>
          </a:p>
          <a:p>
            <a:pPr>
              <a:buNone/>
            </a:pPr>
            <a:r>
              <a:rPr lang="en-IN" dirty="0" smtClean="0"/>
              <a:t>2. More synthesis of fatty acid from glucose.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just"/>
            <a:r>
              <a:rPr lang="en-IN" dirty="0" smtClean="0"/>
              <a:t>Carbohydrates are essential for the metabolism of fat or </a:t>
            </a:r>
            <a:r>
              <a:rPr lang="en-IN" b="1" dirty="0" smtClean="0"/>
              <a:t>fat is burned under the fire of carbohydrates. The acetyl </a:t>
            </a:r>
            <a:r>
              <a:rPr lang="en-IN" dirty="0" err="1" smtClean="0"/>
              <a:t>CoA</a:t>
            </a:r>
            <a:r>
              <a:rPr lang="en-IN" dirty="0" smtClean="0"/>
              <a:t> formed from fatty acids can enter and get oxidized in TCA cycle only when carbohydrates are available.</a:t>
            </a:r>
          </a:p>
          <a:p>
            <a:pPr algn="just"/>
            <a:r>
              <a:rPr lang="en-IN" dirty="0" smtClean="0"/>
              <a:t>During </a:t>
            </a:r>
            <a:r>
              <a:rPr lang="en-IN" b="1" dirty="0" smtClean="0"/>
              <a:t>starvation and diabetes mellitus, acetyl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dirty="0" smtClean="0"/>
              <a:t>takes the alternate route of formation of </a:t>
            </a:r>
            <a:r>
              <a:rPr lang="en-IN" dirty="0" err="1" smtClean="0"/>
              <a:t>ketone</a:t>
            </a:r>
            <a:r>
              <a:rPr lang="en-IN" dirty="0" smtClean="0"/>
              <a:t> bodies.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/>
              <a:t>Ketogenesis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err="1" smtClean="0"/>
              <a:t>Acetoacetate</a:t>
            </a:r>
            <a:r>
              <a:rPr lang="en-IN" dirty="0" smtClean="0"/>
              <a:t> is the </a:t>
            </a:r>
            <a:r>
              <a:rPr lang="en-IN" b="1" dirty="0" smtClean="0"/>
              <a:t>primary </a:t>
            </a:r>
            <a:r>
              <a:rPr lang="en-IN" b="1" dirty="0" err="1" smtClean="0"/>
              <a:t>ketone</a:t>
            </a:r>
            <a:r>
              <a:rPr lang="en-IN" b="1" dirty="0" smtClean="0"/>
              <a:t> body while </a:t>
            </a:r>
            <a:r>
              <a:rPr lang="en-IN" b="1" dirty="0" err="1" smtClean="0"/>
              <a:t>betahydroxy</a:t>
            </a:r>
            <a:r>
              <a:rPr lang="en-IN" b="1" dirty="0" smtClean="0"/>
              <a:t> </a:t>
            </a:r>
            <a:r>
              <a:rPr lang="en-IN" dirty="0" smtClean="0"/>
              <a:t>butyrate and acetone are </a:t>
            </a:r>
            <a:r>
              <a:rPr lang="en-IN" b="1" dirty="0" smtClean="0"/>
              <a:t>secondary </a:t>
            </a:r>
            <a:r>
              <a:rPr lang="en-IN" b="1" dirty="0" err="1" smtClean="0"/>
              <a:t>ketone</a:t>
            </a:r>
            <a:r>
              <a:rPr lang="en-IN" b="1" dirty="0" smtClean="0"/>
              <a:t> </a:t>
            </a:r>
            <a:r>
              <a:rPr lang="en-IN" dirty="0" smtClean="0"/>
              <a:t>bodies. </a:t>
            </a:r>
          </a:p>
          <a:p>
            <a:pPr algn="just"/>
            <a:r>
              <a:rPr lang="en-IN" dirty="0" smtClean="0"/>
              <a:t>They are synthesized exclusively by the </a:t>
            </a:r>
            <a:r>
              <a:rPr lang="en-IN" b="1" dirty="0" smtClean="0"/>
              <a:t>liver mitochondria</a:t>
            </a:r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Step 1: Condensation</a:t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Two molecules of acetyl </a:t>
            </a:r>
            <a:r>
              <a:rPr lang="en-IN" dirty="0" err="1" smtClean="0"/>
              <a:t>CoA</a:t>
            </a:r>
            <a:r>
              <a:rPr lang="en-IN" dirty="0" smtClean="0"/>
              <a:t> are condensed to form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410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/>
            </a:r>
            <a:br>
              <a:rPr lang="en-IN" i="1" dirty="0" smtClean="0"/>
            </a:br>
            <a:r>
              <a:rPr lang="en-IN" i="1" dirty="0" smtClean="0"/>
              <a:t>Step 2: Production of </a:t>
            </a:r>
            <a:r>
              <a:rPr lang="en-IN" i="1" dirty="0" err="1" smtClean="0"/>
              <a:t>HMGCoA</a:t>
            </a:r>
            <a:r>
              <a:rPr lang="en-IN" i="1" dirty="0" smtClean="0"/>
              <a:t/>
            </a:r>
            <a:br>
              <a:rPr lang="en-IN" i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One more acetyl </a:t>
            </a:r>
            <a:r>
              <a:rPr lang="en-IN" dirty="0" err="1" smtClean="0"/>
              <a:t>CoA</a:t>
            </a:r>
            <a:r>
              <a:rPr lang="en-IN" dirty="0" smtClean="0"/>
              <a:t> is added to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to form HMG </a:t>
            </a:r>
            <a:r>
              <a:rPr lang="en-IN" dirty="0" err="1" smtClean="0"/>
              <a:t>CoA</a:t>
            </a:r>
            <a:r>
              <a:rPr lang="en-IN" dirty="0" smtClean="0"/>
              <a:t> (beta </a:t>
            </a:r>
            <a:r>
              <a:rPr lang="en-IN" dirty="0" err="1" smtClean="0"/>
              <a:t>hydroxy</a:t>
            </a:r>
            <a:r>
              <a:rPr lang="en-IN" dirty="0" smtClean="0"/>
              <a:t> beta methyl </a:t>
            </a:r>
            <a:r>
              <a:rPr lang="en-IN" dirty="0" err="1" smtClean="0"/>
              <a:t>glutaryl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). The enzyme is </a:t>
            </a:r>
            <a:r>
              <a:rPr lang="en-IN" b="1" dirty="0" smtClean="0"/>
              <a:t>HMG </a:t>
            </a:r>
            <a:r>
              <a:rPr lang="en-IN" b="1" dirty="0" err="1" smtClean="0"/>
              <a:t>CoA</a:t>
            </a:r>
            <a:r>
              <a:rPr lang="en-IN" b="1" dirty="0" smtClean="0"/>
              <a:t> </a:t>
            </a:r>
            <a:r>
              <a:rPr lang="en-IN" b="1" dirty="0" err="1" smtClean="0"/>
              <a:t>synthase</a:t>
            </a:r>
            <a:r>
              <a:rPr lang="en-IN" b="1" dirty="0" smtClean="0"/>
              <a:t>. </a:t>
            </a:r>
          </a:p>
          <a:p>
            <a:pPr algn="just"/>
            <a:r>
              <a:rPr lang="en-IN" b="1" dirty="0" smtClean="0"/>
              <a:t>Mitochondrial HMG </a:t>
            </a:r>
            <a:r>
              <a:rPr lang="en-IN" b="1" dirty="0" err="1" smtClean="0"/>
              <a:t>CoA</a:t>
            </a:r>
            <a:r>
              <a:rPr lang="en-IN" b="1" dirty="0" smtClean="0"/>
              <a:t> is used for </a:t>
            </a:r>
            <a:r>
              <a:rPr lang="en-IN" b="1" dirty="0" err="1" smtClean="0"/>
              <a:t>ketogenesis</a:t>
            </a:r>
            <a:r>
              <a:rPr lang="en-IN" b="1" dirty="0" smtClean="0"/>
              <a:t>, while </a:t>
            </a:r>
            <a:r>
              <a:rPr lang="en-IN" b="1" dirty="0" err="1" smtClean="0"/>
              <a:t>cytosolic</a:t>
            </a:r>
            <a:r>
              <a:rPr lang="en-IN" b="1" dirty="0" smtClean="0"/>
              <a:t> fraction is </a:t>
            </a:r>
            <a:r>
              <a:rPr lang="en-IN" dirty="0" smtClean="0"/>
              <a:t>used for cholesterol synthesis.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Step 3: </a:t>
            </a:r>
            <a:r>
              <a:rPr lang="en-IN" i="1" dirty="0" err="1" smtClean="0"/>
              <a:t>Lysis</a:t>
            </a:r>
            <a:endParaRPr lang="en-IN" i="1" dirty="0" smtClean="0"/>
          </a:p>
          <a:p>
            <a:pPr algn="just"/>
            <a:r>
              <a:rPr lang="en-IN" dirty="0" smtClean="0"/>
              <a:t>Then HMG </a:t>
            </a:r>
            <a:r>
              <a:rPr lang="en-IN" dirty="0" err="1" smtClean="0"/>
              <a:t>CoA</a:t>
            </a:r>
            <a:r>
              <a:rPr lang="en-IN" dirty="0" smtClean="0"/>
              <a:t> is </a:t>
            </a:r>
            <a:r>
              <a:rPr lang="en-IN" dirty="0" err="1" smtClean="0"/>
              <a:t>lysed</a:t>
            </a:r>
            <a:r>
              <a:rPr lang="en-IN" dirty="0" smtClean="0"/>
              <a:t> to form </a:t>
            </a:r>
            <a:r>
              <a:rPr lang="en-IN" dirty="0" err="1" smtClean="0"/>
              <a:t>acetoacetate</a:t>
            </a:r>
            <a:r>
              <a:rPr lang="en-IN" dirty="0" smtClean="0"/>
              <a:t>. </a:t>
            </a:r>
            <a:r>
              <a:rPr lang="en-IN" dirty="0" err="1" smtClean="0"/>
              <a:t>Acetoacetate</a:t>
            </a:r>
            <a:r>
              <a:rPr lang="en-IN" dirty="0" smtClean="0"/>
              <a:t> may also be formed by the degradation of carbon skeleton of </a:t>
            </a:r>
            <a:r>
              <a:rPr lang="en-IN" dirty="0" err="1" smtClean="0"/>
              <a:t>ketogenic</a:t>
            </a:r>
            <a:r>
              <a:rPr lang="en-IN" dirty="0" smtClean="0"/>
              <a:t> amino acids like </a:t>
            </a:r>
            <a:r>
              <a:rPr lang="en-IN" dirty="0" err="1" smtClean="0"/>
              <a:t>leucine</a:t>
            </a:r>
            <a:r>
              <a:rPr lang="en-IN" dirty="0" smtClean="0"/>
              <a:t>, lysine, phenylalanine and tyrosine. </a:t>
            </a:r>
          </a:p>
          <a:p>
            <a:pPr algn="just"/>
            <a:r>
              <a:rPr lang="en-IN" dirty="0" smtClean="0"/>
              <a:t>HMG </a:t>
            </a:r>
            <a:r>
              <a:rPr lang="en-IN" dirty="0" err="1" smtClean="0"/>
              <a:t>CoA</a:t>
            </a:r>
            <a:r>
              <a:rPr lang="en-IN" dirty="0" smtClean="0"/>
              <a:t> </a:t>
            </a:r>
            <a:r>
              <a:rPr lang="en-IN" dirty="0" err="1" smtClean="0"/>
              <a:t>lyase</a:t>
            </a:r>
            <a:r>
              <a:rPr lang="en-IN" dirty="0" smtClean="0"/>
              <a:t> is present </a:t>
            </a:r>
            <a:r>
              <a:rPr lang="en-IN" b="1" dirty="0" smtClean="0"/>
              <a:t>only in liver.</a:t>
            </a: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i="1" dirty="0" smtClean="0"/>
              <a:t>Step 4: Reduction</a:t>
            </a:r>
          </a:p>
          <a:p>
            <a:pPr>
              <a:buNone/>
            </a:pPr>
            <a:r>
              <a:rPr lang="en-IN" dirty="0" smtClean="0"/>
              <a:t>Beta-</a:t>
            </a:r>
            <a:r>
              <a:rPr lang="en-IN" dirty="0" err="1" smtClean="0"/>
              <a:t>hydroxy</a:t>
            </a:r>
            <a:r>
              <a:rPr lang="en-IN" dirty="0" smtClean="0"/>
              <a:t> butyrate is formed by reduction of </a:t>
            </a:r>
            <a:r>
              <a:rPr lang="en-IN" dirty="0" err="1" smtClean="0"/>
              <a:t>acetoacetate</a:t>
            </a:r>
            <a:r>
              <a:rPr lang="en-IN" dirty="0" smtClean="0"/>
              <a:t>. </a:t>
            </a:r>
          </a:p>
          <a:p>
            <a:pPr>
              <a:buNone/>
            </a:pPr>
            <a:r>
              <a:rPr lang="en-IN" dirty="0" smtClean="0"/>
              <a:t>Ratio between </a:t>
            </a:r>
            <a:r>
              <a:rPr lang="en-IN" dirty="0" err="1" smtClean="0"/>
              <a:t>acetoacetate</a:t>
            </a:r>
            <a:r>
              <a:rPr lang="en-IN" dirty="0" smtClean="0"/>
              <a:t> and beta </a:t>
            </a:r>
            <a:r>
              <a:rPr lang="en-IN" dirty="0" err="1" smtClean="0"/>
              <a:t>hydroxy</a:t>
            </a:r>
            <a:r>
              <a:rPr lang="en-IN" dirty="0" smtClean="0"/>
              <a:t> butyrate is decided by the cellular NAD:NADH ratio.</a:t>
            </a:r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i="1" dirty="0" smtClean="0"/>
          </a:p>
          <a:p>
            <a:r>
              <a:rPr lang="en-IN" i="1" dirty="0" smtClean="0"/>
              <a:t>Step 5: Spontaneous </a:t>
            </a:r>
            <a:r>
              <a:rPr lang="en-IN" i="1" dirty="0" err="1" smtClean="0"/>
              <a:t>Decarboxylation</a:t>
            </a:r>
            <a:endParaRPr lang="en-IN" i="1" dirty="0" smtClean="0"/>
          </a:p>
          <a:p>
            <a:r>
              <a:rPr lang="en-IN" dirty="0" smtClean="0"/>
              <a:t>Acetone is formed</a:t>
            </a:r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sz="4800" dirty="0" err="1" smtClean="0"/>
              <a:t>Ketolysis</a:t>
            </a:r>
            <a:r>
              <a:rPr lang="en-IN" sz="4800" dirty="0" smtClean="0"/>
              <a:t> </a:t>
            </a:r>
          </a:p>
          <a:p>
            <a:pPr algn="just"/>
            <a:r>
              <a:rPr lang="en-IN" dirty="0" smtClean="0"/>
              <a:t>The </a:t>
            </a:r>
            <a:r>
              <a:rPr lang="en-IN" dirty="0" err="1" smtClean="0"/>
              <a:t>ketone</a:t>
            </a:r>
            <a:r>
              <a:rPr lang="en-IN" dirty="0" smtClean="0"/>
              <a:t> bodies are formed in the liver; but they are utilized by </a:t>
            </a:r>
            <a:r>
              <a:rPr lang="en-IN" b="1" dirty="0" err="1" smtClean="0"/>
              <a:t>extrahepatic</a:t>
            </a:r>
            <a:r>
              <a:rPr lang="en-IN" b="1" dirty="0" smtClean="0"/>
              <a:t> tissues. </a:t>
            </a:r>
          </a:p>
          <a:p>
            <a:pPr algn="just"/>
            <a:r>
              <a:rPr lang="en-IN" b="1" dirty="0" smtClean="0"/>
              <a:t>The heart muscle and </a:t>
            </a:r>
            <a:r>
              <a:rPr lang="en-IN" dirty="0" smtClean="0"/>
              <a:t>renal cortex prefer the </a:t>
            </a:r>
            <a:r>
              <a:rPr lang="en-IN" dirty="0" err="1" smtClean="0"/>
              <a:t>ketone</a:t>
            </a:r>
            <a:r>
              <a:rPr lang="en-IN" dirty="0" smtClean="0"/>
              <a:t> bodies to glucose as fuel.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Tissues like skeletal muscle and brain can also utilize the </a:t>
            </a:r>
            <a:r>
              <a:rPr lang="en-IN" dirty="0" err="1" smtClean="0"/>
              <a:t>ketone</a:t>
            </a:r>
            <a:r>
              <a:rPr lang="en-IN" dirty="0" smtClean="0"/>
              <a:t> bodies as alternate sources of energy, if glucose is not available.</a:t>
            </a:r>
          </a:p>
          <a:p>
            <a:r>
              <a:rPr lang="en-IN" dirty="0" err="1" smtClean="0"/>
              <a:t>Acetoacetate</a:t>
            </a:r>
            <a:r>
              <a:rPr lang="en-IN" dirty="0" smtClean="0"/>
              <a:t> is activated to 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by </a:t>
            </a:r>
            <a:r>
              <a:rPr lang="en-IN" b="1" dirty="0" err="1" smtClean="0"/>
              <a:t>thiophorase</a:t>
            </a:r>
            <a:r>
              <a:rPr lang="en-IN" b="1" dirty="0" smtClean="0"/>
              <a:t> enzyme.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B. </a:t>
            </a:r>
            <a:r>
              <a:rPr lang="en-IN" b="1" dirty="0" smtClean="0"/>
              <a:t>Reduced removal of fat from liver</a:t>
            </a:r>
          </a:p>
          <a:p>
            <a:pPr>
              <a:buNone/>
            </a:pPr>
            <a:r>
              <a:rPr lang="en-IN" dirty="0" smtClean="0"/>
              <a:t>3. Toxic injury to liver. Secretion of VLDL needs.</a:t>
            </a:r>
          </a:p>
          <a:p>
            <a:pPr>
              <a:buNone/>
            </a:pPr>
            <a:r>
              <a:rPr lang="en-IN" dirty="0" smtClean="0"/>
              <a:t>synthesis of </a:t>
            </a:r>
            <a:r>
              <a:rPr lang="en-IN" dirty="0" err="1" smtClean="0"/>
              <a:t>apo</a:t>
            </a:r>
            <a:r>
              <a:rPr lang="en-IN" dirty="0" smtClean="0"/>
              <a:t> B-100 and </a:t>
            </a:r>
            <a:r>
              <a:rPr lang="en-IN" dirty="0" err="1" smtClean="0"/>
              <a:t>apo</a:t>
            </a:r>
            <a:r>
              <a:rPr lang="en-IN" dirty="0" smtClean="0"/>
              <a:t> C.</a:t>
            </a:r>
          </a:p>
          <a:p>
            <a:pPr>
              <a:buNone/>
            </a:pPr>
            <a:r>
              <a:rPr lang="en-IN" dirty="0" smtClean="0"/>
              <a:t>4. Decreased oxidation of fat by hepatic cells. </a:t>
            </a:r>
          </a:p>
          <a:p>
            <a:pPr>
              <a:buNone/>
            </a:pPr>
            <a:r>
              <a:rPr lang="en-IN" dirty="0" smtClean="0"/>
              <a:t>An increase in factors (1) and (2) or a decrease in factors (3) and (4) will cause excessive accumulation, leading to fatty liver.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Almost all tissues and cell types can use </a:t>
            </a:r>
            <a:r>
              <a:rPr lang="en-IN" dirty="0" err="1" smtClean="0"/>
              <a:t>ketone</a:t>
            </a:r>
            <a:r>
              <a:rPr lang="en-IN" dirty="0" smtClean="0"/>
              <a:t> bodies as fuel, with the exception of liver and RBC. </a:t>
            </a:r>
          </a:p>
          <a:p>
            <a:pPr algn="just"/>
            <a:r>
              <a:rPr lang="en-IN" dirty="0" smtClean="0"/>
              <a:t>The placenta can use </a:t>
            </a:r>
            <a:r>
              <a:rPr lang="en-IN" dirty="0" err="1" smtClean="0"/>
              <a:t>ketone</a:t>
            </a:r>
            <a:r>
              <a:rPr lang="en-IN" dirty="0" smtClean="0"/>
              <a:t> body as fuel. Intestinal mucosal cells, brain and </a:t>
            </a:r>
            <a:r>
              <a:rPr lang="en-IN" dirty="0" err="1" smtClean="0"/>
              <a:t>adipocytes</a:t>
            </a:r>
            <a:r>
              <a:rPr lang="en-IN" dirty="0" smtClean="0"/>
              <a:t> use </a:t>
            </a:r>
            <a:r>
              <a:rPr lang="en-IN" dirty="0" err="1" smtClean="0"/>
              <a:t>ketone</a:t>
            </a:r>
            <a:r>
              <a:rPr lang="en-IN" dirty="0" smtClean="0"/>
              <a:t> bodies. Skeletal muscles, heart, liver, etc. primarily utilize fatty acids during starvation.</a:t>
            </a:r>
            <a:endParaRPr lang="en-I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    </a:t>
            </a:r>
            <a:r>
              <a:rPr lang="en-IN" dirty="0" err="1" smtClean="0"/>
              <a:t>Thiophorase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Acetoacetate</a:t>
            </a:r>
            <a:r>
              <a:rPr lang="en-IN" dirty="0" smtClean="0"/>
              <a:t> +                        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+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err="1" smtClean="0"/>
              <a:t>Succinyl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                            + </a:t>
            </a:r>
            <a:r>
              <a:rPr lang="en-IN" dirty="0" err="1" smtClean="0"/>
              <a:t>Succinate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Then </a:t>
            </a:r>
            <a:r>
              <a:rPr lang="en-IN" dirty="0" err="1" smtClean="0"/>
              <a:t>acetoacetyl</a:t>
            </a:r>
            <a:r>
              <a:rPr lang="en-IN" dirty="0" smtClean="0"/>
              <a:t> </a:t>
            </a:r>
            <a:r>
              <a:rPr lang="en-IN" dirty="0" err="1" smtClean="0"/>
              <a:t>CoA</a:t>
            </a:r>
            <a:r>
              <a:rPr lang="en-IN" dirty="0" smtClean="0"/>
              <a:t> enters the beta oxidation</a:t>
            </a:r>
          </a:p>
          <a:p>
            <a:pPr>
              <a:buNone/>
            </a:pPr>
            <a:r>
              <a:rPr lang="en-IN" dirty="0" smtClean="0"/>
              <a:t>pathway to produce energy.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25146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b="1" dirty="0" smtClean="0"/>
              <a:t>KETOSIS</a:t>
            </a:r>
          </a:p>
          <a:p>
            <a:pPr algn="just"/>
            <a:r>
              <a:rPr lang="en-IN" dirty="0" smtClean="0"/>
              <a:t> Normally the rate of synthesis of </a:t>
            </a:r>
            <a:r>
              <a:rPr lang="en-IN" dirty="0" err="1" smtClean="0"/>
              <a:t>ketone</a:t>
            </a:r>
            <a:r>
              <a:rPr lang="en-IN" dirty="0" smtClean="0"/>
              <a:t> bodies by the liver is such that they can be easily metabolized by the </a:t>
            </a:r>
            <a:r>
              <a:rPr lang="en-IN" dirty="0" err="1" smtClean="0"/>
              <a:t>extrahepatic</a:t>
            </a:r>
            <a:r>
              <a:rPr lang="en-IN" dirty="0" smtClean="0"/>
              <a:t> tissues. Hence, the blood level of </a:t>
            </a:r>
            <a:r>
              <a:rPr lang="en-IN" dirty="0" err="1" smtClean="0"/>
              <a:t>ketone</a:t>
            </a:r>
            <a:r>
              <a:rPr lang="en-IN" dirty="0" smtClean="0"/>
              <a:t> bodies is less than 1 mg/</a:t>
            </a:r>
            <a:r>
              <a:rPr lang="en-IN" dirty="0" err="1" smtClean="0"/>
              <a:t>dL</a:t>
            </a:r>
            <a:r>
              <a:rPr lang="en-IN" dirty="0" smtClean="0"/>
              <a:t> and only traces are excreted in urine (not detectable by usual tests).</a:t>
            </a:r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But when the rate of synthesis increases  there will be accumulation of </a:t>
            </a:r>
            <a:r>
              <a:rPr lang="en-IN" dirty="0" err="1" smtClean="0"/>
              <a:t>ketone</a:t>
            </a:r>
            <a:r>
              <a:rPr lang="en-IN" dirty="0" smtClean="0"/>
              <a:t> bodies in blood.</a:t>
            </a:r>
          </a:p>
          <a:p>
            <a:pPr algn="just">
              <a:buNone/>
            </a:pPr>
            <a:r>
              <a:rPr lang="en-IN" dirty="0" smtClean="0"/>
              <a:t>This leads to </a:t>
            </a:r>
            <a:r>
              <a:rPr lang="en-IN" b="1" dirty="0" err="1" smtClean="0"/>
              <a:t>ketonemia</a:t>
            </a:r>
            <a:r>
              <a:rPr lang="en-IN" b="1" dirty="0" smtClean="0"/>
              <a:t>, excretion in urine</a:t>
            </a:r>
          </a:p>
          <a:p>
            <a:pPr algn="just">
              <a:buNone/>
            </a:pPr>
            <a:r>
              <a:rPr lang="en-IN" dirty="0" smtClean="0"/>
              <a:t>(</a:t>
            </a:r>
            <a:r>
              <a:rPr lang="en-IN" b="1" dirty="0" err="1" smtClean="0"/>
              <a:t>ketonuria</a:t>
            </a:r>
            <a:r>
              <a:rPr lang="en-IN" b="1" dirty="0" smtClean="0"/>
              <a:t>) and smell of acetone in breath. All </a:t>
            </a:r>
            <a:r>
              <a:rPr lang="en-IN" b="1" dirty="0" err="1" smtClean="0"/>
              <a:t>these</a:t>
            </a:r>
            <a:r>
              <a:rPr lang="en-IN" dirty="0" err="1" smtClean="0"/>
              <a:t>three</a:t>
            </a:r>
            <a:r>
              <a:rPr lang="en-IN" dirty="0" smtClean="0"/>
              <a:t> together constitute the condition known as </a:t>
            </a:r>
            <a:r>
              <a:rPr lang="en-IN" b="1" dirty="0" smtClean="0"/>
              <a:t>ketosis.</a:t>
            </a:r>
            <a:endParaRPr lang="en-IN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Causes for Ketosis</a:t>
            </a:r>
          </a:p>
          <a:p>
            <a:pPr algn="just">
              <a:buNone/>
            </a:pPr>
            <a:r>
              <a:rPr lang="en-IN" dirty="0" smtClean="0"/>
              <a:t>1. </a:t>
            </a:r>
            <a:r>
              <a:rPr lang="en-IN" b="1" dirty="0" smtClean="0"/>
              <a:t>Diabetes mellitus: </a:t>
            </a:r>
          </a:p>
          <a:p>
            <a:pPr algn="just">
              <a:buNone/>
            </a:pPr>
            <a:r>
              <a:rPr lang="en-IN" b="1" dirty="0" smtClean="0"/>
              <a:t>Untreated diabetes mellitus is </a:t>
            </a:r>
            <a:r>
              <a:rPr lang="en-IN" dirty="0" smtClean="0"/>
              <a:t>the most common cause for ketosis. Even though glucose is in plenty, the </a:t>
            </a:r>
            <a:r>
              <a:rPr lang="en-IN" b="1" dirty="0" smtClean="0"/>
              <a:t>deficiency of insulin causes </a:t>
            </a:r>
            <a:r>
              <a:rPr lang="en-IN" dirty="0" smtClean="0"/>
              <a:t>accelerated </a:t>
            </a:r>
            <a:r>
              <a:rPr lang="en-IN" dirty="0" err="1" smtClean="0"/>
              <a:t>lipolysis</a:t>
            </a:r>
            <a:r>
              <a:rPr lang="en-IN" dirty="0" smtClean="0"/>
              <a:t> and more fatty acids are released into circulation.</a:t>
            </a:r>
            <a:endParaRPr lang="en-IN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Oxidation of these fatty acids increases the acetyl </a:t>
            </a:r>
            <a:r>
              <a:rPr lang="en-IN" dirty="0" err="1" smtClean="0"/>
              <a:t>CoA</a:t>
            </a:r>
            <a:r>
              <a:rPr lang="en-IN" dirty="0" smtClean="0"/>
              <a:t> pool. Enhanced </a:t>
            </a:r>
            <a:r>
              <a:rPr lang="en-IN" dirty="0" err="1" smtClean="0"/>
              <a:t>gluconeogenesis</a:t>
            </a:r>
            <a:r>
              <a:rPr lang="en-IN" dirty="0" smtClean="0"/>
              <a:t> restricts the oxidation of acetyl </a:t>
            </a:r>
            <a:r>
              <a:rPr lang="en-IN" dirty="0" err="1" smtClean="0"/>
              <a:t>CoA</a:t>
            </a:r>
            <a:r>
              <a:rPr lang="en-IN" dirty="0" smtClean="0"/>
              <a:t> by TCA cycle since availability of </a:t>
            </a:r>
            <a:r>
              <a:rPr lang="en-IN" dirty="0" err="1" smtClean="0"/>
              <a:t>oxaloacetate</a:t>
            </a:r>
            <a:r>
              <a:rPr lang="en-IN" dirty="0" smtClean="0"/>
              <a:t> is less.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Starvation: </a:t>
            </a:r>
          </a:p>
          <a:p>
            <a:pPr algn="just">
              <a:buNone/>
            </a:pPr>
            <a:r>
              <a:rPr lang="en-IN" b="1" dirty="0" smtClean="0"/>
              <a:t>In starvation, the dietary supply of </a:t>
            </a:r>
            <a:r>
              <a:rPr lang="en-IN" dirty="0" smtClean="0"/>
              <a:t>glucose is decreased. </a:t>
            </a:r>
          </a:p>
          <a:p>
            <a:pPr algn="just">
              <a:buNone/>
            </a:pPr>
            <a:r>
              <a:rPr lang="en-IN" dirty="0" smtClean="0"/>
              <a:t>The increased rate of </a:t>
            </a:r>
            <a:r>
              <a:rPr lang="en-IN" dirty="0" err="1" smtClean="0"/>
              <a:t>lipolysis</a:t>
            </a:r>
            <a:r>
              <a:rPr lang="en-IN" dirty="0" smtClean="0"/>
              <a:t> is to provide alternate source of fuel. </a:t>
            </a:r>
          </a:p>
          <a:p>
            <a:pPr algn="just">
              <a:buNone/>
            </a:pPr>
            <a:r>
              <a:rPr lang="en-IN" dirty="0" smtClean="0"/>
              <a:t> The excess acetyl </a:t>
            </a:r>
            <a:r>
              <a:rPr lang="en-IN" dirty="0" err="1" smtClean="0"/>
              <a:t>CoA</a:t>
            </a:r>
            <a:r>
              <a:rPr lang="en-IN" dirty="0" smtClean="0"/>
              <a:t> is converted to </a:t>
            </a:r>
            <a:r>
              <a:rPr lang="en-IN" dirty="0" err="1" smtClean="0"/>
              <a:t>ketone</a:t>
            </a:r>
            <a:r>
              <a:rPr lang="en-IN" dirty="0" smtClean="0"/>
              <a:t> bodies. The high </a:t>
            </a:r>
            <a:r>
              <a:rPr lang="en-IN" b="1" dirty="0" smtClean="0"/>
              <a:t>glucagon </a:t>
            </a:r>
            <a:r>
              <a:rPr lang="en-IN" b="1" dirty="0" err="1" smtClean="0"/>
              <a:t>favors</a:t>
            </a:r>
            <a:r>
              <a:rPr lang="en-IN" b="1" dirty="0" smtClean="0"/>
              <a:t> </a:t>
            </a:r>
            <a:r>
              <a:rPr lang="en-IN" b="1" dirty="0" err="1" smtClean="0"/>
              <a:t>ketogenesis</a:t>
            </a:r>
            <a:r>
              <a:rPr lang="en-IN" b="1" dirty="0" smtClean="0"/>
              <a:t>. The brain derives </a:t>
            </a:r>
            <a:r>
              <a:rPr lang="en-IN" dirty="0" smtClean="0"/>
              <a:t>75% of energy from </a:t>
            </a:r>
            <a:r>
              <a:rPr lang="en-IN" dirty="0" err="1" smtClean="0"/>
              <a:t>ketone</a:t>
            </a:r>
            <a:r>
              <a:rPr lang="en-IN" dirty="0" smtClean="0"/>
              <a:t> bodies under conditions of fasting.</a:t>
            </a:r>
            <a:endParaRPr lang="en-IN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Explanation for </a:t>
            </a:r>
            <a:r>
              <a:rPr lang="en-IN" b="1" dirty="0" err="1" smtClean="0"/>
              <a:t>Ketogenesis</a:t>
            </a:r>
            <a:endParaRPr lang="en-IN" b="1" dirty="0" smtClean="0"/>
          </a:p>
          <a:p>
            <a:pPr marL="571500" indent="-571500" algn="just">
              <a:buAutoNum type="romanLcPeriod"/>
            </a:pPr>
            <a:r>
              <a:rPr lang="en-IN" dirty="0" smtClean="0"/>
              <a:t>During starvation and diabetes mellitus, the blood level of </a:t>
            </a:r>
            <a:r>
              <a:rPr lang="en-IN" b="1" dirty="0" smtClean="0"/>
              <a:t>glucagon is increased. </a:t>
            </a:r>
          </a:p>
          <a:p>
            <a:pPr marL="571500" indent="-571500" algn="just">
              <a:buAutoNum type="romanLcPeriod"/>
            </a:pPr>
            <a:r>
              <a:rPr lang="en-IN" b="1" dirty="0" smtClean="0"/>
              <a:t>Glucagon </a:t>
            </a:r>
            <a:r>
              <a:rPr lang="en-IN" dirty="0" smtClean="0"/>
              <a:t>inhibits </a:t>
            </a:r>
            <a:r>
              <a:rPr lang="en-IN" dirty="0" err="1" smtClean="0"/>
              <a:t>glycolysis</a:t>
            </a:r>
            <a:r>
              <a:rPr lang="en-IN" dirty="0" smtClean="0"/>
              <a:t>, activates </a:t>
            </a:r>
            <a:r>
              <a:rPr lang="en-IN" dirty="0" err="1" smtClean="0"/>
              <a:t>gluconeogenesis</a:t>
            </a:r>
            <a:r>
              <a:rPr lang="en-IN" dirty="0" smtClean="0"/>
              <a:t>, activates </a:t>
            </a:r>
            <a:r>
              <a:rPr lang="en-IN" dirty="0" err="1" smtClean="0"/>
              <a:t>lipolysis</a:t>
            </a:r>
            <a:r>
              <a:rPr lang="en-IN" dirty="0" smtClean="0"/>
              <a:t>, and stimulates </a:t>
            </a:r>
            <a:r>
              <a:rPr lang="en-IN" dirty="0" err="1" smtClean="0"/>
              <a:t>ketogenesis</a:t>
            </a:r>
            <a:r>
              <a:rPr lang="en-IN" dirty="0" smtClean="0"/>
              <a:t>. High glucagon-insulin ratio is potentially </a:t>
            </a:r>
            <a:r>
              <a:rPr lang="en-IN" dirty="0" err="1" smtClean="0"/>
              <a:t>ketogenic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Insulin has the opposite effect; it</a:t>
            </a:r>
          </a:p>
          <a:p>
            <a:pPr algn="just"/>
            <a:r>
              <a:rPr lang="en-IN" dirty="0" err="1" smtClean="0"/>
              <a:t>favors</a:t>
            </a:r>
            <a:r>
              <a:rPr lang="en-IN" dirty="0" smtClean="0"/>
              <a:t> </a:t>
            </a:r>
            <a:r>
              <a:rPr lang="en-IN" dirty="0" err="1" smtClean="0"/>
              <a:t>glycolysis</a:t>
            </a:r>
            <a:r>
              <a:rPr lang="en-IN" dirty="0" smtClean="0"/>
              <a:t>, inhibits </a:t>
            </a:r>
            <a:r>
              <a:rPr lang="en-IN" dirty="0" err="1" smtClean="0"/>
              <a:t>gluconeogenesis</a:t>
            </a:r>
            <a:r>
              <a:rPr lang="en-IN" dirty="0" smtClean="0"/>
              <a:t>, depresses </a:t>
            </a:r>
            <a:r>
              <a:rPr lang="en-IN" dirty="0" err="1" smtClean="0"/>
              <a:t>lipolysis</a:t>
            </a:r>
            <a:r>
              <a:rPr lang="en-IN" dirty="0" smtClean="0"/>
              <a:t>, and decreases </a:t>
            </a:r>
            <a:r>
              <a:rPr lang="en-IN" dirty="0" err="1" smtClean="0"/>
              <a:t>ketogenesis</a:t>
            </a:r>
            <a:r>
              <a:rPr lang="en-IN" dirty="0" smtClean="0"/>
              <a:t>. 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A. Excessive Mobilization of Fat</a:t>
            </a:r>
          </a:p>
          <a:p>
            <a:pPr algn="just">
              <a:buNone/>
            </a:pPr>
            <a:r>
              <a:rPr lang="en-IN" dirty="0" smtClean="0"/>
              <a:t>The capacity of liver to take up the fatty acids from blood far exceeds its capacity for excretion as VLDL. </a:t>
            </a:r>
          </a:p>
          <a:p>
            <a:pPr algn="just">
              <a:buNone/>
            </a:pPr>
            <a:r>
              <a:rPr lang="en-IN" dirty="0" smtClean="0"/>
              <a:t>So fatty liver can occur in </a:t>
            </a:r>
            <a:r>
              <a:rPr lang="en-IN" b="1" dirty="0" smtClean="0"/>
              <a:t>diabetes mellitus and starvation due </a:t>
            </a:r>
            <a:r>
              <a:rPr lang="en-IN" dirty="0" smtClean="0"/>
              <a:t>to increased </a:t>
            </a:r>
            <a:r>
              <a:rPr lang="en-IN" dirty="0" err="1" smtClean="0"/>
              <a:t>lipo</a:t>
            </a:r>
            <a:r>
              <a:rPr lang="en-IN" dirty="0" smtClean="0"/>
              <a:t> </a:t>
            </a:r>
            <a:r>
              <a:rPr lang="en-IN" dirty="0" err="1" smtClean="0"/>
              <a:t>lysis</a:t>
            </a:r>
            <a:r>
              <a:rPr lang="en-IN" dirty="0" smtClean="0"/>
              <a:t> in adipose tissue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B) Excess Calorie Intake</a:t>
            </a:r>
          </a:p>
          <a:p>
            <a:pPr algn="just">
              <a:buNone/>
            </a:pPr>
            <a:r>
              <a:rPr lang="en-IN" dirty="0" smtClean="0"/>
              <a:t>Excess calories, either in the form of carbohydrates or as fats, are deposited as fat. Hence </a:t>
            </a:r>
            <a:r>
              <a:rPr lang="en-IN" b="1" dirty="0" smtClean="0"/>
              <a:t>obesity may be accompanied </a:t>
            </a:r>
            <a:r>
              <a:rPr lang="en-IN" dirty="0" smtClean="0"/>
              <a:t>by fatty liver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IN" b="1" dirty="0" smtClean="0"/>
              <a:t>Toxic Injury to Liver</a:t>
            </a:r>
          </a:p>
          <a:p>
            <a:pPr algn="just"/>
            <a:r>
              <a:rPr lang="en-IN" dirty="0" err="1" smtClean="0"/>
              <a:t>i</a:t>
            </a:r>
            <a:r>
              <a:rPr lang="en-IN" dirty="0" smtClean="0"/>
              <a:t>. In toxic injury to the liver due to </a:t>
            </a:r>
            <a:r>
              <a:rPr lang="en-IN" b="1" dirty="0" smtClean="0"/>
              <a:t>poisoning by </a:t>
            </a:r>
            <a:r>
              <a:rPr lang="en-IN" dirty="0" smtClean="0"/>
              <a:t>compounds like carbon tetrachloride, arsenic, lead, etc., the capacity to synthesize VLDL is affected leading to fatty infiltration of liver.</a:t>
            </a:r>
          </a:p>
          <a:p>
            <a:r>
              <a:rPr lang="en-IN" dirty="0" smtClean="0"/>
              <a:t>In </a:t>
            </a:r>
            <a:r>
              <a:rPr lang="en-IN" b="1" dirty="0" smtClean="0"/>
              <a:t>protein calorie malnutrition</a:t>
            </a:r>
            <a:r>
              <a:rPr lang="en-IN" b="1" i="1" dirty="0" smtClean="0"/>
              <a:t>, amino acids required </a:t>
            </a:r>
            <a:r>
              <a:rPr lang="en-IN" dirty="0" smtClean="0"/>
              <a:t>to synthesise </a:t>
            </a:r>
            <a:r>
              <a:rPr lang="en-IN" dirty="0" err="1" smtClean="0"/>
              <a:t>apoproteins</a:t>
            </a:r>
            <a:r>
              <a:rPr lang="en-IN" dirty="0" smtClean="0"/>
              <a:t> may be lacking.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10219</TotalTime>
  <Words>2147</Words>
  <Application>Microsoft Office PowerPoint</Application>
  <PresentationFormat>On-screen Show (4:3)</PresentationFormat>
  <Paragraphs>225</Paragraphs>
  <Slides>68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Dr Trushna Shah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Functions </vt:lpstr>
      <vt:lpstr>Slide 21</vt:lpstr>
      <vt:lpstr>Slide 22</vt:lpstr>
      <vt:lpstr>Intermediate </vt:lpstr>
      <vt:lpstr>Slide 24</vt:lpstr>
      <vt:lpstr>Slide 25</vt:lpstr>
      <vt:lpstr> Step 3: The Committed Step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Clinical 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METABOLISM OF KETONE BODIES </vt:lpstr>
      <vt:lpstr>Slide 50</vt:lpstr>
      <vt:lpstr>Ketogenesis</vt:lpstr>
      <vt:lpstr>    Step 1: Condensation </vt:lpstr>
      <vt:lpstr>Slide 53</vt:lpstr>
      <vt:lpstr> Step 2: Production of HMGCoA 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Trushna</dc:creator>
  <cp:lastModifiedBy>ADMIN</cp:lastModifiedBy>
  <cp:revision>34</cp:revision>
  <dcterms:created xsi:type="dcterms:W3CDTF">2006-08-16T00:00:00Z</dcterms:created>
  <dcterms:modified xsi:type="dcterms:W3CDTF">2024-11-26T05:06:52Z</dcterms:modified>
</cp:coreProperties>
</file>