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7" r:id="rId3"/>
    <p:sldId id="257" r:id="rId4"/>
    <p:sldId id="276" r:id="rId5"/>
    <p:sldId id="260" r:id="rId6"/>
    <p:sldId id="273" r:id="rId7"/>
    <p:sldId id="261" r:id="rId8"/>
    <p:sldId id="278" r:id="rId9"/>
    <p:sldId id="274" r:id="rId10"/>
    <p:sldId id="275" r:id="rId11"/>
    <p:sldId id="284" r:id="rId12"/>
    <p:sldId id="264" r:id="rId13"/>
    <p:sldId id="272" r:id="rId14"/>
    <p:sldId id="282" r:id="rId15"/>
    <p:sldId id="279" r:id="rId16"/>
    <p:sldId id="277" r:id="rId17"/>
    <p:sldId id="280" r:id="rId18"/>
    <p:sldId id="265" r:id="rId19"/>
    <p:sldId id="281" r:id="rId20"/>
    <p:sldId id="283" r:id="rId21"/>
    <p:sldId id="267" r:id="rId22"/>
    <p:sldId id="266" r:id="rId23"/>
    <p:sldId id="285" r:id="rId24"/>
    <p:sldId id="268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A0A"/>
    <a:srgbClr val="2C0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F06A0-0146-4DEF-B5DF-F29D69F068A3}" type="doc">
      <dgm:prSet loTypeId="urn:microsoft.com/office/officeart/2005/8/layout/process4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BD699DE-5D4F-4A59-A7AA-25B0C43D9475}">
      <dgm:prSet phldrT="[Text]"/>
      <dgm:spPr/>
      <dgm:t>
        <a:bodyPr/>
        <a:lstStyle/>
        <a:p>
          <a:r>
            <a:rPr lang="en-US" dirty="0">
              <a:latin typeface="Cambria" pitchFamily="18" charset="0"/>
              <a:cs typeface="Times New Roman" pitchFamily="18" charset="0"/>
            </a:rPr>
            <a:t>Isolate cells with genetic defect from a patient</a:t>
          </a:r>
          <a:endParaRPr lang="en-US" dirty="0">
            <a:latin typeface="Cambria" pitchFamily="18" charset="0"/>
          </a:endParaRPr>
        </a:p>
      </dgm:t>
    </dgm:pt>
    <dgm:pt modelId="{E9DBA6B2-8EDA-426D-BECC-46395B7607FF}" type="parTrans" cxnId="{E8716F36-E3DF-480C-B318-F49BA90A8DCF}">
      <dgm:prSet/>
      <dgm:spPr/>
      <dgm:t>
        <a:bodyPr/>
        <a:lstStyle/>
        <a:p>
          <a:endParaRPr lang="en-US"/>
        </a:p>
      </dgm:t>
    </dgm:pt>
    <dgm:pt modelId="{567D9DEE-8DEB-47C1-AA23-777870ADF3ED}" type="sibTrans" cxnId="{E8716F36-E3DF-480C-B318-F49BA90A8DCF}">
      <dgm:prSet/>
      <dgm:spPr/>
      <dgm:t>
        <a:bodyPr/>
        <a:lstStyle/>
        <a:p>
          <a:endParaRPr lang="en-US"/>
        </a:p>
      </dgm:t>
    </dgm:pt>
    <dgm:pt modelId="{78EAAD51-2B71-4060-9E19-350971FB64D7}">
      <dgm:prSet phldrT="[Text]"/>
      <dgm:spPr/>
      <dgm:t>
        <a:bodyPr/>
        <a:lstStyle/>
        <a:p>
          <a:r>
            <a:rPr lang="en-US" dirty="0">
              <a:latin typeface="Cambria" pitchFamily="18" charset="0"/>
              <a:cs typeface="Times New Roman" pitchFamily="18" charset="0"/>
            </a:rPr>
            <a:t>Grow the cells in culture</a:t>
          </a:r>
          <a:endParaRPr lang="en-US" dirty="0">
            <a:latin typeface="Cambria" pitchFamily="18" charset="0"/>
          </a:endParaRPr>
        </a:p>
      </dgm:t>
    </dgm:pt>
    <dgm:pt modelId="{DFDEB0F7-CF4F-4A47-828A-654B95D75093}" type="parTrans" cxnId="{F2856705-BBB3-47ED-90FA-A94270D842D3}">
      <dgm:prSet/>
      <dgm:spPr/>
      <dgm:t>
        <a:bodyPr/>
        <a:lstStyle/>
        <a:p>
          <a:endParaRPr lang="en-US"/>
        </a:p>
      </dgm:t>
    </dgm:pt>
    <dgm:pt modelId="{47C23305-286A-4D9C-BE0E-E2291ACB7B3C}" type="sibTrans" cxnId="{F2856705-BBB3-47ED-90FA-A94270D842D3}">
      <dgm:prSet/>
      <dgm:spPr/>
      <dgm:t>
        <a:bodyPr/>
        <a:lstStyle/>
        <a:p>
          <a:endParaRPr lang="en-US"/>
        </a:p>
      </dgm:t>
    </dgm:pt>
    <dgm:pt modelId="{AF110689-CB51-4BA7-975B-1058F5A759F2}">
      <dgm:prSet phldrT="[Text]"/>
      <dgm:spPr/>
      <dgm:t>
        <a:bodyPr/>
        <a:lstStyle/>
        <a:p>
          <a:r>
            <a:rPr lang="en-US" dirty="0">
              <a:latin typeface="Cambria" pitchFamily="18" charset="0"/>
              <a:cs typeface="Times New Roman" pitchFamily="18" charset="0"/>
            </a:rPr>
            <a:t>Introduce the therapeutic genes .</a:t>
          </a:r>
          <a:endParaRPr lang="en-US" dirty="0">
            <a:latin typeface="Cambria" pitchFamily="18" charset="0"/>
          </a:endParaRPr>
        </a:p>
      </dgm:t>
    </dgm:pt>
    <dgm:pt modelId="{FA2FC36C-C35E-4840-95D2-A425623D0AED}" type="parTrans" cxnId="{B616539E-93DE-42C3-B7A0-366F5D9AF4ED}">
      <dgm:prSet/>
      <dgm:spPr/>
      <dgm:t>
        <a:bodyPr/>
        <a:lstStyle/>
        <a:p>
          <a:endParaRPr lang="en-US"/>
        </a:p>
      </dgm:t>
    </dgm:pt>
    <dgm:pt modelId="{0D7A035D-0569-4F06-B439-7894B5EB72AA}" type="sibTrans" cxnId="{B616539E-93DE-42C3-B7A0-366F5D9AF4ED}">
      <dgm:prSet/>
      <dgm:spPr/>
      <dgm:t>
        <a:bodyPr/>
        <a:lstStyle/>
        <a:p>
          <a:endParaRPr lang="en-US"/>
        </a:p>
      </dgm:t>
    </dgm:pt>
    <dgm:pt modelId="{57DBDB8B-E4A2-4EA0-870D-C7C5B80EB884}">
      <dgm:prSet phldrT="[Text]"/>
      <dgm:spPr/>
      <dgm:t>
        <a:bodyPr/>
        <a:lstStyle/>
        <a:p>
          <a:r>
            <a:rPr lang="en-US" dirty="0">
              <a:latin typeface="Cambria" pitchFamily="18" charset="0"/>
              <a:cs typeface="Times New Roman" pitchFamily="18" charset="0"/>
            </a:rPr>
            <a:t>Select genetically corrected cells and grow.</a:t>
          </a:r>
          <a:endParaRPr lang="en-US" dirty="0">
            <a:latin typeface="Cambria" pitchFamily="18" charset="0"/>
          </a:endParaRPr>
        </a:p>
      </dgm:t>
    </dgm:pt>
    <dgm:pt modelId="{AD61F80D-21D7-4F51-A4B9-CEB77524E542}" type="parTrans" cxnId="{1AD15522-DA0B-4409-A9CE-B59E12A60E45}">
      <dgm:prSet/>
      <dgm:spPr/>
      <dgm:t>
        <a:bodyPr/>
        <a:lstStyle/>
        <a:p>
          <a:endParaRPr lang="en-US"/>
        </a:p>
      </dgm:t>
    </dgm:pt>
    <dgm:pt modelId="{3BC7CE77-5F46-48EC-BF91-045967B09E3E}" type="sibTrans" cxnId="{1AD15522-DA0B-4409-A9CE-B59E12A60E45}">
      <dgm:prSet/>
      <dgm:spPr/>
      <dgm:t>
        <a:bodyPr/>
        <a:lstStyle/>
        <a:p>
          <a:endParaRPr lang="en-US"/>
        </a:p>
      </dgm:t>
    </dgm:pt>
    <dgm:pt modelId="{6DF231CE-4A10-4393-8A45-33B2AB44ED44}">
      <dgm:prSet phldrT="[Text]"/>
      <dgm:spPr/>
      <dgm:t>
        <a:bodyPr/>
        <a:lstStyle/>
        <a:p>
          <a:r>
            <a:rPr lang="en-US" dirty="0">
              <a:latin typeface="Cambria" pitchFamily="18" charset="0"/>
              <a:cs typeface="Times New Roman" pitchFamily="18" charset="0"/>
            </a:rPr>
            <a:t>Transplant the modified cells to the patient.</a:t>
          </a:r>
          <a:endParaRPr lang="en-US" dirty="0">
            <a:latin typeface="Cambria" pitchFamily="18" charset="0"/>
          </a:endParaRPr>
        </a:p>
      </dgm:t>
    </dgm:pt>
    <dgm:pt modelId="{311D436A-7E85-4736-965A-B004BF341825}" type="parTrans" cxnId="{64E7D5F7-6518-4827-A0F3-8FBC798D95AE}">
      <dgm:prSet/>
      <dgm:spPr/>
      <dgm:t>
        <a:bodyPr/>
        <a:lstStyle/>
        <a:p>
          <a:endParaRPr lang="en-US"/>
        </a:p>
      </dgm:t>
    </dgm:pt>
    <dgm:pt modelId="{2AC9E3EB-BBF9-4120-8000-48DED5355294}" type="sibTrans" cxnId="{64E7D5F7-6518-4827-A0F3-8FBC798D95AE}">
      <dgm:prSet/>
      <dgm:spPr/>
      <dgm:t>
        <a:bodyPr/>
        <a:lstStyle/>
        <a:p>
          <a:endParaRPr lang="en-US"/>
        </a:p>
      </dgm:t>
    </dgm:pt>
    <dgm:pt modelId="{4EEB9A80-7655-4063-9FB7-D37CE46B3E41}" type="pres">
      <dgm:prSet presAssocID="{DECF06A0-0146-4DEF-B5DF-F29D69F068A3}" presName="Name0" presStyleCnt="0">
        <dgm:presLayoutVars>
          <dgm:dir/>
          <dgm:animLvl val="lvl"/>
          <dgm:resizeHandles val="exact"/>
        </dgm:presLayoutVars>
      </dgm:prSet>
      <dgm:spPr/>
    </dgm:pt>
    <dgm:pt modelId="{DF3EE1AE-E7EE-4469-805D-580568948911}" type="pres">
      <dgm:prSet presAssocID="{6DF231CE-4A10-4393-8A45-33B2AB44ED44}" presName="boxAndChildren" presStyleCnt="0"/>
      <dgm:spPr/>
    </dgm:pt>
    <dgm:pt modelId="{024D0813-FC15-4F6B-8A39-C533B1E82160}" type="pres">
      <dgm:prSet presAssocID="{6DF231CE-4A10-4393-8A45-33B2AB44ED44}" presName="parentTextBox" presStyleLbl="node1" presStyleIdx="0" presStyleCnt="5"/>
      <dgm:spPr/>
    </dgm:pt>
    <dgm:pt modelId="{AB6273FA-0E3B-4D0C-9285-A40EF344E589}" type="pres">
      <dgm:prSet presAssocID="{3BC7CE77-5F46-48EC-BF91-045967B09E3E}" presName="sp" presStyleCnt="0"/>
      <dgm:spPr/>
    </dgm:pt>
    <dgm:pt modelId="{B1889A08-8021-4536-ABB0-D5AF1DA6F65A}" type="pres">
      <dgm:prSet presAssocID="{57DBDB8B-E4A2-4EA0-870D-C7C5B80EB884}" presName="arrowAndChildren" presStyleCnt="0"/>
      <dgm:spPr/>
    </dgm:pt>
    <dgm:pt modelId="{D5346672-B07E-4FD9-91A5-714B59779702}" type="pres">
      <dgm:prSet presAssocID="{57DBDB8B-E4A2-4EA0-870D-C7C5B80EB884}" presName="parentTextArrow" presStyleLbl="node1" presStyleIdx="1" presStyleCnt="5"/>
      <dgm:spPr/>
    </dgm:pt>
    <dgm:pt modelId="{8BC55701-717F-4C43-8680-5138E959B4CD}" type="pres">
      <dgm:prSet presAssocID="{0D7A035D-0569-4F06-B439-7894B5EB72AA}" presName="sp" presStyleCnt="0"/>
      <dgm:spPr/>
    </dgm:pt>
    <dgm:pt modelId="{61D54995-4116-4FEB-85C2-E85A6BD27B58}" type="pres">
      <dgm:prSet presAssocID="{AF110689-CB51-4BA7-975B-1058F5A759F2}" presName="arrowAndChildren" presStyleCnt="0"/>
      <dgm:spPr/>
    </dgm:pt>
    <dgm:pt modelId="{1A2F83D8-892D-4F62-A6E8-44ABF0208CF8}" type="pres">
      <dgm:prSet presAssocID="{AF110689-CB51-4BA7-975B-1058F5A759F2}" presName="parentTextArrow" presStyleLbl="node1" presStyleIdx="2" presStyleCnt="5"/>
      <dgm:spPr/>
    </dgm:pt>
    <dgm:pt modelId="{3F27A253-07FA-4B7E-9545-AFE6CB442581}" type="pres">
      <dgm:prSet presAssocID="{47C23305-286A-4D9C-BE0E-E2291ACB7B3C}" presName="sp" presStyleCnt="0"/>
      <dgm:spPr/>
    </dgm:pt>
    <dgm:pt modelId="{1032D29C-3996-4525-8973-7F5D1F11EA65}" type="pres">
      <dgm:prSet presAssocID="{78EAAD51-2B71-4060-9E19-350971FB64D7}" presName="arrowAndChildren" presStyleCnt="0"/>
      <dgm:spPr/>
    </dgm:pt>
    <dgm:pt modelId="{5CE419CD-A6B0-4187-8177-DE77F8755C9F}" type="pres">
      <dgm:prSet presAssocID="{78EAAD51-2B71-4060-9E19-350971FB64D7}" presName="parentTextArrow" presStyleLbl="node1" presStyleIdx="3" presStyleCnt="5"/>
      <dgm:spPr/>
    </dgm:pt>
    <dgm:pt modelId="{72123850-B604-4A47-9888-9083848372A6}" type="pres">
      <dgm:prSet presAssocID="{567D9DEE-8DEB-47C1-AA23-777870ADF3ED}" presName="sp" presStyleCnt="0"/>
      <dgm:spPr/>
    </dgm:pt>
    <dgm:pt modelId="{3574F481-B6E9-43D1-99EA-B488850A859E}" type="pres">
      <dgm:prSet presAssocID="{1BD699DE-5D4F-4A59-A7AA-25B0C43D9475}" presName="arrowAndChildren" presStyleCnt="0"/>
      <dgm:spPr/>
    </dgm:pt>
    <dgm:pt modelId="{98D695D5-2548-42D2-B9C4-4551C2912D1C}" type="pres">
      <dgm:prSet presAssocID="{1BD699DE-5D4F-4A59-A7AA-25B0C43D9475}" presName="parentTextArrow" presStyleLbl="node1" presStyleIdx="4" presStyleCnt="5" custLinFactNeighborX="50000" custLinFactNeighborY="-20414"/>
      <dgm:spPr/>
    </dgm:pt>
  </dgm:ptLst>
  <dgm:cxnLst>
    <dgm:cxn modelId="{6D91A002-3096-4F79-8214-7E803BF999F0}" type="presOf" srcId="{DECF06A0-0146-4DEF-B5DF-F29D69F068A3}" destId="{4EEB9A80-7655-4063-9FB7-D37CE46B3E41}" srcOrd="0" destOrd="0" presId="urn:microsoft.com/office/officeart/2005/8/layout/process4"/>
    <dgm:cxn modelId="{F2856705-BBB3-47ED-90FA-A94270D842D3}" srcId="{DECF06A0-0146-4DEF-B5DF-F29D69F068A3}" destId="{78EAAD51-2B71-4060-9E19-350971FB64D7}" srcOrd="1" destOrd="0" parTransId="{DFDEB0F7-CF4F-4A47-828A-654B95D75093}" sibTransId="{47C23305-286A-4D9C-BE0E-E2291ACB7B3C}"/>
    <dgm:cxn modelId="{6494540D-C67C-4F7B-AE0F-389390E5C089}" type="presOf" srcId="{6DF231CE-4A10-4393-8A45-33B2AB44ED44}" destId="{024D0813-FC15-4F6B-8A39-C533B1E82160}" srcOrd="0" destOrd="0" presId="urn:microsoft.com/office/officeart/2005/8/layout/process4"/>
    <dgm:cxn modelId="{1AD15522-DA0B-4409-A9CE-B59E12A60E45}" srcId="{DECF06A0-0146-4DEF-B5DF-F29D69F068A3}" destId="{57DBDB8B-E4A2-4EA0-870D-C7C5B80EB884}" srcOrd="3" destOrd="0" parTransId="{AD61F80D-21D7-4F51-A4B9-CEB77524E542}" sibTransId="{3BC7CE77-5F46-48EC-BF91-045967B09E3E}"/>
    <dgm:cxn modelId="{E8716F36-E3DF-480C-B318-F49BA90A8DCF}" srcId="{DECF06A0-0146-4DEF-B5DF-F29D69F068A3}" destId="{1BD699DE-5D4F-4A59-A7AA-25B0C43D9475}" srcOrd="0" destOrd="0" parTransId="{E9DBA6B2-8EDA-426D-BECC-46395B7607FF}" sibTransId="{567D9DEE-8DEB-47C1-AA23-777870ADF3ED}"/>
    <dgm:cxn modelId="{9A15A03E-4A6B-4562-AC54-3DFA13C059F3}" type="presOf" srcId="{AF110689-CB51-4BA7-975B-1058F5A759F2}" destId="{1A2F83D8-892D-4F62-A6E8-44ABF0208CF8}" srcOrd="0" destOrd="0" presId="urn:microsoft.com/office/officeart/2005/8/layout/process4"/>
    <dgm:cxn modelId="{226ACC50-1655-4D3F-9018-3951DAB230DE}" type="presOf" srcId="{1BD699DE-5D4F-4A59-A7AA-25B0C43D9475}" destId="{98D695D5-2548-42D2-B9C4-4551C2912D1C}" srcOrd="0" destOrd="0" presId="urn:microsoft.com/office/officeart/2005/8/layout/process4"/>
    <dgm:cxn modelId="{B616539E-93DE-42C3-B7A0-366F5D9AF4ED}" srcId="{DECF06A0-0146-4DEF-B5DF-F29D69F068A3}" destId="{AF110689-CB51-4BA7-975B-1058F5A759F2}" srcOrd="2" destOrd="0" parTransId="{FA2FC36C-C35E-4840-95D2-A425623D0AED}" sibTransId="{0D7A035D-0569-4F06-B439-7894B5EB72AA}"/>
    <dgm:cxn modelId="{8D64A5CD-F157-4013-B340-E71AB0DC75A4}" type="presOf" srcId="{78EAAD51-2B71-4060-9E19-350971FB64D7}" destId="{5CE419CD-A6B0-4187-8177-DE77F8755C9F}" srcOrd="0" destOrd="0" presId="urn:microsoft.com/office/officeart/2005/8/layout/process4"/>
    <dgm:cxn modelId="{64E7D5F7-6518-4827-A0F3-8FBC798D95AE}" srcId="{DECF06A0-0146-4DEF-B5DF-F29D69F068A3}" destId="{6DF231CE-4A10-4393-8A45-33B2AB44ED44}" srcOrd="4" destOrd="0" parTransId="{311D436A-7E85-4736-965A-B004BF341825}" sibTransId="{2AC9E3EB-BBF9-4120-8000-48DED5355294}"/>
    <dgm:cxn modelId="{60D348FD-E3F5-4CDB-9B51-58BC5FF9ED51}" type="presOf" srcId="{57DBDB8B-E4A2-4EA0-870D-C7C5B80EB884}" destId="{D5346672-B07E-4FD9-91A5-714B59779702}" srcOrd="0" destOrd="0" presId="urn:microsoft.com/office/officeart/2005/8/layout/process4"/>
    <dgm:cxn modelId="{1E14C7AF-8B07-458C-B774-9F4E9A00C448}" type="presParOf" srcId="{4EEB9A80-7655-4063-9FB7-D37CE46B3E41}" destId="{DF3EE1AE-E7EE-4469-805D-580568948911}" srcOrd="0" destOrd="0" presId="urn:microsoft.com/office/officeart/2005/8/layout/process4"/>
    <dgm:cxn modelId="{8A03B2AF-B0B8-4CAF-8A34-65AEEA8700CC}" type="presParOf" srcId="{DF3EE1AE-E7EE-4469-805D-580568948911}" destId="{024D0813-FC15-4F6B-8A39-C533B1E82160}" srcOrd="0" destOrd="0" presId="urn:microsoft.com/office/officeart/2005/8/layout/process4"/>
    <dgm:cxn modelId="{E4112BAD-6E76-46C5-9ACA-61494B95BF61}" type="presParOf" srcId="{4EEB9A80-7655-4063-9FB7-D37CE46B3E41}" destId="{AB6273FA-0E3B-4D0C-9285-A40EF344E589}" srcOrd="1" destOrd="0" presId="urn:microsoft.com/office/officeart/2005/8/layout/process4"/>
    <dgm:cxn modelId="{C61194CD-C79A-4D60-9CD1-B2B8AD09A9D3}" type="presParOf" srcId="{4EEB9A80-7655-4063-9FB7-D37CE46B3E41}" destId="{B1889A08-8021-4536-ABB0-D5AF1DA6F65A}" srcOrd="2" destOrd="0" presId="urn:microsoft.com/office/officeart/2005/8/layout/process4"/>
    <dgm:cxn modelId="{83FAE6E2-CEF4-42C7-8C10-EE5641F4C9CA}" type="presParOf" srcId="{B1889A08-8021-4536-ABB0-D5AF1DA6F65A}" destId="{D5346672-B07E-4FD9-91A5-714B59779702}" srcOrd="0" destOrd="0" presId="urn:microsoft.com/office/officeart/2005/8/layout/process4"/>
    <dgm:cxn modelId="{8CB4375A-F033-459B-9215-E5D49050E53E}" type="presParOf" srcId="{4EEB9A80-7655-4063-9FB7-D37CE46B3E41}" destId="{8BC55701-717F-4C43-8680-5138E959B4CD}" srcOrd="3" destOrd="0" presId="urn:microsoft.com/office/officeart/2005/8/layout/process4"/>
    <dgm:cxn modelId="{9E1710ED-8207-4408-A8DF-19D1FC21F708}" type="presParOf" srcId="{4EEB9A80-7655-4063-9FB7-D37CE46B3E41}" destId="{61D54995-4116-4FEB-85C2-E85A6BD27B58}" srcOrd="4" destOrd="0" presId="urn:microsoft.com/office/officeart/2005/8/layout/process4"/>
    <dgm:cxn modelId="{046A19D7-CA39-47B1-B0A0-1E9140CB7F1B}" type="presParOf" srcId="{61D54995-4116-4FEB-85C2-E85A6BD27B58}" destId="{1A2F83D8-892D-4F62-A6E8-44ABF0208CF8}" srcOrd="0" destOrd="0" presId="urn:microsoft.com/office/officeart/2005/8/layout/process4"/>
    <dgm:cxn modelId="{2F7C069B-FDE4-4E4D-A564-AAD6BC4E5B55}" type="presParOf" srcId="{4EEB9A80-7655-4063-9FB7-D37CE46B3E41}" destId="{3F27A253-07FA-4B7E-9545-AFE6CB442581}" srcOrd="5" destOrd="0" presId="urn:microsoft.com/office/officeart/2005/8/layout/process4"/>
    <dgm:cxn modelId="{A2B21A75-D586-4CFB-969B-54824214E9BB}" type="presParOf" srcId="{4EEB9A80-7655-4063-9FB7-D37CE46B3E41}" destId="{1032D29C-3996-4525-8973-7F5D1F11EA65}" srcOrd="6" destOrd="0" presId="urn:microsoft.com/office/officeart/2005/8/layout/process4"/>
    <dgm:cxn modelId="{431A7984-9626-4E1C-B0B9-066323B61C8C}" type="presParOf" srcId="{1032D29C-3996-4525-8973-7F5D1F11EA65}" destId="{5CE419CD-A6B0-4187-8177-DE77F8755C9F}" srcOrd="0" destOrd="0" presId="urn:microsoft.com/office/officeart/2005/8/layout/process4"/>
    <dgm:cxn modelId="{6EAA7189-D479-4E05-A050-B35F43F326E2}" type="presParOf" srcId="{4EEB9A80-7655-4063-9FB7-D37CE46B3E41}" destId="{72123850-B604-4A47-9888-9083848372A6}" srcOrd="7" destOrd="0" presId="urn:microsoft.com/office/officeart/2005/8/layout/process4"/>
    <dgm:cxn modelId="{22A0E18E-F6A9-4589-9E00-375CE7C59366}" type="presParOf" srcId="{4EEB9A80-7655-4063-9FB7-D37CE46B3E41}" destId="{3574F481-B6E9-43D1-99EA-B488850A859E}" srcOrd="8" destOrd="0" presId="urn:microsoft.com/office/officeart/2005/8/layout/process4"/>
    <dgm:cxn modelId="{B178B8C5-B266-4CD4-851E-D084C5BF99E0}" type="presParOf" srcId="{3574F481-B6E9-43D1-99EA-B488850A859E}" destId="{98D695D5-2548-42D2-B9C4-4551C2912D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D0813-FC15-4F6B-8A39-C533B1E82160}">
      <dsp:nvSpPr>
        <dsp:cNvPr id="0" name=""/>
        <dsp:cNvSpPr/>
      </dsp:nvSpPr>
      <dsp:spPr>
        <a:xfrm>
          <a:off x="0" y="3794902"/>
          <a:ext cx="6477000" cy="6225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mbria" pitchFamily="18" charset="0"/>
              <a:cs typeface="Times New Roman" pitchFamily="18" charset="0"/>
            </a:rPr>
            <a:t>Transplant the modified cells to the patient.</a:t>
          </a:r>
          <a:endParaRPr lang="en-US" sz="2200" kern="1200" dirty="0">
            <a:latin typeface="Cambria" pitchFamily="18" charset="0"/>
          </a:endParaRPr>
        </a:p>
      </dsp:txBody>
      <dsp:txXfrm>
        <a:off x="0" y="3794902"/>
        <a:ext cx="6477000" cy="622585"/>
      </dsp:txXfrm>
    </dsp:sp>
    <dsp:sp modelId="{D5346672-B07E-4FD9-91A5-714B59779702}">
      <dsp:nvSpPr>
        <dsp:cNvPr id="0" name=""/>
        <dsp:cNvSpPr/>
      </dsp:nvSpPr>
      <dsp:spPr>
        <a:xfrm rot="10800000">
          <a:off x="0" y="2846704"/>
          <a:ext cx="6477000" cy="957536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mbria" pitchFamily="18" charset="0"/>
              <a:cs typeface="Times New Roman" pitchFamily="18" charset="0"/>
            </a:rPr>
            <a:t>Select genetically corrected cells and grow.</a:t>
          </a:r>
          <a:endParaRPr lang="en-US" sz="2200" kern="1200" dirty="0">
            <a:latin typeface="Cambria" pitchFamily="18" charset="0"/>
          </a:endParaRPr>
        </a:p>
      </dsp:txBody>
      <dsp:txXfrm rot="10800000">
        <a:off x="0" y="2846704"/>
        <a:ext cx="6477000" cy="622178"/>
      </dsp:txXfrm>
    </dsp:sp>
    <dsp:sp modelId="{1A2F83D8-892D-4F62-A6E8-44ABF0208CF8}">
      <dsp:nvSpPr>
        <dsp:cNvPr id="0" name=""/>
        <dsp:cNvSpPr/>
      </dsp:nvSpPr>
      <dsp:spPr>
        <a:xfrm rot="10800000">
          <a:off x="0" y="1898507"/>
          <a:ext cx="6477000" cy="957536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mbria" pitchFamily="18" charset="0"/>
              <a:cs typeface="Times New Roman" pitchFamily="18" charset="0"/>
            </a:rPr>
            <a:t>Introduce the therapeutic genes .</a:t>
          </a:r>
          <a:endParaRPr lang="en-US" sz="2200" kern="1200" dirty="0">
            <a:latin typeface="Cambria" pitchFamily="18" charset="0"/>
          </a:endParaRPr>
        </a:p>
      </dsp:txBody>
      <dsp:txXfrm rot="10800000">
        <a:off x="0" y="1898507"/>
        <a:ext cx="6477000" cy="622178"/>
      </dsp:txXfrm>
    </dsp:sp>
    <dsp:sp modelId="{5CE419CD-A6B0-4187-8177-DE77F8755C9F}">
      <dsp:nvSpPr>
        <dsp:cNvPr id="0" name=""/>
        <dsp:cNvSpPr/>
      </dsp:nvSpPr>
      <dsp:spPr>
        <a:xfrm rot="10800000">
          <a:off x="0" y="950310"/>
          <a:ext cx="6477000" cy="957536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mbria" pitchFamily="18" charset="0"/>
              <a:cs typeface="Times New Roman" pitchFamily="18" charset="0"/>
            </a:rPr>
            <a:t>Grow the cells in culture</a:t>
          </a:r>
          <a:endParaRPr lang="en-US" sz="2200" kern="1200" dirty="0">
            <a:latin typeface="Cambria" pitchFamily="18" charset="0"/>
          </a:endParaRPr>
        </a:p>
      </dsp:txBody>
      <dsp:txXfrm rot="10800000">
        <a:off x="0" y="950310"/>
        <a:ext cx="6477000" cy="622178"/>
      </dsp:txXfrm>
    </dsp:sp>
    <dsp:sp modelId="{98D695D5-2548-42D2-B9C4-4551C2912D1C}">
      <dsp:nvSpPr>
        <dsp:cNvPr id="0" name=""/>
        <dsp:cNvSpPr/>
      </dsp:nvSpPr>
      <dsp:spPr>
        <a:xfrm rot="10800000">
          <a:off x="0" y="0"/>
          <a:ext cx="6477000" cy="957536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mbria" pitchFamily="18" charset="0"/>
              <a:cs typeface="Times New Roman" pitchFamily="18" charset="0"/>
            </a:rPr>
            <a:t>Isolate cells with genetic defect from a patient</a:t>
          </a:r>
          <a:endParaRPr lang="en-US" sz="2200" kern="1200" dirty="0">
            <a:latin typeface="Cambria" pitchFamily="18" charset="0"/>
          </a:endParaRPr>
        </a:p>
      </dsp:txBody>
      <dsp:txXfrm rot="10800000">
        <a:off x="0" y="0"/>
        <a:ext cx="6477000" cy="622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95A2D-1212-47F2-9914-1E0250ED004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9BDB1-2FFC-4112-ADE0-19A3623EC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8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9BDB1-2FFC-4112-ADE0-19A3623ECE8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9B443DA-A5A1-4FA3-9869-115FB2FCDA0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CCD7E1-6EE5-4A8B-A3F4-FC5A334C4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219200"/>
            <a:ext cx="7162800" cy="1295400"/>
          </a:xfrm>
        </p:spPr>
        <p:txBody>
          <a:bodyPr>
            <a:noAutofit/>
          </a:bodyPr>
          <a:lstStyle/>
          <a:p>
            <a:r>
              <a:rPr lang="en-US" sz="5000" dirty="0"/>
              <a:t>		GENE 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1981200"/>
            <a:ext cx="6858000" cy="457200"/>
          </a:xfrm>
        </p:spPr>
        <p:txBody>
          <a:bodyPr>
            <a:noAutofit/>
          </a:bodyPr>
          <a:lstStyle/>
          <a:p>
            <a:r>
              <a:rPr lang="en-US" sz="2800" i="1" dirty="0"/>
              <a:t>A promising future to disease treatment</a:t>
            </a:r>
          </a:p>
        </p:txBody>
      </p:sp>
      <p:pic>
        <p:nvPicPr>
          <p:cNvPr id="26626" name="Picture 2" descr="http://www.healingrosacea.com/images/human-gene-therapy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819400"/>
            <a:ext cx="350520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0" y="5369004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rgbClr val="FFFF00"/>
                </a:solidFill>
              </a:rPr>
              <a:t>By </a:t>
            </a:r>
          </a:p>
          <a:p>
            <a:r>
              <a:rPr lang="en-US" sz="2200" dirty="0" err="1">
                <a:solidFill>
                  <a:srgbClr val="FFFF00"/>
                </a:solidFill>
              </a:rPr>
              <a:t>Dr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 err="1">
                <a:solidFill>
                  <a:srgbClr val="FFFF00"/>
                </a:solidFill>
              </a:rPr>
              <a:t>Mitul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 err="1">
                <a:solidFill>
                  <a:srgbClr val="FFFF00"/>
                </a:solidFill>
              </a:rPr>
              <a:t>Chhatriwala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EXAMPLE OF IN VIVO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92500"/>
          </a:bodyPr>
          <a:lstStyle/>
          <a:p>
            <a:pPr lvl="1"/>
            <a:endParaRPr lang="en-US" dirty="0">
              <a:latin typeface="Georgia" pitchFamily="18" charset="0"/>
              <a:cs typeface="Times New Roman" pitchFamily="18" charset="0"/>
            </a:endParaRPr>
          </a:p>
          <a:p>
            <a:pPr lvl="1"/>
            <a:r>
              <a:rPr lang="en-US" sz="2600" dirty="0">
                <a:latin typeface="Cambria" pitchFamily="18" charset="0"/>
                <a:cs typeface="Times New Roman" pitchFamily="18" charset="0"/>
              </a:rPr>
              <a:t>In patients with cystic fibrosis, a protein called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cystic fibrosis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transmembrane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regulator (CFTR)</a:t>
            </a:r>
            <a:r>
              <a:rPr lang="en-US" sz="2600" dirty="0">
                <a:solidFill>
                  <a:schemeClr val="accent5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is absent due to a gene defect.</a:t>
            </a:r>
          </a:p>
          <a:p>
            <a:pPr lvl="1"/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2600" dirty="0">
                <a:latin typeface="Cambria" pitchFamily="18" charset="0"/>
                <a:cs typeface="Times New Roman" pitchFamily="18" charset="0"/>
              </a:rPr>
              <a:t>In the absence of CFTR chloride ions concentrate within the cells and it draws water from surrounding.</a:t>
            </a:r>
          </a:p>
          <a:p>
            <a:pPr lvl="1"/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2600" dirty="0">
                <a:latin typeface="Cambria" pitchFamily="18" charset="0"/>
                <a:cs typeface="Times New Roman" pitchFamily="18" charset="0"/>
              </a:rPr>
              <a:t>This leads to the accumulation of sticky mucous in respiratory tract and lungs.</a:t>
            </a:r>
          </a:p>
          <a:p>
            <a:pPr lvl="1"/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2600" dirty="0">
                <a:latin typeface="Cambria" pitchFamily="18" charset="0"/>
                <a:cs typeface="Times New Roman" pitchFamily="18" charset="0"/>
              </a:rPr>
              <a:t>Treated by in vivo replacement of defective gene by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adenovirus vector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8382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400" b="1" dirty="0">
                <a:solidFill>
                  <a:schemeClr val="bg1"/>
                </a:solidFill>
                <a:latin typeface="Georgia" pitchFamily="18" charset="0"/>
                <a:cs typeface="Times New Roman" pitchFamily="18" charset="0"/>
              </a:rPr>
              <a:t>Therapy for cystic fibrosis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le.westone.wa.gov.au/content/file/969144ed-0d3b-fa04-2e88-8b23de2a630c/1/human_bio_science_3b.zip/content/005_dna/images/pic05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0"/>
            <a:ext cx="7315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IN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To transfer the desired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 gene into a target cell,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a carrier is required.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Such vehicles of gene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delivery are known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as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vectors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2 main classes</a:t>
            </a:r>
          </a:p>
          <a:p>
            <a:pPr lvl="1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Viral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 vectors</a:t>
            </a:r>
          </a:p>
          <a:p>
            <a:pPr lvl="1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Non viral</a:t>
            </a:r>
            <a:r>
              <a:rPr lang="en-US" sz="2400" b="1" dirty="0">
                <a:solidFill>
                  <a:schemeClr val="accent5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vectors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590800"/>
            <a:ext cx="4267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5334000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1)	</a:t>
            </a: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RETROVIRUS VECTOR SYSTEM</a:t>
            </a:r>
          </a:p>
          <a:p>
            <a:pPr marL="633222" indent="-514350"/>
            <a:endParaRPr lang="en-US" sz="2400" dirty="0">
              <a:latin typeface="Georg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</a:rPr>
              <a:t>The recombinant retroviruses  have the ability to integrate into the host genome in a stable fashion.</a:t>
            </a:r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Can carry a DNA of</a:t>
            </a:r>
          </a:p>
          <a:p>
            <a:pPr marL="633222" indent="-514350"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 size –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less than 3.4kb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Replication defective </a:t>
            </a:r>
          </a:p>
          <a:p>
            <a:pPr marL="633222" indent="-514350"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virus particles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Target cell - dividing</a:t>
            </a:r>
          </a:p>
          <a:p>
            <a:pPr marL="633222" indent="-514350">
              <a:buAutoNum type="arabicParenR" startAt="2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33222" indent="-514350">
              <a:buAutoNum type="arabi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library.thinkquest.org/28000/media/genetherapy/l_gene.therapy2-m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799" y="3124199"/>
            <a:ext cx="4504269" cy="28956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943600" cy="4625609"/>
          </a:xfrm>
        </p:spPr>
        <p:txBody>
          <a:bodyPr>
            <a:normAutofit/>
          </a:bodyPr>
          <a:lstStyle/>
          <a:p>
            <a:pPr marL="633222" indent="-514350">
              <a:buAutoNum type="arabicParenR" startAt="2"/>
            </a:pP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ADENO VIRUS VECTOR SYSTEM</a:t>
            </a:r>
          </a:p>
          <a:p>
            <a:pPr marL="633222" indent="-514350"/>
            <a:endParaRPr lang="en-US" sz="2400" dirty="0">
              <a:latin typeface="Georg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 err="1">
                <a:latin typeface="Cambria" pitchFamily="18" charset="0"/>
                <a:cs typeface="Times New Roman" pitchFamily="18" charset="0"/>
              </a:rPr>
              <a:t>Adeno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 virus with a </a:t>
            </a:r>
          </a:p>
          <a:p>
            <a:pPr marL="633222" indent="-514350"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DNA genome </a:t>
            </a:r>
          </a:p>
          <a:p>
            <a:pPr marL="633222" indent="-514350"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– good vectors.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Target-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non dividing</a:t>
            </a:r>
          </a:p>
          <a:p>
            <a:pPr marL="633222" indent="-514350"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	 human cell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.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 err="1">
                <a:latin typeface="Cambria" pitchFamily="18" charset="0"/>
                <a:cs typeface="Times New Roman" pitchFamily="18" charset="0"/>
              </a:rPr>
              <a:t>Eg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. Common cold</a:t>
            </a:r>
          </a:p>
          <a:p>
            <a:pPr marL="633222" indent="-514350"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 adenovirus.</a:t>
            </a:r>
          </a:p>
          <a:p>
            <a:endParaRPr lang="en-US" dirty="0"/>
          </a:p>
        </p:txBody>
      </p:sp>
      <p:pic>
        <p:nvPicPr>
          <p:cNvPr id="4" name="Picture 2" descr="http://ghr.nlm.nih.gov/handbook/illustrations/therapyvect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438400"/>
            <a:ext cx="4800600" cy="3505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105400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3)	</a:t>
            </a: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ADENO ASSOCIATED VIRUS VECTOR</a:t>
            </a: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It is a human virus that can integrate into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chromosome 19.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It is a single stranded, non pathogenic small DNA virus.</a:t>
            </a:r>
          </a:p>
          <a:p>
            <a:pPr marL="633222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AAV enters host cell, becomes double stranded and gets integrated into chromosome.</a:t>
            </a:r>
          </a:p>
          <a:p>
            <a:pPr marL="633222" indent="-514350">
              <a:buNone/>
            </a:pPr>
            <a:endParaRPr lang="en-US" sz="2400" dirty="0">
              <a:latin typeface="Georgia" pitchFamily="18" charset="0"/>
              <a:cs typeface="Times New Roman" pitchFamily="18" charset="0"/>
            </a:endParaRPr>
          </a:p>
          <a:p>
            <a:pPr marL="633222" indent="-514350">
              <a:buNone/>
            </a:pPr>
            <a:r>
              <a:rPr lang="en-US" sz="2400" b="1" dirty="0">
                <a:latin typeface="Georgia" pitchFamily="18" charset="0"/>
                <a:cs typeface="Times New Roman" pitchFamily="18" charset="0"/>
              </a:rPr>
              <a:t>4)	</a:t>
            </a: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HERPEX SIMPLEX VIRUS VECTOR</a:t>
            </a: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Viruses which have natural tendency to infect a particular type of cell.</a:t>
            </a:r>
          </a:p>
          <a:p>
            <a:pPr marL="633222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They infect and persist in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nervous cells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 VIRAL VECTOR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0"/>
            <a:ext cx="9372600" cy="5257800"/>
          </a:xfrm>
        </p:spPr>
        <p:txBody>
          <a:bodyPr>
            <a:normAutofit fontScale="85000" lnSpcReduction="20000"/>
          </a:bodyPr>
          <a:lstStyle/>
          <a:p>
            <a:pPr marL="633222" indent="-514350">
              <a:buNone/>
            </a:pPr>
            <a:r>
              <a:rPr lang="en-US" sz="2600" b="1" dirty="0">
                <a:latin typeface="Georgia" pitchFamily="18" charset="0"/>
                <a:cs typeface="Times New Roman" pitchFamily="18" charset="0"/>
              </a:rPr>
              <a:t>1.	</a:t>
            </a:r>
            <a:r>
              <a:rPr lang="en-US" sz="2600" b="1" u="sng" dirty="0">
                <a:latin typeface="Georgia" pitchFamily="18" charset="0"/>
                <a:cs typeface="Times New Roman" pitchFamily="18" charset="0"/>
              </a:rPr>
              <a:t>PURE DNA CONSTRUCT</a:t>
            </a:r>
          </a:p>
          <a:p>
            <a:pPr marL="925830" lvl="1" indent="-514350"/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dirty="0">
                <a:latin typeface="Cambria" pitchFamily="18" charset="0"/>
                <a:cs typeface="Times New Roman" pitchFamily="18" charset="0"/>
              </a:rPr>
              <a:t>Direct introduction of pure DNA construct into target tissue .</a:t>
            </a:r>
          </a:p>
          <a:p>
            <a:pPr marL="925830" lvl="1" indent="-514350"/>
            <a:endParaRPr lang="en-US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dirty="0">
                <a:latin typeface="Cambria" pitchFamily="18" charset="0"/>
                <a:cs typeface="Times New Roman" pitchFamily="18" charset="0"/>
              </a:rPr>
              <a:t>Efficiency of DNA uptake by cells and expression rather low.</a:t>
            </a:r>
          </a:p>
          <a:p>
            <a:pPr marL="925830" lvl="1" indent="-514350"/>
            <a:endParaRPr lang="en-US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dirty="0">
                <a:latin typeface="Cambria" pitchFamily="18" charset="0"/>
                <a:cs typeface="Times New Roman" pitchFamily="18" charset="0"/>
              </a:rPr>
              <a:t>Consequently, large quantities of DNA have to be injected periodically.</a:t>
            </a:r>
          </a:p>
          <a:p>
            <a:pPr marL="633222" indent="-514350">
              <a:buAutoNum type="arabicParenR" startAt="2"/>
            </a:pPr>
            <a:endParaRPr lang="en-US" dirty="0">
              <a:latin typeface="Georgia" pitchFamily="18" charset="0"/>
              <a:cs typeface="Times New Roman" pitchFamily="18" charset="0"/>
            </a:endParaRPr>
          </a:p>
          <a:p>
            <a:pPr marL="633222" indent="-514350">
              <a:buNone/>
            </a:pPr>
            <a:r>
              <a:rPr lang="en-US" sz="2600" b="1" dirty="0">
                <a:latin typeface="Georgia" pitchFamily="18" charset="0"/>
                <a:cs typeface="Times New Roman" pitchFamily="18" charset="0"/>
              </a:rPr>
              <a:t>2.	</a:t>
            </a:r>
            <a:r>
              <a:rPr lang="en-US" sz="2600" b="1" u="sng" dirty="0">
                <a:latin typeface="Georgia" pitchFamily="18" charset="0"/>
                <a:cs typeface="Times New Roman" pitchFamily="18" charset="0"/>
              </a:rPr>
              <a:t>LIPOPLEXES</a:t>
            </a:r>
          </a:p>
          <a:p>
            <a:pPr marL="925830" lvl="1" indent="-514350"/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dirty="0">
                <a:latin typeface="Cambria" pitchFamily="18" charset="0"/>
                <a:cs typeface="Times New Roman" pitchFamily="18" charset="0"/>
              </a:rPr>
              <a:t>Lipid DNA complexes; DNA construct surrounded by artificial lipid layer.</a:t>
            </a:r>
          </a:p>
          <a:p>
            <a:pPr marL="925830" lvl="1" indent="-514350"/>
            <a:endParaRPr lang="en-US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dirty="0">
                <a:latin typeface="Cambria" pitchFamily="18" charset="0"/>
                <a:cs typeface="Times New Roman" pitchFamily="18" charset="0"/>
              </a:rPr>
              <a:t>Most of it gets degraded by </a:t>
            </a:r>
            <a:r>
              <a:rPr lang="en-US" dirty="0" err="1">
                <a:latin typeface="Cambria" pitchFamily="18" charset="0"/>
                <a:cs typeface="Times New Roman" pitchFamily="18" charset="0"/>
              </a:rPr>
              <a:t>lysosomes</a:t>
            </a:r>
            <a:r>
              <a:rPr lang="en-US" dirty="0">
                <a:latin typeface="Cambria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VIRAL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/>
          </a:bodyPr>
          <a:lstStyle/>
          <a:p>
            <a:pPr marL="633222" indent="-514350">
              <a:buAutoNum type="arabicParenR" startAt="3"/>
            </a:pP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DNA MOLECULAR CONJUGATES</a:t>
            </a:r>
          </a:p>
          <a:p>
            <a:pPr marL="925830" lvl="1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Commonly used synthetic conjugate is poly- L- lysine bound to specific target cell receptor.</a:t>
            </a:r>
          </a:p>
          <a:p>
            <a:pPr marL="925830" lvl="1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Therapeutic DNA is then made to combine with the conjugate to form a complex.</a:t>
            </a:r>
          </a:p>
          <a:p>
            <a:pPr marL="925830" lvl="1" indent="-514350"/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pPr marL="925830" lvl="1" indent="-514350"/>
            <a:r>
              <a:rPr lang="en-US" sz="2400" dirty="0">
                <a:latin typeface="Cambria" pitchFamily="18" charset="0"/>
                <a:cs typeface="Times New Roman" pitchFamily="18" charset="0"/>
              </a:rPr>
              <a:t>It avoids </a:t>
            </a:r>
            <a:r>
              <a:rPr lang="en-US" sz="2400" dirty="0" err="1">
                <a:latin typeface="Cambria" pitchFamily="18" charset="0"/>
                <a:cs typeface="Times New Roman" pitchFamily="18" charset="0"/>
              </a:rPr>
              <a:t>lysosomal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 breakdown of DNA.</a:t>
            </a:r>
          </a:p>
          <a:p>
            <a:pPr marL="633222" indent="-514350">
              <a:buNone/>
            </a:pP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8229600" cy="1252728"/>
          </a:xfrm>
        </p:spPr>
        <p:txBody>
          <a:bodyPr/>
          <a:lstStyle/>
          <a:p>
            <a:r>
              <a:rPr lang="en-US" dirty="0"/>
              <a:t>METHODS OF GENE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1054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dirty="0">
                <a:latin typeface="Cambria" pitchFamily="18" charset="0"/>
                <a:cs typeface="Times New Roman" pitchFamily="18" charset="0"/>
              </a:rPr>
              <a:t>Gene Gun</a:t>
            </a: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Employs a high-pressure delivery system to shoot tissue with gold or tungsten particles that are coated with DNA</a:t>
            </a:r>
          </a:p>
          <a:p>
            <a:endParaRPr lang="en-US" sz="2400" b="1" dirty="0">
              <a:latin typeface="Cambria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latin typeface="Cambria" pitchFamily="18" charset="0"/>
                <a:cs typeface="Times New Roman" pitchFamily="18" charset="0"/>
              </a:rPr>
              <a:t>	</a:t>
            </a:r>
            <a:r>
              <a:rPr lang="en-US" sz="2400" b="1" u="sng" dirty="0">
                <a:latin typeface="Cambria" pitchFamily="18" charset="0"/>
                <a:cs typeface="Times New Roman" pitchFamily="18" charset="0"/>
              </a:rPr>
              <a:t>Microinjection</a:t>
            </a:r>
            <a:r>
              <a:rPr lang="en-US" sz="2400" u="sng" dirty="0">
                <a:latin typeface="Cambria" pitchFamily="18" charset="0"/>
                <a:cs typeface="Times New Roman" pitchFamily="18" charset="0"/>
              </a:rPr>
              <a:t> </a:t>
            </a: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Process of using a glass 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micropipette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to insert microscopic substances  into a single living cell.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Normally performed under a specialized optical microscope setup called a 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micromanipulator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.</a:t>
            </a:r>
            <a:r>
              <a:rPr lang="en-US" sz="2400" dirty="0">
                <a:latin typeface="Cambria" pitchFamily="18" charset="0"/>
              </a:rPr>
              <a:t> </a:t>
            </a:r>
          </a:p>
        </p:txBody>
      </p:sp>
      <p:pic>
        <p:nvPicPr>
          <p:cNvPr id="8194" name="Picture 2" descr="http://nwcreation.net/images/genegun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600200"/>
            <a:ext cx="2209800" cy="2619022"/>
          </a:xfrm>
          <a:prstGeom prst="rect">
            <a:avLst/>
          </a:prstGeom>
          <a:noFill/>
        </p:spPr>
      </p:pic>
      <p:pic>
        <p:nvPicPr>
          <p:cNvPr id="8196" name="Picture 4" descr="http://research.uci.edu/tmf/images/pronuc18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724400"/>
            <a:ext cx="2667000" cy="1752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8382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eorgia" pitchFamily="18" charset="0"/>
              </a:rPr>
              <a:t>PHYSICAL METHODS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sz="2600" b="1" u="sng" dirty="0">
                <a:latin typeface="Georgia" pitchFamily="18" charset="0"/>
                <a:cs typeface="Times New Roman" pitchFamily="18" charset="0"/>
              </a:rPr>
              <a:t>USING DETERGENT MIXTURES</a:t>
            </a:r>
          </a:p>
          <a:p>
            <a:pPr lvl="1"/>
            <a:r>
              <a:rPr lang="en-US" sz="3100" dirty="0">
                <a:latin typeface="Cambria" pitchFamily="18" charset="0"/>
                <a:cs typeface="Times New Roman" pitchFamily="18" charset="0"/>
              </a:rPr>
              <a:t>Certain charged chemical compounds like Calcium phosphates are mixed with functional </a:t>
            </a:r>
            <a:r>
              <a:rPr lang="en-US" sz="3100" dirty="0" err="1">
                <a:latin typeface="Cambria" pitchFamily="18" charset="0"/>
                <a:cs typeface="Times New Roman" pitchFamily="18" charset="0"/>
              </a:rPr>
              <a:t>cDNA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 of desired function.</a:t>
            </a:r>
          </a:p>
          <a:p>
            <a:pPr lvl="1"/>
            <a:endParaRPr lang="en-US" sz="31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3100" dirty="0">
                <a:latin typeface="Cambria" pitchFamily="18" charset="0"/>
                <a:cs typeface="Times New Roman" pitchFamily="18" charset="0"/>
              </a:rPr>
              <a:t>The mixture is introduced near the vicinity of recipient cells.</a:t>
            </a:r>
          </a:p>
          <a:p>
            <a:pPr lvl="1"/>
            <a:endParaRPr lang="en-US" sz="31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3100" dirty="0">
                <a:latin typeface="Cambria" pitchFamily="18" charset="0"/>
                <a:cs typeface="Times New Roman" pitchFamily="18" charset="0"/>
              </a:rPr>
              <a:t>The chemicals disturbs the cell membrane, widens the pore size and allows </a:t>
            </a:r>
            <a:r>
              <a:rPr lang="en-US" sz="3100" dirty="0" err="1">
                <a:latin typeface="Cambria" pitchFamily="18" charset="0"/>
                <a:cs typeface="Times New Roman" pitchFamily="18" charset="0"/>
              </a:rPr>
              <a:t>cDNA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 to pass through the cell. </a:t>
            </a:r>
          </a:p>
          <a:p>
            <a:endParaRPr lang="en-US" sz="2800" b="1" dirty="0">
              <a:latin typeface="Georgia" pitchFamily="18" charset="0"/>
              <a:cs typeface="Times New Roman" pitchFamily="18" charset="0"/>
            </a:endParaRPr>
          </a:p>
          <a:p>
            <a:r>
              <a:rPr lang="en-US" sz="2800" b="1" u="sng" dirty="0">
                <a:latin typeface="Georgia" pitchFamily="18" charset="0"/>
                <a:cs typeface="Times New Roman" pitchFamily="18" charset="0"/>
              </a:rPr>
              <a:t>LIPOFECTION</a:t>
            </a:r>
          </a:p>
          <a:p>
            <a:pPr lvl="1"/>
            <a:r>
              <a:rPr lang="en-US" sz="3100" dirty="0">
                <a:latin typeface="Cambria" pitchFamily="18" charset="0"/>
                <a:cs typeface="Times New Roman" pitchFamily="18" charset="0"/>
              </a:rPr>
              <a:t>It is a technique used to inject genetic materials into a cell by means of </a:t>
            </a:r>
            <a:r>
              <a:rPr lang="en-US" sz="3100" dirty="0" err="1">
                <a:latin typeface="Cambria" pitchFamily="18" charset="0"/>
                <a:cs typeface="Times New Roman" pitchFamily="18" charset="0"/>
              </a:rPr>
              <a:t>liposomes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sz="31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3100" dirty="0" err="1">
                <a:latin typeface="Cambria" pitchFamily="18" charset="0"/>
                <a:cs typeface="Times New Roman" pitchFamily="18" charset="0"/>
              </a:rPr>
              <a:t>Liposomes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 are </a:t>
            </a:r>
            <a:r>
              <a:rPr lang="en-US" sz="31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artificial </a:t>
            </a:r>
            <a:r>
              <a:rPr lang="en-US" sz="3100" b="1" dirty="0" err="1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phospholipid</a:t>
            </a:r>
            <a:r>
              <a:rPr lang="en-US" sz="31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vesicles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 used to deliver a variety of molecules including </a:t>
            </a:r>
            <a:r>
              <a:rPr lang="en-US" sz="3100" b="1" dirty="0">
                <a:latin typeface="Cambria" pitchFamily="18" charset="0"/>
                <a:cs typeface="Times New Roman" pitchFamily="18" charset="0"/>
              </a:rPr>
              <a:t>DNA</a:t>
            </a:r>
            <a:r>
              <a:rPr lang="en-US" sz="3100" dirty="0">
                <a:latin typeface="Cambria" pitchFamily="18" charset="0"/>
                <a:cs typeface="Times New Roman" pitchFamily="18" charset="0"/>
              </a:rPr>
              <a:t> into the cells.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F27B-4605-A25E-1558-3C3E774A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8DAC6-DB3A-04E7-900A-6BAF7C38D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At the end of the lecture students should be able to..</a:t>
            </a:r>
          </a:p>
          <a:p>
            <a:pPr marL="633222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Understand the Basics of Gene Therapy</a:t>
            </a:r>
          </a:p>
          <a:p>
            <a:pPr marL="633222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Describe the Types of Gene Therapy</a:t>
            </a:r>
          </a:p>
          <a:p>
            <a:pPr marL="633222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Explain the Vectors Used in Gene Therapy</a:t>
            </a:r>
          </a:p>
          <a:p>
            <a:pPr marL="633222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Explore Clinical Applications and Challenges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45118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TYPES OF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GENE AUGMENTATION THERAPY</a:t>
            </a: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Most common form of gene therapy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Foreign gene replaces missing or defective gene.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Cambria" pitchFamily="18" charset="0"/>
                <a:cs typeface="Times New Roman" pitchFamily="18" charset="0"/>
              </a:rPr>
              <a:t>Eg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. Replacement of defective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p53 gene</a:t>
            </a:r>
            <a:r>
              <a:rPr lang="en-US" sz="2400" b="1" dirty="0">
                <a:solidFill>
                  <a:schemeClr val="accent5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by a normal one in liver cancer.</a:t>
            </a:r>
          </a:p>
          <a:p>
            <a:pPr>
              <a:buNone/>
            </a:pPr>
            <a:r>
              <a:rPr lang="en-US" sz="2400" b="1" dirty="0">
                <a:latin typeface="Georgia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sz="2400" b="1" dirty="0">
                <a:latin typeface="Georgia" pitchFamily="18" charset="0"/>
                <a:cs typeface="Times New Roman" pitchFamily="18" charset="0"/>
              </a:rPr>
              <a:t>	</a:t>
            </a:r>
            <a:r>
              <a:rPr lang="en-US" sz="2400" b="1" u="sng" dirty="0">
                <a:latin typeface="Georgia" pitchFamily="18" charset="0"/>
                <a:cs typeface="Times New Roman" pitchFamily="18" charset="0"/>
              </a:rPr>
              <a:t>GENE INHIBITION THERAPY</a:t>
            </a: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Done to block the overproduction of some proteins.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2 types – </a:t>
            </a:r>
            <a:r>
              <a:rPr lang="en-US" sz="2400" dirty="0" err="1">
                <a:latin typeface="Cambria" pitchFamily="18" charset="0"/>
                <a:cs typeface="Times New Roman" pitchFamily="18" charset="0"/>
              </a:rPr>
              <a:t>Antigene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 and antisense therapy.</a:t>
            </a:r>
          </a:p>
          <a:p>
            <a:pPr lvl="1"/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Antigene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Cambria" pitchFamily="18" charset="0"/>
                <a:cs typeface="Times New Roman" pitchFamily="18" charset="0"/>
              </a:rPr>
              <a:t>– blocks transcription using </a:t>
            </a:r>
            <a:r>
              <a:rPr lang="en-US" sz="2000" dirty="0" err="1">
                <a:latin typeface="Cambria" pitchFamily="18" charset="0"/>
                <a:cs typeface="Times New Roman" pitchFamily="18" charset="0"/>
              </a:rPr>
              <a:t>antigene</a:t>
            </a:r>
            <a:r>
              <a:rPr lang="en-US" sz="2000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ambria" pitchFamily="18" charset="0"/>
                <a:cs typeface="Times New Roman" pitchFamily="18" charset="0"/>
              </a:rPr>
              <a:t>oligonucleotide</a:t>
            </a:r>
            <a:endParaRPr lang="en-US" sz="2000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Antisense</a:t>
            </a:r>
            <a:r>
              <a:rPr lang="en-US" sz="2000" dirty="0">
                <a:latin typeface="Cambria" pitchFamily="18" charset="0"/>
                <a:cs typeface="Times New Roman" pitchFamily="18" charset="0"/>
              </a:rPr>
              <a:t> – blocks </a:t>
            </a:r>
            <a:r>
              <a:rPr lang="en-US" sz="2000" dirty="0" err="1">
                <a:latin typeface="Cambria" pitchFamily="18" charset="0"/>
                <a:cs typeface="Times New Roman" pitchFamily="18" charset="0"/>
              </a:rPr>
              <a:t>transalation</a:t>
            </a:r>
            <a:r>
              <a:rPr lang="en-US" sz="2000" dirty="0">
                <a:latin typeface="Cambria" pitchFamily="18" charset="0"/>
                <a:cs typeface="Times New Roman" pitchFamily="18" charset="0"/>
              </a:rPr>
              <a:t> using antisense </a:t>
            </a:r>
            <a:r>
              <a:rPr lang="en-US" sz="2000" dirty="0" err="1">
                <a:latin typeface="Cambria" pitchFamily="18" charset="0"/>
                <a:cs typeface="Times New Roman" pitchFamily="18" charset="0"/>
              </a:rPr>
              <a:t>oligonucleotide</a:t>
            </a:r>
            <a:r>
              <a:rPr lang="en-US" sz="2000" dirty="0">
                <a:latin typeface="Cambria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Long lasting therapy is not achieved by gene therapy;  Due to rapid dividing of cells  benefits of gene therapy is </a:t>
            </a:r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short lived.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Immune response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to the transferred gene stimulates a potential risk to gene therapy.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Viruses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 used as vectors for gene transfer may cause </a:t>
            </a:r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toxicity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, immune responses, and inflammatory reactions in the host. </a:t>
            </a:r>
          </a:p>
          <a:p>
            <a:pPr>
              <a:buNone/>
            </a:pPr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Disorders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 caused by defects in </a:t>
            </a:r>
            <a:r>
              <a:rPr lang="en-US" sz="2600" dirty="0">
                <a:solidFill>
                  <a:schemeClr val="accent6"/>
                </a:solidFill>
                <a:latin typeface="Cambria" pitchFamily="18" charset="0"/>
                <a:cs typeface="Times New Roman" pitchFamily="18" charset="0"/>
              </a:rPr>
              <a:t>multiple genes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cannot be treated effectively using gene therapy.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Gene therapy has the potential to eliminate and prevent hereditary diseases such as cystic fibrosis, ADA- SCID etc.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It is a possible cure for heart disease, AIDS and cancer.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It gives someone born with a genetic disease a chance to life.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It can be used to eradicate diseases from the future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200" dirty="0">
              <a:latin typeface="Cambria" pitchFamily="18" charset="0"/>
            </a:endParaRP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>
                <a:latin typeface="Cambria" pitchFamily="18" charset="0"/>
              </a:rPr>
              <a:t>Who will have access to therapy?</a:t>
            </a: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>
                <a:latin typeface="Cambria" pitchFamily="18" charset="0"/>
              </a:rPr>
              <a:t>Is it interfering with God’s plan?</a:t>
            </a: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>
                <a:latin typeface="Cambria" pitchFamily="18" charset="0"/>
              </a:rPr>
              <a:t>Should people be allowed to use</a:t>
            </a:r>
          </a:p>
          <a:p>
            <a:pPr>
              <a:buNone/>
            </a:pPr>
            <a:r>
              <a:rPr lang="en-US" sz="2200" dirty="0">
                <a:latin typeface="Cambria" pitchFamily="18" charset="0"/>
              </a:rPr>
              <a:t>	 gene therapy to enhance basic human</a:t>
            </a:r>
          </a:p>
          <a:p>
            <a:pPr>
              <a:buNone/>
            </a:pPr>
            <a:r>
              <a:rPr lang="en-US" sz="2200" dirty="0">
                <a:latin typeface="Cambria" pitchFamily="18" charset="0"/>
              </a:rPr>
              <a:t>	 traits such as height, intelligence etc.?</a:t>
            </a: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>
                <a:latin typeface="Cambria" pitchFamily="18" charset="0"/>
              </a:rPr>
              <a:t>Is it alright to use the therapy in</a:t>
            </a:r>
          </a:p>
          <a:p>
            <a:pPr>
              <a:buNone/>
            </a:pPr>
            <a:r>
              <a:rPr lang="en-US" sz="2200" dirty="0">
                <a:latin typeface="Cambria" pitchFamily="18" charset="0"/>
              </a:rPr>
              <a:t>	 the prenatal stage of development</a:t>
            </a:r>
          </a:p>
          <a:p>
            <a:pPr>
              <a:buNone/>
            </a:pPr>
            <a:r>
              <a:rPr lang="en-US" sz="2200" dirty="0">
                <a:latin typeface="Cambria" pitchFamily="18" charset="0"/>
              </a:rPr>
              <a:t>	in babies?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91200" y="1828800"/>
            <a:ext cx="2819400" cy="456406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Theoretically, gene therapy is the permanent solution for genetic diseases.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But it has several complexities.</a:t>
            </a:r>
            <a:r>
              <a:rPr lang="en-US" sz="2400" dirty="0">
                <a:latin typeface="Cambria" pitchFamily="18" charset="0"/>
              </a:rPr>
              <a:t> At its current stage, it is not accessible to most people due to its huge cost.</a:t>
            </a:r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A breakthrough may come anytime and a day may come when almost every disease will have a gene therapy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Gene therapy have the potential to revolutionize the practice of medicine.</a:t>
            </a:r>
          </a:p>
          <a:p>
            <a:pPr marL="420624" indent="-384048">
              <a:buFont typeface="Wingdings 2"/>
              <a:buChar char=""/>
              <a:defRPr/>
            </a:pPr>
            <a:endParaRPr lang="en-US" sz="2400" dirty="0">
              <a:latin typeface="Georgia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2105561"/>
            <a:ext cx="56388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</a:t>
            </a:r>
          </a:p>
          <a:p>
            <a:pPr algn="ctr"/>
            <a:r>
              <a:rPr lang="en-US" sz="80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YOU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7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334000" cy="5105399"/>
          </a:xfrm>
        </p:spPr>
        <p:txBody>
          <a:bodyPr>
            <a:normAutofit fontScale="92500"/>
          </a:bodyPr>
          <a:lstStyle/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Gene therapy is </a:t>
            </a:r>
            <a:r>
              <a:rPr lang="en-US" sz="2600" b="1" u="sng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the introduction of genes into existing cells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to prevent or cure a wide range of diseases.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It is a technique for correcting defective genes responsible for disease development.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The first approved gene therapy experiment  occurred on September 14, 1990 in US, when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Ashanti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DeSilva</a:t>
            </a:r>
            <a:r>
              <a:rPr lang="en-US" sz="2600" b="1" dirty="0">
                <a:solidFill>
                  <a:schemeClr val="accent5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was treated for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ADA-SCID</a:t>
            </a:r>
            <a:r>
              <a:rPr lang="en-US" dirty="0">
                <a:latin typeface="Cambria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http://www.buzzle.com/img/articleImages/269685-8016-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2830286" cy="3962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TYPES OF GENE THERAPY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875445"/>
            <a:ext cx="4040188" cy="7153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Somatic CELL gene therapy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4027488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Cambria" pitchFamily="18" charset="0"/>
                <a:cs typeface="Times New Roman" pitchFamily="18" charset="0"/>
              </a:rPr>
              <a:t>Therapeutic genes transferred into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 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somatic cells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Will not be inherited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Cambria" pitchFamily="18" charset="0"/>
                <a:cs typeface="Times New Roman" pitchFamily="18" charset="0"/>
              </a:rPr>
              <a:t>later generations.</a:t>
            </a:r>
          </a:p>
          <a:p>
            <a:pPr lvl="1"/>
            <a:r>
              <a:rPr lang="en-US" dirty="0">
                <a:latin typeface="Cambria" pitchFamily="18" charset="0"/>
                <a:cs typeface="Times New Roman" pitchFamily="18" charset="0"/>
              </a:rPr>
              <a:t>At present all researches directed to correct genetic defects in somatic cells.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724400" y="1875445"/>
            <a:ext cx="4879975" cy="715355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Germ line gene therapy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4103688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Cambria" pitchFamily="18" charset="0"/>
                <a:cs typeface="Times New Roman" pitchFamily="18" charset="0"/>
              </a:rPr>
              <a:t>Therapeutic genes transferred into the 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germ cells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b="1" dirty="0">
              <a:latin typeface="Cambria" pitchFamily="18" charset="0"/>
              <a:cs typeface="Times New Roman" pitchFamily="18" charset="0"/>
            </a:endParaRP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It is heritable </a:t>
            </a:r>
            <a:r>
              <a:rPr lang="en-US" dirty="0">
                <a:latin typeface="Cambria" pitchFamily="18" charset="0"/>
                <a:cs typeface="Times New Roman" pitchFamily="18" charset="0"/>
              </a:rPr>
              <a:t>and passed on to later generations.</a:t>
            </a:r>
          </a:p>
          <a:p>
            <a:pPr lvl="1"/>
            <a:r>
              <a:rPr lang="en-US" dirty="0">
                <a:latin typeface="Cambria" pitchFamily="18" charset="0"/>
                <a:cs typeface="Times New Roman" pitchFamily="18" charset="0"/>
              </a:rPr>
              <a:t>For safety, ethical and technical reasons, it is not being attempted at present.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" y="1752600"/>
            <a:ext cx="8305800" cy="472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1" idx="0"/>
            <a:endCxn id="11" idx="2"/>
          </p:cNvCxnSpPr>
          <p:nvPr/>
        </p:nvCxnSpPr>
        <p:spPr>
          <a:xfrm rot="16200000" flipH="1">
            <a:off x="2324100" y="41148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2362200"/>
            <a:ext cx="830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APPROACHES IN GENE THERAPY</a:t>
            </a:r>
          </a:p>
        </p:txBody>
      </p:sp>
      <p:pic>
        <p:nvPicPr>
          <p:cNvPr id="4" name="Picture 2" descr="C:\Users\USER\Pictures\ex viv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7024331" cy="5410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876800" y="23048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Ex vivo gene therapy</a:t>
            </a:r>
            <a:r>
              <a:rPr lang="en-US" sz="2400" dirty="0">
                <a:latin typeface="Cambria" pitchFamily="18" charset="0"/>
              </a:rPr>
              <a:t>:- transfer of genes to cultured cells and reinsertion.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224034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In vivo gene therapy</a:t>
            </a:r>
            <a:r>
              <a:rPr lang="en-US" sz="2400" dirty="0">
                <a:latin typeface="Cambria" pitchFamily="18" charset="0"/>
              </a:rPr>
              <a:t>:- direct delivery of genes into the cells of a particular tissue in the body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229894" y="1638300"/>
            <a:ext cx="380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2200" y="1828006"/>
            <a:ext cx="41148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133600" y="20566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248400" y="20566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VIVO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600200" y="1905000"/>
          <a:ext cx="6477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EXAMPLE OF EX VIVO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1</a:t>
            </a:r>
            <a:r>
              <a:rPr lang="en-US" sz="2600" baseline="30000" dirty="0">
                <a:latin typeface="Cambria" pitchFamily="18" charset="0"/>
                <a:cs typeface="Times New Roman" pitchFamily="18" charset="0"/>
              </a:rPr>
              <a:t>st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 gene therapy – to correct deficiency of enzyme,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Adenosine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deaminase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(ADA).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Performed on a 4yr old girl </a:t>
            </a:r>
            <a:r>
              <a:rPr lang="en-US" sz="2600" dirty="0" err="1">
                <a:latin typeface="Cambria" pitchFamily="18" charset="0"/>
                <a:cs typeface="Times New Roman" pitchFamily="18" charset="0"/>
              </a:rPr>
              <a:t>Ashanthi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Cambria" pitchFamily="18" charset="0"/>
                <a:cs typeface="Times New Roman" pitchFamily="18" charset="0"/>
              </a:rPr>
              <a:t>DeSilva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Was suffering from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SCID- Severe Combined Immunodeficiency.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Caused due to defect in gene coding for ADA.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 err="1">
                <a:latin typeface="Cambria" pitchFamily="18" charset="0"/>
                <a:cs typeface="Times New Roman" pitchFamily="18" charset="0"/>
              </a:rPr>
              <a:t>Deoxy</a:t>
            </a:r>
            <a:r>
              <a:rPr lang="en-US" sz="2600" dirty="0">
                <a:latin typeface="Cambria" pitchFamily="18" charset="0"/>
                <a:cs typeface="Times New Roman" pitchFamily="18" charset="0"/>
              </a:rPr>
              <a:t> adenosine accumulate and destroys T lymphocytes.</a:t>
            </a:r>
          </a:p>
          <a:p>
            <a:endParaRPr lang="en-US" sz="26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Cambria" pitchFamily="18" charset="0"/>
                <a:cs typeface="Times New Roman" pitchFamily="18" charset="0"/>
              </a:rPr>
              <a:t>Disrupts immunity , suffer from infectious diseases and die at young age.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mun.ca/biology/scarr/Fg16_12_SCID_gene_therapy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63000" cy="632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152400"/>
            <a:ext cx="8839200" cy="647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VIVO GENE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5"/>
                </a:solidFill>
                <a:latin typeface="Cambria" pitchFamily="18" charset="0"/>
                <a:cs typeface="Times New Roman" pitchFamily="18" charset="0"/>
              </a:rPr>
              <a:t>Direct delivery </a:t>
            </a:r>
            <a:r>
              <a:rPr lang="en-US" sz="2400" dirty="0">
                <a:latin typeface="Cambria" pitchFamily="18" charset="0"/>
                <a:cs typeface="Times New Roman" pitchFamily="18" charset="0"/>
              </a:rPr>
              <a:t>of therapeutic gene into target cell into patients body.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Carried out by viral or non viral vector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 systems</a:t>
            </a:r>
            <a:r>
              <a:rPr lang="en-US" sz="2400" dirty="0">
                <a:latin typeface="Cambria" pitchFamily="18" charset="0"/>
              </a:rPr>
              <a:t>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It can be the only possible option in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patients  where individual  cells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cannot be cultured in vitro in 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cs typeface="Times New Roman" pitchFamily="18" charset="0"/>
              </a:rPr>
              <a:t>	sufficient  numbers.</a:t>
            </a:r>
          </a:p>
          <a:p>
            <a:endParaRPr lang="en-US" sz="2400" dirty="0">
              <a:latin typeface="Cambria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Cambria" pitchFamily="18" charset="0"/>
                <a:cs typeface="Times New Roman" pitchFamily="18" charset="0"/>
              </a:rPr>
              <a:t>In vivo gene transfer is necessary when cultured cells cannot be re-implanted in patients effectively.</a:t>
            </a:r>
          </a:p>
          <a:p>
            <a:endParaRPr lang="en-US" sz="2200" dirty="0">
              <a:latin typeface="Georgia" pitchFamily="18" charset="0"/>
              <a:cs typeface="Times New Roman" pitchFamily="18" charset="0"/>
            </a:endParaRPr>
          </a:p>
          <a:p>
            <a:endParaRPr lang="en-US" sz="2600" dirty="0">
              <a:latin typeface="Georgia" pitchFamily="18" charset="0"/>
              <a:cs typeface="Times New Roman" pitchFamily="18" charset="0"/>
            </a:endParaRPr>
          </a:p>
          <a:p>
            <a:endParaRPr lang="en-US" sz="2600" dirty="0"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6386" name="Picture 2" descr="Pi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667000"/>
            <a:ext cx="3124200" cy="22859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1076</TotalTime>
  <Words>1266</Words>
  <Application>Microsoft Office PowerPoint</Application>
  <PresentationFormat>On-screen Show (4:3)</PresentationFormat>
  <Paragraphs>214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Cambria</vt:lpstr>
      <vt:lpstr>Corbel</vt:lpstr>
      <vt:lpstr>Georgia</vt:lpstr>
      <vt:lpstr>Times New Roman</vt:lpstr>
      <vt:lpstr>Wingdings</vt:lpstr>
      <vt:lpstr>Wingdings 2</vt:lpstr>
      <vt:lpstr>Wingdings 3</vt:lpstr>
      <vt:lpstr>Module</vt:lpstr>
      <vt:lpstr>  GENE THERAPY</vt:lpstr>
      <vt:lpstr>Objectives</vt:lpstr>
      <vt:lpstr>INTRODUCTION</vt:lpstr>
      <vt:lpstr>TYPES OF GENE THERAPY</vt:lpstr>
      <vt:lpstr>APPROACHES IN GENE THERAPY</vt:lpstr>
      <vt:lpstr>EX VIVO GENE THERAPY</vt:lpstr>
      <vt:lpstr>EXAMPLE OF EX VIVO GENE THERAPY</vt:lpstr>
      <vt:lpstr>PowerPoint Presentation</vt:lpstr>
      <vt:lpstr>IN VIVO GENE THERAPY</vt:lpstr>
      <vt:lpstr>EXAMPLE OF IN VIVO GENE THERAPY</vt:lpstr>
      <vt:lpstr>PowerPoint Presentation</vt:lpstr>
      <vt:lpstr>VECTORS IN GENE THERAPY</vt:lpstr>
      <vt:lpstr>VIRAL VECTORS</vt:lpstr>
      <vt:lpstr>VIRAL VECTORS</vt:lpstr>
      <vt:lpstr>VIRAL VECTORS</vt:lpstr>
      <vt:lpstr>NON VIRAL VECTOR SYSTEM</vt:lpstr>
      <vt:lpstr>NON VIRAL VECTORS</vt:lpstr>
      <vt:lpstr>METHODS OF GENE DELIVERY</vt:lpstr>
      <vt:lpstr>CHEMICAL METHODS</vt:lpstr>
      <vt:lpstr>OTHER TYPES OF GENE THERAPY</vt:lpstr>
      <vt:lpstr>DISADVATAGES</vt:lpstr>
      <vt:lpstr>ADVANTAGES</vt:lpstr>
      <vt:lpstr>ETHICAL ISSUES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Prince Meena</cp:lastModifiedBy>
  <cp:revision>211</cp:revision>
  <dcterms:created xsi:type="dcterms:W3CDTF">2012-02-16T00:52:33Z</dcterms:created>
  <dcterms:modified xsi:type="dcterms:W3CDTF">2024-11-26T04:37:29Z</dcterms:modified>
</cp:coreProperties>
</file>