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98" r:id="rId3"/>
    <p:sldId id="259" r:id="rId4"/>
    <p:sldId id="260" r:id="rId5"/>
    <p:sldId id="263" r:id="rId6"/>
    <p:sldId id="268" r:id="rId7"/>
    <p:sldId id="271" r:id="rId8"/>
    <p:sldId id="272" r:id="rId9"/>
    <p:sldId id="269" r:id="rId10"/>
    <p:sldId id="270" r:id="rId11"/>
    <p:sldId id="273" r:id="rId12"/>
    <p:sldId id="274" r:id="rId13"/>
    <p:sldId id="275" r:id="rId14"/>
    <p:sldId id="276" r:id="rId15"/>
    <p:sldId id="277" r:id="rId16"/>
    <p:sldId id="278" r:id="rId17"/>
    <p:sldId id="279" r:id="rId18"/>
    <p:sldId id="280" r:id="rId19"/>
    <p:sldId id="281" r:id="rId20"/>
    <p:sldId id="282" r:id="rId21"/>
    <p:sldId id="283" r:id="rId22"/>
    <p:sldId id="284" r:id="rId23"/>
    <p:sldId id="285" r:id="rId24"/>
    <p:sldId id="286" r:id="rId25"/>
    <p:sldId id="287" r:id="rId26"/>
    <p:sldId id="288" r:id="rId27"/>
    <p:sldId id="289" r:id="rId28"/>
    <p:sldId id="290" r:id="rId29"/>
    <p:sldId id="291" r:id="rId30"/>
    <p:sldId id="292" r:id="rId31"/>
    <p:sldId id="293" r:id="rId32"/>
    <p:sldId id="294" r:id="rId33"/>
    <p:sldId id="295" r:id="rId34"/>
    <p:sldId id="296" r:id="rId35"/>
    <p:sldId id="297"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005E"/>
    <a:srgbClr val="BE0260"/>
    <a:srgbClr val="018ACF"/>
    <a:srgbClr val="D68B1C"/>
    <a:srgbClr val="D09622"/>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26" y="72"/>
      </p:cViewPr>
      <p:guideLst>
        <p:guide orient="horz" pos="216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AA50C4-4EF2-425D-B5EF-236F36C8D98B}" type="datetimeFigureOut">
              <a:rPr lang="en-IN" smtClean="0"/>
              <a:t>26-11-2024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56A6B2-2D33-4B9B-AB5C-DF4BEC21A98E}" type="slidenum">
              <a:rPr lang="en-IN" smtClean="0"/>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9556A6B2-2D33-4B9B-AB5C-DF4BEC21A98E}" type="slidenum">
              <a:rPr lang="en-IN" smtClean="0"/>
              <a:t>4</a:t>
            </a:fld>
            <a:endParaRPr lang="en-I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fld id="{2A2E8477-A134-44A8-B9F5-1D65F1D76EAC}"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14400" eaLnBrk="1" fontAlgn="auto" latinLnBrk="0" hangingPunct="1">
                <a:lnSpc>
                  <a:spcPct val="100000"/>
                </a:lnSpc>
                <a:spcBef>
                  <a:spcPts val="0"/>
                </a:spcBef>
                <a:spcAft>
                  <a:spcPts val="0"/>
                </a:spcAft>
                <a:buClrTx/>
                <a:buSzTx/>
                <a:buFontTx/>
                <a:buNone/>
                <a:tabLst/>
                <a:defRPr/>
              </a:pPr>
              <a:t>13</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r>
              <a:rPr lang="en-US" altLang="en-US"/>
              <a:t>A fun fact about how common mutations are.  Explain that everyone has mutations, although they are not always seen because the mutation may have occurred in a section of DNA that doesn’t make a protein.</a:t>
            </a:r>
          </a:p>
        </p:txBody>
      </p:sp>
    </p:spTree>
    <p:extLst>
      <p:ext uri="{BB962C8B-B14F-4D97-AF65-F5344CB8AC3E}">
        <p14:creationId xmlns:p14="http://schemas.microsoft.com/office/powerpoint/2010/main" val="19013917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fld id="{CBDF8FB9-735D-415E-91EA-03726A6584EF}"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14400" eaLnBrk="1" fontAlgn="auto" latinLnBrk="0" hangingPunct="1">
                <a:lnSpc>
                  <a:spcPct val="100000"/>
                </a:lnSpc>
                <a:spcBef>
                  <a:spcPts val="0"/>
                </a:spcBef>
                <a:spcAft>
                  <a:spcPts val="0"/>
                </a:spcAft>
                <a:buClrTx/>
                <a:buSzTx/>
                <a:buFontTx/>
                <a:buNone/>
                <a:tabLst/>
                <a:defRPr/>
              </a:pPr>
              <a:t>14</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r>
              <a:rPr lang="en-US" altLang="en-US"/>
              <a:t>Explain that everyone has mutations, although they are not always seen because the mutation may have occurred in a section of DNA that doesn’t make a protein or the mutation may cause a cell to die (while not affecting the function of the organ).</a:t>
            </a:r>
          </a:p>
          <a:p>
            <a:pPr eaLnBrk="1" hangingPunct="1"/>
            <a:endParaRPr lang="en-US" altLang="en-US"/>
          </a:p>
        </p:txBody>
      </p:sp>
    </p:spTree>
    <p:extLst>
      <p:ext uri="{BB962C8B-B14F-4D97-AF65-F5344CB8AC3E}">
        <p14:creationId xmlns:p14="http://schemas.microsoft.com/office/powerpoint/2010/main" val="11882925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fld id="{39D634AB-3038-4057-B587-E7B14E8448CA}"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14400" eaLnBrk="1" fontAlgn="auto" latinLnBrk="0" hangingPunct="1">
                <a:lnSpc>
                  <a:spcPct val="100000"/>
                </a:lnSpc>
                <a:spcBef>
                  <a:spcPts val="0"/>
                </a:spcBef>
                <a:spcAft>
                  <a:spcPts val="0"/>
                </a:spcAft>
                <a:buClrTx/>
                <a:buSzTx/>
                <a:buFontTx/>
                <a:buNone/>
                <a:tabLst/>
                <a:defRPr/>
              </a:pPr>
              <a:t>15</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r>
              <a:rPr lang="en-US" altLang="en-US"/>
              <a:t>Clip Art</a:t>
            </a:r>
          </a:p>
        </p:txBody>
      </p:sp>
    </p:spTree>
    <p:extLst>
      <p:ext uri="{BB962C8B-B14F-4D97-AF65-F5344CB8AC3E}">
        <p14:creationId xmlns:p14="http://schemas.microsoft.com/office/powerpoint/2010/main" val="8581410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fld id="{7F52C4B3-FAD6-4C7C-9947-36A4018D83FE}"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14400" eaLnBrk="1" fontAlgn="auto" latinLnBrk="0" hangingPunct="1">
                <a:lnSpc>
                  <a:spcPct val="100000"/>
                </a:lnSpc>
                <a:spcBef>
                  <a:spcPts val="0"/>
                </a:spcBef>
                <a:spcAft>
                  <a:spcPts val="0"/>
                </a:spcAft>
                <a:buClrTx/>
                <a:buSzTx/>
                <a:buFontTx/>
                <a:buNone/>
                <a:tabLst/>
                <a:defRPr/>
              </a:pPr>
              <a:t>17</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r>
              <a:rPr lang="en-US" altLang="en-US"/>
              <a:t>General information about the three most common types of mutations to transition into the examples</a:t>
            </a:r>
          </a:p>
        </p:txBody>
      </p:sp>
    </p:spTree>
    <p:extLst>
      <p:ext uri="{BB962C8B-B14F-4D97-AF65-F5344CB8AC3E}">
        <p14:creationId xmlns:p14="http://schemas.microsoft.com/office/powerpoint/2010/main" val="3018919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fld id="{6E703762-13FB-43BC-8A0C-9F2057AFF3AC}"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14400" eaLnBrk="1" fontAlgn="auto" latinLnBrk="0" hangingPunct="1">
                <a:lnSpc>
                  <a:spcPct val="100000"/>
                </a:lnSpc>
                <a:spcBef>
                  <a:spcPts val="0"/>
                </a:spcBef>
                <a:spcAft>
                  <a:spcPts val="0"/>
                </a:spcAft>
                <a:buClrTx/>
                <a:buSzTx/>
                <a:buFontTx/>
                <a:buNone/>
                <a:tabLst/>
                <a:defRPr/>
              </a:pPr>
              <a:t>18</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r>
              <a:rPr lang="en-US" altLang="en-US"/>
              <a:t>Ask students if they can figure out what is happening in this mutation.</a:t>
            </a:r>
          </a:p>
          <a:p>
            <a:pPr eaLnBrk="1" hangingPunct="1"/>
            <a:r>
              <a:rPr lang="en-US" altLang="en-US"/>
              <a:t>Answer is on the next slide.</a:t>
            </a:r>
          </a:p>
        </p:txBody>
      </p:sp>
    </p:spTree>
    <p:extLst>
      <p:ext uri="{BB962C8B-B14F-4D97-AF65-F5344CB8AC3E}">
        <p14:creationId xmlns:p14="http://schemas.microsoft.com/office/powerpoint/2010/main" val="1349437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fld id="{1EEBFFEA-8D58-4234-8BA8-E4F104594425}"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14400" eaLnBrk="1" fontAlgn="auto" latinLnBrk="0" hangingPunct="1">
                <a:lnSpc>
                  <a:spcPct val="100000"/>
                </a:lnSpc>
                <a:spcBef>
                  <a:spcPts val="0"/>
                </a:spcBef>
                <a:spcAft>
                  <a:spcPts val="0"/>
                </a:spcAft>
                <a:buClrTx/>
                <a:buSzTx/>
                <a:buFontTx/>
                <a:buNone/>
                <a:tabLst/>
                <a:defRPr/>
              </a:pPr>
              <a:t>19</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r>
              <a:rPr lang="en-US" altLang="en-US"/>
              <a:t>Ask students if they can figure out what is happening in this mutation.</a:t>
            </a:r>
          </a:p>
          <a:p>
            <a:pPr eaLnBrk="1" hangingPunct="1"/>
            <a:r>
              <a:rPr lang="en-US" altLang="en-US"/>
              <a:t>Answer is on the next slide.</a:t>
            </a:r>
          </a:p>
        </p:txBody>
      </p:sp>
    </p:spTree>
    <p:extLst>
      <p:ext uri="{BB962C8B-B14F-4D97-AF65-F5344CB8AC3E}">
        <p14:creationId xmlns:p14="http://schemas.microsoft.com/office/powerpoint/2010/main" val="41374622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fld id="{7C51A790-139E-408D-BBE2-7FA9B4CDE8F4}"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14400" eaLnBrk="1" fontAlgn="auto" latinLnBrk="0" hangingPunct="1">
                <a:lnSpc>
                  <a:spcPct val="100000"/>
                </a:lnSpc>
                <a:spcBef>
                  <a:spcPts val="0"/>
                </a:spcBef>
                <a:spcAft>
                  <a:spcPts val="0"/>
                </a:spcAft>
                <a:buClrTx/>
                <a:buSzTx/>
                <a:buFontTx/>
                <a:buNone/>
                <a:tabLst/>
                <a:defRPr/>
              </a:pPr>
              <a:t>20</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r>
              <a:rPr lang="en-US" altLang="en-US"/>
              <a:t>Have students write the sentence on their paper.  They will substitute one letter in one word of the sentence.  Example: Thg cat ate the rat.  Think-Pair-Share. (1 min.) Discuss effect of mutation with students.  Changing one letter in the sentence can have little effect on idea of the sentence, but it can also change the entire sentence depending on where the substitution occurs.  Example: The hat ate the rat.</a:t>
            </a:r>
          </a:p>
        </p:txBody>
      </p:sp>
    </p:spTree>
    <p:extLst>
      <p:ext uri="{BB962C8B-B14F-4D97-AF65-F5344CB8AC3E}">
        <p14:creationId xmlns:p14="http://schemas.microsoft.com/office/powerpoint/2010/main" val="1680202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fld id="{56536E07-A855-446E-A4A4-6BBD3859301C}"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14400" eaLnBrk="1" fontAlgn="auto" latinLnBrk="0" hangingPunct="1">
                <a:lnSpc>
                  <a:spcPct val="100000"/>
                </a:lnSpc>
                <a:spcBef>
                  <a:spcPts val="0"/>
                </a:spcBef>
                <a:spcAft>
                  <a:spcPts val="0"/>
                </a:spcAft>
                <a:buClrTx/>
                <a:buSzTx/>
                <a:buFontTx/>
                <a:buNone/>
                <a:tabLst/>
                <a:defRPr/>
              </a:pPr>
              <a:t>21</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algn="ctr" eaLnBrk="1" hangingPunct="1"/>
            <a:endParaRPr lang="en-US" altLang="en-US"/>
          </a:p>
        </p:txBody>
      </p:sp>
    </p:spTree>
    <p:extLst>
      <p:ext uri="{BB962C8B-B14F-4D97-AF65-F5344CB8AC3E}">
        <p14:creationId xmlns:p14="http://schemas.microsoft.com/office/powerpoint/2010/main" val="23134746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fld id="{3C90E526-F1E3-48AA-987F-79587D9A61E2}"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14400" eaLnBrk="1" fontAlgn="auto" latinLnBrk="0" hangingPunct="1">
                <a:lnSpc>
                  <a:spcPct val="100000"/>
                </a:lnSpc>
                <a:spcBef>
                  <a:spcPts val="0"/>
                </a:spcBef>
                <a:spcAft>
                  <a:spcPts val="0"/>
                </a:spcAft>
                <a:buClrTx/>
                <a:buSzTx/>
                <a:buFontTx/>
                <a:buNone/>
                <a:tabLst/>
                <a:defRPr/>
              </a:pPr>
              <a:t>22</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r>
              <a:rPr lang="en-US" altLang="en-US"/>
              <a:t>Ask students if they can figure out what is happening in this mutation.</a:t>
            </a:r>
          </a:p>
          <a:p>
            <a:pPr eaLnBrk="1" hangingPunct="1"/>
            <a:r>
              <a:rPr lang="en-US" altLang="en-US"/>
              <a:t>Answer is on the next slide.</a:t>
            </a:r>
          </a:p>
        </p:txBody>
      </p:sp>
    </p:spTree>
    <p:extLst>
      <p:ext uri="{BB962C8B-B14F-4D97-AF65-F5344CB8AC3E}">
        <p14:creationId xmlns:p14="http://schemas.microsoft.com/office/powerpoint/2010/main" val="40892608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fld id="{D94CC7C4-DFC3-4477-9D02-5DBAA518D100}"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14400" eaLnBrk="1" fontAlgn="auto" latinLnBrk="0" hangingPunct="1">
                <a:lnSpc>
                  <a:spcPct val="100000"/>
                </a:lnSpc>
                <a:spcBef>
                  <a:spcPts val="0"/>
                </a:spcBef>
                <a:spcAft>
                  <a:spcPts val="0"/>
                </a:spcAft>
                <a:buClrTx/>
                <a:buSzTx/>
                <a:buFontTx/>
                <a:buNone/>
                <a:tabLst/>
                <a:defRPr/>
              </a:pPr>
              <a:t>23</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r>
              <a:rPr lang="en-US" altLang="en-US"/>
              <a:t>Ask students if they can figure out what is happening in this mutation.</a:t>
            </a:r>
          </a:p>
          <a:p>
            <a:pPr eaLnBrk="1" hangingPunct="1"/>
            <a:r>
              <a:rPr lang="en-US" altLang="en-US"/>
              <a:t>Answer is on the next slide.</a:t>
            </a:r>
          </a:p>
        </p:txBody>
      </p:sp>
    </p:spTree>
    <p:extLst>
      <p:ext uri="{BB962C8B-B14F-4D97-AF65-F5344CB8AC3E}">
        <p14:creationId xmlns:p14="http://schemas.microsoft.com/office/powerpoint/2010/main" val="22442656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9556A6B2-2D33-4B9B-AB5C-DF4BEC21A98E}" type="slidenum">
              <a:rPr lang="en-IN" smtClean="0"/>
              <a:t>5</a:t>
            </a:fld>
            <a:endParaRPr lang="en-IN"/>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fld id="{5AB3146B-D98D-4940-9E57-00F7F1BECAE0}"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14400" eaLnBrk="1" fontAlgn="auto" latinLnBrk="0" hangingPunct="1">
                <a:lnSpc>
                  <a:spcPct val="100000"/>
                </a:lnSpc>
                <a:spcBef>
                  <a:spcPts val="0"/>
                </a:spcBef>
                <a:spcAft>
                  <a:spcPts val="0"/>
                </a:spcAft>
                <a:buClrTx/>
                <a:buSzTx/>
                <a:buFontTx/>
                <a:buNone/>
                <a:tabLst/>
                <a:defRPr/>
              </a:pPr>
              <a:t>24</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r>
              <a:rPr lang="en-US" altLang="en-US"/>
              <a:t>Example: The cat ate the rat.  Insert a letter to change the sentence  Example: The </a:t>
            </a:r>
            <a:r>
              <a:rPr lang="en-US" altLang="en-US" b="1" u="sng">
                <a:solidFill>
                  <a:srgbClr val="FF0000"/>
                </a:solidFill>
              </a:rPr>
              <a:t>c</a:t>
            </a:r>
            <a:r>
              <a:rPr lang="en-US" altLang="en-US"/>
              <a:t>ca tat eth era t.</a:t>
            </a:r>
          </a:p>
        </p:txBody>
      </p:sp>
    </p:spTree>
    <p:extLst>
      <p:ext uri="{BB962C8B-B14F-4D97-AF65-F5344CB8AC3E}">
        <p14:creationId xmlns:p14="http://schemas.microsoft.com/office/powerpoint/2010/main" val="10307830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fld id="{573CD1D6-960E-459E-8B18-A0BC2B3C2C30}"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14400" eaLnBrk="1" fontAlgn="auto" latinLnBrk="0" hangingPunct="1">
                <a:lnSpc>
                  <a:spcPct val="100000"/>
                </a:lnSpc>
                <a:spcBef>
                  <a:spcPts val="0"/>
                </a:spcBef>
                <a:spcAft>
                  <a:spcPts val="0"/>
                </a:spcAft>
                <a:buClrTx/>
                <a:buSzTx/>
                <a:buFontTx/>
                <a:buNone/>
                <a:tabLst/>
                <a:defRPr/>
              </a:pPr>
              <a:t>26</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r>
              <a:rPr lang="en-US" altLang="en-US"/>
              <a:t>Ask students if they can figure out what is happening in this mutation.</a:t>
            </a:r>
          </a:p>
          <a:p>
            <a:pPr eaLnBrk="1" hangingPunct="1"/>
            <a:r>
              <a:rPr lang="en-US" altLang="en-US"/>
              <a:t>Answer is on the next slide.</a:t>
            </a:r>
          </a:p>
          <a:p>
            <a:pPr eaLnBrk="1" hangingPunct="1"/>
            <a:endParaRPr lang="en-US" altLang="en-US"/>
          </a:p>
        </p:txBody>
      </p:sp>
    </p:spTree>
    <p:extLst>
      <p:ext uri="{BB962C8B-B14F-4D97-AF65-F5344CB8AC3E}">
        <p14:creationId xmlns:p14="http://schemas.microsoft.com/office/powerpoint/2010/main" val="29581489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fld id="{9E39DA6A-E6EC-4049-B121-45CE6758E97B}"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14400" eaLnBrk="1" fontAlgn="auto" latinLnBrk="0" hangingPunct="1">
                <a:lnSpc>
                  <a:spcPct val="100000"/>
                </a:lnSpc>
                <a:spcBef>
                  <a:spcPts val="0"/>
                </a:spcBef>
                <a:spcAft>
                  <a:spcPts val="0"/>
                </a:spcAft>
                <a:buClrTx/>
                <a:buSzTx/>
                <a:buFontTx/>
                <a:buNone/>
                <a:tabLst/>
                <a:defRPr/>
              </a:pPr>
              <a:t>27</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r>
              <a:rPr lang="en-US" altLang="en-US"/>
              <a:t>Ask students if they can figure out what is happening in this mutation.</a:t>
            </a:r>
          </a:p>
          <a:p>
            <a:pPr eaLnBrk="1" hangingPunct="1"/>
            <a:r>
              <a:rPr lang="en-US" altLang="en-US"/>
              <a:t>Answer is on the next slide.</a:t>
            </a:r>
          </a:p>
        </p:txBody>
      </p:sp>
    </p:spTree>
    <p:extLst>
      <p:ext uri="{BB962C8B-B14F-4D97-AF65-F5344CB8AC3E}">
        <p14:creationId xmlns:p14="http://schemas.microsoft.com/office/powerpoint/2010/main" val="37073750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fld id="{E993A63A-6D99-43F5-A23E-9520D043295B}"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14400" eaLnBrk="1" fontAlgn="auto" latinLnBrk="0" hangingPunct="1">
                <a:lnSpc>
                  <a:spcPct val="100000"/>
                </a:lnSpc>
                <a:spcBef>
                  <a:spcPts val="0"/>
                </a:spcBef>
                <a:spcAft>
                  <a:spcPts val="0"/>
                </a:spcAft>
                <a:buClrTx/>
                <a:buSzTx/>
                <a:buFontTx/>
                <a:buNone/>
                <a:tabLst/>
                <a:defRPr/>
              </a:pPr>
              <a:t>30</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eaLnBrk="1" hangingPunct="1"/>
            <a:r>
              <a:rPr lang="en-US" altLang="en-US"/>
              <a:t>The hemoglobin ends up with a differently charged amino acid that caused the RBC to stick to itself.  This is the sickle part.  This affects the way hemoglobin can carry oxygen.</a:t>
            </a:r>
          </a:p>
        </p:txBody>
      </p:sp>
    </p:spTree>
    <p:extLst>
      <p:ext uri="{BB962C8B-B14F-4D97-AF65-F5344CB8AC3E}">
        <p14:creationId xmlns:p14="http://schemas.microsoft.com/office/powerpoint/2010/main" val="3355406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fld id="{481EF396-E9B1-40B3-8E1C-BBD0E17EC7AB}"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14400" eaLnBrk="1" fontAlgn="auto" latinLnBrk="0" hangingPunct="1">
                <a:lnSpc>
                  <a:spcPct val="100000"/>
                </a:lnSpc>
                <a:spcBef>
                  <a:spcPts val="0"/>
                </a:spcBef>
                <a:spcAft>
                  <a:spcPts val="0"/>
                </a:spcAft>
                <a:buClrTx/>
                <a:buSzTx/>
                <a:buFontTx/>
                <a:buNone/>
                <a:tabLst/>
                <a:defRPr/>
              </a:pPr>
              <a:t>31</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r>
              <a:rPr lang="en-US" altLang="en-US"/>
              <a:t>The hemoglobin ends up with a differently charged amino acid that caused the RBC to stick to itself.  This is the sickle part.  This affects the way hemoglobin can carry oxygen.</a:t>
            </a:r>
          </a:p>
        </p:txBody>
      </p:sp>
    </p:spTree>
    <p:extLst>
      <p:ext uri="{BB962C8B-B14F-4D97-AF65-F5344CB8AC3E}">
        <p14:creationId xmlns:p14="http://schemas.microsoft.com/office/powerpoint/2010/main" val="25773838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fld id="{7948B9FD-6CF5-4E5D-BF37-67C4A61F260B}"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14400" eaLnBrk="1" fontAlgn="auto" latinLnBrk="0" hangingPunct="1">
                <a:lnSpc>
                  <a:spcPct val="100000"/>
                </a:lnSpc>
                <a:spcBef>
                  <a:spcPts val="0"/>
                </a:spcBef>
                <a:spcAft>
                  <a:spcPts val="0"/>
                </a:spcAft>
                <a:buClrTx/>
                <a:buSzTx/>
                <a:buFontTx/>
                <a:buNone/>
                <a:tabLst/>
                <a:defRPr/>
              </a:pPr>
              <a:t>33</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r>
              <a:rPr lang="en-US" altLang="en-US"/>
              <a:t>A genetic marker linked to Huntington disease was found on chromosome 4 in 1983, making Huntington disease, or HD, the first genetic disease mapped using DNA polymorphisms. HD is inherited as an autosomal dominant disease. </a:t>
            </a:r>
          </a:p>
        </p:txBody>
      </p:sp>
    </p:spTree>
    <p:extLst>
      <p:ext uri="{BB962C8B-B14F-4D97-AF65-F5344CB8AC3E}">
        <p14:creationId xmlns:p14="http://schemas.microsoft.com/office/powerpoint/2010/main" val="24272288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fld id="{8F128B85-9585-41A0-AC62-47613595584E}"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14400" eaLnBrk="1" fontAlgn="auto" latinLnBrk="0" hangingPunct="1">
                <a:lnSpc>
                  <a:spcPct val="100000"/>
                </a:lnSpc>
                <a:spcBef>
                  <a:spcPts val="0"/>
                </a:spcBef>
                <a:spcAft>
                  <a:spcPts val="0"/>
                </a:spcAft>
                <a:buClrTx/>
                <a:buSzTx/>
                <a:buFontTx/>
                <a:buNone/>
                <a:tabLst/>
                <a:defRPr/>
              </a:pPr>
              <a:t>34</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r>
              <a:rPr lang="en-US" altLang="en-US" b="1"/>
              <a:t>Stem cells</a:t>
            </a:r>
            <a:r>
              <a:rPr lang="en-US" altLang="en-US"/>
              <a:t> have the remarkable potential to develop into many different cell types in the body. Serving as a sort of repair system for the body, they can theoretically divide without limit to replenish other cells as long as the person or animal is still alive. When a stem cell divides, each new cell has the potential to either remain a stem cell or become another type of cell with a more specialized function, such as a muscle cell, a red blood cell, or a brain cell.</a:t>
            </a:r>
          </a:p>
        </p:txBody>
      </p:sp>
    </p:spTree>
    <p:extLst>
      <p:ext uri="{BB962C8B-B14F-4D97-AF65-F5344CB8AC3E}">
        <p14:creationId xmlns:p14="http://schemas.microsoft.com/office/powerpoint/2010/main" val="18707475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fld id="{451C029D-3BAD-4944-A47F-99F752687265}"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14400" eaLnBrk="1" fontAlgn="auto" latinLnBrk="0" hangingPunct="1">
                <a:lnSpc>
                  <a:spcPct val="100000"/>
                </a:lnSpc>
                <a:spcBef>
                  <a:spcPts val="0"/>
                </a:spcBef>
                <a:spcAft>
                  <a:spcPts val="0"/>
                </a:spcAft>
                <a:buClrTx/>
                <a:buSzTx/>
                <a:buFontTx/>
                <a:buNone/>
                <a:tabLst/>
                <a:defRPr/>
              </a:pPr>
              <a:t>35</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r>
              <a:rPr lang="en-US" altLang="en-US"/>
              <a:t>Explain that many mutations occur naturally (when your DNA replicates before cell division).  Many mutations are caused by mutagens (UV light, exposure to chemicals, radiation, etc.)</a:t>
            </a:r>
          </a:p>
          <a:p>
            <a:pPr eaLnBrk="1" hangingPunct="1"/>
            <a:r>
              <a:rPr lang="en-US" altLang="en-US"/>
              <a:t>What happens?  Most of the time the mutation is harmless because there are sections of DNA that do not code for protein (junk DNA) but sometimes the mutations can cause disorders such as Huntington’s disease and sickle cell anemia.</a:t>
            </a:r>
          </a:p>
        </p:txBody>
      </p:sp>
    </p:spTree>
    <p:extLst>
      <p:ext uri="{BB962C8B-B14F-4D97-AF65-F5344CB8AC3E}">
        <p14:creationId xmlns:p14="http://schemas.microsoft.com/office/powerpoint/2010/main" val="18775018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9556A6B2-2D33-4B9B-AB5C-DF4BEC21A98E}" type="slidenum">
              <a:rPr lang="en-IN" smtClean="0"/>
              <a:t>6</a:t>
            </a:fld>
            <a:endParaRPr lang="en-I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9556A6B2-2D33-4B9B-AB5C-DF4BEC21A98E}" type="slidenum">
              <a:rPr lang="en-IN" smtClean="0"/>
              <a:t>7</a:t>
            </a:fld>
            <a:endParaRPr lang="en-I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9556A6B2-2D33-4B9B-AB5C-DF4BEC21A98E}" type="slidenum">
              <a:rPr lang="en-IN" smtClean="0"/>
              <a:t>8</a:t>
            </a:fld>
            <a:endParaRPr lang="en-I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9556A6B2-2D33-4B9B-AB5C-DF4BEC21A98E}" type="slidenum">
              <a:rPr lang="en-IN" smtClean="0"/>
              <a:t>9</a:t>
            </a:fld>
            <a:endParaRPr lang="en-I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9556A6B2-2D33-4B9B-AB5C-DF4BEC21A98E}" type="slidenum">
              <a:rPr lang="en-IN" smtClean="0"/>
              <a:t>10</a:t>
            </a:fld>
            <a:endParaRPr lang="en-I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fld id="{1F6C8E10-C9C6-426A-A0AE-094F13BA76B6}"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14400" eaLnBrk="1" fontAlgn="auto" latinLnBrk="0" hangingPunct="1">
                <a:lnSpc>
                  <a:spcPct val="100000"/>
                </a:lnSpc>
                <a:spcBef>
                  <a:spcPts val="0"/>
                </a:spcBef>
                <a:spcAft>
                  <a:spcPts val="0"/>
                </a:spcAft>
                <a:buClrTx/>
                <a:buSzTx/>
                <a:buFontTx/>
                <a:buNone/>
                <a:tabLst/>
                <a:defRPr/>
              </a:pPr>
              <a:t>11</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24620229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fld id="{61ED5880-B325-41CB-8C2A-9A414EEE13D0}" type="slidenum">
              <a:rPr kumimoji="0" lang="en-US" altLang="en-US" sz="1200" b="0" i="0" u="none" strike="noStrike" kern="0" cap="none" spc="0" normalizeH="0" baseline="0" noProof="0" smtClean="0">
                <a:ln>
                  <a:noFill/>
                </a:ln>
                <a:solidFill>
                  <a:schemeClr val="tx1"/>
                </a:solidFill>
                <a:effectLst/>
                <a:uLnTx/>
                <a:uFillTx/>
                <a:latin typeface="Times New Roman" panose="02020603050405020304" pitchFamily="18" charset="0"/>
              </a:rPr>
              <a:pPr marL="0" marR="0" lvl="0" indent="0" defTabSz="914400" eaLnBrk="1" fontAlgn="auto" latinLnBrk="0" hangingPunct="1">
                <a:lnSpc>
                  <a:spcPct val="100000"/>
                </a:lnSpc>
                <a:spcBef>
                  <a:spcPts val="0"/>
                </a:spcBef>
                <a:spcAft>
                  <a:spcPts val="0"/>
                </a:spcAft>
                <a:buClrTx/>
                <a:buSzTx/>
                <a:buFontTx/>
                <a:buNone/>
                <a:tabLst/>
                <a:defRPr/>
              </a:pPr>
              <a:t>12</a:t>
            </a:fld>
            <a:endParaRPr kumimoji="0" lang="en-US" altLang="en-US" sz="12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r>
              <a:rPr lang="en-US" altLang="en-US"/>
              <a:t>General introduction (definition) about mutation</a:t>
            </a:r>
          </a:p>
        </p:txBody>
      </p:sp>
    </p:spTree>
    <p:extLst>
      <p:ext uri="{BB962C8B-B14F-4D97-AF65-F5344CB8AC3E}">
        <p14:creationId xmlns:p14="http://schemas.microsoft.com/office/powerpoint/2010/main" val="2698921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8965" y="1138425"/>
            <a:ext cx="7772400" cy="1374345"/>
          </a:xfrm>
          <a:effectLst>
            <a:outerShdw blurRad="50800" dist="38100" dir="2700000" algn="tl" rotWithShape="0">
              <a:prstClr val="black">
                <a:alpha val="40000"/>
              </a:prstClr>
            </a:outerShdw>
          </a:effectLst>
        </p:spPr>
        <p:txBody>
          <a:bodyPr>
            <a:normAutofit/>
          </a:bodyPr>
          <a:lstStyle>
            <a:lvl1pPr algn="l">
              <a:defRPr sz="3600">
                <a:solidFill>
                  <a:schemeClr val="bg1"/>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2128720" y="4650640"/>
            <a:ext cx="6400800" cy="1374345"/>
          </a:xfrm>
        </p:spPr>
        <p:txBody>
          <a:bodyPr>
            <a:normAutofit/>
          </a:bodyPr>
          <a:lstStyle>
            <a:lvl1pPr marL="0" indent="0" algn="r">
              <a:buNone/>
              <a:defRPr sz="2600">
                <a:solidFill>
                  <a:schemeClr val="tx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p>
          <a:p>
            <a:r>
              <a:rPr lang="en-US" dirty="0"/>
              <a:t>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680310"/>
            <a:ext cx="8229600" cy="458115"/>
          </a:xfrm>
        </p:spPr>
        <p:txBody>
          <a:bodyPr>
            <a:normAutofit/>
          </a:bodyPr>
          <a:lstStyle>
            <a:lvl1pPr algn="l">
              <a:defRPr sz="3600">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448965" y="1596540"/>
            <a:ext cx="8229600" cy="3918803"/>
          </a:xfrm>
        </p:spPr>
        <p:txBody>
          <a:bodyPr/>
          <a:lstStyle>
            <a:lvl1pPr>
              <a:defRPr sz="2800">
                <a:solidFill>
                  <a:schemeClr val="tx2">
                    <a:lumMod val="50000"/>
                  </a:schemeClr>
                </a:solidFill>
              </a:defRPr>
            </a:lvl1pPr>
            <a:lvl2pPr>
              <a:defRPr>
                <a:solidFill>
                  <a:schemeClr val="tx2">
                    <a:lumMod val="50000"/>
                  </a:schemeClr>
                </a:solidFill>
              </a:defRPr>
            </a:lvl2pPr>
            <a:lvl3pPr>
              <a:defRPr>
                <a:solidFill>
                  <a:schemeClr val="tx2">
                    <a:lumMod val="50000"/>
                  </a:schemeClr>
                </a:solidFill>
              </a:defRPr>
            </a:lvl3pPr>
            <a:lvl4pPr>
              <a:defRPr>
                <a:solidFill>
                  <a:schemeClr val="tx2">
                    <a:lumMod val="50000"/>
                  </a:schemeClr>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10" y="527605"/>
            <a:ext cx="7016195" cy="610820"/>
          </a:xfrm>
        </p:spPr>
        <p:txBody>
          <a:bodyPr>
            <a:normAutofit/>
          </a:bodyPr>
          <a:lstStyle>
            <a:lvl1pPr algn="l">
              <a:defRPr sz="3600">
                <a:solidFill>
                  <a:srgbClr val="D0005E"/>
                </a:solidFill>
              </a:defRPr>
            </a:lvl1pPr>
          </a:lstStyle>
          <a:p>
            <a:r>
              <a:rPr lang="en-US" dirty="0"/>
              <a:t>Click to edit Master title style</a:t>
            </a:r>
          </a:p>
        </p:txBody>
      </p:sp>
      <p:sp>
        <p:nvSpPr>
          <p:cNvPr id="3" name="Content Placeholder 2"/>
          <p:cNvSpPr>
            <a:spLocks noGrp="1"/>
          </p:cNvSpPr>
          <p:nvPr>
            <p:ph idx="1"/>
          </p:nvPr>
        </p:nvSpPr>
        <p:spPr>
          <a:xfrm>
            <a:off x="1823311" y="1138425"/>
            <a:ext cx="7016195" cy="4275740"/>
          </a:xfrm>
        </p:spPr>
        <p:txBody>
          <a:bodyPr/>
          <a:lstStyle>
            <a:lvl1pPr>
              <a:defRPr sz="2800">
                <a:solidFill>
                  <a:schemeClr val="tx2">
                    <a:lumMod val="50000"/>
                  </a:schemeClr>
                </a:solidFill>
              </a:defRPr>
            </a:lvl1pPr>
            <a:lvl2pPr>
              <a:defRPr>
                <a:solidFill>
                  <a:schemeClr val="tx2">
                    <a:lumMod val="50000"/>
                  </a:schemeClr>
                </a:solidFill>
              </a:defRPr>
            </a:lvl2pPr>
            <a:lvl3pPr>
              <a:defRPr>
                <a:solidFill>
                  <a:schemeClr val="tx2">
                    <a:lumMod val="50000"/>
                  </a:schemeClr>
                </a:solidFill>
              </a:defRPr>
            </a:lvl3pPr>
            <a:lvl4pPr>
              <a:defRPr>
                <a:solidFill>
                  <a:schemeClr val="tx2">
                    <a:lumMod val="50000"/>
                  </a:schemeClr>
                </a:solidFill>
              </a:defRPr>
            </a:lvl4pPr>
            <a:lvl5pPr>
              <a:defRPr>
                <a:solidFill>
                  <a:schemeClr val="tx2">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527605"/>
            <a:ext cx="8229600" cy="610820"/>
          </a:xfrm>
        </p:spPr>
        <p:txBody>
          <a:bodyPr>
            <a:normAutofit/>
          </a:bodyPr>
          <a:lstStyle>
            <a:lvl1pPr algn="l">
              <a:defRPr sz="36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448965" y="1596539"/>
            <a:ext cx="4040188" cy="639762"/>
          </a:xfrm>
        </p:spPr>
        <p:txBody>
          <a:bodyPr anchor="b"/>
          <a:lstStyle>
            <a:lvl1pPr marL="0" indent="0">
              <a:buNone/>
              <a:defRPr sz="2400" b="1">
                <a:solidFill>
                  <a:srgbClr val="D0005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48965" y="2226402"/>
            <a:ext cx="4040188" cy="3035058"/>
          </a:xfrm>
        </p:spPr>
        <p:txBody>
          <a:bodyPr/>
          <a:lstStyle>
            <a:lvl1pPr>
              <a:defRPr sz="2400">
                <a:solidFill>
                  <a:schemeClr val="tx2">
                    <a:lumMod val="50000"/>
                  </a:schemeClr>
                </a:solidFill>
              </a:defRPr>
            </a:lvl1pPr>
            <a:lvl2pPr>
              <a:defRPr sz="2000">
                <a:solidFill>
                  <a:schemeClr val="tx2">
                    <a:lumMod val="50000"/>
                  </a:schemeClr>
                </a:solidFill>
              </a:defRPr>
            </a:lvl2pPr>
            <a:lvl3pPr>
              <a:defRPr sz="1800">
                <a:solidFill>
                  <a:schemeClr val="tx2">
                    <a:lumMod val="50000"/>
                  </a:schemeClr>
                </a:solidFill>
              </a:defRPr>
            </a:lvl3pPr>
            <a:lvl4pPr>
              <a:defRPr sz="1600">
                <a:solidFill>
                  <a:schemeClr val="tx2">
                    <a:lumMod val="50000"/>
                  </a:schemeClr>
                </a:solidFill>
              </a:defRPr>
            </a:lvl4pPr>
            <a:lvl5pPr>
              <a:defRPr sz="1600">
                <a:solidFill>
                  <a:schemeClr val="tx2">
                    <a:lumMod val="50000"/>
                  </a:schemeClr>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36790" y="1596539"/>
            <a:ext cx="4041775" cy="639762"/>
          </a:xfrm>
        </p:spPr>
        <p:txBody>
          <a:bodyPr anchor="b"/>
          <a:lstStyle>
            <a:lvl1pPr marL="0" indent="0">
              <a:buNone/>
              <a:defRPr sz="2400" b="1">
                <a:solidFill>
                  <a:srgbClr val="D0005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36790" y="2226402"/>
            <a:ext cx="4041775" cy="3035058"/>
          </a:xfrm>
        </p:spPr>
        <p:txBody>
          <a:bodyPr/>
          <a:lstStyle>
            <a:lvl1pPr>
              <a:defRPr sz="2400">
                <a:solidFill>
                  <a:schemeClr val="tx2">
                    <a:lumMod val="50000"/>
                  </a:schemeClr>
                </a:solidFill>
              </a:defRPr>
            </a:lvl1pPr>
            <a:lvl2pPr>
              <a:defRPr sz="2000">
                <a:solidFill>
                  <a:schemeClr val="tx2">
                    <a:lumMod val="50000"/>
                  </a:schemeClr>
                </a:solidFill>
              </a:defRPr>
            </a:lvl2pPr>
            <a:lvl3pPr>
              <a:defRPr sz="1800">
                <a:solidFill>
                  <a:schemeClr val="tx2">
                    <a:lumMod val="50000"/>
                  </a:schemeClr>
                </a:solidFill>
              </a:defRPr>
            </a:lvl3pPr>
            <a:lvl4pPr>
              <a:defRPr sz="1600">
                <a:solidFill>
                  <a:schemeClr val="tx2">
                    <a:lumMod val="50000"/>
                  </a:schemeClr>
                </a:solidFill>
              </a:defRPr>
            </a:lvl4pPr>
            <a:lvl5pPr>
              <a:defRPr sz="1600">
                <a:solidFill>
                  <a:schemeClr val="tx2">
                    <a:lumMod val="50000"/>
                  </a:schemeClr>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11/26/2024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11/26/2024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11/26/2024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t="-2000" b="-2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11/26/2024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ideo" Target="file:///C:\Program%20Files\Microsoft%20Office\Clipart\standard\stddir4\PH02903J.jpg" TargetMode="External"/><Relationship Id="rId5" Type="http://schemas.openxmlformats.org/officeDocument/2006/relationships/image" Target="../media/image13.png"/><Relationship Id="rId4" Type="http://schemas.openxmlformats.org/officeDocument/2006/relationships/image" Target="../media/image12.wmf"/></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2.xml"/><Relationship Id="rId1" Type="http://schemas.openxmlformats.org/officeDocument/2006/relationships/video" Target="file:///C:\Program%20Files\Microsoft%20Office\Clipart\standard\stddir4\PH02903J.jpg"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4.xml"/><Relationship Id="rId1" Type="http://schemas.openxmlformats.org/officeDocument/2006/relationships/slideLayout" Target="../slideLayouts/slideLayout5.xml"/><Relationship Id="rId4" Type="http://schemas.openxmlformats.org/officeDocument/2006/relationships/image" Target="../media/image11.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6.xml"/><Relationship Id="rId1" Type="http://schemas.openxmlformats.org/officeDocument/2006/relationships/slideLayout" Target="../slideLayouts/slideLayout5.xml"/><Relationship Id="rId5" Type="http://schemas.openxmlformats.org/officeDocument/2006/relationships/image" Target="../media/image19.jpeg"/><Relationship Id="rId4" Type="http://schemas.openxmlformats.org/officeDocument/2006/relationships/image" Target="../media/image18.jpe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000" b="-2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985720"/>
            <a:ext cx="7772400" cy="1374345"/>
          </a:xfrm>
        </p:spPr>
        <p:txBody>
          <a:bodyPr>
            <a:normAutofit/>
          </a:bodyPr>
          <a:lstStyle/>
          <a:p>
            <a:r>
              <a:rPr lang="en-US" sz="7000" b="1" dirty="0"/>
              <a:t>Genetic code</a:t>
            </a:r>
          </a:p>
        </p:txBody>
      </p:sp>
      <p:sp>
        <p:nvSpPr>
          <p:cNvPr id="3" name="Subtitle 2"/>
          <p:cNvSpPr>
            <a:spLocks noGrp="1"/>
          </p:cNvSpPr>
          <p:nvPr>
            <p:ph type="subTitle" idx="1"/>
          </p:nvPr>
        </p:nvSpPr>
        <p:spPr>
          <a:xfrm>
            <a:off x="3197655" y="6177690"/>
            <a:ext cx="5646425" cy="916230"/>
          </a:xfrm>
        </p:spPr>
        <p:txBody>
          <a:bodyPr>
            <a:normAutofit/>
          </a:bodyPr>
          <a:lstStyle/>
          <a:p>
            <a:endParaRPr lang="en-US" sz="3000" dirty="0"/>
          </a:p>
        </p:txBody>
      </p:sp>
    </p:spTree>
    <p:extLst>
      <p:ext uri="{BB962C8B-B14F-4D97-AF65-F5344CB8AC3E}">
        <p14:creationId xmlns:p14="http://schemas.microsoft.com/office/powerpoint/2010/main"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74900"/>
            <a:ext cx="8229600" cy="763525"/>
          </a:xfrm>
        </p:spPr>
        <p:txBody>
          <a:bodyPr>
            <a:normAutofit/>
          </a:bodyPr>
          <a:lstStyle/>
          <a:p>
            <a:r>
              <a:rPr lang="en-US" b="1" dirty="0"/>
              <a:t>Characteristic Of Genetic Code</a:t>
            </a:r>
          </a:p>
        </p:txBody>
      </p:sp>
      <p:sp>
        <p:nvSpPr>
          <p:cNvPr id="3" name="Content Placeholder 2"/>
          <p:cNvSpPr>
            <a:spLocks noGrp="1"/>
          </p:cNvSpPr>
          <p:nvPr>
            <p:ph idx="1"/>
          </p:nvPr>
        </p:nvSpPr>
        <p:spPr>
          <a:xfrm>
            <a:off x="448965" y="1901950"/>
            <a:ext cx="8229600" cy="3918803"/>
          </a:xfrm>
        </p:spPr>
        <p:txBody>
          <a:bodyPr>
            <a:normAutofit/>
          </a:bodyPr>
          <a:lstStyle/>
          <a:p>
            <a:r>
              <a:rPr lang="en-US" sz="4000" b="1" dirty="0">
                <a:solidFill>
                  <a:schemeClr val="accent6">
                    <a:lumMod val="50000"/>
                  </a:schemeClr>
                </a:solidFill>
              </a:rPr>
              <a:t>Some Codon Stop The Formation Of Polypeptide Chain</a:t>
            </a:r>
          </a:p>
          <a:p>
            <a:pPr>
              <a:buNone/>
            </a:pPr>
            <a:r>
              <a:rPr lang="en-US" sz="4000" b="1" dirty="0">
                <a:solidFill>
                  <a:schemeClr val="accent6">
                    <a:lumMod val="50000"/>
                  </a:schemeClr>
                </a:solidFill>
              </a:rPr>
              <a:t> </a:t>
            </a:r>
          </a:p>
          <a:p>
            <a:endParaRPr lang="en-US" sz="4000" b="1" dirty="0">
              <a:solidFill>
                <a:schemeClr val="accent6">
                  <a:lumMod val="50000"/>
                </a:schemeClr>
              </a:solidFill>
            </a:endParaRPr>
          </a:p>
        </p:txBody>
      </p:sp>
      <p:pic>
        <p:nvPicPr>
          <p:cNvPr id="4098" name="Picture 2"/>
          <p:cNvPicPr>
            <a:picLocks noChangeAspect="1" noChangeArrowheads="1"/>
          </p:cNvPicPr>
          <p:nvPr/>
        </p:nvPicPr>
        <p:blipFill>
          <a:blip r:embed="rId3" cstate="print"/>
          <a:srcRect/>
          <a:stretch>
            <a:fillRect/>
          </a:stretch>
        </p:blipFill>
        <p:spPr bwMode="auto">
          <a:xfrm>
            <a:off x="2089631" y="3581705"/>
            <a:ext cx="4162124" cy="2098550"/>
          </a:xfrm>
          <a:prstGeom prst="rect">
            <a:avLst/>
          </a:prstGeom>
          <a:noFill/>
          <a:ln w="9525">
            <a:noFill/>
            <a:miter lim="800000"/>
            <a:headEnd/>
            <a:tailEnd/>
          </a:ln>
        </p:spPr>
      </p:pic>
    </p:spTree>
    <p:extLst>
      <p:ext uri="{BB962C8B-B14F-4D97-AF65-F5344CB8AC3E}">
        <p14:creationId xmlns:p14="http://schemas.microsoft.com/office/powerpoint/2010/main" val="4103309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905000" y="427038"/>
            <a:ext cx="6934200" cy="2224087"/>
          </a:xfrm>
          <a:noFill/>
        </p:spPr>
        <p:txBody>
          <a:bodyPr/>
          <a:lstStyle/>
          <a:p>
            <a:pPr eaLnBrk="1" hangingPunct="1"/>
            <a:r>
              <a:rPr lang="en-US" altLang="en-US" sz="7200"/>
              <a:t>Gene Mutations</a:t>
            </a:r>
          </a:p>
        </p:txBody>
      </p:sp>
      <p:pic>
        <p:nvPicPr>
          <p:cNvPr id="2051" name="Picture 3" descr="sickcell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1625" y="3084513"/>
            <a:ext cx="2825750" cy="329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ext Box 5"/>
          <p:cNvSpPr txBox="1">
            <a:spLocks noChangeArrowheads="1"/>
          </p:cNvSpPr>
          <p:nvPr/>
        </p:nvSpPr>
        <p:spPr bwMode="auto">
          <a:xfrm>
            <a:off x="4200525" y="6511925"/>
            <a:ext cx="28797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200" b="0" i="0" u="none" strike="noStrike" kern="0" cap="none" spc="0" normalizeH="0" baseline="0" noProof="0">
                <a:ln>
                  <a:noFill/>
                </a:ln>
                <a:solidFill>
                  <a:srgbClr val="FFFFFF"/>
                </a:solidFill>
                <a:effectLst/>
                <a:uLnTx/>
                <a:uFillTx/>
                <a:latin typeface="Times New Roman" panose="02020603050405020304" pitchFamily="18" charset="0"/>
              </a:rPr>
              <a:t>Sickle Shaped Red Blood Cells</a:t>
            </a:r>
          </a:p>
        </p:txBody>
      </p:sp>
    </p:spTree>
    <p:extLst>
      <p:ext uri="{BB962C8B-B14F-4D97-AF65-F5344CB8AC3E}">
        <p14:creationId xmlns:p14="http://schemas.microsoft.com/office/powerpoint/2010/main" val="183873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905000" y="168275"/>
            <a:ext cx="7239000" cy="1143000"/>
          </a:xfrm>
          <a:noFill/>
        </p:spPr>
        <p:txBody>
          <a:bodyPr/>
          <a:lstStyle/>
          <a:p>
            <a:pPr eaLnBrk="1" hangingPunct="1"/>
            <a:r>
              <a:rPr lang="en-US" altLang="en-US"/>
              <a:t>What is a gene mutation?</a:t>
            </a:r>
          </a:p>
        </p:txBody>
      </p:sp>
      <p:sp>
        <p:nvSpPr>
          <p:cNvPr id="163843" name="Rectangle 3"/>
          <p:cNvSpPr>
            <a:spLocks noGrp="1" noChangeArrowheads="1"/>
          </p:cNvSpPr>
          <p:nvPr>
            <p:ph idx="1"/>
          </p:nvPr>
        </p:nvSpPr>
        <p:spPr>
          <a:xfrm>
            <a:off x="1752600" y="1981200"/>
            <a:ext cx="6940550" cy="4233863"/>
          </a:xfrm>
          <a:noFill/>
        </p:spPr>
        <p:txBody>
          <a:bodyPr/>
          <a:lstStyle/>
          <a:p>
            <a:pPr eaLnBrk="1" hangingPunct="1"/>
            <a:r>
              <a:rPr lang="en-US" altLang="en-US" dirty="0">
                <a:solidFill>
                  <a:schemeClr val="tx1"/>
                </a:solidFill>
              </a:rPr>
              <a:t>Mutations are </a:t>
            </a:r>
            <a:r>
              <a:rPr lang="en-US" altLang="en-US" u="sng" dirty="0">
                <a:solidFill>
                  <a:schemeClr val="tx1"/>
                </a:solidFill>
              </a:rPr>
              <a:t>changes in genetic material</a:t>
            </a:r>
            <a:r>
              <a:rPr lang="en-US" altLang="en-US" dirty="0">
                <a:solidFill>
                  <a:schemeClr val="tx1"/>
                </a:solidFill>
              </a:rPr>
              <a:t> – changes in DNA code – thus a change in a gene(s)</a:t>
            </a:r>
          </a:p>
          <a:p>
            <a:pPr eaLnBrk="1" hangingPunct="1"/>
            <a:r>
              <a:rPr lang="en-US" altLang="en-US" b="0" i="1" dirty="0">
                <a:solidFill>
                  <a:schemeClr val="tx1"/>
                </a:solidFill>
              </a:rPr>
              <a:t>In gene mutations, the DNA code will have a </a:t>
            </a:r>
            <a:r>
              <a:rPr lang="en-US" altLang="en-US" i="1" u="sng" dirty="0">
                <a:solidFill>
                  <a:schemeClr val="tx1"/>
                </a:solidFill>
              </a:rPr>
              <a:t>base (or more) missing, added, or exchanged</a:t>
            </a:r>
            <a:r>
              <a:rPr lang="en-US" altLang="en-US" b="0" i="1" dirty="0">
                <a:solidFill>
                  <a:schemeClr val="tx1"/>
                </a:solidFill>
              </a:rPr>
              <a:t> in a codon.</a:t>
            </a:r>
          </a:p>
        </p:txBody>
      </p:sp>
      <p:sp>
        <p:nvSpPr>
          <p:cNvPr id="3076" name="AutoShape 4"/>
          <p:cNvSpPr>
            <a:spLocks noChangeArrowheads="1"/>
          </p:cNvSpPr>
          <p:nvPr/>
        </p:nvSpPr>
        <p:spPr bwMode="auto">
          <a:xfrm>
            <a:off x="228600" y="1981200"/>
            <a:ext cx="1219200" cy="533400"/>
          </a:xfrm>
          <a:prstGeom prst="rightArrow">
            <a:avLst>
              <a:gd name="adj1" fmla="val 50000"/>
              <a:gd name="adj2" fmla="val 57143"/>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3077" name="AutoShape 8"/>
          <p:cNvSpPr>
            <a:spLocks noChangeArrowheads="1"/>
          </p:cNvSpPr>
          <p:nvPr/>
        </p:nvSpPr>
        <p:spPr bwMode="auto">
          <a:xfrm>
            <a:off x="228600" y="4003675"/>
            <a:ext cx="1219200" cy="533400"/>
          </a:xfrm>
          <a:prstGeom prst="rightArrow">
            <a:avLst>
              <a:gd name="adj1" fmla="val 50000"/>
              <a:gd name="adj2" fmla="val 57143"/>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33086508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3843">
                                            <p:txEl>
                                              <p:pRg st="0" end="0"/>
                                            </p:txEl>
                                          </p:spTgt>
                                        </p:tgtEl>
                                        <p:attrNameLst>
                                          <p:attrName>style.visibility</p:attrName>
                                        </p:attrNameLst>
                                      </p:cBhvr>
                                      <p:to>
                                        <p:strVal val="visible"/>
                                      </p:to>
                                    </p:set>
                                    <p:animEffect transition="in" filter="dissolve">
                                      <p:cBhvr>
                                        <p:cTn id="7" dur="500"/>
                                        <p:tgtEl>
                                          <p:spTgt spid="1638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3843">
                                            <p:txEl>
                                              <p:pRg st="1" end="1"/>
                                            </p:txEl>
                                          </p:spTgt>
                                        </p:tgtEl>
                                        <p:attrNameLst>
                                          <p:attrName>style.visibility</p:attrName>
                                        </p:attrNameLst>
                                      </p:cBhvr>
                                      <p:to>
                                        <p:strVal val="visible"/>
                                      </p:to>
                                    </p:set>
                                    <p:animEffect transition="in" filter="dissolve">
                                      <p:cBhvr>
                                        <p:cTn id="12" dur="500"/>
                                        <p:tgtEl>
                                          <p:spTgt spid="1638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3"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911225" y="134938"/>
            <a:ext cx="8110538" cy="1143000"/>
          </a:xfrm>
          <a:noFill/>
        </p:spPr>
        <p:txBody>
          <a:bodyPr/>
          <a:lstStyle/>
          <a:p>
            <a:pPr eaLnBrk="1" hangingPunct="1"/>
            <a:r>
              <a:rPr lang="en-US" altLang="en-US"/>
              <a:t>How common are mutations?</a:t>
            </a:r>
          </a:p>
        </p:txBody>
      </p:sp>
      <p:sp>
        <p:nvSpPr>
          <p:cNvPr id="165891" name="Rectangle 3"/>
          <p:cNvSpPr>
            <a:spLocks noGrp="1" noChangeArrowheads="1"/>
          </p:cNvSpPr>
          <p:nvPr>
            <p:ph idx="1"/>
          </p:nvPr>
        </p:nvSpPr>
        <p:spPr>
          <a:xfrm>
            <a:off x="1905000" y="2057400"/>
            <a:ext cx="6781800" cy="3941763"/>
          </a:xfrm>
          <a:noFill/>
        </p:spPr>
        <p:txBody>
          <a:bodyPr/>
          <a:lstStyle/>
          <a:p>
            <a:pPr marL="342900" indent="-342900" eaLnBrk="1" hangingPunct="1">
              <a:lnSpc>
                <a:spcPct val="90000"/>
              </a:lnSpc>
            </a:pPr>
            <a:r>
              <a:rPr lang="en-US" altLang="en-US" sz="3600" b="0"/>
              <a:t>Mutations occurs at a frequency of about 1 in every 1 billion base pairs</a:t>
            </a:r>
          </a:p>
          <a:p>
            <a:pPr marL="342900" indent="-342900" eaLnBrk="1" hangingPunct="1">
              <a:lnSpc>
                <a:spcPct val="90000"/>
              </a:lnSpc>
            </a:pPr>
            <a:endParaRPr lang="en-US" altLang="en-US" sz="3600" b="0"/>
          </a:p>
          <a:p>
            <a:pPr marL="342900" indent="-342900" eaLnBrk="1" hangingPunct="1">
              <a:lnSpc>
                <a:spcPct val="90000"/>
              </a:lnSpc>
            </a:pPr>
            <a:r>
              <a:rPr lang="en-US" altLang="en-US" sz="3600" b="0"/>
              <a:t>Everybody has about 6 mutations in </a:t>
            </a:r>
            <a:r>
              <a:rPr lang="en-US" altLang="en-US" sz="3600" b="0" u="sng"/>
              <a:t>each</a:t>
            </a:r>
            <a:r>
              <a:rPr lang="en-US" altLang="en-US" sz="3600" b="0"/>
              <a:t> cell in their body!</a:t>
            </a:r>
            <a:endParaRPr lang="en-US" altLang="en-US" sz="3600"/>
          </a:p>
        </p:txBody>
      </p:sp>
    </p:spTree>
    <p:extLst>
      <p:ext uri="{BB962C8B-B14F-4D97-AF65-F5344CB8AC3E}">
        <p14:creationId xmlns:p14="http://schemas.microsoft.com/office/powerpoint/2010/main" val="26222901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5891">
                                            <p:txEl>
                                              <p:pRg st="0" end="0"/>
                                            </p:txEl>
                                          </p:spTgt>
                                        </p:tgtEl>
                                        <p:attrNameLst>
                                          <p:attrName>style.visibility</p:attrName>
                                        </p:attrNameLst>
                                      </p:cBhvr>
                                      <p:to>
                                        <p:strVal val="visible"/>
                                      </p:to>
                                    </p:set>
                                    <p:animEffect transition="in" filter="dissolve">
                                      <p:cBhvr>
                                        <p:cTn id="7" dur="500"/>
                                        <p:tgtEl>
                                          <p:spTgt spid="1658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5891">
                                            <p:txEl>
                                              <p:pRg st="2" end="2"/>
                                            </p:txEl>
                                          </p:spTgt>
                                        </p:tgtEl>
                                        <p:attrNameLst>
                                          <p:attrName>style.visibility</p:attrName>
                                        </p:attrNameLst>
                                      </p:cBhvr>
                                      <p:to>
                                        <p:strVal val="visible"/>
                                      </p:to>
                                    </p:set>
                                    <p:animEffect transition="in" filter="dissolve">
                                      <p:cBhvr>
                                        <p:cTn id="12" dur="500"/>
                                        <p:tgtEl>
                                          <p:spTgt spid="1658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1"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23850" y="125413"/>
            <a:ext cx="8820150" cy="1330325"/>
          </a:xfrm>
          <a:noFill/>
        </p:spPr>
        <p:txBody>
          <a:bodyPr/>
          <a:lstStyle/>
          <a:p>
            <a:pPr eaLnBrk="1" hangingPunct="1"/>
            <a:r>
              <a:rPr lang="en-US" altLang="en-US"/>
              <a:t>If I have that many mutations, why don’t I look weird? </a:t>
            </a:r>
          </a:p>
        </p:txBody>
      </p:sp>
      <p:sp>
        <p:nvSpPr>
          <p:cNvPr id="167939" name="Rectangle 3"/>
          <p:cNvSpPr>
            <a:spLocks noGrp="1" noChangeArrowheads="1"/>
          </p:cNvSpPr>
          <p:nvPr>
            <p:ph idx="1"/>
          </p:nvPr>
        </p:nvSpPr>
        <p:spPr>
          <a:xfrm>
            <a:off x="1931988" y="1871663"/>
            <a:ext cx="7067550" cy="4260850"/>
          </a:xfrm>
          <a:noFill/>
        </p:spPr>
        <p:txBody>
          <a:bodyPr/>
          <a:lstStyle/>
          <a:p>
            <a:pPr eaLnBrk="1" hangingPunct="1"/>
            <a:r>
              <a:rPr lang="en-US" altLang="en-US" b="0" i="1" dirty="0"/>
              <a:t>Mutations are not always seen.  The affected gene may still function.</a:t>
            </a:r>
          </a:p>
          <a:p>
            <a:pPr eaLnBrk="1" hangingPunct="1"/>
            <a:r>
              <a:rPr lang="en-US" altLang="en-US" dirty="0">
                <a:solidFill>
                  <a:schemeClr val="tx1"/>
                </a:solidFill>
              </a:rPr>
              <a:t>Mutations may be </a:t>
            </a:r>
            <a:r>
              <a:rPr lang="en-US" altLang="en-US" u="sng" dirty="0">
                <a:solidFill>
                  <a:schemeClr val="tx1"/>
                </a:solidFill>
              </a:rPr>
              <a:t>harmful</a:t>
            </a:r>
            <a:r>
              <a:rPr lang="en-US" altLang="en-US" dirty="0">
                <a:solidFill>
                  <a:schemeClr val="tx1"/>
                </a:solidFill>
              </a:rPr>
              <a:t>.</a:t>
            </a:r>
          </a:p>
          <a:p>
            <a:pPr eaLnBrk="1" hangingPunct="1"/>
            <a:r>
              <a:rPr lang="en-US" altLang="en-US" dirty="0">
                <a:solidFill>
                  <a:schemeClr val="tx1"/>
                </a:solidFill>
              </a:rPr>
              <a:t>Mutations may be </a:t>
            </a:r>
            <a:r>
              <a:rPr lang="en-US" altLang="en-US" u="sng" dirty="0">
                <a:solidFill>
                  <a:schemeClr val="tx1"/>
                </a:solidFill>
              </a:rPr>
              <a:t>beneficial</a:t>
            </a:r>
            <a:r>
              <a:rPr lang="en-US" altLang="en-US" dirty="0">
                <a:solidFill>
                  <a:schemeClr val="tx1"/>
                </a:solidFill>
              </a:rPr>
              <a:t>.</a:t>
            </a:r>
          </a:p>
          <a:p>
            <a:pPr eaLnBrk="1" hangingPunct="1"/>
            <a:r>
              <a:rPr lang="en-US" altLang="en-US" dirty="0">
                <a:solidFill>
                  <a:schemeClr val="tx1"/>
                </a:solidFill>
              </a:rPr>
              <a:t>Mutations may have </a:t>
            </a:r>
            <a:r>
              <a:rPr lang="en-US" altLang="en-US" u="sng" dirty="0">
                <a:solidFill>
                  <a:schemeClr val="tx1"/>
                </a:solidFill>
              </a:rPr>
              <a:t>no effect on the organism</a:t>
            </a:r>
            <a:r>
              <a:rPr lang="en-US" altLang="en-US" dirty="0">
                <a:solidFill>
                  <a:schemeClr val="tx1"/>
                </a:solidFill>
              </a:rPr>
              <a:t>.</a:t>
            </a:r>
            <a:endParaRPr lang="en-US" altLang="en-US" b="0" i="1" dirty="0">
              <a:solidFill>
                <a:schemeClr val="tx1"/>
              </a:solidFill>
            </a:endParaRPr>
          </a:p>
        </p:txBody>
      </p:sp>
      <p:sp>
        <p:nvSpPr>
          <p:cNvPr id="5124" name="AutoShape 4"/>
          <p:cNvSpPr>
            <a:spLocks noChangeArrowheads="1"/>
          </p:cNvSpPr>
          <p:nvPr/>
        </p:nvSpPr>
        <p:spPr bwMode="auto">
          <a:xfrm>
            <a:off x="298450" y="3482975"/>
            <a:ext cx="1219200" cy="533400"/>
          </a:xfrm>
          <a:prstGeom prst="rightArrow">
            <a:avLst>
              <a:gd name="adj1" fmla="val 50000"/>
              <a:gd name="adj2" fmla="val 57143"/>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4968907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7939">
                                            <p:txEl>
                                              <p:pRg st="0" end="0"/>
                                            </p:txEl>
                                          </p:spTgt>
                                        </p:tgtEl>
                                        <p:attrNameLst>
                                          <p:attrName>style.visibility</p:attrName>
                                        </p:attrNameLst>
                                      </p:cBhvr>
                                      <p:to>
                                        <p:strVal val="visible"/>
                                      </p:to>
                                    </p:set>
                                    <p:animEffect transition="in" filter="dissolve">
                                      <p:cBhvr>
                                        <p:cTn id="7" dur="500"/>
                                        <p:tgtEl>
                                          <p:spTgt spid="1679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7939">
                                            <p:txEl>
                                              <p:pRg st="1" end="1"/>
                                            </p:txEl>
                                          </p:spTgt>
                                        </p:tgtEl>
                                        <p:attrNameLst>
                                          <p:attrName>style.visibility</p:attrName>
                                        </p:attrNameLst>
                                      </p:cBhvr>
                                      <p:to>
                                        <p:strVal val="visible"/>
                                      </p:to>
                                    </p:set>
                                    <p:animEffect transition="in" filter="dissolve">
                                      <p:cBhvr>
                                        <p:cTn id="12" dur="500"/>
                                        <p:tgtEl>
                                          <p:spTgt spid="1679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67939">
                                            <p:txEl>
                                              <p:pRg st="2" end="2"/>
                                            </p:txEl>
                                          </p:spTgt>
                                        </p:tgtEl>
                                        <p:attrNameLst>
                                          <p:attrName>style.visibility</p:attrName>
                                        </p:attrNameLst>
                                      </p:cBhvr>
                                      <p:to>
                                        <p:strVal val="visible"/>
                                      </p:to>
                                    </p:set>
                                    <p:animEffect transition="in" filter="dissolve">
                                      <p:cBhvr>
                                        <p:cTn id="17" dur="500"/>
                                        <p:tgtEl>
                                          <p:spTgt spid="16793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7939">
                                            <p:txEl>
                                              <p:pRg st="3" end="3"/>
                                            </p:txEl>
                                          </p:spTgt>
                                        </p:tgtEl>
                                        <p:attrNameLst>
                                          <p:attrName>style.visibility</p:attrName>
                                        </p:attrNameLst>
                                      </p:cBhvr>
                                      <p:to>
                                        <p:strVal val="visible"/>
                                      </p:to>
                                    </p:set>
                                    <p:animEffect transition="in" filter="dissolve">
                                      <p:cBhvr>
                                        <p:cTn id="22" dur="500"/>
                                        <p:tgtEl>
                                          <p:spTgt spid="1679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39"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4"/>
          <p:cNvSpPr>
            <a:spLocks noGrp="1" noChangeArrowheads="1"/>
          </p:cNvSpPr>
          <p:nvPr>
            <p:ph type="title"/>
          </p:nvPr>
        </p:nvSpPr>
        <p:spPr>
          <a:xfrm>
            <a:off x="1204913" y="155575"/>
            <a:ext cx="7939087" cy="1192213"/>
          </a:xfrm>
          <a:noFill/>
        </p:spPr>
        <p:txBody>
          <a:bodyPr/>
          <a:lstStyle/>
          <a:p>
            <a:pPr eaLnBrk="1" hangingPunct="1"/>
            <a:r>
              <a:rPr lang="en-US" altLang="en-US"/>
              <a:t>How do mutations</a:t>
            </a:r>
            <a:br>
              <a:rPr lang="en-US" altLang="en-US"/>
            </a:br>
            <a:r>
              <a:rPr lang="en-US" altLang="en-US"/>
              <a:t>affect a population?</a:t>
            </a:r>
          </a:p>
        </p:txBody>
      </p:sp>
      <p:sp>
        <p:nvSpPr>
          <p:cNvPr id="114691" name="Rectangle 3"/>
          <p:cNvSpPr>
            <a:spLocks noGrp="1" noChangeArrowheads="1"/>
          </p:cNvSpPr>
          <p:nvPr>
            <p:ph idx="1"/>
          </p:nvPr>
        </p:nvSpPr>
        <p:spPr>
          <a:xfrm>
            <a:off x="2028825" y="2217738"/>
            <a:ext cx="4014788" cy="3975100"/>
          </a:xfrm>
          <a:noFill/>
        </p:spPr>
        <p:txBody>
          <a:bodyPr/>
          <a:lstStyle/>
          <a:p>
            <a:pPr eaLnBrk="1" hangingPunct="1">
              <a:lnSpc>
                <a:spcPct val="90000"/>
              </a:lnSpc>
            </a:pPr>
            <a:r>
              <a:rPr lang="en-US" altLang="en-US" sz="2800" dirty="0"/>
              <a:t>Mutations are a </a:t>
            </a:r>
            <a:r>
              <a:rPr lang="en-US" altLang="en-US" sz="2800" u="sng" dirty="0">
                <a:solidFill>
                  <a:srgbClr val="FFFF99"/>
                </a:solidFill>
                <a:highlight>
                  <a:srgbClr val="000000"/>
                </a:highlight>
              </a:rPr>
              <a:t>major source of genetic variation</a:t>
            </a:r>
            <a:r>
              <a:rPr lang="en-US" altLang="en-US" sz="2800" dirty="0">
                <a:highlight>
                  <a:srgbClr val="000000"/>
                </a:highlight>
              </a:rPr>
              <a:t> </a:t>
            </a:r>
            <a:r>
              <a:rPr lang="en-US" altLang="en-US" sz="2800" dirty="0"/>
              <a:t>in a population increasing biodiversity.</a:t>
            </a:r>
          </a:p>
          <a:p>
            <a:pPr eaLnBrk="1" hangingPunct="1">
              <a:lnSpc>
                <a:spcPct val="90000"/>
              </a:lnSpc>
            </a:pPr>
            <a:r>
              <a:rPr lang="en-US" altLang="en-US" sz="2800" dirty="0"/>
              <a:t>Some variations </a:t>
            </a:r>
            <a:r>
              <a:rPr lang="en-US" altLang="en-US" sz="2800" u="sng" dirty="0">
                <a:solidFill>
                  <a:srgbClr val="FFFF99"/>
                </a:solidFill>
                <a:highlight>
                  <a:srgbClr val="000000"/>
                </a:highlight>
              </a:rPr>
              <a:t>may help them to survive better</a:t>
            </a:r>
            <a:r>
              <a:rPr lang="en-US" altLang="en-US" sz="2800" dirty="0">
                <a:highlight>
                  <a:srgbClr val="000000"/>
                </a:highlight>
              </a:rPr>
              <a:t>.</a:t>
            </a:r>
          </a:p>
        </p:txBody>
      </p:sp>
      <p:sp>
        <p:nvSpPr>
          <p:cNvPr id="6148" name="AutoShape 5"/>
          <p:cNvSpPr>
            <a:spLocks noChangeArrowheads="1"/>
          </p:cNvSpPr>
          <p:nvPr/>
        </p:nvSpPr>
        <p:spPr bwMode="auto">
          <a:xfrm>
            <a:off x="292100" y="2152650"/>
            <a:ext cx="1219200" cy="533400"/>
          </a:xfrm>
          <a:prstGeom prst="rightArrow">
            <a:avLst>
              <a:gd name="adj1" fmla="val 50000"/>
              <a:gd name="adj2" fmla="val 57143"/>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pic>
        <p:nvPicPr>
          <p:cNvPr id="6149" name="Picture 6" descr="BD05622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0488" y="1573213"/>
            <a:ext cx="2390775" cy="489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695" name="PH02903J.jpg">
            <a:hlinkClick r:id="" action="ppaction://media"/>
          </p:cNvPr>
          <p:cNvPicPr>
            <a:picLocks noRot="1" noChangeAspect="1" noChangeArrowheads="1"/>
          </p:cNvPicPr>
          <p:nvPr>
            <a:videoFile r:link="rId1"/>
          </p:nvPr>
        </p:nvPicPr>
        <p:blipFill>
          <a:blip r:embed="rId5">
            <a:extLst>
              <a:ext uri="{28A0092B-C50C-407E-A947-70E740481C1C}">
                <a14:useLocalDpi xmlns:a14="http://schemas.microsoft.com/office/drawing/2010/main" val="0"/>
              </a:ext>
            </a:extLst>
          </a:blip>
          <a:srcRect/>
          <a:stretch>
            <a:fillRect/>
          </a:stretch>
        </p:blipFill>
        <p:spPr bwMode="auto">
          <a:xfrm>
            <a:off x="4572000" y="34290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345404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4691">
                                            <p:txEl>
                                              <p:pRg st="0" end="0"/>
                                            </p:txEl>
                                          </p:spTgt>
                                        </p:tgtEl>
                                        <p:attrNameLst>
                                          <p:attrName>style.visibility</p:attrName>
                                        </p:attrNameLst>
                                      </p:cBhvr>
                                      <p:to>
                                        <p:strVal val="visible"/>
                                      </p:to>
                                    </p:set>
                                    <p:animEffect transition="in" filter="slide(fromBottom)">
                                      <p:cBhvr>
                                        <p:cTn id="7" dur="500"/>
                                        <p:tgtEl>
                                          <p:spTgt spid="1146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14691">
                                            <p:txEl>
                                              <p:pRg st="1" end="1"/>
                                            </p:txEl>
                                          </p:spTgt>
                                        </p:tgtEl>
                                        <p:attrNameLst>
                                          <p:attrName>style.visibility</p:attrName>
                                        </p:attrNameLst>
                                      </p:cBhvr>
                                      <p:to>
                                        <p:strVal val="visible"/>
                                      </p:to>
                                    </p:set>
                                    <p:animEffect transition="in" filter="slide(fromBottom)">
                                      <p:cBhvr>
                                        <p:cTn id="12" dur="500"/>
                                        <p:tgtEl>
                                          <p:spTgt spid="1146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3" restart="whenNotActive" fill="hold" evtFilter="cancelBubble" nodeType="interactiveSeq">
                <p:stCondLst>
                  <p:cond evt="onClick" delay="0">
                    <p:tgtEl>
                      <p:spTgt spid="114695"/>
                    </p:tgtEl>
                  </p:cond>
                </p:stCondLst>
                <p:endSync evt="end" delay="0">
                  <p:rtn val="all"/>
                </p:endSync>
                <p:childTnLst>
                  <p:par>
                    <p:cTn id="14" fill="hold" nodeType="clickPar">
                      <p:stCondLst>
                        <p:cond delay="0"/>
                      </p:stCondLst>
                      <p:childTnLst>
                        <p:par>
                          <p:cTn id="15" fill="hold" nodeType="withGroup">
                            <p:stCondLst>
                              <p:cond delay="0"/>
                            </p:stCondLst>
                            <p:childTnLst>
                              <p:par>
                                <p:cTn id="16" presetID="2" presetClass="mediacall" presetSubtype="0" fill="hold" nodeType="clickEffect">
                                  <p:stCondLst>
                                    <p:cond delay="0"/>
                                  </p:stCondLst>
                                  <p:childTnLst>
                                    <p:cmd type="call" cmd="togglePause">
                                      <p:cBhvr>
                                        <p:cTn id="17" dur="1" fill="hold"/>
                                        <p:tgtEl>
                                          <p:spTgt spid="114695"/>
                                        </p:tgtEl>
                                      </p:cBhvr>
                                    </p:cmd>
                                  </p:childTnLst>
                                </p:cTn>
                              </p:par>
                            </p:childTnLst>
                          </p:cTn>
                        </p:par>
                      </p:childTnLst>
                    </p:cTn>
                  </p:par>
                </p:childTnLst>
              </p:cTn>
              <p:nextCondLst>
                <p:cond evt="onClick" delay="0">
                  <p:tgtEl>
                    <p:spTgt spid="114695"/>
                  </p:tgtEl>
                </p:cond>
              </p:nextCondLst>
            </p:seq>
            <p:video>
              <p:cMediaNode>
                <p:cTn id="18" fill="hold" display="0">
                  <p:stCondLst>
                    <p:cond delay="indefinite"/>
                  </p:stCondLst>
                  <p:endCondLst>
                    <p:cond evt="onNext" delay="0">
                      <p:tgtEl>
                        <p:sldTgt/>
                      </p:tgtEl>
                    </p:cond>
                    <p:cond evt="onPrev" delay="0">
                      <p:tgtEl>
                        <p:sldTgt/>
                      </p:tgtEl>
                    </p:cond>
                  </p:endCondLst>
                </p:cTn>
                <p:tgtEl>
                  <p:spTgt spid="114695"/>
                </p:tgtEl>
              </p:cMediaNode>
            </p:video>
          </p:childTnLst>
        </p:cTn>
      </p:par>
    </p:tnLst>
    <p:bldLst>
      <p:bldP spid="114691"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type="title"/>
          </p:nvPr>
        </p:nvSpPr>
        <p:spPr>
          <a:xfrm>
            <a:off x="557213" y="114300"/>
            <a:ext cx="8478837" cy="1192213"/>
          </a:xfrm>
          <a:noFill/>
        </p:spPr>
        <p:txBody>
          <a:bodyPr/>
          <a:lstStyle/>
          <a:p>
            <a:pPr eaLnBrk="1" hangingPunct="1"/>
            <a:r>
              <a:rPr lang="en-US" altLang="en-US" dirty="0"/>
              <a:t>How are mutations inherited?</a:t>
            </a:r>
          </a:p>
        </p:txBody>
      </p:sp>
      <p:sp>
        <p:nvSpPr>
          <p:cNvPr id="196610" name="Rectangle 2"/>
          <p:cNvSpPr>
            <a:spLocks noGrp="1" noChangeArrowheads="1"/>
          </p:cNvSpPr>
          <p:nvPr>
            <p:ph idx="1"/>
          </p:nvPr>
        </p:nvSpPr>
        <p:spPr>
          <a:xfrm>
            <a:off x="1843088" y="1827213"/>
            <a:ext cx="7110412" cy="3371850"/>
          </a:xfrm>
          <a:noFill/>
        </p:spPr>
        <p:txBody>
          <a:bodyPr/>
          <a:lstStyle/>
          <a:p>
            <a:pPr>
              <a:lnSpc>
                <a:spcPct val="90000"/>
              </a:lnSpc>
            </a:pPr>
            <a:r>
              <a:rPr lang="en-US" altLang="en-US" dirty="0">
                <a:solidFill>
                  <a:schemeClr val="tx1"/>
                </a:solidFill>
              </a:rPr>
              <a:t>Only mutations </a:t>
            </a:r>
            <a:r>
              <a:rPr lang="en-US" altLang="en-US" u="sng" dirty="0">
                <a:solidFill>
                  <a:schemeClr val="tx1"/>
                </a:solidFill>
              </a:rPr>
              <a:t>in gametes (egg &amp; sperm)</a:t>
            </a:r>
            <a:r>
              <a:rPr lang="en-US" altLang="en-US" dirty="0">
                <a:solidFill>
                  <a:schemeClr val="tx1"/>
                </a:solidFill>
              </a:rPr>
              <a:t> are passed onto offspring.</a:t>
            </a:r>
          </a:p>
          <a:p>
            <a:pPr>
              <a:lnSpc>
                <a:spcPct val="90000"/>
              </a:lnSpc>
            </a:pPr>
            <a:r>
              <a:rPr lang="en-US" altLang="en-US" dirty="0">
                <a:solidFill>
                  <a:schemeClr val="tx1"/>
                </a:solidFill>
              </a:rPr>
              <a:t>Mutations in </a:t>
            </a:r>
            <a:r>
              <a:rPr lang="en-US" altLang="en-US" u="sng" dirty="0">
                <a:solidFill>
                  <a:schemeClr val="tx1"/>
                </a:solidFill>
              </a:rPr>
              <a:t>body cells</a:t>
            </a:r>
            <a:r>
              <a:rPr lang="en-US" altLang="en-US" dirty="0">
                <a:solidFill>
                  <a:schemeClr val="tx1"/>
                </a:solidFill>
              </a:rPr>
              <a:t> only affect the organism in which they occur and </a:t>
            </a:r>
            <a:r>
              <a:rPr lang="en-US" altLang="en-US" u="sng" dirty="0">
                <a:solidFill>
                  <a:schemeClr val="tx1"/>
                </a:solidFill>
              </a:rPr>
              <a:t>are not passed onto offspring</a:t>
            </a:r>
            <a:r>
              <a:rPr lang="en-US" altLang="en-US" dirty="0">
                <a:solidFill>
                  <a:schemeClr val="tx1"/>
                </a:solidFill>
              </a:rPr>
              <a:t>.</a:t>
            </a:r>
          </a:p>
          <a:p>
            <a:pPr eaLnBrk="1" hangingPunct="1">
              <a:lnSpc>
                <a:spcPct val="90000"/>
              </a:lnSpc>
            </a:pPr>
            <a:endParaRPr lang="en-US" altLang="en-US" dirty="0">
              <a:solidFill>
                <a:srgbClr val="FFFF00"/>
              </a:solidFill>
            </a:endParaRPr>
          </a:p>
        </p:txBody>
      </p:sp>
      <p:sp>
        <p:nvSpPr>
          <p:cNvPr id="7172" name="AutoShape 4"/>
          <p:cNvSpPr>
            <a:spLocks noChangeArrowheads="1"/>
          </p:cNvSpPr>
          <p:nvPr/>
        </p:nvSpPr>
        <p:spPr bwMode="auto">
          <a:xfrm>
            <a:off x="292100" y="1866900"/>
            <a:ext cx="1219200" cy="533400"/>
          </a:xfrm>
          <a:prstGeom prst="rightArrow">
            <a:avLst>
              <a:gd name="adj1" fmla="val 50000"/>
              <a:gd name="adj2" fmla="val 57143"/>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pic>
        <p:nvPicPr>
          <p:cNvPr id="196614" name="PH02903J.jpg">
            <a:hlinkClick r:id="" action="ppaction://media"/>
          </p:cNvPr>
          <p:cNvPicPr>
            <a:picLocks noRot="1" noChangeAspect="1" noChangeArrowheads="1"/>
          </p:cNvPicPr>
          <p:nvPr>
            <a:videoFile r:link="rId1"/>
          </p:nvPr>
        </p:nvPicPr>
        <p:blipFill>
          <a:blip r:embed="rId3">
            <a:extLst>
              <a:ext uri="{28A0092B-C50C-407E-A947-70E740481C1C}">
                <a14:useLocalDpi xmlns:a14="http://schemas.microsoft.com/office/drawing/2010/main" val="0"/>
              </a:ext>
            </a:extLst>
          </a:blip>
          <a:srcRect/>
          <a:stretch>
            <a:fillRect/>
          </a:stretch>
        </p:blipFill>
        <p:spPr bwMode="auto">
          <a:xfrm>
            <a:off x="4572000" y="34290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020714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96610">
                                            <p:txEl>
                                              <p:pRg st="0" end="0"/>
                                            </p:txEl>
                                          </p:spTgt>
                                        </p:tgtEl>
                                        <p:attrNameLst>
                                          <p:attrName>style.visibility</p:attrName>
                                        </p:attrNameLst>
                                      </p:cBhvr>
                                      <p:to>
                                        <p:strVal val="visible"/>
                                      </p:to>
                                    </p:set>
                                    <p:animEffect transition="in" filter="slide(fromBottom)">
                                      <p:cBhvr>
                                        <p:cTn id="7" dur="500"/>
                                        <p:tgtEl>
                                          <p:spTgt spid="1966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96610">
                                            <p:txEl>
                                              <p:pRg st="1" end="1"/>
                                            </p:txEl>
                                          </p:spTgt>
                                        </p:tgtEl>
                                        <p:attrNameLst>
                                          <p:attrName>style.visibility</p:attrName>
                                        </p:attrNameLst>
                                      </p:cBhvr>
                                      <p:to>
                                        <p:strVal val="visible"/>
                                      </p:to>
                                    </p:set>
                                    <p:animEffect transition="in" filter="slide(fromBottom)">
                                      <p:cBhvr>
                                        <p:cTn id="12" dur="500"/>
                                        <p:tgtEl>
                                          <p:spTgt spid="1966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3" restart="whenNotActive" fill="hold" evtFilter="cancelBubble" nodeType="interactiveSeq">
                <p:stCondLst>
                  <p:cond evt="onClick" delay="0">
                    <p:tgtEl>
                      <p:spTgt spid="196614"/>
                    </p:tgtEl>
                  </p:cond>
                </p:stCondLst>
                <p:endSync evt="end" delay="0">
                  <p:rtn val="all"/>
                </p:endSync>
                <p:childTnLst>
                  <p:par>
                    <p:cTn id="14" fill="hold" nodeType="clickPar">
                      <p:stCondLst>
                        <p:cond delay="0"/>
                      </p:stCondLst>
                      <p:childTnLst>
                        <p:par>
                          <p:cTn id="15" fill="hold" nodeType="withGroup">
                            <p:stCondLst>
                              <p:cond delay="0"/>
                            </p:stCondLst>
                            <p:childTnLst>
                              <p:par>
                                <p:cTn id="16" presetID="2" presetClass="mediacall" presetSubtype="0" fill="hold" nodeType="clickEffect">
                                  <p:stCondLst>
                                    <p:cond delay="0"/>
                                  </p:stCondLst>
                                  <p:childTnLst>
                                    <p:cmd type="call" cmd="togglePause">
                                      <p:cBhvr>
                                        <p:cTn id="17" dur="1" fill="hold"/>
                                        <p:tgtEl>
                                          <p:spTgt spid="196614"/>
                                        </p:tgtEl>
                                      </p:cBhvr>
                                    </p:cmd>
                                  </p:childTnLst>
                                </p:cTn>
                              </p:par>
                            </p:childTnLst>
                          </p:cTn>
                        </p:par>
                      </p:childTnLst>
                    </p:cTn>
                  </p:par>
                </p:childTnLst>
              </p:cTn>
              <p:nextCondLst>
                <p:cond evt="onClick" delay="0">
                  <p:tgtEl>
                    <p:spTgt spid="196614"/>
                  </p:tgtEl>
                </p:cond>
              </p:nextCondLst>
            </p:seq>
            <p:video>
              <p:cMediaNode>
                <p:cTn id="18" fill="hold" display="0">
                  <p:stCondLst>
                    <p:cond delay="indefinite"/>
                  </p:stCondLst>
                  <p:endCondLst>
                    <p:cond evt="onNext" delay="0">
                      <p:tgtEl>
                        <p:sldTgt/>
                      </p:tgtEl>
                    </p:cond>
                    <p:cond evt="onPrev" delay="0">
                      <p:tgtEl>
                        <p:sldTgt/>
                      </p:tgtEl>
                    </p:cond>
                  </p:endCondLst>
                </p:cTn>
                <p:tgtEl>
                  <p:spTgt spid="196614"/>
                </p:tgtEl>
              </p:cMediaNode>
            </p:video>
          </p:childTnLst>
        </p:cTn>
      </p:par>
    </p:tnLst>
    <p:bldLst>
      <p:bldP spid="196610"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noFill/>
        </p:spPr>
        <p:txBody>
          <a:bodyPr/>
          <a:lstStyle/>
          <a:p>
            <a:pPr eaLnBrk="1" hangingPunct="1"/>
            <a:r>
              <a:rPr lang="en-US" altLang="en-US"/>
              <a:t>Types of Gene Mutations</a:t>
            </a:r>
          </a:p>
        </p:txBody>
      </p:sp>
      <p:sp>
        <p:nvSpPr>
          <p:cNvPr id="8195" name="Rectangle 17"/>
          <p:cNvSpPr>
            <a:spLocks noGrp="1" noChangeArrowheads="1"/>
          </p:cNvSpPr>
          <p:nvPr>
            <p:ph sz="half" idx="1"/>
          </p:nvPr>
        </p:nvSpPr>
        <p:spPr>
          <a:xfrm>
            <a:off x="1606550" y="1393825"/>
            <a:ext cx="7537450" cy="2873375"/>
          </a:xfrm>
        </p:spPr>
        <p:txBody>
          <a:bodyPr/>
          <a:lstStyle/>
          <a:p>
            <a:pPr marL="455613" indent="-455613" eaLnBrk="1" hangingPunct="1"/>
            <a:r>
              <a:rPr lang="en-US" altLang="en-US" sz="3200" u="sng" dirty="0"/>
              <a:t>Point mutation</a:t>
            </a:r>
            <a:r>
              <a:rPr lang="en-US" altLang="en-US" sz="3200" dirty="0"/>
              <a:t> occurs when the base sequence of a codon is changed. (ex. GCA is changed to GAA)</a:t>
            </a:r>
          </a:p>
          <a:p>
            <a:pPr marL="455613" indent="-455613" eaLnBrk="1" hangingPunct="1"/>
            <a:r>
              <a:rPr lang="en-US" altLang="en-US" sz="3200" dirty="0"/>
              <a:t>There are 3 types:</a:t>
            </a:r>
          </a:p>
        </p:txBody>
      </p:sp>
      <p:sp>
        <p:nvSpPr>
          <p:cNvPr id="8196" name="Rectangle 18"/>
          <p:cNvSpPr>
            <a:spLocks noGrp="1" noChangeArrowheads="1"/>
          </p:cNvSpPr>
          <p:nvPr>
            <p:ph sz="half" idx="2"/>
          </p:nvPr>
        </p:nvSpPr>
        <p:spPr>
          <a:xfrm>
            <a:off x="5514975" y="4940300"/>
            <a:ext cx="2776538" cy="1730375"/>
          </a:xfrm>
        </p:spPr>
        <p:txBody>
          <a:bodyPr/>
          <a:lstStyle/>
          <a:p>
            <a:pPr marL="0" indent="0" eaLnBrk="1" hangingPunct="1">
              <a:buFont typeface="Wingdings" panose="05000000000000000000" pitchFamily="2" charset="2"/>
              <a:buNone/>
            </a:pPr>
            <a:r>
              <a:rPr lang="en-US" altLang="en-US" sz="3200"/>
              <a:t>Also called frameshift mutations</a:t>
            </a:r>
          </a:p>
        </p:txBody>
      </p:sp>
      <p:sp>
        <p:nvSpPr>
          <p:cNvPr id="91146" name="Text Box 10"/>
          <p:cNvSpPr txBox="1">
            <a:spLocks noChangeArrowheads="1"/>
          </p:cNvSpPr>
          <p:nvPr/>
        </p:nvSpPr>
        <p:spPr bwMode="auto">
          <a:xfrm>
            <a:off x="2743200" y="4329113"/>
            <a:ext cx="30638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eaLnBrk="1" fontAlgn="auto" latinLnBrk="0" hangingPunct="1">
              <a:lnSpc>
                <a:spcPct val="100000"/>
              </a:lnSpc>
              <a:spcBef>
                <a:spcPts val="0"/>
              </a:spcBef>
              <a:spcAft>
                <a:spcPts val="0"/>
              </a:spcAft>
              <a:buClrTx/>
              <a:buSzTx/>
              <a:buFontTx/>
              <a:buChar char="•"/>
              <a:tabLst/>
              <a:defRPr/>
            </a:pPr>
            <a:r>
              <a:rPr kumimoji="0" lang="en-US" altLang="en-US" sz="3200" b="1" i="0" u="none" strike="noStrike" kern="0" cap="none" spc="0" normalizeH="0" baseline="0" noProof="0" dirty="0">
                <a:ln>
                  <a:noFill/>
                </a:ln>
                <a:effectLst/>
                <a:uLnTx/>
                <a:uFillTx/>
                <a:latin typeface="Arial" panose="020B0604020202020204" pitchFamily="34" charset="0"/>
              </a:rPr>
              <a:t>Substitution</a:t>
            </a:r>
          </a:p>
        </p:txBody>
      </p:sp>
      <p:sp>
        <p:nvSpPr>
          <p:cNvPr id="91147" name="Text Box 11"/>
          <p:cNvSpPr txBox="1">
            <a:spLocks noChangeArrowheads="1"/>
          </p:cNvSpPr>
          <p:nvPr/>
        </p:nvSpPr>
        <p:spPr bwMode="auto">
          <a:xfrm>
            <a:off x="2743200" y="5138738"/>
            <a:ext cx="30638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eaLnBrk="1" fontAlgn="auto" latinLnBrk="0" hangingPunct="1">
              <a:lnSpc>
                <a:spcPct val="100000"/>
              </a:lnSpc>
              <a:spcBef>
                <a:spcPts val="0"/>
              </a:spcBef>
              <a:spcAft>
                <a:spcPts val="0"/>
              </a:spcAft>
              <a:buClrTx/>
              <a:buSzTx/>
              <a:buFontTx/>
              <a:buChar char="•"/>
              <a:tabLst/>
              <a:defRPr/>
            </a:pPr>
            <a:r>
              <a:rPr kumimoji="0" lang="en-US" altLang="en-US" sz="3200" b="1" i="0" u="none" strike="noStrike" kern="0" cap="none" spc="0" normalizeH="0" baseline="0" noProof="0">
                <a:ln>
                  <a:noFill/>
                </a:ln>
                <a:effectLst/>
                <a:uLnTx/>
                <a:uFillTx/>
                <a:latin typeface="Arial" panose="020B0604020202020204" pitchFamily="34" charset="0"/>
              </a:rPr>
              <a:t>Deletion</a:t>
            </a:r>
          </a:p>
        </p:txBody>
      </p:sp>
      <p:sp>
        <p:nvSpPr>
          <p:cNvPr id="91150" name="Text Box 14"/>
          <p:cNvSpPr txBox="1">
            <a:spLocks noChangeArrowheads="1"/>
          </p:cNvSpPr>
          <p:nvPr/>
        </p:nvSpPr>
        <p:spPr bwMode="auto">
          <a:xfrm>
            <a:off x="2743200" y="5948363"/>
            <a:ext cx="30638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eaLnBrk="1" fontAlgn="auto" latinLnBrk="0" hangingPunct="1">
              <a:lnSpc>
                <a:spcPct val="100000"/>
              </a:lnSpc>
              <a:spcBef>
                <a:spcPts val="0"/>
              </a:spcBef>
              <a:spcAft>
                <a:spcPts val="0"/>
              </a:spcAft>
              <a:buClrTx/>
              <a:buSzTx/>
              <a:buFontTx/>
              <a:buChar char="•"/>
              <a:tabLst/>
              <a:defRPr/>
            </a:pPr>
            <a:r>
              <a:rPr kumimoji="0" lang="en-US" altLang="en-US" sz="3200" b="1" i="0" u="none" strike="noStrike" kern="0" cap="none" spc="0" normalizeH="0" baseline="0" noProof="0">
                <a:ln>
                  <a:noFill/>
                </a:ln>
                <a:effectLst/>
                <a:uLnTx/>
                <a:uFillTx/>
                <a:latin typeface="Arial" panose="020B0604020202020204" pitchFamily="34" charset="0"/>
              </a:rPr>
              <a:t>Insertion</a:t>
            </a:r>
          </a:p>
        </p:txBody>
      </p:sp>
      <p:sp>
        <p:nvSpPr>
          <p:cNvPr id="8200" name="AutoShape 5"/>
          <p:cNvSpPr>
            <a:spLocks/>
          </p:cNvSpPr>
          <p:nvPr/>
        </p:nvSpPr>
        <p:spPr bwMode="auto">
          <a:xfrm>
            <a:off x="4841875" y="5260975"/>
            <a:ext cx="423863" cy="1066800"/>
          </a:xfrm>
          <a:prstGeom prst="rightBrace">
            <a:avLst>
              <a:gd name="adj1" fmla="val 20974"/>
              <a:gd name="adj2" fmla="val 50000"/>
            </a:avLst>
          </a:prstGeom>
          <a:noFill/>
          <a:ln w="38100">
            <a:solidFill>
              <a:srgbClr val="FFFF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2400" b="0" i="0" u="none" strike="noStrike" kern="0" cap="none" spc="0" normalizeH="0" baseline="0" noProof="0">
              <a:ln>
                <a:noFill/>
              </a:ln>
              <a:effectLst/>
              <a:uLnTx/>
              <a:uFillTx/>
              <a:latin typeface="Times New Roman" panose="02020603050405020304" pitchFamily="18" charset="0"/>
            </a:endParaRPr>
          </a:p>
        </p:txBody>
      </p:sp>
      <p:sp>
        <p:nvSpPr>
          <p:cNvPr id="8201" name="AutoShape 21"/>
          <p:cNvSpPr>
            <a:spLocks noChangeArrowheads="1"/>
          </p:cNvSpPr>
          <p:nvPr/>
        </p:nvSpPr>
        <p:spPr bwMode="auto">
          <a:xfrm>
            <a:off x="292100" y="1392238"/>
            <a:ext cx="1219200" cy="533400"/>
          </a:xfrm>
          <a:prstGeom prst="rightArrow">
            <a:avLst>
              <a:gd name="adj1" fmla="val 50000"/>
              <a:gd name="adj2" fmla="val 57143"/>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2400" b="0" i="0" u="none" strike="noStrike" kern="0" cap="none" spc="0" normalizeH="0" baseline="0" noProof="0">
              <a:ln>
                <a:noFill/>
              </a:ln>
              <a:effectLst/>
              <a:uLnTx/>
              <a:uFillTx/>
              <a:latin typeface="Times New Roman" panose="02020603050405020304" pitchFamily="18" charset="0"/>
            </a:endParaRPr>
          </a:p>
        </p:txBody>
      </p:sp>
    </p:spTree>
    <p:extLst>
      <p:ext uri="{BB962C8B-B14F-4D97-AF65-F5344CB8AC3E}">
        <p14:creationId xmlns:p14="http://schemas.microsoft.com/office/powerpoint/2010/main" val="37699473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1146"/>
                                        </p:tgtEl>
                                        <p:attrNameLst>
                                          <p:attrName>style.visibility</p:attrName>
                                        </p:attrNameLst>
                                      </p:cBhvr>
                                      <p:to>
                                        <p:strVal val="visible"/>
                                      </p:to>
                                    </p:set>
                                    <p:animEffect transition="in" filter="slide(fromBottom)">
                                      <p:cBhvr>
                                        <p:cTn id="7" dur="500"/>
                                        <p:tgtEl>
                                          <p:spTgt spid="911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1147"/>
                                        </p:tgtEl>
                                        <p:attrNameLst>
                                          <p:attrName>style.visibility</p:attrName>
                                        </p:attrNameLst>
                                      </p:cBhvr>
                                      <p:to>
                                        <p:strVal val="visible"/>
                                      </p:to>
                                    </p:set>
                                    <p:animEffect transition="in" filter="slide(fromBottom)">
                                      <p:cBhvr>
                                        <p:cTn id="12" dur="500"/>
                                        <p:tgtEl>
                                          <p:spTgt spid="9114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91150"/>
                                        </p:tgtEl>
                                        <p:attrNameLst>
                                          <p:attrName>style.visibility</p:attrName>
                                        </p:attrNameLst>
                                      </p:cBhvr>
                                      <p:to>
                                        <p:strVal val="visible"/>
                                      </p:to>
                                    </p:set>
                                    <p:animEffect transition="in" filter="slide(fromBottom)">
                                      <p:cBhvr>
                                        <p:cTn id="17" dur="500"/>
                                        <p:tgtEl>
                                          <p:spTgt spid="91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6" grpId="0" autoUpdateAnimBg="0"/>
      <p:bldP spid="91147" grpId="0" autoUpdateAnimBg="0"/>
      <p:bldP spid="91150"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8" name="Text Box 10"/>
          <p:cNvSpPr txBox="1">
            <a:spLocks noChangeArrowheads="1"/>
          </p:cNvSpPr>
          <p:nvPr/>
        </p:nvSpPr>
        <p:spPr bwMode="auto">
          <a:xfrm>
            <a:off x="2968625" y="5048250"/>
            <a:ext cx="5105400" cy="1190625"/>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3600" b="1" i="0" u="none" strike="noStrike" kern="0" cap="none" spc="0" normalizeH="0" baseline="0" noProof="0">
                <a:ln>
                  <a:noFill/>
                </a:ln>
                <a:solidFill>
                  <a:srgbClr val="FFFF99"/>
                </a:solidFill>
                <a:effectLst/>
                <a:uLnTx/>
                <a:uFillTx/>
                <a:latin typeface="Arial" panose="020B0604020202020204" pitchFamily="34" charset="0"/>
              </a:rPr>
              <a:t>What will happen to the amino acids?</a:t>
            </a:r>
          </a:p>
        </p:txBody>
      </p:sp>
      <p:sp>
        <p:nvSpPr>
          <p:cNvPr id="9220" name="Rectangle 5"/>
          <p:cNvSpPr>
            <a:spLocks noGrp="1" noChangeArrowheads="1"/>
          </p:cNvSpPr>
          <p:nvPr>
            <p:ph type="title"/>
          </p:nvPr>
        </p:nvSpPr>
        <p:spPr>
          <a:noFill/>
        </p:spPr>
        <p:txBody>
          <a:bodyPr>
            <a:normAutofit fontScale="90000"/>
          </a:bodyPr>
          <a:lstStyle/>
          <a:p>
            <a:pPr eaLnBrk="1" hangingPunct="1"/>
            <a:r>
              <a:rPr lang="en-US" altLang="en-US"/>
              <a:t>Substitution Mutations</a:t>
            </a:r>
          </a:p>
        </p:txBody>
      </p:sp>
      <p:sp>
        <p:nvSpPr>
          <p:cNvPr id="9219" name="Rectangle 3"/>
          <p:cNvSpPr>
            <a:spLocks noGrp="1" noChangeArrowheads="1"/>
          </p:cNvSpPr>
          <p:nvPr>
            <p:ph idx="1"/>
          </p:nvPr>
        </p:nvSpPr>
        <p:spPr>
          <a:xfrm>
            <a:off x="1298575" y="1477963"/>
            <a:ext cx="6973888" cy="712787"/>
          </a:xfrm>
          <a:extLst>
            <a:ext uri="{909E8E84-426E-40DD-AFC4-6F175D3DCCD1}">
              <a14:hiddenFill xmlns:a14="http://schemas.microsoft.com/office/drawing/2010/main">
                <a:solidFill>
                  <a:srgbClr val="000000"/>
                </a:solidFill>
              </a14:hiddenFill>
            </a:ext>
          </a:extLst>
        </p:spPr>
        <p:txBody>
          <a:bodyPr/>
          <a:lstStyle/>
          <a:p>
            <a:pPr eaLnBrk="1" hangingPunct="1">
              <a:buFont typeface="Wingdings" panose="05000000000000000000" pitchFamily="2" charset="2"/>
              <a:buNone/>
            </a:pPr>
            <a:r>
              <a:rPr lang="en-US" altLang="en-US">
                <a:solidFill>
                  <a:srgbClr val="FFFFCC"/>
                </a:solidFill>
              </a:rPr>
              <a:t>Normal DNA:    CGA – TGC – </a:t>
            </a:r>
            <a:r>
              <a:rPr lang="en-US" altLang="en-US">
                <a:solidFill>
                  <a:srgbClr val="FF0000"/>
                </a:solidFill>
              </a:rPr>
              <a:t>A</a:t>
            </a:r>
            <a:r>
              <a:rPr lang="en-US" altLang="en-US">
                <a:solidFill>
                  <a:srgbClr val="FFFFCC"/>
                </a:solidFill>
              </a:rPr>
              <a:t>TC </a:t>
            </a:r>
          </a:p>
        </p:txBody>
      </p:sp>
      <p:sp>
        <p:nvSpPr>
          <p:cNvPr id="73737" name="Rectangle 9"/>
          <p:cNvSpPr>
            <a:spLocks noChangeArrowheads="1"/>
          </p:cNvSpPr>
          <p:nvPr/>
        </p:nvSpPr>
        <p:spPr bwMode="auto">
          <a:xfrm>
            <a:off x="1209675" y="3171825"/>
            <a:ext cx="7315200" cy="588963"/>
          </a:xfrm>
          <a:prstGeom prst="rect">
            <a:avLst/>
          </a:prstGeom>
          <a:solidFill>
            <a:srgbClr val="000000"/>
          </a:solidFill>
          <a:ln w="9525">
            <a:solidFill>
              <a:srgbClr val="000000"/>
            </a:solidFill>
            <a:miter lim="800000"/>
            <a:headEnd/>
            <a:tailEnd/>
          </a:ln>
        </p:spPr>
        <p:txBody>
          <a:bodyPr/>
          <a:lstStyle>
            <a:lvl1pPr marL="457200" indent="-4572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457200" marR="0" lvl="0" indent="-457200" algn="l" defTabSz="914400" eaLnBrk="1" fontAlgn="auto" latinLnBrk="0" hangingPunct="1">
              <a:lnSpc>
                <a:spcPct val="90000"/>
              </a:lnSpc>
              <a:spcBef>
                <a:spcPct val="20000"/>
              </a:spcBef>
              <a:spcAft>
                <a:spcPts val="0"/>
              </a:spcAft>
              <a:buClr>
                <a:srgbClr val="FFFFFF"/>
              </a:buClr>
              <a:buSzTx/>
              <a:buFont typeface="Wingdings" panose="05000000000000000000" pitchFamily="2" charset="2"/>
              <a:buNone/>
              <a:tabLst/>
              <a:defRPr/>
            </a:pPr>
            <a:r>
              <a:rPr kumimoji="0" lang="en-US" altLang="en-US" sz="3200" b="1" i="1" u="none" strike="noStrike" kern="0" cap="none" spc="0" normalizeH="0" baseline="0" noProof="0">
                <a:ln>
                  <a:noFill/>
                </a:ln>
                <a:solidFill>
                  <a:srgbClr val="FFFFCC"/>
                </a:solidFill>
                <a:effectLst/>
                <a:uLnTx/>
                <a:uFillTx/>
                <a:latin typeface="Arial" panose="020B0604020202020204" pitchFamily="34" charset="0"/>
              </a:rPr>
              <a:t>Mutated DNA:   CGA – TGC – </a:t>
            </a:r>
            <a:r>
              <a:rPr kumimoji="0" lang="en-US" altLang="en-US" sz="3200" b="1" i="1" u="none" strike="noStrike" kern="0" cap="none" spc="0" normalizeH="0" baseline="0" noProof="0">
                <a:ln>
                  <a:noFill/>
                </a:ln>
                <a:solidFill>
                  <a:srgbClr val="FF0000"/>
                </a:solidFill>
                <a:effectLst/>
                <a:uLnTx/>
                <a:uFillTx/>
                <a:latin typeface="Arial" panose="020B0604020202020204" pitchFamily="34" charset="0"/>
              </a:rPr>
              <a:t>T</a:t>
            </a:r>
            <a:r>
              <a:rPr kumimoji="0" lang="en-US" altLang="en-US" sz="3200" b="1" i="1" u="none" strike="noStrike" kern="0" cap="none" spc="0" normalizeH="0" baseline="0" noProof="0">
                <a:ln>
                  <a:noFill/>
                </a:ln>
                <a:solidFill>
                  <a:srgbClr val="FFFFCC"/>
                </a:solidFill>
                <a:effectLst/>
                <a:uLnTx/>
                <a:uFillTx/>
                <a:latin typeface="Arial" panose="020B0604020202020204" pitchFamily="34" charset="0"/>
              </a:rPr>
              <a:t>TC</a:t>
            </a:r>
          </a:p>
        </p:txBody>
      </p:sp>
      <p:sp>
        <p:nvSpPr>
          <p:cNvPr id="73740" name="Text Box 12"/>
          <p:cNvSpPr txBox="1">
            <a:spLocks noChangeArrowheads="1"/>
          </p:cNvSpPr>
          <p:nvPr/>
        </p:nvSpPr>
        <p:spPr bwMode="auto">
          <a:xfrm>
            <a:off x="3303588" y="2087563"/>
            <a:ext cx="52768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altLang="en-US" sz="3200" b="1" i="0" u="none" strike="noStrike" kern="0" cap="none" spc="0" normalizeH="0" baseline="0" noProof="0">
                <a:ln>
                  <a:noFill/>
                </a:ln>
                <a:solidFill>
                  <a:srgbClr val="FFFFCC"/>
                </a:solidFill>
                <a:effectLst/>
                <a:uLnTx/>
                <a:uFillTx/>
                <a:latin typeface="Arial" panose="020B0604020202020204" pitchFamily="34" charset="0"/>
              </a:rPr>
              <a:t>Alanine – Threonine - stop</a:t>
            </a:r>
          </a:p>
        </p:txBody>
      </p:sp>
      <p:sp>
        <p:nvSpPr>
          <p:cNvPr id="73741" name="Text Box 13"/>
          <p:cNvSpPr txBox="1">
            <a:spLocks noChangeArrowheads="1"/>
          </p:cNvSpPr>
          <p:nvPr/>
        </p:nvSpPr>
        <p:spPr bwMode="auto">
          <a:xfrm>
            <a:off x="2979738" y="3678238"/>
            <a:ext cx="5830887"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altLang="en-US" sz="3200" b="1" i="1" u="none" strike="noStrike" kern="0" cap="none" spc="0" normalizeH="0" baseline="0" noProof="0">
                <a:ln>
                  <a:noFill/>
                </a:ln>
                <a:solidFill>
                  <a:srgbClr val="FFFFCC"/>
                </a:solidFill>
                <a:effectLst/>
                <a:uLnTx/>
                <a:uFillTx/>
                <a:latin typeface="Arial" panose="020B0604020202020204" pitchFamily="34" charset="0"/>
              </a:rPr>
              <a:t>Alanine – Threonine - Lysine</a:t>
            </a:r>
          </a:p>
        </p:txBody>
      </p:sp>
      <p:sp>
        <p:nvSpPr>
          <p:cNvPr id="73735" name="Text Box 7"/>
          <p:cNvSpPr txBox="1">
            <a:spLocks noChangeArrowheads="1"/>
          </p:cNvSpPr>
          <p:nvPr/>
        </p:nvSpPr>
        <p:spPr bwMode="auto">
          <a:xfrm>
            <a:off x="2968625" y="5048250"/>
            <a:ext cx="5105400" cy="1190625"/>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3600" b="1" i="0" u="none" strike="noStrike" kern="0" cap="none" spc="0" normalizeH="0" baseline="0" noProof="0">
                <a:ln>
                  <a:noFill/>
                </a:ln>
                <a:solidFill>
                  <a:srgbClr val="FFFF99"/>
                </a:solidFill>
                <a:effectLst/>
                <a:uLnTx/>
                <a:uFillTx/>
                <a:latin typeface="Arial" panose="020B0604020202020204" pitchFamily="34" charset="0"/>
              </a:rPr>
              <a:t>This is a substitution mutation</a:t>
            </a:r>
          </a:p>
        </p:txBody>
      </p:sp>
      <p:sp>
        <p:nvSpPr>
          <p:cNvPr id="73734" name="Text Box 6"/>
          <p:cNvSpPr txBox="1">
            <a:spLocks noChangeArrowheads="1"/>
          </p:cNvSpPr>
          <p:nvPr/>
        </p:nvSpPr>
        <p:spPr bwMode="auto">
          <a:xfrm>
            <a:off x="2968625" y="5048250"/>
            <a:ext cx="5105400" cy="1190625"/>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3600" b="1" i="0" u="none" strike="noStrike" kern="0" cap="none" spc="0" normalizeH="0" baseline="0" noProof="0">
                <a:ln>
                  <a:noFill/>
                </a:ln>
                <a:solidFill>
                  <a:srgbClr val="FFFF99"/>
                </a:solidFill>
                <a:effectLst/>
                <a:uLnTx/>
                <a:uFillTx/>
                <a:latin typeface="Arial" panose="020B0604020202020204" pitchFamily="34" charset="0"/>
              </a:rPr>
              <a:t>The adenine was replaced with thymine</a:t>
            </a:r>
          </a:p>
        </p:txBody>
      </p:sp>
      <p:sp>
        <p:nvSpPr>
          <p:cNvPr id="73732" name="Text Box 4"/>
          <p:cNvSpPr txBox="1">
            <a:spLocks noChangeArrowheads="1"/>
          </p:cNvSpPr>
          <p:nvPr/>
        </p:nvSpPr>
        <p:spPr bwMode="auto">
          <a:xfrm>
            <a:off x="2968625" y="5048250"/>
            <a:ext cx="5105400" cy="1190625"/>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3600" b="1" i="0" u="none" strike="noStrike" kern="0" cap="none" spc="0" normalizeH="0" baseline="0" noProof="0">
                <a:ln>
                  <a:noFill/>
                </a:ln>
                <a:solidFill>
                  <a:srgbClr val="FFFF99"/>
                </a:solidFill>
                <a:effectLst/>
                <a:uLnTx/>
                <a:uFillTx/>
                <a:latin typeface="Arial" panose="020B0604020202020204" pitchFamily="34" charset="0"/>
              </a:rPr>
              <a:t>What has happened to the  DNA?</a:t>
            </a:r>
          </a:p>
        </p:txBody>
      </p:sp>
    </p:spTree>
    <p:extLst>
      <p:ext uri="{BB962C8B-B14F-4D97-AF65-F5344CB8AC3E}">
        <p14:creationId xmlns:p14="http://schemas.microsoft.com/office/powerpoint/2010/main" val="9945143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3737"/>
                                        </p:tgtEl>
                                        <p:attrNameLst>
                                          <p:attrName>style.visibility</p:attrName>
                                        </p:attrNameLst>
                                      </p:cBhvr>
                                      <p:to>
                                        <p:strVal val="visible"/>
                                      </p:to>
                                    </p:set>
                                    <p:animEffect transition="in" filter="slide(fromBottom)">
                                      <p:cBhvr>
                                        <p:cTn id="7" dur="500"/>
                                        <p:tgtEl>
                                          <p:spTgt spid="7373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288" fill="hold" grpId="0" nodeType="clickEffect">
                                  <p:stCondLst>
                                    <p:cond delay="0"/>
                                  </p:stCondLst>
                                  <p:childTnLst>
                                    <p:set>
                                      <p:cBhvr>
                                        <p:cTn id="11" dur="1" fill="hold">
                                          <p:stCondLst>
                                            <p:cond delay="0"/>
                                          </p:stCondLst>
                                        </p:cTn>
                                        <p:tgtEl>
                                          <p:spTgt spid="73732"/>
                                        </p:tgtEl>
                                        <p:attrNameLst>
                                          <p:attrName>style.visibility</p:attrName>
                                        </p:attrNameLst>
                                      </p:cBhvr>
                                      <p:to>
                                        <p:strVal val="visible"/>
                                      </p:to>
                                    </p:set>
                                    <p:anim calcmode="lin" valueType="num">
                                      <p:cBhvr>
                                        <p:cTn id="12" dur="500" fill="hold"/>
                                        <p:tgtEl>
                                          <p:spTgt spid="73732"/>
                                        </p:tgtEl>
                                        <p:attrNameLst>
                                          <p:attrName>ppt_w</p:attrName>
                                        </p:attrNameLst>
                                      </p:cBhvr>
                                      <p:tavLst>
                                        <p:tav tm="0">
                                          <p:val>
                                            <p:strVal val="4/3*#ppt_w"/>
                                          </p:val>
                                        </p:tav>
                                        <p:tav tm="100000">
                                          <p:val>
                                            <p:strVal val="#ppt_w"/>
                                          </p:val>
                                        </p:tav>
                                      </p:tavLst>
                                    </p:anim>
                                    <p:anim calcmode="lin" valueType="num">
                                      <p:cBhvr>
                                        <p:cTn id="13" dur="500" fill="hold"/>
                                        <p:tgtEl>
                                          <p:spTgt spid="73732"/>
                                        </p:tgtEl>
                                        <p:attrNameLst>
                                          <p:attrName>ppt_h</p:attrName>
                                        </p:attrNameLst>
                                      </p:cBhvr>
                                      <p:tavLst>
                                        <p:tav tm="0">
                                          <p:val>
                                            <p:strVal val="4/3*#ppt_h"/>
                                          </p:val>
                                        </p:tav>
                                        <p:tav tm="100000">
                                          <p:val>
                                            <p:strVal val="#ppt_h"/>
                                          </p:val>
                                        </p:tav>
                                      </p:tavLst>
                                    </p:anim>
                                  </p:childTnLst>
                                  <p:subTnLst>
                                    <p:set>
                                      <p:cBhvr override="childStyle">
                                        <p:cTn dur="1" fill="hold" display="0" masterRel="nextClick" afterEffect="1"/>
                                        <p:tgtEl>
                                          <p:spTgt spid="73732"/>
                                        </p:tgtEl>
                                        <p:attrNameLst>
                                          <p:attrName>style.visibility</p:attrName>
                                        </p:attrNameLst>
                                      </p:cBhvr>
                                      <p:to>
                                        <p:strVal val="hidden"/>
                                      </p:to>
                                    </p:set>
                                  </p:subTnLst>
                                </p:cTn>
                              </p:par>
                            </p:childTnLst>
                          </p:cTn>
                        </p:par>
                      </p:childTnLst>
                    </p:cTn>
                  </p:par>
                  <p:par>
                    <p:cTn id="14" fill="hold" nodeType="clickPar">
                      <p:stCondLst>
                        <p:cond delay="indefinite"/>
                      </p:stCondLst>
                      <p:childTnLst>
                        <p:par>
                          <p:cTn id="15" fill="hold" nodeType="withGroup">
                            <p:stCondLst>
                              <p:cond delay="0"/>
                            </p:stCondLst>
                            <p:childTnLst>
                              <p:par>
                                <p:cTn id="16" presetID="23" presetClass="entr" presetSubtype="288" fill="hold" grpId="0" nodeType="clickEffect">
                                  <p:stCondLst>
                                    <p:cond delay="0"/>
                                  </p:stCondLst>
                                  <p:childTnLst>
                                    <p:set>
                                      <p:cBhvr>
                                        <p:cTn id="17" dur="1" fill="hold">
                                          <p:stCondLst>
                                            <p:cond delay="0"/>
                                          </p:stCondLst>
                                        </p:cTn>
                                        <p:tgtEl>
                                          <p:spTgt spid="73734"/>
                                        </p:tgtEl>
                                        <p:attrNameLst>
                                          <p:attrName>style.visibility</p:attrName>
                                        </p:attrNameLst>
                                      </p:cBhvr>
                                      <p:to>
                                        <p:strVal val="visible"/>
                                      </p:to>
                                    </p:set>
                                    <p:anim calcmode="lin" valueType="num">
                                      <p:cBhvr>
                                        <p:cTn id="18" dur="500" fill="hold"/>
                                        <p:tgtEl>
                                          <p:spTgt spid="73734"/>
                                        </p:tgtEl>
                                        <p:attrNameLst>
                                          <p:attrName>ppt_w</p:attrName>
                                        </p:attrNameLst>
                                      </p:cBhvr>
                                      <p:tavLst>
                                        <p:tav tm="0">
                                          <p:val>
                                            <p:strVal val="4/3*#ppt_w"/>
                                          </p:val>
                                        </p:tav>
                                        <p:tav tm="100000">
                                          <p:val>
                                            <p:strVal val="#ppt_w"/>
                                          </p:val>
                                        </p:tav>
                                      </p:tavLst>
                                    </p:anim>
                                    <p:anim calcmode="lin" valueType="num">
                                      <p:cBhvr>
                                        <p:cTn id="19" dur="500" fill="hold"/>
                                        <p:tgtEl>
                                          <p:spTgt spid="73734"/>
                                        </p:tgtEl>
                                        <p:attrNameLst>
                                          <p:attrName>ppt_h</p:attrName>
                                        </p:attrNameLst>
                                      </p:cBhvr>
                                      <p:tavLst>
                                        <p:tav tm="0">
                                          <p:val>
                                            <p:strVal val="4/3*#ppt_h"/>
                                          </p:val>
                                        </p:tav>
                                        <p:tav tm="100000">
                                          <p:val>
                                            <p:strVal val="#ppt_h"/>
                                          </p:val>
                                        </p:tav>
                                      </p:tavLst>
                                    </p:anim>
                                  </p:childTnLst>
                                  <p:subTnLst>
                                    <p:set>
                                      <p:cBhvr override="childStyle">
                                        <p:cTn dur="1" fill="hold" display="0" masterRel="nextClick" afterEffect="1"/>
                                        <p:tgtEl>
                                          <p:spTgt spid="73734"/>
                                        </p:tgtEl>
                                        <p:attrNameLst>
                                          <p:attrName>style.visibility</p:attrName>
                                        </p:attrNameLst>
                                      </p:cBhvr>
                                      <p:to>
                                        <p:strVal val="hidden"/>
                                      </p:to>
                                    </p:set>
                                  </p:subTnLst>
                                </p:cTn>
                              </p:par>
                            </p:childTnLst>
                          </p:cTn>
                        </p:par>
                      </p:childTnLst>
                    </p:cTn>
                  </p:par>
                  <p:par>
                    <p:cTn id="20" fill="hold" nodeType="clickPar">
                      <p:stCondLst>
                        <p:cond delay="indefinite"/>
                      </p:stCondLst>
                      <p:childTnLst>
                        <p:par>
                          <p:cTn id="21" fill="hold" nodeType="withGroup">
                            <p:stCondLst>
                              <p:cond delay="0"/>
                            </p:stCondLst>
                            <p:childTnLst>
                              <p:par>
                                <p:cTn id="22" presetID="23" presetClass="entr" presetSubtype="288" fill="hold" grpId="0" nodeType="clickEffect">
                                  <p:stCondLst>
                                    <p:cond delay="0"/>
                                  </p:stCondLst>
                                  <p:childTnLst>
                                    <p:set>
                                      <p:cBhvr>
                                        <p:cTn id="23" dur="1" fill="hold">
                                          <p:stCondLst>
                                            <p:cond delay="0"/>
                                          </p:stCondLst>
                                        </p:cTn>
                                        <p:tgtEl>
                                          <p:spTgt spid="73735"/>
                                        </p:tgtEl>
                                        <p:attrNameLst>
                                          <p:attrName>style.visibility</p:attrName>
                                        </p:attrNameLst>
                                      </p:cBhvr>
                                      <p:to>
                                        <p:strVal val="visible"/>
                                      </p:to>
                                    </p:set>
                                    <p:anim calcmode="lin" valueType="num">
                                      <p:cBhvr>
                                        <p:cTn id="24" dur="500" fill="hold"/>
                                        <p:tgtEl>
                                          <p:spTgt spid="73735"/>
                                        </p:tgtEl>
                                        <p:attrNameLst>
                                          <p:attrName>ppt_w</p:attrName>
                                        </p:attrNameLst>
                                      </p:cBhvr>
                                      <p:tavLst>
                                        <p:tav tm="0">
                                          <p:val>
                                            <p:strVal val="4/3*#ppt_w"/>
                                          </p:val>
                                        </p:tav>
                                        <p:tav tm="100000">
                                          <p:val>
                                            <p:strVal val="#ppt_w"/>
                                          </p:val>
                                        </p:tav>
                                      </p:tavLst>
                                    </p:anim>
                                    <p:anim calcmode="lin" valueType="num">
                                      <p:cBhvr>
                                        <p:cTn id="25" dur="500" fill="hold"/>
                                        <p:tgtEl>
                                          <p:spTgt spid="73735"/>
                                        </p:tgtEl>
                                        <p:attrNameLst>
                                          <p:attrName>ppt_h</p:attrName>
                                        </p:attrNameLst>
                                      </p:cBhvr>
                                      <p:tavLst>
                                        <p:tav tm="0">
                                          <p:val>
                                            <p:strVal val="4/3*#ppt_h"/>
                                          </p:val>
                                        </p:tav>
                                        <p:tav tm="100000">
                                          <p:val>
                                            <p:strVal val="#ppt_h"/>
                                          </p:val>
                                        </p:tav>
                                      </p:tavLst>
                                    </p:anim>
                                  </p:childTnLst>
                                  <p:subTnLst>
                                    <p:set>
                                      <p:cBhvr override="childStyle">
                                        <p:cTn dur="1" fill="hold" display="0" masterRel="nextClick" afterEffect="1"/>
                                        <p:tgtEl>
                                          <p:spTgt spid="73735"/>
                                        </p:tgtEl>
                                        <p:attrNameLst>
                                          <p:attrName>style.visibility</p:attrName>
                                        </p:attrNameLst>
                                      </p:cBhvr>
                                      <p:to>
                                        <p:strVal val="hidden"/>
                                      </p:to>
                                    </p:set>
                                  </p:subTnLst>
                                </p:cTn>
                              </p:par>
                            </p:childTnLst>
                          </p:cTn>
                        </p:par>
                      </p:childTnLst>
                    </p:cTn>
                  </p:par>
                  <p:par>
                    <p:cTn id="26" fill="hold" nodeType="clickPar">
                      <p:stCondLst>
                        <p:cond delay="indefinite"/>
                      </p:stCondLst>
                      <p:childTnLst>
                        <p:par>
                          <p:cTn id="27" fill="hold" nodeType="withGroup">
                            <p:stCondLst>
                              <p:cond delay="0"/>
                            </p:stCondLst>
                            <p:childTnLst>
                              <p:par>
                                <p:cTn id="28" presetID="23" presetClass="entr" presetSubtype="288" fill="hold" grpId="0" nodeType="clickEffect">
                                  <p:stCondLst>
                                    <p:cond delay="0"/>
                                  </p:stCondLst>
                                  <p:childTnLst>
                                    <p:set>
                                      <p:cBhvr>
                                        <p:cTn id="29" dur="1" fill="hold">
                                          <p:stCondLst>
                                            <p:cond delay="0"/>
                                          </p:stCondLst>
                                        </p:cTn>
                                        <p:tgtEl>
                                          <p:spTgt spid="73738"/>
                                        </p:tgtEl>
                                        <p:attrNameLst>
                                          <p:attrName>style.visibility</p:attrName>
                                        </p:attrNameLst>
                                      </p:cBhvr>
                                      <p:to>
                                        <p:strVal val="visible"/>
                                      </p:to>
                                    </p:set>
                                    <p:anim calcmode="lin" valueType="num">
                                      <p:cBhvr>
                                        <p:cTn id="30" dur="500" fill="hold"/>
                                        <p:tgtEl>
                                          <p:spTgt spid="73738"/>
                                        </p:tgtEl>
                                        <p:attrNameLst>
                                          <p:attrName>ppt_w</p:attrName>
                                        </p:attrNameLst>
                                      </p:cBhvr>
                                      <p:tavLst>
                                        <p:tav tm="0">
                                          <p:val>
                                            <p:strVal val="4/3*#ppt_w"/>
                                          </p:val>
                                        </p:tav>
                                        <p:tav tm="100000">
                                          <p:val>
                                            <p:strVal val="#ppt_w"/>
                                          </p:val>
                                        </p:tav>
                                      </p:tavLst>
                                    </p:anim>
                                    <p:anim calcmode="lin" valueType="num">
                                      <p:cBhvr>
                                        <p:cTn id="31" dur="500" fill="hold"/>
                                        <p:tgtEl>
                                          <p:spTgt spid="73738"/>
                                        </p:tgtEl>
                                        <p:attrNameLst>
                                          <p:attrName>ppt_h</p:attrName>
                                        </p:attrNameLst>
                                      </p:cBhvr>
                                      <p:tavLst>
                                        <p:tav tm="0">
                                          <p:val>
                                            <p:strVal val="4/3*#ppt_h"/>
                                          </p:val>
                                        </p:tav>
                                        <p:tav tm="100000">
                                          <p:val>
                                            <p:strVal val="#ppt_h"/>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73740"/>
                                        </p:tgtEl>
                                        <p:attrNameLst>
                                          <p:attrName>style.visibility</p:attrName>
                                        </p:attrNameLst>
                                      </p:cBhvr>
                                      <p:to>
                                        <p:strVal val="visible"/>
                                      </p:to>
                                    </p:set>
                                    <p:animEffect transition="in" filter="slide(fromBottom)">
                                      <p:cBhvr>
                                        <p:cTn id="36" dur="500"/>
                                        <p:tgtEl>
                                          <p:spTgt spid="73740"/>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2" presetClass="entr" presetSubtype="4" fill="hold" grpId="0" nodeType="clickEffect">
                                  <p:stCondLst>
                                    <p:cond delay="0"/>
                                  </p:stCondLst>
                                  <p:childTnLst>
                                    <p:set>
                                      <p:cBhvr>
                                        <p:cTn id="40" dur="1" fill="hold">
                                          <p:stCondLst>
                                            <p:cond delay="0"/>
                                          </p:stCondLst>
                                        </p:cTn>
                                        <p:tgtEl>
                                          <p:spTgt spid="73741"/>
                                        </p:tgtEl>
                                        <p:attrNameLst>
                                          <p:attrName>style.visibility</p:attrName>
                                        </p:attrNameLst>
                                      </p:cBhvr>
                                      <p:to>
                                        <p:strVal val="visible"/>
                                      </p:to>
                                    </p:set>
                                    <p:animEffect transition="in" filter="slide(fromBottom)">
                                      <p:cBhvr>
                                        <p:cTn id="41" dur="500"/>
                                        <p:tgtEl>
                                          <p:spTgt spid="737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8" grpId="0" animBg="1" autoUpdateAnimBg="0"/>
      <p:bldP spid="73737" grpId="0" animBg="1" autoUpdateAnimBg="0"/>
      <p:bldP spid="73740" grpId="0" autoUpdateAnimBg="0"/>
      <p:bldP spid="73741" grpId="0" autoUpdateAnimBg="0"/>
      <p:bldP spid="73735" grpId="0" animBg="1" autoUpdateAnimBg="0"/>
      <p:bldP spid="73734" grpId="0" animBg="1" autoUpdateAnimBg="0"/>
      <p:bldP spid="73732"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3"/>
          <p:cNvSpPr>
            <a:spLocks noGrp="1" noChangeArrowheads="1"/>
          </p:cNvSpPr>
          <p:nvPr>
            <p:ph type="title"/>
          </p:nvPr>
        </p:nvSpPr>
        <p:spPr>
          <a:noFill/>
        </p:spPr>
        <p:txBody>
          <a:bodyPr>
            <a:normAutofit fontScale="90000"/>
          </a:bodyPr>
          <a:lstStyle/>
          <a:p>
            <a:pPr eaLnBrk="1" hangingPunct="1"/>
            <a:r>
              <a:rPr lang="en-US" altLang="en-US"/>
              <a:t>Substitution Mutations</a:t>
            </a:r>
          </a:p>
        </p:txBody>
      </p:sp>
      <p:sp>
        <p:nvSpPr>
          <p:cNvPr id="146443" name="Rectangle 11"/>
          <p:cNvSpPr>
            <a:spLocks noGrp="1" noChangeArrowheads="1"/>
          </p:cNvSpPr>
          <p:nvPr>
            <p:ph idx="1"/>
          </p:nvPr>
        </p:nvSpPr>
        <p:spPr>
          <a:xfrm>
            <a:off x="1730375" y="1155700"/>
            <a:ext cx="7413625" cy="3290888"/>
          </a:xfrm>
        </p:spPr>
        <p:txBody>
          <a:bodyPr/>
          <a:lstStyle/>
          <a:p>
            <a:pPr eaLnBrk="1" hangingPunct="1"/>
            <a:r>
              <a:rPr lang="en-US" altLang="en-US" dirty="0">
                <a:solidFill>
                  <a:schemeClr val="tx1"/>
                </a:solidFill>
              </a:rPr>
              <a:t>This is a </a:t>
            </a:r>
            <a:r>
              <a:rPr lang="en-US" altLang="en-US" u="sng" dirty="0">
                <a:solidFill>
                  <a:schemeClr val="tx1"/>
                </a:solidFill>
              </a:rPr>
              <a:t>substitution mutation</a:t>
            </a:r>
            <a:r>
              <a:rPr lang="en-US" altLang="en-US" dirty="0">
                <a:solidFill>
                  <a:schemeClr val="tx1"/>
                </a:solidFill>
              </a:rPr>
              <a:t>.</a:t>
            </a:r>
          </a:p>
          <a:p>
            <a:pPr eaLnBrk="1" hangingPunct="1"/>
            <a:r>
              <a:rPr lang="en-US" altLang="en-US" dirty="0">
                <a:solidFill>
                  <a:schemeClr val="tx1"/>
                </a:solidFill>
              </a:rPr>
              <a:t>A single nitrogen base is substituted for another in a codon.</a:t>
            </a:r>
          </a:p>
          <a:p>
            <a:pPr eaLnBrk="1" hangingPunct="1"/>
            <a:r>
              <a:rPr lang="en-US" altLang="en-US" dirty="0">
                <a:solidFill>
                  <a:schemeClr val="tx1"/>
                </a:solidFill>
              </a:rPr>
              <a:t>It may or may not affect the amino acid or protein.</a:t>
            </a:r>
          </a:p>
        </p:txBody>
      </p:sp>
      <p:sp>
        <p:nvSpPr>
          <p:cNvPr id="10243" name="Rectangle 5"/>
          <p:cNvSpPr>
            <a:spLocks noChangeArrowheads="1"/>
          </p:cNvSpPr>
          <p:nvPr/>
        </p:nvSpPr>
        <p:spPr bwMode="auto">
          <a:xfrm>
            <a:off x="1209675" y="5524500"/>
            <a:ext cx="7315200" cy="588963"/>
          </a:xfrm>
          <a:prstGeom prst="rect">
            <a:avLst/>
          </a:prstGeom>
          <a:solidFill>
            <a:srgbClr val="000000"/>
          </a:solidFill>
          <a:ln w="9525">
            <a:solidFill>
              <a:srgbClr val="000000"/>
            </a:solidFill>
            <a:miter lim="800000"/>
            <a:headEnd/>
            <a:tailEnd/>
          </a:ln>
        </p:spPr>
        <p:txBody>
          <a:bodyPr/>
          <a:lstStyle>
            <a:lvl1pPr marL="457200" indent="-4572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457200" marR="0" lvl="0" indent="-457200" algn="l" defTabSz="914400" eaLnBrk="1" fontAlgn="auto" latinLnBrk="0" hangingPunct="1">
              <a:lnSpc>
                <a:spcPct val="90000"/>
              </a:lnSpc>
              <a:spcBef>
                <a:spcPct val="20000"/>
              </a:spcBef>
              <a:spcAft>
                <a:spcPts val="0"/>
              </a:spcAft>
              <a:buClr>
                <a:srgbClr val="FFFFFF"/>
              </a:buClr>
              <a:buSzTx/>
              <a:buFont typeface="Wingdings" panose="05000000000000000000" pitchFamily="2" charset="2"/>
              <a:buNone/>
              <a:tabLst/>
              <a:defRPr/>
            </a:pPr>
            <a:r>
              <a:rPr kumimoji="0" lang="en-US" altLang="en-US" sz="2800" b="1" i="1" u="none" strike="noStrike" kern="0" cap="none" spc="0" normalizeH="0" baseline="0" noProof="0">
                <a:ln>
                  <a:noFill/>
                </a:ln>
                <a:solidFill>
                  <a:srgbClr val="FFFFCC"/>
                </a:solidFill>
                <a:effectLst/>
                <a:uLnTx/>
                <a:uFillTx/>
                <a:latin typeface="Arial" panose="020B0604020202020204" pitchFamily="34" charset="0"/>
              </a:rPr>
              <a:t>Mutated DNA:   CGA – TGC – </a:t>
            </a:r>
            <a:r>
              <a:rPr kumimoji="0" lang="en-US" altLang="en-US" sz="2800" b="1" i="1" u="none" strike="noStrike" kern="0" cap="none" spc="0" normalizeH="0" baseline="0" noProof="0">
                <a:ln>
                  <a:noFill/>
                </a:ln>
                <a:solidFill>
                  <a:srgbClr val="FF0000"/>
                </a:solidFill>
                <a:effectLst/>
                <a:uLnTx/>
                <a:uFillTx/>
                <a:latin typeface="Arial" panose="020B0604020202020204" pitchFamily="34" charset="0"/>
              </a:rPr>
              <a:t>T</a:t>
            </a:r>
            <a:r>
              <a:rPr kumimoji="0" lang="en-US" altLang="en-US" sz="2800" b="1" i="1" u="none" strike="noStrike" kern="0" cap="none" spc="0" normalizeH="0" baseline="0" noProof="0">
                <a:ln>
                  <a:noFill/>
                </a:ln>
                <a:solidFill>
                  <a:srgbClr val="FFFFCC"/>
                </a:solidFill>
                <a:effectLst/>
                <a:uLnTx/>
                <a:uFillTx/>
                <a:latin typeface="Arial" panose="020B0604020202020204" pitchFamily="34" charset="0"/>
              </a:rPr>
              <a:t>TC</a:t>
            </a:r>
          </a:p>
        </p:txBody>
      </p:sp>
      <p:sp>
        <p:nvSpPr>
          <p:cNvPr id="10244" name="Text Box 7"/>
          <p:cNvSpPr txBox="1">
            <a:spLocks noChangeArrowheads="1"/>
          </p:cNvSpPr>
          <p:nvPr/>
        </p:nvSpPr>
        <p:spPr bwMode="auto">
          <a:xfrm>
            <a:off x="2979738" y="6030913"/>
            <a:ext cx="583088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altLang="en-US" sz="2800" b="1" i="1" u="none" strike="noStrike" kern="0" cap="none" spc="0" normalizeH="0" baseline="0" noProof="0" dirty="0">
                <a:ln>
                  <a:noFill/>
                </a:ln>
                <a:effectLst/>
                <a:uLnTx/>
                <a:uFillTx/>
                <a:latin typeface="Arial" panose="020B0604020202020204" pitchFamily="34" charset="0"/>
              </a:rPr>
              <a:t>Alanine – Threonine - Lysine</a:t>
            </a:r>
          </a:p>
        </p:txBody>
      </p:sp>
      <p:sp>
        <p:nvSpPr>
          <p:cNvPr id="10246" name="Rectangle 12"/>
          <p:cNvSpPr>
            <a:spLocks noChangeArrowheads="1"/>
          </p:cNvSpPr>
          <p:nvPr/>
        </p:nvSpPr>
        <p:spPr bwMode="auto">
          <a:xfrm>
            <a:off x="1209675" y="4243388"/>
            <a:ext cx="6973888" cy="712787"/>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457200" marR="0" lvl="0" indent="-457200" algn="l" defTabSz="914400" eaLnBrk="1" fontAlgn="auto" latinLnBrk="0" hangingPunct="1">
              <a:lnSpc>
                <a:spcPct val="100000"/>
              </a:lnSpc>
              <a:spcBef>
                <a:spcPct val="20000"/>
              </a:spcBef>
              <a:spcAft>
                <a:spcPts val="0"/>
              </a:spcAft>
              <a:buClr>
                <a:srgbClr val="FFFFFF"/>
              </a:buClr>
              <a:buSzTx/>
              <a:buFont typeface="Wingdings" panose="05000000000000000000" pitchFamily="2" charset="2"/>
              <a:buNone/>
              <a:tabLst/>
              <a:defRPr/>
            </a:pPr>
            <a:r>
              <a:rPr kumimoji="0" lang="en-US" altLang="en-US" sz="2800" b="1" i="0" u="none" strike="noStrike" kern="0" cap="none" spc="0" normalizeH="0" baseline="0" noProof="0" dirty="0">
                <a:ln>
                  <a:noFill/>
                </a:ln>
                <a:effectLst/>
                <a:uLnTx/>
                <a:uFillTx/>
                <a:latin typeface="Arial" panose="020B0604020202020204" pitchFamily="34" charset="0"/>
              </a:rPr>
              <a:t>Normal DNA:    CGA – TGC – ATC </a:t>
            </a:r>
          </a:p>
        </p:txBody>
      </p:sp>
      <p:sp>
        <p:nvSpPr>
          <p:cNvPr id="10247" name="Text Box 13"/>
          <p:cNvSpPr txBox="1">
            <a:spLocks noChangeArrowheads="1"/>
          </p:cNvSpPr>
          <p:nvPr/>
        </p:nvSpPr>
        <p:spPr bwMode="auto">
          <a:xfrm>
            <a:off x="3303588" y="4902200"/>
            <a:ext cx="46545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altLang="en-US" sz="2800" b="1" i="0" u="none" strike="noStrike" kern="0" cap="none" spc="0" normalizeH="0" baseline="0" noProof="0" dirty="0">
                <a:ln>
                  <a:noFill/>
                </a:ln>
                <a:effectLst/>
                <a:uLnTx/>
                <a:uFillTx/>
                <a:latin typeface="Arial" panose="020B0604020202020204" pitchFamily="34" charset="0"/>
              </a:rPr>
              <a:t>Alanine – Threonine - stop</a:t>
            </a:r>
          </a:p>
        </p:txBody>
      </p:sp>
      <p:sp>
        <p:nvSpPr>
          <p:cNvPr id="10248" name="AutoShape 14"/>
          <p:cNvSpPr>
            <a:spLocks noChangeArrowheads="1"/>
          </p:cNvSpPr>
          <p:nvPr/>
        </p:nvSpPr>
        <p:spPr bwMode="auto">
          <a:xfrm>
            <a:off x="188913" y="1144588"/>
            <a:ext cx="1219200" cy="533400"/>
          </a:xfrm>
          <a:prstGeom prst="rightArrow">
            <a:avLst>
              <a:gd name="adj1" fmla="val 50000"/>
              <a:gd name="adj2" fmla="val 57143"/>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9868986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46443">
                                            <p:txEl>
                                              <p:pRg st="0" end="0"/>
                                            </p:txEl>
                                          </p:spTgt>
                                        </p:tgtEl>
                                        <p:attrNameLst>
                                          <p:attrName>style.visibility</p:attrName>
                                        </p:attrNameLst>
                                      </p:cBhvr>
                                      <p:to>
                                        <p:strVal val="visible"/>
                                      </p:to>
                                    </p:set>
                                    <p:animEffect transition="in" filter="slide(fromBottom)">
                                      <p:cBhvr>
                                        <p:cTn id="7" dur="500"/>
                                        <p:tgtEl>
                                          <p:spTgt spid="1464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6443">
                                            <p:txEl>
                                              <p:pRg st="1" end="1"/>
                                            </p:txEl>
                                          </p:spTgt>
                                        </p:tgtEl>
                                        <p:attrNameLst>
                                          <p:attrName>style.visibility</p:attrName>
                                        </p:attrNameLst>
                                      </p:cBhvr>
                                      <p:to>
                                        <p:strVal val="visible"/>
                                      </p:to>
                                    </p:set>
                                    <p:animEffect transition="in" filter="slide(fromBottom)">
                                      <p:cBhvr>
                                        <p:cTn id="12" dur="500"/>
                                        <p:tgtEl>
                                          <p:spTgt spid="1464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46443">
                                            <p:txEl>
                                              <p:pRg st="2" end="2"/>
                                            </p:txEl>
                                          </p:spTgt>
                                        </p:tgtEl>
                                        <p:attrNameLst>
                                          <p:attrName>style.visibility</p:attrName>
                                        </p:attrNameLst>
                                      </p:cBhvr>
                                      <p:to>
                                        <p:strVal val="visible"/>
                                      </p:to>
                                    </p:set>
                                    <p:animEffect transition="in" filter="slide(fromBottom)">
                                      <p:cBhvr>
                                        <p:cTn id="17" dur="500"/>
                                        <p:tgtEl>
                                          <p:spTgt spid="1464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43"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51C64-27D7-D0D1-D116-4BE761EE9233}"/>
              </a:ext>
            </a:extLst>
          </p:cNvPr>
          <p:cNvSpPr>
            <a:spLocks noGrp="1"/>
          </p:cNvSpPr>
          <p:nvPr>
            <p:ph type="title"/>
          </p:nvPr>
        </p:nvSpPr>
        <p:spPr/>
        <p:txBody>
          <a:bodyPr>
            <a:normAutofit fontScale="90000"/>
          </a:bodyPr>
          <a:lstStyle/>
          <a:p>
            <a:r>
              <a:rPr lang="en-US" dirty="0"/>
              <a:t>Objectives </a:t>
            </a:r>
            <a:endParaRPr lang="en-IN" dirty="0"/>
          </a:p>
        </p:txBody>
      </p:sp>
      <p:sp>
        <p:nvSpPr>
          <p:cNvPr id="3" name="Content Placeholder 2">
            <a:extLst>
              <a:ext uri="{FF2B5EF4-FFF2-40B4-BE49-F238E27FC236}">
                <a16:creationId xmlns:a16="http://schemas.microsoft.com/office/drawing/2014/main" id="{B61E322C-F4F5-F22E-BDAE-F90F1A40CCD1}"/>
              </a:ext>
            </a:extLst>
          </p:cNvPr>
          <p:cNvSpPr>
            <a:spLocks noGrp="1"/>
          </p:cNvSpPr>
          <p:nvPr>
            <p:ph idx="1"/>
          </p:nvPr>
        </p:nvSpPr>
        <p:spPr/>
        <p:txBody>
          <a:bodyPr/>
          <a:lstStyle/>
          <a:p>
            <a:r>
              <a:rPr lang="en-US" dirty="0"/>
              <a:t>At the end of the lecture students should be able to..</a:t>
            </a:r>
          </a:p>
          <a:p>
            <a:pPr marL="514350" indent="-514350">
              <a:buFont typeface="+mj-lt"/>
              <a:buAutoNum type="arabicPeriod"/>
            </a:pPr>
            <a:r>
              <a:rPr lang="en-US" dirty="0"/>
              <a:t>Understand the Characteristics of the Genetic Code</a:t>
            </a:r>
          </a:p>
          <a:p>
            <a:pPr marL="514350" indent="-514350">
              <a:buFont typeface="+mj-lt"/>
              <a:buAutoNum type="arabicPeriod"/>
            </a:pPr>
            <a:r>
              <a:rPr lang="en-US" dirty="0"/>
              <a:t>Describe the Molecular Basis of Mutations</a:t>
            </a:r>
          </a:p>
          <a:p>
            <a:pPr marL="514350" indent="-514350">
              <a:buFont typeface="+mj-lt"/>
              <a:buAutoNum type="arabicPeriod"/>
            </a:pPr>
            <a:r>
              <a:rPr lang="en-US" dirty="0"/>
              <a:t>Relate Mutations to Protein Synthesis</a:t>
            </a:r>
          </a:p>
          <a:p>
            <a:pPr marL="514350" indent="-514350">
              <a:buFont typeface="+mj-lt"/>
              <a:buAutoNum type="arabicPeriod"/>
            </a:pPr>
            <a:r>
              <a:rPr lang="en-US" dirty="0"/>
              <a:t>Recognize the Clinical Implications of Mutations</a:t>
            </a:r>
            <a:endParaRPr lang="en-IN" dirty="0"/>
          </a:p>
        </p:txBody>
      </p:sp>
    </p:spTree>
    <p:extLst>
      <p:ext uri="{BB962C8B-B14F-4D97-AF65-F5344CB8AC3E}">
        <p14:creationId xmlns:p14="http://schemas.microsoft.com/office/powerpoint/2010/main" val="501820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114300"/>
            <a:ext cx="9144000" cy="1855788"/>
          </a:xfrm>
        </p:spPr>
        <p:txBody>
          <a:bodyPr/>
          <a:lstStyle/>
          <a:p>
            <a:pPr eaLnBrk="1" hangingPunct="1"/>
            <a:r>
              <a:rPr lang="en-US" altLang="en-US" dirty="0"/>
              <a:t>TRY THIS!</a:t>
            </a:r>
          </a:p>
        </p:txBody>
      </p:sp>
      <p:sp>
        <p:nvSpPr>
          <p:cNvPr id="11267" name="Rectangle 3"/>
          <p:cNvSpPr>
            <a:spLocks noGrp="1" noChangeArrowheads="1"/>
          </p:cNvSpPr>
          <p:nvPr>
            <p:ph idx="1"/>
          </p:nvPr>
        </p:nvSpPr>
        <p:spPr>
          <a:xfrm>
            <a:off x="1543050" y="2673350"/>
            <a:ext cx="7410450" cy="3422650"/>
          </a:xfrm>
        </p:spPr>
        <p:txBody>
          <a:bodyPr/>
          <a:lstStyle/>
          <a:p>
            <a:pPr eaLnBrk="1" hangingPunct="1">
              <a:lnSpc>
                <a:spcPct val="90000"/>
              </a:lnSpc>
            </a:pPr>
            <a:r>
              <a:rPr lang="en-US" altLang="en-US" sz="2800" dirty="0"/>
              <a:t>On your notebook paper write:</a:t>
            </a:r>
          </a:p>
          <a:p>
            <a:pPr algn="ctr" eaLnBrk="1" hangingPunct="1">
              <a:lnSpc>
                <a:spcPct val="90000"/>
              </a:lnSpc>
              <a:buFont typeface="Wingdings" panose="05000000000000000000" pitchFamily="2" charset="2"/>
              <a:buNone/>
            </a:pPr>
            <a:r>
              <a:rPr lang="en-US" altLang="en-US" sz="2800" dirty="0"/>
              <a:t>The cat ate the rat</a:t>
            </a:r>
          </a:p>
          <a:p>
            <a:pPr eaLnBrk="1" hangingPunct="1">
              <a:lnSpc>
                <a:spcPct val="90000"/>
              </a:lnSpc>
            </a:pPr>
            <a:endParaRPr lang="en-US" altLang="en-US" sz="2800" dirty="0"/>
          </a:p>
          <a:p>
            <a:pPr eaLnBrk="1" hangingPunct="1">
              <a:lnSpc>
                <a:spcPct val="90000"/>
              </a:lnSpc>
            </a:pPr>
            <a:r>
              <a:rPr lang="en-US" altLang="en-US" sz="2800" dirty="0"/>
              <a:t>Change one letter in the sentence to represent a substitution mutation.</a:t>
            </a:r>
          </a:p>
          <a:p>
            <a:pPr eaLnBrk="1" hangingPunct="1">
              <a:lnSpc>
                <a:spcPct val="90000"/>
              </a:lnSpc>
            </a:pPr>
            <a:endParaRPr lang="en-US" altLang="en-US" sz="2800" dirty="0"/>
          </a:p>
          <a:p>
            <a:pPr eaLnBrk="1" hangingPunct="1">
              <a:lnSpc>
                <a:spcPct val="90000"/>
              </a:lnSpc>
            </a:pPr>
            <a:r>
              <a:rPr lang="en-US" altLang="en-US" sz="2800" dirty="0"/>
              <a:t>Think-Pair-Share</a:t>
            </a:r>
          </a:p>
          <a:p>
            <a:pPr eaLnBrk="1" hangingPunct="1">
              <a:lnSpc>
                <a:spcPct val="90000"/>
              </a:lnSpc>
            </a:pPr>
            <a:endParaRPr lang="en-US" altLang="en-US" sz="2800" dirty="0"/>
          </a:p>
        </p:txBody>
      </p:sp>
      <p:pic>
        <p:nvPicPr>
          <p:cNvPr id="11268" name="Picture 4" descr="MCj0434805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15116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2514600" y="838200"/>
            <a:ext cx="426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eaLnBrk="1" fontAlgn="auto" latinLnBrk="0" hangingPunct="1">
              <a:lnSpc>
                <a:spcPct val="100000"/>
              </a:lnSpc>
              <a:spcBef>
                <a:spcPct val="50000"/>
              </a:spcBef>
              <a:spcAft>
                <a:spcPts val="0"/>
              </a:spcAft>
              <a:buClrTx/>
              <a:buSzTx/>
              <a:buFontTx/>
              <a:buNone/>
              <a:tabLst/>
              <a:defRPr/>
            </a:pP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2291" name="Text Box 3"/>
          <p:cNvSpPr txBox="1">
            <a:spLocks noChangeArrowheads="1"/>
          </p:cNvSpPr>
          <p:nvPr/>
        </p:nvSpPr>
        <p:spPr bwMode="auto">
          <a:xfrm>
            <a:off x="304800" y="0"/>
            <a:ext cx="8610600" cy="116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2800" b="0" i="0" u="none" strike="noStrike" kern="0" cap="none" spc="0" normalizeH="0" baseline="0" noProof="0">
                <a:ln>
                  <a:noFill/>
                </a:ln>
                <a:solidFill>
                  <a:srgbClr val="F8FAFA"/>
                </a:solidFill>
                <a:effectLst/>
                <a:uLnTx/>
                <a:uFillTx/>
                <a:latin typeface="Arial Unicode MS" panose="020B0604020202020204" pitchFamily="34" charset="-128"/>
              </a:rPr>
              <a:t>Analogy</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2800" b="0" i="0" u="none" strike="noStrike" kern="0" cap="none" spc="0" normalizeH="0" baseline="0" noProof="0">
                <a:ln>
                  <a:noFill/>
                </a:ln>
                <a:solidFill>
                  <a:srgbClr val="F8FAFA"/>
                </a:solidFill>
                <a:effectLst/>
                <a:uLnTx/>
                <a:uFillTx/>
                <a:latin typeface="Arial Unicode MS" panose="020B0604020202020204" pitchFamily="34" charset="-128"/>
              </a:rPr>
              <a:t>3 letter words because codons are 3 letters</a:t>
            </a:r>
          </a:p>
        </p:txBody>
      </p:sp>
      <p:sp>
        <p:nvSpPr>
          <p:cNvPr id="216068" name="Text Box 4"/>
          <p:cNvSpPr txBox="1">
            <a:spLocks noChangeArrowheads="1"/>
          </p:cNvSpPr>
          <p:nvPr/>
        </p:nvSpPr>
        <p:spPr bwMode="auto">
          <a:xfrm>
            <a:off x="0" y="1789113"/>
            <a:ext cx="8763000" cy="7567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eaLnBrk="1" fontAlgn="auto" latinLnBrk="0" hangingPunct="1">
              <a:lnSpc>
                <a:spcPct val="100000"/>
              </a:lnSpc>
              <a:spcBef>
                <a:spcPct val="50000"/>
              </a:spcBef>
              <a:spcAft>
                <a:spcPts val="0"/>
              </a:spcAft>
              <a:buClrTx/>
              <a:buSzTx/>
              <a:buFontTx/>
              <a:buNone/>
              <a:tabLst/>
              <a:defRPr/>
            </a:pPr>
            <a:r>
              <a:rPr kumimoji="0" lang="en-US" altLang="en-US" sz="3200" b="0" i="0" u="none" strike="noStrike" kern="0" cap="none" spc="0" normalizeH="0" baseline="0" noProof="0" dirty="0">
                <a:ln>
                  <a:noFill/>
                </a:ln>
                <a:effectLst/>
                <a:uLnTx/>
                <a:uFillTx/>
                <a:latin typeface="Arial Unicode MS" panose="020B0604020202020204" pitchFamily="34" charset="-128"/>
              </a:rPr>
              <a:t>                     </a:t>
            </a:r>
            <a:r>
              <a:rPr kumimoji="0" lang="en-US" altLang="en-US" sz="2800" b="0" i="0" u="none" strike="noStrike" kern="0" cap="none" spc="0" normalizeH="0" baseline="0" noProof="0" dirty="0">
                <a:ln>
                  <a:noFill/>
                </a:ln>
                <a:effectLst/>
                <a:uLnTx/>
                <a:uFillTx/>
                <a:latin typeface="Arial Unicode MS" panose="020B0604020202020204" pitchFamily="34" charset="-128"/>
              </a:rPr>
              <a:t>The cat ate the rat.</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2800" b="0" i="0" u="none" strike="noStrike" kern="0" cap="none" spc="0" normalizeH="0" baseline="0" noProof="0" dirty="0">
                <a:ln>
                  <a:noFill/>
                </a:ln>
                <a:effectLst/>
                <a:uLnTx/>
                <a:uFillTx/>
                <a:latin typeface="Arial Unicode MS" panose="020B0604020202020204" pitchFamily="34" charset="-128"/>
              </a:rPr>
              <a:t>SUBSTITUTION</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2800" b="0" i="0" u="none" strike="noStrike" kern="0" cap="none" spc="0" normalizeH="0" baseline="0" noProof="0" dirty="0" err="1">
                <a:ln>
                  <a:noFill/>
                </a:ln>
                <a:effectLst/>
                <a:uLnTx/>
                <a:uFillTx/>
                <a:latin typeface="Arial Unicode MS" panose="020B0604020202020204" pitchFamily="34" charset="-128"/>
              </a:rPr>
              <a:t>Thc</a:t>
            </a:r>
            <a:r>
              <a:rPr kumimoji="0" lang="en-US" altLang="en-US" sz="2800" b="0" i="0" u="none" strike="noStrike" kern="0" cap="none" spc="0" normalizeH="0" baseline="0" noProof="0" dirty="0">
                <a:ln>
                  <a:noFill/>
                </a:ln>
                <a:effectLst/>
                <a:uLnTx/>
                <a:uFillTx/>
                <a:latin typeface="Arial Unicode MS" panose="020B0604020202020204" pitchFamily="34" charset="-128"/>
              </a:rPr>
              <a:t> cat ate the rat.</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2800" b="0" i="0" u="none" strike="noStrike" kern="0" cap="none" spc="0" normalizeH="0" baseline="0" noProof="0" dirty="0">
                <a:ln>
                  <a:noFill/>
                </a:ln>
                <a:effectLst/>
                <a:uLnTx/>
                <a:uFillTx/>
                <a:latin typeface="Arial Unicode MS" panose="020B0604020202020204" pitchFamily="34" charset="-128"/>
              </a:rPr>
              <a:t>May have little effect.  You still have the idea like a typo on a test.</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2800" b="0" i="0" u="none" strike="noStrike" kern="0" cap="none" spc="0" normalizeH="0" baseline="0" noProof="0" dirty="0">
                <a:ln>
                  <a:noFill/>
                </a:ln>
                <a:effectLst/>
                <a:uLnTx/>
                <a:uFillTx/>
                <a:latin typeface="Arial Unicode MS" panose="020B0604020202020204" pitchFamily="34" charset="-128"/>
              </a:rPr>
              <a:t>The hat ate the rat.</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2800" b="0" i="0" u="none" strike="noStrike" kern="0" cap="none" spc="0" normalizeH="0" baseline="0" noProof="0" dirty="0">
                <a:ln>
                  <a:noFill/>
                </a:ln>
                <a:effectLst/>
                <a:uLnTx/>
                <a:uFillTx/>
                <a:latin typeface="Arial Unicode MS" panose="020B0604020202020204" pitchFamily="34" charset="-128"/>
              </a:rPr>
              <a:t>Changes the thought of the </a:t>
            </a:r>
            <a:r>
              <a:rPr kumimoji="0" lang="en-US" altLang="en-US" sz="2800" b="0" i="0" u="none" strike="noStrike" kern="0" cap="none" spc="0" normalizeH="0" baseline="0" noProof="0" dirty="0" err="1">
                <a:ln>
                  <a:noFill/>
                </a:ln>
                <a:effectLst/>
                <a:uLnTx/>
                <a:uFillTx/>
                <a:latin typeface="Arial Unicode MS" panose="020B0604020202020204" pitchFamily="34" charset="-128"/>
              </a:rPr>
              <a:t>sentence.The</a:t>
            </a:r>
            <a:r>
              <a:rPr kumimoji="0" lang="en-US" altLang="en-US" sz="2800" b="0" i="0" u="none" strike="noStrike" kern="0" cap="none" spc="0" normalizeH="0" baseline="0" noProof="0" dirty="0">
                <a:ln>
                  <a:noFill/>
                </a:ln>
                <a:effectLst/>
                <a:uLnTx/>
                <a:uFillTx/>
                <a:latin typeface="Arial Unicode MS" panose="020B0604020202020204" pitchFamily="34" charset="-128"/>
              </a:rPr>
              <a:t> effect Depends on where the substitution happens</a:t>
            </a:r>
          </a:p>
          <a:p>
            <a:pPr marL="0" marR="0" lvl="0" indent="0" algn="l" defTabSz="914400" eaLnBrk="1" fontAlgn="auto" latinLnBrk="0" hangingPunct="1">
              <a:lnSpc>
                <a:spcPct val="100000"/>
              </a:lnSpc>
              <a:spcBef>
                <a:spcPct val="50000"/>
              </a:spcBef>
              <a:spcAft>
                <a:spcPts val="0"/>
              </a:spcAft>
              <a:buClrTx/>
              <a:buSzTx/>
              <a:buFontTx/>
              <a:buNone/>
              <a:tabLst/>
              <a:defRPr/>
            </a:pPr>
            <a:endParaRPr kumimoji="0" lang="en-US" altLang="en-US" sz="3200" b="0" i="0" u="none" strike="noStrike" kern="0" cap="none" spc="0" normalizeH="0" baseline="0" noProof="0" dirty="0">
              <a:ln>
                <a:noFill/>
              </a:ln>
              <a:effectLst/>
              <a:uLnTx/>
              <a:uFillTx/>
              <a:latin typeface="Arial Unicode MS" panose="020B0604020202020204" pitchFamily="34" charset="-128"/>
            </a:endParaRPr>
          </a:p>
          <a:p>
            <a:pPr marL="0" marR="0" lvl="0" indent="0" algn="l" defTabSz="914400" eaLnBrk="1" fontAlgn="auto" latinLnBrk="0" hangingPunct="1">
              <a:lnSpc>
                <a:spcPct val="100000"/>
              </a:lnSpc>
              <a:spcBef>
                <a:spcPct val="50000"/>
              </a:spcBef>
              <a:spcAft>
                <a:spcPts val="0"/>
              </a:spcAft>
              <a:buClrTx/>
              <a:buSzTx/>
              <a:buFontTx/>
              <a:buNone/>
              <a:tabLst/>
              <a:defRPr/>
            </a:pPr>
            <a:endParaRPr kumimoji="0" lang="en-US" altLang="en-US" sz="3200" b="0" i="0" u="none" strike="noStrike" kern="0" cap="none" spc="0" normalizeH="0" baseline="0" noProof="0" dirty="0">
              <a:ln>
                <a:noFill/>
              </a:ln>
              <a:effectLst/>
              <a:uLnTx/>
              <a:uFillTx/>
              <a:latin typeface="Arial Unicode MS" panose="020B0604020202020204" pitchFamily="34" charset="-128"/>
            </a:endParaRPr>
          </a:p>
          <a:p>
            <a:pPr marL="0" marR="0" lvl="0" indent="0" algn="l" defTabSz="914400" eaLnBrk="1" fontAlgn="auto" latinLnBrk="0" hangingPunct="1">
              <a:lnSpc>
                <a:spcPct val="100000"/>
              </a:lnSpc>
              <a:spcBef>
                <a:spcPct val="50000"/>
              </a:spcBef>
              <a:spcAft>
                <a:spcPts val="0"/>
              </a:spcAft>
              <a:buClrTx/>
              <a:buSzTx/>
              <a:buFontTx/>
              <a:buNone/>
              <a:tabLst/>
              <a:defRPr/>
            </a:pPr>
            <a:r>
              <a:rPr kumimoji="0" lang="en-US" altLang="en-US" sz="3200" b="0" i="0" u="none" strike="noStrike" kern="0" cap="none" spc="0" normalizeH="0" baseline="0" noProof="0" dirty="0">
                <a:ln>
                  <a:noFill/>
                </a:ln>
                <a:effectLst/>
                <a:uLnTx/>
                <a:uFillTx/>
                <a:latin typeface="Arial Unicode MS" panose="020B0604020202020204" pitchFamily="34" charset="-128"/>
              </a:rPr>
              <a:t>        </a:t>
            </a:r>
          </a:p>
          <a:p>
            <a:pPr marL="0" marR="0" lvl="0" indent="0" defTabSz="914400" eaLnBrk="1" fontAlgn="auto" latinLnBrk="0" hangingPunct="1">
              <a:lnSpc>
                <a:spcPct val="100000"/>
              </a:lnSpc>
              <a:spcBef>
                <a:spcPct val="50000"/>
              </a:spcBef>
              <a:spcAft>
                <a:spcPts val="0"/>
              </a:spcAft>
              <a:buClrTx/>
              <a:buSzTx/>
              <a:buFontTx/>
              <a:buNone/>
              <a:tabLst/>
              <a:defRPr/>
            </a:pPr>
            <a:endParaRPr kumimoji="0" lang="en-US" altLang="en-US" sz="3200" b="0" i="0" u="none" strike="noStrike" kern="0" cap="none" spc="0" normalizeH="0" baseline="0" noProof="0" dirty="0">
              <a:ln>
                <a:noFill/>
              </a:ln>
              <a:effectLst/>
              <a:uLnTx/>
              <a:uFillTx/>
              <a:latin typeface="Arial Unicode MS" panose="020B0604020202020204" pitchFamily="34" charset="-128"/>
            </a:endParaRPr>
          </a:p>
        </p:txBody>
      </p:sp>
    </p:spTree>
    <p:extLst>
      <p:ext uri="{BB962C8B-B14F-4D97-AF65-F5344CB8AC3E}">
        <p14:creationId xmlns:p14="http://schemas.microsoft.com/office/powerpoint/2010/main" val="89883248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16068">
                                            <p:txEl>
                                              <p:pRg st="1" end="1"/>
                                            </p:txEl>
                                          </p:spTgt>
                                        </p:tgtEl>
                                        <p:attrNameLst>
                                          <p:attrName>style.visibility</p:attrName>
                                        </p:attrNameLst>
                                      </p:cBhvr>
                                      <p:to>
                                        <p:strVal val="visible"/>
                                      </p:to>
                                    </p:set>
                                    <p:animEffect transition="in" filter="dissolve">
                                      <p:cBhvr>
                                        <p:cTn id="7" dur="500"/>
                                        <p:tgtEl>
                                          <p:spTgt spid="216068">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216068">
                                            <p:txEl>
                                              <p:pRg st="2" end="2"/>
                                            </p:txEl>
                                          </p:spTgt>
                                        </p:tgtEl>
                                        <p:attrNameLst>
                                          <p:attrName>style.visibility</p:attrName>
                                        </p:attrNameLst>
                                      </p:cBhvr>
                                      <p:to>
                                        <p:strVal val="visible"/>
                                      </p:to>
                                    </p:set>
                                    <p:anim calcmode="lin" valueType="num">
                                      <p:cBhvr additive="base">
                                        <p:cTn id="12" dur="500" fill="hold"/>
                                        <p:tgtEl>
                                          <p:spTgt spid="216068">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1606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216068">
                                            <p:txEl>
                                              <p:pRg st="3" end="3"/>
                                            </p:txEl>
                                          </p:spTgt>
                                        </p:tgtEl>
                                        <p:attrNameLst>
                                          <p:attrName>style.visibility</p:attrName>
                                        </p:attrNameLst>
                                      </p:cBhvr>
                                      <p:to>
                                        <p:strVal val="visible"/>
                                      </p:to>
                                    </p:set>
                                    <p:anim calcmode="lin" valueType="num">
                                      <p:cBhvr additive="base">
                                        <p:cTn id="18" dur="500" fill="hold"/>
                                        <p:tgtEl>
                                          <p:spTgt spid="216068">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1606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nodeType="clickEffect">
                                  <p:stCondLst>
                                    <p:cond delay="0"/>
                                  </p:stCondLst>
                                  <p:childTnLst>
                                    <p:set>
                                      <p:cBhvr>
                                        <p:cTn id="23" dur="1" fill="hold">
                                          <p:stCondLst>
                                            <p:cond delay="0"/>
                                          </p:stCondLst>
                                        </p:cTn>
                                        <p:tgtEl>
                                          <p:spTgt spid="216068">
                                            <p:txEl>
                                              <p:pRg st="4" end="4"/>
                                            </p:txEl>
                                          </p:spTgt>
                                        </p:tgtEl>
                                        <p:attrNameLst>
                                          <p:attrName>style.visibility</p:attrName>
                                        </p:attrNameLst>
                                      </p:cBhvr>
                                      <p:to>
                                        <p:strVal val="visible"/>
                                      </p:to>
                                    </p:set>
                                    <p:anim calcmode="lin" valueType="num">
                                      <p:cBhvr additive="base">
                                        <p:cTn id="24" dur="500" fill="hold"/>
                                        <p:tgtEl>
                                          <p:spTgt spid="216068">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21606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nodeType="clickEffect">
                                  <p:stCondLst>
                                    <p:cond delay="0"/>
                                  </p:stCondLst>
                                  <p:childTnLst>
                                    <p:set>
                                      <p:cBhvr>
                                        <p:cTn id="29" dur="1" fill="hold">
                                          <p:stCondLst>
                                            <p:cond delay="0"/>
                                          </p:stCondLst>
                                        </p:cTn>
                                        <p:tgtEl>
                                          <p:spTgt spid="216068">
                                            <p:txEl>
                                              <p:pRg st="5" end="5"/>
                                            </p:txEl>
                                          </p:spTgt>
                                        </p:tgtEl>
                                        <p:attrNameLst>
                                          <p:attrName>style.visibility</p:attrName>
                                        </p:attrNameLst>
                                      </p:cBhvr>
                                      <p:to>
                                        <p:strVal val="visible"/>
                                      </p:to>
                                    </p:set>
                                    <p:anim calcmode="lin" valueType="num">
                                      <p:cBhvr additive="base">
                                        <p:cTn id="30" dur="500" fill="hold"/>
                                        <p:tgtEl>
                                          <p:spTgt spid="216068">
                                            <p:txEl>
                                              <p:pRg st="5" end="5"/>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216068">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32" name="Text Box 8"/>
          <p:cNvSpPr txBox="1">
            <a:spLocks noChangeArrowheads="1"/>
          </p:cNvSpPr>
          <p:nvPr/>
        </p:nvSpPr>
        <p:spPr bwMode="auto">
          <a:xfrm>
            <a:off x="2263775" y="4752975"/>
            <a:ext cx="6399213" cy="1828800"/>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3600" b="1" i="0" u="none" strike="noStrike" kern="0" cap="none" spc="0" normalizeH="0" baseline="0" noProof="0">
                <a:ln>
                  <a:noFill/>
                </a:ln>
                <a:solidFill>
                  <a:srgbClr val="FFFF99"/>
                </a:solidFill>
                <a:effectLst/>
                <a:uLnTx/>
                <a:uFillTx/>
                <a:latin typeface="Arial" panose="020B0604020202020204" pitchFamily="34" charset="0"/>
              </a:rPr>
              <a:t>This is an insertion mutation, also a type of frameshift mutation.</a:t>
            </a:r>
          </a:p>
        </p:txBody>
      </p:sp>
      <p:sp>
        <p:nvSpPr>
          <p:cNvPr id="13316" name="Rectangle 5"/>
          <p:cNvSpPr>
            <a:spLocks noGrp="1" noChangeArrowheads="1"/>
          </p:cNvSpPr>
          <p:nvPr>
            <p:ph type="title"/>
          </p:nvPr>
        </p:nvSpPr>
        <p:spPr>
          <a:noFill/>
        </p:spPr>
        <p:txBody>
          <a:bodyPr>
            <a:normAutofit fontScale="90000"/>
          </a:bodyPr>
          <a:lstStyle/>
          <a:p>
            <a:pPr eaLnBrk="1" hangingPunct="1"/>
            <a:r>
              <a:rPr lang="en-US" altLang="en-US"/>
              <a:t>Insertion Mutations</a:t>
            </a:r>
          </a:p>
        </p:txBody>
      </p:sp>
      <p:sp>
        <p:nvSpPr>
          <p:cNvPr id="13315" name="Rectangle 3"/>
          <p:cNvSpPr>
            <a:spLocks noGrp="1" noChangeArrowheads="1"/>
          </p:cNvSpPr>
          <p:nvPr>
            <p:ph idx="1"/>
          </p:nvPr>
        </p:nvSpPr>
        <p:spPr>
          <a:xfrm>
            <a:off x="1524000" y="1533525"/>
            <a:ext cx="6973888" cy="762000"/>
          </a:xfrm>
          <a:extLst>
            <a:ext uri="{909E8E84-426E-40DD-AFC4-6F175D3DCCD1}">
              <a14:hiddenFill xmlns:a14="http://schemas.microsoft.com/office/drawing/2010/main">
                <a:solidFill>
                  <a:srgbClr val="000000"/>
                </a:solidFill>
              </a14:hiddenFill>
            </a:ext>
          </a:extLst>
        </p:spPr>
        <p:txBody>
          <a:bodyPr/>
          <a:lstStyle/>
          <a:p>
            <a:pPr eaLnBrk="1" hangingPunct="1">
              <a:buFont typeface="Wingdings" panose="05000000000000000000" pitchFamily="2" charset="2"/>
              <a:buNone/>
            </a:pPr>
            <a:r>
              <a:rPr lang="en-US" altLang="en-US" dirty="0">
                <a:solidFill>
                  <a:schemeClr val="tx1"/>
                </a:solidFill>
              </a:rPr>
              <a:t>Normal DNA:    CGA – TGC – ATC </a:t>
            </a:r>
          </a:p>
        </p:txBody>
      </p:sp>
      <p:sp>
        <p:nvSpPr>
          <p:cNvPr id="77830" name="Rectangle 6"/>
          <p:cNvSpPr>
            <a:spLocks noChangeArrowheads="1"/>
          </p:cNvSpPr>
          <p:nvPr/>
        </p:nvSpPr>
        <p:spPr bwMode="auto">
          <a:xfrm>
            <a:off x="1524000" y="2919413"/>
            <a:ext cx="7620000" cy="762000"/>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457200" marR="0" lvl="0" indent="-457200" algn="l" defTabSz="914400" eaLnBrk="1" fontAlgn="auto" latinLnBrk="0" hangingPunct="1">
              <a:lnSpc>
                <a:spcPct val="100000"/>
              </a:lnSpc>
              <a:spcBef>
                <a:spcPct val="20000"/>
              </a:spcBef>
              <a:spcAft>
                <a:spcPts val="0"/>
              </a:spcAft>
              <a:buClr>
                <a:srgbClr val="FFFFFF"/>
              </a:buClr>
              <a:buSzTx/>
              <a:buFont typeface="Wingdings" panose="05000000000000000000" pitchFamily="2" charset="2"/>
              <a:buNone/>
              <a:tabLst/>
              <a:defRPr/>
            </a:pPr>
            <a:r>
              <a:rPr kumimoji="0" lang="en-US" altLang="en-US" sz="3200" b="1" i="1" u="none" strike="noStrike" kern="0" cap="none" spc="0" normalizeH="0" baseline="0" noProof="0" dirty="0">
                <a:ln>
                  <a:noFill/>
                </a:ln>
                <a:effectLst/>
                <a:uLnTx/>
                <a:uFillTx/>
                <a:latin typeface="Arial" panose="020B0604020202020204" pitchFamily="34" charset="0"/>
              </a:rPr>
              <a:t>Mutated DNA:   CGA – TAG – CAT – C</a:t>
            </a:r>
          </a:p>
        </p:txBody>
      </p:sp>
      <p:sp>
        <p:nvSpPr>
          <p:cNvPr id="77840" name="Text Box 16"/>
          <p:cNvSpPr txBox="1">
            <a:spLocks noChangeArrowheads="1"/>
          </p:cNvSpPr>
          <p:nvPr/>
        </p:nvSpPr>
        <p:spPr bwMode="auto">
          <a:xfrm>
            <a:off x="3443288" y="2235200"/>
            <a:ext cx="536733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altLang="en-US" sz="3200" b="1" i="0" u="none" strike="noStrike" kern="0" cap="none" spc="0" normalizeH="0" baseline="0" noProof="0" dirty="0">
                <a:ln>
                  <a:noFill/>
                </a:ln>
                <a:effectLst/>
                <a:uLnTx/>
                <a:uFillTx/>
                <a:latin typeface="Arial" panose="020B0604020202020204" pitchFamily="34" charset="0"/>
              </a:rPr>
              <a:t>Alanine – Threonine – stop</a:t>
            </a:r>
          </a:p>
        </p:txBody>
      </p:sp>
      <p:sp>
        <p:nvSpPr>
          <p:cNvPr id="77841" name="Text Box 17"/>
          <p:cNvSpPr txBox="1">
            <a:spLocks noChangeArrowheads="1"/>
          </p:cNvSpPr>
          <p:nvPr/>
        </p:nvSpPr>
        <p:spPr bwMode="auto">
          <a:xfrm>
            <a:off x="3443288" y="3613150"/>
            <a:ext cx="572928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3200" b="1" i="1" u="none" strike="noStrike" kern="0" cap="none" spc="0" normalizeH="0" baseline="0" noProof="0" dirty="0">
                <a:ln>
                  <a:noFill/>
                </a:ln>
                <a:effectLst/>
                <a:uLnTx/>
                <a:uFillTx/>
                <a:latin typeface="Arial" panose="020B0604020202020204" pitchFamily="34" charset="0"/>
              </a:rPr>
              <a:t>Alanine – Isoleucine – Valine</a:t>
            </a:r>
          </a:p>
        </p:txBody>
      </p:sp>
      <p:sp>
        <p:nvSpPr>
          <p:cNvPr id="77838" name="Text Box 14"/>
          <p:cNvSpPr txBox="1">
            <a:spLocks noChangeArrowheads="1"/>
          </p:cNvSpPr>
          <p:nvPr/>
        </p:nvSpPr>
        <p:spPr bwMode="auto">
          <a:xfrm>
            <a:off x="2263775" y="4754563"/>
            <a:ext cx="6399213" cy="1828800"/>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3600" b="1" i="0" u="none" strike="noStrike" kern="0" cap="none" spc="0" normalizeH="0" baseline="0" noProof="0">
                <a:ln>
                  <a:noFill/>
                </a:ln>
                <a:solidFill>
                  <a:srgbClr val="FFFF99"/>
                </a:solidFill>
                <a:effectLst/>
                <a:uLnTx/>
                <a:uFillTx/>
                <a:latin typeface="Arial" panose="020B0604020202020204" pitchFamily="34" charset="0"/>
              </a:rPr>
              <a:t>What will happen to the amino acids?</a:t>
            </a:r>
          </a:p>
        </p:txBody>
      </p:sp>
      <p:sp>
        <p:nvSpPr>
          <p:cNvPr id="77831" name="Text Box 7"/>
          <p:cNvSpPr txBox="1">
            <a:spLocks noChangeArrowheads="1"/>
          </p:cNvSpPr>
          <p:nvPr/>
        </p:nvSpPr>
        <p:spPr bwMode="auto">
          <a:xfrm>
            <a:off x="2263775" y="4752975"/>
            <a:ext cx="6399213" cy="1828800"/>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3600" b="1" i="0" u="none" strike="noStrike" kern="0" cap="none" spc="0" normalizeH="0" baseline="0" noProof="0">
                <a:ln>
                  <a:noFill/>
                </a:ln>
                <a:solidFill>
                  <a:srgbClr val="FFFF99"/>
                </a:solidFill>
                <a:effectLst/>
                <a:uLnTx/>
                <a:uFillTx/>
                <a:latin typeface="Arial" panose="020B0604020202020204" pitchFamily="34" charset="0"/>
              </a:rPr>
              <a:t>An adenine was inserted thereby pushing all the other bases over a frame.</a:t>
            </a:r>
          </a:p>
        </p:txBody>
      </p:sp>
      <p:sp>
        <p:nvSpPr>
          <p:cNvPr id="77828" name="Text Box 4"/>
          <p:cNvSpPr txBox="1">
            <a:spLocks noChangeArrowheads="1"/>
          </p:cNvSpPr>
          <p:nvPr/>
        </p:nvSpPr>
        <p:spPr bwMode="auto">
          <a:xfrm>
            <a:off x="2263775" y="4754563"/>
            <a:ext cx="6399213" cy="1828800"/>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3600" b="1" i="0" u="none" strike="noStrike" kern="0" cap="none" spc="0" normalizeH="0" baseline="0" noProof="0">
                <a:ln>
                  <a:noFill/>
                </a:ln>
                <a:solidFill>
                  <a:srgbClr val="FFFF99"/>
                </a:solidFill>
                <a:effectLst/>
                <a:uLnTx/>
                <a:uFillTx/>
                <a:latin typeface="Arial" panose="020B0604020202020204" pitchFamily="34" charset="0"/>
              </a:rPr>
              <a:t>What has happened</a:t>
            </a:r>
            <a:br>
              <a:rPr kumimoji="0" lang="en-US" altLang="en-US" sz="3600" b="1" i="0" u="none" strike="noStrike" kern="0" cap="none" spc="0" normalizeH="0" baseline="0" noProof="0">
                <a:ln>
                  <a:noFill/>
                </a:ln>
                <a:solidFill>
                  <a:srgbClr val="FFFF99"/>
                </a:solidFill>
                <a:effectLst/>
                <a:uLnTx/>
                <a:uFillTx/>
                <a:latin typeface="Arial" panose="020B0604020202020204" pitchFamily="34" charset="0"/>
              </a:rPr>
            </a:br>
            <a:r>
              <a:rPr kumimoji="0" lang="en-US" altLang="en-US" sz="3600" b="1" i="0" u="none" strike="noStrike" kern="0" cap="none" spc="0" normalizeH="0" baseline="0" noProof="0">
                <a:ln>
                  <a:noFill/>
                </a:ln>
                <a:solidFill>
                  <a:srgbClr val="FFFF99"/>
                </a:solidFill>
                <a:effectLst/>
                <a:uLnTx/>
                <a:uFillTx/>
                <a:latin typeface="Arial" panose="020B0604020202020204" pitchFamily="34" charset="0"/>
              </a:rPr>
              <a:t>to the DNA?</a:t>
            </a:r>
          </a:p>
        </p:txBody>
      </p:sp>
    </p:spTree>
    <p:extLst>
      <p:ext uri="{BB962C8B-B14F-4D97-AF65-F5344CB8AC3E}">
        <p14:creationId xmlns:p14="http://schemas.microsoft.com/office/powerpoint/2010/main" val="2962472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7830"/>
                                        </p:tgtEl>
                                        <p:attrNameLst>
                                          <p:attrName>style.visibility</p:attrName>
                                        </p:attrNameLst>
                                      </p:cBhvr>
                                      <p:to>
                                        <p:strVal val="visible"/>
                                      </p:to>
                                    </p:set>
                                    <p:animEffect transition="in" filter="slide(fromBottom)">
                                      <p:cBhvr>
                                        <p:cTn id="7" dur="500"/>
                                        <p:tgtEl>
                                          <p:spTgt spid="778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288" fill="hold" grpId="0" nodeType="clickEffect">
                                  <p:stCondLst>
                                    <p:cond delay="0"/>
                                  </p:stCondLst>
                                  <p:childTnLst>
                                    <p:set>
                                      <p:cBhvr>
                                        <p:cTn id="11" dur="1" fill="hold">
                                          <p:stCondLst>
                                            <p:cond delay="0"/>
                                          </p:stCondLst>
                                        </p:cTn>
                                        <p:tgtEl>
                                          <p:spTgt spid="77828"/>
                                        </p:tgtEl>
                                        <p:attrNameLst>
                                          <p:attrName>style.visibility</p:attrName>
                                        </p:attrNameLst>
                                      </p:cBhvr>
                                      <p:to>
                                        <p:strVal val="visible"/>
                                      </p:to>
                                    </p:set>
                                    <p:anim calcmode="lin" valueType="num">
                                      <p:cBhvr>
                                        <p:cTn id="12" dur="500" fill="hold"/>
                                        <p:tgtEl>
                                          <p:spTgt spid="77828"/>
                                        </p:tgtEl>
                                        <p:attrNameLst>
                                          <p:attrName>ppt_w</p:attrName>
                                        </p:attrNameLst>
                                      </p:cBhvr>
                                      <p:tavLst>
                                        <p:tav tm="0">
                                          <p:val>
                                            <p:strVal val="4/3*#ppt_w"/>
                                          </p:val>
                                        </p:tav>
                                        <p:tav tm="100000">
                                          <p:val>
                                            <p:strVal val="#ppt_w"/>
                                          </p:val>
                                        </p:tav>
                                      </p:tavLst>
                                    </p:anim>
                                    <p:anim calcmode="lin" valueType="num">
                                      <p:cBhvr>
                                        <p:cTn id="13" dur="500" fill="hold"/>
                                        <p:tgtEl>
                                          <p:spTgt spid="77828"/>
                                        </p:tgtEl>
                                        <p:attrNameLst>
                                          <p:attrName>ppt_h</p:attrName>
                                        </p:attrNameLst>
                                      </p:cBhvr>
                                      <p:tavLst>
                                        <p:tav tm="0">
                                          <p:val>
                                            <p:strVal val="4/3*#ppt_h"/>
                                          </p:val>
                                        </p:tav>
                                        <p:tav tm="100000">
                                          <p:val>
                                            <p:strVal val="#ppt_h"/>
                                          </p:val>
                                        </p:tav>
                                      </p:tavLst>
                                    </p:anim>
                                  </p:childTnLst>
                                  <p:subTnLst>
                                    <p:set>
                                      <p:cBhvr override="childStyle">
                                        <p:cTn dur="1" fill="hold" display="0" masterRel="nextClick" afterEffect="1"/>
                                        <p:tgtEl>
                                          <p:spTgt spid="77828"/>
                                        </p:tgtEl>
                                        <p:attrNameLst>
                                          <p:attrName>style.visibility</p:attrName>
                                        </p:attrNameLst>
                                      </p:cBhvr>
                                      <p:to>
                                        <p:strVal val="hidden"/>
                                      </p:to>
                                    </p:set>
                                  </p:subTnLst>
                                </p:cTn>
                              </p:par>
                            </p:childTnLst>
                          </p:cTn>
                        </p:par>
                      </p:childTnLst>
                    </p:cTn>
                  </p:par>
                  <p:par>
                    <p:cTn id="14" fill="hold" nodeType="clickPar">
                      <p:stCondLst>
                        <p:cond delay="indefinite"/>
                      </p:stCondLst>
                      <p:childTnLst>
                        <p:par>
                          <p:cTn id="15" fill="hold" nodeType="withGroup">
                            <p:stCondLst>
                              <p:cond delay="0"/>
                            </p:stCondLst>
                            <p:childTnLst>
                              <p:par>
                                <p:cTn id="16" presetID="23" presetClass="entr" presetSubtype="288" fill="hold" grpId="0" nodeType="clickEffect">
                                  <p:stCondLst>
                                    <p:cond delay="0"/>
                                  </p:stCondLst>
                                  <p:childTnLst>
                                    <p:set>
                                      <p:cBhvr>
                                        <p:cTn id="17" dur="1" fill="hold">
                                          <p:stCondLst>
                                            <p:cond delay="0"/>
                                          </p:stCondLst>
                                        </p:cTn>
                                        <p:tgtEl>
                                          <p:spTgt spid="77831"/>
                                        </p:tgtEl>
                                        <p:attrNameLst>
                                          <p:attrName>style.visibility</p:attrName>
                                        </p:attrNameLst>
                                      </p:cBhvr>
                                      <p:to>
                                        <p:strVal val="visible"/>
                                      </p:to>
                                    </p:set>
                                    <p:anim calcmode="lin" valueType="num">
                                      <p:cBhvr>
                                        <p:cTn id="18" dur="500" fill="hold"/>
                                        <p:tgtEl>
                                          <p:spTgt spid="77831"/>
                                        </p:tgtEl>
                                        <p:attrNameLst>
                                          <p:attrName>ppt_w</p:attrName>
                                        </p:attrNameLst>
                                      </p:cBhvr>
                                      <p:tavLst>
                                        <p:tav tm="0">
                                          <p:val>
                                            <p:strVal val="4/3*#ppt_w"/>
                                          </p:val>
                                        </p:tav>
                                        <p:tav tm="100000">
                                          <p:val>
                                            <p:strVal val="#ppt_w"/>
                                          </p:val>
                                        </p:tav>
                                      </p:tavLst>
                                    </p:anim>
                                    <p:anim calcmode="lin" valueType="num">
                                      <p:cBhvr>
                                        <p:cTn id="19" dur="500" fill="hold"/>
                                        <p:tgtEl>
                                          <p:spTgt spid="77831"/>
                                        </p:tgtEl>
                                        <p:attrNameLst>
                                          <p:attrName>ppt_h</p:attrName>
                                        </p:attrNameLst>
                                      </p:cBhvr>
                                      <p:tavLst>
                                        <p:tav tm="0">
                                          <p:val>
                                            <p:strVal val="4/3*#ppt_h"/>
                                          </p:val>
                                        </p:tav>
                                        <p:tav tm="100000">
                                          <p:val>
                                            <p:strVal val="#ppt_h"/>
                                          </p:val>
                                        </p:tav>
                                      </p:tavLst>
                                    </p:anim>
                                  </p:childTnLst>
                                  <p:subTnLst>
                                    <p:set>
                                      <p:cBhvr override="childStyle">
                                        <p:cTn dur="1" fill="hold" display="0" masterRel="nextClick" afterEffect="1"/>
                                        <p:tgtEl>
                                          <p:spTgt spid="77831"/>
                                        </p:tgtEl>
                                        <p:attrNameLst>
                                          <p:attrName>style.visibility</p:attrName>
                                        </p:attrNameLst>
                                      </p:cBhvr>
                                      <p:to>
                                        <p:strVal val="hidden"/>
                                      </p:to>
                                    </p:set>
                                  </p:subTnLst>
                                </p:cTn>
                              </p:par>
                            </p:childTnLst>
                          </p:cTn>
                        </p:par>
                      </p:childTnLst>
                    </p:cTn>
                  </p:par>
                  <p:par>
                    <p:cTn id="20" fill="hold" nodeType="clickPar">
                      <p:stCondLst>
                        <p:cond delay="indefinite"/>
                      </p:stCondLst>
                      <p:childTnLst>
                        <p:par>
                          <p:cTn id="21" fill="hold" nodeType="withGroup">
                            <p:stCondLst>
                              <p:cond delay="0"/>
                            </p:stCondLst>
                            <p:childTnLst>
                              <p:par>
                                <p:cTn id="22" presetID="23" presetClass="entr" presetSubtype="272" fill="hold" grpId="0" nodeType="clickEffect">
                                  <p:stCondLst>
                                    <p:cond delay="0"/>
                                  </p:stCondLst>
                                  <p:childTnLst>
                                    <p:set>
                                      <p:cBhvr>
                                        <p:cTn id="23" dur="1" fill="hold">
                                          <p:stCondLst>
                                            <p:cond delay="0"/>
                                          </p:stCondLst>
                                        </p:cTn>
                                        <p:tgtEl>
                                          <p:spTgt spid="77832"/>
                                        </p:tgtEl>
                                        <p:attrNameLst>
                                          <p:attrName>style.visibility</p:attrName>
                                        </p:attrNameLst>
                                      </p:cBhvr>
                                      <p:to>
                                        <p:strVal val="visible"/>
                                      </p:to>
                                    </p:set>
                                    <p:anim calcmode="lin" valueType="num">
                                      <p:cBhvr>
                                        <p:cTn id="24" dur="500" fill="hold"/>
                                        <p:tgtEl>
                                          <p:spTgt spid="77832"/>
                                        </p:tgtEl>
                                        <p:attrNameLst>
                                          <p:attrName>ppt_w</p:attrName>
                                        </p:attrNameLst>
                                      </p:cBhvr>
                                      <p:tavLst>
                                        <p:tav tm="0">
                                          <p:val>
                                            <p:strVal val="2/3*#ppt_w"/>
                                          </p:val>
                                        </p:tav>
                                        <p:tav tm="100000">
                                          <p:val>
                                            <p:strVal val="#ppt_w"/>
                                          </p:val>
                                        </p:tav>
                                      </p:tavLst>
                                    </p:anim>
                                    <p:anim calcmode="lin" valueType="num">
                                      <p:cBhvr>
                                        <p:cTn id="25" dur="500" fill="hold"/>
                                        <p:tgtEl>
                                          <p:spTgt spid="77832"/>
                                        </p:tgtEl>
                                        <p:attrNameLst>
                                          <p:attrName>ppt_h</p:attrName>
                                        </p:attrNameLst>
                                      </p:cBhvr>
                                      <p:tavLst>
                                        <p:tav tm="0">
                                          <p:val>
                                            <p:strVal val="2/3*#ppt_h"/>
                                          </p:val>
                                        </p:tav>
                                        <p:tav tm="100000">
                                          <p:val>
                                            <p:strVal val="#ppt_h"/>
                                          </p:val>
                                        </p:tav>
                                      </p:tavLst>
                                    </p:anim>
                                  </p:childTnLst>
                                  <p:subTnLst>
                                    <p:set>
                                      <p:cBhvr override="childStyle">
                                        <p:cTn dur="1" fill="hold" display="0" masterRel="nextClick" afterEffect="1"/>
                                        <p:tgtEl>
                                          <p:spTgt spid="77832"/>
                                        </p:tgtEl>
                                        <p:attrNameLst>
                                          <p:attrName>style.visibility</p:attrName>
                                        </p:attrNameLst>
                                      </p:cBhvr>
                                      <p:to>
                                        <p:strVal val="hidden"/>
                                      </p:to>
                                    </p:set>
                                  </p:subTnLst>
                                </p:cTn>
                              </p:par>
                            </p:childTnLst>
                          </p:cTn>
                        </p:par>
                      </p:childTnLst>
                    </p:cTn>
                  </p:par>
                  <p:par>
                    <p:cTn id="26" fill="hold" nodeType="clickPar">
                      <p:stCondLst>
                        <p:cond delay="indefinite"/>
                      </p:stCondLst>
                      <p:childTnLst>
                        <p:par>
                          <p:cTn id="27" fill="hold" nodeType="withGroup">
                            <p:stCondLst>
                              <p:cond delay="0"/>
                            </p:stCondLst>
                            <p:childTnLst>
                              <p:par>
                                <p:cTn id="28" presetID="23" presetClass="entr" presetSubtype="288" fill="hold" grpId="0" nodeType="clickEffect">
                                  <p:stCondLst>
                                    <p:cond delay="0"/>
                                  </p:stCondLst>
                                  <p:childTnLst>
                                    <p:set>
                                      <p:cBhvr>
                                        <p:cTn id="29" dur="1" fill="hold">
                                          <p:stCondLst>
                                            <p:cond delay="0"/>
                                          </p:stCondLst>
                                        </p:cTn>
                                        <p:tgtEl>
                                          <p:spTgt spid="77838"/>
                                        </p:tgtEl>
                                        <p:attrNameLst>
                                          <p:attrName>style.visibility</p:attrName>
                                        </p:attrNameLst>
                                      </p:cBhvr>
                                      <p:to>
                                        <p:strVal val="visible"/>
                                      </p:to>
                                    </p:set>
                                    <p:anim calcmode="lin" valueType="num">
                                      <p:cBhvr>
                                        <p:cTn id="30" dur="500" fill="hold"/>
                                        <p:tgtEl>
                                          <p:spTgt spid="77838"/>
                                        </p:tgtEl>
                                        <p:attrNameLst>
                                          <p:attrName>ppt_w</p:attrName>
                                        </p:attrNameLst>
                                      </p:cBhvr>
                                      <p:tavLst>
                                        <p:tav tm="0">
                                          <p:val>
                                            <p:strVal val="4/3*#ppt_w"/>
                                          </p:val>
                                        </p:tav>
                                        <p:tav tm="100000">
                                          <p:val>
                                            <p:strVal val="#ppt_w"/>
                                          </p:val>
                                        </p:tav>
                                      </p:tavLst>
                                    </p:anim>
                                    <p:anim calcmode="lin" valueType="num">
                                      <p:cBhvr>
                                        <p:cTn id="31" dur="500" fill="hold"/>
                                        <p:tgtEl>
                                          <p:spTgt spid="77838"/>
                                        </p:tgtEl>
                                        <p:attrNameLst>
                                          <p:attrName>ppt_h</p:attrName>
                                        </p:attrNameLst>
                                      </p:cBhvr>
                                      <p:tavLst>
                                        <p:tav tm="0">
                                          <p:val>
                                            <p:strVal val="4/3*#ppt_h"/>
                                          </p:val>
                                        </p:tav>
                                        <p:tav tm="100000">
                                          <p:val>
                                            <p:strVal val="#ppt_h"/>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77840"/>
                                        </p:tgtEl>
                                        <p:attrNameLst>
                                          <p:attrName>style.visibility</p:attrName>
                                        </p:attrNameLst>
                                      </p:cBhvr>
                                      <p:to>
                                        <p:strVal val="visible"/>
                                      </p:to>
                                    </p:set>
                                    <p:animEffect transition="in" filter="slide(fromBottom)">
                                      <p:cBhvr>
                                        <p:cTn id="36" dur="500"/>
                                        <p:tgtEl>
                                          <p:spTgt spid="77840"/>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2" presetClass="entr" presetSubtype="4" fill="hold" grpId="0" nodeType="clickEffect">
                                  <p:stCondLst>
                                    <p:cond delay="0"/>
                                  </p:stCondLst>
                                  <p:childTnLst>
                                    <p:set>
                                      <p:cBhvr>
                                        <p:cTn id="40" dur="1" fill="hold">
                                          <p:stCondLst>
                                            <p:cond delay="0"/>
                                          </p:stCondLst>
                                        </p:cTn>
                                        <p:tgtEl>
                                          <p:spTgt spid="77841"/>
                                        </p:tgtEl>
                                        <p:attrNameLst>
                                          <p:attrName>style.visibility</p:attrName>
                                        </p:attrNameLst>
                                      </p:cBhvr>
                                      <p:to>
                                        <p:strVal val="visible"/>
                                      </p:to>
                                    </p:set>
                                    <p:animEffect transition="in" filter="slide(fromBottom)">
                                      <p:cBhvr>
                                        <p:cTn id="41" dur="500"/>
                                        <p:tgtEl>
                                          <p:spTgt spid="778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32" grpId="0" animBg="1" autoUpdateAnimBg="0"/>
      <p:bldP spid="77830" grpId="0" autoUpdateAnimBg="0"/>
      <p:bldP spid="77840" grpId="0" autoUpdateAnimBg="0"/>
      <p:bldP spid="77841" grpId="0" autoUpdateAnimBg="0"/>
      <p:bldP spid="77838" grpId="0" animBg="1" autoUpdateAnimBg="0"/>
      <p:bldP spid="77831" grpId="0" animBg="1" autoUpdateAnimBg="0"/>
      <p:bldP spid="77828" grpId="0"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p:spPr>
        <p:txBody>
          <a:bodyPr>
            <a:normAutofit fontScale="90000"/>
          </a:bodyPr>
          <a:lstStyle/>
          <a:p>
            <a:pPr eaLnBrk="1" hangingPunct="1"/>
            <a:r>
              <a:rPr lang="en-US" altLang="en-US"/>
              <a:t>Insertion Mutations</a:t>
            </a:r>
          </a:p>
        </p:txBody>
      </p:sp>
      <p:sp>
        <p:nvSpPr>
          <p:cNvPr id="148485" name="Rectangle 5"/>
          <p:cNvSpPr>
            <a:spLocks noGrp="1" noChangeArrowheads="1"/>
          </p:cNvSpPr>
          <p:nvPr>
            <p:ph idx="1"/>
          </p:nvPr>
        </p:nvSpPr>
        <p:spPr>
          <a:xfrm>
            <a:off x="1276350" y="1155700"/>
            <a:ext cx="7991475" cy="3581400"/>
          </a:xfrm>
        </p:spPr>
        <p:txBody>
          <a:bodyPr/>
          <a:lstStyle/>
          <a:p>
            <a:pPr eaLnBrk="1" hangingPunct="1"/>
            <a:r>
              <a:rPr lang="en-US" altLang="en-US" dirty="0">
                <a:solidFill>
                  <a:schemeClr val="tx1"/>
                </a:solidFill>
              </a:rPr>
              <a:t>This is an </a:t>
            </a:r>
            <a:r>
              <a:rPr lang="en-US" altLang="en-US" u="sng" dirty="0">
                <a:solidFill>
                  <a:schemeClr val="tx1"/>
                </a:solidFill>
              </a:rPr>
              <a:t>insertion mutation</a:t>
            </a:r>
            <a:r>
              <a:rPr lang="en-US" altLang="en-US" dirty="0">
                <a:solidFill>
                  <a:schemeClr val="tx1"/>
                </a:solidFill>
              </a:rPr>
              <a:t>.</a:t>
            </a:r>
          </a:p>
          <a:p>
            <a:pPr eaLnBrk="1" hangingPunct="1"/>
            <a:r>
              <a:rPr lang="en-US" altLang="en-US" dirty="0">
                <a:solidFill>
                  <a:schemeClr val="tx1"/>
                </a:solidFill>
              </a:rPr>
              <a:t>A nitrogen base is </a:t>
            </a:r>
            <a:r>
              <a:rPr lang="en-US" altLang="en-US" u="sng" dirty="0">
                <a:solidFill>
                  <a:schemeClr val="tx1"/>
                </a:solidFill>
              </a:rPr>
              <a:t>inserted/added</a:t>
            </a:r>
            <a:r>
              <a:rPr lang="en-US" altLang="en-US" dirty="0">
                <a:solidFill>
                  <a:schemeClr val="tx1"/>
                </a:solidFill>
              </a:rPr>
              <a:t> to the sequence.</a:t>
            </a:r>
          </a:p>
          <a:p>
            <a:pPr eaLnBrk="1" hangingPunct="1"/>
            <a:r>
              <a:rPr lang="en-US" altLang="en-US" dirty="0">
                <a:solidFill>
                  <a:schemeClr val="tx1"/>
                </a:solidFill>
              </a:rPr>
              <a:t>It causes the triplet </a:t>
            </a:r>
            <a:r>
              <a:rPr lang="en-US" altLang="en-US" u="sng" dirty="0">
                <a:solidFill>
                  <a:schemeClr val="tx1"/>
                </a:solidFill>
              </a:rPr>
              <a:t>“frames” to shift</a:t>
            </a:r>
            <a:r>
              <a:rPr lang="en-US" altLang="en-US" dirty="0">
                <a:solidFill>
                  <a:schemeClr val="tx1"/>
                </a:solidFill>
              </a:rPr>
              <a:t>.</a:t>
            </a:r>
          </a:p>
          <a:p>
            <a:pPr eaLnBrk="1" hangingPunct="1"/>
            <a:r>
              <a:rPr lang="en-US" altLang="en-US" dirty="0">
                <a:solidFill>
                  <a:schemeClr val="tx1"/>
                </a:solidFill>
              </a:rPr>
              <a:t>It always affects the amino acids and, consequently, the protein.</a:t>
            </a:r>
          </a:p>
        </p:txBody>
      </p:sp>
      <p:sp>
        <p:nvSpPr>
          <p:cNvPr id="14339" name="Rectangle 3"/>
          <p:cNvSpPr>
            <a:spLocks noChangeArrowheads="1"/>
          </p:cNvSpPr>
          <p:nvPr/>
        </p:nvSpPr>
        <p:spPr bwMode="auto">
          <a:xfrm>
            <a:off x="1209675" y="5895975"/>
            <a:ext cx="7315200" cy="588963"/>
          </a:xfrm>
          <a:prstGeom prst="rect">
            <a:avLst/>
          </a:prstGeom>
          <a:solidFill>
            <a:srgbClr val="000000"/>
          </a:solidFill>
          <a:ln w="9525">
            <a:solidFill>
              <a:srgbClr val="000000"/>
            </a:solidFill>
            <a:miter lim="800000"/>
            <a:headEnd/>
            <a:tailEnd/>
          </a:ln>
        </p:spPr>
        <p:txBody>
          <a:bodyPr/>
          <a:lstStyle>
            <a:lvl1pPr marL="457200" indent="-4572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457200" marR="0" lvl="0" indent="-457200" algn="l" defTabSz="914400" eaLnBrk="1" fontAlgn="auto" latinLnBrk="0" hangingPunct="1">
              <a:lnSpc>
                <a:spcPct val="90000"/>
              </a:lnSpc>
              <a:spcBef>
                <a:spcPct val="20000"/>
              </a:spcBef>
              <a:spcAft>
                <a:spcPts val="0"/>
              </a:spcAft>
              <a:buClr>
                <a:srgbClr val="FFFFFF"/>
              </a:buClr>
              <a:buSzTx/>
              <a:buFont typeface="Wingdings" panose="05000000000000000000" pitchFamily="2" charset="2"/>
              <a:buNone/>
              <a:tabLst/>
              <a:defRPr/>
            </a:pPr>
            <a:r>
              <a:rPr kumimoji="0" lang="en-US" altLang="en-US" sz="2800" b="1" i="1" u="none" strike="noStrike" kern="0" cap="none" spc="0" normalizeH="0" baseline="0" noProof="0">
                <a:ln>
                  <a:noFill/>
                </a:ln>
                <a:solidFill>
                  <a:srgbClr val="FFFFCC"/>
                </a:solidFill>
                <a:effectLst/>
                <a:uLnTx/>
                <a:uFillTx/>
                <a:latin typeface="Arial" panose="020B0604020202020204" pitchFamily="34" charset="0"/>
              </a:rPr>
              <a:t>Mutated DNA: CGA – T</a:t>
            </a:r>
            <a:r>
              <a:rPr kumimoji="0" lang="en-US" altLang="en-US" sz="2800" b="1" i="1" u="none" strike="noStrike" kern="0" cap="none" spc="0" normalizeH="0" baseline="0" noProof="0">
                <a:ln>
                  <a:noFill/>
                </a:ln>
                <a:solidFill>
                  <a:srgbClr val="FF0000"/>
                </a:solidFill>
                <a:effectLst/>
                <a:uLnTx/>
                <a:uFillTx/>
                <a:latin typeface="Arial" panose="020B0604020202020204" pitchFamily="34" charset="0"/>
              </a:rPr>
              <a:t>A</a:t>
            </a:r>
            <a:r>
              <a:rPr kumimoji="0" lang="en-US" altLang="en-US" sz="2800" b="1" i="1" u="none" strike="noStrike" kern="0" cap="none" spc="0" normalizeH="0" baseline="0" noProof="0">
                <a:ln>
                  <a:noFill/>
                </a:ln>
                <a:solidFill>
                  <a:srgbClr val="FFFFCC"/>
                </a:solidFill>
                <a:effectLst/>
                <a:uLnTx/>
                <a:uFillTx/>
                <a:latin typeface="Arial" panose="020B0604020202020204" pitchFamily="34" charset="0"/>
              </a:rPr>
              <a:t>G – CAT – C</a:t>
            </a:r>
          </a:p>
        </p:txBody>
      </p:sp>
      <p:sp>
        <p:nvSpPr>
          <p:cNvPr id="14340" name="Text Box 4"/>
          <p:cNvSpPr txBox="1">
            <a:spLocks noChangeArrowheads="1"/>
          </p:cNvSpPr>
          <p:nvPr/>
        </p:nvSpPr>
        <p:spPr bwMode="auto">
          <a:xfrm>
            <a:off x="3186113" y="6237288"/>
            <a:ext cx="583088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altLang="en-US" sz="2800" b="1" i="1" u="none" strike="noStrike" kern="0" cap="none" spc="0" normalizeH="0" baseline="0" noProof="0">
                <a:ln>
                  <a:noFill/>
                </a:ln>
                <a:solidFill>
                  <a:srgbClr val="FFFFCC"/>
                </a:solidFill>
                <a:effectLst/>
                <a:uLnTx/>
                <a:uFillTx/>
                <a:latin typeface="Arial" panose="020B0604020202020204" pitchFamily="34" charset="0"/>
              </a:rPr>
              <a:t>Alanine – Leucine - Valine</a:t>
            </a:r>
          </a:p>
        </p:txBody>
      </p:sp>
      <p:sp>
        <p:nvSpPr>
          <p:cNvPr id="14342" name="Rectangle 6"/>
          <p:cNvSpPr>
            <a:spLocks noChangeArrowheads="1"/>
          </p:cNvSpPr>
          <p:nvPr/>
        </p:nvSpPr>
        <p:spPr bwMode="auto">
          <a:xfrm>
            <a:off x="1209675" y="4759325"/>
            <a:ext cx="6973888" cy="712788"/>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457200" marR="0" lvl="0" indent="-457200" algn="l" defTabSz="914400" eaLnBrk="1" fontAlgn="auto" latinLnBrk="0" hangingPunct="1">
              <a:lnSpc>
                <a:spcPct val="100000"/>
              </a:lnSpc>
              <a:spcBef>
                <a:spcPct val="20000"/>
              </a:spcBef>
              <a:spcAft>
                <a:spcPts val="0"/>
              </a:spcAft>
              <a:buClr>
                <a:srgbClr val="FFFFFF"/>
              </a:buClr>
              <a:buSzTx/>
              <a:buFont typeface="Wingdings" panose="05000000000000000000" pitchFamily="2" charset="2"/>
              <a:buNone/>
              <a:tabLst/>
              <a:defRPr/>
            </a:pPr>
            <a:r>
              <a:rPr kumimoji="0" lang="en-US" altLang="en-US" sz="2800" b="1" i="0" u="none" strike="noStrike" kern="0" cap="none" spc="0" normalizeH="0" baseline="0" noProof="0" dirty="0">
                <a:ln>
                  <a:noFill/>
                </a:ln>
                <a:effectLst/>
                <a:uLnTx/>
                <a:uFillTx/>
                <a:latin typeface="Arial" panose="020B0604020202020204" pitchFamily="34" charset="0"/>
              </a:rPr>
              <a:t>Normal DNA:    CGA – TGC – ATC </a:t>
            </a:r>
          </a:p>
        </p:txBody>
      </p:sp>
      <p:sp>
        <p:nvSpPr>
          <p:cNvPr id="14343" name="Text Box 7"/>
          <p:cNvSpPr txBox="1">
            <a:spLocks noChangeArrowheads="1"/>
          </p:cNvSpPr>
          <p:nvPr/>
        </p:nvSpPr>
        <p:spPr bwMode="auto">
          <a:xfrm>
            <a:off x="3303588" y="5108575"/>
            <a:ext cx="46545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altLang="en-US" sz="2800" b="1" i="0" u="none" strike="noStrike" kern="0" cap="none" spc="0" normalizeH="0" baseline="0" noProof="0" dirty="0">
                <a:ln>
                  <a:noFill/>
                </a:ln>
                <a:effectLst/>
                <a:uLnTx/>
                <a:uFillTx/>
                <a:latin typeface="Arial" panose="020B0604020202020204" pitchFamily="34" charset="0"/>
              </a:rPr>
              <a:t>Alanine – Threonine - stop</a:t>
            </a:r>
          </a:p>
        </p:txBody>
      </p:sp>
      <p:sp>
        <p:nvSpPr>
          <p:cNvPr id="14344" name="AutoShape 8"/>
          <p:cNvSpPr>
            <a:spLocks noChangeArrowheads="1"/>
          </p:cNvSpPr>
          <p:nvPr/>
        </p:nvSpPr>
        <p:spPr bwMode="auto">
          <a:xfrm>
            <a:off x="0" y="1149350"/>
            <a:ext cx="1219200" cy="533400"/>
          </a:xfrm>
          <a:prstGeom prst="rightArrow">
            <a:avLst>
              <a:gd name="adj1" fmla="val 50000"/>
              <a:gd name="adj2" fmla="val 57143"/>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676927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48485">
                                            <p:txEl>
                                              <p:pRg st="0" end="0"/>
                                            </p:txEl>
                                          </p:spTgt>
                                        </p:tgtEl>
                                        <p:attrNameLst>
                                          <p:attrName>style.visibility</p:attrName>
                                        </p:attrNameLst>
                                      </p:cBhvr>
                                      <p:to>
                                        <p:strVal val="visible"/>
                                      </p:to>
                                    </p:set>
                                    <p:animEffect transition="in" filter="slide(fromBottom)">
                                      <p:cBhvr>
                                        <p:cTn id="7" dur="500"/>
                                        <p:tgtEl>
                                          <p:spTgt spid="14848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8485">
                                            <p:txEl>
                                              <p:pRg st="1" end="1"/>
                                            </p:txEl>
                                          </p:spTgt>
                                        </p:tgtEl>
                                        <p:attrNameLst>
                                          <p:attrName>style.visibility</p:attrName>
                                        </p:attrNameLst>
                                      </p:cBhvr>
                                      <p:to>
                                        <p:strVal val="visible"/>
                                      </p:to>
                                    </p:set>
                                    <p:animEffect transition="in" filter="slide(fromBottom)">
                                      <p:cBhvr>
                                        <p:cTn id="12" dur="500"/>
                                        <p:tgtEl>
                                          <p:spTgt spid="14848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48485">
                                            <p:txEl>
                                              <p:pRg st="2" end="2"/>
                                            </p:txEl>
                                          </p:spTgt>
                                        </p:tgtEl>
                                        <p:attrNameLst>
                                          <p:attrName>style.visibility</p:attrName>
                                        </p:attrNameLst>
                                      </p:cBhvr>
                                      <p:to>
                                        <p:strVal val="visible"/>
                                      </p:to>
                                    </p:set>
                                    <p:animEffect transition="in" filter="slide(fromBottom)">
                                      <p:cBhvr>
                                        <p:cTn id="17" dur="500"/>
                                        <p:tgtEl>
                                          <p:spTgt spid="14848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48485">
                                            <p:txEl>
                                              <p:pRg st="3" end="3"/>
                                            </p:txEl>
                                          </p:spTgt>
                                        </p:tgtEl>
                                        <p:attrNameLst>
                                          <p:attrName>style.visibility</p:attrName>
                                        </p:attrNameLst>
                                      </p:cBhvr>
                                      <p:to>
                                        <p:strVal val="visible"/>
                                      </p:to>
                                    </p:set>
                                    <p:animEffect transition="in" filter="slide(fromBottom)">
                                      <p:cBhvr>
                                        <p:cTn id="22" dur="500"/>
                                        <p:tgtEl>
                                          <p:spTgt spid="14848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5"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114300"/>
            <a:ext cx="9144000" cy="1652588"/>
          </a:xfrm>
        </p:spPr>
        <p:txBody>
          <a:bodyPr/>
          <a:lstStyle/>
          <a:p>
            <a:pPr eaLnBrk="1" hangingPunct="1"/>
            <a:r>
              <a:rPr lang="en-US" altLang="en-US"/>
              <a:t>TRY THIS!</a:t>
            </a:r>
          </a:p>
        </p:txBody>
      </p:sp>
      <p:sp>
        <p:nvSpPr>
          <p:cNvPr id="15363" name="Rectangle 3"/>
          <p:cNvSpPr>
            <a:spLocks noGrp="1" noChangeArrowheads="1"/>
          </p:cNvSpPr>
          <p:nvPr>
            <p:ph idx="1"/>
          </p:nvPr>
        </p:nvSpPr>
        <p:spPr>
          <a:xfrm>
            <a:off x="1543050" y="1657350"/>
            <a:ext cx="7410450" cy="4438650"/>
          </a:xfrm>
        </p:spPr>
        <p:txBody>
          <a:bodyPr/>
          <a:lstStyle/>
          <a:p>
            <a:pPr eaLnBrk="1" hangingPunct="1">
              <a:lnSpc>
                <a:spcPct val="90000"/>
              </a:lnSpc>
            </a:pPr>
            <a:r>
              <a:rPr lang="en-US" altLang="en-US" sz="2800"/>
              <a:t>On your notebook paper write:</a:t>
            </a:r>
          </a:p>
          <a:p>
            <a:pPr algn="ctr" eaLnBrk="1" hangingPunct="1">
              <a:lnSpc>
                <a:spcPct val="90000"/>
              </a:lnSpc>
              <a:buFont typeface="Wingdings" panose="05000000000000000000" pitchFamily="2" charset="2"/>
              <a:buNone/>
            </a:pPr>
            <a:r>
              <a:rPr lang="en-US" altLang="en-US" sz="2800"/>
              <a:t>The cat ate the rat.</a:t>
            </a:r>
          </a:p>
          <a:p>
            <a:pPr algn="ctr" eaLnBrk="1" hangingPunct="1">
              <a:lnSpc>
                <a:spcPct val="90000"/>
              </a:lnSpc>
              <a:buFont typeface="Wingdings" panose="05000000000000000000" pitchFamily="2" charset="2"/>
              <a:buNone/>
            </a:pPr>
            <a:endParaRPr lang="en-US" altLang="en-US" sz="2800"/>
          </a:p>
          <a:p>
            <a:pPr eaLnBrk="1" hangingPunct="1">
              <a:lnSpc>
                <a:spcPct val="90000"/>
              </a:lnSpc>
            </a:pPr>
            <a:r>
              <a:rPr lang="en-US" altLang="en-US" sz="2800"/>
              <a:t>Insert a letter into any word above.</a:t>
            </a:r>
          </a:p>
          <a:p>
            <a:pPr eaLnBrk="1" hangingPunct="1">
              <a:lnSpc>
                <a:spcPct val="90000"/>
              </a:lnSpc>
            </a:pPr>
            <a:r>
              <a:rPr lang="en-US" altLang="en-US" sz="2800"/>
              <a:t>Rewrite the sentence .  Each word must have only </a:t>
            </a:r>
            <a:r>
              <a:rPr lang="en-US" altLang="en-US" sz="2800">
                <a:solidFill>
                  <a:srgbClr val="FF0000"/>
                </a:solidFill>
              </a:rPr>
              <a:t>3</a:t>
            </a:r>
            <a:r>
              <a:rPr lang="en-US" altLang="en-US" sz="2800"/>
              <a:t> letters to represent the codon. </a:t>
            </a:r>
          </a:p>
          <a:p>
            <a:pPr eaLnBrk="1" hangingPunct="1">
              <a:lnSpc>
                <a:spcPct val="90000"/>
              </a:lnSpc>
            </a:pPr>
            <a:r>
              <a:rPr lang="en-US" altLang="en-US" sz="2800"/>
              <a:t>Discuss the effects on the insertion.</a:t>
            </a:r>
          </a:p>
          <a:p>
            <a:pPr eaLnBrk="1" hangingPunct="1">
              <a:lnSpc>
                <a:spcPct val="90000"/>
              </a:lnSpc>
            </a:pPr>
            <a:r>
              <a:rPr lang="en-US" altLang="en-US" sz="2800"/>
              <a:t>Think-Pair-Share</a:t>
            </a:r>
          </a:p>
        </p:txBody>
      </p:sp>
      <p:pic>
        <p:nvPicPr>
          <p:cNvPr id="15364" name="Picture 4" descr="MCj0434805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322647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Text Box 2"/>
          <p:cNvSpPr txBox="1">
            <a:spLocks noChangeArrowheads="1"/>
          </p:cNvSpPr>
          <p:nvPr/>
        </p:nvSpPr>
        <p:spPr bwMode="auto">
          <a:xfrm>
            <a:off x="1447800" y="228600"/>
            <a:ext cx="7010400" cy="6859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4400" b="0" i="0" u="none" strike="noStrike" kern="0" cap="none" spc="0" normalizeH="0" baseline="0" noProof="0" dirty="0">
                <a:ln>
                  <a:noFill/>
                </a:ln>
                <a:effectLst/>
                <a:uLnTx/>
                <a:uFillTx/>
                <a:latin typeface="Times New Roman" panose="02020603050405020304" pitchFamily="18" charset="0"/>
              </a:rPr>
              <a:t>Analogy</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3200" b="0" i="0" u="none" strike="noStrike" kern="0" cap="none" spc="0" normalizeH="0" baseline="0" noProof="0" dirty="0">
                <a:ln>
                  <a:noFill/>
                </a:ln>
                <a:effectLst/>
                <a:uLnTx/>
                <a:uFillTx/>
                <a:latin typeface="Times New Roman" panose="02020603050405020304" pitchFamily="18" charset="0"/>
              </a:rPr>
              <a:t>Insertion</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3200" b="0" i="0" u="none" strike="noStrike" kern="0" cap="none" spc="0" normalizeH="0" baseline="0" noProof="0" dirty="0">
                <a:ln>
                  <a:noFill/>
                </a:ln>
                <a:effectLst/>
                <a:uLnTx/>
                <a:uFillTx/>
                <a:latin typeface="Times New Roman" panose="02020603050405020304" pitchFamily="18" charset="0"/>
              </a:rPr>
              <a:t>The cat ate the rat.</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3200" b="0" i="0" u="none" strike="noStrike" kern="0" cap="none" spc="0" normalizeH="0" baseline="0" noProof="0" dirty="0">
                <a:ln>
                  <a:noFill/>
                </a:ln>
                <a:effectLst/>
                <a:uLnTx/>
                <a:uFillTx/>
                <a:latin typeface="Times New Roman" panose="02020603050405020304" pitchFamily="18" charset="0"/>
              </a:rPr>
              <a:t>The </a:t>
            </a:r>
            <a:r>
              <a:rPr kumimoji="0" lang="en-US" altLang="en-US" sz="3200" b="0" i="0" u="none" strike="noStrike" kern="0" cap="none" spc="0" normalizeH="0" baseline="0" noProof="0" dirty="0" err="1">
                <a:ln>
                  <a:noFill/>
                </a:ln>
                <a:effectLst/>
                <a:uLnTx/>
                <a:uFillTx/>
                <a:latin typeface="Times New Roman" panose="02020603050405020304" pitchFamily="18" charset="0"/>
              </a:rPr>
              <a:t>cca</a:t>
            </a:r>
            <a:r>
              <a:rPr kumimoji="0" lang="en-US" altLang="en-US" sz="3200" b="0" i="0" u="none" strike="noStrike" kern="0" cap="none" spc="0" normalizeH="0" baseline="0" noProof="0" dirty="0">
                <a:ln>
                  <a:noFill/>
                </a:ln>
                <a:effectLst/>
                <a:uLnTx/>
                <a:uFillTx/>
                <a:latin typeface="Times New Roman" panose="02020603050405020304" pitchFamily="18" charset="0"/>
              </a:rPr>
              <a:t> tat eth era t.</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3200" b="0" i="0" u="none" strike="noStrike" kern="0" cap="none" spc="0" normalizeH="0" baseline="0" noProof="0" dirty="0">
                <a:ln>
                  <a:noFill/>
                </a:ln>
                <a:effectLst/>
                <a:uLnTx/>
                <a:uFillTx/>
                <a:latin typeface="Times New Roman" panose="02020603050405020304" pitchFamily="18" charset="0"/>
              </a:rPr>
              <a:t>Inserting the c causes a </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3200" b="0" i="0" u="none" strike="noStrike" kern="0" cap="none" spc="0" normalizeH="0" baseline="0" noProof="0" dirty="0">
                <a:ln>
                  <a:noFill/>
                </a:ln>
                <a:effectLst/>
                <a:uLnTx/>
                <a:uFillTx/>
                <a:latin typeface="Times New Roman" panose="02020603050405020304" pitchFamily="18" charset="0"/>
              </a:rPr>
              <a:t>FRAMESHIFT</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3200" b="0" i="0" u="none" strike="noStrike" kern="0" cap="none" spc="0" normalizeH="0" baseline="0" noProof="0" dirty="0">
                <a:ln>
                  <a:noFill/>
                </a:ln>
                <a:effectLst/>
                <a:uLnTx/>
                <a:uFillTx/>
                <a:latin typeface="Times New Roman" panose="02020603050405020304" pitchFamily="18" charset="0"/>
              </a:rPr>
              <a:t>THE SENTENCE NO LONGER MAKES SENSE!! Insertions may have huge effects.</a:t>
            </a:r>
          </a:p>
          <a:p>
            <a:pPr marL="0" marR="0" lvl="0" indent="0" defTabSz="914400" eaLnBrk="1" fontAlgn="auto" latinLnBrk="0" hangingPunct="1">
              <a:lnSpc>
                <a:spcPct val="100000"/>
              </a:lnSpc>
              <a:spcBef>
                <a:spcPct val="50000"/>
              </a:spcBef>
              <a:spcAft>
                <a:spcPts val="0"/>
              </a:spcAft>
              <a:buClrTx/>
              <a:buSzTx/>
              <a:buFontTx/>
              <a:buNone/>
              <a:tabLst/>
              <a:defRPr/>
            </a:pPr>
            <a:endParaRPr kumimoji="0" lang="en-US" altLang="en-US" sz="3200" b="0" i="0" u="none" strike="noStrike" kern="0" cap="none" spc="0" normalizeH="0" baseline="0" noProof="0" dirty="0">
              <a:ln>
                <a:noFill/>
              </a:ln>
              <a:effectLst/>
              <a:uLnTx/>
              <a:uFillTx/>
              <a:latin typeface="Times New Roman" panose="02020603050405020304" pitchFamily="18" charset="0"/>
            </a:endParaRPr>
          </a:p>
        </p:txBody>
      </p:sp>
    </p:spTree>
    <p:extLst>
      <p:ext uri="{BB962C8B-B14F-4D97-AF65-F5344CB8AC3E}">
        <p14:creationId xmlns:p14="http://schemas.microsoft.com/office/powerpoint/2010/main" val="272501526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18114">
                                            <p:txEl>
                                              <p:pRg st="1" end="1"/>
                                            </p:txEl>
                                          </p:spTgt>
                                        </p:tgtEl>
                                        <p:attrNameLst>
                                          <p:attrName>style.visibility</p:attrName>
                                        </p:attrNameLst>
                                      </p:cBhvr>
                                      <p:to>
                                        <p:strVal val="visible"/>
                                      </p:to>
                                    </p:set>
                                    <p:animEffect transition="in" filter="dissolve">
                                      <p:cBhvr>
                                        <p:cTn id="7" dur="500"/>
                                        <p:tgtEl>
                                          <p:spTgt spid="218114">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nodeType="clickEffect">
                                  <p:stCondLst>
                                    <p:cond delay="0"/>
                                  </p:stCondLst>
                                  <p:childTnLst>
                                    <p:set>
                                      <p:cBhvr>
                                        <p:cTn id="11" dur="1" fill="hold">
                                          <p:stCondLst>
                                            <p:cond delay="0"/>
                                          </p:stCondLst>
                                        </p:cTn>
                                        <p:tgtEl>
                                          <p:spTgt spid="218114">
                                            <p:txEl>
                                              <p:pRg st="2" end="2"/>
                                            </p:txEl>
                                          </p:spTgt>
                                        </p:tgtEl>
                                        <p:attrNameLst>
                                          <p:attrName>style.visibility</p:attrName>
                                        </p:attrNameLst>
                                      </p:cBhvr>
                                      <p:to>
                                        <p:strVal val="visible"/>
                                      </p:to>
                                    </p:set>
                                    <p:anim calcmode="lin" valueType="num">
                                      <p:cBhvr additive="base">
                                        <p:cTn id="12" dur="500" fill="hold"/>
                                        <p:tgtEl>
                                          <p:spTgt spid="218114">
                                            <p:txEl>
                                              <p:pRg st="2" end="2"/>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1811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nodeType="clickEffect">
                                  <p:stCondLst>
                                    <p:cond delay="0"/>
                                  </p:stCondLst>
                                  <p:childTnLst>
                                    <p:set>
                                      <p:cBhvr>
                                        <p:cTn id="17" dur="1" fill="hold">
                                          <p:stCondLst>
                                            <p:cond delay="0"/>
                                          </p:stCondLst>
                                        </p:cTn>
                                        <p:tgtEl>
                                          <p:spTgt spid="218114">
                                            <p:txEl>
                                              <p:pRg st="3" end="3"/>
                                            </p:txEl>
                                          </p:spTgt>
                                        </p:tgtEl>
                                        <p:attrNameLst>
                                          <p:attrName>style.visibility</p:attrName>
                                        </p:attrNameLst>
                                      </p:cBhvr>
                                      <p:to>
                                        <p:strVal val="visible"/>
                                      </p:to>
                                    </p:set>
                                    <p:anim calcmode="lin" valueType="num">
                                      <p:cBhvr additive="base">
                                        <p:cTn id="18" dur="500" fill="hold"/>
                                        <p:tgtEl>
                                          <p:spTgt spid="218114">
                                            <p:txEl>
                                              <p:pRg st="3" end="3"/>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21811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nodeType="clickEffect">
                                  <p:stCondLst>
                                    <p:cond delay="0"/>
                                  </p:stCondLst>
                                  <p:childTnLst>
                                    <p:set>
                                      <p:cBhvr>
                                        <p:cTn id="23" dur="1" fill="hold">
                                          <p:stCondLst>
                                            <p:cond delay="0"/>
                                          </p:stCondLst>
                                        </p:cTn>
                                        <p:tgtEl>
                                          <p:spTgt spid="218114">
                                            <p:txEl>
                                              <p:pRg st="4" end="4"/>
                                            </p:txEl>
                                          </p:spTgt>
                                        </p:tgtEl>
                                        <p:attrNameLst>
                                          <p:attrName>style.visibility</p:attrName>
                                        </p:attrNameLst>
                                      </p:cBhvr>
                                      <p:to>
                                        <p:strVal val="visible"/>
                                      </p:to>
                                    </p:set>
                                    <p:anim calcmode="lin" valueType="num">
                                      <p:cBhvr additive="base">
                                        <p:cTn id="24" dur="500" fill="hold"/>
                                        <p:tgtEl>
                                          <p:spTgt spid="218114">
                                            <p:txEl>
                                              <p:pRg st="4" end="4"/>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21811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8" fill="hold" nodeType="clickEffect">
                                  <p:stCondLst>
                                    <p:cond delay="0"/>
                                  </p:stCondLst>
                                  <p:childTnLst>
                                    <p:set>
                                      <p:cBhvr>
                                        <p:cTn id="29" dur="1" fill="hold">
                                          <p:stCondLst>
                                            <p:cond delay="0"/>
                                          </p:stCondLst>
                                        </p:cTn>
                                        <p:tgtEl>
                                          <p:spTgt spid="218114">
                                            <p:txEl>
                                              <p:pRg st="5" end="5"/>
                                            </p:txEl>
                                          </p:spTgt>
                                        </p:tgtEl>
                                        <p:attrNameLst>
                                          <p:attrName>style.visibility</p:attrName>
                                        </p:attrNameLst>
                                      </p:cBhvr>
                                      <p:to>
                                        <p:strVal val="visible"/>
                                      </p:to>
                                    </p:set>
                                    <p:anim calcmode="lin" valueType="num">
                                      <p:cBhvr additive="base">
                                        <p:cTn id="30" dur="500" fill="hold"/>
                                        <p:tgtEl>
                                          <p:spTgt spid="218114">
                                            <p:txEl>
                                              <p:pRg st="5" end="5"/>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218114">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nodeType="clickEffect">
                                  <p:stCondLst>
                                    <p:cond delay="0"/>
                                  </p:stCondLst>
                                  <p:childTnLst>
                                    <p:set>
                                      <p:cBhvr>
                                        <p:cTn id="35" dur="1" fill="hold">
                                          <p:stCondLst>
                                            <p:cond delay="0"/>
                                          </p:stCondLst>
                                        </p:cTn>
                                        <p:tgtEl>
                                          <p:spTgt spid="218114">
                                            <p:txEl>
                                              <p:pRg st="6" end="6"/>
                                            </p:txEl>
                                          </p:spTgt>
                                        </p:tgtEl>
                                        <p:attrNameLst>
                                          <p:attrName>style.visibility</p:attrName>
                                        </p:attrNameLst>
                                      </p:cBhvr>
                                      <p:to>
                                        <p:strVal val="visible"/>
                                      </p:to>
                                    </p:set>
                                    <p:anim calcmode="lin" valueType="num">
                                      <p:cBhvr additive="base">
                                        <p:cTn id="36" dur="500" fill="hold"/>
                                        <p:tgtEl>
                                          <p:spTgt spid="218114">
                                            <p:txEl>
                                              <p:pRg st="6" end="6"/>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21811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65" name="Text Box 13"/>
          <p:cNvSpPr txBox="1">
            <a:spLocks noChangeArrowheads="1"/>
          </p:cNvSpPr>
          <p:nvPr/>
        </p:nvSpPr>
        <p:spPr bwMode="auto">
          <a:xfrm>
            <a:off x="2127250" y="4589463"/>
            <a:ext cx="6399213" cy="1828800"/>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3600" b="1" i="0" u="none" strike="noStrike" kern="0" cap="none" spc="0" normalizeH="0" baseline="0" noProof="0">
                <a:ln>
                  <a:noFill/>
                </a:ln>
                <a:effectLst/>
                <a:uLnTx/>
                <a:uFillTx/>
                <a:latin typeface="Arial" panose="020B0604020202020204" pitchFamily="34" charset="0"/>
              </a:rPr>
              <a:t>What will happen to the amino acids?</a:t>
            </a:r>
          </a:p>
        </p:txBody>
      </p:sp>
      <p:sp>
        <p:nvSpPr>
          <p:cNvPr id="74768" name="Rectangle 16"/>
          <p:cNvSpPr>
            <a:spLocks noChangeArrowheads="1"/>
          </p:cNvSpPr>
          <p:nvPr/>
        </p:nvSpPr>
        <p:spPr bwMode="auto">
          <a:xfrm>
            <a:off x="1665288" y="2900363"/>
            <a:ext cx="68580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eaLnBrk="1" fontAlgn="auto" latinLnBrk="0" hangingPunct="1">
              <a:lnSpc>
                <a:spcPct val="100000"/>
              </a:lnSpc>
              <a:spcBef>
                <a:spcPct val="50000"/>
              </a:spcBef>
              <a:spcAft>
                <a:spcPts val="0"/>
              </a:spcAft>
              <a:buClr>
                <a:schemeClr val="accent2"/>
              </a:buClr>
              <a:buSzTx/>
              <a:buFont typeface="Wingdings" panose="05000000000000000000" pitchFamily="2" charset="2"/>
              <a:buNone/>
              <a:tabLst/>
              <a:defRPr/>
            </a:pPr>
            <a:r>
              <a:rPr kumimoji="0" lang="en-US" altLang="en-US" sz="3200" b="1" i="1" u="none" strike="noStrike" kern="0" cap="none" spc="0" normalizeH="0" baseline="0" noProof="0">
                <a:ln>
                  <a:noFill/>
                </a:ln>
                <a:effectLst/>
                <a:uLnTx/>
                <a:uFillTx/>
                <a:latin typeface="Arial" panose="020B0604020202020204" pitchFamily="34" charset="0"/>
              </a:rPr>
              <a:t>Mutated DNA:  CGA – TCA- TC</a:t>
            </a:r>
          </a:p>
        </p:txBody>
      </p:sp>
      <p:sp>
        <p:nvSpPr>
          <p:cNvPr id="74761" name="Text Box 9"/>
          <p:cNvSpPr txBox="1">
            <a:spLocks noChangeArrowheads="1"/>
          </p:cNvSpPr>
          <p:nvPr/>
        </p:nvSpPr>
        <p:spPr bwMode="auto">
          <a:xfrm>
            <a:off x="2125663" y="4589463"/>
            <a:ext cx="6399212" cy="1828800"/>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3600" b="1" i="0" u="none" strike="noStrike" kern="0" cap="none" spc="0" normalizeH="0" baseline="0" noProof="0">
                <a:ln>
                  <a:noFill/>
                </a:ln>
                <a:effectLst/>
                <a:uLnTx/>
                <a:uFillTx/>
                <a:latin typeface="Arial" panose="020B0604020202020204" pitchFamily="34" charset="0"/>
              </a:rPr>
              <a:t>A guanine was deleted, thereby pushing all the bases down a frame.</a:t>
            </a:r>
          </a:p>
        </p:txBody>
      </p:sp>
      <p:sp>
        <p:nvSpPr>
          <p:cNvPr id="17413" name="Oval 18"/>
          <p:cNvSpPr>
            <a:spLocks noChangeArrowheads="1"/>
          </p:cNvSpPr>
          <p:nvPr/>
        </p:nvSpPr>
        <p:spPr bwMode="auto">
          <a:xfrm>
            <a:off x="6324600" y="1562100"/>
            <a:ext cx="533400" cy="457200"/>
          </a:xfrm>
          <a:prstGeom prst="ellipse">
            <a:avLst/>
          </a:prstGeom>
          <a:noFill/>
          <a:ln w="38100">
            <a:solidFill>
              <a:srgbClr val="FF0000"/>
            </a:solidFill>
            <a:round/>
            <a:headEnd/>
            <a:tailEnd/>
          </a:ln>
          <a:effectLst/>
          <a:extLst>
            <a:ext uri="{909E8E84-426E-40DD-AFC4-6F175D3DCCD1}">
              <a14:hiddenFill xmlns:a14="http://schemas.microsoft.com/office/drawing/2010/main">
                <a:solidFill>
                  <a:srgbClr val="00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2400" b="0" i="0" u="none" strike="noStrike" kern="0" cap="none" spc="0" normalizeH="0" baseline="0" noProof="0">
              <a:ln>
                <a:noFill/>
              </a:ln>
              <a:effectLst/>
              <a:uLnTx/>
              <a:uFillTx/>
              <a:latin typeface="Times New Roman" panose="02020603050405020304" pitchFamily="18" charset="0"/>
            </a:endParaRPr>
          </a:p>
        </p:txBody>
      </p:sp>
      <p:sp>
        <p:nvSpPr>
          <p:cNvPr id="74772" name="Rectangle 20"/>
          <p:cNvSpPr>
            <a:spLocks noChangeArrowheads="1"/>
          </p:cNvSpPr>
          <p:nvPr/>
        </p:nvSpPr>
        <p:spPr bwMode="auto">
          <a:xfrm>
            <a:off x="3776663" y="2090738"/>
            <a:ext cx="5367337"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altLang="en-US" sz="3200" b="1" i="0" u="none" strike="noStrike" kern="0" cap="none" spc="0" normalizeH="0" baseline="0" noProof="0">
                <a:ln>
                  <a:noFill/>
                </a:ln>
                <a:effectLst/>
                <a:uLnTx/>
                <a:uFillTx/>
                <a:latin typeface="Arial" panose="020B0604020202020204" pitchFamily="34" charset="0"/>
              </a:rPr>
              <a:t>Alanine – Threonine – stop</a:t>
            </a:r>
          </a:p>
        </p:txBody>
      </p:sp>
      <p:sp>
        <p:nvSpPr>
          <p:cNvPr id="74773" name="Rectangle 21"/>
          <p:cNvSpPr>
            <a:spLocks noChangeArrowheads="1"/>
          </p:cNvSpPr>
          <p:nvPr/>
        </p:nvSpPr>
        <p:spPr bwMode="auto">
          <a:xfrm>
            <a:off x="3841750" y="3525838"/>
            <a:ext cx="334168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altLang="en-US" sz="3200" b="1" i="1" u="none" strike="noStrike" kern="0" cap="none" spc="0" normalizeH="0" baseline="0" noProof="0">
                <a:ln>
                  <a:noFill/>
                </a:ln>
                <a:effectLst/>
                <a:uLnTx/>
                <a:uFillTx/>
                <a:latin typeface="Arial" panose="020B0604020202020204" pitchFamily="34" charset="0"/>
              </a:rPr>
              <a:t>Alanine – Serine</a:t>
            </a:r>
          </a:p>
        </p:txBody>
      </p:sp>
      <p:sp>
        <p:nvSpPr>
          <p:cNvPr id="17416" name="Rectangle 23"/>
          <p:cNvSpPr>
            <a:spLocks noGrp="1" noChangeArrowheads="1"/>
          </p:cNvSpPr>
          <p:nvPr>
            <p:ph type="title"/>
          </p:nvPr>
        </p:nvSpPr>
        <p:spPr/>
        <p:txBody>
          <a:bodyPr>
            <a:normAutofit fontScale="90000"/>
          </a:bodyPr>
          <a:lstStyle/>
          <a:p>
            <a:pPr eaLnBrk="1" hangingPunct="1"/>
            <a:r>
              <a:rPr lang="en-US" altLang="en-US">
                <a:solidFill>
                  <a:schemeClr val="tx1"/>
                </a:solidFill>
              </a:rPr>
              <a:t>Deletion Mutations</a:t>
            </a:r>
          </a:p>
        </p:txBody>
      </p:sp>
      <p:sp>
        <p:nvSpPr>
          <p:cNvPr id="17417" name="Rectangle 24"/>
          <p:cNvSpPr>
            <a:spLocks noGrp="1" noChangeArrowheads="1"/>
          </p:cNvSpPr>
          <p:nvPr>
            <p:ph idx="1"/>
          </p:nvPr>
        </p:nvSpPr>
        <p:spPr>
          <a:xfrm>
            <a:off x="1733550" y="1498600"/>
            <a:ext cx="7410450" cy="733425"/>
          </a:xfrm>
        </p:spPr>
        <p:txBody>
          <a:bodyPr/>
          <a:lstStyle/>
          <a:p>
            <a:pPr marL="0" indent="0" eaLnBrk="1" hangingPunct="1">
              <a:buFont typeface="Wingdings" panose="05000000000000000000" pitchFamily="2" charset="2"/>
              <a:buNone/>
            </a:pPr>
            <a:r>
              <a:rPr lang="en-US" altLang="en-US">
                <a:solidFill>
                  <a:schemeClr val="tx1"/>
                </a:solidFill>
              </a:rPr>
              <a:t>Normal DNA:    CGA – TGC – ATC</a:t>
            </a:r>
          </a:p>
        </p:txBody>
      </p:sp>
      <p:sp>
        <p:nvSpPr>
          <p:cNvPr id="74764" name="Text Box 12"/>
          <p:cNvSpPr txBox="1">
            <a:spLocks noChangeArrowheads="1"/>
          </p:cNvSpPr>
          <p:nvPr/>
        </p:nvSpPr>
        <p:spPr bwMode="auto">
          <a:xfrm>
            <a:off x="2127250" y="4589463"/>
            <a:ext cx="6399213" cy="1828800"/>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3600" b="1" i="0" u="none" strike="noStrike" kern="0" cap="none" spc="0" normalizeH="0" baseline="0" noProof="0">
                <a:ln>
                  <a:noFill/>
                </a:ln>
                <a:effectLst/>
                <a:uLnTx/>
                <a:uFillTx/>
                <a:latin typeface="Arial" panose="020B0604020202020204" pitchFamily="34" charset="0"/>
              </a:rPr>
              <a:t>This is called a deletion mutation, also a type of frameshift mutation.</a:t>
            </a:r>
          </a:p>
        </p:txBody>
      </p:sp>
      <p:sp>
        <p:nvSpPr>
          <p:cNvPr id="74757" name="Text Box 5"/>
          <p:cNvSpPr txBox="1">
            <a:spLocks noChangeArrowheads="1"/>
          </p:cNvSpPr>
          <p:nvPr/>
        </p:nvSpPr>
        <p:spPr bwMode="auto">
          <a:xfrm>
            <a:off x="2125663" y="4589463"/>
            <a:ext cx="6399212" cy="1828800"/>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3600" b="1" i="0" u="none" strike="noStrike" kern="0" cap="none" spc="0" normalizeH="0" baseline="0" noProof="0" dirty="0">
                <a:ln>
                  <a:noFill/>
                </a:ln>
                <a:effectLst/>
                <a:uLnTx/>
                <a:uFillTx/>
                <a:latin typeface="Arial" panose="020B0604020202020204" pitchFamily="34" charset="0"/>
              </a:rPr>
              <a:t>What has happened</a:t>
            </a:r>
            <a:br>
              <a:rPr kumimoji="0" lang="en-US" altLang="en-US" sz="3600" b="1" i="0" u="none" strike="noStrike" kern="0" cap="none" spc="0" normalizeH="0" baseline="0" noProof="0" dirty="0">
                <a:ln>
                  <a:noFill/>
                </a:ln>
                <a:effectLst/>
                <a:uLnTx/>
                <a:uFillTx/>
                <a:latin typeface="Arial" panose="020B0604020202020204" pitchFamily="34" charset="0"/>
              </a:rPr>
            </a:br>
            <a:r>
              <a:rPr kumimoji="0" lang="en-US" altLang="en-US" sz="3600" b="1" i="0" u="none" strike="noStrike" kern="0" cap="none" spc="0" normalizeH="0" baseline="0" noProof="0" dirty="0">
                <a:ln>
                  <a:noFill/>
                </a:ln>
                <a:effectLst/>
                <a:uLnTx/>
                <a:uFillTx/>
                <a:latin typeface="Arial" panose="020B0604020202020204" pitchFamily="34" charset="0"/>
              </a:rPr>
              <a:t>to the  DNA?</a:t>
            </a:r>
          </a:p>
        </p:txBody>
      </p:sp>
    </p:spTree>
    <p:extLst>
      <p:ext uri="{BB962C8B-B14F-4D97-AF65-F5344CB8AC3E}">
        <p14:creationId xmlns:p14="http://schemas.microsoft.com/office/powerpoint/2010/main" val="9164354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476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3" presetClass="entr" presetSubtype="272" fill="hold" grpId="0" nodeType="clickEffect">
                                  <p:stCondLst>
                                    <p:cond delay="0"/>
                                  </p:stCondLst>
                                  <p:childTnLst>
                                    <p:set>
                                      <p:cBhvr>
                                        <p:cTn id="10" dur="1" fill="hold">
                                          <p:stCondLst>
                                            <p:cond delay="0"/>
                                          </p:stCondLst>
                                        </p:cTn>
                                        <p:tgtEl>
                                          <p:spTgt spid="74757"/>
                                        </p:tgtEl>
                                        <p:attrNameLst>
                                          <p:attrName>style.visibility</p:attrName>
                                        </p:attrNameLst>
                                      </p:cBhvr>
                                      <p:to>
                                        <p:strVal val="visible"/>
                                      </p:to>
                                    </p:set>
                                    <p:anim calcmode="lin" valueType="num">
                                      <p:cBhvr>
                                        <p:cTn id="11" dur="500" fill="hold"/>
                                        <p:tgtEl>
                                          <p:spTgt spid="74757"/>
                                        </p:tgtEl>
                                        <p:attrNameLst>
                                          <p:attrName>ppt_w</p:attrName>
                                        </p:attrNameLst>
                                      </p:cBhvr>
                                      <p:tavLst>
                                        <p:tav tm="0">
                                          <p:val>
                                            <p:strVal val="2/3*#ppt_w"/>
                                          </p:val>
                                        </p:tav>
                                        <p:tav tm="100000">
                                          <p:val>
                                            <p:strVal val="#ppt_w"/>
                                          </p:val>
                                        </p:tav>
                                      </p:tavLst>
                                    </p:anim>
                                    <p:anim calcmode="lin" valueType="num">
                                      <p:cBhvr>
                                        <p:cTn id="12" dur="500" fill="hold"/>
                                        <p:tgtEl>
                                          <p:spTgt spid="74757"/>
                                        </p:tgtEl>
                                        <p:attrNameLst>
                                          <p:attrName>ppt_h</p:attrName>
                                        </p:attrNameLst>
                                      </p:cBhvr>
                                      <p:tavLst>
                                        <p:tav tm="0">
                                          <p:val>
                                            <p:strVal val="2/3*#ppt_h"/>
                                          </p:val>
                                        </p:tav>
                                        <p:tav tm="100000">
                                          <p:val>
                                            <p:strVal val="#ppt_h"/>
                                          </p:val>
                                        </p:tav>
                                      </p:tavLst>
                                    </p:anim>
                                  </p:childTnLst>
                                  <p:subTnLst>
                                    <p:set>
                                      <p:cBhvr override="childStyle">
                                        <p:cTn dur="1" fill="hold" display="0" masterRel="nextClick" afterEffect="1"/>
                                        <p:tgtEl>
                                          <p:spTgt spid="74757"/>
                                        </p:tgtEl>
                                        <p:attrNameLst>
                                          <p:attrName>style.visibility</p:attrName>
                                        </p:attrNameLst>
                                      </p:cBhvr>
                                      <p:to>
                                        <p:strVal val="hidden"/>
                                      </p:to>
                                    </p:set>
                                  </p:subTnLst>
                                </p:cTn>
                              </p:par>
                            </p:childTnLst>
                          </p:cTn>
                        </p:par>
                      </p:childTnLst>
                    </p:cTn>
                  </p:par>
                  <p:par>
                    <p:cTn id="13" fill="hold" nodeType="clickPar">
                      <p:stCondLst>
                        <p:cond delay="indefinite"/>
                      </p:stCondLst>
                      <p:childTnLst>
                        <p:par>
                          <p:cTn id="14" fill="hold" nodeType="withGroup">
                            <p:stCondLst>
                              <p:cond delay="0"/>
                            </p:stCondLst>
                            <p:childTnLst>
                              <p:par>
                                <p:cTn id="15" presetID="23" presetClass="entr" presetSubtype="272" fill="hold" grpId="0" nodeType="clickEffect">
                                  <p:stCondLst>
                                    <p:cond delay="0"/>
                                  </p:stCondLst>
                                  <p:childTnLst>
                                    <p:set>
                                      <p:cBhvr>
                                        <p:cTn id="16" dur="1" fill="hold">
                                          <p:stCondLst>
                                            <p:cond delay="0"/>
                                          </p:stCondLst>
                                        </p:cTn>
                                        <p:tgtEl>
                                          <p:spTgt spid="74761"/>
                                        </p:tgtEl>
                                        <p:attrNameLst>
                                          <p:attrName>style.visibility</p:attrName>
                                        </p:attrNameLst>
                                      </p:cBhvr>
                                      <p:to>
                                        <p:strVal val="visible"/>
                                      </p:to>
                                    </p:set>
                                    <p:anim calcmode="lin" valueType="num">
                                      <p:cBhvr>
                                        <p:cTn id="17" dur="500" fill="hold"/>
                                        <p:tgtEl>
                                          <p:spTgt spid="74761"/>
                                        </p:tgtEl>
                                        <p:attrNameLst>
                                          <p:attrName>ppt_w</p:attrName>
                                        </p:attrNameLst>
                                      </p:cBhvr>
                                      <p:tavLst>
                                        <p:tav tm="0">
                                          <p:val>
                                            <p:strVal val="2/3*#ppt_w"/>
                                          </p:val>
                                        </p:tav>
                                        <p:tav tm="100000">
                                          <p:val>
                                            <p:strVal val="#ppt_w"/>
                                          </p:val>
                                        </p:tav>
                                      </p:tavLst>
                                    </p:anim>
                                    <p:anim calcmode="lin" valueType="num">
                                      <p:cBhvr>
                                        <p:cTn id="18" dur="500" fill="hold"/>
                                        <p:tgtEl>
                                          <p:spTgt spid="74761"/>
                                        </p:tgtEl>
                                        <p:attrNameLst>
                                          <p:attrName>ppt_h</p:attrName>
                                        </p:attrNameLst>
                                      </p:cBhvr>
                                      <p:tavLst>
                                        <p:tav tm="0">
                                          <p:val>
                                            <p:strVal val="2/3*#ppt_h"/>
                                          </p:val>
                                        </p:tav>
                                        <p:tav tm="100000">
                                          <p:val>
                                            <p:strVal val="#ppt_h"/>
                                          </p:val>
                                        </p:tav>
                                      </p:tavLst>
                                    </p:anim>
                                  </p:childTnLst>
                                  <p:subTnLst>
                                    <p:set>
                                      <p:cBhvr override="childStyle">
                                        <p:cTn dur="1" fill="hold" display="0" masterRel="nextClick" afterEffect="1"/>
                                        <p:tgtEl>
                                          <p:spTgt spid="74761"/>
                                        </p:tgtEl>
                                        <p:attrNameLst>
                                          <p:attrName>style.visibility</p:attrName>
                                        </p:attrNameLst>
                                      </p:cBhvr>
                                      <p:to>
                                        <p:strVal val="hidden"/>
                                      </p:to>
                                    </p:set>
                                  </p:sub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288" fill="hold" grpId="0" nodeType="clickEffect">
                                  <p:stCondLst>
                                    <p:cond delay="0"/>
                                  </p:stCondLst>
                                  <p:childTnLst>
                                    <p:set>
                                      <p:cBhvr>
                                        <p:cTn id="22" dur="1" fill="hold">
                                          <p:stCondLst>
                                            <p:cond delay="0"/>
                                          </p:stCondLst>
                                        </p:cTn>
                                        <p:tgtEl>
                                          <p:spTgt spid="74764"/>
                                        </p:tgtEl>
                                        <p:attrNameLst>
                                          <p:attrName>style.visibility</p:attrName>
                                        </p:attrNameLst>
                                      </p:cBhvr>
                                      <p:to>
                                        <p:strVal val="visible"/>
                                      </p:to>
                                    </p:set>
                                    <p:anim calcmode="lin" valueType="num">
                                      <p:cBhvr>
                                        <p:cTn id="23" dur="500" fill="hold"/>
                                        <p:tgtEl>
                                          <p:spTgt spid="74764"/>
                                        </p:tgtEl>
                                        <p:attrNameLst>
                                          <p:attrName>ppt_w</p:attrName>
                                        </p:attrNameLst>
                                      </p:cBhvr>
                                      <p:tavLst>
                                        <p:tav tm="0">
                                          <p:val>
                                            <p:strVal val="4/3*#ppt_w"/>
                                          </p:val>
                                        </p:tav>
                                        <p:tav tm="100000">
                                          <p:val>
                                            <p:strVal val="#ppt_w"/>
                                          </p:val>
                                        </p:tav>
                                      </p:tavLst>
                                    </p:anim>
                                    <p:anim calcmode="lin" valueType="num">
                                      <p:cBhvr>
                                        <p:cTn id="24" dur="500" fill="hold"/>
                                        <p:tgtEl>
                                          <p:spTgt spid="74764"/>
                                        </p:tgtEl>
                                        <p:attrNameLst>
                                          <p:attrName>ppt_h</p:attrName>
                                        </p:attrNameLst>
                                      </p:cBhvr>
                                      <p:tavLst>
                                        <p:tav tm="0">
                                          <p:val>
                                            <p:strVal val="4/3*#ppt_h"/>
                                          </p:val>
                                        </p:tav>
                                        <p:tav tm="100000">
                                          <p:val>
                                            <p:strVal val="#ppt_h"/>
                                          </p:val>
                                        </p:tav>
                                      </p:tavLst>
                                    </p:anim>
                                  </p:childTnLst>
                                  <p:subTnLst>
                                    <p:set>
                                      <p:cBhvr override="childStyle">
                                        <p:cTn dur="1" fill="hold" display="0" masterRel="nextClick" afterEffect="1"/>
                                        <p:tgtEl>
                                          <p:spTgt spid="74764"/>
                                        </p:tgtEl>
                                        <p:attrNameLst>
                                          <p:attrName>style.visibility</p:attrName>
                                        </p:attrNameLst>
                                      </p:cBhvr>
                                      <p:to>
                                        <p:strVal val="hidden"/>
                                      </p:to>
                                    </p:set>
                                  </p:subTnLst>
                                </p:cTn>
                              </p:par>
                            </p:childTnLst>
                          </p:cTn>
                        </p:par>
                      </p:childTnLst>
                    </p:cTn>
                  </p:par>
                  <p:par>
                    <p:cTn id="25" fill="hold" nodeType="clickPar">
                      <p:stCondLst>
                        <p:cond delay="indefinite"/>
                      </p:stCondLst>
                      <p:childTnLst>
                        <p:par>
                          <p:cTn id="26" fill="hold" nodeType="withGroup">
                            <p:stCondLst>
                              <p:cond delay="0"/>
                            </p:stCondLst>
                            <p:childTnLst>
                              <p:par>
                                <p:cTn id="27" presetID="23" presetClass="entr" presetSubtype="288" fill="hold" grpId="0" nodeType="clickEffect">
                                  <p:stCondLst>
                                    <p:cond delay="0"/>
                                  </p:stCondLst>
                                  <p:childTnLst>
                                    <p:set>
                                      <p:cBhvr>
                                        <p:cTn id="28" dur="1" fill="hold">
                                          <p:stCondLst>
                                            <p:cond delay="0"/>
                                          </p:stCondLst>
                                        </p:cTn>
                                        <p:tgtEl>
                                          <p:spTgt spid="74765"/>
                                        </p:tgtEl>
                                        <p:attrNameLst>
                                          <p:attrName>style.visibility</p:attrName>
                                        </p:attrNameLst>
                                      </p:cBhvr>
                                      <p:to>
                                        <p:strVal val="visible"/>
                                      </p:to>
                                    </p:set>
                                    <p:anim calcmode="lin" valueType="num">
                                      <p:cBhvr>
                                        <p:cTn id="29" dur="500" fill="hold"/>
                                        <p:tgtEl>
                                          <p:spTgt spid="74765"/>
                                        </p:tgtEl>
                                        <p:attrNameLst>
                                          <p:attrName>ppt_w</p:attrName>
                                        </p:attrNameLst>
                                      </p:cBhvr>
                                      <p:tavLst>
                                        <p:tav tm="0">
                                          <p:val>
                                            <p:strVal val="4/3*#ppt_w"/>
                                          </p:val>
                                        </p:tav>
                                        <p:tav tm="100000">
                                          <p:val>
                                            <p:strVal val="#ppt_w"/>
                                          </p:val>
                                        </p:tav>
                                      </p:tavLst>
                                    </p:anim>
                                    <p:anim calcmode="lin" valueType="num">
                                      <p:cBhvr>
                                        <p:cTn id="30" dur="500" fill="hold"/>
                                        <p:tgtEl>
                                          <p:spTgt spid="74765"/>
                                        </p:tgtEl>
                                        <p:attrNameLst>
                                          <p:attrName>ppt_h</p:attrName>
                                        </p:attrNameLst>
                                      </p:cBhvr>
                                      <p:tavLst>
                                        <p:tav tm="0">
                                          <p:val>
                                            <p:strVal val="4/3*#ppt_h"/>
                                          </p:val>
                                        </p:tav>
                                        <p:tav tm="100000">
                                          <p:val>
                                            <p:strVal val="#ppt_h"/>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74772"/>
                                        </p:tgtEl>
                                        <p:attrNameLst>
                                          <p:attrName>style.visibility</p:attrName>
                                        </p:attrNameLst>
                                      </p:cBhvr>
                                      <p:to>
                                        <p:strVal val="visible"/>
                                      </p:to>
                                    </p:set>
                                    <p:animEffect transition="in" filter="slide(fromBottom)">
                                      <p:cBhvr>
                                        <p:cTn id="35" dur="500"/>
                                        <p:tgtEl>
                                          <p:spTgt spid="7477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2" presetClass="entr" presetSubtype="4" fill="hold" grpId="0" nodeType="clickEffect">
                                  <p:stCondLst>
                                    <p:cond delay="0"/>
                                  </p:stCondLst>
                                  <p:childTnLst>
                                    <p:set>
                                      <p:cBhvr>
                                        <p:cTn id="39" dur="1" fill="hold">
                                          <p:stCondLst>
                                            <p:cond delay="0"/>
                                          </p:stCondLst>
                                        </p:cTn>
                                        <p:tgtEl>
                                          <p:spTgt spid="74773"/>
                                        </p:tgtEl>
                                        <p:attrNameLst>
                                          <p:attrName>style.visibility</p:attrName>
                                        </p:attrNameLst>
                                      </p:cBhvr>
                                      <p:to>
                                        <p:strVal val="visible"/>
                                      </p:to>
                                    </p:set>
                                    <p:animEffect transition="in" filter="slide(fromBottom)">
                                      <p:cBhvr>
                                        <p:cTn id="40" dur="500"/>
                                        <p:tgtEl>
                                          <p:spTgt spid="74773"/>
                                        </p:tgtEl>
                                      </p:cBhvr>
                                    </p:animEffect>
                                  </p:childTnLst>
                                  <p:subTnLst>
                                    <p:set>
                                      <p:cBhvr override="childStyle">
                                        <p:cTn dur="1" fill="hold" display="0" masterRel="nextClick" afterEffect="1"/>
                                        <p:tgtEl>
                                          <p:spTgt spid="74773"/>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65" grpId="0" animBg="1" autoUpdateAnimBg="0"/>
      <p:bldP spid="74768" grpId="0" autoUpdateAnimBg="0"/>
      <p:bldP spid="74761" grpId="0" animBg="1" autoUpdateAnimBg="0"/>
      <p:bldP spid="74772" grpId="0" autoUpdateAnimBg="0"/>
      <p:bldP spid="74773" grpId="0" autoUpdateAnimBg="0"/>
      <p:bldP spid="74764" grpId="0" animBg="1" autoUpdateAnimBg="0"/>
      <p:bldP spid="74757" grpId="0"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p:spPr>
        <p:txBody>
          <a:bodyPr>
            <a:normAutofit fontScale="90000"/>
          </a:bodyPr>
          <a:lstStyle/>
          <a:p>
            <a:pPr eaLnBrk="1" hangingPunct="1"/>
            <a:r>
              <a:rPr lang="en-US" altLang="en-US">
                <a:solidFill>
                  <a:schemeClr val="tx1"/>
                </a:solidFill>
              </a:rPr>
              <a:t>Deletion Mutations</a:t>
            </a:r>
          </a:p>
        </p:txBody>
      </p:sp>
      <p:sp>
        <p:nvSpPr>
          <p:cNvPr id="150533" name="Rectangle 5"/>
          <p:cNvSpPr>
            <a:spLocks noGrp="1" noChangeArrowheads="1"/>
          </p:cNvSpPr>
          <p:nvPr>
            <p:ph idx="1"/>
          </p:nvPr>
        </p:nvSpPr>
        <p:spPr>
          <a:xfrm>
            <a:off x="1276350" y="1155700"/>
            <a:ext cx="7991475" cy="3581400"/>
          </a:xfrm>
        </p:spPr>
        <p:txBody>
          <a:bodyPr/>
          <a:lstStyle/>
          <a:p>
            <a:pPr eaLnBrk="1" hangingPunct="1"/>
            <a:r>
              <a:rPr lang="en-US" altLang="en-US" dirty="0">
                <a:solidFill>
                  <a:schemeClr val="tx1"/>
                </a:solidFill>
              </a:rPr>
              <a:t>This is a </a:t>
            </a:r>
            <a:r>
              <a:rPr lang="en-US" altLang="en-US" u="sng" dirty="0">
                <a:solidFill>
                  <a:schemeClr val="tx1"/>
                </a:solidFill>
              </a:rPr>
              <a:t>deletion mutation</a:t>
            </a:r>
            <a:r>
              <a:rPr lang="en-US" altLang="en-US" dirty="0">
                <a:solidFill>
                  <a:schemeClr val="tx1"/>
                </a:solidFill>
              </a:rPr>
              <a:t>.</a:t>
            </a:r>
          </a:p>
          <a:p>
            <a:pPr eaLnBrk="1" hangingPunct="1"/>
            <a:r>
              <a:rPr lang="en-US" altLang="en-US" dirty="0">
                <a:solidFill>
                  <a:schemeClr val="tx1"/>
                </a:solidFill>
              </a:rPr>
              <a:t>A nitrogen base is </a:t>
            </a:r>
            <a:r>
              <a:rPr lang="en-US" altLang="en-US" u="sng" dirty="0">
                <a:solidFill>
                  <a:schemeClr val="tx1"/>
                </a:solidFill>
              </a:rPr>
              <a:t>deleted/removed</a:t>
            </a:r>
            <a:r>
              <a:rPr lang="en-US" altLang="en-US" dirty="0">
                <a:solidFill>
                  <a:schemeClr val="tx1"/>
                </a:solidFill>
              </a:rPr>
              <a:t> from the sequence.</a:t>
            </a:r>
          </a:p>
          <a:p>
            <a:pPr eaLnBrk="1" hangingPunct="1"/>
            <a:r>
              <a:rPr lang="en-US" altLang="en-US" dirty="0">
                <a:solidFill>
                  <a:schemeClr val="tx1"/>
                </a:solidFill>
              </a:rPr>
              <a:t>It causes the triplet </a:t>
            </a:r>
            <a:r>
              <a:rPr lang="en-US" altLang="en-US" u="sng" dirty="0">
                <a:solidFill>
                  <a:schemeClr val="tx1"/>
                </a:solidFill>
              </a:rPr>
              <a:t>“frames” to shift</a:t>
            </a:r>
            <a:r>
              <a:rPr lang="en-US" altLang="en-US" dirty="0">
                <a:solidFill>
                  <a:schemeClr val="tx1"/>
                </a:solidFill>
              </a:rPr>
              <a:t>.</a:t>
            </a:r>
          </a:p>
          <a:p>
            <a:pPr eaLnBrk="1" hangingPunct="1"/>
            <a:r>
              <a:rPr lang="en-US" altLang="en-US" dirty="0">
                <a:solidFill>
                  <a:schemeClr val="tx1"/>
                </a:solidFill>
              </a:rPr>
              <a:t>It always affects the amino acids and, consequently, the protein.</a:t>
            </a:r>
          </a:p>
        </p:txBody>
      </p:sp>
      <p:sp>
        <p:nvSpPr>
          <p:cNvPr id="150536" name="Rectangle 8"/>
          <p:cNvSpPr>
            <a:spLocks noChangeArrowheads="1"/>
          </p:cNvSpPr>
          <p:nvPr/>
        </p:nvSpPr>
        <p:spPr bwMode="auto">
          <a:xfrm>
            <a:off x="1395413" y="5726113"/>
            <a:ext cx="68580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eaLnBrk="1" fontAlgn="auto" latinLnBrk="0" hangingPunct="1">
              <a:lnSpc>
                <a:spcPct val="100000"/>
              </a:lnSpc>
              <a:spcBef>
                <a:spcPct val="50000"/>
              </a:spcBef>
              <a:spcAft>
                <a:spcPts val="0"/>
              </a:spcAft>
              <a:buClr>
                <a:schemeClr val="accent2"/>
              </a:buClr>
              <a:buSzTx/>
              <a:buFont typeface="Wingdings" panose="05000000000000000000" pitchFamily="2" charset="2"/>
              <a:buNone/>
              <a:tabLst/>
              <a:defRPr/>
            </a:pPr>
            <a:r>
              <a:rPr kumimoji="0" lang="en-US" altLang="en-US" sz="2800" b="1" i="1" u="none" strike="noStrike" kern="0" cap="none" spc="0" normalizeH="0" baseline="0" noProof="0">
                <a:ln>
                  <a:noFill/>
                </a:ln>
                <a:effectLst/>
                <a:uLnTx/>
                <a:uFillTx/>
                <a:latin typeface="Arial" panose="020B0604020202020204" pitchFamily="34" charset="0"/>
              </a:rPr>
              <a:t>Mutated DNA:  CGA – TCA- TC</a:t>
            </a:r>
          </a:p>
        </p:txBody>
      </p:sp>
      <p:sp>
        <p:nvSpPr>
          <p:cNvPr id="150538" name="Rectangle 10"/>
          <p:cNvSpPr>
            <a:spLocks noChangeArrowheads="1"/>
          </p:cNvSpPr>
          <p:nvPr/>
        </p:nvSpPr>
        <p:spPr bwMode="auto">
          <a:xfrm>
            <a:off x="3506788" y="5233988"/>
            <a:ext cx="47339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altLang="en-US" sz="2800" b="1" i="0" u="none" strike="noStrike" kern="0" cap="none" spc="0" normalizeH="0" baseline="0" noProof="0">
                <a:ln>
                  <a:noFill/>
                </a:ln>
                <a:effectLst/>
                <a:uLnTx/>
                <a:uFillTx/>
                <a:latin typeface="Arial" panose="020B0604020202020204" pitchFamily="34" charset="0"/>
              </a:rPr>
              <a:t>Alanine – Threonine – stop</a:t>
            </a:r>
          </a:p>
        </p:txBody>
      </p:sp>
      <p:sp>
        <p:nvSpPr>
          <p:cNvPr id="150539" name="Rectangle 11"/>
          <p:cNvSpPr>
            <a:spLocks noChangeArrowheads="1"/>
          </p:cNvSpPr>
          <p:nvPr/>
        </p:nvSpPr>
        <p:spPr bwMode="auto">
          <a:xfrm>
            <a:off x="3571875" y="6153150"/>
            <a:ext cx="29527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altLang="en-US" sz="2800" b="1" i="1" u="none" strike="noStrike" kern="0" cap="none" spc="0" normalizeH="0" baseline="0" noProof="0">
                <a:ln>
                  <a:noFill/>
                </a:ln>
                <a:effectLst/>
                <a:uLnTx/>
                <a:uFillTx/>
                <a:latin typeface="Arial" panose="020B0604020202020204" pitchFamily="34" charset="0"/>
              </a:rPr>
              <a:t>Alanine – Serine</a:t>
            </a:r>
          </a:p>
        </p:txBody>
      </p:sp>
      <p:sp>
        <p:nvSpPr>
          <p:cNvPr id="18439" name="Rectangle 12"/>
          <p:cNvSpPr>
            <a:spLocks noChangeArrowheads="1"/>
          </p:cNvSpPr>
          <p:nvPr/>
        </p:nvSpPr>
        <p:spPr bwMode="auto">
          <a:xfrm>
            <a:off x="1463675" y="4881563"/>
            <a:ext cx="7410450" cy="525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eaLnBrk="1" fontAlgn="auto" latinLnBrk="0" hangingPunct="1">
              <a:lnSpc>
                <a:spcPct val="100000"/>
              </a:lnSpc>
              <a:spcBef>
                <a:spcPct val="20000"/>
              </a:spcBef>
              <a:spcAft>
                <a:spcPts val="0"/>
              </a:spcAft>
              <a:buClr>
                <a:srgbClr val="FFFFFF"/>
              </a:buClr>
              <a:buSzTx/>
              <a:buFont typeface="Wingdings" panose="05000000000000000000" pitchFamily="2" charset="2"/>
              <a:buNone/>
              <a:tabLst/>
              <a:defRPr/>
            </a:pPr>
            <a:r>
              <a:rPr kumimoji="0" lang="en-US" altLang="en-US" sz="2800" b="1" i="0" u="none" strike="noStrike" kern="0" cap="none" spc="0" normalizeH="0" baseline="0" noProof="0" dirty="0">
                <a:ln>
                  <a:noFill/>
                </a:ln>
                <a:effectLst/>
                <a:uLnTx/>
                <a:uFillTx/>
                <a:latin typeface="Arial" panose="020B0604020202020204" pitchFamily="34" charset="0"/>
              </a:rPr>
              <a:t>Normal DNA:    CGA – TGC – ATC</a:t>
            </a:r>
          </a:p>
        </p:txBody>
      </p:sp>
      <p:sp>
        <p:nvSpPr>
          <p:cNvPr id="18440" name="Oval 9"/>
          <p:cNvSpPr>
            <a:spLocks noChangeArrowheads="1"/>
          </p:cNvSpPr>
          <p:nvPr/>
        </p:nvSpPr>
        <p:spPr bwMode="auto">
          <a:xfrm>
            <a:off x="5414963" y="4903788"/>
            <a:ext cx="533400" cy="457200"/>
          </a:xfrm>
          <a:prstGeom prst="ellipse">
            <a:avLst/>
          </a:prstGeom>
          <a:noFill/>
          <a:ln w="38100">
            <a:solidFill>
              <a:srgbClr val="FF0000"/>
            </a:solidFill>
            <a:round/>
            <a:headEnd/>
            <a:tailEnd/>
          </a:ln>
          <a:effectLst/>
          <a:extLst>
            <a:ext uri="{909E8E84-426E-40DD-AFC4-6F175D3DCCD1}">
              <a14:hiddenFill xmlns:a14="http://schemas.microsoft.com/office/drawing/2010/main">
                <a:solidFill>
                  <a:srgbClr val="00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2400" b="0" i="0" u="none" strike="noStrike" kern="0" cap="none" spc="0" normalizeH="0" baseline="0" noProof="0">
              <a:ln>
                <a:noFill/>
              </a:ln>
              <a:effectLst/>
              <a:uLnTx/>
              <a:uFillTx/>
              <a:latin typeface="Times New Roman" panose="02020603050405020304" pitchFamily="18" charset="0"/>
            </a:endParaRPr>
          </a:p>
        </p:txBody>
      </p:sp>
      <p:sp>
        <p:nvSpPr>
          <p:cNvPr id="18441" name="AutoShape 13"/>
          <p:cNvSpPr>
            <a:spLocks noChangeArrowheads="1"/>
          </p:cNvSpPr>
          <p:nvPr/>
        </p:nvSpPr>
        <p:spPr bwMode="auto">
          <a:xfrm>
            <a:off x="0" y="1149350"/>
            <a:ext cx="1219200" cy="533400"/>
          </a:xfrm>
          <a:prstGeom prst="rightArrow">
            <a:avLst>
              <a:gd name="adj1" fmla="val 50000"/>
              <a:gd name="adj2" fmla="val 57143"/>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2400" b="0" i="0" u="none" strike="noStrike" kern="0" cap="none" spc="0" normalizeH="0" baseline="0" noProof="0">
              <a:ln>
                <a:noFill/>
              </a:ln>
              <a:effectLst/>
              <a:uLnTx/>
              <a:uFillTx/>
              <a:latin typeface="Times New Roman" panose="02020603050405020304" pitchFamily="18" charset="0"/>
            </a:endParaRPr>
          </a:p>
        </p:txBody>
      </p:sp>
    </p:spTree>
    <p:extLst>
      <p:ext uri="{BB962C8B-B14F-4D97-AF65-F5344CB8AC3E}">
        <p14:creationId xmlns:p14="http://schemas.microsoft.com/office/powerpoint/2010/main" val="17474752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50533">
                                            <p:txEl>
                                              <p:pRg st="0" end="0"/>
                                            </p:txEl>
                                          </p:spTgt>
                                        </p:tgtEl>
                                        <p:attrNameLst>
                                          <p:attrName>style.visibility</p:attrName>
                                        </p:attrNameLst>
                                      </p:cBhvr>
                                      <p:to>
                                        <p:strVal val="visible"/>
                                      </p:to>
                                    </p:set>
                                    <p:animEffect transition="in" filter="slide(fromBottom)">
                                      <p:cBhvr>
                                        <p:cTn id="7" dur="500"/>
                                        <p:tgtEl>
                                          <p:spTgt spid="15053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50533">
                                            <p:txEl>
                                              <p:pRg st="1" end="1"/>
                                            </p:txEl>
                                          </p:spTgt>
                                        </p:tgtEl>
                                        <p:attrNameLst>
                                          <p:attrName>style.visibility</p:attrName>
                                        </p:attrNameLst>
                                      </p:cBhvr>
                                      <p:to>
                                        <p:strVal val="visible"/>
                                      </p:to>
                                    </p:set>
                                    <p:animEffect transition="in" filter="slide(fromBottom)">
                                      <p:cBhvr>
                                        <p:cTn id="12" dur="500"/>
                                        <p:tgtEl>
                                          <p:spTgt spid="15053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50533">
                                            <p:txEl>
                                              <p:pRg st="2" end="2"/>
                                            </p:txEl>
                                          </p:spTgt>
                                        </p:tgtEl>
                                        <p:attrNameLst>
                                          <p:attrName>style.visibility</p:attrName>
                                        </p:attrNameLst>
                                      </p:cBhvr>
                                      <p:to>
                                        <p:strVal val="visible"/>
                                      </p:to>
                                    </p:set>
                                    <p:animEffect transition="in" filter="slide(fromBottom)">
                                      <p:cBhvr>
                                        <p:cTn id="17" dur="500"/>
                                        <p:tgtEl>
                                          <p:spTgt spid="15053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50533">
                                            <p:txEl>
                                              <p:pRg st="3" end="3"/>
                                            </p:txEl>
                                          </p:spTgt>
                                        </p:tgtEl>
                                        <p:attrNameLst>
                                          <p:attrName>style.visibility</p:attrName>
                                        </p:attrNameLst>
                                      </p:cBhvr>
                                      <p:to>
                                        <p:strVal val="visible"/>
                                      </p:to>
                                    </p:set>
                                    <p:animEffect transition="in" filter="slide(fromBottom)">
                                      <p:cBhvr>
                                        <p:cTn id="22" dur="500"/>
                                        <p:tgtEl>
                                          <p:spTgt spid="15053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50536"/>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150538"/>
                                        </p:tgtEl>
                                        <p:attrNameLst>
                                          <p:attrName>style.visibility</p:attrName>
                                        </p:attrNameLst>
                                      </p:cBhvr>
                                      <p:to>
                                        <p:strVal val="visible"/>
                                      </p:to>
                                    </p:set>
                                    <p:animEffect transition="in" filter="slide(fromBottom)">
                                      <p:cBhvr>
                                        <p:cTn id="31" dur="500"/>
                                        <p:tgtEl>
                                          <p:spTgt spid="150538"/>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150539"/>
                                        </p:tgtEl>
                                        <p:attrNameLst>
                                          <p:attrName>style.visibility</p:attrName>
                                        </p:attrNameLst>
                                      </p:cBhvr>
                                      <p:to>
                                        <p:strVal val="visible"/>
                                      </p:to>
                                    </p:set>
                                    <p:animEffect transition="in" filter="slide(fromBottom)">
                                      <p:cBhvr>
                                        <p:cTn id="36" dur="500"/>
                                        <p:tgtEl>
                                          <p:spTgt spid="150539"/>
                                        </p:tgtEl>
                                      </p:cBhvr>
                                    </p:animEffect>
                                  </p:childTnLst>
                                  <p:subTnLst>
                                    <p:set>
                                      <p:cBhvr override="childStyle">
                                        <p:cTn dur="1" fill="hold" display="0" masterRel="nextClick" afterEffect="1"/>
                                        <p:tgtEl>
                                          <p:spTgt spid="150539"/>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3" grpId="0" build="p" autoUpdateAnimBg="0"/>
      <p:bldP spid="150536" grpId="0" autoUpdateAnimBg="0"/>
      <p:bldP spid="150538" grpId="0" autoUpdateAnimBg="0"/>
      <p:bldP spid="150539"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114300"/>
            <a:ext cx="9144000" cy="1754188"/>
          </a:xfrm>
        </p:spPr>
        <p:txBody>
          <a:bodyPr/>
          <a:lstStyle/>
          <a:p>
            <a:pPr eaLnBrk="1" hangingPunct="1"/>
            <a:r>
              <a:rPr lang="en-US" altLang="en-US"/>
              <a:t>TRY THIS!</a:t>
            </a:r>
          </a:p>
        </p:txBody>
      </p:sp>
      <p:sp>
        <p:nvSpPr>
          <p:cNvPr id="19459" name="Rectangle 3"/>
          <p:cNvSpPr>
            <a:spLocks noGrp="1" noChangeArrowheads="1"/>
          </p:cNvSpPr>
          <p:nvPr>
            <p:ph idx="1"/>
          </p:nvPr>
        </p:nvSpPr>
        <p:spPr>
          <a:xfrm>
            <a:off x="1543050" y="2409825"/>
            <a:ext cx="7410450" cy="3686175"/>
          </a:xfrm>
        </p:spPr>
        <p:txBody>
          <a:bodyPr/>
          <a:lstStyle/>
          <a:p>
            <a:pPr eaLnBrk="1" hangingPunct="1"/>
            <a:r>
              <a:rPr lang="en-US" altLang="en-US"/>
              <a:t>Write the sentence on your paper:</a:t>
            </a:r>
          </a:p>
          <a:p>
            <a:pPr algn="ctr" eaLnBrk="1" hangingPunct="1">
              <a:buFont typeface="Wingdings" panose="05000000000000000000" pitchFamily="2" charset="2"/>
              <a:buNone/>
            </a:pPr>
            <a:r>
              <a:rPr lang="en-US" altLang="en-US"/>
              <a:t>The cat ate the rat.</a:t>
            </a:r>
          </a:p>
          <a:p>
            <a:pPr eaLnBrk="1" hangingPunct="1"/>
            <a:r>
              <a:rPr lang="en-US" altLang="en-US"/>
              <a:t>Delete one letter from any word.</a:t>
            </a:r>
          </a:p>
          <a:p>
            <a:pPr eaLnBrk="1" hangingPunct="1"/>
            <a:r>
              <a:rPr lang="en-US" altLang="en-US"/>
              <a:t>Rewrite the sentence.  Remember: each word can only have </a:t>
            </a:r>
            <a:r>
              <a:rPr lang="en-US" altLang="en-US">
                <a:solidFill>
                  <a:srgbClr val="FF0000"/>
                </a:solidFill>
              </a:rPr>
              <a:t>3 </a:t>
            </a:r>
            <a:r>
              <a:rPr lang="en-US" altLang="en-US"/>
              <a:t>letters.</a:t>
            </a:r>
          </a:p>
          <a:p>
            <a:pPr eaLnBrk="1" hangingPunct="1"/>
            <a:r>
              <a:rPr lang="en-US" altLang="en-US"/>
              <a:t>Think-Pair-Share</a:t>
            </a:r>
          </a:p>
        </p:txBody>
      </p:sp>
      <p:pic>
        <p:nvPicPr>
          <p:cNvPr id="19460" name="Picture 4" descr="MCj0434805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55665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Text Box 2"/>
          <p:cNvSpPr txBox="1">
            <a:spLocks noChangeArrowheads="1"/>
          </p:cNvSpPr>
          <p:nvPr/>
        </p:nvSpPr>
        <p:spPr bwMode="auto">
          <a:xfrm>
            <a:off x="1752600" y="762000"/>
            <a:ext cx="6934200" cy="652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4400" b="0" i="0" u="none" strike="noStrike" kern="0" cap="none" spc="0" normalizeH="0" baseline="0" noProof="0">
                <a:ln>
                  <a:noFill/>
                </a:ln>
                <a:solidFill>
                  <a:srgbClr val="F8FAFA"/>
                </a:solidFill>
                <a:effectLst/>
                <a:uLnTx/>
                <a:uFillTx/>
                <a:latin typeface="Times New Roman" panose="02020603050405020304" pitchFamily="18" charset="0"/>
              </a:rPr>
              <a:t>Analogy</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3200" b="0" i="0" u="none" strike="noStrike" kern="0" cap="none" spc="0" normalizeH="0" baseline="0" noProof="0">
                <a:ln>
                  <a:noFill/>
                </a:ln>
                <a:solidFill>
                  <a:srgbClr val="FF0000"/>
                </a:solidFill>
                <a:effectLst/>
                <a:uLnTx/>
                <a:uFillTx/>
                <a:latin typeface="Times New Roman" panose="02020603050405020304" pitchFamily="18" charset="0"/>
              </a:rPr>
              <a:t>DELETION</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3200" b="0" i="0" u="none" strike="noStrike" kern="0" cap="none" spc="0" normalizeH="0" baseline="0" noProof="0">
                <a:ln>
                  <a:noFill/>
                </a:ln>
                <a:solidFill>
                  <a:srgbClr val="F8FAFA"/>
                </a:solidFill>
                <a:effectLst/>
                <a:uLnTx/>
                <a:uFillTx/>
                <a:latin typeface="Times New Roman" panose="02020603050405020304" pitchFamily="18" charset="0"/>
              </a:rPr>
              <a:t>Th</a:t>
            </a:r>
            <a:r>
              <a:rPr kumimoji="0" lang="en-US" altLang="en-US" sz="3200" b="0" i="0" u="none" strike="noStrike" kern="0" cap="none" spc="0" normalizeH="0" baseline="0" noProof="0">
                <a:ln>
                  <a:noFill/>
                </a:ln>
                <a:solidFill>
                  <a:srgbClr val="FF0000"/>
                </a:solidFill>
                <a:effectLst/>
                <a:uLnTx/>
                <a:uFillTx/>
                <a:latin typeface="Times New Roman" panose="02020603050405020304" pitchFamily="18" charset="0"/>
              </a:rPr>
              <a:t>e </a:t>
            </a:r>
            <a:r>
              <a:rPr kumimoji="0" lang="en-US" altLang="en-US" sz="3200" b="0" i="0" u="none" strike="noStrike" kern="0" cap="none" spc="0" normalizeH="0" baseline="0" noProof="0">
                <a:ln>
                  <a:noFill/>
                </a:ln>
                <a:solidFill>
                  <a:srgbClr val="F8FAFA"/>
                </a:solidFill>
                <a:effectLst/>
                <a:uLnTx/>
                <a:uFillTx/>
                <a:latin typeface="Times New Roman" panose="02020603050405020304" pitchFamily="18" charset="0"/>
              </a:rPr>
              <a:t>cat ate the rat.</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3600" b="0" i="0" u="none" strike="noStrike" kern="0" cap="none" spc="0" normalizeH="0" baseline="0" noProof="0">
                <a:ln>
                  <a:noFill/>
                </a:ln>
                <a:solidFill>
                  <a:srgbClr val="F8FAFA"/>
                </a:solidFill>
                <a:effectLst/>
                <a:uLnTx/>
                <a:uFillTx/>
                <a:latin typeface="Times New Roman" panose="02020603050405020304" pitchFamily="18" charset="0"/>
              </a:rPr>
              <a:t>Thc ata tet her at</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3600" b="0" i="0" u="none" strike="noStrike" kern="0" cap="none" spc="0" normalizeH="0" baseline="0" noProof="0">
                <a:ln>
                  <a:noFill/>
                </a:ln>
                <a:solidFill>
                  <a:srgbClr val="FF0000"/>
                </a:solidFill>
                <a:effectLst/>
                <a:uLnTx/>
                <a:uFillTx/>
                <a:latin typeface="Times New Roman" panose="02020603050405020304" pitchFamily="18" charset="0"/>
              </a:rPr>
              <a:t>FRAMESHIFT</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3600" b="0" i="0" u="none" strike="noStrike" kern="0" cap="none" spc="0" normalizeH="0" baseline="0" noProof="0">
                <a:ln>
                  <a:noFill/>
                </a:ln>
                <a:solidFill>
                  <a:srgbClr val="F8FAFA"/>
                </a:solidFill>
                <a:effectLst/>
                <a:uLnTx/>
                <a:uFillTx/>
                <a:latin typeface="Times New Roman" panose="02020603050405020304" pitchFamily="18" charset="0"/>
              </a:rPr>
              <a:t>The sentence no longer makes sense!! Deletions can have huge effects.</a:t>
            </a:r>
          </a:p>
          <a:p>
            <a:pPr marL="0" marR="0" lvl="0" indent="0" defTabSz="914400" eaLnBrk="1" fontAlgn="auto" latinLnBrk="0" hangingPunct="1">
              <a:lnSpc>
                <a:spcPct val="100000"/>
              </a:lnSpc>
              <a:spcBef>
                <a:spcPct val="50000"/>
              </a:spcBef>
              <a:spcAft>
                <a:spcPts val="0"/>
              </a:spcAft>
              <a:buClrTx/>
              <a:buSzTx/>
              <a:buFontTx/>
              <a:buNone/>
              <a:tabLst/>
              <a:defRPr/>
            </a:pPr>
            <a:endParaRPr kumimoji="0" lang="en-US" altLang="en-US" sz="3200" b="0" i="0" u="none" strike="noStrike" kern="0" cap="none" spc="0" normalizeH="0" baseline="0" noProof="0">
              <a:ln>
                <a:noFill/>
              </a:ln>
              <a:solidFill>
                <a:srgbClr val="F8FAFA"/>
              </a:solidFill>
              <a:effectLst/>
              <a:uLnTx/>
              <a:uFillTx/>
              <a:latin typeface="Times New Roman" panose="02020603050405020304" pitchFamily="18" charset="0"/>
            </a:endParaRPr>
          </a:p>
        </p:txBody>
      </p:sp>
    </p:spTree>
    <p:extLst>
      <p:ext uri="{BB962C8B-B14F-4D97-AF65-F5344CB8AC3E}">
        <p14:creationId xmlns:p14="http://schemas.microsoft.com/office/powerpoint/2010/main" val="152278573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20162">
                                            <p:txEl>
                                              <p:pRg st="1" end="1"/>
                                            </p:txEl>
                                          </p:spTgt>
                                        </p:tgtEl>
                                        <p:attrNameLst>
                                          <p:attrName>style.visibility</p:attrName>
                                        </p:attrNameLst>
                                      </p:cBhvr>
                                      <p:to>
                                        <p:strVal val="visible"/>
                                      </p:to>
                                    </p:set>
                                    <p:animEffect transition="in" filter="dissolve">
                                      <p:cBhvr>
                                        <p:cTn id="7" dur="500"/>
                                        <p:tgtEl>
                                          <p:spTgt spid="220162">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20162">
                                            <p:txEl>
                                              <p:pRg st="2" end="2"/>
                                            </p:txEl>
                                          </p:spTgt>
                                        </p:tgtEl>
                                        <p:attrNameLst>
                                          <p:attrName>style.visibility</p:attrName>
                                        </p:attrNameLst>
                                      </p:cBhvr>
                                      <p:to>
                                        <p:strVal val="visible"/>
                                      </p:to>
                                    </p:set>
                                    <p:animEffect transition="in" filter="checkerboard(across)">
                                      <p:cBhvr>
                                        <p:cTn id="12" dur="500"/>
                                        <p:tgtEl>
                                          <p:spTgt spid="220162">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20162">
                                            <p:txEl>
                                              <p:pRg st="3" end="3"/>
                                            </p:txEl>
                                          </p:spTgt>
                                        </p:tgtEl>
                                        <p:attrNameLst>
                                          <p:attrName>style.visibility</p:attrName>
                                        </p:attrNameLst>
                                      </p:cBhvr>
                                      <p:to>
                                        <p:strVal val="visible"/>
                                      </p:to>
                                    </p:set>
                                    <p:animEffect transition="in" filter="checkerboard(across)">
                                      <p:cBhvr>
                                        <p:cTn id="17" dur="500"/>
                                        <p:tgtEl>
                                          <p:spTgt spid="220162">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9" fill="hold" nodeType="clickEffect">
                                  <p:stCondLst>
                                    <p:cond delay="0"/>
                                  </p:stCondLst>
                                  <p:childTnLst>
                                    <p:set>
                                      <p:cBhvr>
                                        <p:cTn id="21" dur="1" fill="hold">
                                          <p:stCondLst>
                                            <p:cond delay="0"/>
                                          </p:stCondLst>
                                        </p:cTn>
                                        <p:tgtEl>
                                          <p:spTgt spid="220162">
                                            <p:txEl>
                                              <p:pRg st="4" end="4"/>
                                            </p:txEl>
                                          </p:spTgt>
                                        </p:tgtEl>
                                        <p:attrNameLst>
                                          <p:attrName>style.visibility</p:attrName>
                                        </p:attrNameLst>
                                      </p:cBhvr>
                                      <p:to>
                                        <p:strVal val="visible"/>
                                      </p:to>
                                    </p:set>
                                    <p:anim calcmode="lin" valueType="num">
                                      <p:cBhvr additive="base">
                                        <p:cTn id="22" dur="500" fill="hold"/>
                                        <p:tgtEl>
                                          <p:spTgt spid="220162">
                                            <p:txEl>
                                              <p:pRg st="4" end="4"/>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220162">
                                            <p:txEl>
                                              <p:pRg st="4" end="4"/>
                                            </p:txEl>
                                          </p:spTgt>
                                        </p:tgtEl>
                                        <p:attrNameLst>
                                          <p:attrName>ppt_y</p:attrName>
                                        </p:attrNameLst>
                                      </p:cBhvr>
                                      <p:tavLst>
                                        <p:tav tm="0">
                                          <p:val>
                                            <p:strVal val="0-#ppt_h/2"/>
                                          </p:val>
                                        </p:tav>
                                        <p:tav tm="100000">
                                          <p:val>
                                            <p:strVal val="#ppt_y"/>
                                          </p:val>
                                        </p:tav>
                                      </p:tavLst>
                                    </p:anim>
                                  </p:childTnLst>
                                </p:cTn>
                              </p:par>
                              <p:par>
                                <p:cTn id="24" presetID="8" presetClass="emph" presetSubtype="0" fill="hold" nodeType="withEffect">
                                  <p:stCondLst>
                                    <p:cond delay="0"/>
                                  </p:stCondLst>
                                  <p:childTnLst>
                                    <p:animRot by="21600000">
                                      <p:cBhvr>
                                        <p:cTn id="25" dur="2000" fill="hold"/>
                                        <p:tgtEl>
                                          <p:spTgt spid="220162">
                                            <p:txEl>
                                              <p:pRg st="4" end="4"/>
                                            </p:txEl>
                                          </p:spTgt>
                                        </p:tgtEl>
                                        <p:attrNameLst>
                                          <p:attrName>r</p:attrName>
                                        </p:attrNameLst>
                                      </p:cBhvr>
                                    </p:animRo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nodeType="clickEffect">
                                  <p:stCondLst>
                                    <p:cond delay="0"/>
                                  </p:stCondLst>
                                  <p:childTnLst>
                                    <p:set>
                                      <p:cBhvr>
                                        <p:cTn id="29" dur="1" fill="hold">
                                          <p:stCondLst>
                                            <p:cond delay="0"/>
                                          </p:stCondLst>
                                        </p:cTn>
                                        <p:tgtEl>
                                          <p:spTgt spid="220162">
                                            <p:txEl>
                                              <p:pRg st="5" end="5"/>
                                            </p:txEl>
                                          </p:spTgt>
                                        </p:tgtEl>
                                        <p:attrNameLst>
                                          <p:attrName>style.visibility</p:attrName>
                                        </p:attrNameLst>
                                      </p:cBhvr>
                                      <p:to>
                                        <p:strVal val="visible"/>
                                      </p:to>
                                    </p:set>
                                    <p:animEffect transition="in" filter="dissolve">
                                      <p:cBhvr>
                                        <p:cTn id="30" dur="500"/>
                                        <p:tgtEl>
                                          <p:spTgt spid="22016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670605" y="680310"/>
            <a:ext cx="7016195" cy="610820"/>
          </a:xfrm>
        </p:spPr>
        <p:txBody>
          <a:bodyPr>
            <a:noAutofit/>
          </a:bodyPr>
          <a:lstStyle/>
          <a:p>
            <a:pPr algn="l"/>
            <a:r>
              <a:rPr lang="en-US" sz="4000" b="1" u="sng" dirty="0"/>
              <a:t>What Is Genetic Code ?</a:t>
            </a:r>
          </a:p>
        </p:txBody>
      </p:sp>
      <p:sp>
        <p:nvSpPr>
          <p:cNvPr id="5" name="Content Placeholder 4"/>
          <p:cNvSpPr>
            <a:spLocks noGrp="1"/>
          </p:cNvSpPr>
          <p:nvPr>
            <p:ph idx="1"/>
          </p:nvPr>
        </p:nvSpPr>
        <p:spPr>
          <a:xfrm>
            <a:off x="1670605" y="1596540"/>
            <a:ext cx="7177134" cy="4581150"/>
          </a:xfrm>
        </p:spPr>
        <p:txBody>
          <a:bodyPr/>
          <a:lstStyle/>
          <a:p>
            <a:r>
              <a:rPr lang="en-US" dirty="0"/>
              <a:t>Genetic Code Is The Genetic Information carried by Living cell</a:t>
            </a:r>
          </a:p>
          <a:p>
            <a:r>
              <a:rPr lang="en-US" dirty="0"/>
              <a:t>Term given By “</a:t>
            </a:r>
            <a:r>
              <a:rPr lang="en-US" b="1" dirty="0" err="1"/>
              <a:t>Goerge</a:t>
            </a:r>
            <a:r>
              <a:rPr lang="en-US" b="1" dirty="0"/>
              <a:t> Gamow” </a:t>
            </a:r>
          </a:p>
          <a:p>
            <a:r>
              <a:rPr lang="en-US" sz="3500" b="1" dirty="0" err="1"/>
              <a:t>Codon</a:t>
            </a:r>
            <a:r>
              <a:rPr lang="en-US" sz="3500" b="1" dirty="0"/>
              <a:t> :-</a:t>
            </a:r>
          </a:p>
          <a:p>
            <a:pPr>
              <a:buNone/>
            </a:pPr>
            <a:r>
              <a:rPr lang="en-US" dirty="0"/>
              <a:t>             It Is Set of 3 Nitrogenous Bases in mRNA , Which Provide Genetic information For Amino acid During synthesis Of Polypeptide Chain</a:t>
            </a:r>
          </a:p>
        </p:txBody>
      </p:sp>
    </p:spTree>
    <p:extLst>
      <p:ext uri="{BB962C8B-B14F-4D97-AF65-F5344CB8AC3E}">
        <p14:creationId xmlns:p14="http://schemas.microsoft.com/office/powerpoint/2010/main" val="11016338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3" name="Text Box 7"/>
          <p:cNvSpPr txBox="1">
            <a:spLocks noChangeArrowheads="1"/>
          </p:cNvSpPr>
          <p:nvPr/>
        </p:nvSpPr>
        <p:spPr bwMode="auto">
          <a:xfrm>
            <a:off x="2057400" y="3733800"/>
            <a:ext cx="6705600" cy="579438"/>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en-US" altLang="en-US" sz="3200" b="1" i="0" u="none" strike="noStrike" kern="0" cap="none" spc="0" normalizeH="0" baseline="0" noProof="0">
              <a:ln>
                <a:noFill/>
              </a:ln>
              <a:solidFill>
                <a:srgbClr val="F8FAFA"/>
              </a:solidFill>
              <a:effectLst/>
              <a:uLnTx/>
              <a:uFillTx/>
              <a:latin typeface="Arial" panose="020B0604020202020204" pitchFamily="34" charset="0"/>
            </a:endParaRPr>
          </a:p>
        </p:txBody>
      </p:sp>
      <p:sp>
        <p:nvSpPr>
          <p:cNvPr id="21507" name="Rectangle 13"/>
          <p:cNvSpPr>
            <a:spLocks noGrp="1" noChangeArrowheads="1"/>
          </p:cNvSpPr>
          <p:nvPr>
            <p:ph type="title"/>
          </p:nvPr>
        </p:nvSpPr>
        <p:spPr/>
        <p:txBody>
          <a:bodyPr/>
          <a:lstStyle/>
          <a:p>
            <a:pPr eaLnBrk="1" hangingPunct="1"/>
            <a:r>
              <a:rPr lang="en-US" altLang="en-US"/>
              <a:t>Gene Mutations</a:t>
            </a:r>
          </a:p>
        </p:txBody>
      </p:sp>
      <p:sp>
        <p:nvSpPr>
          <p:cNvPr id="21509" name="Rectangle 16"/>
          <p:cNvSpPr>
            <a:spLocks noGrp="1" noChangeArrowheads="1"/>
          </p:cNvSpPr>
          <p:nvPr>
            <p:ph sz="half" idx="1"/>
          </p:nvPr>
        </p:nvSpPr>
        <p:spPr>
          <a:xfrm>
            <a:off x="1395413" y="981075"/>
            <a:ext cx="7539037" cy="1252538"/>
          </a:xfrm>
        </p:spPr>
        <p:txBody>
          <a:bodyPr/>
          <a:lstStyle/>
          <a:p>
            <a:pPr eaLnBrk="1" hangingPunct="1"/>
            <a:r>
              <a:rPr lang="en-US" altLang="en-US" sz="3200"/>
              <a:t>Which mutation would have the least affect on an organism?</a:t>
            </a:r>
          </a:p>
        </p:txBody>
      </p:sp>
      <p:sp>
        <p:nvSpPr>
          <p:cNvPr id="21508" name="Rectangle 15"/>
          <p:cNvSpPr>
            <a:spLocks noGrp="1" noChangeArrowheads="1"/>
          </p:cNvSpPr>
          <p:nvPr>
            <p:ph sz="half" idx="2"/>
          </p:nvPr>
        </p:nvSpPr>
        <p:spPr>
          <a:xfrm>
            <a:off x="1395413" y="5116513"/>
            <a:ext cx="7893050" cy="1668462"/>
          </a:xfrm>
        </p:spPr>
        <p:txBody>
          <a:bodyPr/>
          <a:lstStyle/>
          <a:p>
            <a:pPr eaLnBrk="1" hangingPunct="1"/>
            <a:r>
              <a:rPr lang="en-US" altLang="en-US" sz="3200" u="sng" dirty="0"/>
              <a:t>Substitution</a:t>
            </a:r>
            <a:r>
              <a:rPr lang="en-US" altLang="en-US" sz="3200" dirty="0"/>
              <a:t> has the least affect because it </a:t>
            </a:r>
            <a:r>
              <a:rPr lang="en-US" altLang="en-US" sz="3200" u="sng" dirty="0"/>
              <a:t>changes only one amino acid or it may change no amino acid</a:t>
            </a:r>
            <a:r>
              <a:rPr lang="en-US" altLang="en-US" sz="3200" dirty="0"/>
              <a:t>.</a:t>
            </a:r>
          </a:p>
        </p:txBody>
      </p:sp>
      <p:grpSp>
        <p:nvGrpSpPr>
          <p:cNvPr id="21510" name="Group 23"/>
          <p:cNvGrpSpPr>
            <a:grpSpLocks/>
          </p:cNvGrpSpPr>
          <p:nvPr/>
        </p:nvGrpSpPr>
        <p:grpSpPr bwMode="auto">
          <a:xfrm>
            <a:off x="1525588" y="2187575"/>
            <a:ext cx="7618412" cy="2862263"/>
            <a:chOff x="842" y="2517"/>
            <a:chExt cx="4799" cy="1803"/>
          </a:xfrm>
        </p:grpSpPr>
        <p:sp>
          <p:nvSpPr>
            <p:cNvPr id="21512" name="Rectangle 17"/>
            <p:cNvSpPr>
              <a:spLocks noChangeArrowheads="1"/>
            </p:cNvSpPr>
            <p:nvPr/>
          </p:nvSpPr>
          <p:spPr bwMode="auto">
            <a:xfrm>
              <a:off x="853" y="3194"/>
              <a:ext cx="4608" cy="371"/>
            </a:xfrm>
            <a:prstGeom prst="rect">
              <a:avLst/>
            </a:prstGeom>
            <a:solidFill>
              <a:srgbClr val="000000"/>
            </a:solidFill>
            <a:ln w="9525">
              <a:solidFill>
                <a:srgbClr val="000000"/>
              </a:solidFill>
              <a:miter lim="800000"/>
              <a:headEnd/>
              <a:tailEnd/>
            </a:ln>
          </p:spPr>
          <p:txBody>
            <a:bodyPr/>
            <a:lstStyle>
              <a:lvl1pPr marL="457200" indent="-4572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457200" marR="0" lvl="0" indent="-457200" algn="l" defTabSz="914400" eaLnBrk="1" fontAlgn="auto" latinLnBrk="0" hangingPunct="1">
                <a:lnSpc>
                  <a:spcPct val="90000"/>
                </a:lnSpc>
                <a:spcBef>
                  <a:spcPct val="20000"/>
                </a:spcBef>
                <a:spcAft>
                  <a:spcPts val="0"/>
                </a:spcAft>
                <a:buClr>
                  <a:srgbClr val="FFFFFF"/>
                </a:buClr>
                <a:buSzTx/>
                <a:buFont typeface="Wingdings" panose="05000000000000000000" pitchFamily="2" charset="2"/>
                <a:buNone/>
                <a:tabLst/>
                <a:defRPr/>
              </a:pPr>
              <a:r>
                <a:rPr kumimoji="0" lang="en-US" altLang="en-US" sz="2800" b="1" i="1" u="none" strike="noStrike" kern="0" cap="none" spc="0" normalizeH="0" baseline="0" noProof="0">
                  <a:ln>
                    <a:noFill/>
                  </a:ln>
                  <a:solidFill>
                    <a:srgbClr val="FFFFCC"/>
                  </a:solidFill>
                  <a:effectLst/>
                  <a:uLnTx/>
                  <a:uFillTx/>
                  <a:latin typeface="Arial" panose="020B0604020202020204" pitchFamily="34" charset="0"/>
                </a:rPr>
                <a:t>Mutated DNA:   CGA – TGC –</a:t>
              </a:r>
              <a:r>
                <a:rPr kumimoji="0" lang="en-US" altLang="en-US" sz="2800" b="1" i="1" u="none" strike="noStrike" kern="0" cap="none" spc="0" normalizeH="0" baseline="0" noProof="0">
                  <a:ln>
                    <a:noFill/>
                  </a:ln>
                  <a:solidFill>
                    <a:srgbClr val="F8F8F8"/>
                  </a:solidFill>
                  <a:effectLst/>
                  <a:uLnTx/>
                  <a:uFillTx/>
                  <a:latin typeface="Arial" panose="020B0604020202020204" pitchFamily="34" charset="0"/>
                </a:rPr>
                <a:t> </a:t>
              </a:r>
              <a:r>
                <a:rPr kumimoji="0" lang="en-US" altLang="en-US" sz="2800" b="1" i="1" u="none" strike="noStrike" kern="0" cap="none" spc="0" normalizeH="0" baseline="0" noProof="0">
                  <a:ln>
                    <a:noFill/>
                  </a:ln>
                  <a:solidFill>
                    <a:srgbClr val="FFFFCC"/>
                  </a:solidFill>
                  <a:effectLst/>
                  <a:uLnTx/>
                  <a:uFillTx/>
                  <a:latin typeface="Arial" panose="020B0604020202020204" pitchFamily="34" charset="0"/>
                </a:rPr>
                <a:t>AT</a:t>
              </a:r>
              <a:r>
                <a:rPr kumimoji="0" lang="en-US" altLang="en-US" sz="2800" b="1" i="1" u="none" strike="noStrike" kern="0" cap="none" spc="0" normalizeH="0" baseline="0" noProof="0">
                  <a:ln>
                    <a:noFill/>
                  </a:ln>
                  <a:solidFill>
                    <a:srgbClr val="FF0000"/>
                  </a:solidFill>
                  <a:effectLst/>
                  <a:uLnTx/>
                  <a:uFillTx/>
                  <a:latin typeface="Arial" panose="020B0604020202020204" pitchFamily="34" charset="0"/>
                </a:rPr>
                <a:t>T</a:t>
              </a:r>
            </a:p>
          </p:txBody>
        </p:sp>
        <p:sp>
          <p:nvSpPr>
            <p:cNvPr id="21513" name="Text Box 18"/>
            <p:cNvSpPr txBox="1">
              <a:spLocks noChangeArrowheads="1"/>
            </p:cNvSpPr>
            <p:nvPr/>
          </p:nvSpPr>
          <p:spPr bwMode="auto">
            <a:xfrm>
              <a:off x="1968" y="3435"/>
              <a:ext cx="3673"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altLang="en-US" sz="2800" b="1" i="1" u="none" strike="noStrike" kern="0" cap="none" spc="0" normalizeH="0" baseline="0" noProof="0">
                  <a:ln>
                    <a:noFill/>
                  </a:ln>
                  <a:solidFill>
                    <a:srgbClr val="FFFFCC"/>
                  </a:solidFill>
                  <a:effectLst/>
                  <a:uLnTx/>
                  <a:uFillTx/>
                  <a:latin typeface="Arial" panose="020B0604020202020204" pitchFamily="34" charset="0"/>
                </a:rPr>
                <a:t>Alanine – Threonine - stop</a:t>
              </a:r>
            </a:p>
          </p:txBody>
        </p:sp>
        <p:sp>
          <p:nvSpPr>
            <p:cNvPr id="21514" name="Rectangle 19"/>
            <p:cNvSpPr>
              <a:spLocks noChangeArrowheads="1"/>
            </p:cNvSpPr>
            <p:nvPr/>
          </p:nvSpPr>
          <p:spPr bwMode="auto">
            <a:xfrm>
              <a:off x="853" y="2517"/>
              <a:ext cx="4393" cy="449"/>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457200" marR="0" lvl="0" indent="-457200" algn="l" defTabSz="914400" eaLnBrk="1" fontAlgn="auto" latinLnBrk="0" hangingPunct="1">
                <a:lnSpc>
                  <a:spcPct val="100000"/>
                </a:lnSpc>
                <a:spcBef>
                  <a:spcPct val="20000"/>
                </a:spcBef>
                <a:spcAft>
                  <a:spcPts val="0"/>
                </a:spcAft>
                <a:buClr>
                  <a:srgbClr val="FFFFFF"/>
                </a:buClr>
                <a:buSzTx/>
                <a:buFont typeface="Wingdings" panose="05000000000000000000" pitchFamily="2" charset="2"/>
                <a:buNone/>
                <a:tabLst/>
                <a:defRPr/>
              </a:pPr>
              <a:r>
                <a:rPr kumimoji="0" lang="en-US" altLang="en-US" sz="2800" b="1" i="0" u="none" strike="noStrike" kern="0" cap="none" spc="0" normalizeH="0" baseline="0" noProof="0" dirty="0">
                  <a:ln>
                    <a:noFill/>
                  </a:ln>
                  <a:effectLst/>
                  <a:uLnTx/>
                  <a:uFillTx/>
                  <a:latin typeface="Arial" panose="020B0604020202020204" pitchFamily="34" charset="0"/>
                </a:rPr>
                <a:t>Normal DNA:    CGA – TGC – ATC </a:t>
              </a:r>
            </a:p>
          </p:txBody>
        </p:sp>
        <p:sp>
          <p:nvSpPr>
            <p:cNvPr id="21515" name="Text Box 20"/>
            <p:cNvSpPr txBox="1">
              <a:spLocks noChangeArrowheads="1"/>
            </p:cNvSpPr>
            <p:nvPr/>
          </p:nvSpPr>
          <p:spPr bwMode="auto">
            <a:xfrm>
              <a:off x="2172" y="2789"/>
              <a:ext cx="293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altLang="en-US" sz="2800" b="1" i="0" u="none" strike="noStrike" kern="0" cap="none" spc="0" normalizeH="0" baseline="0" noProof="0" dirty="0">
                  <a:ln>
                    <a:noFill/>
                  </a:ln>
                  <a:effectLst/>
                  <a:uLnTx/>
                  <a:uFillTx/>
                  <a:latin typeface="Arial" panose="020B0604020202020204" pitchFamily="34" charset="0"/>
                </a:rPr>
                <a:t>Alanine – Threonine - stop</a:t>
              </a:r>
            </a:p>
          </p:txBody>
        </p:sp>
        <p:sp>
          <p:nvSpPr>
            <p:cNvPr id="21516" name="Rectangle 21"/>
            <p:cNvSpPr>
              <a:spLocks noChangeArrowheads="1"/>
            </p:cNvSpPr>
            <p:nvPr/>
          </p:nvSpPr>
          <p:spPr bwMode="auto">
            <a:xfrm>
              <a:off x="842" y="3752"/>
              <a:ext cx="4608" cy="371"/>
            </a:xfrm>
            <a:prstGeom prst="rect">
              <a:avLst/>
            </a:prstGeom>
            <a:solidFill>
              <a:srgbClr val="000000"/>
            </a:solidFill>
            <a:ln w="9525">
              <a:solidFill>
                <a:srgbClr val="000000"/>
              </a:solidFill>
              <a:miter lim="800000"/>
              <a:headEnd/>
              <a:tailEnd/>
            </a:ln>
          </p:spPr>
          <p:txBody>
            <a:bodyPr/>
            <a:lstStyle>
              <a:lvl1pPr marL="457200" indent="-4572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457200" marR="0" lvl="0" indent="-457200" algn="l" defTabSz="914400" eaLnBrk="1" fontAlgn="auto" latinLnBrk="0" hangingPunct="1">
                <a:lnSpc>
                  <a:spcPct val="90000"/>
                </a:lnSpc>
                <a:spcBef>
                  <a:spcPct val="20000"/>
                </a:spcBef>
                <a:spcAft>
                  <a:spcPts val="0"/>
                </a:spcAft>
                <a:buClr>
                  <a:srgbClr val="FFFFFF"/>
                </a:buClr>
                <a:buSzTx/>
                <a:buFont typeface="Wingdings" panose="05000000000000000000" pitchFamily="2" charset="2"/>
                <a:buNone/>
                <a:tabLst/>
                <a:defRPr/>
              </a:pPr>
              <a:r>
                <a:rPr kumimoji="0" lang="en-US" altLang="en-US" sz="2800" b="1" i="1" u="none" strike="noStrike" kern="0" cap="none" spc="0" normalizeH="0" baseline="0" noProof="0">
                  <a:ln>
                    <a:noFill/>
                  </a:ln>
                  <a:solidFill>
                    <a:srgbClr val="FFFFCC"/>
                  </a:solidFill>
                  <a:effectLst/>
                  <a:uLnTx/>
                  <a:uFillTx/>
                  <a:latin typeface="Arial" panose="020B0604020202020204" pitchFamily="34" charset="0"/>
                </a:rPr>
                <a:t>Mutated DNA:   CGA – TGC –</a:t>
              </a:r>
              <a:r>
                <a:rPr kumimoji="0" lang="en-US" altLang="en-US" sz="2800" b="1" i="1" u="none" strike="noStrike" kern="0" cap="none" spc="0" normalizeH="0" baseline="0" noProof="0">
                  <a:ln>
                    <a:noFill/>
                  </a:ln>
                  <a:solidFill>
                    <a:srgbClr val="F8F8F8"/>
                  </a:solidFill>
                  <a:effectLst/>
                  <a:uLnTx/>
                  <a:uFillTx/>
                  <a:latin typeface="Arial" panose="020B0604020202020204" pitchFamily="34" charset="0"/>
                </a:rPr>
                <a:t> </a:t>
              </a:r>
              <a:r>
                <a:rPr kumimoji="0" lang="en-US" altLang="en-US" sz="2800" b="1" i="1" u="none" strike="noStrike" kern="0" cap="none" spc="0" normalizeH="0" baseline="0" noProof="0">
                  <a:ln>
                    <a:noFill/>
                  </a:ln>
                  <a:solidFill>
                    <a:srgbClr val="FFFFCC"/>
                  </a:solidFill>
                  <a:effectLst/>
                  <a:uLnTx/>
                  <a:uFillTx/>
                  <a:latin typeface="Arial" panose="020B0604020202020204" pitchFamily="34" charset="0"/>
                </a:rPr>
                <a:t>AT</a:t>
              </a:r>
              <a:r>
                <a:rPr kumimoji="0" lang="en-US" altLang="en-US" sz="2800" b="1" i="1" u="none" strike="noStrike" kern="0" cap="none" spc="0" normalizeH="0" baseline="0" noProof="0">
                  <a:ln>
                    <a:noFill/>
                  </a:ln>
                  <a:solidFill>
                    <a:srgbClr val="FF0000"/>
                  </a:solidFill>
                  <a:effectLst/>
                  <a:uLnTx/>
                  <a:uFillTx/>
                  <a:latin typeface="Arial" panose="020B0604020202020204" pitchFamily="34" charset="0"/>
                </a:rPr>
                <a:t>G</a:t>
              </a:r>
            </a:p>
          </p:txBody>
        </p:sp>
        <p:sp>
          <p:nvSpPr>
            <p:cNvPr id="21517" name="Text Box 22"/>
            <p:cNvSpPr txBox="1">
              <a:spLocks noChangeArrowheads="1"/>
            </p:cNvSpPr>
            <p:nvPr/>
          </p:nvSpPr>
          <p:spPr bwMode="auto">
            <a:xfrm>
              <a:off x="1957" y="3993"/>
              <a:ext cx="3673"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altLang="en-US" sz="2800" b="1" i="1" u="none" strike="noStrike" kern="0" cap="none" spc="0" normalizeH="0" baseline="0" noProof="0" dirty="0">
                  <a:ln>
                    <a:noFill/>
                  </a:ln>
                  <a:effectLst/>
                  <a:uLnTx/>
                  <a:uFillTx/>
                  <a:latin typeface="Arial" panose="020B0604020202020204" pitchFamily="34" charset="0"/>
                </a:rPr>
                <a:t>Alanine – Threonine - Tyrosine</a:t>
              </a:r>
            </a:p>
          </p:txBody>
        </p:sp>
      </p:grpSp>
      <p:sp>
        <p:nvSpPr>
          <p:cNvPr id="21511" name="AutoShape 24"/>
          <p:cNvSpPr>
            <a:spLocks noChangeArrowheads="1"/>
          </p:cNvSpPr>
          <p:nvPr/>
        </p:nvSpPr>
        <p:spPr bwMode="auto">
          <a:xfrm>
            <a:off x="249238" y="5119688"/>
            <a:ext cx="1219200" cy="533400"/>
          </a:xfrm>
          <a:prstGeom prst="rightArrow">
            <a:avLst>
              <a:gd name="adj1" fmla="val 50000"/>
              <a:gd name="adj2" fmla="val 57143"/>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9915595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6743"/>
                                        </p:tgtEl>
                                        <p:attrNameLst>
                                          <p:attrName>style.visibility</p:attrName>
                                        </p:attrNameLst>
                                      </p:cBhvr>
                                      <p:to>
                                        <p:strVal val="visible"/>
                                      </p:to>
                                    </p:set>
                                    <p:anim calcmode="lin" valueType="num">
                                      <p:cBhvr additive="base">
                                        <p:cTn id="7" dur="500" fill="hold"/>
                                        <p:tgtEl>
                                          <p:spTgt spid="116743"/>
                                        </p:tgtEl>
                                        <p:attrNameLst>
                                          <p:attrName>ppt_x</p:attrName>
                                        </p:attrNameLst>
                                      </p:cBhvr>
                                      <p:tavLst>
                                        <p:tav tm="0">
                                          <p:val>
                                            <p:strVal val="0-#ppt_w/2"/>
                                          </p:val>
                                        </p:tav>
                                        <p:tav tm="100000">
                                          <p:val>
                                            <p:strVal val="#ppt_x"/>
                                          </p:val>
                                        </p:tav>
                                      </p:tavLst>
                                    </p:anim>
                                    <p:anim calcmode="lin" valueType="num">
                                      <p:cBhvr additive="base">
                                        <p:cTn id="8" dur="500" fill="hold"/>
                                        <p:tgtEl>
                                          <p:spTgt spid="11674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43" grpId="0" animBg="1"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8"/>
          <p:cNvSpPr>
            <a:spLocks noGrp="1" noChangeArrowheads="1"/>
          </p:cNvSpPr>
          <p:nvPr>
            <p:ph type="title"/>
          </p:nvPr>
        </p:nvSpPr>
        <p:spPr/>
        <p:txBody>
          <a:bodyPr/>
          <a:lstStyle/>
          <a:p>
            <a:pPr eaLnBrk="1" hangingPunct="1"/>
            <a:r>
              <a:rPr lang="en-US" altLang="en-US"/>
              <a:t>Gene Mutations</a:t>
            </a:r>
          </a:p>
        </p:txBody>
      </p:sp>
      <p:sp>
        <p:nvSpPr>
          <p:cNvPr id="22531" name="Rectangle 9"/>
          <p:cNvSpPr>
            <a:spLocks noGrp="1" noChangeArrowheads="1"/>
          </p:cNvSpPr>
          <p:nvPr>
            <p:ph sz="half" idx="1"/>
          </p:nvPr>
        </p:nvSpPr>
        <p:spPr>
          <a:xfrm>
            <a:off x="1476375" y="1247775"/>
            <a:ext cx="7004050" cy="1108075"/>
          </a:xfrm>
        </p:spPr>
        <p:txBody>
          <a:bodyPr/>
          <a:lstStyle/>
          <a:p>
            <a:pPr eaLnBrk="1" hangingPunct="1"/>
            <a:r>
              <a:rPr lang="en-US" altLang="en-US" sz="3200" dirty="0"/>
              <a:t>An example of a substitution mutation is sickle cell anemia.</a:t>
            </a:r>
          </a:p>
        </p:txBody>
      </p:sp>
      <p:sp>
        <p:nvSpPr>
          <p:cNvPr id="22532" name="Rectangle 10"/>
          <p:cNvSpPr>
            <a:spLocks noGrp="1" noChangeArrowheads="1"/>
          </p:cNvSpPr>
          <p:nvPr>
            <p:ph sz="half" idx="2"/>
          </p:nvPr>
        </p:nvSpPr>
        <p:spPr>
          <a:xfrm>
            <a:off x="1476375" y="2332038"/>
            <a:ext cx="5186363" cy="4016375"/>
          </a:xfrm>
        </p:spPr>
        <p:txBody>
          <a:bodyPr/>
          <a:lstStyle/>
          <a:p>
            <a:pPr eaLnBrk="1" hangingPunct="1"/>
            <a:r>
              <a:rPr lang="en-US" altLang="en-US" sz="3200" dirty="0"/>
              <a:t>Only one amino acid changes in the hemoglobin.</a:t>
            </a:r>
          </a:p>
          <a:p>
            <a:pPr eaLnBrk="1" hangingPunct="1"/>
            <a:r>
              <a:rPr lang="en-US" altLang="en-US" sz="3200" dirty="0"/>
              <a:t>The hemoglobin still functions but it folds differently changing the shape of the </a:t>
            </a:r>
            <a:r>
              <a:rPr lang="en-US" altLang="en-US" sz="3200" dirty="0" err="1"/>
              <a:t>rbc</a:t>
            </a:r>
            <a:r>
              <a:rPr lang="en-US" altLang="en-US" sz="3200" dirty="0"/>
              <a:t>.</a:t>
            </a:r>
          </a:p>
        </p:txBody>
      </p:sp>
      <p:pic>
        <p:nvPicPr>
          <p:cNvPr id="22533" name="Picture 16" descr="goodcell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97625" y="2684463"/>
            <a:ext cx="1828800" cy="2108200"/>
          </a:xfrm>
          <a:prstGeom prst="rect">
            <a:avLst/>
          </a:prstGeom>
          <a:noFill/>
          <a:ln w="9525">
            <a:solidFill>
              <a:srgbClr val="F8F8F8"/>
            </a:solidFill>
            <a:miter lim="800000"/>
            <a:headEnd/>
            <a:tailEnd/>
          </a:ln>
          <a:extLst>
            <a:ext uri="{909E8E84-426E-40DD-AFC4-6F175D3DCCD1}">
              <a14:hiddenFill xmlns:a14="http://schemas.microsoft.com/office/drawing/2010/main">
                <a:solidFill>
                  <a:srgbClr val="FFFFFF"/>
                </a:solidFill>
              </a14:hiddenFill>
            </a:ext>
          </a:extLst>
        </p:spPr>
      </p:pic>
      <p:pic>
        <p:nvPicPr>
          <p:cNvPr id="22534" name="Picture 17" descr="sickcell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26288" y="4337050"/>
            <a:ext cx="1828800" cy="2133600"/>
          </a:xfrm>
          <a:prstGeom prst="rect">
            <a:avLst/>
          </a:prstGeom>
          <a:noFill/>
          <a:ln w="9525">
            <a:solidFill>
              <a:srgbClr val="F8F8F8"/>
            </a:solidFill>
            <a:miter lim="800000"/>
            <a:headEnd/>
            <a:tailEnd/>
          </a:ln>
          <a:extLst>
            <a:ext uri="{909E8E84-426E-40DD-AFC4-6F175D3DCCD1}">
              <a14:hiddenFill xmlns:a14="http://schemas.microsoft.com/office/drawing/2010/main">
                <a:solidFill>
                  <a:srgbClr val="FFFFFF"/>
                </a:solidFill>
              </a14:hiddenFill>
            </a:ext>
          </a:extLst>
        </p:spPr>
      </p:pic>
      <p:sp>
        <p:nvSpPr>
          <p:cNvPr id="22535" name="Text Box 18"/>
          <p:cNvSpPr txBox="1">
            <a:spLocks noChangeArrowheads="1"/>
          </p:cNvSpPr>
          <p:nvPr/>
        </p:nvSpPr>
        <p:spPr bwMode="auto">
          <a:xfrm>
            <a:off x="6646863" y="6623050"/>
            <a:ext cx="22748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200" b="0" i="0" u="none" strike="noStrike" kern="0" cap="none" spc="0" normalizeH="0" baseline="0" noProof="0">
                <a:ln>
                  <a:noFill/>
                </a:ln>
                <a:solidFill>
                  <a:srgbClr val="FFFFFF"/>
                </a:solidFill>
                <a:effectLst/>
                <a:uLnTx/>
                <a:uFillTx/>
                <a:latin typeface="Times New Roman" panose="02020603050405020304" pitchFamily="18" charset="0"/>
              </a:rPr>
              <a:t>Sickle Shaped Red Blood Cells</a:t>
            </a:r>
          </a:p>
        </p:txBody>
      </p:sp>
      <p:sp>
        <p:nvSpPr>
          <p:cNvPr id="22536" name="Text Box 20"/>
          <p:cNvSpPr txBox="1">
            <a:spLocks noChangeArrowheads="1"/>
          </p:cNvSpPr>
          <p:nvPr/>
        </p:nvSpPr>
        <p:spPr bwMode="auto">
          <a:xfrm>
            <a:off x="6364288" y="2430463"/>
            <a:ext cx="17049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200" b="0" i="0" u="none" strike="noStrike" kern="0" cap="none" spc="0" normalizeH="0" baseline="0" noProof="0">
                <a:ln>
                  <a:noFill/>
                </a:ln>
                <a:solidFill>
                  <a:srgbClr val="FFFFFF"/>
                </a:solidFill>
                <a:effectLst/>
                <a:uLnTx/>
                <a:uFillTx/>
                <a:latin typeface="Times New Roman" panose="02020603050405020304" pitchFamily="18" charset="0"/>
              </a:rPr>
              <a:t>Normal Red Blood Cells</a:t>
            </a:r>
          </a:p>
        </p:txBody>
      </p:sp>
    </p:spTree>
    <p:extLst>
      <p:ext uri="{BB962C8B-B14F-4D97-AF65-F5344CB8AC3E}">
        <p14:creationId xmlns:p14="http://schemas.microsoft.com/office/powerpoint/2010/main" val="41171774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10"/>
          <p:cNvSpPr>
            <a:spLocks noGrp="1" noChangeArrowheads="1"/>
          </p:cNvSpPr>
          <p:nvPr>
            <p:ph type="title"/>
          </p:nvPr>
        </p:nvSpPr>
        <p:spPr/>
        <p:txBody>
          <a:bodyPr/>
          <a:lstStyle/>
          <a:p>
            <a:pPr eaLnBrk="1" hangingPunct="1"/>
            <a:r>
              <a:rPr lang="en-US" altLang="en-US"/>
              <a:t>Gene Mutations</a:t>
            </a:r>
          </a:p>
        </p:txBody>
      </p:sp>
      <p:sp>
        <p:nvSpPr>
          <p:cNvPr id="23555" name="Rectangle 11"/>
          <p:cNvSpPr>
            <a:spLocks noGrp="1" noChangeArrowheads="1"/>
          </p:cNvSpPr>
          <p:nvPr>
            <p:ph sz="half" idx="1"/>
          </p:nvPr>
        </p:nvSpPr>
        <p:spPr>
          <a:xfrm>
            <a:off x="1027113" y="857250"/>
            <a:ext cx="8180387" cy="1085850"/>
          </a:xfrm>
        </p:spPr>
        <p:txBody>
          <a:bodyPr/>
          <a:lstStyle/>
          <a:p>
            <a:pPr eaLnBrk="1" hangingPunct="1"/>
            <a:r>
              <a:rPr lang="en-US" altLang="en-US" sz="3200"/>
              <a:t>Which mutation would have the most affect on an organism?</a:t>
            </a:r>
          </a:p>
        </p:txBody>
      </p:sp>
      <p:sp>
        <p:nvSpPr>
          <p:cNvPr id="117772" name="Rectangle 12"/>
          <p:cNvSpPr>
            <a:spLocks noGrp="1" noChangeArrowheads="1"/>
          </p:cNvSpPr>
          <p:nvPr>
            <p:ph sz="half" idx="2"/>
          </p:nvPr>
        </p:nvSpPr>
        <p:spPr>
          <a:xfrm>
            <a:off x="1027113" y="2027238"/>
            <a:ext cx="8283575" cy="2208212"/>
          </a:xfrm>
        </p:spPr>
        <p:txBody>
          <a:bodyPr/>
          <a:lstStyle/>
          <a:p>
            <a:pPr eaLnBrk="1" hangingPunct="1"/>
            <a:r>
              <a:rPr lang="en-US" altLang="en-US" sz="3200" u="sng"/>
              <a:t>Insertion</a:t>
            </a:r>
            <a:r>
              <a:rPr lang="en-US" altLang="en-US" sz="3200"/>
              <a:t> and </a:t>
            </a:r>
            <a:r>
              <a:rPr lang="en-US" altLang="en-US" sz="3200" u="sng"/>
              <a:t>deletion</a:t>
            </a:r>
            <a:r>
              <a:rPr lang="en-US" altLang="en-US" sz="3200"/>
              <a:t> mutations have the most effect on an organism because they </a:t>
            </a:r>
            <a:r>
              <a:rPr lang="en-US" altLang="en-US" sz="3200" u="sng"/>
              <a:t>affect many amino acids and consequently the whole protein</a:t>
            </a:r>
            <a:r>
              <a:rPr lang="en-US" altLang="en-US" sz="3200"/>
              <a:t>.</a:t>
            </a:r>
          </a:p>
        </p:txBody>
      </p:sp>
      <p:sp>
        <p:nvSpPr>
          <p:cNvPr id="117773" name="Rectangle 13"/>
          <p:cNvSpPr>
            <a:spLocks noChangeArrowheads="1"/>
          </p:cNvSpPr>
          <p:nvPr/>
        </p:nvSpPr>
        <p:spPr bwMode="auto">
          <a:xfrm>
            <a:off x="1352550" y="5065713"/>
            <a:ext cx="68580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eaLnBrk="1" fontAlgn="auto" latinLnBrk="0" hangingPunct="1">
              <a:lnSpc>
                <a:spcPct val="100000"/>
              </a:lnSpc>
              <a:spcBef>
                <a:spcPct val="50000"/>
              </a:spcBef>
              <a:spcAft>
                <a:spcPts val="0"/>
              </a:spcAft>
              <a:buClr>
                <a:schemeClr val="accent2"/>
              </a:buClr>
              <a:buSzTx/>
              <a:buFont typeface="Wingdings" panose="05000000000000000000" pitchFamily="2" charset="2"/>
              <a:buNone/>
              <a:tabLst/>
              <a:defRPr/>
            </a:pPr>
            <a:r>
              <a:rPr kumimoji="0" lang="en-US" altLang="en-US" sz="2800" b="1" i="1" u="none" strike="noStrike" kern="0" cap="none" spc="0" normalizeH="0" baseline="0" noProof="0">
                <a:ln>
                  <a:noFill/>
                </a:ln>
                <a:effectLst/>
                <a:uLnTx/>
                <a:uFillTx/>
                <a:latin typeface="Arial" panose="020B0604020202020204" pitchFamily="34" charset="0"/>
              </a:rPr>
              <a:t>Mutated DNA:  CGA – TCA- TC</a:t>
            </a:r>
          </a:p>
        </p:txBody>
      </p:sp>
      <p:sp>
        <p:nvSpPr>
          <p:cNvPr id="117774" name="Rectangle 14"/>
          <p:cNvSpPr>
            <a:spLocks noChangeArrowheads="1"/>
          </p:cNvSpPr>
          <p:nvPr/>
        </p:nvSpPr>
        <p:spPr bwMode="auto">
          <a:xfrm>
            <a:off x="3576638" y="4573588"/>
            <a:ext cx="47339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altLang="en-US" sz="2800" b="1" i="0" u="none" strike="noStrike" kern="0" cap="none" spc="0" normalizeH="0" baseline="0" noProof="0">
                <a:ln>
                  <a:noFill/>
                </a:ln>
                <a:effectLst/>
                <a:uLnTx/>
                <a:uFillTx/>
                <a:latin typeface="Arial" panose="020B0604020202020204" pitchFamily="34" charset="0"/>
              </a:rPr>
              <a:t>Alanine – Threonine – stop</a:t>
            </a:r>
          </a:p>
        </p:txBody>
      </p:sp>
      <p:sp>
        <p:nvSpPr>
          <p:cNvPr id="117775" name="Rectangle 15"/>
          <p:cNvSpPr>
            <a:spLocks noChangeArrowheads="1"/>
          </p:cNvSpPr>
          <p:nvPr/>
        </p:nvSpPr>
        <p:spPr bwMode="auto">
          <a:xfrm>
            <a:off x="3576638" y="5492750"/>
            <a:ext cx="29527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altLang="en-US" sz="2800" b="1" i="1" u="none" strike="noStrike" kern="0" cap="none" spc="0" normalizeH="0" baseline="0" noProof="0">
                <a:ln>
                  <a:noFill/>
                </a:ln>
                <a:effectLst/>
                <a:uLnTx/>
                <a:uFillTx/>
                <a:latin typeface="Arial" panose="020B0604020202020204" pitchFamily="34" charset="0"/>
              </a:rPr>
              <a:t>Alanine – Serine</a:t>
            </a:r>
          </a:p>
        </p:txBody>
      </p:sp>
      <p:sp>
        <p:nvSpPr>
          <p:cNvPr id="23560" name="Rectangle 16"/>
          <p:cNvSpPr>
            <a:spLocks noChangeArrowheads="1"/>
          </p:cNvSpPr>
          <p:nvPr/>
        </p:nvSpPr>
        <p:spPr bwMode="auto">
          <a:xfrm>
            <a:off x="1352550" y="4221163"/>
            <a:ext cx="7410450" cy="525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eaLnBrk="1" fontAlgn="auto" latinLnBrk="0" hangingPunct="1">
              <a:lnSpc>
                <a:spcPct val="100000"/>
              </a:lnSpc>
              <a:spcBef>
                <a:spcPct val="20000"/>
              </a:spcBef>
              <a:spcAft>
                <a:spcPts val="0"/>
              </a:spcAft>
              <a:buClr>
                <a:srgbClr val="FFFFFF"/>
              </a:buClr>
              <a:buSzTx/>
              <a:buFont typeface="Wingdings" panose="05000000000000000000" pitchFamily="2" charset="2"/>
              <a:buNone/>
              <a:tabLst/>
              <a:defRPr/>
            </a:pPr>
            <a:r>
              <a:rPr kumimoji="0" lang="en-US" altLang="en-US" sz="2800" b="1" i="0" u="none" strike="noStrike" kern="0" cap="none" spc="0" normalizeH="0" baseline="0" noProof="0">
                <a:ln>
                  <a:noFill/>
                </a:ln>
                <a:effectLst/>
                <a:uLnTx/>
                <a:uFillTx/>
                <a:latin typeface="Arial" panose="020B0604020202020204" pitchFamily="34" charset="0"/>
              </a:rPr>
              <a:t>Normal DNA:    CGA – TGC – ATC</a:t>
            </a:r>
          </a:p>
        </p:txBody>
      </p:sp>
      <p:sp>
        <p:nvSpPr>
          <p:cNvPr id="23561" name="Rectangle 18"/>
          <p:cNvSpPr>
            <a:spLocks noChangeArrowheads="1"/>
          </p:cNvSpPr>
          <p:nvPr/>
        </p:nvSpPr>
        <p:spPr bwMode="auto">
          <a:xfrm>
            <a:off x="1352550" y="5943600"/>
            <a:ext cx="7315200" cy="588963"/>
          </a:xfrm>
          <a:prstGeom prst="rect">
            <a:avLst/>
          </a:prstGeom>
          <a:solidFill>
            <a:srgbClr val="000000"/>
          </a:solidFill>
          <a:ln w="9525">
            <a:solidFill>
              <a:srgbClr val="000000"/>
            </a:solidFill>
            <a:miter lim="800000"/>
            <a:headEnd/>
            <a:tailEnd/>
          </a:ln>
        </p:spPr>
        <p:txBody>
          <a:bodyPr/>
          <a:lstStyle>
            <a:lvl1pPr marL="457200" indent="-4572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457200" marR="0" lvl="0" indent="-457200" algn="l" defTabSz="914400" eaLnBrk="1" fontAlgn="auto" latinLnBrk="0" hangingPunct="1">
              <a:lnSpc>
                <a:spcPct val="90000"/>
              </a:lnSpc>
              <a:spcBef>
                <a:spcPct val="20000"/>
              </a:spcBef>
              <a:spcAft>
                <a:spcPts val="0"/>
              </a:spcAft>
              <a:buClr>
                <a:srgbClr val="FFFFFF"/>
              </a:buClr>
              <a:buSzTx/>
              <a:buFont typeface="Wingdings" panose="05000000000000000000" pitchFamily="2" charset="2"/>
              <a:buNone/>
              <a:tabLst/>
              <a:defRPr/>
            </a:pPr>
            <a:r>
              <a:rPr kumimoji="0" lang="en-US" altLang="en-US" sz="2800" b="1" i="1" u="none" strike="noStrike" kern="0" cap="none" spc="0" normalizeH="0" baseline="0" noProof="0">
                <a:ln>
                  <a:noFill/>
                </a:ln>
                <a:effectLst/>
                <a:uLnTx/>
                <a:uFillTx/>
                <a:latin typeface="Arial" panose="020B0604020202020204" pitchFamily="34" charset="0"/>
              </a:rPr>
              <a:t>Mutated DNA: CGA – TAG – CAT – C</a:t>
            </a:r>
          </a:p>
        </p:txBody>
      </p:sp>
      <p:sp>
        <p:nvSpPr>
          <p:cNvPr id="23562" name="Text Box 19"/>
          <p:cNvSpPr txBox="1">
            <a:spLocks noChangeArrowheads="1"/>
          </p:cNvSpPr>
          <p:nvPr/>
        </p:nvSpPr>
        <p:spPr bwMode="auto">
          <a:xfrm>
            <a:off x="3576638" y="6284913"/>
            <a:ext cx="48323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altLang="en-US" sz="2800" b="1" i="1" u="none" strike="noStrike" kern="0" cap="none" spc="0" normalizeH="0" baseline="0" noProof="0">
                <a:ln>
                  <a:noFill/>
                </a:ln>
                <a:effectLst/>
                <a:uLnTx/>
                <a:uFillTx/>
                <a:latin typeface="Arial" panose="020B0604020202020204" pitchFamily="34" charset="0"/>
              </a:rPr>
              <a:t>Alanine – Leucine - Valine</a:t>
            </a:r>
          </a:p>
        </p:txBody>
      </p:sp>
    </p:spTree>
    <p:extLst>
      <p:ext uri="{BB962C8B-B14F-4D97-AF65-F5344CB8AC3E}">
        <p14:creationId xmlns:p14="http://schemas.microsoft.com/office/powerpoint/2010/main" val="21213908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88" fill="hold" grpId="0" nodeType="clickEffect">
                                  <p:stCondLst>
                                    <p:cond delay="0"/>
                                  </p:stCondLst>
                                  <p:childTnLst>
                                    <p:set>
                                      <p:cBhvr>
                                        <p:cTn id="6" dur="1" fill="hold">
                                          <p:stCondLst>
                                            <p:cond delay="0"/>
                                          </p:stCondLst>
                                        </p:cTn>
                                        <p:tgtEl>
                                          <p:spTgt spid="117772"/>
                                        </p:tgtEl>
                                        <p:attrNameLst>
                                          <p:attrName>style.visibility</p:attrName>
                                        </p:attrNameLst>
                                      </p:cBhvr>
                                      <p:to>
                                        <p:strVal val="visible"/>
                                      </p:to>
                                    </p:set>
                                    <p:anim calcmode="lin" valueType="num">
                                      <p:cBhvr>
                                        <p:cTn id="7" dur="500" fill="hold"/>
                                        <p:tgtEl>
                                          <p:spTgt spid="117772"/>
                                        </p:tgtEl>
                                        <p:attrNameLst>
                                          <p:attrName>ppt_w</p:attrName>
                                        </p:attrNameLst>
                                      </p:cBhvr>
                                      <p:tavLst>
                                        <p:tav tm="0">
                                          <p:val>
                                            <p:strVal val="4/3*#ppt_w"/>
                                          </p:val>
                                        </p:tav>
                                        <p:tav tm="100000">
                                          <p:val>
                                            <p:strVal val="#ppt_w"/>
                                          </p:val>
                                        </p:tav>
                                      </p:tavLst>
                                    </p:anim>
                                    <p:anim calcmode="lin" valueType="num">
                                      <p:cBhvr>
                                        <p:cTn id="8" dur="500" fill="hold"/>
                                        <p:tgtEl>
                                          <p:spTgt spid="117772"/>
                                        </p:tgtEl>
                                        <p:attrNameLst>
                                          <p:attrName>ppt_h</p:attrName>
                                        </p:attrNameLst>
                                      </p:cBhvr>
                                      <p:tavLst>
                                        <p:tav tm="0">
                                          <p:val>
                                            <p:strVal val="4/3*#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117773"/>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17774"/>
                                        </p:tgtEl>
                                        <p:attrNameLst>
                                          <p:attrName>style.visibility</p:attrName>
                                        </p:attrNameLst>
                                      </p:cBhvr>
                                      <p:to>
                                        <p:strVal val="visible"/>
                                      </p:to>
                                    </p:set>
                                    <p:animEffect transition="in" filter="slide(fromBottom)">
                                      <p:cBhvr>
                                        <p:cTn id="17" dur="500"/>
                                        <p:tgtEl>
                                          <p:spTgt spid="11777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17775"/>
                                        </p:tgtEl>
                                        <p:attrNameLst>
                                          <p:attrName>style.visibility</p:attrName>
                                        </p:attrNameLst>
                                      </p:cBhvr>
                                      <p:to>
                                        <p:strVal val="visible"/>
                                      </p:to>
                                    </p:set>
                                    <p:animEffect transition="in" filter="slide(fromBottom)">
                                      <p:cBhvr>
                                        <p:cTn id="22" dur="500"/>
                                        <p:tgtEl>
                                          <p:spTgt spid="117775"/>
                                        </p:tgtEl>
                                      </p:cBhvr>
                                    </p:animEffect>
                                  </p:childTnLst>
                                  <p:subTnLst>
                                    <p:set>
                                      <p:cBhvr override="childStyle">
                                        <p:cTn dur="1" fill="hold" display="0" masterRel="nextClick" afterEffect="1"/>
                                        <p:tgtEl>
                                          <p:spTgt spid="117775"/>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72" grpId="0" autoUpdateAnimBg="0"/>
      <p:bldP spid="117773" grpId="0" autoUpdateAnimBg="0"/>
      <p:bldP spid="117774" grpId="0" autoUpdateAnimBg="0"/>
      <p:bldP spid="117775"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en-US"/>
              <a:t>Gene Mutations</a:t>
            </a:r>
          </a:p>
        </p:txBody>
      </p:sp>
      <p:sp>
        <p:nvSpPr>
          <p:cNvPr id="24579" name="Rectangle 3"/>
          <p:cNvSpPr>
            <a:spLocks noGrp="1" noChangeArrowheads="1"/>
          </p:cNvSpPr>
          <p:nvPr>
            <p:ph sz="half" idx="1"/>
          </p:nvPr>
        </p:nvSpPr>
        <p:spPr>
          <a:xfrm>
            <a:off x="693738" y="1001713"/>
            <a:ext cx="7905750" cy="1209675"/>
          </a:xfrm>
        </p:spPr>
        <p:txBody>
          <a:bodyPr/>
          <a:lstStyle/>
          <a:p>
            <a:pPr eaLnBrk="1" hangingPunct="1">
              <a:lnSpc>
                <a:spcPct val="90000"/>
              </a:lnSpc>
            </a:pPr>
            <a:r>
              <a:rPr lang="en-US" altLang="en-US" sz="3200" dirty="0"/>
              <a:t>Huntington’s Disease is caused by an insertion mutation.</a:t>
            </a:r>
          </a:p>
        </p:txBody>
      </p:sp>
      <p:sp>
        <p:nvSpPr>
          <p:cNvPr id="156676" name="Rectangle 4"/>
          <p:cNvSpPr>
            <a:spLocks noGrp="1" noChangeArrowheads="1"/>
          </p:cNvSpPr>
          <p:nvPr>
            <p:ph sz="half" idx="2"/>
          </p:nvPr>
        </p:nvSpPr>
        <p:spPr>
          <a:xfrm>
            <a:off x="693738" y="2190750"/>
            <a:ext cx="5016500" cy="4127500"/>
          </a:xfrm>
        </p:spPr>
        <p:txBody>
          <a:bodyPr/>
          <a:lstStyle/>
          <a:p>
            <a:pPr eaLnBrk="1" hangingPunct="1">
              <a:lnSpc>
                <a:spcPct val="90000"/>
              </a:lnSpc>
            </a:pPr>
            <a:r>
              <a:rPr lang="en-US" altLang="en-US" sz="3200" dirty="0"/>
              <a:t>People with this disorder have involuntary movement and loss of motor control.  They eventually have memory loss and dementia.  The disease is terminal.</a:t>
            </a:r>
          </a:p>
        </p:txBody>
      </p:sp>
      <p:sp>
        <p:nvSpPr>
          <p:cNvPr id="24581" name="Text Box 7"/>
          <p:cNvSpPr txBox="1">
            <a:spLocks noChangeArrowheads="1"/>
          </p:cNvSpPr>
          <p:nvPr/>
        </p:nvSpPr>
        <p:spPr bwMode="auto">
          <a:xfrm>
            <a:off x="5145088" y="5299075"/>
            <a:ext cx="3998912" cy="1006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2000" b="1" i="0" u="none" strike="noStrike" kern="0" cap="none" spc="0" normalizeH="0" baseline="0" noProof="0" dirty="0">
                <a:ln>
                  <a:noFill/>
                </a:ln>
                <a:effectLst/>
                <a:uLnTx/>
                <a:uFillTx/>
                <a:latin typeface="Comic Sans MS" panose="030F0702030302020204" pitchFamily="66" charset="0"/>
              </a:rPr>
              <a:t>Huntington Disease</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2000" b="1" i="0" u="none" strike="noStrike" kern="0" cap="none" spc="0" normalizeH="0" baseline="0" noProof="0" dirty="0">
                <a:ln>
                  <a:noFill/>
                </a:ln>
                <a:effectLst/>
                <a:uLnTx/>
                <a:uFillTx/>
                <a:latin typeface="Comic Sans MS" panose="030F0702030302020204" pitchFamily="66" charset="0"/>
              </a:rPr>
              <a:t>Located on chromosome 4</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2000" b="1" i="0" u="none" strike="noStrike" kern="0" cap="none" spc="0" normalizeH="0" baseline="0" noProof="0" dirty="0">
                <a:ln>
                  <a:noFill/>
                </a:ln>
                <a:effectLst/>
                <a:uLnTx/>
                <a:uFillTx/>
                <a:latin typeface="Comic Sans MS" panose="030F0702030302020204" pitchFamily="66" charset="0"/>
              </a:rPr>
              <a:t>First Gene Disease Mapped</a:t>
            </a:r>
          </a:p>
        </p:txBody>
      </p:sp>
      <p:pic>
        <p:nvPicPr>
          <p:cNvPr id="24582" name="Picture 12" descr="Illustration of chromosom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94400" y="1874838"/>
            <a:ext cx="2663825" cy="308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053660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88" fill="hold" grpId="0" nodeType="clickEffect">
                                  <p:stCondLst>
                                    <p:cond delay="0"/>
                                  </p:stCondLst>
                                  <p:childTnLst>
                                    <p:set>
                                      <p:cBhvr>
                                        <p:cTn id="6" dur="1" fill="hold">
                                          <p:stCondLst>
                                            <p:cond delay="0"/>
                                          </p:stCondLst>
                                        </p:cTn>
                                        <p:tgtEl>
                                          <p:spTgt spid="156676"/>
                                        </p:tgtEl>
                                        <p:attrNameLst>
                                          <p:attrName>style.visibility</p:attrName>
                                        </p:attrNameLst>
                                      </p:cBhvr>
                                      <p:to>
                                        <p:strVal val="visible"/>
                                      </p:to>
                                    </p:set>
                                    <p:anim calcmode="lin" valueType="num">
                                      <p:cBhvr>
                                        <p:cTn id="7" dur="500" fill="hold"/>
                                        <p:tgtEl>
                                          <p:spTgt spid="156676"/>
                                        </p:tgtEl>
                                        <p:attrNameLst>
                                          <p:attrName>ppt_w</p:attrName>
                                        </p:attrNameLst>
                                      </p:cBhvr>
                                      <p:tavLst>
                                        <p:tav tm="0">
                                          <p:val>
                                            <p:strVal val="4/3*#ppt_w"/>
                                          </p:val>
                                        </p:tav>
                                        <p:tav tm="100000">
                                          <p:val>
                                            <p:strVal val="#ppt_w"/>
                                          </p:val>
                                        </p:tav>
                                      </p:tavLst>
                                    </p:anim>
                                    <p:anim calcmode="lin" valueType="num">
                                      <p:cBhvr>
                                        <p:cTn id="8" dur="500" fill="hold"/>
                                        <p:tgtEl>
                                          <p:spTgt spid="156676"/>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6"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a:t>Gene Mutations</a:t>
            </a:r>
          </a:p>
        </p:txBody>
      </p:sp>
      <p:sp>
        <p:nvSpPr>
          <p:cNvPr id="25603" name="Rectangle 3"/>
          <p:cNvSpPr>
            <a:spLocks noGrp="1" noChangeArrowheads="1"/>
          </p:cNvSpPr>
          <p:nvPr>
            <p:ph sz="half" idx="1"/>
          </p:nvPr>
        </p:nvSpPr>
        <p:spPr>
          <a:xfrm>
            <a:off x="1171575" y="993775"/>
            <a:ext cx="7600950" cy="1341438"/>
          </a:xfrm>
        </p:spPr>
        <p:txBody>
          <a:bodyPr/>
          <a:lstStyle/>
          <a:p>
            <a:pPr eaLnBrk="1" hangingPunct="1"/>
            <a:r>
              <a:rPr lang="en-US" altLang="en-US" sz="3200"/>
              <a:t>When does a gene mutation have the greatest affect on an organism? </a:t>
            </a:r>
          </a:p>
        </p:txBody>
      </p:sp>
      <p:sp>
        <p:nvSpPr>
          <p:cNvPr id="25604" name="Rectangle 4"/>
          <p:cNvSpPr>
            <a:spLocks noGrp="1" noChangeArrowheads="1"/>
          </p:cNvSpPr>
          <p:nvPr>
            <p:ph sz="half" idx="2"/>
          </p:nvPr>
        </p:nvSpPr>
        <p:spPr>
          <a:xfrm>
            <a:off x="1171575" y="3035300"/>
            <a:ext cx="4233863" cy="3370263"/>
          </a:xfrm>
        </p:spPr>
        <p:txBody>
          <a:bodyPr/>
          <a:lstStyle/>
          <a:p>
            <a:pPr eaLnBrk="1" hangingPunct="1">
              <a:lnSpc>
                <a:spcPct val="90000"/>
              </a:lnSpc>
            </a:pPr>
            <a:r>
              <a:rPr lang="en-US" altLang="en-US" sz="3200" dirty="0"/>
              <a:t>When it occurs in the </a:t>
            </a:r>
            <a:r>
              <a:rPr lang="en-US" altLang="en-US" sz="3200" u="sng" dirty="0"/>
              <a:t>gamete</a:t>
            </a:r>
            <a:r>
              <a:rPr lang="en-US" altLang="en-US" sz="3200" dirty="0"/>
              <a:t> (egg or sperm) or </a:t>
            </a:r>
            <a:r>
              <a:rPr lang="en-US" altLang="en-US" sz="3200" u="sng" dirty="0"/>
              <a:t>early in embryonic development</a:t>
            </a:r>
            <a:r>
              <a:rPr lang="en-US" altLang="en-US" sz="3200" dirty="0"/>
              <a:t> (in stem cells or first few days).</a:t>
            </a:r>
          </a:p>
        </p:txBody>
      </p:sp>
      <p:pic>
        <p:nvPicPr>
          <p:cNvPr id="25605" name="Picture 5" descr="fertilization_fe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11900" y="2554288"/>
            <a:ext cx="2286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6" name="Picture 6" descr="early_embryo_dev_cell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0" y="3840163"/>
            <a:ext cx="17145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7" name="AutoShape 8"/>
          <p:cNvSpPr>
            <a:spLocks noChangeArrowheads="1"/>
          </p:cNvSpPr>
          <p:nvPr/>
        </p:nvSpPr>
        <p:spPr bwMode="auto">
          <a:xfrm>
            <a:off x="106363" y="2951163"/>
            <a:ext cx="1219200" cy="533400"/>
          </a:xfrm>
          <a:prstGeom prst="rightArrow">
            <a:avLst>
              <a:gd name="adj1" fmla="val 50000"/>
              <a:gd name="adj2" fmla="val 57143"/>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pic>
        <p:nvPicPr>
          <p:cNvPr id="25608" name="Picture 9" descr="embryo_do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29500" y="4067175"/>
            <a:ext cx="1528763" cy="248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9" name="Text Box 10"/>
          <p:cNvSpPr txBox="1">
            <a:spLocks noChangeArrowheads="1"/>
          </p:cNvSpPr>
          <p:nvPr/>
        </p:nvSpPr>
        <p:spPr bwMode="auto">
          <a:xfrm>
            <a:off x="5449888" y="5680075"/>
            <a:ext cx="154463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200" b="0" i="0" u="none" strike="noStrike" kern="0" cap="none" spc="0" normalizeH="0" baseline="0" noProof="0">
                <a:ln>
                  <a:noFill/>
                </a:ln>
                <a:solidFill>
                  <a:srgbClr val="FFFFFF"/>
                </a:solidFill>
                <a:effectLst/>
                <a:uLnTx/>
                <a:uFillTx/>
                <a:latin typeface="Times New Roman" panose="02020603050405020304" pitchFamily="18" charset="0"/>
              </a:rPr>
              <a:t>Four cell Zygote</a:t>
            </a:r>
          </a:p>
        </p:txBody>
      </p:sp>
      <p:sp>
        <p:nvSpPr>
          <p:cNvPr id="25610" name="Text Box 11"/>
          <p:cNvSpPr txBox="1">
            <a:spLocks noChangeArrowheads="1"/>
          </p:cNvSpPr>
          <p:nvPr/>
        </p:nvSpPr>
        <p:spPr bwMode="auto">
          <a:xfrm>
            <a:off x="7648575" y="6583363"/>
            <a:ext cx="10874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200" b="0" i="0" u="none" strike="noStrike" kern="0" cap="none" spc="0" normalizeH="0" baseline="0" noProof="0">
                <a:ln>
                  <a:noFill/>
                </a:ln>
                <a:solidFill>
                  <a:srgbClr val="FFFFFF"/>
                </a:solidFill>
                <a:effectLst/>
                <a:uLnTx/>
                <a:uFillTx/>
                <a:latin typeface="Times New Roman" panose="02020603050405020304" pitchFamily="18" charset="0"/>
              </a:rPr>
              <a:t>Embryo</a:t>
            </a:r>
          </a:p>
        </p:txBody>
      </p:sp>
      <p:sp>
        <p:nvSpPr>
          <p:cNvPr id="25611" name="Text Box 12"/>
          <p:cNvSpPr txBox="1">
            <a:spLocks noChangeArrowheads="1"/>
          </p:cNvSpPr>
          <p:nvPr/>
        </p:nvSpPr>
        <p:spPr bwMode="auto">
          <a:xfrm>
            <a:off x="6845300" y="2270125"/>
            <a:ext cx="158273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200" b="0" i="0" u="none" strike="noStrike" kern="0" cap="none" spc="0" normalizeH="0" baseline="0" noProof="0">
                <a:ln>
                  <a:noFill/>
                </a:ln>
                <a:solidFill>
                  <a:srgbClr val="FFFFFF"/>
                </a:solidFill>
                <a:effectLst/>
                <a:uLnTx/>
                <a:uFillTx/>
                <a:latin typeface="Times New Roman" panose="02020603050405020304" pitchFamily="18" charset="0"/>
              </a:rPr>
              <a:t>Egg  being fertilized</a:t>
            </a:r>
          </a:p>
        </p:txBody>
      </p:sp>
    </p:spTree>
    <p:extLst>
      <p:ext uri="{BB962C8B-B14F-4D97-AF65-F5344CB8AC3E}">
        <p14:creationId xmlns:p14="http://schemas.microsoft.com/office/powerpoint/2010/main" val="7160082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5"/>
          <p:cNvSpPr>
            <a:spLocks noGrp="1" noChangeArrowheads="1"/>
          </p:cNvSpPr>
          <p:nvPr>
            <p:ph type="title"/>
          </p:nvPr>
        </p:nvSpPr>
        <p:spPr/>
        <p:txBody>
          <a:bodyPr>
            <a:normAutofit fontScale="90000"/>
          </a:bodyPr>
          <a:lstStyle/>
          <a:p>
            <a:pPr eaLnBrk="1" hangingPunct="1"/>
            <a:r>
              <a:rPr lang="en-US" altLang="en-US"/>
              <a:t>Mutagens</a:t>
            </a:r>
          </a:p>
        </p:txBody>
      </p:sp>
      <p:sp>
        <p:nvSpPr>
          <p:cNvPr id="26627" name="Rectangle 6"/>
          <p:cNvSpPr>
            <a:spLocks noGrp="1" noChangeArrowheads="1"/>
          </p:cNvSpPr>
          <p:nvPr>
            <p:ph idx="1"/>
          </p:nvPr>
        </p:nvSpPr>
        <p:spPr/>
        <p:txBody>
          <a:bodyPr/>
          <a:lstStyle/>
          <a:p>
            <a:pPr eaLnBrk="1" hangingPunct="1"/>
            <a:r>
              <a:rPr lang="en-US" altLang="en-US" dirty="0"/>
              <a:t>What causes mutations?</a:t>
            </a:r>
          </a:p>
          <a:p>
            <a:pPr eaLnBrk="1" hangingPunct="1">
              <a:buFont typeface="Wingdings" panose="05000000000000000000" pitchFamily="2" charset="2"/>
              <a:buNone/>
            </a:pPr>
            <a:r>
              <a:rPr lang="en-US" altLang="en-US" dirty="0">
                <a:solidFill>
                  <a:schemeClr val="tx1"/>
                </a:solidFill>
              </a:rPr>
              <a:t>    natural errors or an environmental event</a:t>
            </a:r>
          </a:p>
          <a:p>
            <a:pPr eaLnBrk="1" hangingPunct="1"/>
            <a:r>
              <a:rPr lang="en-US" altLang="en-US" dirty="0">
                <a:solidFill>
                  <a:schemeClr val="tx1"/>
                </a:solidFill>
              </a:rPr>
              <a:t>What is a </a:t>
            </a:r>
            <a:r>
              <a:rPr lang="en-US" altLang="en-US" u="sng" dirty="0">
                <a:solidFill>
                  <a:schemeClr val="tx1"/>
                </a:solidFill>
              </a:rPr>
              <a:t>mutagen</a:t>
            </a:r>
            <a:r>
              <a:rPr lang="en-US" altLang="en-US" dirty="0">
                <a:solidFill>
                  <a:schemeClr val="tx1"/>
                </a:solidFill>
              </a:rPr>
              <a:t>?</a:t>
            </a:r>
          </a:p>
          <a:p>
            <a:pPr eaLnBrk="1" hangingPunct="1">
              <a:buFont typeface="Wingdings" panose="05000000000000000000" pitchFamily="2" charset="2"/>
              <a:buNone/>
            </a:pPr>
            <a:r>
              <a:rPr lang="en-US" altLang="en-US" dirty="0">
                <a:solidFill>
                  <a:schemeClr val="tx1"/>
                </a:solidFill>
              </a:rPr>
              <a:t>    something that causes the DNA code to change (mutate) – x-ray, chemicals, UV light, radiation, </a:t>
            </a:r>
            <a:r>
              <a:rPr lang="en-US" altLang="en-US" dirty="0" err="1">
                <a:solidFill>
                  <a:schemeClr val="tx1"/>
                </a:solidFill>
              </a:rPr>
              <a:t>etc</a:t>
            </a:r>
            <a:endParaRPr lang="en-US" altLang="en-US" dirty="0">
              <a:solidFill>
                <a:schemeClr val="tx1"/>
              </a:solidFill>
            </a:endParaRPr>
          </a:p>
          <a:p>
            <a:pPr eaLnBrk="1" hangingPunct="1"/>
            <a:r>
              <a:rPr lang="en-US" altLang="en-US" dirty="0">
                <a:solidFill>
                  <a:schemeClr val="tx1"/>
                </a:solidFill>
              </a:rPr>
              <a:t>What happens to a person who has a mutation?</a:t>
            </a:r>
          </a:p>
        </p:txBody>
      </p:sp>
      <p:sp>
        <p:nvSpPr>
          <p:cNvPr id="26628" name="AutoShape 3"/>
          <p:cNvSpPr>
            <a:spLocks noChangeArrowheads="1"/>
          </p:cNvSpPr>
          <p:nvPr/>
        </p:nvSpPr>
        <p:spPr bwMode="auto">
          <a:xfrm>
            <a:off x="381000" y="1358900"/>
            <a:ext cx="1219200" cy="533400"/>
          </a:xfrm>
          <a:prstGeom prst="rightArrow">
            <a:avLst>
              <a:gd name="adj1" fmla="val 50000"/>
              <a:gd name="adj2" fmla="val 57143"/>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26629" name="AutoShape 4"/>
          <p:cNvSpPr>
            <a:spLocks noChangeArrowheads="1"/>
          </p:cNvSpPr>
          <p:nvPr/>
        </p:nvSpPr>
        <p:spPr bwMode="auto">
          <a:xfrm>
            <a:off x="381000" y="2981325"/>
            <a:ext cx="1219200" cy="533400"/>
          </a:xfrm>
          <a:prstGeom prst="rightArrow">
            <a:avLst>
              <a:gd name="adj1" fmla="val 50000"/>
              <a:gd name="adj2" fmla="val 57143"/>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3501116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74900"/>
            <a:ext cx="8229600" cy="763525"/>
          </a:xfrm>
        </p:spPr>
        <p:txBody>
          <a:bodyPr>
            <a:normAutofit/>
          </a:bodyPr>
          <a:lstStyle/>
          <a:p>
            <a:r>
              <a:rPr lang="en-US" b="1" dirty="0"/>
              <a:t>Characteristic Of Genetic Code</a:t>
            </a:r>
          </a:p>
        </p:txBody>
      </p:sp>
      <p:sp>
        <p:nvSpPr>
          <p:cNvPr id="3" name="Content Placeholder 2"/>
          <p:cNvSpPr>
            <a:spLocks noGrp="1"/>
          </p:cNvSpPr>
          <p:nvPr>
            <p:ph idx="1"/>
          </p:nvPr>
        </p:nvSpPr>
        <p:spPr/>
        <p:txBody>
          <a:bodyPr>
            <a:normAutofit/>
          </a:bodyPr>
          <a:lstStyle/>
          <a:p>
            <a:r>
              <a:rPr lang="en-US" sz="3500" b="1" dirty="0">
                <a:solidFill>
                  <a:schemeClr val="accent6">
                    <a:lumMod val="50000"/>
                  </a:schemeClr>
                </a:solidFill>
              </a:rPr>
              <a:t>Always triplet In Nature</a:t>
            </a:r>
          </a:p>
        </p:txBody>
      </p:sp>
      <p:pic>
        <p:nvPicPr>
          <p:cNvPr id="4" name="Picture 3" descr="code.gif"/>
          <p:cNvPicPr>
            <a:picLocks noChangeAspect="1"/>
          </p:cNvPicPr>
          <p:nvPr/>
        </p:nvPicPr>
        <p:blipFill>
          <a:blip r:embed="rId3" cstate="print"/>
          <a:stretch>
            <a:fillRect/>
          </a:stretch>
        </p:blipFill>
        <p:spPr>
          <a:xfrm>
            <a:off x="0" y="2228850"/>
            <a:ext cx="6781800" cy="4629150"/>
          </a:xfrm>
          <a:prstGeom prst="rect">
            <a:avLst/>
          </a:prstGeom>
        </p:spPr>
      </p:pic>
      <p:sp>
        <p:nvSpPr>
          <p:cNvPr id="5" name="Rectangle 4"/>
          <p:cNvSpPr/>
          <p:nvPr/>
        </p:nvSpPr>
        <p:spPr>
          <a:xfrm>
            <a:off x="5793640" y="1443835"/>
            <a:ext cx="3350360" cy="1015663"/>
          </a:xfrm>
          <a:prstGeom prst="rect">
            <a:avLst/>
          </a:prstGeom>
        </p:spPr>
        <p:txBody>
          <a:bodyPr wrap="square">
            <a:spAutoFit/>
          </a:bodyPr>
          <a:lstStyle/>
          <a:p>
            <a:r>
              <a:rPr lang="en-US" sz="2000" b="1" dirty="0">
                <a:solidFill>
                  <a:schemeClr val="accent6">
                    <a:lumMod val="50000"/>
                  </a:schemeClr>
                </a:solidFill>
              </a:rPr>
              <a:t>Total = </a:t>
            </a:r>
            <a:r>
              <a:rPr lang="en-US" sz="2000" b="1" dirty="0">
                <a:solidFill>
                  <a:srgbClr val="FF0000"/>
                </a:solidFill>
              </a:rPr>
              <a:t>64</a:t>
            </a:r>
            <a:r>
              <a:rPr lang="en-US" sz="2000" b="1" dirty="0">
                <a:solidFill>
                  <a:schemeClr val="accent6">
                    <a:lumMod val="50000"/>
                  </a:schemeClr>
                </a:solidFill>
              </a:rPr>
              <a:t> </a:t>
            </a:r>
          </a:p>
          <a:p>
            <a:r>
              <a:rPr lang="en-US" sz="2000" b="1" dirty="0">
                <a:solidFill>
                  <a:srgbClr val="FF0000"/>
                </a:solidFill>
              </a:rPr>
              <a:t>61</a:t>
            </a:r>
            <a:r>
              <a:rPr lang="en-US" sz="2000" b="1" dirty="0">
                <a:solidFill>
                  <a:schemeClr val="accent6">
                    <a:lumMod val="50000"/>
                  </a:schemeClr>
                </a:solidFill>
              </a:rPr>
              <a:t> Code for Amino acid</a:t>
            </a:r>
          </a:p>
          <a:p>
            <a:r>
              <a:rPr lang="en-US" sz="2000" b="1" dirty="0">
                <a:solidFill>
                  <a:schemeClr val="accent6">
                    <a:lumMod val="50000"/>
                  </a:schemeClr>
                </a:solidFill>
              </a:rPr>
              <a:t>Remaining 3 are stop </a:t>
            </a:r>
            <a:r>
              <a:rPr lang="en-US" sz="2000" b="1" dirty="0" err="1">
                <a:solidFill>
                  <a:schemeClr val="accent6">
                    <a:lumMod val="50000"/>
                  </a:schemeClr>
                </a:solidFill>
              </a:rPr>
              <a:t>Codon</a:t>
            </a:r>
            <a:endParaRPr lang="en-US" sz="2000" b="1" dirty="0">
              <a:solidFill>
                <a:schemeClr val="accent6">
                  <a:lumMod val="50000"/>
                </a:schemeClr>
              </a:solidFill>
            </a:endParaRPr>
          </a:p>
        </p:txBody>
      </p:sp>
    </p:spTree>
    <p:extLst>
      <p:ext uri="{BB962C8B-B14F-4D97-AF65-F5344CB8AC3E}">
        <p14:creationId xmlns:p14="http://schemas.microsoft.com/office/powerpoint/2010/main" val="4103309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74900"/>
            <a:ext cx="8229600" cy="763525"/>
          </a:xfrm>
        </p:spPr>
        <p:txBody>
          <a:bodyPr>
            <a:normAutofit/>
          </a:bodyPr>
          <a:lstStyle/>
          <a:p>
            <a:r>
              <a:rPr lang="en-US" b="1" dirty="0"/>
              <a:t>Characteristic Of Genetic Code</a:t>
            </a:r>
          </a:p>
        </p:txBody>
      </p:sp>
      <p:sp>
        <p:nvSpPr>
          <p:cNvPr id="3" name="Content Placeholder 2"/>
          <p:cNvSpPr>
            <a:spLocks noGrp="1"/>
          </p:cNvSpPr>
          <p:nvPr>
            <p:ph idx="1"/>
          </p:nvPr>
        </p:nvSpPr>
        <p:spPr>
          <a:xfrm>
            <a:off x="296260" y="1749245"/>
            <a:ext cx="8229600" cy="3918803"/>
          </a:xfrm>
        </p:spPr>
        <p:txBody>
          <a:bodyPr>
            <a:normAutofit/>
          </a:bodyPr>
          <a:lstStyle/>
          <a:p>
            <a:r>
              <a:rPr lang="en-US" sz="3500" b="1" dirty="0" err="1">
                <a:solidFill>
                  <a:schemeClr val="accent6">
                    <a:lumMod val="50000"/>
                  </a:schemeClr>
                </a:solidFill>
              </a:rPr>
              <a:t>Codon</a:t>
            </a:r>
            <a:r>
              <a:rPr lang="en-US" sz="3500" b="1" dirty="0">
                <a:solidFill>
                  <a:schemeClr val="accent6">
                    <a:lumMod val="50000"/>
                  </a:schemeClr>
                </a:solidFill>
              </a:rPr>
              <a:t> are Always Written In </a:t>
            </a:r>
            <a:r>
              <a:rPr lang="en-US" sz="3500" b="1" dirty="0" err="1">
                <a:solidFill>
                  <a:schemeClr val="accent6">
                    <a:lumMod val="50000"/>
                  </a:schemeClr>
                </a:solidFill>
              </a:rPr>
              <a:t>Continous</a:t>
            </a:r>
            <a:r>
              <a:rPr lang="en-US" sz="3500" b="1" dirty="0">
                <a:solidFill>
                  <a:schemeClr val="accent6">
                    <a:lumMod val="50000"/>
                  </a:schemeClr>
                </a:solidFill>
              </a:rPr>
              <a:t> Manner , No Comma , No Punctuation held Between Them</a:t>
            </a:r>
          </a:p>
          <a:p>
            <a:endParaRPr lang="en-US" sz="3500" b="1" dirty="0">
              <a:solidFill>
                <a:schemeClr val="accent6">
                  <a:lumMod val="50000"/>
                </a:schemeClr>
              </a:solidFill>
            </a:endParaRPr>
          </a:p>
        </p:txBody>
      </p:sp>
      <p:pic>
        <p:nvPicPr>
          <p:cNvPr id="102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907080" y="3734410"/>
            <a:ext cx="7177135" cy="2595985"/>
          </a:xfrm>
          <a:prstGeom prst="rect">
            <a:avLst/>
          </a:prstGeom>
          <a:noFill/>
          <a:ln w="9525">
            <a:noFill/>
            <a:miter lim="800000"/>
            <a:headEnd/>
            <a:tailEnd/>
          </a:ln>
        </p:spPr>
      </p:pic>
    </p:spTree>
    <p:extLst>
      <p:ext uri="{BB962C8B-B14F-4D97-AF65-F5344CB8AC3E}">
        <p14:creationId xmlns:p14="http://schemas.microsoft.com/office/powerpoint/2010/main" val="4103309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74900"/>
            <a:ext cx="8229600" cy="763525"/>
          </a:xfrm>
        </p:spPr>
        <p:txBody>
          <a:bodyPr>
            <a:normAutofit/>
          </a:bodyPr>
          <a:lstStyle/>
          <a:p>
            <a:r>
              <a:rPr lang="en-US" b="1" dirty="0"/>
              <a:t>Characteristic Of Genetic Code</a:t>
            </a:r>
          </a:p>
        </p:txBody>
      </p:sp>
      <p:sp>
        <p:nvSpPr>
          <p:cNvPr id="3" name="Content Placeholder 2"/>
          <p:cNvSpPr>
            <a:spLocks noGrp="1"/>
          </p:cNvSpPr>
          <p:nvPr>
            <p:ph idx="1"/>
          </p:nvPr>
        </p:nvSpPr>
        <p:spPr>
          <a:xfrm>
            <a:off x="1" y="1901950"/>
            <a:ext cx="9143999" cy="3918803"/>
          </a:xfrm>
        </p:spPr>
        <p:txBody>
          <a:bodyPr>
            <a:normAutofit/>
          </a:bodyPr>
          <a:lstStyle/>
          <a:p>
            <a:r>
              <a:rPr lang="en-US" sz="4400" b="1" dirty="0">
                <a:solidFill>
                  <a:schemeClr val="accent6">
                    <a:lumMod val="50000"/>
                  </a:schemeClr>
                </a:solidFill>
              </a:rPr>
              <a:t>Genetic code Is Universal In Nature…</a:t>
            </a:r>
          </a:p>
          <a:p>
            <a:endParaRPr lang="en-US" sz="4400" b="1" dirty="0">
              <a:solidFill>
                <a:schemeClr val="accent6">
                  <a:lumMod val="50000"/>
                </a:schemeClr>
              </a:solidFill>
            </a:endParaRPr>
          </a:p>
        </p:txBody>
      </p:sp>
      <p:pic>
        <p:nvPicPr>
          <p:cNvPr id="2051" name="Picture 3"/>
          <p:cNvPicPr>
            <a:picLocks noChangeAspect="1" noChangeArrowheads="1"/>
          </p:cNvPicPr>
          <p:nvPr/>
        </p:nvPicPr>
        <p:blipFill>
          <a:blip r:embed="rId3" cstate="print"/>
          <a:srcRect/>
          <a:stretch>
            <a:fillRect/>
          </a:stretch>
        </p:blipFill>
        <p:spPr bwMode="auto">
          <a:xfrm>
            <a:off x="601670" y="2818180"/>
            <a:ext cx="5650085" cy="2469406"/>
          </a:xfrm>
          <a:prstGeom prst="rect">
            <a:avLst/>
          </a:prstGeom>
          <a:noFill/>
          <a:ln w="9525">
            <a:noFill/>
            <a:miter lim="800000"/>
            <a:headEnd/>
            <a:tailEnd/>
          </a:ln>
        </p:spPr>
      </p:pic>
      <p:sp>
        <p:nvSpPr>
          <p:cNvPr id="6" name="Rectangle 5"/>
          <p:cNvSpPr/>
          <p:nvPr/>
        </p:nvSpPr>
        <p:spPr>
          <a:xfrm>
            <a:off x="3197655" y="5261460"/>
            <a:ext cx="5497380" cy="707886"/>
          </a:xfrm>
          <a:prstGeom prst="rect">
            <a:avLst/>
          </a:prstGeom>
        </p:spPr>
        <p:txBody>
          <a:bodyPr wrap="square">
            <a:spAutoFit/>
          </a:bodyPr>
          <a:lstStyle/>
          <a:p>
            <a:r>
              <a:rPr lang="en-US" sz="4000" b="1" dirty="0">
                <a:solidFill>
                  <a:schemeClr val="accent6">
                    <a:lumMod val="50000"/>
                  </a:schemeClr>
                </a:solidFill>
              </a:rPr>
              <a:t>Is same For All Species</a:t>
            </a:r>
          </a:p>
        </p:txBody>
      </p:sp>
    </p:spTree>
    <p:extLst>
      <p:ext uri="{BB962C8B-B14F-4D97-AF65-F5344CB8AC3E}">
        <p14:creationId xmlns:p14="http://schemas.microsoft.com/office/powerpoint/2010/main" val="4103309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74900"/>
            <a:ext cx="8229600" cy="763525"/>
          </a:xfrm>
        </p:spPr>
        <p:txBody>
          <a:bodyPr>
            <a:normAutofit/>
          </a:bodyPr>
          <a:lstStyle/>
          <a:p>
            <a:r>
              <a:rPr lang="en-US" b="1" dirty="0"/>
              <a:t>Characteristic Of Genetic Code</a:t>
            </a:r>
          </a:p>
        </p:txBody>
      </p:sp>
      <p:sp>
        <p:nvSpPr>
          <p:cNvPr id="3" name="Content Placeholder 2"/>
          <p:cNvSpPr>
            <a:spLocks noGrp="1"/>
          </p:cNvSpPr>
          <p:nvPr>
            <p:ph idx="1"/>
          </p:nvPr>
        </p:nvSpPr>
        <p:spPr>
          <a:xfrm>
            <a:off x="296260" y="2360065"/>
            <a:ext cx="8551480" cy="3918803"/>
          </a:xfrm>
        </p:spPr>
        <p:txBody>
          <a:bodyPr>
            <a:normAutofit/>
          </a:bodyPr>
          <a:lstStyle/>
          <a:p>
            <a:r>
              <a:rPr lang="en-US" sz="3500" b="1" dirty="0">
                <a:solidFill>
                  <a:schemeClr val="accent6">
                    <a:lumMod val="50000"/>
                  </a:schemeClr>
                </a:solidFill>
              </a:rPr>
              <a:t>Each </a:t>
            </a:r>
            <a:r>
              <a:rPr lang="en-US" sz="3500" b="1" dirty="0" err="1">
                <a:solidFill>
                  <a:schemeClr val="accent6">
                    <a:lumMod val="50000"/>
                  </a:schemeClr>
                </a:solidFill>
              </a:rPr>
              <a:t>Codon</a:t>
            </a:r>
            <a:r>
              <a:rPr lang="en-US" sz="3500" b="1" dirty="0">
                <a:solidFill>
                  <a:schemeClr val="accent6">
                    <a:lumMod val="50000"/>
                  </a:schemeClr>
                </a:solidFill>
              </a:rPr>
              <a:t> Represent Only One Amino acid Called Specific or </a:t>
            </a:r>
            <a:r>
              <a:rPr lang="en-US" sz="3500" b="1" dirty="0" err="1">
                <a:solidFill>
                  <a:schemeClr val="accent6">
                    <a:lumMod val="50000"/>
                  </a:schemeClr>
                </a:solidFill>
              </a:rPr>
              <a:t>Unambigious</a:t>
            </a:r>
            <a:endParaRPr lang="en-US" sz="3500" b="1" dirty="0">
              <a:solidFill>
                <a:schemeClr val="accent6">
                  <a:lumMod val="50000"/>
                </a:schemeClr>
              </a:solidFill>
            </a:endParaRPr>
          </a:p>
          <a:p>
            <a:pPr>
              <a:buNone/>
            </a:pPr>
            <a:r>
              <a:rPr lang="en-US" sz="3500" b="1" dirty="0">
                <a:solidFill>
                  <a:schemeClr val="accent6">
                    <a:lumMod val="50000"/>
                  </a:schemeClr>
                </a:solidFill>
              </a:rPr>
              <a:t>      </a:t>
            </a:r>
          </a:p>
        </p:txBody>
      </p:sp>
      <p:pic>
        <p:nvPicPr>
          <p:cNvPr id="5122" name="Picture 2"/>
          <p:cNvPicPr>
            <a:picLocks noChangeAspect="1" noChangeArrowheads="1"/>
          </p:cNvPicPr>
          <p:nvPr/>
        </p:nvPicPr>
        <p:blipFill>
          <a:blip r:embed="rId3" cstate="print"/>
          <a:srcRect/>
          <a:stretch>
            <a:fillRect/>
          </a:stretch>
        </p:blipFill>
        <p:spPr bwMode="auto">
          <a:xfrm>
            <a:off x="907080" y="3887115"/>
            <a:ext cx="6932540" cy="1886560"/>
          </a:xfrm>
          <a:prstGeom prst="rect">
            <a:avLst/>
          </a:prstGeom>
          <a:noFill/>
          <a:ln w="9525">
            <a:noFill/>
            <a:miter lim="800000"/>
            <a:headEnd/>
            <a:tailEnd/>
          </a:ln>
        </p:spPr>
      </p:pic>
    </p:spTree>
    <p:extLst>
      <p:ext uri="{BB962C8B-B14F-4D97-AF65-F5344CB8AC3E}">
        <p14:creationId xmlns:p14="http://schemas.microsoft.com/office/powerpoint/2010/main" val="4103309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74900"/>
            <a:ext cx="8229600" cy="763525"/>
          </a:xfrm>
        </p:spPr>
        <p:txBody>
          <a:bodyPr>
            <a:normAutofit/>
          </a:bodyPr>
          <a:lstStyle/>
          <a:p>
            <a:r>
              <a:rPr lang="en-US" b="1" dirty="0"/>
              <a:t>Characteristic Of Genetic Code</a:t>
            </a:r>
          </a:p>
        </p:txBody>
      </p:sp>
      <p:sp>
        <p:nvSpPr>
          <p:cNvPr id="3" name="Content Placeholder 2"/>
          <p:cNvSpPr>
            <a:spLocks noGrp="1"/>
          </p:cNvSpPr>
          <p:nvPr>
            <p:ph idx="1"/>
          </p:nvPr>
        </p:nvSpPr>
        <p:spPr>
          <a:xfrm>
            <a:off x="296260" y="2207360"/>
            <a:ext cx="8695035" cy="3918803"/>
          </a:xfrm>
        </p:spPr>
        <p:txBody>
          <a:bodyPr>
            <a:normAutofit/>
          </a:bodyPr>
          <a:lstStyle/>
          <a:p>
            <a:r>
              <a:rPr lang="en-US" sz="3500" b="1" dirty="0">
                <a:solidFill>
                  <a:schemeClr val="accent6">
                    <a:lumMod val="50000"/>
                  </a:schemeClr>
                </a:solidFill>
              </a:rPr>
              <a:t>Amino acid which Represent By More Than One </a:t>
            </a:r>
            <a:r>
              <a:rPr lang="en-US" sz="3500" b="1" dirty="0" err="1">
                <a:solidFill>
                  <a:schemeClr val="accent6">
                    <a:lumMod val="50000"/>
                  </a:schemeClr>
                </a:solidFill>
              </a:rPr>
              <a:t>codon</a:t>
            </a:r>
            <a:r>
              <a:rPr lang="en-US" sz="3500" b="1" dirty="0">
                <a:solidFill>
                  <a:schemeClr val="accent6">
                    <a:lumMod val="50000"/>
                  </a:schemeClr>
                </a:solidFill>
              </a:rPr>
              <a:t> Called Degenerate</a:t>
            </a:r>
          </a:p>
          <a:p>
            <a:pPr>
              <a:buNone/>
            </a:pPr>
            <a:r>
              <a:rPr lang="en-US" sz="3500" b="1" dirty="0">
                <a:solidFill>
                  <a:schemeClr val="accent6">
                    <a:lumMod val="50000"/>
                  </a:schemeClr>
                </a:solidFill>
              </a:rPr>
              <a:t>       </a:t>
            </a:r>
            <a:endParaRPr lang="en-US" sz="3000" b="1" dirty="0">
              <a:solidFill>
                <a:schemeClr val="accent6">
                  <a:lumMod val="50000"/>
                </a:schemeClr>
              </a:solidFill>
            </a:endParaRPr>
          </a:p>
          <a:p>
            <a:pPr>
              <a:buNone/>
            </a:pPr>
            <a:endParaRPr lang="en-US" sz="3500" b="1" dirty="0">
              <a:solidFill>
                <a:schemeClr val="accent6">
                  <a:lumMod val="50000"/>
                </a:schemeClr>
              </a:solidFill>
            </a:endParaRPr>
          </a:p>
        </p:txBody>
      </p:sp>
      <p:pic>
        <p:nvPicPr>
          <p:cNvPr id="6148" name="Picture 4"/>
          <p:cNvPicPr>
            <a:picLocks noChangeAspect="1" noChangeArrowheads="1"/>
          </p:cNvPicPr>
          <p:nvPr/>
        </p:nvPicPr>
        <p:blipFill>
          <a:blip r:embed="rId3" cstate="print"/>
          <a:srcRect/>
          <a:stretch>
            <a:fillRect/>
          </a:stretch>
        </p:blipFill>
        <p:spPr bwMode="auto">
          <a:xfrm>
            <a:off x="907080" y="3734410"/>
            <a:ext cx="7512984" cy="1782090"/>
          </a:xfrm>
          <a:prstGeom prst="rect">
            <a:avLst/>
          </a:prstGeom>
          <a:noFill/>
          <a:ln w="9525">
            <a:noFill/>
            <a:miter lim="800000"/>
            <a:headEnd/>
            <a:tailEnd/>
          </a:ln>
        </p:spPr>
      </p:pic>
    </p:spTree>
    <p:extLst>
      <p:ext uri="{BB962C8B-B14F-4D97-AF65-F5344CB8AC3E}">
        <p14:creationId xmlns:p14="http://schemas.microsoft.com/office/powerpoint/2010/main" val="4103309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74900"/>
            <a:ext cx="8229600" cy="763525"/>
          </a:xfrm>
        </p:spPr>
        <p:txBody>
          <a:bodyPr>
            <a:normAutofit/>
          </a:bodyPr>
          <a:lstStyle/>
          <a:p>
            <a:r>
              <a:rPr lang="en-US" b="1" dirty="0"/>
              <a:t>Characteristic Of Genetic Code</a:t>
            </a:r>
          </a:p>
        </p:txBody>
      </p:sp>
      <p:sp>
        <p:nvSpPr>
          <p:cNvPr id="3" name="Content Placeholder 2"/>
          <p:cNvSpPr>
            <a:spLocks noGrp="1"/>
          </p:cNvSpPr>
          <p:nvPr>
            <p:ph idx="1"/>
          </p:nvPr>
        </p:nvSpPr>
        <p:spPr>
          <a:xfrm>
            <a:off x="296260" y="1901950"/>
            <a:ext cx="8695035" cy="3918803"/>
          </a:xfrm>
        </p:spPr>
        <p:txBody>
          <a:bodyPr>
            <a:normAutofit/>
          </a:bodyPr>
          <a:lstStyle/>
          <a:p>
            <a:r>
              <a:rPr lang="en-US" sz="4000" b="1" dirty="0">
                <a:solidFill>
                  <a:schemeClr val="accent6">
                    <a:lumMod val="50000"/>
                  </a:schemeClr>
                </a:solidFill>
              </a:rPr>
              <a:t>Some </a:t>
            </a:r>
            <a:r>
              <a:rPr lang="en-US" sz="4000" b="1" dirty="0" err="1">
                <a:solidFill>
                  <a:schemeClr val="accent6">
                    <a:lumMod val="50000"/>
                  </a:schemeClr>
                </a:solidFill>
              </a:rPr>
              <a:t>Codon</a:t>
            </a:r>
            <a:r>
              <a:rPr lang="en-US" sz="4000" b="1" dirty="0">
                <a:solidFill>
                  <a:schemeClr val="accent6">
                    <a:lumMod val="50000"/>
                  </a:schemeClr>
                </a:solidFill>
              </a:rPr>
              <a:t> Initiate Formation Of Polypeptide Chain</a:t>
            </a:r>
          </a:p>
          <a:p>
            <a:pPr>
              <a:buNone/>
            </a:pPr>
            <a:r>
              <a:rPr lang="en-US" sz="4000" b="1" dirty="0">
                <a:solidFill>
                  <a:schemeClr val="accent6">
                    <a:lumMod val="50000"/>
                  </a:schemeClr>
                </a:solidFill>
              </a:rPr>
              <a:t> </a:t>
            </a:r>
          </a:p>
        </p:txBody>
      </p:sp>
      <p:pic>
        <p:nvPicPr>
          <p:cNvPr id="3075" name="Picture 3"/>
          <p:cNvPicPr>
            <a:picLocks noChangeAspect="1" noChangeArrowheads="1"/>
          </p:cNvPicPr>
          <p:nvPr/>
        </p:nvPicPr>
        <p:blipFill>
          <a:blip r:embed="rId3" cstate="print"/>
          <a:srcRect/>
          <a:stretch>
            <a:fillRect/>
          </a:stretch>
        </p:blipFill>
        <p:spPr bwMode="auto">
          <a:xfrm>
            <a:off x="1490522" y="3601975"/>
            <a:ext cx="5219348" cy="1659485"/>
          </a:xfrm>
          <a:prstGeom prst="rect">
            <a:avLst/>
          </a:prstGeom>
          <a:noFill/>
          <a:ln w="9525">
            <a:noFill/>
            <a:miter lim="800000"/>
            <a:headEnd/>
            <a:tailEnd/>
          </a:ln>
        </p:spPr>
      </p:pic>
    </p:spTree>
    <p:extLst>
      <p:ext uri="{BB962C8B-B14F-4D97-AF65-F5344CB8AC3E}">
        <p14:creationId xmlns:p14="http://schemas.microsoft.com/office/powerpoint/2010/main" val="41033094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1555</TotalTime>
  <Words>2048</Words>
  <Application>Microsoft Office PowerPoint</Application>
  <PresentationFormat>On-screen Show (4:3)</PresentationFormat>
  <Paragraphs>253</Paragraphs>
  <Slides>35</Slides>
  <Notes>27</Notes>
  <HiddenSlides>0</HiddenSlides>
  <MMClips>2</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Arial</vt:lpstr>
      <vt:lpstr>Arial Unicode MS</vt:lpstr>
      <vt:lpstr>Calibri</vt:lpstr>
      <vt:lpstr>Comic Sans MS</vt:lpstr>
      <vt:lpstr>Times New Roman</vt:lpstr>
      <vt:lpstr>Wingdings</vt:lpstr>
      <vt:lpstr>Office Theme</vt:lpstr>
      <vt:lpstr>Genetic code</vt:lpstr>
      <vt:lpstr>Objectives </vt:lpstr>
      <vt:lpstr>What Is Genetic Code ?</vt:lpstr>
      <vt:lpstr>Characteristic Of Genetic Code</vt:lpstr>
      <vt:lpstr>Characteristic Of Genetic Code</vt:lpstr>
      <vt:lpstr>Characteristic Of Genetic Code</vt:lpstr>
      <vt:lpstr>Characteristic Of Genetic Code</vt:lpstr>
      <vt:lpstr>Characteristic Of Genetic Code</vt:lpstr>
      <vt:lpstr>Characteristic Of Genetic Code</vt:lpstr>
      <vt:lpstr>Characteristic Of Genetic Code</vt:lpstr>
      <vt:lpstr>Gene Mutations</vt:lpstr>
      <vt:lpstr>What is a gene mutation?</vt:lpstr>
      <vt:lpstr>How common are mutations?</vt:lpstr>
      <vt:lpstr>If I have that many mutations, why don’t I look weird? </vt:lpstr>
      <vt:lpstr>How do mutations affect a population?</vt:lpstr>
      <vt:lpstr>How are mutations inherited?</vt:lpstr>
      <vt:lpstr>Types of Gene Mutations</vt:lpstr>
      <vt:lpstr>Substitution Mutations</vt:lpstr>
      <vt:lpstr>Substitution Mutations</vt:lpstr>
      <vt:lpstr>TRY THIS!</vt:lpstr>
      <vt:lpstr>PowerPoint Presentation</vt:lpstr>
      <vt:lpstr>Insertion Mutations</vt:lpstr>
      <vt:lpstr>Insertion Mutations</vt:lpstr>
      <vt:lpstr>TRY THIS!</vt:lpstr>
      <vt:lpstr>PowerPoint Presentation</vt:lpstr>
      <vt:lpstr>Deletion Mutations</vt:lpstr>
      <vt:lpstr>Deletion Mutations</vt:lpstr>
      <vt:lpstr>TRY THIS!</vt:lpstr>
      <vt:lpstr>PowerPoint Presentation</vt:lpstr>
      <vt:lpstr>Gene Mutations</vt:lpstr>
      <vt:lpstr>Gene Mutations</vt:lpstr>
      <vt:lpstr>Gene Mutations</vt:lpstr>
      <vt:lpstr>Gene Mutations</vt:lpstr>
      <vt:lpstr>Gene Mutations</vt:lpstr>
      <vt:lpstr>Mutagens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Prince Meena</cp:lastModifiedBy>
  <cp:revision>40</cp:revision>
  <dcterms:created xsi:type="dcterms:W3CDTF">2013-08-21T19:17:07Z</dcterms:created>
  <dcterms:modified xsi:type="dcterms:W3CDTF">2024-11-26T04:33:03Z</dcterms:modified>
</cp:coreProperties>
</file>