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 id="288" r:id="rId31"/>
    <p:sldId id="289" r:id="rId32"/>
    <p:sldId id="290" r:id="rId33"/>
    <p:sldId id="291" r:id="rId34"/>
    <p:sldId id="293" r:id="rId35"/>
    <p:sldId id="294" r:id="rId36"/>
    <p:sldId id="292" r:id="rId37"/>
    <p:sldId id="295" r:id="rId38"/>
    <p:sldId id="298" r:id="rId39"/>
    <p:sldId id="303" r:id="rId40"/>
    <p:sldId id="304" r:id="rId41"/>
    <p:sldId id="296" r:id="rId42"/>
    <p:sldId id="299" r:id="rId43"/>
    <p:sldId id="297" r:id="rId44"/>
    <p:sldId id="300" r:id="rId45"/>
    <p:sldId id="301" r:id="rId46"/>
    <p:sldId id="302" r:id="rId47"/>
    <p:sldId id="305" r:id="rId48"/>
    <p:sldId id="30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2E5141F-97E7-49D1-BDF9-C94F29C3F881}"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B0B96B-80AA-4A23-93D2-8BB9EC094DC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E5141F-97E7-49D1-BDF9-C94F29C3F881}"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B0B96B-80AA-4A23-93D2-8BB9EC094DC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E5141F-97E7-49D1-BDF9-C94F29C3F881}"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B0B96B-80AA-4A23-93D2-8BB9EC094DC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2E5141F-97E7-49D1-BDF9-C94F29C3F881}"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B0B96B-80AA-4A23-93D2-8BB9EC094DC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5141F-97E7-49D1-BDF9-C94F29C3F881}" type="datetimeFigureOut">
              <a:rPr lang="en-IN" smtClean="0"/>
              <a:pPr/>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B0B96B-80AA-4A23-93D2-8BB9EC094DC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2E5141F-97E7-49D1-BDF9-C94F29C3F881}" type="datetimeFigureOut">
              <a:rPr lang="en-IN" smtClean="0"/>
              <a:pPr/>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B0B96B-80AA-4A23-93D2-8BB9EC094DC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2E5141F-97E7-49D1-BDF9-C94F29C3F881}" type="datetimeFigureOut">
              <a:rPr lang="en-IN" smtClean="0"/>
              <a:pPr/>
              <a:t>26-11-2024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B0B96B-80AA-4A23-93D2-8BB9EC094DC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2E5141F-97E7-49D1-BDF9-C94F29C3F881}" type="datetimeFigureOut">
              <a:rPr lang="en-IN" smtClean="0"/>
              <a:pPr/>
              <a:t>26-11-2024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9B0B96B-80AA-4A23-93D2-8BB9EC094DC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5141F-97E7-49D1-BDF9-C94F29C3F881}" type="datetimeFigureOut">
              <a:rPr lang="en-IN" smtClean="0"/>
              <a:pPr/>
              <a:t>26-11-2024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9B0B96B-80AA-4A23-93D2-8BB9EC094DC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5141F-97E7-49D1-BDF9-C94F29C3F881}" type="datetimeFigureOut">
              <a:rPr lang="en-IN" smtClean="0"/>
              <a:pPr/>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B0B96B-80AA-4A23-93D2-8BB9EC094DC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5141F-97E7-49D1-BDF9-C94F29C3F881}" type="datetimeFigureOut">
              <a:rPr lang="en-IN" smtClean="0"/>
              <a:pPr/>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B0B96B-80AA-4A23-93D2-8BB9EC094DC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5141F-97E7-49D1-BDF9-C94F29C3F881}" type="datetimeFigureOut">
              <a:rPr lang="en-IN" smtClean="0"/>
              <a:pPr/>
              <a:t>26-11-2024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0B96B-80AA-4A23-93D2-8BB9EC094DC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t>Vitamin B12</a:t>
            </a:r>
            <a:endParaRPr lang="en-IN" b="1" dirty="0"/>
          </a:p>
        </p:txBody>
      </p:sp>
      <p:sp>
        <p:nvSpPr>
          <p:cNvPr id="3" name="Subtitle 2"/>
          <p:cNvSpPr>
            <a:spLocks noGrp="1"/>
          </p:cNvSpPr>
          <p:nvPr>
            <p:ph type="subTitle" idx="1"/>
          </p:nvPr>
        </p:nvSpPr>
        <p:spPr/>
        <p:txBody>
          <a:bodyPr>
            <a:normAutofit fontScale="85000" lnSpcReduction="20000"/>
          </a:bodyPr>
          <a:lstStyle/>
          <a:p>
            <a:r>
              <a:rPr lang="en-IN" dirty="0" smtClean="0">
                <a:solidFill>
                  <a:schemeClr val="tx1"/>
                </a:solidFill>
              </a:rPr>
              <a:t>Mr  </a:t>
            </a:r>
            <a:r>
              <a:rPr lang="en-IN" dirty="0" err="1" smtClean="0">
                <a:solidFill>
                  <a:schemeClr val="tx1"/>
                </a:solidFill>
              </a:rPr>
              <a:t>Vanraj</a:t>
            </a:r>
            <a:r>
              <a:rPr lang="en-IN" dirty="0" smtClean="0">
                <a:solidFill>
                  <a:schemeClr val="tx1"/>
                </a:solidFill>
              </a:rPr>
              <a:t> </a:t>
            </a:r>
            <a:r>
              <a:rPr lang="en-IN" dirty="0" err="1" smtClean="0">
                <a:solidFill>
                  <a:schemeClr val="tx1"/>
                </a:solidFill>
              </a:rPr>
              <a:t>Diyora</a:t>
            </a:r>
            <a:r>
              <a:rPr lang="en-IN" dirty="0" smtClean="0">
                <a:solidFill>
                  <a:schemeClr val="tx1"/>
                </a:solidFill>
              </a:rPr>
              <a:t> </a:t>
            </a:r>
          </a:p>
          <a:p>
            <a:r>
              <a:rPr lang="en-IN" dirty="0" smtClean="0">
                <a:solidFill>
                  <a:schemeClr val="tx1"/>
                </a:solidFill>
              </a:rPr>
              <a:t>Assistant Professor </a:t>
            </a:r>
          </a:p>
          <a:p>
            <a:r>
              <a:rPr lang="en-IN" dirty="0" smtClean="0">
                <a:solidFill>
                  <a:schemeClr val="tx1"/>
                </a:solidFill>
              </a:rPr>
              <a:t>Biochemistry Department</a:t>
            </a:r>
          </a:p>
          <a:p>
            <a:r>
              <a:rPr lang="en-IN" dirty="0" smtClean="0">
                <a:solidFill>
                  <a:schemeClr val="tx1"/>
                </a:solidFill>
              </a:rPr>
              <a:t>SBKSMI&amp;RC </a:t>
            </a:r>
          </a:p>
          <a:p>
            <a:pPr algn="r"/>
            <a:endParaRPr lang="en-IN"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t>One molecule of IF can combine with </a:t>
            </a:r>
            <a:r>
              <a:rPr lang="en-IN" dirty="0" smtClean="0"/>
              <a:t>2 molecules </a:t>
            </a:r>
            <a:r>
              <a:rPr lang="en-IN" dirty="0"/>
              <a:t>of B12. </a:t>
            </a:r>
            <a:endParaRPr lang="en-IN" dirty="0" smtClean="0"/>
          </a:p>
          <a:p>
            <a:r>
              <a:rPr lang="en-IN" dirty="0" smtClean="0"/>
              <a:t>This </a:t>
            </a:r>
            <a:r>
              <a:rPr lang="en-IN" dirty="0"/>
              <a:t>IF-B12 complex </a:t>
            </a:r>
            <a:r>
              <a:rPr lang="en-IN" dirty="0" smtClean="0"/>
              <a:t>is attached </a:t>
            </a:r>
            <a:r>
              <a:rPr lang="en-IN" dirty="0"/>
              <a:t>with specific receptors on </a:t>
            </a:r>
            <a:r>
              <a:rPr lang="en-IN" dirty="0" smtClean="0"/>
              <a:t>mucosal cells</a:t>
            </a:r>
            <a:r>
              <a:rPr lang="en-IN" dirty="0"/>
              <a:t>. </a:t>
            </a:r>
            <a:endParaRPr lang="en-IN" dirty="0" smtClean="0"/>
          </a:p>
          <a:p>
            <a:r>
              <a:rPr lang="en-IN" dirty="0" smtClean="0"/>
              <a:t>The </a:t>
            </a:r>
            <a:r>
              <a:rPr lang="en-IN" dirty="0"/>
              <a:t>whole IF-B12 complex is </a:t>
            </a:r>
            <a:r>
              <a:rPr lang="en-IN" dirty="0" smtClean="0"/>
              <a:t>internalized.</a:t>
            </a:r>
          </a:p>
          <a:p>
            <a:r>
              <a:rPr lang="en-IN" dirty="0" smtClean="0"/>
              <a:t>B12 is absorbed </a:t>
            </a:r>
            <a:r>
              <a:rPr lang="en-IN" dirty="0"/>
              <a:t>from ileum, while folic acid is </a:t>
            </a:r>
            <a:r>
              <a:rPr lang="en-IN" dirty="0" smtClean="0"/>
              <a:t>from jejunum</a:t>
            </a:r>
            <a:r>
              <a:rPr lang="en-IN"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95536" y="1600200"/>
            <a:ext cx="3312368" cy="4525963"/>
          </a:xfrm>
        </p:spPr>
        <p:txBody>
          <a:bodyPr>
            <a:normAutofit/>
          </a:bodyPr>
          <a:lstStyle/>
          <a:p>
            <a:r>
              <a:rPr lang="en-IN" dirty="0"/>
              <a:t>Absorption and storage of vitamin B12.</a:t>
            </a:r>
          </a:p>
          <a:p>
            <a:r>
              <a:rPr lang="en-IN" dirty="0"/>
              <a:t>R = </a:t>
            </a:r>
            <a:r>
              <a:rPr lang="en-IN" dirty="0" err="1"/>
              <a:t>cobalophilin</a:t>
            </a:r>
            <a:r>
              <a:rPr lang="en-IN" dirty="0"/>
              <a:t>; </a:t>
            </a:r>
            <a:r>
              <a:rPr lang="en-IN" dirty="0" err="1"/>
              <a:t>Cbl</a:t>
            </a:r>
            <a:r>
              <a:rPr lang="en-IN" dirty="0"/>
              <a:t> = </a:t>
            </a:r>
            <a:r>
              <a:rPr lang="en-IN" dirty="0" err="1"/>
              <a:t>cobalamin</a:t>
            </a:r>
            <a:r>
              <a:rPr lang="en-IN" dirty="0"/>
              <a:t>; IF = </a:t>
            </a:r>
            <a:r>
              <a:rPr lang="en-IN" dirty="0" smtClean="0"/>
              <a:t>intrinsic factor</a:t>
            </a:r>
            <a:r>
              <a:rPr lang="en-IN" dirty="0"/>
              <a:t>; TC = trans </a:t>
            </a:r>
            <a:r>
              <a:rPr lang="en-IN" dirty="0" err="1"/>
              <a:t>cobalamin</a:t>
            </a:r>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3809181" y="158452"/>
            <a:ext cx="4867275" cy="64389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Transport and Storage</a:t>
            </a:r>
            <a:endParaRPr lang="en-IN" dirty="0"/>
          </a:p>
        </p:txBody>
      </p:sp>
      <p:sp>
        <p:nvSpPr>
          <p:cNvPr id="3" name="Content Placeholder 2"/>
          <p:cNvSpPr>
            <a:spLocks noGrp="1"/>
          </p:cNvSpPr>
          <p:nvPr>
            <p:ph idx="1"/>
          </p:nvPr>
        </p:nvSpPr>
        <p:spPr/>
        <p:txBody>
          <a:bodyPr/>
          <a:lstStyle/>
          <a:p>
            <a:r>
              <a:rPr lang="en-IN" dirty="0" smtClean="0"/>
              <a:t>In </a:t>
            </a:r>
            <a:r>
              <a:rPr lang="en-IN" dirty="0"/>
              <a:t>the blood, methyl B12 form is predominant.</a:t>
            </a:r>
          </a:p>
          <a:p>
            <a:r>
              <a:rPr lang="en-IN" dirty="0" err="1"/>
              <a:t>Transcobalamin</a:t>
            </a:r>
            <a:r>
              <a:rPr lang="en-IN" dirty="0"/>
              <a:t>, a glycoprotein, is the </a:t>
            </a:r>
            <a:r>
              <a:rPr lang="en-IN" dirty="0" smtClean="0"/>
              <a:t>specific carrier. </a:t>
            </a:r>
          </a:p>
          <a:p>
            <a:r>
              <a:rPr lang="en-IN" dirty="0" smtClean="0"/>
              <a:t>It </a:t>
            </a:r>
            <a:r>
              <a:rPr lang="en-IN" dirty="0"/>
              <a:t>is stored in the liver cells, </a:t>
            </a:r>
            <a:r>
              <a:rPr lang="en-IN" dirty="0" smtClean="0"/>
              <a:t>as ado-B12 </a:t>
            </a:r>
            <a:r>
              <a:rPr lang="en-IN" dirty="0"/>
              <a:t>form, in combination with </a:t>
            </a:r>
            <a:r>
              <a:rPr lang="en-IN" dirty="0" err="1"/>
              <a:t>transcorrin</a:t>
            </a:r>
            <a:r>
              <a:rPr lang="en-IN" i="1" dirty="0"/>
              <a:t>.</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Generally, B complex vitamins are not stored in </a:t>
            </a:r>
            <a:r>
              <a:rPr lang="en-IN" dirty="0" smtClean="0"/>
              <a:t>the body</a:t>
            </a:r>
            <a:r>
              <a:rPr lang="en-IN" dirty="0"/>
              <a:t>, B12 is an exception. </a:t>
            </a:r>
            <a:endParaRPr lang="en-IN" dirty="0" smtClean="0"/>
          </a:p>
          <a:p>
            <a:r>
              <a:rPr lang="en-IN" dirty="0" smtClean="0"/>
              <a:t>Whole </a:t>
            </a:r>
            <a:r>
              <a:rPr lang="en-IN" dirty="0"/>
              <a:t>liver </a:t>
            </a:r>
            <a:r>
              <a:rPr lang="en-IN" dirty="0" smtClean="0"/>
              <a:t>contains about </a:t>
            </a:r>
            <a:r>
              <a:rPr lang="en-IN" dirty="0"/>
              <a:t>2 mg of B12, which is sufficient for </a:t>
            </a:r>
            <a:r>
              <a:rPr lang="en-IN" dirty="0" smtClean="0"/>
              <a:t>the requirement </a:t>
            </a:r>
            <a:r>
              <a:rPr lang="en-IN" dirty="0"/>
              <a:t>for 2-3 years. So, B12 deficiency is </a:t>
            </a:r>
            <a:r>
              <a:rPr lang="en-IN" dirty="0" smtClean="0"/>
              <a:t>seen only </a:t>
            </a:r>
            <a:r>
              <a:rPr lang="en-IN" dirty="0"/>
              <a:t>years after </a:t>
            </a:r>
            <a:r>
              <a:rPr lang="en-IN" dirty="0" err="1"/>
              <a:t>gastrectomy</a:t>
            </a:r>
            <a:r>
              <a:rPr lang="en-IN"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Source</a:t>
            </a:r>
            <a:endParaRPr lang="en-IN" dirty="0"/>
          </a:p>
        </p:txBody>
      </p:sp>
      <p:sp>
        <p:nvSpPr>
          <p:cNvPr id="3" name="Content Placeholder 2"/>
          <p:cNvSpPr>
            <a:spLocks noGrp="1"/>
          </p:cNvSpPr>
          <p:nvPr>
            <p:ph idx="1"/>
          </p:nvPr>
        </p:nvSpPr>
        <p:spPr/>
        <p:txBody>
          <a:bodyPr>
            <a:normAutofit/>
          </a:bodyPr>
          <a:lstStyle/>
          <a:p>
            <a:r>
              <a:rPr lang="en-US" dirty="0" smtClean="0"/>
              <a:t>It is the only vitamin that cannot be synthesized by plants &amp; animals but by only a few species of bacteria.</a:t>
            </a:r>
          </a:p>
          <a:p>
            <a:r>
              <a:rPr lang="en-US" dirty="0" smtClean="0"/>
              <a:t>liver ( largest store)</a:t>
            </a:r>
          </a:p>
          <a:p>
            <a:r>
              <a:rPr lang="en-US" dirty="0" smtClean="0"/>
              <a:t>kidney, Fish, pork, chicken, meat, egg</a:t>
            </a:r>
          </a:p>
          <a:p>
            <a:r>
              <a:rPr lang="en-US" dirty="0" smtClean="0"/>
              <a:t>milk &amp; cheese are good source. </a:t>
            </a:r>
          </a:p>
          <a:p>
            <a:r>
              <a:rPr lang="en-US" dirty="0" smtClean="0"/>
              <a:t>Curd is a good source because lactobacillus can synthesize B12.</a:t>
            </a:r>
          </a:p>
          <a:p>
            <a:endParaRPr lang="en-US" dirty="0" smtClean="0"/>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RDA</a:t>
            </a:r>
            <a:endParaRPr lang="en-IN" dirty="0"/>
          </a:p>
        </p:txBody>
      </p:sp>
      <p:sp>
        <p:nvSpPr>
          <p:cNvPr id="3" name="Content Placeholder 2"/>
          <p:cNvSpPr>
            <a:spLocks noGrp="1"/>
          </p:cNvSpPr>
          <p:nvPr>
            <p:ph idx="1"/>
          </p:nvPr>
        </p:nvSpPr>
        <p:spPr/>
        <p:txBody>
          <a:bodyPr/>
          <a:lstStyle/>
          <a:p>
            <a:r>
              <a:rPr lang="en-IN" dirty="0" smtClean="0"/>
              <a:t>Normal daily requirement is 1–2 </a:t>
            </a:r>
            <a:r>
              <a:rPr lang="en-IN" dirty="0" err="1" smtClean="0"/>
              <a:t>ug</a:t>
            </a:r>
            <a:r>
              <a:rPr lang="en-IN" dirty="0" smtClean="0"/>
              <a:t>/day.</a:t>
            </a:r>
          </a:p>
          <a:p>
            <a:endParaRPr lang="en-IN" dirty="0" smtClean="0"/>
          </a:p>
          <a:p>
            <a:r>
              <a:rPr lang="en-IN" dirty="0" smtClean="0"/>
              <a:t>During pregnancy and lactation, this is increased to 2 mg/day. </a:t>
            </a:r>
          </a:p>
          <a:p>
            <a:endParaRPr lang="en-IN" dirty="0" smtClean="0"/>
          </a:p>
          <a:p>
            <a:r>
              <a:rPr lang="en-IN" dirty="0" smtClean="0"/>
              <a:t>Those who take folic acid, should also take vitamin B12.</a:t>
            </a:r>
            <a:endParaRPr lang="en-US" dirty="0" smtClean="0"/>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US" sz="4000" b="1" dirty="0">
                <a:solidFill>
                  <a:srgbClr val="C00000"/>
                </a:solidFill>
              </a:rPr>
              <a:t>Biochemical role of cobalamin</a:t>
            </a:r>
          </a:p>
        </p:txBody>
      </p:sp>
      <p:sp>
        <p:nvSpPr>
          <p:cNvPr id="3" name="Content Placeholder 2"/>
          <p:cNvSpPr>
            <a:spLocks noGrp="1"/>
          </p:cNvSpPr>
          <p:nvPr>
            <p:ph idx="1"/>
          </p:nvPr>
        </p:nvSpPr>
        <p:spPr>
          <a:xfrm>
            <a:off x="457200" y="1268760"/>
            <a:ext cx="8229600" cy="4857403"/>
          </a:xfrm>
        </p:spPr>
        <p:txBody>
          <a:bodyPr/>
          <a:lstStyle/>
          <a:p>
            <a:r>
              <a:rPr lang="en-US" dirty="0"/>
              <a:t>Many B12 containing enzymes are present in bacteria. But in animal tissue two important enzymes are present.</a:t>
            </a:r>
          </a:p>
          <a:p>
            <a:endParaRPr lang="en-US" dirty="0"/>
          </a:p>
          <a:p>
            <a:pPr marL="0" indent="0">
              <a:buNone/>
            </a:pPr>
            <a:r>
              <a:rPr lang="en-US" dirty="0"/>
              <a:t>A) methyl </a:t>
            </a:r>
            <a:r>
              <a:rPr lang="en-US" dirty="0" err="1"/>
              <a:t>malonyl</a:t>
            </a:r>
            <a:r>
              <a:rPr lang="en-US" dirty="0"/>
              <a:t> </a:t>
            </a:r>
            <a:r>
              <a:rPr lang="en-US" dirty="0" err="1"/>
              <a:t>CoA</a:t>
            </a:r>
            <a:r>
              <a:rPr lang="en-US" dirty="0"/>
              <a:t> </a:t>
            </a:r>
            <a:r>
              <a:rPr lang="en-US" dirty="0" err="1"/>
              <a:t>mutase</a:t>
            </a:r>
            <a:endParaRPr lang="en-US" dirty="0"/>
          </a:p>
          <a:p>
            <a:pPr marL="0" indent="0">
              <a:buNone/>
            </a:pPr>
            <a:r>
              <a:rPr lang="en-US" dirty="0"/>
              <a:t>B) </a:t>
            </a:r>
            <a:r>
              <a:rPr lang="en-US" dirty="0" err="1"/>
              <a:t>homocysteine</a:t>
            </a:r>
            <a:r>
              <a:rPr lang="en-US" dirty="0"/>
              <a:t> methyl </a:t>
            </a:r>
            <a:r>
              <a:rPr lang="en-US" dirty="0" err="1"/>
              <a:t>transferase</a:t>
            </a:r>
            <a:r>
              <a:rPr lang="en-US" dirty="0"/>
              <a:t>.</a:t>
            </a:r>
          </a:p>
          <a:p>
            <a:pPr marL="0" indent="0">
              <a:buNone/>
            </a:pPr>
            <a:endParaRPr lang="en-US" dirty="0"/>
          </a:p>
          <a:p>
            <a:pPr marL="0" indent="0"/>
            <a:r>
              <a:rPr lang="en-US" dirty="0" smtClean="0"/>
              <a:t>  Methyl </a:t>
            </a:r>
            <a:r>
              <a:rPr lang="en-US" dirty="0"/>
              <a:t>folate trap and folate deficiency.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200" dirty="0"/>
              <a:t>A)</a:t>
            </a:r>
            <a:r>
              <a:rPr lang="en-US" sz="3200" dirty="0">
                <a:solidFill>
                  <a:srgbClr val="C00000"/>
                </a:solidFill>
              </a:rPr>
              <a:t>methyl </a:t>
            </a:r>
            <a:r>
              <a:rPr lang="en-US" sz="3200" dirty="0" err="1">
                <a:solidFill>
                  <a:srgbClr val="C00000"/>
                </a:solidFill>
              </a:rPr>
              <a:t>malonyl</a:t>
            </a:r>
            <a:r>
              <a:rPr lang="en-US" sz="3200" dirty="0">
                <a:solidFill>
                  <a:srgbClr val="C00000"/>
                </a:solidFill>
              </a:rPr>
              <a:t> </a:t>
            </a:r>
            <a:r>
              <a:rPr lang="en-US" sz="3200" dirty="0" err="1">
                <a:solidFill>
                  <a:srgbClr val="C00000"/>
                </a:solidFill>
              </a:rPr>
              <a:t>CoA</a:t>
            </a:r>
            <a:r>
              <a:rPr lang="en-US" sz="3200" dirty="0">
                <a:solidFill>
                  <a:srgbClr val="C00000"/>
                </a:solidFill>
              </a:rPr>
              <a:t> is formed from-</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52736"/>
            <a:ext cx="9144000" cy="58052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lstStyle/>
          <a:p>
            <a:r>
              <a:rPr lang="en-US" dirty="0"/>
              <a:t>During deficiency of B12 L- methyl </a:t>
            </a:r>
            <a:r>
              <a:rPr lang="en-US" dirty="0" err="1"/>
              <a:t>malonyl</a:t>
            </a:r>
            <a:r>
              <a:rPr lang="en-US" dirty="0"/>
              <a:t> </a:t>
            </a:r>
            <a:r>
              <a:rPr lang="en-US" dirty="0" err="1"/>
              <a:t>CoA</a:t>
            </a:r>
            <a:r>
              <a:rPr lang="en-US" dirty="0"/>
              <a:t> is excreted in </a:t>
            </a:r>
            <a:r>
              <a:rPr lang="en-US" dirty="0" smtClean="0"/>
              <a:t>urine</a:t>
            </a:r>
            <a:r>
              <a:rPr lang="en-IN" dirty="0"/>
              <a:t> (</a:t>
            </a:r>
            <a:r>
              <a:rPr lang="en-IN" b="1" dirty="0"/>
              <a:t>methyl </a:t>
            </a:r>
            <a:r>
              <a:rPr lang="en-IN" b="1" dirty="0" err="1"/>
              <a:t>malonic</a:t>
            </a:r>
            <a:r>
              <a:rPr lang="en-IN" b="1" dirty="0"/>
              <a:t> </a:t>
            </a:r>
            <a:r>
              <a:rPr lang="en-IN" b="1" dirty="0" err="1"/>
              <a:t>aciduria</a:t>
            </a:r>
            <a:r>
              <a:rPr lang="en-IN" b="1" dirty="0" smtClean="0"/>
              <a:t>)</a:t>
            </a:r>
            <a:r>
              <a:rPr lang="en-US" dirty="0" smtClean="0"/>
              <a:t>. </a:t>
            </a:r>
            <a:r>
              <a:rPr lang="en-US" dirty="0"/>
              <a:t>Odd chain FA deposited is in the myelin sheath and interfere with nerve transmission. </a:t>
            </a:r>
          </a:p>
          <a:p>
            <a:endParaRPr lang="en-US" dirty="0"/>
          </a:p>
          <a:p>
            <a:r>
              <a:rPr lang="en-US" dirty="0"/>
              <a:t>Results </a:t>
            </a:r>
            <a:r>
              <a:rPr lang="en-US" dirty="0" smtClean="0"/>
              <a:t>in </a:t>
            </a:r>
            <a:r>
              <a:rPr lang="en-US" dirty="0"/>
              <a:t>neurological disturbances and breakdown of myelin sheath.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fontScale="90000"/>
          </a:bodyPr>
          <a:lstStyle/>
          <a:p>
            <a:r>
              <a:rPr lang="en-US" dirty="0"/>
              <a:t>B) </a:t>
            </a:r>
            <a:r>
              <a:rPr lang="en-US" dirty="0" smtClean="0">
                <a:solidFill>
                  <a:srgbClr val="C00000"/>
                </a:solidFill>
              </a:rPr>
              <a:t>Homocysteine </a:t>
            </a:r>
            <a:r>
              <a:rPr lang="en-US" dirty="0">
                <a:solidFill>
                  <a:srgbClr val="C00000"/>
                </a:solidFill>
              </a:rPr>
              <a:t>methyl transferase</a:t>
            </a:r>
          </a:p>
        </p:txBody>
      </p:sp>
      <p:sp>
        <p:nvSpPr>
          <p:cNvPr id="3" name="Content Placeholder 2"/>
          <p:cNvSpPr>
            <a:spLocks noGrp="1"/>
          </p:cNvSpPr>
          <p:nvPr>
            <p:ph idx="1"/>
          </p:nvPr>
        </p:nvSpPr>
        <p:spPr>
          <a:xfrm>
            <a:off x="457200" y="1071546"/>
            <a:ext cx="8229600" cy="5054617"/>
          </a:xfrm>
        </p:spPr>
        <p:txBody>
          <a:bodyPr/>
          <a:lstStyle/>
          <a:p>
            <a:endParaRPr lang="en-US" dirty="0" smtClean="0"/>
          </a:p>
          <a:p>
            <a:r>
              <a:rPr lang="en-US" dirty="0" smtClean="0"/>
              <a:t>Homocysteine </a:t>
            </a:r>
            <a:r>
              <a:rPr lang="en-US" dirty="0"/>
              <a:t>methyl transferase requires B12 and also it require </a:t>
            </a:r>
            <a:r>
              <a:rPr lang="en-US" dirty="0" smtClean="0"/>
              <a:t>THFA.</a:t>
            </a:r>
            <a:endParaRPr lang="en-US" dirty="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Vit B12 is known as: </a:t>
            </a:r>
          </a:p>
          <a:p>
            <a:pPr>
              <a:buNone/>
            </a:pPr>
            <a:r>
              <a:rPr lang="en-US" dirty="0" smtClean="0"/>
              <a:t>              a) extrinsic factor (EF) of castle</a:t>
            </a:r>
          </a:p>
          <a:p>
            <a:pPr>
              <a:buNone/>
            </a:pPr>
            <a:r>
              <a:rPr lang="en-US" dirty="0" smtClean="0"/>
              <a:t>              b) anti pernicious anemia factor</a:t>
            </a:r>
          </a:p>
          <a:p>
            <a:pPr>
              <a:buNone/>
            </a:pPr>
            <a:r>
              <a:rPr lang="en-US" dirty="0"/>
              <a:t> </a:t>
            </a:r>
            <a:r>
              <a:rPr lang="en-US" dirty="0" smtClean="0"/>
              <a:t>             c) </a:t>
            </a:r>
            <a:r>
              <a:rPr lang="en-US" dirty="0" err="1" smtClean="0"/>
              <a:t>Cobalamin</a:t>
            </a:r>
            <a:endParaRPr lang="en-US" dirty="0" smtClean="0"/>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cstate="print"/>
          <a:stretch>
            <a:fillRect/>
          </a:stretch>
        </p:blipFill>
        <p:spPr>
          <a:xfrm>
            <a:off x="35496"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dirty="0">
                <a:solidFill>
                  <a:srgbClr val="C00000"/>
                </a:solidFill>
              </a:rPr>
              <a:t>“FOLATE TRAP”</a:t>
            </a:r>
          </a:p>
        </p:txBody>
      </p:sp>
      <p:sp>
        <p:nvSpPr>
          <p:cNvPr id="3" name="Content Placeholder 2"/>
          <p:cNvSpPr>
            <a:spLocks noGrp="1"/>
          </p:cNvSpPr>
          <p:nvPr>
            <p:ph idx="1"/>
          </p:nvPr>
        </p:nvSpPr>
        <p:spPr>
          <a:xfrm>
            <a:off x="0" y="1700808"/>
            <a:ext cx="9144000" cy="5157192"/>
          </a:xfrm>
        </p:spPr>
        <p:txBody>
          <a:bodyPr/>
          <a:lstStyle/>
          <a:p>
            <a:r>
              <a:rPr lang="en-US" dirty="0"/>
              <a:t>The production of N5 methyl THFA is a irreversible reaction therefore the only way to obtain free THFA is to free THFA by transferring methyl group to B12.</a:t>
            </a:r>
          </a:p>
          <a:p>
            <a:endParaRPr lang="en-US" dirty="0"/>
          </a:p>
          <a:p>
            <a:r>
              <a:rPr lang="en-US" dirty="0"/>
              <a:t>If B12 is deficient this reaction will not take place and folic acid deficiency will develop. This is known as methyl </a:t>
            </a:r>
            <a:r>
              <a:rPr lang="en-US" dirty="0" err="1"/>
              <a:t>folate</a:t>
            </a:r>
            <a:r>
              <a:rPr lang="en-US" dirty="0"/>
              <a:t> trap.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054617"/>
          </a:xfrm>
        </p:spPr>
        <p:txBody>
          <a:bodyPr/>
          <a:lstStyle/>
          <a:p>
            <a:r>
              <a:rPr lang="en-US" dirty="0"/>
              <a:t>If B12 deficiency is </a:t>
            </a:r>
            <a:r>
              <a:rPr lang="en-US" dirty="0" smtClean="0"/>
              <a:t>there, </a:t>
            </a:r>
            <a:r>
              <a:rPr lang="en-US" dirty="0"/>
              <a:t>Homocysteine will be accumulated and blood level will increase which is related to MI. Hence B12 is protective against </a:t>
            </a:r>
            <a:r>
              <a:rPr lang="en-US" dirty="0">
                <a:solidFill>
                  <a:srgbClr val="C00000"/>
                </a:solidFill>
              </a:rPr>
              <a:t>myocardial </a:t>
            </a:r>
            <a:r>
              <a:rPr lang="en-US" dirty="0" smtClean="0">
                <a:solidFill>
                  <a:srgbClr val="C00000"/>
                </a:solidFill>
              </a:rPr>
              <a:t>infarction.</a:t>
            </a:r>
            <a:endParaRPr lang="en-US"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r>
              <a:rPr lang="en-US" dirty="0"/>
              <a:t>In B12 deficiency there is a block on the following reaction :</a:t>
            </a:r>
            <a:r>
              <a:rPr lang="en-US" u="sng" dirty="0"/>
              <a:t>S </a:t>
            </a:r>
            <a:r>
              <a:rPr lang="en-US" u="sng" dirty="0" err="1"/>
              <a:t>adenosyl</a:t>
            </a:r>
            <a:r>
              <a:rPr lang="en-US" u="sng" dirty="0"/>
              <a:t> methionine is not converted to S </a:t>
            </a:r>
            <a:r>
              <a:rPr lang="en-US" u="sng" dirty="0" err="1"/>
              <a:t>adenosyl</a:t>
            </a:r>
            <a:r>
              <a:rPr lang="en-US" u="sng" dirty="0"/>
              <a:t> Homocysteine, </a:t>
            </a:r>
            <a:r>
              <a:rPr lang="en-US" dirty="0"/>
              <a:t>due to non availability of active </a:t>
            </a:r>
            <a:r>
              <a:rPr lang="en-US" dirty="0" smtClean="0"/>
              <a:t>methionine. </a:t>
            </a:r>
            <a:r>
              <a:rPr lang="en-US" dirty="0"/>
              <a:t>H</a:t>
            </a:r>
            <a:r>
              <a:rPr lang="en-US" dirty="0" smtClean="0"/>
              <a:t>ence </a:t>
            </a:r>
            <a:r>
              <a:rPr lang="en-US" dirty="0"/>
              <a:t>methylation </a:t>
            </a:r>
            <a:r>
              <a:rPr lang="en-US" dirty="0" smtClean="0"/>
              <a:t>of </a:t>
            </a:r>
            <a:r>
              <a:rPr lang="en-US" dirty="0" err="1"/>
              <a:t>phosphatidyl</a:t>
            </a:r>
            <a:r>
              <a:rPr lang="en-US" dirty="0"/>
              <a:t> ethanolamine to </a:t>
            </a:r>
            <a:r>
              <a:rPr lang="en-US" dirty="0" err="1"/>
              <a:t>phosphatidyl</a:t>
            </a:r>
            <a:r>
              <a:rPr lang="en-US" dirty="0"/>
              <a:t> choline is not adequate. </a:t>
            </a:r>
          </a:p>
          <a:p>
            <a:r>
              <a:rPr lang="en-US" dirty="0"/>
              <a:t>This leads to deficient formation of myelin sheath of nerves causing </a:t>
            </a:r>
            <a:r>
              <a:rPr lang="en-US" dirty="0">
                <a:solidFill>
                  <a:srgbClr val="C00000"/>
                </a:solidFill>
              </a:rPr>
              <a:t>neurological damage.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Causes of B12 Deficiency</a:t>
            </a:r>
            <a:endParaRPr lang="en-IN" dirty="0"/>
          </a:p>
        </p:txBody>
      </p:sp>
      <p:sp>
        <p:nvSpPr>
          <p:cNvPr id="3" name="Content Placeholder 2"/>
          <p:cNvSpPr>
            <a:spLocks noGrp="1"/>
          </p:cNvSpPr>
          <p:nvPr>
            <p:ph idx="1"/>
          </p:nvPr>
        </p:nvSpPr>
        <p:spPr/>
        <p:txBody>
          <a:bodyPr>
            <a:normAutofit/>
          </a:bodyPr>
          <a:lstStyle/>
          <a:p>
            <a:pPr>
              <a:buNone/>
            </a:pPr>
            <a:r>
              <a:rPr lang="en-IN" b="1" dirty="0"/>
              <a:t>1. Nutritional</a:t>
            </a:r>
          </a:p>
          <a:p>
            <a:r>
              <a:rPr lang="en-IN" dirty="0"/>
              <a:t>Nutritional vitamin B12 deficiency is very </a:t>
            </a:r>
            <a:r>
              <a:rPr lang="en-IN" dirty="0" smtClean="0"/>
              <a:t>common in </a:t>
            </a:r>
            <a:r>
              <a:rPr lang="en-IN" dirty="0"/>
              <a:t>India, especially among vegetarians of low </a:t>
            </a:r>
            <a:r>
              <a:rPr lang="en-IN" dirty="0" smtClean="0"/>
              <a:t>socioeconomic group</a:t>
            </a:r>
            <a:r>
              <a:rPr lang="en-IN" dirty="0"/>
              <a:t>. </a:t>
            </a:r>
            <a:endParaRPr lang="en-IN" dirty="0" smtClean="0"/>
          </a:p>
          <a:p>
            <a:r>
              <a:rPr lang="en-IN" dirty="0" smtClean="0"/>
              <a:t>The </a:t>
            </a:r>
            <a:r>
              <a:rPr lang="en-IN" dirty="0"/>
              <a:t>only source for B12 </a:t>
            </a:r>
            <a:r>
              <a:rPr lang="en-IN" dirty="0" smtClean="0"/>
              <a:t>in vegetarian </a:t>
            </a:r>
            <a:r>
              <a:rPr lang="en-IN" dirty="0"/>
              <a:t>diet is curd / </a:t>
            </a:r>
            <a:r>
              <a:rPr lang="en-IN" dirty="0" smtClean="0"/>
              <a:t>milk.</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b="1" dirty="0"/>
              <a:t>2. Decrease in absorption</a:t>
            </a:r>
          </a:p>
          <a:p>
            <a:r>
              <a:rPr lang="en-IN" dirty="0"/>
              <a:t>Absorptive surface is reduced by </a:t>
            </a:r>
            <a:r>
              <a:rPr lang="en-IN" dirty="0" err="1" smtClean="0"/>
              <a:t>gastrectomy</a:t>
            </a:r>
            <a:r>
              <a:rPr lang="en-IN" dirty="0" smtClean="0"/>
              <a:t>, resection </a:t>
            </a:r>
            <a:r>
              <a:rPr lang="en-IN" dirty="0"/>
              <a:t>of ileum and malabsorption syndromes.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dirty="0"/>
              <a:t>3. </a:t>
            </a:r>
            <a:r>
              <a:rPr lang="en-IN" b="1" dirty="0" err="1"/>
              <a:t>Addisonian</a:t>
            </a:r>
            <a:r>
              <a:rPr lang="en-IN" b="1" dirty="0"/>
              <a:t> pernicious anemia</a:t>
            </a:r>
          </a:p>
          <a:p>
            <a:r>
              <a:rPr lang="en-IN" dirty="0" smtClean="0"/>
              <a:t>It </a:t>
            </a:r>
            <a:r>
              <a:rPr lang="en-IN" dirty="0"/>
              <a:t>is manifested usually </a:t>
            </a:r>
            <a:r>
              <a:rPr lang="en-IN" dirty="0" smtClean="0"/>
              <a:t>in persons </a:t>
            </a:r>
            <a:r>
              <a:rPr lang="en-IN" dirty="0"/>
              <a:t>over 40 years. </a:t>
            </a:r>
            <a:endParaRPr lang="en-IN" dirty="0" smtClean="0"/>
          </a:p>
          <a:p>
            <a:r>
              <a:rPr lang="en-IN" dirty="0" smtClean="0"/>
              <a:t>It </a:t>
            </a:r>
            <a:r>
              <a:rPr lang="en-IN" dirty="0"/>
              <a:t>is an autoimmune </a:t>
            </a:r>
            <a:r>
              <a:rPr lang="en-IN" dirty="0" smtClean="0"/>
              <a:t>disease with </a:t>
            </a:r>
            <a:r>
              <a:rPr lang="en-IN" dirty="0"/>
              <a:t>a strong familial background. </a:t>
            </a:r>
            <a:endParaRPr lang="en-IN" dirty="0" smtClean="0"/>
          </a:p>
          <a:p>
            <a:r>
              <a:rPr lang="en-IN" dirty="0" smtClean="0"/>
              <a:t>Antibodies are generated </a:t>
            </a:r>
            <a:r>
              <a:rPr lang="en-IN" dirty="0"/>
              <a:t>against IF. So, IF becomes </a:t>
            </a:r>
            <a:r>
              <a:rPr lang="en-IN" dirty="0" smtClean="0"/>
              <a:t>deficient, leading </a:t>
            </a:r>
            <a:r>
              <a:rPr lang="en-IN" dirty="0"/>
              <a:t>to defective absorption of </a:t>
            </a:r>
            <a:r>
              <a:rPr lang="en-IN" dirty="0" smtClean="0"/>
              <a:t>B12.</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cstate="print"/>
          <a:srcRect/>
          <a:stretch>
            <a:fillRect/>
          </a:stretch>
        </p:blipFill>
        <p:spPr bwMode="auto">
          <a:xfrm>
            <a:off x="2138363" y="14288"/>
            <a:ext cx="4867275" cy="68294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dirty="0" smtClean="0"/>
              <a:t>4</a:t>
            </a:r>
            <a:r>
              <a:rPr lang="en-IN" b="1" dirty="0"/>
              <a:t>. Gastric atrophy</a:t>
            </a:r>
          </a:p>
          <a:p>
            <a:r>
              <a:rPr lang="en-IN" dirty="0"/>
              <a:t>Although true </a:t>
            </a:r>
            <a:r>
              <a:rPr lang="en-IN" dirty="0" err="1"/>
              <a:t>Addisonian</a:t>
            </a:r>
            <a:r>
              <a:rPr lang="en-IN" dirty="0"/>
              <a:t> pernicious anemia is </a:t>
            </a:r>
            <a:r>
              <a:rPr lang="en-IN" dirty="0" smtClean="0"/>
              <a:t>rare, similar </a:t>
            </a:r>
            <a:r>
              <a:rPr lang="en-IN" dirty="0"/>
              <a:t>atrophy of gastric epithelium leading </a:t>
            </a:r>
            <a:r>
              <a:rPr lang="en-IN" dirty="0" smtClean="0"/>
              <a:t>to deficiency </a:t>
            </a:r>
            <a:r>
              <a:rPr lang="en-IN" dirty="0"/>
              <a:t>of IF and decreased B12 absorption </a:t>
            </a:r>
            <a:r>
              <a:rPr lang="en-IN" dirty="0" smtClean="0"/>
              <a:t>is common </a:t>
            </a:r>
            <a:r>
              <a:rPr lang="en-IN" dirty="0"/>
              <a:t>in India. </a:t>
            </a:r>
            <a:endParaRPr lang="en-IN" dirty="0" smtClean="0"/>
          </a:p>
          <a:p>
            <a:r>
              <a:rPr lang="en-IN" dirty="0" smtClean="0"/>
              <a:t>In </a:t>
            </a:r>
            <a:r>
              <a:rPr lang="en-IN" dirty="0"/>
              <a:t>chronic iron </a:t>
            </a:r>
            <a:r>
              <a:rPr lang="en-IN" dirty="0" smtClean="0"/>
              <a:t>deficiency anemia</a:t>
            </a:r>
            <a:r>
              <a:rPr lang="en-IN" dirty="0"/>
              <a:t>, there is generalized mucosal atrophy. </a:t>
            </a:r>
            <a:endParaRPr lang="en-IN"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lnSpcReduction="10000"/>
          </a:bodyPr>
          <a:lstStyle/>
          <a:p>
            <a:pPr>
              <a:buNone/>
            </a:pPr>
            <a:r>
              <a:rPr lang="en-IN" b="1" dirty="0"/>
              <a:t>5. Pregnancy</a:t>
            </a:r>
          </a:p>
          <a:p>
            <a:r>
              <a:rPr lang="en-IN" dirty="0"/>
              <a:t>Increased requirement of vitamin in pregnancy </a:t>
            </a:r>
            <a:r>
              <a:rPr lang="en-IN" dirty="0" smtClean="0"/>
              <a:t>is another </a:t>
            </a:r>
            <a:r>
              <a:rPr lang="en-IN" dirty="0"/>
              <a:t>common cause for vitamin B12 </a:t>
            </a:r>
            <a:r>
              <a:rPr lang="en-IN" dirty="0" smtClean="0"/>
              <a:t>deficiency in </a:t>
            </a:r>
            <a:r>
              <a:rPr lang="en-IN" dirty="0"/>
              <a:t>India</a:t>
            </a:r>
            <a:r>
              <a:rPr lang="en-IN" dirty="0" smtClean="0"/>
              <a:t>.</a:t>
            </a:r>
          </a:p>
          <a:p>
            <a:pPr>
              <a:buNone/>
            </a:pPr>
            <a:endParaRPr lang="en-IN" dirty="0"/>
          </a:p>
          <a:p>
            <a:pPr>
              <a:buNone/>
            </a:pPr>
            <a:r>
              <a:rPr lang="en-IN" b="1" dirty="0"/>
              <a:t>6. Fish tapeworm</a:t>
            </a:r>
          </a:p>
          <a:p>
            <a:r>
              <a:rPr lang="en-IN" dirty="0" smtClean="0"/>
              <a:t> Not </a:t>
            </a:r>
            <a:r>
              <a:rPr lang="en-IN" dirty="0"/>
              <a:t>seen in </a:t>
            </a:r>
            <a:r>
              <a:rPr lang="en-IN" dirty="0" smtClean="0"/>
              <a:t>India. </a:t>
            </a:r>
            <a:endParaRPr lang="en-IN" dirty="0"/>
          </a:p>
          <a:p>
            <a:r>
              <a:rPr lang="en-IN" dirty="0"/>
              <a:t>T</a:t>
            </a:r>
            <a:r>
              <a:rPr lang="en-IN" dirty="0" smtClean="0"/>
              <a:t>he </a:t>
            </a:r>
            <a:r>
              <a:rPr lang="en-IN" dirty="0"/>
              <a:t>fish </a:t>
            </a:r>
            <a:r>
              <a:rPr lang="en-IN" dirty="0" smtClean="0"/>
              <a:t>tapeworm, </a:t>
            </a:r>
            <a:r>
              <a:rPr lang="en-IN" dirty="0" err="1" smtClean="0"/>
              <a:t>diphillobothrium</a:t>
            </a:r>
            <a:r>
              <a:rPr lang="en-IN" dirty="0" smtClean="0"/>
              <a:t> </a:t>
            </a:r>
            <a:r>
              <a:rPr lang="en-IN" dirty="0" err="1"/>
              <a:t>latum</a:t>
            </a:r>
            <a:r>
              <a:rPr lang="en-IN" dirty="0"/>
              <a:t> </a:t>
            </a:r>
            <a:r>
              <a:rPr lang="en-IN" dirty="0" smtClean="0"/>
              <a:t>has </a:t>
            </a:r>
            <a:r>
              <a:rPr lang="en-IN" dirty="0"/>
              <a:t>a special affinity </a:t>
            </a:r>
            <a:r>
              <a:rPr lang="en-IN" dirty="0" smtClean="0"/>
              <a:t>to B12 </a:t>
            </a:r>
            <a:r>
              <a:rPr lang="en-IN" dirty="0"/>
              <a:t>causing reduction in available vitamin.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IN" b="1" dirty="0" smtClean="0"/>
              <a:t>Chemistry</a:t>
            </a:r>
            <a:endParaRPr lang="en-IN" dirty="0"/>
          </a:p>
        </p:txBody>
      </p:sp>
      <p:sp>
        <p:nvSpPr>
          <p:cNvPr id="3" name="Content Placeholder 2"/>
          <p:cNvSpPr>
            <a:spLocks noGrp="1"/>
          </p:cNvSpPr>
          <p:nvPr>
            <p:ph idx="1"/>
          </p:nvPr>
        </p:nvSpPr>
        <p:spPr>
          <a:xfrm>
            <a:off x="251520" y="1196752"/>
            <a:ext cx="8640960" cy="5256584"/>
          </a:xfrm>
        </p:spPr>
        <p:txBody>
          <a:bodyPr>
            <a:noAutofit/>
          </a:bodyPr>
          <a:lstStyle/>
          <a:p>
            <a:r>
              <a:rPr lang="en-IN" sz="2800" dirty="0" smtClean="0"/>
              <a:t>Vitamin </a:t>
            </a:r>
            <a:r>
              <a:rPr lang="en-IN" sz="2800" dirty="0"/>
              <a:t>B12 is water soluble, heat </a:t>
            </a:r>
            <a:r>
              <a:rPr lang="en-IN" sz="2800" dirty="0" smtClean="0"/>
              <a:t>stable.</a:t>
            </a:r>
            <a:endParaRPr lang="en-IN" sz="2800" dirty="0"/>
          </a:p>
          <a:p>
            <a:endParaRPr lang="en-IN" sz="2800" dirty="0" smtClean="0"/>
          </a:p>
          <a:p>
            <a:r>
              <a:rPr lang="en-IN" sz="2800" dirty="0" smtClean="0"/>
              <a:t>It contains one </a:t>
            </a:r>
            <a:r>
              <a:rPr lang="en-IN" sz="2800" dirty="0"/>
              <a:t>cobalt atom. Four </a:t>
            </a:r>
            <a:r>
              <a:rPr lang="en-IN" sz="2800" dirty="0" err="1"/>
              <a:t>pyrrole</a:t>
            </a:r>
            <a:r>
              <a:rPr lang="en-IN" sz="2800" dirty="0"/>
              <a:t> rings co-ordinated </a:t>
            </a:r>
            <a:r>
              <a:rPr lang="en-IN" sz="2800" dirty="0" smtClean="0"/>
              <a:t>with a </a:t>
            </a:r>
            <a:r>
              <a:rPr lang="en-IN" sz="2800" dirty="0"/>
              <a:t>cobalt atom is called a </a:t>
            </a:r>
            <a:r>
              <a:rPr lang="en-IN" sz="2800" b="1" dirty="0" err="1"/>
              <a:t>Corrin</a:t>
            </a:r>
            <a:r>
              <a:rPr lang="en-IN" sz="2800" b="1" dirty="0"/>
              <a:t> ring. </a:t>
            </a:r>
            <a:endParaRPr lang="en-IN" sz="2800" b="1" dirty="0" smtClean="0"/>
          </a:p>
          <a:p>
            <a:endParaRPr lang="en-IN" sz="2800" dirty="0" smtClean="0"/>
          </a:p>
          <a:p>
            <a:r>
              <a:rPr lang="en-IN" sz="2800" dirty="0" smtClean="0"/>
              <a:t>The </a:t>
            </a:r>
            <a:r>
              <a:rPr lang="en-IN" sz="2800" dirty="0"/>
              <a:t>5th </a:t>
            </a:r>
            <a:r>
              <a:rPr lang="en-IN" sz="2800" dirty="0" err="1"/>
              <a:t>valency</a:t>
            </a:r>
            <a:r>
              <a:rPr lang="en-IN" sz="2800" dirty="0"/>
              <a:t> of </a:t>
            </a:r>
            <a:r>
              <a:rPr lang="en-IN" sz="2800" dirty="0" smtClean="0"/>
              <a:t>the cobalt </a:t>
            </a:r>
            <a:r>
              <a:rPr lang="en-IN" sz="2800" dirty="0"/>
              <a:t>is covalently linked to a substituted </a:t>
            </a:r>
            <a:r>
              <a:rPr lang="en-IN" sz="2800" dirty="0" err="1" smtClean="0"/>
              <a:t>benzimidazole</a:t>
            </a:r>
            <a:r>
              <a:rPr lang="en-IN" sz="2800" dirty="0" smtClean="0"/>
              <a:t> ring</a:t>
            </a:r>
            <a:r>
              <a:rPr lang="en-IN" sz="2800" dirty="0"/>
              <a:t>. This is then called </a:t>
            </a:r>
            <a:r>
              <a:rPr lang="en-IN" sz="2800" b="1" dirty="0" err="1"/>
              <a:t>cobalamin</a:t>
            </a:r>
            <a:r>
              <a:rPr lang="en-IN" sz="2800" b="1" i="1" dirty="0"/>
              <a:t>. </a:t>
            </a:r>
            <a:endParaRPr lang="en-IN" sz="2800" b="1" i="1" dirty="0" smtClean="0"/>
          </a:p>
          <a:p>
            <a:endParaRPr lang="en-IN" sz="2800" dirty="0" smtClean="0"/>
          </a:p>
          <a:p>
            <a:r>
              <a:rPr lang="en-IN" sz="2800" dirty="0" smtClean="0"/>
              <a:t>The 6</a:t>
            </a:r>
            <a:r>
              <a:rPr lang="en-IN" sz="2800" baseline="30000" dirty="0" smtClean="0"/>
              <a:t>th</a:t>
            </a:r>
            <a:r>
              <a:rPr lang="en-IN" sz="2800" dirty="0" smtClean="0"/>
              <a:t> </a:t>
            </a:r>
            <a:r>
              <a:rPr lang="en-IN" sz="2800" dirty="0" err="1" smtClean="0"/>
              <a:t>valency</a:t>
            </a:r>
            <a:r>
              <a:rPr lang="en-IN" sz="2800" dirty="0" smtClean="0"/>
              <a:t> </a:t>
            </a:r>
            <a:r>
              <a:rPr lang="en-IN" sz="2800" dirty="0"/>
              <a:t>of the cobalt is satisfied by any of </a:t>
            </a:r>
            <a:r>
              <a:rPr lang="en-IN" sz="2800" dirty="0" smtClean="0"/>
              <a:t>the following </a:t>
            </a:r>
            <a:r>
              <a:rPr lang="en-IN" sz="2800" dirty="0"/>
              <a:t>groups: cyanide, hydroxyl, </a:t>
            </a:r>
            <a:r>
              <a:rPr lang="en-IN" sz="2800" dirty="0" err="1"/>
              <a:t>adenosyl</a:t>
            </a:r>
            <a:r>
              <a:rPr lang="en-IN" sz="2800" dirty="0"/>
              <a:t> </a:t>
            </a:r>
            <a:r>
              <a:rPr lang="en-IN" sz="2800" dirty="0" smtClean="0"/>
              <a:t>or methyl.</a:t>
            </a:r>
            <a:endParaRPr lang="en-IN"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Deficiency Manifestations</a:t>
            </a:r>
            <a:endParaRPr lang="en-IN" dirty="0"/>
          </a:p>
        </p:txBody>
      </p:sp>
      <p:sp>
        <p:nvSpPr>
          <p:cNvPr id="3" name="Content Placeholder 2"/>
          <p:cNvSpPr>
            <a:spLocks noGrp="1"/>
          </p:cNvSpPr>
          <p:nvPr>
            <p:ph idx="1"/>
          </p:nvPr>
        </p:nvSpPr>
        <p:spPr>
          <a:xfrm>
            <a:off x="457200" y="1412776"/>
            <a:ext cx="8229600" cy="4713387"/>
          </a:xfrm>
        </p:spPr>
        <p:txBody>
          <a:bodyPr>
            <a:normAutofit lnSpcReduction="10000"/>
          </a:bodyPr>
          <a:lstStyle/>
          <a:p>
            <a:pPr>
              <a:buFont typeface="Wingdings" pitchFamily="2" charset="2"/>
              <a:buChar char="Ø"/>
            </a:pPr>
            <a:r>
              <a:rPr lang="en-IN" b="1" dirty="0" smtClean="0"/>
              <a:t>Folate </a:t>
            </a:r>
            <a:r>
              <a:rPr lang="en-IN" b="1" dirty="0"/>
              <a:t>trap: </a:t>
            </a:r>
            <a:endParaRPr lang="en-IN" b="1" dirty="0" smtClean="0"/>
          </a:p>
          <a:p>
            <a:r>
              <a:rPr lang="en-IN" dirty="0" smtClean="0"/>
              <a:t>Vitamin </a:t>
            </a:r>
            <a:r>
              <a:rPr lang="en-IN" dirty="0"/>
              <a:t>B12 deficiency </a:t>
            </a:r>
            <a:r>
              <a:rPr lang="en-IN" dirty="0" smtClean="0"/>
              <a:t>causes simultaneous </a:t>
            </a:r>
            <a:r>
              <a:rPr lang="en-IN" dirty="0"/>
              <a:t>folate deficiency due to the </a:t>
            </a:r>
            <a:r>
              <a:rPr lang="en-IN" dirty="0" smtClean="0"/>
              <a:t>folate trap</a:t>
            </a:r>
            <a:r>
              <a:rPr lang="en-IN" dirty="0"/>
              <a:t>. Therefore all the manifestations of </a:t>
            </a:r>
            <a:r>
              <a:rPr lang="en-IN" dirty="0" smtClean="0"/>
              <a:t>folate deficiency </a:t>
            </a:r>
            <a:r>
              <a:rPr lang="en-IN" dirty="0"/>
              <a:t>are also </a:t>
            </a:r>
            <a:r>
              <a:rPr lang="en-IN" dirty="0" smtClean="0"/>
              <a:t>seen.</a:t>
            </a:r>
          </a:p>
          <a:p>
            <a:pPr>
              <a:buNone/>
            </a:pPr>
            <a:endParaRPr lang="en-IN" dirty="0" smtClean="0"/>
          </a:p>
          <a:p>
            <a:pPr>
              <a:buFont typeface="Wingdings" pitchFamily="2" charset="2"/>
              <a:buChar char="Ø"/>
            </a:pPr>
            <a:r>
              <a:rPr lang="en-IN" b="1" dirty="0" smtClean="0"/>
              <a:t>Megaloblastic </a:t>
            </a:r>
            <a:r>
              <a:rPr lang="en-IN" b="1" dirty="0"/>
              <a:t>anemia: </a:t>
            </a:r>
            <a:endParaRPr lang="en-IN" b="1" dirty="0" smtClean="0"/>
          </a:p>
          <a:p>
            <a:r>
              <a:rPr lang="en-IN" dirty="0" smtClean="0"/>
              <a:t>In </a:t>
            </a:r>
            <a:r>
              <a:rPr lang="en-IN" dirty="0"/>
              <a:t>the </a:t>
            </a:r>
            <a:r>
              <a:rPr lang="en-IN" dirty="0" smtClean="0"/>
              <a:t>peripheral blood</a:t>
            </a:r>
            <a:r>
              <a:rPr lang="en-IN" dirty="0"/>
              <a:t>, </a:t>
            </a:r>
            <a:r>
              <a:rPr lang="en-IN" dirty="0" err="1"/>
              <a:t>megaloblasts</a:t>
            </a:r>
            <a:r>
              <a:rPr lang="en-IN" dirty="0"/>
              <a:t> and immature RBCs </a:t>
            </a:r>
            <a:r>
              <a:rPr lang="en-IN" dirty="0" smtClean="0"/>
              <a:t>are observed.</a:t>
            </a: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a:buFont typeface="Wingdings" pitchFamily="2" charset="2"/>
              <a:buChar char="Ø"/>
            </a:pPr>
            <a:r>
              <a:rPr lang="en-IN" b="1" dirty="0" smtClean="0"/>
              <a:t>Abnormal </a:t>
            </a:r>
            <a:r>
              <a:rPr lang="en-IN" b="1" dirty="0"/>
              <a:t>homocysteine level: </a:t>
            </a:r>
            <a:endParaRPr lang="en-IN" b="1" dirty="0" smtClean="0"/>
          </a:p>
          <a:p>
            <a:r>
              <a:rPr lang="en-IN" dirty="0" smtClean="0"/>
              <a:t>In vitamin B12 </a:t>
            </a:r>
            <a:r>
              <a:rPr lang="en-IN" dirty="0"/>
              <a:t>deficiency, </a:t>
            </a:r>
            <a:r>
              <a:rPr lang="en-IN" dirty="0" smtClean="0"/>
              <a:t>so </a:t>
            </a:r>
            <a:r>
              <a:rPr lang="en-IN" dirty="0"/>
              <a:t>that homocysteine is </a:t>
            </a:r>
            <a:r>
              <a:rPr lang="en-IN" dirty="0" smtClean="0"/>
              <a:t>accumulated, leading </a:t>
            </a:r>
            <a:r>
              <a:rPr lang="en-IN" dirty="0"/>
              <a:t>to </a:t>
            </a:r>
            <a:r>
              <a:rPr lang="en-IN" b="1" dirty="0" err="1"/>
              <a:t>homocystinuria</a:t>
            </a:r>
            <a:r>
              <a:rPr lang="en-IN" b="1" i="1" dirty="0"/>
              <a:t>. </a:t>
            </a:r>
            <a:endParaRPr lang="en-IN" b="1" i="1" dirty="0" smtClean="0"/>
          </a:p>
          <a:p>
            <a:r>
              <a:rPr lang="en-IN" dirty="0" smtClean="0"/>
              <a:t>Homocysteine</a:t>
            </a:r>
            <a:r>
              <a:rPr lang="en-IN" b="1" i="1" dirty="0" smtClean="0"/>
              <a:t> </a:t>
            </a:r>
            <a:r>
              <a:rPr lang="en-IN" dirty="0" smtClean="0"/>
              <a:t>level </a:t>
            </a:r>
            <a:r>
              <a:rPr lang="en-IN" dirty="0"/>
              <a:t>in blood has a positive correlation </a:t>
            </a:r>
            <a:r>
              <a:rPr lang="en-IN" dirty="0" smtClean="0"/>
              <a:t>with myocardial </a:t>
            </a:r>
            <a:r>
              <a:rPr lang="en-IN" dirty="0"/>
              <a:t>infarction. </a:t>
            </a:r>
            <a:endParaRPr lang="en-IN" dirty="0" smtClean="0"/>
          </a:p>
          <a:p>
            <a:r>
              <a:rPr lang="en-IN" dirty="0" smtClean="0"/>
              <a:t>So</a:t>
            </a:r>
            <a:r>
              <a:rPr lang="en-IN" dirty="0"/>
              <a:t>, B12 and folic </a:t>
            </a:r>
            <a:r>
              <a:rPr lang="en-IN" dirty="0" smtClean="0"/>
              <a:t>acid are </a:t>
            </a:r>
            <a:r>
              <a:rPr lang="en-IN" dirty="0"/>
              <a:t>protective against ischemic heart disease.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4525963"/>
          </a:xfrm>
        </p:spPr>
        <p:txBody>
          <a:bodyPr>
            <a:normAutofit lnSpcReduction="10000"/>
          </a:bodyPr>
          <a:lstStyle/>
          <a:p>
            <a:pPr>
              <a:buFont typeface="Wingdings" pitchFamily="2" charset="2"/>
              <a:buChar char="Ø"/>
            </a:pPr>
            <a:r>
              <a:rPr lang="en-IN" b="1" dirty="0" err="1"/>
              <a:t>Demyelination</a:t>
            </a:r>
            <a:r>
              <a:rPr lang="en-IN" b="1" dirty="0"/>
              <a:t>: </a:t>
            </a:r>
            <a:endParaRPr lang="en-IN" b="1" dirty="0" smtClean="0"/>
          </a:p>
          <a:p>
            <a:r>
              <a:rPr lang="en-IN" dirty="0" smtClean="0"/>
              <a:t>In </a:t>
            </a:r>
            <a:r>
              <a:rPr lang="en-IN" dirty="0"/>
              <a:t>vitamin B12 </a:t>
            </a:r>
            <a:r>
              <a:rPr lang="en-IN" dirty="0" smtClean="0"/>
              <a:t>deficiency, the </a:t>
            </a:r>
            <a:r>
              <a:rPr lang="en-IN" dirty="0"/>
              <a:t>non-availability of active methionine.</a:t>
            </a:r>
          </a:p>
          <a:p>
            <a:r>
              <a:rPr lang="en-IN" dirty="0"/>
              <a:t>Therefore methylation of </a:t>
            </a:r>
            <a:r>
              <a:rPr lang="en-IN" dirty="0" err="1"/>
              <a:t>phosphatidyl</a:t>
            </a:r>
            <a:r>
              <a:rPr lang="en-IN" dirty="0"/>
              <a:t> </a:t>
            </a:r>
            <a:r>
              <a:rPr lang="en-IN" dirty="0" smtClean="0"/>
              <a:t>ethanolamine to </a:t>
            </a:r>
            <a:r>
              <a:rPr lang="en-IN" dirty="0" err="1"/>
              <a:t>phosphatidyl</a:t>
            </a:r>
            <a:r>
              <a:rPr lang="en-IN" dirty="0"/>
              <a:t> </a:t>
            </a:r>
            <a:r>
              <a:rPr lang="en-IN" dirty="0" err="1"/>
              <a:t>choline</a:t>
            </a:r>
            <a:r>
              <a:rPr lang="en-IN" dirty="0"/>
              <a:t> is not adequate.</a:t>
            </a:r>
          </a:p>
          <a:p>
            <a:r>
              <a:rPr lang="en-IN" dirty="0"/>
              <a:t>This leads to deficient formation of </a:t>
            </a:r>
            <a:r>
              <a:rPr lang="en-IN" dirty="0" smtClean="0"/>
              <a:t>myelin sheaths </a:t>
            </a:r>
            <a:r>
              <a:rPr lang="en-IN" dirty="0"/>
              <a:t>of nerves, </a:t>
            </a:r>
            <a:r>
              <a:rPr lang="en-IN" dirty="0" err="1"/>
              <a:t>demyelination</a:t>
            </a:r>
            <a:r>
              <a:rPr lang="en-IN" dirty="0"/>
              <a:t> and </a:t>
            </a:r>
            <a:r>
              <a:rPr lang="en-IN" dirty="0" smtClean="0"/>
              <a:t>neurological lesions</a:t>
            </a:r>
            <a:r>
              <a:rPr lang="en-IN"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92500" lnSpcReduction="10000"/>
          </a:bodyPr>
          <a:lstStyle/>
          <a:p>
            <a:pPr>
              <a:buFont typeface="Wingdings" pitchFamily="2" charset="2"/>
              <a:buChar char="Ø"/>
            </a:pPr>
            <a:r>
              <a:rPr lang="en-IN" b="1" dirty="0" err="1"/>
              <a:t>Subacute</a:t>
            </a:r>
            <a:r>
              <a:rPr lang="en-IN" b="1" dirty="0"/>
              <a:t> combined degeneration: </a:t>
            </a:r>
            <a:endParaRPr lang="en-IN" b="1" dirty="0" smtClean="0"/>
          </a:p>
          <a:p>
            <a:r>
              <a:rPr lang="en-IN" sz="3000" dirty="0" smtClean="0"/>
              <a:t>Damage to </a:t>
            </a:r>
            <a:r>
              <a:rPr lang="en-IN" sz="3000" dirty="0"/>
              <a:t>nervous system is seen in B12 </a:t>
            </a:r>
            <a:r>
              <a:rPr lang="en-IN" sz="3000" dirty="0" smtClean="0"/>
              <a:t>deficiency (but </a:t>
            </a:r>
            <a:r>
              <a:rPr lang="en-IN" sz="3000" dirty="0"/>
              <a:t>not in folate deficiency). </a:t>
            </a:r>
            <a:endParaRPr lang="en-IN" sz="3000" dirty="0" smtClean="0"/>
          </a:p>
          <a:p>
            <a:r>
              <a:rPr lang="en-IN" sz="3000" dirty="0" smtClean="0"/>
              <a:t>There </a:t>
            </a:r>
            <a:r>
              <a:rPr lang="en-IN" sz="3000" dirty="0"/>
              <a:t>is </a:t>
            </a:r>
            <a:r>
              <a:rPr lang="en-IN" sz="3000" dirty="0" err="1" smtClean="0"/>
              <a:t>demyelination</a:t>
            </a:r>
            <a:r>
              <a:rPr lang="en-IN" sz="3000" dirty="0" smtClean="0"/>
              <a:t> affecting </a:t>
            </a:r>
            <a:r>
              <a:rPr lang="en-IN" sz="3000" dirty="0"/>
              <a:t>cerebral </a:t>
            </a:r>
            <a:r>
              <a:rPr lang="en-IN" sz="3000" dirty="0" smtClean="0"/>
              <a:t>cortex, dorsal </a:t>
            </a:r>
            <a:r>
              <a:rPr lang="en-IN" sz="3000" dirty="0"/>
              <a:t>column and pyramidal tract of </a:t>
            </a:r>
            <a:r>
              <a:rPr lang="en-IN" sz="3000" dirty="0" smtClean="0"/>
              <a:t>spinal cord</a:t>
            </a:r>
            <a:r>
              <a:rPr lang="en-IN" sz="3000" dirty="0"/>
              <a:t>. </a:t>
            </a:r>
            <a:endParaRPr lang="en-IN" sz="3000" dirty="0" smtClean="0"/>
          </a:p>
          <a:p>
            <a:r>
              <a:rPr lang="en-IN" sz="3000" dirty="0" smtClean="0"/>
              <a:t>Since </a:t>
            </a:r>
            <a:r>
              <a:rPr lang="en-IN" sz="3000" dirty="0"/>
              <a:t>sensory and motor tracts </a:t>
            </a:r>
            <a:r>
              <a:rPr lang="en-IN" sz="3000" dirty="0" smtClean="0"/>
              <a:t>are affected</a:t>
            </a:r>
            <a:r>
              <a:rPr lang="en-IN" sz="3000" dirty="0"/>
              <a:t>, it is named as combined degeneration.</a:t>
            </a:r>
          </a:p>
          <a:p>
            <a:r>
              <a:rPr lang="en-IN" sz="3000" dirty="0"/>
              <a:t>Symmetrical </a:t>
            </a:r>
            <a:r>
              <a:rPr lang="en-IN" sz="3000" dirty="0" err="1"/>
              <a:t>paresthesia</a:t>
            </a:r>
            <a:r>
              <a:rPr lang="en-IN" sz="3000" dirty="0"/>
              <a:t> </a:t>
            </a:r>
            <a:r>
              <a:rPr lang="en-IN" sz="3000" dirty="0" smtClean="0"/>
              <a:t>of extremities</a:t>
            </a:r>
            <a:r>
              <a:rPr lang="en-IN" sz="3000" dirty="0"/>
              <a:t>, alterations of tendon and </a:t>
            </a:r>
            <a:r>
              <a:rPr lang="en-IN" sz="3000" dirty="0" smtClean="0"/>
              <a:t>deep senses </a:t>
            </a:r>
            <a:r>
              <a:rPr lang="en-IN" sz="3000" dirty="0"/>
              <a:t>and reflexes, loss of position </a:t>
            </a:r>
            <a:r>
              <a:rPr lang="en-IN" sz="3000" dirty="0" smtClean="0"/>
              <a:t>sense, unsteadiness </a:t>
            </a:r>
            <a:r>
              <a:rPr lang="en-IN" sz="3000" dirty="0"/>
              <a:t>in gait, positive Romberg's </a:t>
            </a:r>
            <a:r>
              <a:rPr lang="en-IN" sz="3000" dirty="0" smtClean="0"/>
              <a:t>sign (falling </a:t>
            </a:r>
            <a:r>
              <a:rPr lang="en-IN" sz="3000" dirty="0"/>
              <a:t>when eyes are closed) and </a:t>
            </a:r>
            <a:r>
              <a:rPr lang="en-IN" sz="3000" dirty="0" smtClean="0"/>
              <a:t>positive </a:t>
            </a:r>
            <a:r>
              <a:rPr lang="en-IN" sz="3000" dirty="0" err="1" smtClean="0"/>
              <a:t>Babinski's</a:t>
            </a:r>
            <a:r>
              <a:rPr lang="en-IN" sz="3000" dirty="0" smtClean="0"/>
              <a:t> </a:t>
            </a:r>
            <a:r>
              <a:rPr lang="en-IN" sz="3000" dirty="0"/>
              <a:t>sign (extensor plantar reflex) </a:t>
            </a:r>
            <a:r>
              <a:rPr lang="en-IN" sz="3000" dirty="0" smtClean="0"/>
              <a:t>are seen</a:t>
            </a:r>
            <a:r>
              <a:rPr lang="en-IN" sz="30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2736304" cy="2938338"/>
          </a:xfrm>
        </p:spPr>
        <p:txBody>
          <a:bodyPr>
            <a:normAutofit/>
          </a:bodyPr>
          <a:lstStyle/>
          <a:p>
            <a:r>
              <a:rPr lang="en-IN" b="1" dirty="0">
                <a:solidFill>
                  <a:srgbClr val="7030A0"/>
                </a:solidFill>
              </a:rPr>
              <a:t>Romberg’s </a:t>
            </a:r>
            <a:r>
              <a:rPr lang="en-IN" dirty="0">
                <a:solidFill>
                  <a:srgbClr val="7030A0"/>
                </a:solidFill>
              </a:rPr>
              <a:t>sign</a:t>
            </a:r>
            <a:br>
              <a:rPr lang="en-IN" dirty="0">
                <a:solidFill>
                  <a:srgbClr val="7030A0"/>
                </a:solidFill>
              </a:rPr>
            </a:br>
            <a:r>
              <a:rPr lang="en-IN" dirty="0">
                <a:solidFill>
                  <a:srgbClr val="7030A0"/>
                </a:solidFill>
              </a:rPr>
              <a:t>positive</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b="25840"/>
          <a:stretch/>
        </p:blipFill>
        <p:spPr>
          <a:xfrm>
            <a:off x="2781813" y="0"/>
            <a:ext cx="6362187" cy="6858000"/>
          </a:xfrm>
        </p:spPr>
      </p:pic>
    </p:spTree>
    <p:extLst>
      <p:ext uri="{BB962C8B-B14F-4D97-AF65-F5344CB8AC3E}">
        <p14:creationId xmlns:p14="http://schemas.microsoft.com/office/powerpoint/2010/main" xmlns="" val="3074116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424936" cy="850106"/>
          </a:xfrm>
        </p:spPr>
        <p:txBody>
          <a:bodyPr>
            <a:normAutofit fontScale="90000"/>
          </a:bodyPr>
          <a:lstStyle/>
          <a:p>
            <a:r>
              <a:rPr lang="en-IN" b="1" dirty="0">
                <a:solidFill>
                  <a:srgbClr val="7030A0"/>
                </a:solidFill>
              </a:rPr>
              <a:t>Babinski’s </a:t>
            </a:r>
            <a:r>
              <a:rPr lang="en-IN" dirty="0">
                <a:solidFill>
                  <a:srgbClr val="7030A0"/>
                </a:solidFill>
              </a:rPr>
              <a:t>sign</a:t>
            </a:r>
            <a:br>
              <a:rPr lang="en-IN" dirty="0">
                <a:solidFill>
                  <a:srgbClr val="7030A0"/>
                </a:solidFill>
              </a:rPr>
            </a:br>
            <a:r>
              <a:rPr lang="en-IN" dirty="0">
                <a:solidFill>
                  <a:srgbClr val="7030A0"/>
                </a:solidFill>
              </a:rPr>
              <a:t>positive</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56792"/>
            <a:ext cx="9144000" cy="5301208"/>
          </a:xfrm>
          <a:prstGeom prst="rect">
            <a:avLst/>
          </a:prstGeom>
        </p:spPr>
      </p:pic>
    </p:spTree>
    <p:extLst>
      <p:ext uri="{BB962C8B-B14F-4D97-AF65-F5344CB8AC3E}">
        <p14:creationId xmlns:p14="http://schemas.microsoft.com/office/powerpoint/2010/main" xmlns="" val="1638582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Font typeface="Wingdings" pitchFamily="2" charset="2"/>
              <a:buChar char="Ø"/>
            </a:pPr>
            <a:r>
              <a:rPr lang="en-IN" b="1" dirty="0" err="1"/>
              <a:t>Achlorhydria</a:t>
            </a:r>
            <a:r>
              <a:rPr lang="en-IN" b="1" dirty="0"/>
              <a:t>: </a:t>
            </a:r>
            <a:endParaRPr lang="en-IN" b="1" dirty="0" smtClean="0"/>
          </a:p>
          <a:p>
            <a:r>
              <a:rPr lang="en-IN" dirty="0" smtClean="0"/>
              <a:t>Absence </a:t>
            </a:r>
            <a:r>
              <a:rPr lang="en-IN" dirty="0"/>
              <a:t>of acid in gastric </a:t>
            </a:r>
            <a:r>
              <a:rPr lang="en-IN" dirty="0" smtClean="0"/>
              <a:t>juice is </a:t>
            </a:r>
            <a:r>
              <a:rPr lang="en-IN" dirty="0"/>
              <a:t>associated with vitamin B12 deficiency.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en-US" sz="4200" b="1" dirty="0">
                <a:solidFill>
                  <a:srgbClr val="C00000"/>
                </a:solidFill>
              </a:rPr>
              <a:t>Laboratory diagnosis</a:t>
            </a:r>
          </a:p>
          <a:p>
            <a:pPr marL="0" indent="0">
              <a:buNone/>
            </a:pPr>
            <a:endParaRPr lang="en-IN" b="1" dirty="0">
              <a:solidFill>
                <a:srgbClr val="C00000"/>
              </a:solidFill>
            </a:endParaRPr>
          </a:p>
          <a:p>
            <a:pPr marL="0" indent="0">
              <a:buFont typeface="Wingdings" pitchFamily="2" charset="2"/>
              <a:buChar char="Ø"/>
            </a:pPr>
            <a:endParaRPr lang="en-IN" sz="2800" b="1" dirty="0" smtClean="0">
              <a:solidFill>
                <a:srgbClr val="C00000"/>
              </a:solidFill>
            </a:endParaRPr>
          </a:p>
          <a:p>
            <a:pPr marL="0" indent="0">
              <a:buFont typeface="Wingdings" pitchFamily="2" charset="2"/>
              <a:buChar char="Ø"/>
            </a:pPr>
            <a:r>
              <a:rPr lang="en-IN" sz="2800" b="1" dirty="0" smtClean="0">
                <a:solidFill>
                  <a:srgbClr val="C00000"/>
                </a:solidFill>
              </a:rPr>
              <a:t>Serum </a:t>
            </a:r>
            <a:r>
              <a:rPr lang="en-IN" sz="2800" b="1" dirty="0">
                <a:solidFill>
                  <a:srgbClr val="C00000"/>
                </a:solidFill>
              </a:rPr>
              <a:t>B12: </a:t>
            </a:r>
          </a:p>
          <a:p>
            <a:r>
              <a:rPr lang="en-IN" sz="2800" dirty="0"/>
              <a:t>It is quantitated by radioimmunoassay or </a:t>
            </a:r>
            <a:r>
              <a:rPr lang="en-GB" sz="2800" dirty="0"/>
              <a:t>by ELISA</a:t>
            </a:r>
            <a:r>
              <a:rPr lang="en-GB" sz="2800" dirty="0" smtClean="0"/>
              <a:t>.</a:t>
            </a:r>
            <a:endParaRPr lang="en-GB" sz="2800" dirty="0"/>
          </a:p>
        </p:txBody>
      </p:sp>
    </p:spTree>
    <p:extLst>
      <p:ext uri="{BB962C8B-B14F-4D97-AF65-F5344CB8AC3E}">
        <p14:creationId xmlns:p14="http://schemas.microsoft.com/office/powerpoint/2010/main" xmlns="" val="3731325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40" y="548680"/>
            <a:ext cx="8229600" cy="5112568"/>
          </a:xfrm>
        </p:spPr>
        <p:txBody>
          <a:bodyPr>
            <a:noAutofit/>
          </a:bodyPr>
          <a:lstStyle/>
          <a:p>
            <a:pPr>
              <a:buFont typeface="Wingdings" pitchFamily="2" charset="2"/>
              <a:buChar char="Ø"/>
            </a:pPr>
            <a:r>
              <a:rPr lang="en-IN" sz="2800" b="1" dirty="0"/>
              <a:t>Schilling test: </a:t>
            </a:r>
            <a:endParaRPr lang="en-IN" sz="2800" b="1" dirty="0" smtClean="0"/>
          </a:p>
          <a:p>
            <a:r>
              <a:rPr lang="en-IN" sz="2800" b="1" dirty="0" smtClean="0"/>
              <a:t>Radioactive </a:t>
            </a:r>
            <a:r>
              <a:rPr lang="en-IN" sz="2800" b="1" dirty="0"/>
              <a:t>labelled (Cobalt-60) </a:t>
            </a:r>
            <a:r>
              <a:rPr lang="en-IN" sz="2800" b="1" dirty="0" smtClean="0"/>
              <a:t>vitamin B12</a:t>
            </a:r>
            <a:r>
              <a:rPr lang="en-IN" sz="2800" dirty="0"/>
              <a:t>, one microgram is given orally. Simultaneously </a:t>
            </a:r>
            <a:r>
              <a:rPr lang="en-IN" sz="2800" b="1" dirty="0" smtClean="0"/>
              <a:t>an intramuscular </a:t>
            </a:r>
            <a:r>
              <a:rPr lang="en-IN" sz="2800" b="1" dirty="0"/>
              <a:t>injection of unlabeled vitamin B12 </a:t>
            </a:r>
            <a:r>
              <a:rPr lang="en-IN" sz="2800" dirty="0"/>
              <a:t>is </a:t>
            </a:r>
            <a:r>
              <a:rPr lang="en-IN" sz="2800" dirty="0" smtClean="0"/>
              <a:t>given, in </a:t>
            </a:r>
            <a:r>
              <a:rPr lang="en-IN" sz="2800" dirty="0"/>
              <a:t>order to saturate tissues with normal vitamin </a:t>
            </a:r>
            <a:r>
              <a:rPr lang="en-IN" sz="2800" dirty="0" smtClean="0"/>
              <a:t>B12. So</a:t>
            </a:r>
            <a:r>
              <a:rPr lang="en-IN" sz="2800" dirty="0"/>
              <a:t>, radioactive vitamin B12 will not bind to body </a:t>
            </a:r>
            <a:r>
              <a:rPr lang="en-IN" sz="2800" dirty="0" smtClean="0"/>
              <a:t>tissues. Therefore</a:t>
            </a:r>
            <a:r>
              <a:rPr lang="en-IN" sz="2800" dirty="0"/>
              <a:t>, the entire absorbed radioactivity will </a:t>
            </a:r>
            <a:r>
              <a:rPr lang="en-IN" sz="2800" dirty="0" smtClean="0"/>
              <a:t>pass into </a:t>
            </a:r>
            <a:r>
              <a:rPr lang="en-IN" sz="2800" dirty="0"/>
              <a:t>the urine. The patient’s urine is then collected </a:t>
            </a:r>
            <a:r>
              <a:rPr lang="en-IN" sz="2800" dirty="0" smtClean="0"/>
              <a:t>over the </a:t>
            </a:r>
            <a:r>
              <a:rPr lang="en-IN" sz="2800" dirty="0"/>
              <a:t>next 24 hours to assess the absorption. </a:t>
            </a:r>
            <a:endParaRPr lang="en-IN" sz="28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Autofit/>
          </a:bodyPr>
          <a:lstStyle/>
          <a:p>
            <a:r>
              <a:rPr lang="en-IN" sz="2800" b="1" dirty="0" smtClean="0"/>
              <a:t>In a normal person</a:t>
            </a:r>
            <a:r>
              <a:rPr lang="en-IN" sz="2800" dirty="0" smtClean="0"/>
              <a:t>, the ingested vitamin B12 will be absorbed into the body. Since the liver receptors for vitamin B12 are saturated by the injection, much of the ingested radioactive vitamin B12 will be excreted in the urine. </a:t>
            </a:r>
          </a:p>
          <a:p>
            <a:r>
              <a:rPr lang="en-IN" sz="2800" dirty="0" smtClean="0"/>
              <a:t>In patients with </a:t>
            </a:r>
            <a:r>
              <a:rPr lang="en-IN" sz="2800" b="1" dirty="0" smtClean="0"/>
              <a:t>pernicious anemia or with deficiency due to impaired absorption</a:t>
            </a:r>
            <a:r>
              <a:rPr lang="en-IN" sz="2800" dirty="0" smtClean="0"/>
              <a:t>, less than 5% of the radioactivity is detected in urine. </a:t>
            </a:r>
          </a:p>
          <a:p>
            <a:endParaRPr lang="en-IN"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US" dirty="0">
                <a:solidFill>
                  <a:srgbClr val="7030A0"/>
                </a:solidFill>
              </a:rPr>
              <a:t>Structure of vitamin B 12</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692696"/>
            <a:ext cx="8686800" cy="3886001"/>
          </a:xfrm>
          <a:prstGeom prst="rect">
            <a:avLst/>
          </a:prstGeom>
        </p:spPr>
      </p:pic>
      <p:pic>
        <p:nvPicPr>
          <p:cNvPr id="7" name="Picture 6"/>
          <p:cNvPicPr>
            <a:picLocks noChangeAspect="1"/>
          </p:cNvPicPr>
          <p:nvPr/>
        </p:nvPicPr>
        <p:blipFill>
          <a:blip r:embed="rId3" cstate="print"/>
          <a:stretch>
            <a:fillRect/>
          </a:stretch>
        </p:blipFill>
        <p:spPr>
          <a:xfrm>
            <a:off x="179512" y="4300714"/>
            <a:ext cx="8686800" cy="255163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a:normAutofit/>
          </a:bodyPr>
          <a:lstStyle/>
          <a:p>
            <a:r>
              <a:rPr lang="en-IN" sz="2800" dirty="0" smtClean="0"/>
              <a:t>If an abnormality is found, the test is </a:t>
            </a:r>
            <a:r>
              <a:rPr lang="en-IN" sz="2800" b="1" dirty="0" smtClean="0"/>
              <a:t>repeated</a:t>
            </a:r>
            <a:r>
              <a:rPr lang="en-IN" sz="2800" dirty="0" smtClean="0"/>
              <a:t>, with radioactive vitamin plus intrinsic factor given orally, and urine is collected for 24 hours. </a:t>
            </a:r>
          </a:p>
          <a:p>
            <a:r>
              <a:rPr lang="en-IN" sz="2800" dirty="0" smtClean="0"/>
              <a:t>In pernicious anemia, there is lack of intrinsic factor, so that the first test is abnormal; but the second test is normal.</a:t>
            </a:r>
          </a:p>
          <a:p>
            <a:endParaRPr lang="en-IN"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marL="0" indent="0">
              <a:buNone/>
            </a:pPr>
            <a:r>
              <a:rPr lang="en-IN" b="1" dirty="0">
                <a:solidFill>
                  <a:srgbClr val="C00000"/>
                </a:solidFill>
              </a:rPr>
              <a:t>Methyl malonic acid: </a:t>
            </a:r>
            <a:r>
              <a:rPr lang="en-IN" dirty="0"/>
              <a:t>It is seen in urine.</a:t>
            </a:r>
          </a:p>
          <a:p>
            <a:pPr marL="0" indent="0">
              <a:buNone/>
            </a:pPr>
            <a:endParaRPr lang="en-IN" dirty="0"/>
          </a:p>
          <a:p>
            <a:pPr marL="0" indent="0">
              <a:buNone/>
            </a:pPr>
            <a:r>
              <a:rPr lang="en-IN" b="1" dirty="0">
                <a:solidFill>
                  <a:srgbClr val="C00000"/>
                </a:solidFill>
              </a:rPr>
              <a:t>FIGLU excretion test:</a:t>
            </a:r>
          </a:p>
          <a:p>
            <a:pPr marL="0" indent="0">
              <a:buNone/>
            </a:pPr>
            <a:endParaRPr lang="en-IN" dirty="0">
              <a:solidFill>
                <a:srgbClr val="C00000"/>
              </a:solidFill>
            </a:endParaRPr>
          </a:p>
          <a:p>
            <a:pPr marL="0" indent="0">
              <a:buNone/>
            </a:pPr>
            <a:endParaRPr lang="en-GB" dirty="0">
              <a:solidFill>
                <a:srgbClr val="C00000"/>
              </a:solidFill>
            </a:endParaRPr>
          </a:p>
          <a:p>
            <a:endParaRPr lang="en-GB"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59470"/>
          <a:stretch/>
        </p:blipFill>
        <p:spPr>
          <a:xfrm>
            <a:off x="0" y="2304256"/>
            <a:ext cx="9144000" cy="3717032"/>
          </a:xfrm>
          <a:prstGeom prst="rect">
            <a:avLst/>
          </a:prstGeom>
        </p:spPr>
      </p:pic>
    </p:spTree>
    <p:extLst>
      <p:ext uri="{BB962C8B-B14F-4D97-AF65-F5344CB8AC3E}">
        <p14:creationId xmlns:p14="http://schemas.microsoft.com/office/powerpoint/2010/main" xmlns="" val="2837654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b="1" dirty="0" smtClean="0">
                <a:solidFill>
                  <a:srgbClr val="C00000"/>
                </a:solidFill>
              </a:rPr>
              <a:t>Peripheral smear: </a:t>
            </a:r>
            <a:r>
              <a:rPr lang="en-IN" dirty="0" smtClean="0"/>
              <a:t>megaloblastic anemia</a:t>
            </a:r>
          </a:p>
          <a:p>
            <a:pPr marL="0" indent="0">
              <a:buNone/>
            </a:pPr>
            <a:endParaRPr lang="en-IN" dirty="0" smtClean="0"/>
          </a:p>
          <a:p>
            <a:pPr marL="0" indent="0">
              <a:buNone/>
            </a:pPr>
            <a:r>
              <a:rPr lang="en-IN" b="1" dirty="0" err="1" smtClean="0">
                <a:solidFill>
                  <a:srgbClr val="C00000"/>
                </a:solidFill>
              </a:rPr>
              <a:t>Homocystinuria</a:t>
            </a:r>
            <a:endParaRPr lang="en-IN"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Treatment</a:t>
            </a:r>
          </a:p>
        </p:txBody>
      </p:sp>
      <p:sp>
        <p:nvSpPr>
          <p:cNvPr id="3" name="Content Placeholder 2"/>
          <p:cNvSpPr>
            <a:spLocks noGrp="1"/>
          </p:cNvSpPr>
          <p:nvPr>
            <p:ph idx="1"/>
          </p:nvPr>
        </p:nvSpPr>
        <p:spPr>
          <a:xfrm>
            <a:off x="0" y="1196752"/>
            <a:ext cx="9144000" cy="5661248"/>
          </a:xfrm>
        </p:spPr>
        <p:txBody>
          <a:bodyPr/>
          <a:lstStyle/>
          <a:p>
            <a:r>
              <a:rPr lang="en-US" dirty="0"/>
              <a:t>If megaloblastic anemia is treated with folic acid alone, the anemia may improve but associated nervous lesions are aggravated. </a:t>
            </a:r>
          </a:p>
          <a:p>
            <a:endParaRPr lang="en-US" dirty="0"/>
          </a:p>
          <a:p>
            <a:r>
              <a:rPr lang="en-US" dirty="0"/>
              <a:t>Hence, all macrocytic anemia's are generally treated with folate and vitamin B12.</a:t>
            </a:r>
          </a:p>
          <a:p>
            <a:endParaRPr lang="en-US" dirty="0"/>
          </a:p>
          <a:p>
            <a:r>
              <a:rPr lang="en-US" dirty="0"/>
              <a:t>Therapeutic dose of B12  is </a:t>
            </a:r>
            <a:r>
              <a:rPr lang="en-US" dirty="0" smtClean="0"/>
              <a:t>500 </a:t>
            </a:r>
            <a:r>
              <a:rPr lang="en-US" dirty="0"/>
              <a:t>to 1000 microgram by intramuscular injections.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MCQS</a:t>
            </a:r>
            <a:endParaRPr lang="en-IN" b="1" dirty="0"/>
          </a:p>
        </p:txBody>
      </p:sp>
      <p:sp>
        <p:nvSpPr>
          <p:cNvPr id="3" name="Content Placeholder 2"/>
          <p:cNvSpPr>
            <a:spLocks noGrp="1"/>
          </p:cNvSpPr>
          <p:nvPr>
            <p:ph idx="1"/>
          </p:nvPr>
        </p:nvSpPr>
        <p:spPr/>
        <p:txBody>
          <a:bodyPr/>
          <a:lstStyle/>
          <a:p>
            <a:r>
              <a:rPr lang="en-IN" dirty="0" smtClean="0"/>
              <a:t>1) which form of Vitamin B12 is found in the blood circulation?</a:t>
            </a:r>
          </a:p>
          <a:p>
            <a:endParaRPr lang="en-IN" dirty="0" smtClean="0"/>
          </a:p>
          <a:p>
            <a:r>
              <a:rPr lang="en-IN" dirty="0" smtClean="0"/>
              <a:t>A) </a:t>
            </a:r>
            <a:r>
              <a:rPr lang="en-IN" dirty="0" err="1" smtClean="0"/>
              <a:t>cyanocobalamin</a:t>
            </a:r>
            <a:endParaRPr lang="en-IN" dirty="0" smtClean="0"/>
          </a:p>
          <a:p>
            <a:r>
              <a:rPr lang="en-IN" dirty="0" smtClean="0"/>
              <a:t>B) methyl </a:t>
            </a:r>
            <a:r>
              <a:rPr lang="en-IN" dirty="0" err="1" smtClean="0"/>
              <a:t>cobalamin</a:t>
            </a:r>
            <a:endParaRPr lang="en-IN" dirty="0" smtClean="0"/>
          </a:p>
          <a:p>
            <a:r>
              <a:rPr lang="en-IN" dirty="0" smtClean="0"/>
              <a:t>C) </a:t>
            </a:r>
            <a:r>
              <a:rPr lang="en-IN" dirty="0" err="1" smtClean="0"/>
              <a:t>adenosyl</a:t>
            </a:r>
            <a:r>
              <a:rPr lang="en-IN" dirty="0" smtClean="0"/>
              <a:t> </a:t>
            </a:r>
            <a:r>
              <a:rPr lang="en-IN" dirty="0" err="1" smtClean="0"/>
              <a:t>cobalamin</a:t>
            </a:r>
            <a:endParaRPr lang="en-IN" dirty="0" smtClean="0"/>
          </a:p>
          <a:p>
            <a:r>
              <a:rPr lang="en-IN" dirty="0" smtClean="0"/>
              <a:t>D) Hydroxy </a:t>
            </a:r>
            <a:r>
              <a:rPr lang="en-IN" dirty="0" err="1" smtClean="0"/>
              <a:t>cobalamin</a:t>
            </a:r>
            <a:r>
              <a:rPr lang="en-IN" dirty="0" smtClean="0"/>
              <a:t> </a:t>
            </a: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2. Vitamin B12 is also known as</a:t>
            </a:r>
          </a:p>
          <a:p>
            <a:endParaRPr lang="en-IN" dirty="0" smtClean="0"/>
          </a:p>
          <a:p>
            <a:r>
              <a:rPr lang="en-IN" dirty="0" smtClean="0"/>
              <a:t>A) Extrinsic factor of castle</a:t>
            </a:r>
          </a:p>
          <a:p>
            <a:r>
              <a:rPr lang="en-IN" dirty="0" smtClean="0"/>
              <a:t>B) Intrinsic factor of castle</a:t>
            </a:r>
          </a:p>
          <a:p>
            <a:r>
              <a:rPr lang="en-IN" dirty="0" smtClean="0"/>
              <a:t>C) Both</a:t>
            </a:r>
          </a:p>
          <a:p>
            <a:r>
              <a:rPr lang="en-IN" dirty="0" smtClean="0"/>
              <a:t>D) None</a:t>
            </a:r>
          </a:p>
          <a:p>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3. Vitamin B12 deficiency leads to folic acid deficiency. </a:t>
            </a:r>
          </a:p>
          <a:p>
            <a:endParaRPr lang="en-IN" dirty="0" smtClean="0"/>
          </a:p>
          <a:p>
            <a:r>
              <a:rPr lang="en-IN" dirty="0" smtClean="0"/>
              <a:t>A) True</a:t>
            </a:r>
          </a:p>
          <a:p>
            <a:r>
              <a:rPr lang="en-IN" dirty="0" smtClean="0"/>
              <a:t>B) False </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4. Deficiency manifestation of Vitamin B12 is</a:t>
            </a:r>
          </a:p>
          <a:p>
            <a:endParaRPr lang="en-IN" dirty="0" smtClean="0"/>
          </a:p>
          <a:p>
            <a:r>
              <a:rPr lang="en-IN" dirty="0" smtClean="0"/>
              <a:t>A) Beriberi</a:t>
            </a:r>
          </a:p>
          <a:p>
            <a:r>
              <a:rPr lang="en-IN" dirty="0" smtClean="0"/>
              <a:t>B) </a:t>
            </a:r>
            <a:r>
              <a:rPr lang="en-IN" dirty="0" err="1" smtClean="0"/>
              <a:t>Subacute</a:t>
            </a:r>
            <a:r>
              <a:rPr lang="en-IN" dirty="0" smtClean="0"/>
              <a:t> combined degeneration of spinal cord</a:t>
            </a:r>
          </a:p>
          <a:p>
            <a:r>
              <a:rPr lang="en-IN" dirty="0" smtClean="0"/>
              <a:t>C) Rickets</a:t>
            </a:r>
          </a:p>
          <a:p>
            <a:r>
              <a:rPr lang="en-IN" dirty="0" smtClean="0"/>
              <a:t>D) </a:t>
            </a:r>
            <a:r>
              <a:rPr lang="en-IN" dirty="0" err="1" smtClean="0"/>
              <a:t>Xerophthalmia</a:t>
            </a:r>
            <a:r>
              <a:rPr lang="en-IN" dirty="0" smtClean="0"/>
              <a:t> </a:t>
            </a:r>
          </a:p>
          <a:p>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5. Generally, water soluble vitamins are not stored in the body except</a:t>
            </a:r>
          </a:p>
          <a:p>
            <a:endParaRPr lang="en-IN" dirty="0" smtClean="0"/>
          </a:p>
          <a:p>
            <a:r>
              <a:rPr lang="en-IN" dirty="0" smtClean="0"/>
              <a:t>A) vitamin B12</a:t>
            </a:r>
          </a:p>
          <a:p>
            <a:r>
              <a:rPr lang="en-IN" dirty="0" smtClean="0"/>
              <a:t>B) vitamin B6</a:t>
            </a:r>
          </a:p>
          <a:p>
            <a:r>
              <a:rPr lang="en-IN" dirty="0" smtClean="0"/>
              <a:t>C) Biotin</a:t>
            </a:r>
          </a:p>
          <a:p>
            <a:r>
              <a:rPr lang="en-IN" dirty="0" smtClean="0"/>
              <a:t>D) vitamin C</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a:buFont typeface="Wingdings" pitchFamily="2" charset="2"/>
              <a:buChar char="Ø"/>
            </a:pPr>
            <a:r>
              <a:rPr lang="en-IN" sz="3000" b="1" dirty="0" err="1"/>
              <a:t>Cyanocobalamin</a:t>
            </a:r>
            <a:endParaRPr lang="en-IN" sz="3000" b="1" dirty="0"/>
          </a:p>
          <a:p>
            <a:r>
              <a:rPr lang="en-IN" sz="3000" dirty="0"/>
              <a:t>When cyanide is added at the R position, </a:t>
            </a:r>
            <a:r>
              <a:rPr lang="en-IN" sz="3000" dirty="0" smtClean="0"/>
              <a:t>the molecule </a:t>
            </a:r>
            <a:r>
              <a:rPr lang="en-IN" sz="3000" dirty="0"/>
              <a:t>is called </a:t>
            </a:r>
            <a:r>
              <a:rPr lang="en-IN" sz="3000" dirty="0" err="1"/>
              <a:t>cyanocobalamin</a:t>
            </a:r>
            <a:r>
              <a:rPr lang="en-IN" sz="3000" dirty="0"/>
              <a:t>. </a:t>
            </a:r>
            <a:endParaRPr lang="en-IN" sz="3000" dirty="0" smtClean="0"/>
          </a:p>
          <a:p>
            <a:r>
              <a:rPr lang="en-IN" sz="3000" dirty="0" smtClean="0"/>
              <a:t>During the isolation </a:t>
            </a:r>
            <a:r>
              <a:rPr lang="en-IN" sz="3000" dirty="0"/>
              <a:t>procedure, cyanide is added to get </a:t>
            </a:r>
            <a:r>
              <a:rPr lang="en-IN" sz="3000" dirty="0" smtClean="0"/>
              <a:t>stable crystals</a:t>
            </a:r>
            <a:r>
              <a:rPr lang="en-IN" sz="3000" dirty="0"/>
              <a:t>. </a:t>
            </a:r>
          </a:p>
          <a:p>
            <a:r>
              <a:rPr lang="en-IN" sz="3000" dirty="0" smtClean="0"/>
              <a:t>Oral preparations </a:t>
            </a:r>
            <a:r>
              <a:rPr lang="en-IN" sz="3000" dirty="0"/>
              <a:t>are in this form.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a:buFont typeface="Wingdings" pitchFamily="2" charset="2"/>
              <a:buChar char="Ø"/>
            </a:pPr>
            <a:r>
              <a:rPr lang="en-IN" sz="2800" b="1" dirty="0" smtClean="0"/>
              <a:t>Hydroxy </a:t>
            </a:r>
            <a:r>
              <a:rPr lang="en-IN" sz="2800" b="1" dirty="0" err="1"/>
              <a:t>cobalamin</a:t>
            </a:r>
            <a:endParaRPr lang="en-IN" sz="2800" b="1" dirty="0"/>
          </a:p>
          <a:p>
            <a:r>
              <a:rPr lang="en-IN" sz="2800" dirty="0"/>
              <a:t>When hydroxyl group is attached at the R </a:t>
            </a:r>
            <a:r>
              <a:rPr lang="en-IN" sz="2800" dirty="0" smtClean="0"/>
              <a:t>position, it </a:t>
            </a:r>
            <a:r>
              <a:rPr lang="en-IN" sz="2800" dirty="0"/>
              <a:t>is called hydroxy </a:t>
            </a:r>
            <a:r>
              <a:rPr lang="en-IN" sz="2800" dirty="0" err="1"/>
              <a:t>cobalamin</a:t>
            </a:r>
            <a:r>
              <a:rPr lang="en-IN" sz="2800" dirty="0"/>
              <a:t> or vitamin B12a.</a:t>
            </a:r>
          </a:p>
          <a:p>
            <a:r>
              <a:rPr lang="en-IN" sz="2800" dirty="0" err="1"/>
              <a:t>Injectable</a:t>
            </a:r>
            <a:r>
              <a:rPr lang="en-IN" sz="2800" dirty="0"/>
              <a:t> preparations are in this </a:t>
            </a:r>
            <a:r>
              <a:rPr lang="en-IN" sz="2800" dirty="0" smtClean="0"/>
              <a:t>form.</a:t>
            </a:r>
          </a:p>
          <a:p>
            <a:pPr>
              <a:buFont typeface="Wingdings" pitchFamily="2" charset="2"/>
              <a:buChar char="Ø"/>
            </a:pPr>
            <a:endParaRPr lang="en-IN" sz="2800" b="1" dirty="0" smtClean="0"/>
          </a:p>
          <a:p>
            <a:pPr>
              <a:buFont typeface="Wingdings" pitchFamily="2" charset="2"/>
              <a:buChar char="Ø"/>
            </a:pPr>
            <a:r>
              <a:rPr lang="en-IN" sz="2800" b="1" dirty="0" err="1" smtClean="0"/>
              <a:t>Adenosyl</a:t>
            </a:r>
            <a:r>
              <a:rPr lang="en-IN" sz="2800" b="1" dirty="0" smtClean="0"/>
              <a:t> </a:t>
            </a:r>
            <a:r>
              <a:rPr lang="en-IN" sz="2800" b="1" dirty="0" err="1"/>
              <a:t>cobalamin</a:t>
            </a:r>
            <a:r>
              <a:rPr lang="en-IN" sz="2800" b="1" dirty="0"/>
              <a:t> (Ado-B12)</a:t>
            </a:r>
          </a:p>
          <a:p>
            <a:r>
              <a:rPr lang="en-IN" sz="2800" dirty="0"/>
              <a:t>When taken up by the cells, these groups </a:t>
            </a:r>
            <a:r>
              <a:rPr lang="en-IN" sz="2800" dirty="0" smtClean="0"/>
              <a:t>are removed </a:t>
            </a:r>
            <a:r>
              <a:rPr lang="en-IN" sz="2800" dirty="0"/>
              <a:t>and </a:t>
            </a:r>
            <a:r>
              <a:rPr lang="en-IN" sz="2800" dirty="0" err="1"/>
              <a:t>deoxy</a:t>
            </a:r>
            <a:r>
              <a:rPr lang="en-IN" sz="2800" dirty="0"/>
              <a:t> </a:t>
            </a:r>
            <a:r>
              <a:rPr lang="en-IN" sz="2800" dirty="0" err="1"/>
              <a:t>adenosyl</a:t>
            </a:r>
            <a:r>
              <a:rPr lang="en-IN" sz="2800" dirty="0"/>
              <a:t> </a:t>
            </a:r>
            <a:r>
              <a:rPr lang="en-IN" sz="2800" dirty="0" err="1"/>
              <a:t>cobalamin</a:t>
            </a:r>
            <a:r>
              <a:rPr lang="en-IN" sz="2800" dirty="0"/>
              <a:t> or </a:t>
            </a:r>
            <a:r>
              <a:rPr lang="en-IN" sz="2800" dirty="0" smtClean="0"/>
              <a:t>Ado- B12 </a:t>
            </a:r>
            <a:r>
              <a:rPr lang="en-IN" sz="2800" dirty="0"/>
              <a:t>is </a:t>
            </a:r>
            <a:r>
              <a:rPr lang="en-IN" sz="2800" dirty="0" smtClean="0"/>
              <a:t>formed. </a:t>
            </a:r>
          </a:p>
          <a:p>
            <a:r>
              <a:rPr lang="en-IN" sz="2800" dirty="0" smtClean="0"/>
              <a:t>This </a:t>
            </a:r>
            <a:r>
              <a:rPr lang="en-IN" sz="2800" dirty="0"/>
              <a:t>is the </a:t>
            </a:r>
            <a:r>
              <a:rPr lang="en-IN" sz="2800" dirty="0" smtClean="0"/>
              <a:t>major </a:t>
            </a:r>
            <a:r>
              <a:rPr lang="en-IN" sz="2800" b="1" dirty="0" smtClean="0"/>
              <a:t>storage </a:t>
            </a:r>
            <a:r>
              <a:rPr lang="en-IN" sz="2800" b="1" dirty="0"/>
              <a:t>form</a:t>
            </a:r>
            <a:r>
              <a:rPr lang="en-IN" sz="2800" dirty="0"/>
              <a:t>, seen in liver.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Font typeface="Wingdings" pitchFamily="2" charset="2"/>
              <a:buChar char="Ø"/>
            </a:pPr>
            <a:r>
              <a:rPr lang="en-IN" sz="3000" b="1" dirty="0"/>
              <a:t>Methyl </a:t>
            </a:r>
            <a:r>
              <a:rPr lang="en-IN" sz="3000" b="1" dirty="0" err="1"/>
              <a:t>cobalamin</a:t>
            </a:r>
            <a:endParaRPr lang="en-IN" sz="3000" b="1" dirty="0"/>
          </a:p>
          <a:p>
            <a:r>
              <a:rPr lang="en-IN" sz="3000" dirty="0"/>
              <a:t>When the methyl group replaces </a:t>
            </a:r>
            <a:r>
              <a:rPr lang="en-IN" sz="3000" dirty="0" err="1"/>
              <a:t>adenosyl</a:t>
            </a:r>
            <a:r>
              <a:rPr lang="en-IN" sz="3000" dirty="0"/>
              <a:t> group, </a:t>
            </a:r>
            <a:r>
              <a:rPr lang="en-IN" sz="3000" dirty="0" smtClean="0"/>
              <a:t>it is </a:t>
            </a:r>
            <a:r>
              <a:rPr lang="en-IN" sz="3000" dirty="0"/>
              <a:t>known as methyl </a:t>
            </a:r>
            <a:r>
              <a:rPr lang="en-IN" sz="3000" dirty="0" err="1"/>
              <a:t>cobalamin</a:t>
            </a:r>
            <a:r>
              <a:rPr lang="en-IN" sz="3000" dirty="0"/>
              <a:t>. </a:t>
            </a:r>
            <a:endParaRPr lang="en-IN" sz="3000" dirty="0" smtClean="0"/>
          </a:p>
          <a:p>
            <a:r>
              <a:rPr lang="en-IN" sz="3000" dirty="0" smtClean="0"/>
              <a:t>This </a:t>
            </a:r>
            <a:r>
              <a:rPr lang="en-IN" sz="3000" dirty="0"/>
              <a:t>is the </a:t>
            </a:r>
            <a:r>
              <a:rPr lang="en-IN" sz="3000" b="1" dirty="0" smtClean="0"/>
              <a:t>major form </a:t>
            </a:r>
            <a:r>
              <a:rPr lang="en-IN" sz="3000" b="1" dirty="0"/>
              <a:t>seen in blood circulation </a:t>
            </a:r>
            <a:r>
              <a:rPr lang="en-IN" sz="3000" dirty="0"/>
              <a:t>as well as </a:t>
            </a:r>
            <a:r>
              <a:rPr lang="en-IN" sz="3000" dirty="0" smtClean="0"/>
              <a:t>in cytoplasm </a:t>
            </a:r>
            <a:r>
              <a:rPr lang="en-IN" sz="3000" dirty="0"/>
              <a:t>of cells. </a:t>
            </a:r>
            <a:endParaRPr lang="en-IN" sz="3000" dirty="0" smtClean="0"/>
          </a:p>
          <a:p>
            <a:r>
              <a:rPr lang="en-IN" sz="3000" dirty="0" smtClean="0"/>
              <a:t>The </a:t>
            </a:r>
            <a:r>
              <a:rPr lang="en-IN" sz="3000" b="1" dirty="0"/>
              <a:t>Ado-B12 and methyl B12 </a:t>
            </a:r>
            <a:r>
              <a:rPr lang="en-IN" sz="3000" dirty="0" smtClean="0"/>
              <a:t>are the </a:t>
            </a:r>
            <a:r>
              <a:rPr lang="en-IN" sz="3000" b="1" dirty="0"/>
              <a:t>functional co-enzymes in the body.</a:t>
            </a:r>
            <a:endParaRPr lang="en-IN" sz="3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Absorption </a:t>
            </a:r>
            <a:endParaRPr lang="en-IN" dirty="0"/>
          </a:p>
        </p:txBody>
      </p:sp>
      <p:sp>
        <p:nvSpPr>
          <p:cNvPr id="3" name="Content Placeholder 2"/>
          <p:cNvSpPr>
            <a:spLocks noGrp="1"/>
          </p:cNvSpPr>
          <p:nvPr>
            <p:ph idx="1"/>
          </p:nvPr>
        </p:nvSpPr>
        <p:spPr/>
        <p:txBody>
          <a:bodyPr>
            <a:normAutofit/>
          </a:bodyPr>
          <a:lstStyle/>
          <a:p>
            <a:r>
              <a:rPr lang="en-IN" dirty="0" smtClean="0"/>
              <a:t>Absorption </a:t>
            </a:r>
            <a:r>
              <a:rPr lang="en-IN" dirty="0"/>
              <a:t>of vitamin B12 requires </a:t>
            </a:r>
            <a:r>
              <a:rPr lang="en-IN" b="1" dirty="0"/>
              <a:t>two </a:t>
            </a:r>
            <a:r>
              <a:rPr lang="en-IN" b="1" dirty="0" smtClean="0"/>
              <a:t>binding proteins</a:t>
            </a:r>
            <a:r>
              <a:rPr lang="en-IN" b="1" dirty="0"/>
              <a:t>. </a:t>
            </a:r>
            <a:endParaRPr lang="en-IN" b="1" dirty="0" smtClean="0"/>
          </a:p>
          <a:p>
            <a:pPr>
              <a:buNone/>
            </a:pPr>
            <a:endParaRPr lang="en-IN" dirty="0" smtClean="0"/>
          </a:p>
          <a:p>
            <a:pPr>
              <a:buNone/>
            </a:pPr>
            <a:r>
              <a:rPr lang="en-IN" dirty="0" smtClean="0"/>
              <a:t>1) </a:t>
            </a:r>
            <a:r>
              <a:rPr lang="en-IN" b="1" dirty="0" smtClean="0"/>
              <a:t>the </a:t>
            </a:r>
            <a:r>
              <a:rPr lang="en-IN" b="1" dirty="0"/>
              <a:t>intrinsic factor (IF) </a:t>
            </a:r>
            <a:r>
              <a:rPr lang="en-IN" b="1" dirty="0" smtClean="0"/>
              <a:t>of Castle. </a:t>
            </a:r>
          </a:p>
          <a:p>
            <a:r>
              <a:rPr lang="en-IN" dirty="0" smtClean="0"/>
              <a:t>Intrinsic factor is </a:t>
            </a:r>
            <a:r>
              <a:rPr lang="en-IN" dirty="0"/>
              <a:t>secreted by the gastric parietal cells</a:t>
            </a:r>
            <a:r>
              <a:rPr lang="en-IN" dirty="0" smtClean="0"/>
              <a:t>.</a:t>
            </a:r>
          </a:p>
          <a:p>
            <a:r>
              <a:rPr lang="en-IN" dirty="0" smtClean="0"/>
              <a:t>It </a:t>
            </a:r>
            <a:r>
              <a:rPr lang="en-IN" dirty="0"/>
              <a:t>is </a:t>
            </a:r>
            <a:r>
              <a:rPr lang="en-IN" dirty="0" smtClean="0"/>
              <a:t>a glycoprotein </a:t>
            </a:r>
            <a:r>
              <a:rPr lang="en-IN" dirty="0"/>
              <a:t>with a molecular weight </a:t>
            </a:r>
            <a:r>
              <a:rPr lang="en-IN" dirty="0" smtClean="0"/>
              <a:t>of 50,000</a:t>
            </a:r>
            <a:r>
              <a:rPr lang="en-IN"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a:buNone/>
            </a:pPr>
            <a:r>
              <a:rPr lang="en-IN" dirty="0" smtClean="0"/>
              <a:t>2)  </a:t>
            </a:r>
            <a:r>
              <a:rPr lang="en-IN" b="1" dirty="0" err="1" smtClean="0"/>
              <a:t>Cobalophilin</a:t>
            </a:r>
            <a:r>
              <a:rPr lang="en-IN" b="1" dirty="0"/>
              <a:t>, secreted in the saliva.</a:t>
            </a:r>
          </a:p>
          <a:p>
            <a:r>
              <a:rPr lang="en-IN" dirty="0"/>
              <a:t>Gastric pepsin release the vitamin from </a:t>
            </a:r>
            <a:r>
              <a:rPr lang="en-IN" dirty="0" smtClean="0"/>
              <a:t>the food</a:t>
            </a:r>
            <a:r>
              <a:rPr lang="en-IN" dirty="0"/>
              <a:t>, and then B12 binds with </a:t>
            </a:r>
            <a:r>
              <a:rPr lang="en-IN" dirty="0" err="1"/>
              <a:t>cobalophilin</a:t>
            </a:r>
            <a:r>
              <a:rPr lang="en-IN" dirty="0"/>
              <a:t>. </a:t>
            </a:r>
            <a:endParaRPr lang="en-IN" dirty="0" smtClean="0"/>
          </a:p>
          <a:p>
            <a:r>
              <a:rPr lang="en-IN" dirty="0" smtClean="0"/>
              <a:t>In duodenum, </a:t>
            </a:r>
            <a:r>
              <a:rPr lang="en-IN" dirty="0" err="1" smtClean="0"/>
              <a:t>cobalophilin</a:t>
            </a:r>
            <a:r>
              <a:rPr lang="en-IN" dirty="0" smtClean="0"/>
              <a:t> </a:t>
            </a:r>
            <a:r>
              <a:rPr lang="en-IN" dirty="0"/>
              <a:t>is hydrolyzed by </a:t>
            </a:r>
            <a:r>
              <a:rPr lang="en-IN" dirty="0" err="1"/>
              <a:t>trypsin</a:t>
            </a:r>
            <a:r>
              <a:rPr lang="en-IN" dirty="0"/>
              <a:t> of pancreatic </a:t>
            </a:r>
            <a:r>
              <a:rPr lang="en-IN" dirty="0" smtClean="0"/>
              <a:t>juice; vitamin </a:t>
            </a:r>
            <a:r>
              <a:rPr lang="en-IN" dirty="0"/>
              <a:t>is released, and then vitamin binds to </a:t>
            </a:r>
            <a:r>
              <a:rPr lang="en-IN" dirty="0" smtClean="0"/>
              <a:t>intrinsic factor</a:t>
            </a:r>
            <a:r>
              <a:rPr lang="en-IN" dirty="0"/>
              <a:t>. </a:t>
            </a:r>
            <a:endParaRPr lang="en-IN" dirty="0" smtClean="0"/>
          </a:p>
          <a:p>
            <a:r>
              <a:rPr lang="en-IN" dirty="0" smtClean="0"/>
              <a:t>In </a:t>
            </a:r>
            <a:r>
              <a:rPr lang="en-IN" dirty="0"/>
              <a:t>pancreatic insufficiency (absence of </a:t>
            </a:r>
            <a:r>
              <a:rPr lang="en-IN" dirty="0" err="1"/>
              <a:t>trypsin</a:t>
            </a:r>
            <a:r>
              <a:rPr lang="en-IN" dirty="0" smtClean="0"/>
              <a:t>), the </a:t>
            </a:r>
            <a:r>
              <a:rPr lang="en-IN" dirty="0"/>
              <a:t>vitamin may not be released.  </a:t>
            </a:r>
            <a:r>
              <a:rPr lang="en-IN" dirty="0" smtClean="0"/>
              <a:t>Then vitamin-</a:t>
            </a:r>
            <a:r>
              <a:rPr lang="en-IN" dirty="0" err="1" smtClean="0"/>
              <a:t>cobalophilin</a:t>
            </a:r>
            <a:r>
              <a:rPr lang="en-IN" dirty="0" smtClean="0"/>
              <a:t> complex </a:t>
            </a:r>
            <a:r>
              <a:rPr lang="en-IN" dirty="0"/>
              <a:t>is excreted, resulting in </a:t>
            </a:r>
            <a:r>
              <a:rPr lang="en-IN" dirty="0" smtClean="0"/>
              <a:t>vitamin deficiency</a:t>
            </a:r>
            <a:r>
              <a:rPr lang="en-IN"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1724</Words>
  <Application>Microsoft Office PowerPoint</Application>
  <PresentationFormat>On-screen Show (4:3)</PresentationFormat>
  <Paragraphs>183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Vitamin B12</vt:lpstr>
      <vt:lpstr>Slide 2</vt:lpstr>
      <vt:lpstr>Chemistry</vt:lpstr>
      <vt:lpstr>Structure of vitamin B 12</vt:lpstr>
      <vt:lpstr>Slide 5</vt:lpstr>
      <vt:lpstr>Slide 6</vt:lpstr>
      <vt:lpstr>Slide 7</vt:lpstr>
      <vt:lpstr>Absorption </vt:lpstr>
      <vt:lpstr>Slide 9</vt:lpstr>
      <vt:lpstr>Slide 10</vt:lpstr>
      <vt:lpstr>Slide 11</vt:lpstr>
      <vt:lpstr>Transport and Storage</vt:lpstr>
      <vt:lpstr>Slide 13</vt:lpstr>
      <vt:lpstr>Source</vt:lpstr>
      <vt:lpstr>RDA</vt:lpstr>
      <vt:lpstr>Biochemical role of cobalamin</vt:lpstr>
      <vt:lpstr>A)methyl malonyl CoA is formed from-</vt:lpstr>
      <vt:lpstr>Slide 18</vt:lpstr>
      <vt:lpstr>B) Homocysteine methyl transferase</vt:lpstr>
      <vt:lpstr>Slide 20</vt:lpstr>
      <vt:lpstr>“FOLATE TRAP”</vt:lpstr>
      <vt:lpstr>Slide 22</vt:lpstr>
      <vt:lpstr>Slide 23</vt:lpstr>
      <vt:lpstr>Causes of B12 Deficiency</vt:lpstr>
      <vt:lpstr>Slide 25</vt:lpstr>
      <vt:lpstr>Slide 26</vt:lpstr>
      <vt:lpstr>Slide 27</vt:lpstr>
      <vt:lpstr>Slide 28</vt:lpstr>
      <vt:lpstr>Slide 29</vt:lpstr>
      <vt:lpstr>Deficiency Manifestations</vt:lpstr>
      <vt:lpstr>Slide 31</vt:lpstr>
      <vt:lpstr>Slide 32</vt:lpstr>
      <vt:lpstr>Slide 33</vt:lpstr>
      <vt:lpstr>Romberg’s sign positive</vt:lpstr>
      <vt:lpstr>Babinski’s sign positive</vt:lpstr>
      <vt:lpstr>Slide 36</vt:lpstr>
      <vt:lpstr>Slide 37</vt:lpstr>
      <vt:lpstr>Slide 38</vt:lpstr>
      <vt:lpstr>Slide 39</vt:lpstr>
      <vt:lpstr>Slide 40</vt:lpstr>
      <vt:lpstr>Slide 41</vt:lpstr>
      <vt:lpstr>Slide 42</vt:lpstr>
      <vt:lpstr>Treatment</vt:lpstr>
      <vt:lpstr>MCQS</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 B12</dc:title>
  <dc:creator>lenovo</dc:creator>
  <cp:lastModifiedBy>ADMIN</cp:lastModifiedBy>
  <cp:revision>31</cp:revision>
  <dcterms:created xsi:type="dcterms:W3CDTF">2018-10-29T04:03:37Z</dcterms:created>
  <dcterms:modified xsi:type="dcterms:W3CDTF">2024-11-26T05:15:17Z</dcterms:modified>
</cp:coreProperties>
</file>