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4"/>
  </p:sldMasterIdLst>
  <p:notesMasterIdLst>
    <p:notesMasterId r:id="rId84"/>
  </p:notesMasterIdLst>
  <p:handoutMasterIdLst>
    <p:handoutMasterId r:id="rId85"/>
  </p:handoutMasterIdLst>
  <p:sldIdLst>
    <p:sldId id="357" r:id="rId5"/>
    <p:sldId id="272" r:id="rId6"/>
    <p:sldId id="265" r:id="rId7"/>
    <p:sldId id="273" r:id="rId8"/>
    <p:sldId id="274" r:id="rId9"/>
    <p:sldId id="275" r:id="rId10"/>
    <p:sldId id="318" r:id="rId11"/>
    <p:sldId id="276" r:id="rId12"/>
    <p:sldId id="321" r:id="rId13"/>
    <p:sldId id="319" r:id="rId14"/>
    <p:sldId id="322" r:id="rId15"/>
    <p:sldId id="320" r:id="rId16"/>
    <p:sldId id="324" r:id="rId17"/>
    <p:sldId id="323" r:id="rId18"/>
    <p:sldId id="278" r:id="rId19"/>
    <p:sldId id="280" r:id="rId20"/>
    <p:sldId id="282" r:id="rId21"/>
    <p:sldId id="281" r:id="rId22"/>
    <p:sldId id="283" r:id="rId23"/>
    <p:sldId id="284" r:id="rId24"/>
    <p:sldId id="285" r:id="rId25"/>
    <p:sldId id="286" r:id="rId26"/>
    <p:sldId id="288" r:id="rId27"/>
    <p:sldId id="287" r:id="rId28"/>
    <p:sldId id="289" r:id="rId29"/>
    <p:sldId id="290" r:id="rId30"/>
    <p:sldId id="291" r:id="rId31"/>
    <p:sldId id="317" r:id="rId32"/>
    <p:sldId id="292" r:id="rId33"/>
    <p:sldId id="294" r:id="rId34"/>
    <p:sldId id="293" r:id="rId35"/>
    <p:sldId id="295" r:id="rId36"/>
    <p:sldId id="296" r:id="rId37"/>
    <p:sldId id="325" r:id="rId38"/>
    <p:sldId id="297" r:id="rId39"/>
    <p:sldId id="299" r:id="rId40"/>
    <p:sldId id="300" r:id="rId41"/>
    <p:sldId id="301" r:id="rId42"/>
    <p:sldId id="302" r:id="rId43"/>
    <p:sldId id="336" r:id="rId44"/>
    <p:sldId id="303" r:id="rId45"/>
    <p:sldId id="304" r:id="rId46"/>
    <p:sldId id="305" r:id="rId47"/>
    <p:sldId id="306" r:id="rId48"/>
    <p:sldId id="307" r:id="rId49"/>
    <p:sldId id="308" r:id="rId50"/>
    <p:sldId id="309" r:id="rId51"/>
    <p:sldId id="310" r:id="rId52"/>
    <p:sldId id="311" r:id="rId53"/>
    <p:sldId id="327" r:id="rId54"/>
    <p:sldId id="348" r:id="rId55"/>
    <p:sldId id="349" r:id="rId56"/>
    <p:sldId id="347" r:id="rId57"/>
    <p:sldId id="354" r:id="rId58"/>
    <p:sldId id="350" r:id="rId59"/>
    <p:sldId id="328" r:id="rId60"/>
    <p:sldId id="329" r:id="rId61"/>
    <p:sldId id="335" r:id="rId62"/>
    <p:sldId id="330" r:id="rId63"/>
    <p:sldId id="331" r:id="rId64"/>
    <p:sldId id="337" r:id="rId65"/>
    <p:sldId id="343" r:id="rId66"/>
    <p:sldId id="338" r:id="rId67"/>
    <p:sldId id="339" r:id="rId68"/>
    <p:sldId id="340" r:id="rId69"/>
    <p:sldId id="341" r:id="rId70"/>
    <p:sldId id="342" r:id="rId71"/>
    <p:sldId id="333" r:id="rId72"/>
    <p:sldId id="334" r:id="rId73"/>
    <p:sldId id="326" r:id="rId74"/>
    <p:sldId id="266" r:id="rId75"/>
    <p:sldId id="344" r:id="rId76"/>
    <p:sldId id="268" r:id="rId77"/>
    <p:sldId id="351" r:id="rId78"/>
    <p:sldId id="352" r:id="rId79"/>
    <p:sldId id="355" r:id="rId80"/>
    <p:sldId id="269" r:id="rId81"/>
    <p:sldId id="356" r:id="rId82"/>
    <p:sldId id="353"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95" d="100"/>
          <a:sy n="95" d="100"/>
        </p:scale>
        <p:origin x="1118" y="182"/>
      </p:cViewPr>
      <p:guideLst>
        <p:guide orient="horz" pos="2160"/>
        <p:guide pos="2880"/>
      </p:guideLst>
    </p:cSldViewPr>
  </p:slideViewPr>
  <p:notesTextViewPr>
    <p:cViewPr>
      <p:scale>
        <a:sx n="3" d="2"/>
        <a:sy n="3" d="2"/>
      </p:scale>
      <p:origin x="0" y="0"/>
    </p:cViewPr>
  </p:notesTextViewPr>
  <p:notesViewPr>
    <p:cSldViewPr snapToGrid="0"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pPr/>
              <a:t>11/30/2024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pPr/>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pPr/>
              <a:t>11/30/2024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pPr/>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2909ACC3-1901-40B0-B08C-4041A7FBD83B}" type="slidenum">
              <a:rPr lang="en-IN" smtClean="0"/>
              <a:pPr/>
              <a:t>6</a:t>
            </a:fld>
            <a:endParaRPr lang="en-IN"/>
          </a:p>
        </p:txBody>
      </p:sp>
    </p:spTree>
    <p:extLst>
      <p:ext uri="{BB962C8B-B14F-4D97-AF65-F5344CB8AC3E}">
        <p14:creationId xmlns:p14="http://schemas.microsoft.com/office/powerpoint/2010/main" val="237819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contrast escapes through side holes</a:t>
            </a:r>
            <a:endParaRPr lang="en-US" dirty="0"/>
          </a:p>
        </p:txBody>
      </p:sp>
      <p:sp>
        <p:nvSpPr>
          <p:cNvPr id="4" name="Slide Number Placeholder 3"/>
          <p:cNvSpPr>
            <a:spLocks noGrp="1"/>
          </p:cNvSpPr>
          <p:nvPr>
            <p:ph type="sldNum" sz="quarter" idx="10"/>
          </p:nvPr>
        </p:nvSpPr>
        <p:spPr/>
        <p:txBody>
          <a:bodyPr/>
          <a:lstStyle/>
          <a:p>
            <a:fld id="{764C370E-5EC7-458E-AF57-5B73504A1C12}" type="slidenum">
              <a:rPr lang="en-US" smtClean="0"/>
              <a:pPr/>
              <a:t>12</a:t>
            </a:fld>
            <a:endParaRPr lang="en-US"/>
          </a:p>
        </p:txBody>
      </p:sp>
    </p:spTree>
    <p:extLst>
      <p:ext uri="{BB962C8B-B14F-4D97-AF65-F5344CB8AC3E}">
        <p14:creationId xmlns:p14="http://schemas.microsoft.com/office/powerpoint/2010/main" val="3232174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that have a niche in various situations </a:t>
            </a:r>
          </a:p>
        </p:txBody>
      </p:sp>
      <p:sp>
        <p:nvSpPr>
          <p:cNvPr id="4" name="Slide Number Placeholder 3"/>
          <p:cNvSpPr>
            <a:spLocks noGrp="1"/>
          </p:cNvSpPr>
          <p:nvPr>
            <p:ph type="sldNum" sz="quarter" idx="10"/>
          </p:nvPr>
        </p:nvSpPr>
        <p:spPr/>
        <p:txBody>
          <a:bodyPr/>
          <a:lstStyle/>
          <a:p>
            <a:fld id="{7D08047E-04ED-4796-87B6-2882DCFEAB8D}" type="slidenum">
              <a:rPr lang="en-US" smtClean="0"/>
              <a:pPr/>
              <a:t>13</a:t>
            </a:fld>
            <a:endParaRPr lang="en-US"/>
          </a:p>
        </p:txBody>
      </p:sp>
    </p:spTree>
    <p:extLst>
      <p:ext uri="{BB962C8B-B14F-4D97-AF65-F5344CB8AC3E}">
        <p14:creationId xmlns:p14="http://schemas.microsoft.com/office/powerpoint/2010/main" val="1923060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a:buNone/>
            </a:pPr>
            <a:r>
              <a:rPr lang="en-US" sz="1200" dirty="0">
                <a:solidFill>
                  <a:schemeClr val="tx2"/>
                </a:solidFill>
              </a:rPr>
              <a:t>Optimal Position</a:t>
            </a:r>
          </a:p>
          <a:p>
            <a:r>
              <a:rPr lang="en-US" sz="1200" dirty="0"/>
              <a:t>Once the tip of the </a:t>
            </a:r>
            <a:r>
              <a:rPr lang="en-US" sz="1200" dirty="0" err="1"/>
              <a:t>Amplatz</a:t>
            </a:r>
            <a:r>
              <a:rPr lang="en-US" sz="1200" dirty="0"/>
              <a:t> is inside an LM or RCA </a:t>
            </a:r>
            <a:r>
              <a:rPr lang="en-US" sz="1200" dirty="0" err="1"/>
              <a:t>ostium</a:t>
            </a:r>
            <a:r>
              <a:rPr lang="en-US" sz="1200" dirty="0"/>
              <a:t>, the primary and secondary curves should form a closed loop </a:t>
            </a:r>
          </a:p>
          <a:p>
            <a:r>
              <a:rPr lang="en-US" sz="1200" dirty="0"/>
              <a:t>With the tip coaxial to the </a:t>
            </a:r>
            <a:r>
              <a:rPr lang="en-US" sz="1200" dirty="0" err="1"/>
              <a:t>ostial</a:t>
            </a:r>
            <a:r>
              <a:rPr lang="en-US" sz="1200" dirty="0"/>
              <a:t> segment</a:t>
            </a:r>
          </a:p>
          <a:p>
            <a:endParaRPr lang="en-US" dirty="0"/>
          </a:p>
        </p:txBody>
      </p:sp>
      <p:sp>
        <p:nvSpPr>
          <p:cNvPr id="4" name="Slide Number Placeholder 3"/>
          <p:cNvSpPr>
            <a:spLocks noGrp="1"/>
          </p:cNvSpPr>
          <p:nvPr>
            <p:ph type="sldNum" sz="quarter" idx="10"/>
          </p:nvPr>
        </p:nvSpPr>
        <p:spPr/>
        <p:txBody>
          <a:bodyPr/>
          <a:lstStyle/>
          <a:p>
            <a:fld id="{764C370E-5EC7-458E-AF57-5B73504A1C12}" type="slidenum">
              <a:rPr lang="en-US" smtClean="0"/>
              <a:pPr/>
              <a:t>35</a:t>
            </a:fld>
            <a:endParaRPr lang="en-US"/>
          </a:p>
        </p:txBody>
      </p:sp>
    </p:spTree>
    <p:extLst>
      <p:ext uri="{BB962C8B-B14F-4D97-AF65-F5344CB8AC3E}">
        <p14:creationId xmlns:p14="http://schemas.microsoft.com/office/powerpoint/2010/main" val="515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BL</a:t>
            </a:r>
            <a:endParaRPr lang="en-IN" dirty="0"/>
          </a:p>
        </p:txBody>
      </p:sp>
      <p:sp>
        <p:nvSpPr>
          <p:cNvPr id="4" name="Slide Number Placeholder 3"/>
          <p:cNvSpPr>
            <a:spLocks noGrp="1"/>
          </p:cNvSpPr>
          <p:nvPr>
            <p:ph type="sldNum" sz="quarter" idx="10"/>
          </p:nvPr>
        </p:nvSpPr>
        <p:spPr/>
        <p:txBody>
          <a:bodyPr/>
          <a:lstStyle/>
          <a:p>
            <a:fld id="{764C370E-5EC7-458E-AF57-5B73504A1C12}" type="slidenum">
              <a:rPr lang="en-US" smtClean="0"/>
              <a:pPr/>
              <a:t>36</a:t>
            </a:fld>
            <a:endParaRPr lang="en-US"/>
          </a:p>
        </p:txBody>
      </p:sp>
    </p:spTree>
    <p:extLst>
      <p:ext uri="{BB962C8B-B14F-4D97-AF65-F5344CB8AC3E}">
        <p14:creationId xmlns:p14="http://schemas.microsoft.com/office/powerpoint/2010/main" val="3081499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4C370E-5EC7-458E-AF57-5B73504A1C12}" type="slidenum">
              <a:rPr lang="en-US" smtClean="0"/>
              <a:pPr/>
              <a:t>37</a:t>
            </a:fld>
            <a:endParaRPr lang="en-US"/>
          </a:p>
        </p:txBody>
      </p:sp>
    </p:spTree>
    <p:extLst>
      <p:ext uri="{BB962C8B-B14F-4D97-AF65-F5344CB8AC3E}">
        <p14:creationId xmlns:p14="http://schemas.microsoft.com/office/powerpoint/2010/main" val="3171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Guides with the tip pointing in cranial direction are necessary</a:t>
            </a:r>
          </a:p>
          <a:p>
            <a:pPr lvl="1"/>
            <a:r>
              <a:rPr lang="en-US" dirty="0" err="1"/>
              <a:t>Amplatz</a:t>
            </a:r>
            <a:r>
              <a:rPr lang="en-US" dirty="0"/>
              <a:t> left guide</a:t>
            </a:r>
          </a:p>
          <a:p>
            <a:pPr lvl="1"/>
            <a:r>
              <a:rPr lang="en-US" dirty="0"/>
              <a:t>hockey stick</a:t>
            </a:r>
          </a:p>
          <a:p>
            <a:pPr lvl="1"/>
            <a:r>
              <a:rPr lang="en-US" dirty="0"/>
              <a:t>left venous bypass</a:t>
            </a:r>
          </a:p>
          <a:p>
            <a:pPr lvl="1"/>
            <a:r>
              <a:rPr lang="en-US" dirty="0"/>
              <a:t>internal mammary artery guides</a:t>
            </a:r>
          </a:p>
          <a:p>
            <a:endParaRPr lang="en-US" dirty="0"/>
          </a:p>
        </p:txBody>
      </p:sp>
      <p:sp>
        <p:nvSpPr>
          <p:cNvPr id="4" name="Slide Number Placeholder 3"/>
          <p:cNvSpPr>
            <a:spLocks noGrp="1"/>
          </p:cNvSpPr>
          <p:nvPr>
            <p:ph type="sldNum" sz="quarter" idx="10"/>
          </p:nvPr>
        </p:nvSpPr>
        <p:spPr/>
        <p:txBody>
          <a:bodyPr/>
          <a:lstStyle/>
          <a:p>
            <a:fld id="{764C370E-5EC7-458E-AF57-5B73504A1C12}" type="slidenum">
              <a:rPr lang="en-US" smtClean="0"/>
              <a:pPr/>
              <a:t>62</a:t>
            </a:fld>
            <a:endParaRPr lang="en-US"/>
          </a:p>
        </p:txBody>
      </p:sp>
    </p:spTree>
    <p:extLst>
      <p:ext uri="{BB962C8B-B14F-4D97-AF65-F5344CB8AC3E}">
        <p14:creationId xmlns:p14="http://schemas.microsoft.com/office/powerpoint/2010/main" val="148940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4C370E-5EC7-458E-AF57-5B73504A1C12}" type="slidenum">
              <a:rPr lang="en-US" smtClean="0"/>
              <a:pPr/>
              <a:t>63</a:t>
            </a:fld>
            <a:endParaRPr lang="en-US"/>
          </a:p>
        </p:txBody>
      </p:sp>
    </p:spTree>
    <p:extLst>
      <p:ext uri="{BB962C8B-B14F-4D97-AF65-F5344CB8AC3E}">
        <p14:creationId xmlns:p14="http://schemas.microsoft.com/office/powerpoint/2010/main" val="403520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024136-D290-48F3-A182-4C46BEB5146B}" type="datetime1">
              <a:rPr lang="en-US" smtClean="0"/>
              <a:pPr/>
              <a:t>11/30/2024</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72819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D11720-76E7-46E6-B0AA-057287C42052}" type="datetime1">
              <a:rPr lang="en-US" smtClean="0"/>
              <a:pPr/>
              <a:t>11/30/2024</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95816659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D11720-76E7-46E6-B0AA-057287C42052}" type="datetime1">
              <a:rPr lang="en-US" smtClean="0"/>
              <a:pPr/>
              <a:t>11/30/2024</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216117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CD11720-76E7-46E6-B0AA-057287C42052}" type="datetime1">
              <a:rPr lang="en-US" smtClean="0"/>
              <a:pPr/>
              <a:t>11/30/2024</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67891949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D11720-76E7-46E6-B0AA-057287C42052}" type="datetime1">
              <a:rPr lang="en-US" smtClean="0"/>
              <a:pPr/>
              <a:t>11/30/2024</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86890051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D11720-76E7-46E6-B0AA-057287C42052}" type="datetime1">
              <a:rPr lang="en-US" smtClean="0"/>
              <a:pPr/>
              <a:t>11/30/2024</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41177638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D11720-76E7-46E6-B0AA-057287C42052}" type="datetime1">
              <a:rPr lang="en-US" smtClean="0"/>
              <a:pPr/>
              <a:t>11/30/2024</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347718703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7D44C-38B1-4D0F-9006-D5774F331095}" type="datetime1">
              <a:rPr lang="en-US" smtClean="0"/>
              <a:pPr/>
              <a:t>11/30/2024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29118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8D518A-FD4F-4358-B95B-9DB5A17160FB}" type="datetime1">
              <a:rPr lang="en-US" smtClean="0"/>
              <a:pPr/>
              <a:t>11/30/2024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5160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E2A9F4F-03AD-4497-A65D-076601BD41D2}" type="datetime1">
              <a:rPr lang="en-US" smtClean="0"/>
              <a:pPr/>
              <a:t>11/30/2024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29988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BF3AC-A781-43AA-8BD5-B12F49168B94}" type="datetime1">
              <a:rPr lang="en-US" smtClean="0"/>
              <a:pPr/>
              <a:t>11/30/2024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4964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256A41-C91B-43FF-9881-F5DA9878418F}" type="datetime1">
              <a:rPr lang="en-US" smtClean="0"/>
              <a:pPr/>
              <a:t>11/30/2024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33036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D7AA76-41EE-4C13-950E-E611B8B8FC52}" type="datetime1">
              <a:rPr lang="en-US" smtClean="0"/>
              <a:pPr/>
              <a:t>11/30/2024</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76235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9407A26-E7BC-4498-97E4-87AF12377CA9}" type="datetime1">
              <a:rPr lang="en-US" smtClean="0"/>
              <a:pPr/>
              <a:t>11/30/2024</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94957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EA4171-1117-4486-993C-35A7470D8847}" type="datetime1">
              <a:rPr lang="en-US" smtClean="0"/>
              <a:pPr/>
              <a:t>11/30/2024</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75487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72A4CB8-1563-4663-81DB-74EB416C19BE}" type="datetime1">
              <a:rPr lang="en-US" smtClean="0"/>
              <a:pPr/>
              <a:t>11/30/2024</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23171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6724CE-2468-448B-87C1-A92EDD78369B}" type="datetime1">
              <a:rPr lang="en-US" smtClean="0"/>
              <a:pPr/>
              <a:t>11/30/2024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8" name="Rectangle 7">
            <a:extLst>
              <a:ext uri="{FF2B5EF4-FFF2-40B4-BE49-F238E27FC236}">
                <a16:creationId xmlns:a16="http://schemas.microsoft.com/office/drawing/2014/main" id="{DC9AA347-7794-4522-A2D1-A47456EE59AC}"/>
              </a:ext>
            </a:extLst>
          </p:cNvPr>
          <p:cNvSpPr/>
          <p:nvPr userDrawn="1"/>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177829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CD11720-76E7-46E6-B0AA-057287C42052}" type="datetime1">
              <a:rPr lang="en-US" smtClean="0"/>
              <a:pPr/>
              <a:t>11/30/2024</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2904619429"/>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CBA7-CF85-D148-8C0E-FD5D87D69FB1}"/>
              </a:ext>
            </a:extLst>
          </p:cNvPr>
          <p:cNvSpPr>
            <a:spLocks noGrp="1"/>
          </p:cNvSpPr>
          <p:nvPr>
            <p:ph type="title"/>
          </p:nvPr>
        </p:nvSpPr>
        <p:spPr/>
        <p:txBody>
          <a:bodyPr/>
          <a:lstStyle/>
          <a:p>
            <a:r>
              <a:rPr lang="en-US" dirty="0"/>
              <a:t>PCI Hardware</a:t>
            </a:r>
            <a:endParaRPr lang="en-IN" dirty="0"/>
          </a:p>
        </p:txBody>
      </p:sp>
      <p:sp>
        <p:nvSpPr>
          <p:cNvPr id="3" name="Content Placeholder 2">
            <a:extLst>
              <a:ext uri="{FF2B5EF4-FFF2-40B4-BE49-F238E27FC236}">
                <a16:creationId xmlns:a16="http://schemas.microsoft.com/office/drawing/2014/main" id="{F1CAF1F1-3CD9-5915-B5D9-131F35518A52}"/>
              </a:ext>
            </a:extLst>
          </p:cNvPr>
          <p:cNvSpPr>
            <a:spLocks noGrp="1"/>
          </p:cNvSpPr>
          <p:nvPr>
            <p:ph idx="1"/>
          </p:nvPr>
        </p:nvSpPr>
        <p:spPr/>
        <p:txBody>
          <a:bodyPr/>
          <a:lstStyle/>
          <a:p>
            <a:endParaRPr lang="en-IN"/>
          </a:p>
        </p:txBody>
      </p:sp>
      <p:sp>
        <p:nvSpPr>
          <p:cNvPr id="4" name="Title 1">
            <a:extLst>
              <a:ext uri="{FF2B5EF4-FFF2-40B4-BE49-F238E27FC236}">
                <a16:creationId xmlns:a16="http://schemas.microsoft.com/office/drawing/2014/main" id="{A7098D9C-9806-B14B-A6DB-5D08E3E1A98A}"/>
              </a:ext>
            </a:extLst>
          </p:cNvPr>
          <p:cNvSpPr txBox="1">
            <a:spLocks/>
          </p:cNvSpPr>
          <p:nvPr/>
        </p:nvSpPr>
        <p:spPr>
          <a:xfrm>
            <a:off x="2246964" y="4744721"/>
            <a:ext cx="6664079" cy="21132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algn="r"/>
            <a:r>
              <a:rPr lang="en-US" sz="1600"/>
              <a:t>Dr. Cinosh Mathew</a:t>
            </a:r>
            <a:br>
              <a:rPr lang="en-US" sz="1600"/>
            </a:br>
            <a:r>
              <a:rPr lang="en-US" sz="1600"/>
              <a:t>MD,DM Cardiology</a:t>
            </a:r>
            <a:br>
              <a:rPr lang="en-US" sz="1600"/>
            </a:br>
            <a:r>
              <a:rPr lang="en-US" sz="1600"/>
              <a:t>Interventional Cardiologist</a:t>
            </a:r>
            <a:br>
              <a:rPr lang="en-US" sz="1600"/>
            </a:br>
            <a:r>
              <a:rPr lang="en-US" sz="1600"/>
              <a:t>Professor&amp; HOD</a:t>
            </a:r>
            <a:br>
              <a:rPr lang="en-US" sz="1600"/>
            </a:br>
            <a:r>
              <a:rPr lang="en-US" sz="1600"/>
              <a:t>Department of Cardiology,</a:t>
            </a:r>
            <a:br>
              <a:rPr lang="en-US" sz="1600"/>
            </a:br>
            <a:r>
              <a:rPr lang="en-US" sz="1600"/>
              <a:t>SBKS Medical Institute and Research Centre</a:t>
            </a:r>
            <a:br>
              <a:rPr lang="en-US" sz="1600"/>
            </a:br>
            <a:r>
              <a:rPr lang="en-US" sz="1600"/>
              <a:t>Sumandeep Vidyapeeth Deemed to be University</a:t>
            </a:r>
            <a:br>
              <a:rPr lang="en-US" sz="1600"/>
            </a:br>
            <a:br>
              <a:rPr lang="en-US" sz="1600"/>
            </a:br>
            <a:endParaRPr lang="en-US" sz="1600" dirty="0"/>
          </a:p>
        </p:txBody>
      </p:sp>
    </p:spTree>
    <p:extLst>
      <p:ext uri="{BB962C8B-B14F-4D97-AF65-F5344CB8AC3E}">
        <p14:creationId xmlns:p14="http://schemas.microsoft.com/office/powerpoint/2010/main" val="125158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Important features of a guide catheter</a:t>
            </a:r>
          </a:p>
        </p:txBody>
      </p:sp>
      <p:sp>
        <p:nvSpPr>
          <p:cNvPr id="3" name="Content Placeholder 2"/>
          <p:cNvSpPr>
            <a:spLocks noGrp="1"/>
          </p:cNvSpPr>
          <p:nvPr>
            <p:ph idx="1"/>
          </p:nvPr>
        </p:nvSpPr>
        <p:spPr/>
        <p:txBody>
          <a:bodyPr>
            <a:normAutofit/>
          </a:bodyPr>
          <a:lstStyle/>
          <a:p>
            <a:r>
              <a:rPr lang="en-US" dirty="0"/>
              <a:t>Preformed curves &amp; configurations, optimum support</a:t>
            </a:r>
          </a:p>
          <a:p>
            <a:endParaRPr lang="en-US" dirty="0"/>
          </a:p>
          <a:p>
            <a:r>
              <a:rPr lang="en-US" dirty="0"/>
              <a:t>Adequate lumen &amp; device compatibility</a:t>
            </a:r>
          </a:p>
          <a:p>
            <a:endParaRPr lang="en-US" dirty="0"/>
          </a:p>
          <a:p>
            <a:r>
              <a:rPr lang="en-US" dirty="0"/>
              <a:t>Easy to handle, torque control, kink resistance</a:t>
            </a:r>
          </a:p>
          <a:p>
            <a:endParaRPr lang="en-US" dirty="0"/>
          </a:p>
          <a:p>
            <a:r>
              <a:rPr lang="en-US" dirty="0"/>
              <a:t>Atraumatic tip</a:t>
            </a:r>
          </a:p>
          <a:p>
            <a:endParaRPr lang="en-US" dirty="0"/>
          </a:p>
        </p:txBody>
      </p:sp>
    </p:spTree>
    <p:extLst>
      <p:ext uri="{BB962C8B-B14F-4D97-AF65-F5344CB8AC3E}">
        <p14:creationId xmlns:p14="http://schemas.microsoft.com/office/powerpoint/2010/main" val="413041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b="1" dirty="0"/>
              <a:t>When selecting a guide catheter</a:t>
            </a:r>
            <a:r>
              <a:rPr lang="en-IN" dirty="0"/>
              <a:t>, one must consider </a:t>
            </a:r>
          </a:p>
          <a:p>
            <a:pPr lvl="1">
              <a:buFont typeface="Wingdings" panose="05000000000000000000" pitchFamily="2" charset="2"/>
              <a:buChar char="v"/>
            </a:pPr>
            <a:r>
              <a:rPr lang="en-IN" dirty="0"/>
              <a:t>The </a:t>
            </a:r>
            <a:r>
              <a:rPr lang="en-IN" i="1" dirty="0"/>
              <a:t>route </a:t>
            </a:r>
            <a:r>
              <a:rPr lang="en-IN" dirty="0"/>
              <a:t>of PCI chosen</a:t>
            </a:r>
          </a:p>
          <a:p>
            <a:pPr lvl="1">
              <a:buFont typeface="Wingdings" panose="05000000000000000000" pitchFamily="2" charset="2"/>
              <a:buChar char="v"/>
            </a:pPr>
            <a:r>
              <a:rPr lang="en-IN" dirty="0"/>
              <a:t> use of a native vessel versus a graft vessel</a:t>
            </a:r>
          </a:p>
          <a:p>
            <a:pPr lvl="1">
              <a:buFont typeface="Wingdings" panose="05000000000000000000" pitchFamily="2" charset="2"/>
              <a:buChar char="v"/>
            </a:pPr>
            <a:r>
              <a:rPr lang="en-IN" dirty="0"/>
              <a:t>left versus right coronary artery</a:t>
            </a:r>
          </a:p>
          <a:p>
            <a:pPr lvl="1">
              <a:buFont typeface="Wingdings" panose="05000000000000000000" pitchFamily="2" charset="2"/>
              <a:buChar char="v"/>
            </a:pPr>
            <a:r>
              <a:rPr lang="en-IN" dirty="0"/>
              <a:t>coronary artery anomalies</a:t>
            </a:r>
          </a:p>
          <a:p>
            <a:pPr lvl="1">
              <a:buFont typeface="Wingdings" panose="05000000000000000000" pitchFamily="2" charset="2"/>
              <a:buChar char="v"/>
            </a:pPr>
            <a:r>
              <a:rPr lang="en-IN" dirty="0"/>
              <a:t> tortuosity of the great vessels</a:t>
            </a:r>
          </a:p>
          <a:p>
            <a:pPr lvl="1">
              <a:buFont typeface="Wingdings" panose="05000000000000000000" pitchFamily="2" charset="2"/>
              <a:buChar char="v"/>
            </a:pPr>
            <a:r>
              <a:rPr lang="en-IN" dirty="0"/>
              <a:t>elective or primary PCI </a:t>
            </a:r>
          </a:p>
          <a:p>
            <a:pPr lvl="1">
              <a:buFont typeface="Wingdings" panose="05000000000000000000" pitchFamily="2" charset="2"/>
              <a:buChar char="v"/>
            </a:pPr>
            <a:r>
              <a:rPr lang="en-IN" dirty="0"/>
              <a:t>characteristics of the lesion</a:t>
            </a:r>
          </a:p>
          <a:p>
            <a:pPr lvl="1">
              <a:buFont typeface="Wingdings" panose="05000000000000000000" pitchFamily="2" charset="2"/>
              <a:buChar char="v"/>
            </a:pPr>
            <a:r>
              <a:rPr lang="en-IN" dirty="0"/>
              <a:t> operator preferences</a:t>
            </a:r>
          </a:p>
          <a:p>
            <a:endParaRPr lang="en-IN" dirty="0"/>
          </a:p>
        </p:txBody>
      </p:sp>
    </p:spTree>
    <p:extLst>
      <p:ext uri="{BB962C8B-B14F-4D97-AF65-F5344CB8AC3E}">
        <p14:creationId xmlns:p14="http://schemas.microsoft.com/office/powerpoint/2010/main" val="8419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hole </a:t>
            </a:r>
            <a:r>
              <a:rPr lang="en-US" dirty="0" err="1"/>
              <a:t>vs</a:t>
            </a:r>
            <a:r>
              <a:rPr lang="en-US" dirty="0"/>
              <a:t> no side hole</a:t>
            </a:r>
          </a:p>
        </p:txBody>
      </p:sp>
      <p:sp>
        <p:nvSpPr>
          <p:cNvPr id="3" name="Content Placeholder 2"/>
          <p:cNvSpPr>
            <a:spLocks noGrp="1"/>
          </p:cNvSpPr>
          <p:nvPr>
            <p:ph idx="1"/>
          </p:nvPr>
        </p:nvSpPr>
        <p:spPr/>
        <p:txBody>
          <a:bodyPr>
            <a:normAutofit fontScale="70000" lnSpcReduction="20000"/>
          </a:bodyPr>
          <a:lstStyle/>
          <a:p>
            <a:pPr>
              <a:buNone/>
            </a:pPr>
            <a:r>
              <a:rPr lang="en-US" sz="2200" dirty="0"/>
              <a:t>Side holes are useful where the pressure gets frequently damped as in RCA interventions, CTO interventions or sole surviving artery or left main interventions</a:t>
            </a:r>
          </a:p>
          <a:p>
            <a:pPr>
              <a:buNone/>
            </a:pPr>
            <a:endParaRPr lang="en-US" sz="2200" dirty="0"/>
          </a:p>
          <a:p>
            <a:pPr>
              <a:buNone/>
            </a:pPr>
            <a:r>
              <a:rPr lang="en-US" sz="2200" dirty="0"/>
              <a:t>Advantages </a:t>
            </a:r>
          </a:p>
          <a:p>
            <a:pPr lvl="1"/>
            <a:r>
              <a:rPr lang="en-US" sz="2200" dirty="0"/>
              <a:t>Prevent catheter damping (occlusion of the coronary </a:t>
            </a:r>
            <a:r>
              <a:rPr lang="en-US" sz="2200" dirty="0" err="1"/>
              <a:t>ostium</a:t>
            </a:r>
            <a:r>
              <a:rPr lang="en-US" sz="2200" dirty="0"/>
              <a:t>)</a:t>
            </a:r>
          </a:p>
          <a:p>
            <a:pPr lvl="1"/>
            <a:r>
              <a:rPr lang="en-US" sz="2200" dirty="0"/>
              <a:t>Allow additional blood flow out of tip, to perfuse the artery. </a:t>
            </a:r>
          </a:p>
          <a:p>
            <a:pPr lvl="1"/>
            <a:r>
              <a:rPr lang="en-US" sz="2200" dirty="0"/>
              <a:t>Avoid catastrophic dissections in the </a:t>
            </a:r>
            <a:r>
              <a:rPr lang="en-US" sz="2200" dirty="0" err="1"/>
              <a:t>ostium</a:t>
            </a:r>
            <a:r>
              <a:rPr lang="en-US" sz="2200" dirty="0"/>
              <a:t> of the artery </a:t>
            </a:r>
          </a:p>
          <a:p>
            <a:endParaRPr lang="en-US" sz="2200" dirty="0"/>
          </a:p>
          <a:p>
            <a:pPr>
              <a:buNone/>
            </a:pPr>
            <a:r>
              <a:rPr lang="en-US" sz="2200" dirty="0"/>
              <a:t>Disadvantages</a:t>
            </a:r>
          </a:p>
          <a:p>
            <a:pPr lvl="1"/>
            <a:r>
              <a:rPr lang="en-US" sz="2200" dirty="0"/>
              <a:t>False sense of security because now, aortic pressure, and not the coronary pressure is being monitored. </a:t>
            </a:r>
          </a:p>
          <a:p>
            <a:pPr lvl="1"/>
            <a:r>
              <a:rPr lang="en-US" sz="2200" dirty="0"/>
              <a:t>Suboptimal </a:t>
            </a:r>
            <a:r>
              <a:rPr lang="en-US" sz="2200" dirty="0" err="1"/>
              <a:t>opacification</a:t>
            </a:r>
            <a:r>
              <a:rPr lang="en-US" sz="2200" dirty="0"/>
              <a:t> </a:t>
            </a:r>
          </a:p>
          <a:p>
            <a:pPr lvl="1"/>
            <a:r>
              <a:rPr lang="en-US" sz="2200" dirty="0"/>
              <a:t>Reduction in back up support provided because of weakness of catheter shaft and the kinking at side holes</a:t>
            </a:r>
          </a:p>
          <a:p>
            <a:endParaRPr lang="en-US" dirty="0"/>
          </a:p>
        </p:txBody>
      </p:sp>
    </p:spTree>
    <p:extLst>
      <p:ext uri="{BB962C8B-B14F-4D97-AF65-F5344CB8AC3E}">
        <p14:creationId xmlns:p14="http://schemas.microsoft.com/office/powerpoint/2010/main" val="381585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2000"/>
                                        <p:tgtEl>
                                          <p:spTgt spid="3">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20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commonly used guides</a:t>
            </a:r>
          </a:p>
        </p:txBody>
      </p:sp>
      <p:sp>
        <p:nvSpPr>
          <p:cNvPr id="3" name="Content Placeholder 2"/>
          <p:cNvSpPr>
            <a:spLocks noGrp="1"/>
          </p:cNvSpPr>
          <p:nvPr>
            <p:ph idx="1"/>
          </p:nvPr>
        </p:nvSpPr>
        <p:spPr>
          <a:xfrm>
            <a:off x="228600" y="1600200"/>
            <a:ext cx="4343400" cy="4525963"/>
          </a:xfrm>
        </p:spPr>
        <p:txBody>
          <a:bodyPr>
            <a:normAutofit lnSpcReduction="10000"/>
          </a:bodyPr>
          <a:lstStyle/>
          <a:p>
            <a:r>
              <a:rPr lang="en-US" sz="2400" dirty="0"/>
              <a:t> </a:t>
            </a:r>
            <a:r>
              <a:rPr lang="en-US" sz="2400" dirty="0" err="1"/>
              <a:t>Judkins</a:t>
            </a:r>
            <a:r>
              <a:rPr lang="en-US" sz="2400" dirty="0"/>
              <a:t>, </a:t>
            </a:r>
            <a:r>
              <a:rPr lang="en-US" sz="2400" dirty="0" err="1"/>
              <a:t>Amplatz</a:t>
            </a:r>
            <a:r>
              <a:rPr lang="en-US" sz="2400" dirty="0"/>
              <a:t>, and Extra-back-up guides</a:t>
            </a:r>
          </a:p>
          <a:p>
            <a:endParaRPr lang="en-US" sz="2400" dirty="0"/>
          </a:p>
          <a:p>
            <a:r>
              <a:rPr lang="en-US" sz="2400" dirty="0"/>
              <a:t>Others include  - Multipurpose for RCA bypass or a high left main (LM) takeoff</a:t>
            </a:r>
          </a:p>
          <a:p>
            <a:endParaRPr lang="en-US" sz="2400" dirty="0"/>
          </a:p>
          <a:p>
            <a:r>
              <a:rPr lang="en-US" sz="2400" dirty="0"/>
              <a:t>LIMA catheter for - right and left coronary bypass graft</a:t>
            </a:r>
          </a:p>
        </p:txBody>
      </p:sp>
      <p:pic>
        <p:nvPicPr>
          <p:cNvPr id="6" name="Picture 2"/>
          <p:cNvPicPr>
            <a:picLocks noChangeAspect="1" noChangeArrowheads="1"/>
          </p:cNvPicPr>
          <p:nvPr/>
        </p:nvPicPr>
        <p:blipFill>
          <a:blip r:embed="rId3"/>
          <a:srcRect l="10014" t="18520" r="10327" b="5034"/>
          <a:stretch>
            <a:fillRect/>
          </a:stretch>
        </p:blipFill>
        <p:spPr bwMode="auto">
          <a:xfrm>
            <a:off x="4724400" y="1600200"/>
            <a:ext cx="4191000" cy="4114800"/>
          </a:xfrm>
          <a:prstGeom prst="rect">
            <a:avLst/>
          </a:prstGeom>
          <a:noFill/>
          <a:ln w="9525">
            <a:noFill/>
            <a:miter lim="800000"/>
            <a:headEnd/>
            <a:tailEnd/>
          </a:ln>
          <a:effectLst/>
        </p:spPr>
      </p:pic>
    </p:spTree>
    <p:extLst>
      <p:ext uri="{BB962C8B-B14F-4D97-AF65-F5344CB8AC3E}">
        <p14:creationId xmlns:p14="http://schemas.microsoft.com/office/powerpoint/2010/main" val="288643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The ideal guide catheter should have the following physical properties: </a:t>
            </a:r>
            <a:br>
              <a:rPr lang="en-IN" dirty="0"/>
            </a:br>
            <a:endParaRPr lang="en-IN" dirty="0"/>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Ø"/>
            </a:pPr>
            <a:r>
              <a:rPr lang="en-IN" dirty="0"/>
              <a:t>Stiffer body to transmit torque applied from guide hub to distal tip in a 1:1 ratio. </a:t>
            </a:r>
          </a:p>
          <a:p>
            <a:pPr>
              <a:buFont typeface="Wingdings" panose="05000000000000000000" pitchFamily="2" charset="2"/>
              <a:buChar char="Ø"/>
            </a:pPr>
            <a:endParaRPr lang="en-IN" dirty="0"/>
          </a:p>
          <a:p>
            <a:pPr>
              <a:buFont typeface="Wingdings" panose="05000000000000000000" pitchFamily="2" charset="2"/>
              <a:buChar char="Ø"/>
            </a:pPr>
            <a:r>
              <a:rPr lang="en-IN" dirty="0"/>
              <a:t> variable softer primary curve </a:t>
            </a:r>
          </a:p>
          <a:p>
            <a:pPr>
              <a:buFont typeface="Wingdings" panose="05000000000000000000" pitchFamily="2" charset="2"/>
              <a:buChar char="Ø"/>
            </a:pPr>
            <a:endParaRPr lang="en-IN" dirty="0"/>
          </a:p>
          <a:p>
            <a:pPr>
              <a:buFont typeface="Wingdings" panose="05000000000000000000" pitchFamily="2" charset="2"/>
              <a:buChar char="Ø"/>
            </a:pPr>
            <a:r>
              <a:rPr lang="en-IN" dirty="0"/>
              <a:t>wire braiding for kink resistance in response to guide torque</a:t>
            </a:r>
          </a:p>
          <a:p>
            <a:pPr>
              <a:buFont typeface="Wingdings" panose="05000000000000000000" pitchFamily="2" charset="2"/>
              <a:buChar char="Ø"/>
            </a:pPr>
            <a:endParaRPr lang="en-IN" dirty="0"/>
          </a:p>
          <a:p>
            <a:pPr>
              <a:buFont typeface="Wingdings" panose="05000000000000000000" pitchFamily="2" charset="2"/>
              <a:buChar char="Ø"/>
            </a:pPr>
            <a:r>
              <a:rPr lang="en-IN" dirty="0"/>
              <a:t> soft tip to minimize </a:t>
            </a:r>
            <a:r>
              <a:rPr lang="en-IN" dirty="0" err="1"/>
              <a:t>ostial</a:t>
            </a:r>
            <a:r>
              <a:rPr lang="en-IN" dirty="0"/>
              <a:t> trauma</a:t>
            </a:r>
          </a:p>
          <a:p>
            <a:pPr>
              <a:buFont typeface="Wingdings" panose="05000000000000000000" pitchFamily="2" charset="2"/>
              <a:buChar char="Ø"/>
            </a:pPr>
            <a:endParaRPr lang="en-IN" dirty="0"/>
          </a:p>
          <a:p>
            <a:pPr>
              <a:buFont typeface="Wingdings" panose="05000000000000000000" pitchFamily="2" charset="2"/>
              <a:buChar char="Ø"/>
            </a:pPr>
            <a:r>
              <a:rPr lang="en-IN" dirty="0"/>
              <a:t>large lumen (with optional radiopaque marker) </a:t>
            </a:r>
          </a:p>
          <a:p>
            <a:pPr>
              <a:buFont typeface="Wingdings" panose="05000000000000000000" pitchFamily="2" charset="2"/>
              <a:buChar char="Ø"/>
            </a:pPr>
            <a:endParaRPr lang="en-IN" dirty="0"/>
          </a:p>
          <a:p>
            <a:pPr>
              <a:buFont typeface="Wingdings" panose="05000000000000000000" pitchFamily="2" charset="2"/>
              <a:buChar char="Ø"/>
            </a:pPr>
            <a:r>
              <a:rPr lang="en-IN" dirty="0"/>
              <a:t>lubricious coating for easy passage of hardware such as stents and balloons.</a:t>
            </a:r>
          </a:p>
          <a:p>
            <a:endParaRPr lang="en-IN" dirty="0"/>
          </a:p>
        </p:txBody>
      </p:sp>
    </p:spTree>
    <p:extLst>
      <p:ext uri="{BB962C8B-B14F-4D97-AF65-F5344CB8AC3E}">
        <p14:creationId xmlns:p14="http://schemas.microsoft.com/office/powerpoint/2010/main" val="193122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Factors to consider</a:t>
            </a:r>
            <a:endParaRPr lang="en-IN" dirty="0">
              <a:solidFill>
                <a:srgbClr val="FFFF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409284"/>
              </p:ext>
            </p:extLst>
          </p:nvPr>
        </p:nvGraphicFramePr>
        <p:xfrm>
          <a:off x="980662" y="2357429"/>
          <a:ext cx="6859630" cy="4148164"/>
        </p:xfrm>
        <a:graphic>
          <a:graphicData uri="http://schemas.openxmlformats.org/drawingml/2006/table">
            <a:tbl>
              <a:tblPr firstRow="1" bandRow="1">
                <a:tableStyleId>{073A0DAA-6AF3-43AB-8588-CEC1D06C72B9}</a:tableStyleId>
              </a:tblPr>
              <a:tblGrid>
                <a:gridCol w="1405257">
                  <a:extLst>
                    <a:ext uri="{9D8B030D-6E8A-4147-A177-3AD203B41FA5}">
                      <a16:colId xmlns:a16="http://schemas.microsoft.com/office/drawing/2014/main" val="20000"/>
                    </a:ext>
                  </a:extLst>
                </a:gridCol>
                <a:gridCol w="5454373">
                  <a:extLst>
                    <a:ext uri="{9D8B030D-6E8A-4147-A177-3AD203B41FA5}">
                      <a16:colId xmlns:a16="http://schemas.microsoft.com/office/drawing/2014/main" val="20001"/>
                    </a:ext>
                  </a:extLst>
                </a:gridCol>
              </a:tblGrid>
              <a:tr h="353404">
                <a:tc>
                  <a:txBody>
                    <a:bodyPr/>
                    <a:lstStyle/>
                    <a:p>
                      <a:pPr algn="ctr"/>
                      <a:r>
                        <a:rPr lang="en-US" sz="1400" dirty="0"/>
                        <a:t>Goal</a:t>
                      </a:r>
                      <a:endParaRPr lang="en-IN" sz="1400" dirty="0"/>
                    </a:p>
                  </a:txBody>
                  <a:tcPr marL="68580" marR="68580" marT="34290" marB="34290"/>
                </a:tc>
                <a:tc>
                  <a:txBody>
                    <a:bodyPr/>
                    <a:lstStyle/>
                    <a:p>
                      <a:pPr algn="ctr"/>
                      <a:r>
                        <a:rPr lang="en-US" sz="1400" dirty="0"/>
                        <a:t>Factors to consider</a:t>
                      </a:r>
                      <a:endParaRPr lang="en-IN" sz="1400" dirty="0"/>
                    </a:p>
                  </a:txBody>
                  <a:tcPr marL="68580" marR="68580" marT="34290" marB="34290"/>
                </a:tc>
                <a:extLst>
                  <a:ext uri="{0D108BD9-81ED-4DB2-BD59-A6C34878D82A}">
                    <a16:rowId xmlns:a16="http://schemas.microsoft.com/office/drawing/2014/main" val="10000"/>
                  </a:ext>
                </a:extLst>
              </a:tr>
              <a:tr h="2378314">
                <a:tc>
                  <a:txBody>
                    <a:bodyPr/>
                    <a:lstStyle/>
                    <a:p>
                      <a:pPr algn="ctr"/>
                      <a:r>
                        <a:rPr lang="en-US" sz="2000" b="1" dirty="0">
                          <a:latin typeface="Cambria" panose="02040503050406030204" pitchFamily="18" charset="0"/>
                        </a:rPr>
                        <a:t>Co-axial alignment</a:t>
                      </a:r>
                      <a:endParaRPr lang="en-IN" sz="2000" b="1" dirty="0">
                        <a:latin typeface="Cambria" panose="02040503050406030204" pitchFamily="18" charset="0"/>
                      </a:endParaRPr>
                    </a:p>
                  </a:txBody>
                  <a:tcPr marL="68580" marR="68580" marT="34290" marB="34290"/>
                </a:tc>
                <a:tc>
                  <a:txBody>
                    <a:bodyPr/>
                    <a:lstStyle/>
                    <a:p>
                      <a:pPr>
                        <a:buFont typeface="Arial" pitchFamily="34" charset="0"/>
                        <a:buChar char="•"/>
                      </a:pPr>
                      <a:r>
                        <a:rPr lang="en-US" sz="2000" dirty="0">
                          <a:latin typeface="Cambria" panose="02040503050406030204" pitchFamily="18" charset="0"/>
                        </a:rPr>
                        <a:t> Coronary</a:t>
                      </a:r>
                      <a:r>
                        <a:rPr lang="en-US" sz="2000" baseline="0" dirty="0">
                          <a:latin typeface="Cambria" panose="02040503050406030204" pitchFamily="18" charset="0"/>
                        </a:rPr>
                        <a:t> or graft anatomy – </a:t>
                      </a:r>
                      <a:r>
                        <a:rPr lang="en-US" sz="2000" baseline="0" dirty="0" err="1">
                          <a:latin typeface="Cambria" panose="02040503050406030204" pitchFamily="18" charset="0"/>
                        </a:rPr>
                        <a:t>ostium</a:t>
                      </a:r>
                      <a:r>
                        <a:rPr lang="en-US" sz="2000" baseline="0" dirty="0">
                          <a:latin typeface="Cambria" panose="02040503050406030204" pitchFamily="18" charset="0"/>
                        </a:rPr>
                        <a:t> location; vessel orientation</a:t>
                      </a:r>
                    </a:p>
                    <a:p>
                      <a:pPr>
                        <a:buFont typeface="Arial" pitchFamily="34" charset="0"/>
                        <a:buChar char="•"/>
                      </a:pPr>
                      <a:endParaRPr lang="en-US" sz="2000" baseline="0" dirty="0">
                        <a:latin typeface="Cambria" panose="02040503050406030204" pitchFamily="18" charset="0"/>
                      </a:endParaRPr>
                    </a:p>
                    <a:p>
                      <a:pPr>
                        <a:buFont typeface="Arial" pitchFamily="34" charset="0"/>
                        <a:buChar char="•"/>
                      </a:pPr>
                      <a:r>
                        <a:rPr lang="en-US" sz="2000" baseline="0" dirty="0">
                          <a:latin typeface="Cambria" panose="02040503050406030204" pitchFamily="18" charset="0"/>
                        </a:rPr>
                        <a:t> Access site – Femoral/Radial, Left/Right</a:t>
                      </a:r>
                    </a:p>
                    <a:p>
                      <a:pPr>
                        <a:buFont typeface="Arial" pitchFamily="34" charset="0"/>
                        <a:buChar char="•"/>
                      </a:pPr>
                      <a:endParaRPr lang="en-US" sz="2000" baseline="0" dirty="0">
                        <a:latin typeface="Cambria" panose="02040503050406030204" pitchFamily="18" charset="0"/>
                      </a:endParaRPr>
                    </a:p>
                    <a:p>
                      <a:pPr>
                        <a:buFont typeface="Arial" pitchFamily="34" charset="0"/>
                        <a:buChar char="•"/>
                      </a:pPr>
                      <a:r>
                        <a:rPr lang="en-US" sz="2000" baseline="0" dirty="0">
                          <a:latin typeface="Cambria" panose="02040503050406030204" pitchFamily="18" charset="0"/>
                        </a:rPr>
                        <a:t> Aortic arch configuration, Aortic root size</a:t>
                      </a:r>
                    </a:p>
                    <a:p>
                      <a:pPr>
                        <a:buFont typeface="Arial" pitchFamily="34" charset="0"/>
                        <a:buChar char="•"/>
                      </a:pPr>
                      <a:endParaRPr lang="en-US" sz="2000" baseline="0" dirty="0">
                        <a:latin typeface="Cambria" panose="02040503050406030204" pitchFamily="18" charset="0"/>
                      </a:endParaRPr>
                    </a:p>
                    <a:p>
                      <a:pPr>
                        <a:buFont typeface="Arial" pitchFamily="34" charset="0"/>
                        <a:buChar char="•"/>
                      </a:pPr>
                      <a:r>
                        <a:rPr lang="en-US" sz="2000" baseline="0" dirty="0">
                          <a:latin typeface="Cambria" panose="02040503050406030204" pitchFamily="18" charset="0"/>
                        </a:rPr>
                        <a:t> Body habitus</a:t>
                      </a:r>
                      <a:endParaRPr lang="en-IN" sz="2000" dirty="0">
                        <a:latin typeface="Cambria" panose="02040503050406030204" pitchFamily="18" charset="0"/>
                      </a:endParaRPr>
                    </a:p>
                  </a:txBody>
                  <a:tcPr marL="68580" marR="68580" marT="34290" marB="34290"/>
                </a:tc>
                <a:extLst>
                  <a:ext uri="{0D108BD9-81ED-4DB2-BD59-A6C34878D82A}">
                    <a16:rowId xmlns:a16="http://schemas.microsoft.com/office/drawing/2014/main" val="10001"/>
                  </a:ext>
                </a:extLst>
              </a:tr>
              <a:tr h="1232139">
                <a:tc>
                  <a:txBody>
                    <a:bodyPr/>
                    <a:lstStyle/>
                    <a:p>
                      <a:pPr algn="ctr"/>
                      <a:r>
                        <a:rPr lang="en-US" sz="2000" b="1" dirty="0">
                          <a:latin typeface="Cambria" panose="02040503050406030204" pitchFamily="18" charset="0"/>
                        </a:rPr>
                        <a:t>Support</a:t>
                      </a:r>
                      <a:endParaRPr lang="en-IN" sz="2000" b="1" dirty="0">
                        <a:latin typeface="Cambria" panose="02040503050406030204" pitchFamily="18" charset="0"/>
                      </a:endParaRPr>
                    </a:p>
                  </a:txBody>
                  <a:tcPr marL="68580" marR="68580" marT="34290" marB="34290"/>
                </a:tc>
                <a:tc>
                  <a:txBody>
                    <a:bodyPr/>
                    <a:lstStyle/>
                    <a:p>
                      <a:pPr>
                        <a:buFont typeface="Arial" pitchFamily="34" charset="0"/>
                        <a:buChar char="•"/>
                      </a:pPr>
                      <a:r>
                        <a:rPr lang="en-US" sz="2000" dirty="0">
                          <a:latin typeface="Cambria" panose="02040503050406030204" pitchFamily="18" charset="0"/>
                        </a:rPr>
                        <a:t> Lesion</a:t>
                      </a:r>
                      <a:r>
                        <a:rPr lang="en-US" sz="2000" baseline="0" dirty="0">
                          <a:latin typeface="Cambria" panose="02040503050406030204" pitchFamily="18" charset="0"/>
                        </a:rPr>
                        <a:t> – Simple / Complex (Long/calcified/Tortuous/Bifurcation/CTO)</a:t>
                      </a:r>
                    </a:p>
                    <a:p>
                      <a:pPr>
                        <a:buFont typeface="Arial" pitchFamily="34" charset="0"/>
                        <a:buChar char="•"/>
                      </a:pPr>
                      <a:endParaRPr lang="en-US" sz="2000" baseline="0" dirty="0">
                        <a:latin typeface="Cambria" panose="02040503050406030204" pitchFamily="18" charset="0"/>
                      </a:endParaRPr>
                    </a:p>
                    <a:p>
                      <a:pPr>
                        <a:buFont typeface="Arial" pitchFamily="34" charset="0"/>
                        <a:buChar char="•"/>
                      </a:pPr>
                      <a:r>
                        <a:rPr lang="en-US" sz="2000" baseline="0" dirty="0">
                          <a:latin typeface="Cambria" panose="02040503050406030204" pitchFamily="18" charset="0"/>
                        </a:rPr>
                        <a:t> Device – type, size, </a:t>
                      </a:r>
                      <a:r>
                        <a:rPr lang="en-US" sz="2000" baseline="0" dirty="0" err="1">
                          <a:latin typeface="Cambria" panose="02040503050406030204" pitchFamily="18" charset="0"/>
                        </a:rPr>
                        <a:t>trackeability</a:t>
                      </a:r>
                      <a:endParaRPr lang="en-IN" sz="2000" dirty="0">
                        <a:latin typeface="Cambria" panose="02040503050406030204" pitchFamily="18" charset="0"/>
                      </a:endParaRPr>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6088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own Arrow 3"/>
          <p:cNvSpPr/>
          <p:nvPr/>
        </p:nvSpPr>
        <p:spPr>
          <a:xfrm>
            <a:off x="1839498" y="1285862"/>
            <a:ext cx="1768091" cy="2196719"/>
          </a:xfrm>
          <a:prstGeom prst="downArrow">
            <a:avLst/>
          </a:prstGeom>
          <a:scene3d>
            <a:camera prst="orthographicFront"/>
            <a:lightRig rig="threePt" dir="t"/>
          </a:scene3d>
          <a:sp3d>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6" name="Minus 5"/>
          <p:cNvSpPr/>
          <p:nvPr/>
        </p:nvSpPr>
        <p:spPr>
          <a:xfrm rot="21062165">
            <a:off x="579982" y="3062686"/>
            <a:ext cx="7985716" cy="96441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7" name="TextBox 6"/>
          <p:cNvSpPr txBox="1"/>
          <p:nvPr/>
        </p:nvSpPr>
        <p:spPr>
          <a:xfrm>
            <a:off x="4572840" y="369922"/>
            <a:ext cx="3523529" cy="2639184"/>
          </a:xfrm>
          <a:prstGeom prst="rect">
            <a:avLst/>
          </a:prstGeom>
          <a:noFill/>
        </p:spPr>
        <p:txBody>
          <a:bodyPr wrap="none" rtlCol="0">
            <a:spAutoFit/>
          </a:bodyPr>
          <a:lstStyle/>
          <a:p>
            <a:r>
              <a:rPr lang="en-US" sz="3200" b="1" dirty="0">
                <a:solidFill>
                  <a:srgbClr val="FFC000"/>
                </a:solidFill>
              </a:rPr>
              <a:t>Larger </a:t>
            </a:r>
            <a:r>
              <a:rPr lang="en-US" sz="3200" dirty="0">
                <a:solidFill>
                  <a:srgbClr val="FFC000"/>
                </a:solidFill>
              </a:rPr>
              <a:t>Guiding</a:t>
            </a:r>
          </a:p>
          <a:p>
            <a:endParaRPr lang="en-US" sz="1350" dirty="0"/>
          </a:p>
          <a:p>
            <a:r>
              <a:rPr lang="en-US" sz="2000" dirty="0">
                <a:latin typeface="Cambria" panose="02040503050406030204" pitchFamily="18" charset="0"/>
              </a:rPr>
              <a:t>Higher bleeding risk</a:t>
            </a:r>
          </a:p>
          <a:p>
            <a:r>
              <a:rPr lang="en-US" sz="2000" dirty="0">
                <a:latin typeface="Cambria" panose="02040503050406030204" pitchFamily="18" charset="0"/>
              </a:rPr>
              <a:t>but</a:t>
            </a:r>
          </a:p>
          <a:p>
            <a:r>
              <a:rPr lang="en-US" sz="2000" dirty="0">
                <a:latin typeface="Cambria" panose="02040503050406030204" pitchFamily="18" charset="0"/>
              </a:rPr>
              <a:t>Greater coronary </a:t>
            </a:r>
            <a:r>
              <a:rPr lang="en-US" sz="2000" dirty="0" err="1">
                <a:latin typeface="Cambria" panose="02040503050406030204" pitchFamily="18" charset="0"/>
              </a:rPr>
              <a:t>opacification</a:t>
            </a:r>
            <a:endParaRPr lang="en-US" sz="2000" dirty="0">
              <a:latin typeface="Cambria" panose="02040503050406030204" pitchFamily="18" charset="0"/>
            </a:endParaRPr>
          </a:p>
          <a:p>
            <a:r>
              <a:rPr lang="en-US" sz="2000" dirty="0">
                <a:latin typeface="Cambria" panose="02040503050406030204" pitchFamily="18" charset="0"/>
              </a:rPr>
              <a:t>Better torque transmission</a:t>
            </a:r>
          </a:p>
          <a:p>
            <a:r>
              <a:rPr lang="en-US" sz="2000" dirty="0">
                <a:latin typeface="Cambria" panose="02040503050406030204" pitchFamily="18" charset="0"/>
              </a:rPr>
              <a:t>More passive support</a:t>
            </a:r>
          </a:p>
          <a:p>
            <a:r>
              <a:rPr lang="en-US" sz="2000" dirty="0">
                <a:latin typeface="Cambria" panose="02040503050406030204" pitchFamily="18" charset="0"/>
              </a:rPr>
              <a:t>More complex PCI possible</a:t>
            </a:r>
            <a:endParaRPr lang="en-IN" sz="2000" dirty="0">
              <a:latin typeface="Cambria" panose="02040503050406030204" pitchFamily="18" charset="0"/>
            </a:endParaRPr>
          </a:p>
        </p:txBody>
      </p:sp>
      <p:sp>
        <p:nvSpPr>
          <p:cNvPr id="8" name="TextBox 7"/>
          <p:cNvSpPr txBox="1"/>
          <p:nvPr/>
        </p:nvSpPr>
        <p:spPr>
          <a:xfrm>
            <a:off x="2375282" y="4018367"/>
            <a:ext cx="3193823" cy="2739211"/>
          </a:xfrm>
          <a:prstGeom prst="rect">
            <a:avLst/>
          </a:prstGeom>
          <a:noFill/>
        </p:spPr>
        <p:txBody>
          <a:bodyPr wrap="none" rtlCol="0">
            <a:spAutoFit/>
          </a:bodyPr>
          <a:lstStyle/>
          <a:p>
            <a:r>
              <a:rPr lang="en-US" sz="3200" dirty="0">
                <a:solidFill>
                  <a:srgbClr val="FFC000"/>
                </a:solidFill>
                <a:latin typeface="Cambria" panose="02040503050406030204" pitchFamily="18" charset="0"/>
              </a:rPr>
              <a:t>Smaller</a:t>
            </a:r>
            <a:r>
              <a:rPr lang="en-US" sz="3200" b="1" dirty="0">
                <a:solidFill>
                  <a:srgbClr val="FFC000"/>
                </a:solidFill>
                <a:latin typeface="Cambria" panose="02040503050406030204" pitchFamily="18" charset="0"/>
              </a:rPr>
              <a:t> </a:t>
            </a:r>
            <a:r>
              <a:rPr lang="en-US" sz="3200" dirty="0">
                <a:solidFill>
                  <a:srgbClr val="FFC000"/>
                </a:solidFill>
                <a:latin typeface="Cambria" panose="02040503050406030204" pitchFamily="18" charset="0"/>
              </a:rPr>
              <a:t>Guiding</a:t>
            </a:r>
          </a:p>
          <a:p>
            <a:endParaRPr lang="en-US" sz="2000" dirty="0">
              <a:latin typeface="Cambria" panose="02040503050406030204" pitchFamily="18" charset="0"/>
            </a:endParaRPr>
          </a:p>
          <a:p>
            <a:r>
              <a:rPr lang="en-US" sz="2000" dirty="0">
                <a:latin typeface="Cambria" panose="02040503050406030204" pitchFamily="18" charset="0"/>
              </a:rPr>
              <a:t>Lower bleeding risk</a:t>
            </a:r>
          </a:p>
          <a:p>
            <a:r>
              <a:rPr lang="en-US" sz="2000" dirty="0">
                <a:latin typeface="Cambria" panose="02040503050406030204" pitchFamily="18" charset="0"/>
              </a:rPr>
              <a:t>but</a:t>
            </a:r>
          </a:p>
          <a:p>
            <a:r>
              <a:rPr lang="en-US" sz="2000" dirty="0">
                <a:latin typeface="Cambria" panose="02040503050406030204" pitchFamily="18" charset="0"/>
              </a:rPr>
              <a:t>Less coronary </a:t>
            </a:r>
            <a:r>
              <a:rPr lang="en-US" sz="2000" dirty="0" err="1">
                <a:latin typeface="Cambria" panose="02040503050406030204" pitchFamily="18" charset="0"/>
              </a:rPr>
              <a:t>opacification</a:t>
            </a:r>
            <a:endParaRPr lang="en-US" sz="2000" dirty="0">
              <a:latin typeface="Cambria" panose="02040503050406030204" pitchFamily="18" charset="0"/>
            </a:endParaRPr>
          </a:p>
          <a:p>
            <a:r>
              <a:rPr lang="en-US" sz="2000" dirty="0">
                <a:latin typeface="Cambria" panose="02040503050406030204" pitchFamily="18" charset="0"/>
              </a:rPr>
              <a:t>Poorer torque transmission</a:t>
            </a:r>
          </a:p>
          <a:p>
            <a:r>
              <a:rPr lang="en-US" sz="2000" dirty="0">
                <a:latin typeface="Cambria" panose="02040503050406030204" pitchFamily="18" charset="0"/>
              </a:rPr>
              <a:t>Less passive support</a:t>
            </a:r>
          </a:p>
          <a:p>
            <a:r>
              <a:rPr lang="en-US" sz="2000" dirty="0">
                <a:latin typeface="Cambria" panose="02040503050406030204" pitchFamily="18" charset="0"/>
              </a:rPr>
              <a:t>Less complex PCI possible</a:t>
            </a:r>
            <a:endParaRPr lang="en-IN" sz="2000" dirty="0">
              <a:latin typeface="Cambria" panose="02040503050406030204" pitchFamily="18" charset="0"/>
            </a:endParaRPr>
          </a:p>
        </p:txBody>
      </p:sp>
      <p:sp>
        <p:nvSpPr>
          <p:cNvPr id="9" name="Down Arrow 8"/>
          <p:cNvSpPr/>
          <p:nvPr/>
        </p:nvSpPr>
        <p:spPr>
          <a:xfrm rot="10800000">
            <a:off x="5857886" y="3536159"/>
            <a:ext cx="1768091" cy="2196719"/>
          </a:xfrm>
          <a:prstGeom prst="downArrow">
            <a:avLst/>
          </a:prstGeom>
          <a:scene3d>
            <a:camera prst="orthographicFront"/>
            <a:lightRig rig="threePt" dir="t"/>
          </a:scene3d>
          <a:sp3d>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Tree>
    <p:extLst>
      <p:ext uri="{BB962C8B-B14F-4D97-AF65-F5344CB8AC3E}">
        <p14:creationId xmlns:p14="http://schemas.microsoft.com/office/powerpoint/2010/main" val="288964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2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2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20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20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20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20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fade">
                                      <p:cBhvr>
                                        <p:cTn id="52" dur="20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fade">
                                      <p:cBhvr>
                                        <p:cTn id="57" dur="20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fade">
                                      <p:cBhvr>
                                        <p:cTn id="62" dur="2000"/>
                                        <p:tgtEl>
                                          <p:spTgt spid="8">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xEl>
                                              <p:pRg st="6" end="6"/>
                                            </p:txEl>
                                          </p:spTgt>
                                        </p:tgtEl>
                                        <p:attrNameLst>
                                          <p:attrName>style.visibility</p:attrName>
                                        </p:attrNameLst>
                                      </p:cBhvr>
                                      <p:to>
                                        <p:strVal val="visible"/>
                                      </p:to>
                                    </p:set>
                                    <p:animEffect transition="in" filter="fade">
                                      <p:cBhvr>
                                        <p:cTn id="67" dur="2000"/>
                                        <p:tgtEl>
                                          <p:spTgt spid="8">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fade">
                                      <p:cBhvr>
                                        <p:cTn id="7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Factors determining Support</a:t>
            </a:r>
            <a:endParaRPr lang="en-IN" dirty="0">
              <a:solidFill>
                <a:srgbClr val="FFFF00"/>
              </a:solidFill>
            </a:endParaRPr>
          </a:p>
        </p:txBody>
      </p:sp>
      <p:sp>
        <p:nvSpPr>
          <p:cNvPr id="3" name="Content Placeholder 2"/>
          <p:cNvSpPr>
            <a:spLocks noGrp="1"/>
          </p:cNvSpPr>
          <p:nvPr>
            <p:ph idx="1"/>
          </p:nvPr>
        </p:nvSpPr>
        <p:spPr>
          <a:xfrm>
            <a:off x="609601" y="2057400"/>
            <a:ext cx="8587408" cy="4648200"/>
          </a:xfrm>
        </p:spPr>
        <p:txBody>
          <a:bodyPr>
            <a:normAutofit fontScale="85000" lnSpcReduction="20000"/>
          </a:bodyPr>
          <a:lstStyle/>
          <a:p>
            <a:pPr algn="just">
              <a:buFont typeface="Wingdings" panose="05000000000000000000" pitchFamily="2" charset="2"/>
              <a:buChar char="Ø"/>
            </a:pPr>
            <a:r>
              <a:rPr lang="en-US" sz="2400" b="1" u="sng" dirty="0">
                <a:latin typeface="Cambria" panose="02040503050406030204" pitchFamily="18" charset="0"/>
              </a:rPr>
              <a:t>Catheter size </a:t>
            </a:r>
            <a:r>
              <a:rPr lang="en-US" sz="2400" dirty="0">
                <a:latin typeface="Cambria" panose="02040503050406030204" pitchFamily="18" charset="0"/>
              </a:rPr>
              <a:t>– Larger catheter, more support</a:t>
            </a:r>
          </a:p>
          <a:p>
            <a:pPr algn="just">
              <a:buFont typeface="Wingdings" panose="05000000000000000000" pitchFamily="2" charset="2"/>
              <a:buChar char="Ø"/>
            </a:pPr>
            <a:endParaRPr lang="en-US" sz="2400" dirty="0">
              <a:latin typeface="Cambria" panose="02040503050406030204" pitchFamily="18" charset="0"/>
            </a:endParaRPr>
          </a:p>
          <a:p>
            <a:pPr algn="just">
              <a:buFont typeface="Wingdings" panose="05000000000000000000" pitchFamily="2" charset="2"/>
              <a:buChar char="Ø"/>
            </a:pPr>
            <a:r>
              <a:rPr lang="en-US" sz="2400" b="1" u="sng" dirty="0">
                <a:latin typeface="Cambria" panose="02040503050406030204" pitchFamily="18" charset="0"/>
              </a:rPr>
              <a:t>Co-axial alignment</a:t>
            </a:r>
          </a:p>
          <a:p>
            <a:pPr algn="just">
              <a:buFont typeface="Wingdings" panose="05000000000000000000" pitchFamily="2" charset="2"/>
              <a:buChar char="Ø"/>
            </a:pPr>
            <a:endParaRPr lang="en-US" sz="2400" b="1" u="sng" dirty="0">
              <a:latin typeface="Cambria" panose="02040503050406030204" pitchFamily="18" charset="0"/>
            </a:endParaRPr>
          </a:p>
          <a:p>
            <a:pPr algn="just">
              <a:buFont typeface="Wingdings" panose="05000000000000000000" pitchFamily="2" charset="2"/>
              <a:buChar char="Ø"/>
            </a:pPr>
            <a:r>
              <a:rPr lang="en-US" sz="2400" b="1" u="sng" dirty="0">
                <a:latin typeface="Cambria" panose="02040503050406030204" pitchFamily="18" charset="0"/>
              </a:rPr>
              <a:t>Catheter support point</a:t>
            </a:r>
          </a:p>
          <a:p>
            <a:pPr lvl="1" algn="just">
              <a:buFont typeface="Wingdings" panose="05000000000000000000" pitchFamily="2" charset="2"/>
              <a:buChar char="Ø"/>
            </a:pPr>
            <a:r>
              <a:rPr lang="en-US" sz="2400" dirty="0">
                <a:latin typeface="Cambria" panose="02040503050406030204" pitchFamily="18" charset="0"/>
              </a:rPr>
              <a:t>Maximum support when angle between point of immediate support and proximal coronary artery is 0 degree – directly opposite the </a:t>
            </a:r>
            <a:r>
              <a:rPr lang="en-US" sz="2400" dirty="0" err="1">
                <a:latin typeface="Cambria" panose="02040503050406030204" pitchFamily="18" charset="0"/>
              </a:rPr>
              <a:t>ostia</a:t>
            </a:r>
            <a:endParaRPr lang="en-US" sz="2400" dirty="0">
              <a:latin typeface="Cambria" panose="02040503050406030204" pitchFamily="18" charset="0"/>
            </a:endParaRPr>
          </a:p>
          <a:p>
            <a:pPr lvl="1" algn="just">
              <a:buFont typeface="Wingdings" panose="05000000000000000000" pitchFamily="2" charset="2"/>
              <a:buChar char="Ø"/>
            </a:pPr>
            <a:r>
              <a:rPr lang="en-US" sz="2400" dirty="0">
                <a:latin typeface="Cambria" panose="02040503050406030204" pitchFamily="18" charset="0"/>
              </a:rPr>
              <a:t>Larger contact area at support point – more support</a:t>
            </a:r>
          </a:p>
          <a:p>
            <a:pPr lvl="1" algn="just">
              <a:buFont typeface="Wingdings" panose="05000000000000000000" pitchFamily="2" charset="2"/>
              <a:buChar char="Ø"/>
            </a:pPr>
            <a:endParaRPr lang="en-US" sz="2400" dirty="0">
              <a:latin typeface="Cambria" panose="02040503050406030204" pitchFamily="18" charset="0"/>
            </a:endParaRPr>
          </a:p>
          <a:p>
            <a:pPr algn="just">
              <a:buFont typeface="Wingdings" panose="05000000000000000000" pitchFamily="2" charset="2"/>
              <a:buChar char="Ø"/>
            </a:pPr>
            <a:r>
              <a:rPr lang="en-US" sz="2400" b="1" u="sng" dirty="0">
                <a:latin typeface="Cambria" panose="02040503050406030204" pitchFamily="18" charset="0"/>
              </a:rPr>
              <a:t>Deep Intubation into vessel </a:t>
            </a:r>
            <a:r>
              <a:rPr lang="en-US" sz="2400" dirty="0">
                <a:latin typeface="Cambria" panose="02040503050406030204" pitchFamily="18" charset="0"/>
              </a:rPr>
              <a:t>(‘Active support’)</a:t>
            </a:r>
          </a:p>
          <a:p>
            <a:pPr algn="just">
              <a:buFont typeface="Wingdings" panose="05000000000000000000" pitchFamily="2" charset="2"/>
              <a:buChar char="Ø"/>
            </a:pPr>
            <a:endParaRPr lang="en-US" sz="2400" dirty="0">
              <a:latin typeface="Cambria" panose="02040503050406030204" pitchFamily="18" charset="0"/>
            </a:endParaRPr>
          </a:p>
          <a:p>
            <a:pPr algn="just">
              <a:buFont typeface="Wingdings" panose="05000000000000000000" pitchFamily="2" charset="2"/>
              <a:buChar char="Ø"/>
            </a:pPr>
            <a:r>
              <a:rPr lang="en-US" sz="2400" b="1" u="sng" dirty="0">
                <a:latin typeface="Cambria" panose="02040503050406030204" pitchFamily="18" charset="0"/>
              </a:rPr>
              <a:t>Physical characteristics </a:t>
            </a:r>
            <a:r>
              <a:rPr lang="en-US" sz="2400" dirty="0">
                <a:latin typeface="Cambria" panose="02040503050406030204" pitchFamily="18" charset="0"/>
              </a:rPr>
              <a:t>of catheter</a:t>
            </a:r>
          </a:p>
          <a:p>
            <a:pPr algn="just"/>
            <a:endParaRPr lang="en-IN" sz="2100" dirty="0"/>
          </a:p>
        </p:txBody>
      </p:sp>
    </p:spTree>
    <p:extLst>
      <p:ext uri="{BB962C8B-B14F-4D97-AF65-F5344CB8AC3E}">
        <p14:creationId xmlns:p14="http://schemas.microsoft.com/office/powerpoint/2010/main" val="34351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20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447" y="857250"/>
            <a:ext cx="6172200" cy="857250"/>
          </a:xfrm>
        </p:spPr>
        <p:txBody>
          <a:bodyPr>
            <a:normAutofit fontScale="90000"/>
          </a:bodyPr>
          <a:lstStyle/>
          <a:p>
            <a:r>
              <a:rPr lang="en-US" dirty="0">
                <a:solidFill>
                  <a:srgbClr val="FFFF00"/>
                </a:solidFill>
              </a:rPr>
              <a:t>Guide size and PCI device</a:t>
            </a:r>
            <a:endParaRPr lang="en-I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7004227"/>
              </p:ext>
            </p:extLst>
          </p:nvPr>
        </p:nvGraphicFramePr>
        <p:xfrm>
          <a:off x="495382" y="1717548"/>
          <a:ext cx="8110330" cy="5140452"/>
        </p:xfrm>
        <a:graphic>
          <a:graphicData uri="http://schemas.openxmlformats.org/drawingml/2006/table">
            <a:tbl>
              <a:tblPr firstRow="1" bandRow="1">
                <a:tableStyleId>{073A0DAA-6AF3-43AB-8588-CEC1D06C72B9}</a:tableStyleId>
              </a:tblPr>
              <a:tblGrid>
                <a:gridCol w="1760067">
                  <a:extLst>
                    <a:ext uri="{9D8B030D-6E8A-4147-A177-3AD203B41FA5}">
                      <a16:colId xmlns:a16="http://schemas.microsoft.com/office/drawing/2014/main" val="20000"/>
                    </a:ext>
                  </a:extLst>
                </a:gridCol>
                <a:gridCol w="2956911">
                  <a:extLst>
                    <a:ext uri="{9D8B030D-6E8A-4147-A177-3AD203B41FA5}">
                      <a16:colId xmlns:a16="http://schemas.microsoft.com/office/drawing/2014/main" val="20001"/>
                    </a:ext>
                  </a:extLst>
                </a:gridCol>
                <a:gridCol w="3393352">
                  <a:extLst>
                    <a:ext uri="{9D8B030D-6E8A-4147-A177-3AD203B41FA5}">
                      <a16:colId xmlns:a16="http://schemas.microsoft.com/office/drawing/2014/main" val="20002"/>
                    </a:ext>
                  </a:extLst>
                </a:gridCol>
              </a:tblGrid>
              <a:tr h="278130">
                <a:tc>
                  <a:txBody>
                    <a:bodyPr/>
                    <a:lstStyle/>
                    <a:p>
                      <a:pPr algn="ctr"/>
                      <a:r>
                        <a:rPr lang="en-US" sz="1400" dirty="0">
                          <a:solidFill>
                            <a:schemeClr val="tx1"/>
                          </a:solidFill>
                        </a:rPr>
                        <a:t>Guide size</a:t>
                      </a:r>
                      <a:endParaRPr lang="en-IN" sz="1400" dirty="0">
                        <a:solidFill>
                          <a:schemeClr val="tx1"/>
                        </a:solidFill>
                      </a:endParaRPr>
                    </a:p>
                  </a:txBody>
                  <a:tcPr marL="68580" marR="68580" marT="34290" marB="34290"/>
                </a:tc>
                <a:tc gridSpan="2">
                  <a:txBody>
                    <a:bodyPr/>
                    <a:lstStyle/>
                    <a:p>
                      <a:pPr algn="ctr"/>
                      <a:r>
                        <a:rPr lang="en-US" sz="1400" dirty="0">
                          <a:solidFill>
                            <a:schemeClr val="tx1"/>
                          </a:solidFill>
                        </a:rPr>
                        <a:t>PCI device (s)</a:t>
                      </a:r>
                      <a:endParaRPr lang="en-IN" sz="1400" dirty="0">
                        <a:solidFill>
                          <a:schemeClr val="tx1"/>
                        </a:solidFill>
                      </a:endParaRPr>
                    </a:p>
                  </a:txBody>
                  <a:tcPr marL="68580" marR="68580" marT="34290" marB="34290"/>
                </a:tc>
                <a:tc hMerge="1">
                  <a:txBody>
                    <a:bodyPr/>
                    <a:lstStyle/>
                    <a:p>
                      <a:endParaRPr lang="en-IN" dirty="0"/>
                    </a:p>
                  </a:txBody>
                  <a:tcPr/>
                </a:tc>
                <a:extLst>
                  <a:ext uri="{0D108BD9-81ED-4DB2-BD59-A6C34878D82A}">
                    <a16:rowId xmlns:a16="http://schemas.microsoft.com/office/drawing/2014/main" val="10000"/>
                  </a:ext>
                </a:extLst>
              </a:tr>
              <a:tr h="982980">
                <a:tc>
                  <a:txBody>
                    <a:bodyPr/>
                    <a:lstStyle/>
                    <a:p>
                      <a:r>
                        <a:rPr lang="en-US" sz="1600" dirty="0">
                          <a:solidFill>
                            <a:schemeClr val="bg1"/>
                          </a:solidFill>
                          <a:latin typeface="Cambria" panose="02040503050406030204" pitchFamily="18" charset="0"/>
                        </a:rPr>
                        <a:t>5</a:t>
                      </a:r>
                      <a:r>
                        <a:rPr lang="en-US" sz="1600" baseline="0" dirty="0">
                          <a:solidFill>
                            <a:schemeClr val="bg1"/>
                          </a:solidFill>
                          <a:latin typeface="Cambria" panose="02040503050406030204" pitchFamily="18" charset="0"/>
                        </a:rPr>
                        <a:t> Fr</a:t>
                      </a:r>
                    </a:p>
                    <a:p>
                      <a:r>
                        <a:rPr lang="en-US" sz="1600" dirty="0">
                          <a:solidFill>
                            <a:schemeClr val="bg1"/>
                          </a:solidFill>
                          <a:latin typeface="Cambria" panose="02040503050406030204" pitchFamily="18" charset="0"/>
                        </a:rPr>
                        <a:t>(1.42-1.50 mm I.D.)</a:t>
                      </a:r>
                      <a:endParaRPr lang="en-IN" sz="1600" dirty="0">
                        <a:solidFill>
                          <a:schemeClr val="bg1"/>
                        </a:solidFill>
                        <a:latin typeface="Cambria" panose="02040503050406030204" pitchFamily="18" charset="0"/>
                      </a:endParaRPr>
                    </a:p>
                  </a:txBody>
                  <a:tcPr marL="68580" marR="68580" marT="34290" marB="34290"/>
                </a:tc>
                <a:tc>
                  <a:txBody>
                    <a:bodyPr/>
                    <a:lstStyle/>
                    <a:p>
                      <a:pPr>
                        <a:buNone/>
                      </a:pPr>
                      <a:r>
                        <a:rPr lang="en-US" sz="1600" dirty="0">
                          <a:solidFill>
                            <a:schemeClr val="bg1"/>
                          </a:solidFill>
                          <a:latin typeface="Cambria" panose="02040503050406030204" pitchFamily="18" charset="0"/>
                        </a:rPr>
                        <a:t>POBA</a:t>
                      </a:r>
                    </a:p>
                    <a:p>
                      <a:pPr>
                        <a:buNone/>
                      </a:pPr>
                      <a:r>
                        <a:rPr lang="en-US" sz="1600" dirty="0">
                          <a:solidFill>
                            <a:schemeClr val="bg1"/>
                          </a:solidFill>
                          <a:latin typeface="Cambria" panose="02040503050406030204" pitchFamily="18" charset="0"/>
                        </a:rPr>
                        <a:t>Drug coated balloon</a:t>
                      </a:r>
                    </a:p>
                    <a:p>
                      <a:pPr>
                        <a:buNone/>
                      </a:pPr>
                      <a:r>
                        <a:rPr lang="en-US" sz="1600" dirty="0" err="1">
                          <a:solidFill>
                            <a:schemeClr val="bg1"/>
                          </a:solidFill>
                          <a:latin typeface="Cambria" panose="02040503050406030204" pitchFamily="18" charset="0"/>
                        </a:rPr>
                        <a:t>Scoreflex</a:t>
                      </a:r>
                      <a:r>
                        <a:rPr lang="en-US" sz="1600" dirty="0">
                          <a:solidFill>
                            <a:schemeClr val="bg1"/>
                          </a:solidFill>
                          <a:latin typeface="Cambria" panose="02040503050406030204" pitchFamily="18" charset="0"/>
                        </a:rPr>
                        <a:t> balloon</a:t>
                      </a:r>
                    </a:p>
                    <a:p>
                      <a:pPr>
                        <a:buNone/>
                      </a:pPr>
                      <a:r>
                        <a:rPr lang="en-US" sz="1600" dirty="0">
                          <a:solidFill>
                            <a:schemeClr val="bg1"/>
                          </a:solidFill>
                          <a:latin typeface="Cambria" panose="02040503050406030204" pitchFamily="18" charset="0"/>
                        </a:rPr>
                        <a:t>Most coronary stents</a:t>
                      </a:r>
                    </a:p>
                  </a:txBody>
                  <a:tcPr marL="68580" marR="68580" marT="34290" marB="34290"/>
                </a:tc>
                <a:tc>
                  <a:txBody>
                    <a:bodyPr/>
                    <a:lstStyle/>
                    <a:p>
                      <a:pPr>
                        <a:buNone/>
                      </a:pPr>
                      <a:r>
                        <a:rPr lang="en-US" sz="1600" dirty="0" err="1">
                          <a:solidFill>
                            <a:schemeClr val="bg1"/>
                          </a:solidFill>
                          <a:latin typeface="Cambria" panose="02040503050406030204" pitchFamily="18" charset="0"/>
                        </a:rPr>
                        <a:t>Rotablator</a:t>
                      </a:r>
                      <a:r>
                        <a:rPr lang="en-US" sz="1600" dirty="0">
                          <a:solidFill>
                            <a:schemeClr val="bg1"/>
                          </a:solidFill>
                          <a:latin typeface="Cambria" panose="02040503050406030204" pitchFamily="18" charset="0"/>
                        </a:rPr>
                        <a:t> burr size 1.25 mm</a:t>
                      </a:r>
                    </a:p>
                    <a:p>
                      <a:pPr>
                        <a:buNone/>
                      </a:pPr>
                      <a:r>
                        <a:rPr lang="en-US" sz="1600" dirty="0">
                          <a:solidFill>
                            <a:schemeClr val="bg1"/>
                          </a:solidFill>
                          <a:latin typeface="Cambria" panose="02040503050406030204" pitchFamily="18" charset="0"/>
                        </a:rPr>
                        <a:t>Some IVUS catheters</a:t>
                      </a:r>
                    </a:p>
                    <a:p>
                      <a:pPr>
                        <a:buNone/>
                      </a:pPr>
                      <a:r>
                        <a:rPr lang="en-US" sz="1600" dirty="0">
                          <a:solidFill>
                            <a:schemeClr val="bg1"/>
                          </a:solidFill>
                          <a:latin typeface="Cambria" panose="02040503050406030204" pitchFamily="18" charset="0"/>
                        </a:rPr>
                        <a:t>Kissing with small profile balloons and .010” wire</a:t>
                      </a:r>
                      <a:endParaRPr lang="en-IN" sz="1600" dirty="0">
                        <a:solidFill>
                          <a:schemeClr val="bg1"/>
                        </a:solidFill>
                        <a:latin typeface="Cambria" panose="02040503050406030204" pitchFamily="18" charset="0"/>
                      </a:endParaRPr>
                    </a:p>
                    <a:p>
                      <a:pPr>
                        <a:buNone/>
                      </a:pPr>
                      <a:endParaRPr lang="en-IN" sz="1600" dirty="0">
                        <a:solidFill>
                          <a:schemeClr val="bg1"/>
                        </a:solidFill>
                        <a:latin typeface="Cambria" panose="02040503050406030204" pitchFamily="18" charset="0"/>
                      </a:endParaRPr>
                    </a:p>
                  </a:txBody>
                  <a:tcPr marL="68580" marR="68580" marT="34290" marB="34290"/>
                </a:tc>
                <a:extLst>
                  <a:ext uri="{0D108BD9-81ED-4DB2-BD59-A6C34878D82A}">
                    <a16:rowId xmlns:a16="http://schemas.microsoft.com/office/drawing/2014/main" val="10001"/>
                  </a:ext>
                </a:extLst>
              </a:tr>
              <a:tr h="1239012">
                <a:tc>
                  <a:txBody>
                    <a:bodyPr/>
                    <a:lstStyle/>
                    <a:p>
                      <a:r>
                        <a:rPr lang="en-US" sz="1600" dirty="0">
                          <a:solidFill>
                            <a:schemeClr val="bg1"/>
                          </a:solidFill>
                          <a:latin typeface="Cambria" panose="02040503050406030204" pitchFamily="18" charset="0"/>
                        </a:rPr>
                        <a:t>6</a:t>
                      </a:r>
                      <a:r>
                        <a:rPr lang="en-US" sz="1600" baseline="0" dirty="0">
                          <a:solidFill>
                            <a:schemeClr val="bg1"/>
                          </a:solidFill>
                          <a:latin typeface="Cambria" panose="02040503050406030204" pitchFamily="18" charset="0"/>
                        </a:rPr>
                        <a:t> Fr </a:t>
                      </a:r>
                    </a:p>
                    <a:p>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(1.73-1.80 mm I.D.)</a:t>
                      </a:r>
                      <a:endParaRPr lang="en-IN" sz="1600" dirty="0">
                        <a:solidFill>
                          <a:schemeClr val="bg1"/>
                        </a:solidFill>
                        <a:latin typeface="Cambria" panose="02040503050406030204" pitchFamily="18" charset="0"/>
                      </a:endParaRPr>
                    </a:p>
                  </a:txBody>
                  <a:tcPr marL="68580" marR="68580" marT="34290" marB="34290"/>
                </a:tc>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Standard angioplasty and </a:t>
                      </a:r>
                      <a:r>
                        <a:rPr kumimoji="0" lang="en-US" sz="16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stenting</a:t>
                      </a:r>
                      <a:endPar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endParaRPr>
                    </a:p>
                    <a:p>
                      <a:pPr marL="342900" lvl="0" indent="-342900">
                        <a:spcBef>
                          <a:spcPct val="20000"/>
                        </a:spcBef>
                      </a:pPr>
                      <a:r>
                        <a:rPr lang="en-US" sz="1600" dirty="0">
                          <a:solidFill>
                            <a:schemeClr val="bg1"/>
                          </a:solidFill>
                          <a:latin typeface="Cambria" panose="02040503050406030204" pitchFamily="18" charset="0"/>
                        </a:rPr>
                        <a:t>Some bifurcation PCI, Kissing with small profile balloons </a:t>
                      </a:r>
                      <a:endPar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Flextome</a:t>
                      </a:r>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Cutting balloon</a:t>
                      </a:r>
                    </a:p>
                  </a:txBody>
                  <a:tcPr marL="68580" marR="68580" marT="34290" marB="34290"/>
                </a:tc>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solidFill>
                          <a:latin typeface="Cambria" panose="02040503050406030204" pitchFamily="18" charset="0"/>
                        </a:rPr>
                        <a:t>6 Fr </a:t>
                      </a:r>
                      <a:r>
                        <a:rPr lang="en-US" sz="1600" dirty="0" err="1">
                          <a:solidFill>
                            <a:schemeClr val="bg1"/>
                          </a:solidFill>
                          <a:latin typeface="Cambria" panose="02040503050406030204" pitchFamily="18" charset="0"/>
                        </a:rPr>
                        <a:t>Thrombuster</a:t>
                      </a:r>
                      <a:r>
                        <a:rPr lang="en-US" sz="1600" dirty="0">
                          <a:solidFill>
                            <a:schemeClr val="bg1"/>
                          </a:solidFill>
                          <a:latin typeface="Cambria" panose="02040503050406030204" pitchFamily="18" charset="0"/>
                        </a:rPr>
                        <a:t>/Export catheter</a:t>
                      </a:r>
                      <a:endPar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Rotablator</a:t>
                      </a:r>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burr size 1.5 mm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IVUS catheters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endParaRPr>
                    </a:p>
                  </a:txBody>
                  <a:tcPr marL="68580" marR="68580" marT="34290" marB="34290"/>
                </a:tc>
                <a:extLst>
                  <a:ext uri="{0D108BD9-81ED-4DB2-BD59-A6C34878D82A}">
                    <a16:rowId xmlns:a16="http://schemas.microsoft.com/office/drawing/2014/main" val="10002"/>
                  </a:ext>
                </a:extLst>
              </a:tr>
              <a:tr h="1239012">
                <a:tc>
                  <a:txBody>
                    <a:bodyPr/>
                    <a:lstStyle/>
                    <a:p>
                      <a:r>
                        <a:rPr lang="en-US" sz="1600" dirty="0">
                          <a:solidFill>
                            <a:schemeClr val="bg1"/>
                          </a:solidFill>
                          <a:latin typeface="Cambria" panose="02040503050406030204" pitchFamily="18" charset="0"/>
                        </a:rPr>
                        <a:t>7 Fr</a:t>
                      </a:r>
                      <a:endParaRPr lang="en-IN" sz="1600" dirty="0">
                        <a:solidFill>
                          <a:schemeClr val="bg1"/>
                        </a:solidFill>
                        <a:latin typeface="Cambria" panose="02040503050406030204" pitchFamily="18" charset="0"/>
                      </a:endParaRPr>
                    </a:p>
                    <a:p>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(1.98-2.06 mm I.D.)</a:t>
                      </a:r>
                      <a:endParaRPr lang="en-IN" sz="1600" dirty="0">
                        <a:solidFill>
                          <a:schemeClr val="bg1"/>
                        </a:solidFill>
                        <a:latin typeface="Cambria" panose="02040503050406030204" pitchFamily="18" charset="0"/>
                      </a:endParaRPr>
                    </a:p>
                  </a:txBody>
                  <a:tcPr marL="68580" marR="68580" marT="34290" marB="34290"/>
                </a:tc>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Simultaneous</a:t>
                      </a:r>
                      <a:r>
                        <a:rPr kumimoji="0" lang="en-US" sz="1600" b="0" i="0" u="none" strike="noStrike" kern="1200" cap="none" spc="0" normalizeH="0" noProof="0" dirty="0">
                          <a:ln>
                            <a:noFill/>
                          </a:ln>
                          <a:solidFill>
                            <a:schemeClr val="bg1"/>
                          </a:solidFill>
                          <a:effectLst/>
                          <a:uLnTx/>
                          <a:uFillTx/>
                          <a:latin typeface="Cambria" panose="02040503050406030204" pitchFamily="18" charset="0"/>
                          <a:ea typeface="+mn-ea"/>
                          <a:cs typeface="+mn-cs"/>
                        </a:rPr>
                        <a:t> 2 rapid exchange balloons</a:t>
                      </a:r>
                    </a:p>
                    <a:p>
                      <a:pPr marL="342900" lvl="0" indent="-342900">
                        <a:spcBef>
                          <a:spcPct val="20000"/>
                        </a:spcBef>
                      </a:pPr>
                      <a:r>
                        <a:rPr lang="en-US" sz="1600" dirty="0">
                          <a:solidFill>
                            <a:schemeClr val="bg1"/>
                          </a:solidFill>
                          <a:latin typeface="Cambria" panose="02040503050406030204" pitchFamily="18" charset="0"/>
                        </a:rPr>
                        <a:t>Simultaneous 2 stent deployment</a:t>
                      </a:r>
                    </a:p>
                    <a:p>
                      <a:pPr marL="342900" lvl="0" indent="-342900">
                        <a:spcBef>
                          <a:spcPct val="20000"/>
                        </a:spcBef>
                      </a:pPr>
                      <a:r>
                        <a:rPr lang="en-US" sz="1600" dirty="0">
                          <a:solidFill>
                            <a:schemeClr val="bg1"/>
                          </a:solidFill>
                          <a:latin typeface="Cambria" panose="02040503050406030204" pitchFamily="18" charset="0"/>
                        </a:rPr>
                        <a:t>Simultaneous 2 </a:t>
                      </a:r>
                      <a:r>
                        <a:rPr lang="en-US" sz="1600" dirty="0" err="1">
                          <a:solidFill>
                            <a:schemeClr val="bg1"/>
                          </a:solidFill>
                          <a:latin typeface="Cambria" panose="02040503050406030204" pitchFamily="18" charset="0"/>
                        </a:rPr>
                        <a:t>microcatheters</a:t>
                      </a:r>
                      <a:endParaRPr lang="en-US" sz="1600" dirty="0">
                        <a:solidFill>
                          <a:schemeClr val="bg1"/>
                        </a:solidFill>
                        <a:latin typeface="Cambria" panose="02040503050406030204" pitchFamily="18" charset="0"/>
                      </a:endParaRPr>
                    </a:p>
                  </a:txBody>
                  <a:tcPr marL="68580" marR="68580" marT="34290" marB="34290"/>
                </a:tc>
                <a:tc>
                  <a:txBody>
                    <a:bodyPr/>
                    <a:lstStyle/>
                    <a:p>
                      <a:pPr marL="342900" lvl="0" indent="-342900">
                        <a:spcBef>
                          <a:spcPct val="20000"/>
                        </a:spcBef>
                      </a:pPr>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7 Fr </a:t>
                      </a:r>
                      <a:r>
                        <a:rPr kumimoji="0" lang="en-US" sz="16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Thrombuster</a:t>
                      </a:r>
                      <a:endPar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Rotablator</a:t>
                      </a:r>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burr size 1.75  and 2 mm</a:t>
                      </a:r>
                      <a:endParaRPr lang="en-IN" sz="1600" dirty="0">
                        <a:solidFill>
                          <a:schemeClr val="bg1"/>
                        </a:solidFill>
                        <a:latin typeface="Cambria" panose="020405030504060302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IN" sz="1600" dirty="0">
                        <a:solidFill>
                          <a:schemeClr val="bg1"/>
                        </a:solidFill>
                        <a:latin typeface="Cambria" panose="02040503050406030204" pitchFamily="18" charset="0"/>
                      </a:endParaRPr>
                    </a:p>
                  </a:txBody>
                  <a:tcPr marL="68580" marR="68580" marT="34290" marB="34290"/>
                </a:tc>
                <a:extLst>
                  <a:ext uri="{0D108BD9-81ED-4DB2-BD59-A6C34878D82A}">
                    <a16:rowId xmlns:a16="http://schemas.microsoft.com/office/drawing/2014/main" val="10003"/>
                  </a:ext>
                </a:extLst>
              </a:tr>
              <a:tr h="653796">
                <a:tc>
                  <a:txBody>
                    <a:bodyPr/>
                    <a:lstStyle/>
                    <a:p>
                      <a:r>
                        <a:rPr lang="en-US" sz="1600" dirty="0">
                          <a:solidFill>
                            <a:schemeClr val="bg1"/>
                          </a:solidFill>
                          <a:latin typeface="Cambria" panose="02040503050406030204" pitchFamily="18" charset="0"/>
                        </a:rPr>
                        <a:t>8 Fr</a:t>
                      </a:r>
                    </a:p>
                    <a:p>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(2.24-2.30 mm I.D.)</a:t>
                      </a:r>
                      <a:endParaRPr lang="en-IN" sz="1600" dirty="0">
                        <a:solidFill>
                          <a:schemeClr val="bg1"/>
                        </a:solidFill>
                        <a:latin typeface="Cambria" panose="02040503050406030204" pitchFamily="18" charset="0"/>
                      </a:endParaRPr>
                    </a:p>
                  </a:txBody>
                  <a:tcPr marL="68580" marR="68580" marT="34290" marB="34290"/>
                </a:tc>
                <a:tc>
                  <a:txBody>
                    <a:bodyPr/>
                    <a:lstStyle/>
                    <a:p>
                      <a:pPr marL="342900" lvl="0" indent="-342900">
                        <a:spcBef>
                          <a:spcPct val="20000"/>
                        </a:spcBef>
                      </a:pPr>
                      <a:r>
                        <a:rPr lang="en-US" sz="1600" dirty="0">
                          <a:solidFill>
                            <a:schemeClr val="bg1"/>
                          </a:solidFill>
                          <a:latin typeface="Cambria" panose="02040503050406030204" pitchFamily="18" charset="0"/>
                        </a:rPr>
                        <a:t>Simultaneous 2 OTW </a:t>
                      </a:r>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balloons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Rotablator</a:t>
                      </a:r>
                      <a:r>
                        <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burr size 2.25 mm</a:t>
                      </a:r>
                    </a:p>
                  </a:txBody>
                  <a:tcPr marL="68580" marR="68580" marT="34290" marB="34290"/>
                </a:tc>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059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464449" y="1553752"/>
            <a:ext cx="3030141" cy="479822"/>
          </a:xfrm>
        </p:spPr>
        <p:txBody>
          <a:bodyPr>
            <a:noAutofit/>
          </a:bodyPr>
          <a:lstStyle/>
          <a:p>
            <a:pPr algn="ctr"/>
            <a:r>
              <a:rPr lang="en-US" sz="3000" dirty="0">
                <a:solidFill>
                  <a:srgbClr val="FFFF00"/>
                </a:solidFill>
                <a:latin typeface="Cambria" panose="02040503050406030204" pitchFamily="18" charset="0"/>
              </a:rPr>
              <a:t>Passive Support</a:t>
            </a:r>
            <a:endParaRPr lang="en-IN" sz="3000" dirty="0">
              <a:solidFill>
                <a:srgbClr val="FFFF00"/>
              </a:solidFill>
              <a:latin typeface="Cambria" panose="02040503050406030204" pitchFamily="18" charset="0"/>
            </a:endParaRPr>
          </a:p>
        </p:txBody>
      </p:sp>
      <p:sp>
        <p:nvSpPr>
          <p:cNvPr id="9" name="Content Placeholder 8"/>
          <p:cNvSpPr>
            <a:spLocks noGrp="1"/>
          </p:cNvSpPr>
          <p:nvPr>
            <p:ph sz="half" idx="2"/>
          </p:nvPr>
        </p:nvSpPr>
        <p:spPr>
          <a:xfrm>
            <a:off x="318053" y="2303851"/>
            <a:ext cx="4176538" cy="4149957"/>
          </a:xfrm>
        </p:spPr>
        <p:txBody>
          <a:bodyPr>
            <a:normAutofit lnSpcReduction="10000"/>
          </a:bodyPr>
          <a:lstStyle/>
          <a:p>
            <a:pPr>
              <a:buFont typeface="Wingdings" panose="05000000000000000000" pitchFamily="2" charset="2"/>
              <a:buChar char="Ø"/>
            </a:pPr>
            <a:r>
              <a:rPr lang="en-IN" sz="2600" dirty="0">
                <a:latin typeface="Cambria" panose="02040503050406030204" pitchFamily="18" charset="0"/>
              </a:rPr>
              <a:t>Relies on properties of the shaft and tip to maintain position in the </a:t>
            </a:r>
            <a:r>
              <a:rPr lang="en-IN" sz="2600" dirty="0" err="1">
                <a:latin typeface="Cambria" panose="02040503050406030204" pitchFamily="18" charset="0"/>
              </a:rPr>
              <a:t>ostium</a:t>
            </a:r>
            <a:endParaRPr lang="en-IN" sz="2600" dirty="0">
              <a:latin typeface="Cambria" panose="02040503050406030204" pitchFamily="18" charset="0"/>
            </a:endParaRPr>
          </a:p>
          <a:p>
            <a:pPr>
              <a:buFont typeface="Wingdings" panose="05000000000000000000" pitchFamily="2" charset="2"/>
              <a:buChar char="Ø"/>
            </a:pPr>
            <a:r>
              <a:rPr lang="en-IN" sz="2600" dirty="0">
                <a:latin typeface="Cambria" panose="02040503050406030204" pitchFamily="18" charset="0"/>
              </a:rPr>
              <a:t>Support provided by either vascular anatomy or catheter composition/curve shape</a:t>
            </a:r>
          </a:p>
          <a:p>
            <a:pPr>
              <a:buFont typeface="Wingdings" panose="05000000000000000000" pitchFamily="2" charset="2"/>
              <a:buChar char="Ø"/>
            </a:pPr>
            <a:r>
              <a:rPr lang="en-IN" sz="2600" dirty="0">
                <a:latin typeface="Cambria" panose="02040503050406030204" pitchFamily="18" charset="0"/>
              </a:rPr>
              <a:t>Minimal manipulation of the guide is required</a:t>
            </a:r>
          </a:p>
          <a:p>
            <a:endParaRPr lang="en-IN" dirty="0"/>
          </a:p>
        </p:txBody>
      </p:sp>
      <p:sp>
        <p:nvSpPr>
          <p:cNvPr id="10" name="Text Placeholder 9"/>
          <p:cNvSpPr>
            <a:spLocks noGrp="1"/>
          </p:cNvSpPr>
          <p:nvPr>
            <p:ph type="body" sz="quarter" idx="3"/>
          </p:nvPr>
        </p:nvSpPr>
        <p:spPr>
          <a:xfrm>
            <a:off x="4625582" y="1553752"/>
            <a:ext cx="3031331" cy="479822"/>
          </a:xfrm>
        </p:spPr>
        <p:txBody>
          <a:bodyPr>
            <a:noAutofit/>
          </a:bodyPr>
          <a:lstStyle/>
          <a:p>
            <a:pPr algn="ctr"/>
            <a:r>
              <a:rPr lang="en-US" sz="3000" dirty="0">
                <a:solidFill>
                  <a:srgbClr val="FFFF00"/>
                </a:solidFill>
                <a:latin typeface="Cambria" panose="02040503050406030204" pitchFamily="18" charset="0"/>
              </a:rPr>
              <a:t>Active Support</a:t>
            </a:r>
            <a:endParaRPr lang="en-IN" sz="3000" dirty="0">
              <a:solidFill>
                <a:srgbClr val="FFFF00"/>
              </a:solidFill>
              <a:latin typeface="Cambria" panose="02040503050406030204" pitchFamily="18" charset="0"/>
            </a:endParaRPr>
          </a:p>
        </p:txBody>
      </p:sp>
      <p:sp>
        <p:nvSpPr>
          <p:cNvPr id="11" name="Content Placeholder 10"/>
          <p:cNvSpPr>
            <a:spLocks noGrp="1"/>
          </p:cNvSpPr>
          <p:nvPr>
            <p:ph sz="quarter" idx="4"/>
          </p:nvPr>
        </p:nvSpPr>
        <p:spPr>
          <a:xfrm>
            <a:off x="4625582" y="2303853"/>
            <a:ext cx="4134105" cy="4335486"/>
          </a:xfrm>
        </p:spPr>
        <p:txBody>
          <a:bodyPr>
            <a:normAutofit lnSpcReduction="10000"/>
          </a:bodyPr>
          <a:lstStyle/>
          <a:p>
            <a:pPr>
              <a:buFont typeface="Wingdings" panose="05000000000000000000" pitchFamily="2" charset="2"/>
              <a:buChar char="Ø"/>
            </a:pPr>
            <a:r>
              <a:rPr lang="en-IN" sz="2000" dirty="0">
                <a:latin typeface="Cambria" panose="02040503050406030204" pitchFamily="18" charset="0"/>
              </a:rPr>
              <a:t>Uses aortic root to form desired curve shape and provide backup support</a:t>
            </a:r>
          </a:p>
          <a:p>
            <a:pPr>
              <a:buFont typeface="Wingdings" panose="05000000000000000000" pitchFamily="2" charset="2"/>
              <a:buChar char="Ø"/>
            </a:pPr>
            <a:r>
              <a:rPr lang="en-IN" sz="2000" dirty="0">
                <a:latin typeface="Cambria" panose="02040503050406030204" pitchFamily="18" charset="0"/>
              </a:rPr>
              <a:t>Relies on active manipulation of guiding catheter to</a:t>
            </a:r>
          </a:p>
          <a:p>
            <a:pPr lvl="1">
              <a:buFont typeface="Wingdings" panose="05000000000000000000" pitchFamily="2" charset="2"/>
              <a:buChar char="Ø"/>
            </a:pPr>
            <a:r>
              <a:rPr lang="en-IN" dirty="0">
                <a:latin typeface="Cambria" panose="02040503050406030204" pitchFamily="18" charset="0"/>
              </a:rPr>
              <a:t>Obtain stable position</a:t>
            </a:r>
          </a:p>
          <a:p>
            <a:pPr lvl="1">
              <a:buFont typeface="Wingdings" panose="05000000000000000000" pitchFamily="2" charset="2"/>
              <a:buChar char="Ø"/>
            </a:pPr>
            <a:r>
              <a:rPr lang="en-IN" dirty="0">
                <a:latin typeface="Cambria" panose="02040503050406030204" pitchFamily="18" charset="0"/>
              </a:rPr>
              <a:t>Seat coaxially</a:t>
            </a:r>
          </a:p>
          <a:p>
            <a:pPr lvl="1">
              <a:buFont typeface="Wingdings" panose="05000000000000000000" pitchFamily="2" charset="2"/>
              <a:buChar char="Ø"/>
            </a:pPr>
            <a:r>
              <a:rPr lang="en-US" dirty="0">
                <a:latin typeface="Cambria" panose="02040503050406030204" pitchFamily="18" charset="0"/>
              </a:rPr>
              <a:t>Deep seating into the vessel: </a:t>
            </a:r>
            <a:r>
              <a:rPr lang="en-US" dirty="0" err="1">
                <a:latin typeface="Cambria" panose="02040503050406030204" pitchFamily="18" charset="0"/>
              </a:rPr>
              <a:t>ostia</a:t>
            </a:r>
            <a:r>
              <a:rPr lang="en-US" dirty="0">
                <a:latin typeface="Cambria" panose="02040503050406030204" pitchFamily="18" charset="0"/>
              </a:rPr>
              <a:t> should be disease-free</a:t>
            </a:r>
            <a:endParaRPr lang="en-IN" dirty="0">
              <a:latin typeface="Cambria" panose="02040503050406030204" pitchFamily="18" charset="0"/>
            </a:endParaRPr>
          </a:p>
          <a:p>
            <a:pPr lvl="1">
              <a:buFont typeface="Wingdings" panose="05000000000000000000" pitchFamily="2" charset="2"/>
              <a:buChar char="Ø"/>
            </a:pPr>
            <a:r>
              <a:rPr lang="en-IN" dirty="0">
                <a:latin typeface="Cambria" panose="02040503050406030204" pitchFamily="18" charset="0"/>
              </a:rPr>
              <a:t>Pre-select LAD or LCX</a:t>
            </a:r>
          </a:p>
          <a:p>
            <a:endParaRPr lang="en-IN" dirty="0"/>
          </a:p>
        </p:txBody>
      </p:sp>
    </p:spTree>
    <p:extLst>
      <p:ext uri="{BB962C8B-B14F-4D97-AF65-F5344CB8AC3E}">
        <p14:creationId xmlns:p14="http://schemas.microsoft.com/office/powerpoint/2010/main" val="22945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2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fade">
                                      <p:cBhvr>
                                        <p:cTn id="27" dur="2000"/>
                                        <p:tgtEl>
                                          <p:spTgt spid="11">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fade">
                                      <p:cBhvr>
                                        <p:cTn id="30" dur="2000"/>
                                        <p:tgtEl>
                                          <p:spTgt spid="11">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animEffect transition="in" filter="fade">
                                      <p:cBhvr>
                                        <p:cTn id="33" dur="2000"/>
                                        <p:tgtEl>
                                          <p:spTgt spid="11">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fade">
                                      <p:cBhvr>
                                        <p:cTn id="36" dur="2000"/>
                                        <p:tgtEl>
                                          <p:spTgt spid="11">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Effect transition="in" filter="fade">
                                      <p:cBhvr>
                                        <p:cTn id="39"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F8E7-C332-47B7-A893-DA3A3A8E16F7}"/>
              </a:ext>
            </a:extLst>
          </p:cNvPr>
          <p:cNvSpPr>
            <a:spLocks noGrp="1"/>
          </p:cNvSpPr>
          <p:nvPr>
            <p:ph type="title"/>
          </p:nvPr>
        </p:nvSpPr>
        <p:spPr/>
        <p:txBody>
          <a:bodyPr/>
          <a:lstStyle/>
          <a:p>
            <a:r>
              <a:rPr lang="en-US" dirty="0"/>
              <a:t>Because…</a:t>
            </a:r>
          </a:p>
        </p:txBody>
      </p:sp>
      <p:sp>
        <p:nvSpPr>
          <p:cNvPr id="3" name="Content Placeholder 2">
            <a:extLst>
              <a:ext uri="{FF2B5EF4-FFF2-40B4-BE49-F238E27FC236}">
                <a16:creationId xmlns:a16="http://schemas.microsoft.com/office/drawing/2014/main" id="{29234D24-2D66-4B21-8939-7751A995A212}"/>
              </a:ext>
            </a:extLst>
          </p:cNvPr>
          <p:cNvSpPr>
            <a:spLocks noGrp="1"/>
          </p:cNvSpPr>
          <p:nvPr>
            <p:ph idx="1"/>
          </p:nvPr>
        </p:nvSpPr>
        <p:spPr>
          <a:xfrm>
            <a:off x="594360" y="1820008"/>
            <a:ext cx="7955280" cy="4443632"/>
          </a:xfrm>
        </p:spPr>
        <p:txBody>
          <a:bodyPr>
            <a:normAutofit fontScale="92500" lnSpcReduction="10000"/>
          </a:bodyPr>
          <a:lstStyle/>
          <a:p>
            <a:r>
              <a:rPr lang="en-US" sz="2400" dirty="0">
                <a:latin typeface="Cambria" panose="02040503050406030204" pitchFamily="18" charset="0"/>
              </a:rPr>
              <a:t>Each Patient is different, each patients coronary artery is different and each lesion behaves differently </a:t>
            </a:r>
            <a:r>
              <a:rPr lang="en-US" sz="2400" dirty="0">
                <a:solidFill>
                  <a:srgbClr val="FF0000"/>
                </a:solidFill>
                <a:latin typeface="Cambria" panose="02040503050406030204" pitchFamily="18" charset="0"/>
                <a:sym typeface="Wingdings" pitchFamily="2" charset="2"/>
              </a:rPr>
              <a:t></a:t>
            </a:r>
            <a:r>
              <a:rPr lang="en-US" sz="2400" dirty="0">
                <a:latin typeface="Cambria" panose="02040503050406030204" pitchFamily="18" charset="0"/>
              </a:rPr>
              <a:t>no standard single equipment</a:t>
            </a:r>
            <a:r>
              <a:rPr lang="en-US" sz="2400" dirty="0">
                <a:solidFill>
                  <a:srgbClr val="FF0000"/>
                </a:solidFill>
                <a:latin typeface="Cambria" panose="02040503050406030204" pitchFamily="18" charset="0"/>
              </a:rPr>
              <a:t> </a:t>
            </a:r>
            <a:r>
              <a:rPr lang="en-US" sz="2400" dirty="0">
                <a:solidFill>
                  <a:srgbClr val="FF0000"/>
                </a:solidFill>
                <a:latin typeface="Cambria" panose="02040503050406030204" pitchFamily="18" charset="0"/>
                <a:sym typeface="Wingdings" panose="05000000000000000000" pitchFamily="2" charset="2"/>
              </a:rPr>
              <a:t></a:t>
            </a:r>
            <a:r>
              <a:rPr lang="en-US" sz="2400" dirty="0">
                <a:latin typeface="Cambria" panose="02040503050406030204" pitchFamily="18" charset="0"/>
              </a:rPr>
              <a:t>need to individualize</a:t>
            </a:r>
          </a:p>
          <a:p>
            <a:endParaRPr lang="en-US" sz="2400" dirty="0">
              <a:latin typeface="Cambria" panose="02040503050406030204" pitchFamily="18" charset="0"/>
            </a:endParaRPr>
          </a:p>
          <a:p>
            <a:endParaRPr lang="en-US" sz="2400" dirty="0">
              <a:latin typeface="Cambria" panose="02040503050406030204" pitchFamily="18" charset="0"/>
            </a:endParaRPr>
          </a:p>
          <a:p>
            <a:r>
              <a:rPr lang="en-US" sz="2400" dirty="0">
                <a:latin typeface="Cambria" panose="02040503050406030204" pitchFamily="18" charset="0"/>
              </a:rPr>
              <a:t>Being prepared is half the battle won…..</a:t>
            </a:r>
          </a:p>
          <a:p>
            <a:endParaRPr lang="en-US" sz="2400" dirty="0">
              <a:latin typeface="Cambria" panose="02040503050406030204" pitchFamily="18" charset="0"/>
            </a:endParaRPr>
          </a:p>
          <a:p>
            <a:endParaRPr lang="en-US" sz="2400" dirty="0">
              <a:latin typeface="Cambria" panose="02040503050406030204" pitchFamily="18" charset="0"/>
            </a:endParaRPr>
          </a:p>
          <a:p>
            <a:endParaRPr lang="en-US" sz="2400" dirty="0">
              <a:latin typeface="Cambria" panose="02040503050406030204" pitchFamily="18" charset="0"/>
            </a:endParaRPr>
          </a:p>
          <a:p>
            <a:r>
              <a:rPr lang="en-US" sz="2400" dirty="0">
                <a:latin typeface="Cambria" panose="02040503050406030204" pitchFamily="18" charset="0"/>
              </a:rPr>
              <a:t>Selection of Guide catheters seems elementary but </a:t>
            </a:r>
            <a:r>
              <a:rPr lang="en-US" sz="2400" b="1" u="sng" dirty="0">
                <a:latin typeface="Cambria" panose="02040503050406030204" pitchFamily="18" charset="0"/>
              </a:rPr>
              <a:t>makes the difference between a successful and failed PCI procedure</a:t>
            </a:r>
            <a:endParaRPr lang="en-IN" sz="2400" b="1" u="sng" dirty="0">
              <a:latin typeface="Cambria" panose="020405030504060302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172908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solidFill>
                  <a:srgbClr val="FFFF00"/>
                </a:solidFill>
              </a:rPr>
              <a:t>Aortic Width</a:t>
            </a:r>
          </a:p>
        </p:txBody>
      </p:sp>
      <p:pic>
        <p:nvPicPr>
          <p:cNvPr id="1031" name="Picture 7"/>
          <p:cNvPicPr>
            <a:picLocks noGrp="1" noChangeAspect="1" noChangeArrowheads="1"/>
          </p:cNvPicPr>
          <p:nvPr>
            <p:ph idx="1"/>
          </p:nvPr>
        </p:nvPicPr>
        <p:blipFill>
          <a:blip r:embed="rId2"/>
          <a:srcRect/>
          <a:stretch>
            <a:fillRect/>
          </a:stretch>
        </p:blipFill>
        <p:spPr bwMode="auto">
          <a:xfrm>
            <a:off x="5697150" y="2089538"/>
            <a:ext cx="2197991" cy="2786082"/>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1250134" y="2089540"/>
            <a:ext cx="2050256" cy="28289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3554009" y="2089539"/>
            <a:ext cx="2020656" cy="2839660"/>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a:srcRect/>
          <a:stretch>
            <a:fillRect/>
          </a:stretch>
        </p:blipFill>
        <p:spPr bwMode="auto">
          <a:xfrm>
            <a:off x="1839500" y="4822044"/>
            <a:ext cx="950119" cy="321469"/>
          </a:xfrm>
          <a:prstGeom prst="rect">
            <a:avLst/>
          </a:prstGeom>
          <a:noFill/>
          <a:ln w="9525">
            <a:noFill/>
            <a:miter lim="800000"/>
            <a:headEnd/>
            <a:tailEnd/>
          </a:ln>
          <a:effectLst/>
        </p:spPr>
      </p:pic>
      <p:pic>
        <p:nvPicPr>
          <p:cNvPr id="1033" name="Picture 9"/>
          <p:cNvPicPr>
            <a:picLocks noChangeAspect="1" noChangeArrowheads="1"/>
          </p:cNvPicPr>
          <p:nvPr/>
        </p:nvPicPr>
        <p:blipFill>
          <a:blip r:embed="rId6"/>
          <a:srcRect/>
          <a:stretch>
            <a:fillRect/>
          </a:stretch>
        </p:blipFill>
        <p:spPr bwMode="auto">
          <a:xfrm>
            <a:off x="4196950" y="4822043"/>
            <a:ext cx="871538" cy="328613"/>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a:srcRect/>
          <a:stretch>
            <a:fillRect/>
          </a:stretch>
        </p:blipFill>
        <p:spPr bwMode="auto">
          <a:xfrm>
            <a:off x="6393669" y="4822041"/>
            <a:ext cx="857256" cy="300038"/>
          </a:xfrm>
          <a:prstGeom prst="rect">
            <a:avLst/>
          </a:prstGeom>
          <a:noFill/>
          <a:ln w="9525">
            <a:noFill/>
            <a:miter lim="800000"/>
            <a:headEnd/>
            <a:tailEnd/>
          </a:ln>
          <a:effectLst/>
        </p:spPr>
      </p:pic>
    </p:spTree>
    <p:extLst>
      <p:ext uri="{BB962C8B-B14F-4D97-AF65-F5344CB8AC3E}">
        <p14:creationId xmlns:p14="http://schemas.microsoft.com/office/powerpoint/2010/main" val="185193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solidFill>
                  <a:srgbClr val="FFFF00"/>
                </a:solidFill>
              </a:rPr>
              <a:t>Aortic Width: determines curve length</a:t>
            </a:r>
          </a:p>
        </p:txBody>
      </p:sp>
      <p:sp>
        <p:nvSpPr>
          <p:cNvPr id="3" name="Content Placeholder 2"/>
          <p:cNvSpPr>
            <a:spLocks noGrp="1"/>
          </p:cNvSpPr>
          <p:nvPr>
            <p:ph idx="1"/>
          </p:nvPr>
        </p:nvSpPr>
        <p:spPr/>
        <p:txBody>
          <a:bodyPr/>
          <a:lstStyle/>
          <a:p>
            <a:endParaRPr lang="en-IN" dirty="0"/>
          </a:p>
        </p:txBody>
      </p:sp>
      <p:pic>
        <p:nvPicPr>
          <p:cNvPr id="5" name="Picture 3"/>
          <p:cNvPicPr>
            <a:picLocks noChangeAspect="1" noChangeArrowheads="1"/>
          </p:cNvPicPr>
          <p:nvPr/>
        </p:nvPicPr>
        <p:blipFill>
          <a:blip r:embed="rId2" cstate="print"/>
          <a:srcRect/>
          <a:stretch>
            <a:fillRect/>
          </a:stretch>
        </p:blipFill>
        <p:spPr bwMode="auto">
          <a:xfrm>
            <a:off x="4196952" y="3268268"/>
            <a:ext cx="3378994" cy="1461343"/>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4732736" y="1982380"/>
            <a:ext cx="2686050" cy="1220426"/>
          </a:xfrm>
          <a:prstGeom prst="rect">
            <a:avLst/>
          </a:prstGeom>
          <a:noFill/>
          <a:ln w="9525">
            <a:noFill/>
            <a:miter lim="800000"/>
            <a:headEnd/>
            <a:tailEnd/>
          </a:ln>
          <a:effectLst/>
        </p:spPr>
      </p:pic>
      <p:pic>
        <p:nvPicPr>
          <p:cNvPr id="117761" name="Picture 1"/>
          <p:cNvPicPr>
            <a:picLocks noChangeAspect="1" noChangeArrowheads="1"/>
          </p:cNvPicPr>
          <p:nvPr/>
        </p:nvPicPr>
        <p:blipFill>
          <a:blip r:embed="rId4"/>
          <a:srcRect/>
          <a:stretch>
            <a:fillRect/>
          </a:stretch>
        </p:blipFill>
        <p:spPr bwMode="auto">
          <a:xfrm>
            <a:off x="1464448" y="1982381"/>
            <a:ext cx="2357454" cy="2850224"/>
          </a:xfrm>
          <a:prstGeom prst="rect">
            <a:avLst/>
          </a:prstGeom>
          <a:noFill/>
          <a:ln w="9525">
            <a:noFill/>
            <a:miter lim="800000"/>
            <a:headEnd/>
            <a:tailEnd/>
          </a:ln>
          <a:effectLst/>
        </p:spPr>
      </p:pic>
    </p:spTree>
    <p:extLst>
      <p:ext uri="{BB962C8B-B14F-4D97-AF65-F5344CB8AC3E}">
        <p14:creationId xmlns:p14="http://schemas.microsoft.com/office/powerpoint/2010/main" val="390443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Coronary Anatomy </a:t>
            </a:r>
            <a:r>
              <a:rPr lang="en-IN" dirty="0" err="1"/>
              <a:t>Ostial</a:t>
            </a:r>
            <a:r>
              <a:rPr lang="en-IN" dirty="0"/>
              <a:t> Origins</a:t>
            </a:r>
          </a:p>
        </p:txBody>
      </p:sp>
      <p:sp>
        <p:nvSpPr>
          <p:cNvPr id="3" name="Content Placeholder 2"/>
          <p:cNvSpPr>
            <a:spLocks noGrp="1"/>
          </p:cNvSpPr>
          <p:nvPr>
            <p:ph idx="1"/>
          </p:nvPr>
        </p:nvSpPr>
        <p:spPr>
          <a:xfrm>
            <a:off x="135698" y="2057401"/>
            <a:ext cx="5854285" cy="3576649"/>
          </a:xfrm>
        </p:spPr>
        <p:txBody>
          <a:bodyPr>
            <a:noAutofit/>
          </a:bodyPr>
          <a:lstStyle/>
          <a:p>
            <a:r>
              <a:rPr lang="en-IN" sz="2000" dirty="0">
                <a:latin typeface="Cambria" panose="02040503050406030204" pitchFamily="18" charset="0"/>
              </a:rPr>
              <a:t>Left Main – usually </a:t>
            </a:r>
            <a:r>
              <a:rPr lang="en-IN" sz="2000" dirty="0" err="1">
                <a:latin typeface="Cambria" panose="02040503050406030204" pitchFamily="18" charset="0"/>
              </a:rPr>
              <a:t>antero</a:t>
            </a:r>
            <a:r>
              <a:rPr lang="en-IN" sz="2000" dirty="0">
                <a:latin typeface="Cambria" panose="02040503050406030204" pitchFamily="18" charset="0"/>
              </a:rPr>
              <a:t>-inferior and leftward from LCS</a:t>
            </a:r>
          </a:p>
          <a:p>
            <a:r>
              <a:rPr lang="en-IN" sz="2000" dirty="0">
                <a:latin typeface="Cambria" panose="02040503050406030204" pitchFamily="18" charset="0"/>
              </a:rPr>
              <a:t>LAD - usually </a:t>
            </a:r>
            <a:r>
              <a:rPr lang="en-IN" sz="2000" dirty="0" err="1">
                <a:latin typeface="Cambria" panose="02040503050406030204" pitchFamily="18" charset="0"/>
              </a:rPr>
              <a:t>anterio</a:t>
            </a:r>
            <a:r>
              <a:rPr lang="en-IN" sz="2000" dirty="0">
                <a:latin typeface="Cambria" panose="02040503050406030204" pitchFamily="18" charset="0"/>
              </a:rPr>
              <a:t>-superior from the left main</a:t>
            </a:r>
          </a:p>
          <a:p>
            <a:r>
              <a:rPr lang="en-IN" sz="2000" dirty="0">
                <a:latin typeface="Cambria" panose="02040503050406030204" pitchFamily="18" charset="0"/>
              </a:rPr>
              <a:t>LCX – usually </a:t>
            </a:r>
            <a:r>
              <a:rPr lang="en-IN" sz="2000" dirty="0" err="1">
                <a:latin typeface="Cambria" panose="02040503050406030204" pitchFamily="18" charset="0"/>
              </a:rPr>
              <a:t>postero</a:t>
            </a:r>
            <a:r>
              <a:rPr lang="en-IN" sz="2000" dirty="0">
                <a:latin typeface="Cambria" panose="02040503050406030204" pitchFamily="18" charset="0"/>
              </a:rPr>
              <a:t>-inferior from the left main</a:t>
            </a:r>
          </a:p>
          <a:p>
            <a:r>
              <a:rPr lang="en-IN" sz="2000" dirty="0">
                <a:latin typeface="Cambria" panose="02040503050406030204" pitchFamily="18" charset="0"/>
              </a:rPr>
              <a:t>RCA – usually anterior from RCS</a:t>
            </a:r>
          </a:p>
          <a:p>
            <a:r>
              <a:rPr lang="en-IN" sz="2000" dirty="0">
                <a:latin typeface="Cambria" panose="02040503050406030204" pitchFamily="18" charset="0"/>
              </a:rPr>
              <a:t>SVGs – usually anterior </a:t>
            </a:r>
          </a:p>
          <a:p>
            <a:endParaRPr lang="en-US" sz="2100" dirty="0"/>
          </a:p>
        </p:txBody>
      </p:sp>
      <p:pic>
        <p:nvPicPr>
          <p:cNvPr id="1026" name="Picture 2"/>
          <p:cNvPicPr>
            <a:picLocks noChangeAspect="1" noChangeArrowheads="1"/>
          </p:cNvPicPr>
          <p:nvPr/>
        </p:nvPicPr>
        <p:blipFill>
          <a:blip r:embed="rId2"/>
          <a:srcRect/>
          <a:stretch>
            <a:fillRect/>
          </a:stretch>
        </p:blipFill>
        <p:spPr bwMode="auto">
          <a:xfrm>
            <a:off x="4481091" y="3889712"/>
            <a:ext cx="4500570" cy="2692810"/>
          </a:xfrm>
          <a:prstGeom prst="rect">
            <a:avLst/>
          </a:prstGeom>
          <a:noFill/>
          <a:ln w="9525">
            <a:noFill/>
            <a:miter lim="800000"/>
            <a:headEnd/>
            <a:tailEnd/>
          </a:ln>
          <a:effectLst/>
        </p:spPr>
      </p:pic>
      <p:pic>
        <p:nvPicPr>
          <p:cNvPr id="5" name="Picture 4" descr="coronary-artery-echocardiogram-echo-short-axis-left-main-rcc-lcc-ncc-tricuspid.jpg"/>
          <p:cNvPicPr>
            <a:picLocks noChangeAspect="1"/>
          </p:cNvPicPr>
          <p:nvPr/>
        </p:nvPicPr>
        <p:blipFill>
          <a:blip r:embed="rId3"/>
          <a:srcRect t="18891" b="21154"/>
          <a:stretch>
            <a:fillRect/>
          </a:stretch>
        </p:blipFill>
        <p:spPr>
          <a:xfrm>
            <a:off x="271552" y="4475285"/>
            <a:ext cx="3747541" cy="1863969"/>
          </a:xfrm>
          <a:prstGeom prst="rect">
            <a:avLst/>
          </a:prstGeom>
        </p:spPr>
      </p:pic>
    </p:spTree>
    <p:extLst>
      <p:ext uri="{BB962C8B-B14F-4D97-AF65-F5344CB8AC3E}">
        <p14:creationId xmlns:p14="http://schemas.microsoft.com/office/powerpoint/2010/main" val="1396112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IN" dirty="0"/>
            </a:br>
            <a:r>
              <a:rPr lang="en-IN" dirty="0"/>
              <a:t> Coronary Anatomy </a:t>
            </a:r>
            <a:r>
              <a:rPr lang="en-IN" dirty="0" err="1"/>
              <a:t>Ostial</a:t>
            </a:r>
            <a:r>
              <a:rPr lang="en-IN" dirty="0"/>
              <a:t> Variations </a:t>
            </a:r>
            <a:br>
              <a:rPr lang="en-IN" dirty="0"/>
            </a:br>
            <a:endParaRPr lang="en-IN" dirty="0"/>
          </a:p>
        </p:txBody>
      </p:sp>
      <p:sp>
        <p:nvSpPr>
          <p:cNvPr id="3" name="Content Placeholder 2"/>
          <p:cNvSpPr>
            <a:spLocks noGrp="1"/>
          </p:cNvSpPr>
          <p:nvPr>
            <p:ph sz="half" idx="1"/>
          </p:nvPr>
        </p:nvSpPr>
        <p:spPr/>
        <p:txBody>
          <a:bodyPr>
            <a:normAutofit/>
          </a:bodyPr>
          <a:lstStyle/>
          <a:p>
            <a:r>
              <a:rPr lang="en-IN" sz="2000" dirty="0">
                <a:latin typeface="Cambria" panose="02040503050406030204" pitchFamily="18" charset="0"/>
              </a:rPr>
              <a:t>Coronary </a:t>
            </a:r>
            <a:r>
              <a:rPr lang="en-IN" sz="2000" dirty="0" err="1">
                <a:latin typeface="Cambria" panose="02040503050406030204" pitchFamily="18" charset="0"/>
              </a:rPr>
              <a:t>ostial</a:t>
            </a:r>
            <a:r>
              <a:rPr lang="en-IN" sz="2000" dirty="0">
                <a:latin typeface="Cambria" panose="02040503050406030204" pitchFamily="18" charset="0"/>
              </a:rPr>
              <a:t> location:</a:t>
            </a:r>
          </a:p>
          <a:p>
            <a:pPr lvl="1"/>
            <a:r>
              <a:rPr lang="en-IN" dirty="0">
                <a:latin typeface="Cambria" panose="02040503050406030204" pitchFamily="18" charset="0"/>
              </a:rPr>
              <a:t>High</a:t>
            </a:r>
          </a:p>
          <a:p>
            <a:pPr lvl="1"/>
            <a:r>
              <a:rPr lang="en-IN" dirty="0">
                <a:latin typeface="Cambria" panose="02040503050406030204" pitchFamily="18" charset="0"/>
              </a:rPr>
              <a:t>Low</a:t>
            </a:r>
          </a:p>
          <a:p>
            <a:pPr lvl="1"/>
            <a:r>
              <a:rPr lang="en-IN" dirty="0">
                <a:latin typeface="Cambria" panose="02040503050406030204" pitchFamily="18" charset="0"/>
              </a:rPr>
              <a:t>Anterior</a:t>
            </a:r>
          </a:p>
          <a:p>
            <a:pPr lvl="1"/>
            <a:r>
              <a:rPr lang="en-IN" dirty="0">
                <a:latin typeface="Cambria" panose="02040503050406030204" pitchFamily="18" charset="0"/>
              </a:rPr>
              <a:t>Posterior</a:t>
            </a:r>
          </a:p>
          <a:p>
            <a:endParaRPr lang="en-IN" dirty="0"/>
          </a:p>
          <a:p>
            <a:endParaRPr lang="en-IN" dirty="0"/>
          </a:p>
        </p:txBody>
      </p:sp>
      <p:sp>
        <p:nvSpPr>
          <p:cNvPr id="7" name="Content Placeholder 6"/>
          <p:cNvSpPr>
            <a:spLocks noGrp="1"/>
          </p:cNvSpPr>
          <p:nvPr>
            <p:ph sz="half" idx="2"/>
          </p:nvPr>
        </p:nvSpPr>
        <p:spPr/>
        <p:txBody>
          <a:bodyPr>
            <a:normAutofit/>
          </a:bodyPr>
          <a:lstStyle/>
          <a:p>
            <a:r>
              <a:rPr lang="en-IN" sz="2000" dirty="0">
                <a:latin typeface="Cambria" panose="02040503050406030204" pitchFamily="18" charset="0"/>
              </a:rPr>
              <a:t>Coronary </a:t>
            </a:r>
            <a:r>
              <a:rPr lang="en-IN" sz="2000" dirty="0" err="1">
                <a:latin typeface="Cambria" panose="02040503050406030204" pitchFamily="18" charset="0"/>
              </a:rPr>
              <a:t>ostial</a:t>
            </a:r>
            <a:r>
              <a:rPr lang="en-IN" sz="2000" dirty="0">
                <a:latin typeface="Cambria" panose="02040503050406030204" pitchFamily="18" charset="0"/>
              </a:rPr>
              <a:t> orientation:</a:t>
            </a:r>
          </a:p>
          <a:p>
            <a:pPr lvl="1"/>
            <a:r>
              <a:rPr lang="en-IN" dirty="0">
                <a:latin typeface="Cambria" panose="02040503050406030204" pitchFamily="18" charset="0"/>
              </a:rPr>
              <a:t>Horizontal</a:t>
            </a:r>
          </a:p>
          <a:p>
            <a:pPr lvl="1"/>
            <a:r>
              <a:rPr lang="en-IN" dirty="0">
                <a:latin typeface="Cambria" panose="02040503050406030204" pitchFamily="18" charset="0"/>
              </a:rPr>
              <a:t>Inferior</a:t>
            </a:r>
          </a:p>
          <a:p>
            <a:pPr lvl="1"/>
            <a:r>
              <a:rPr lang="en-IN" dirty="0">
                <a:latin typeface="Cambria" panose="02040503050406030204" pitchFamily="18" charset="0"/>
              </a:rPr>
              <a:t>Superior</a:t>
            </a:r>
          </a:p>
          <a:p>
            <a:pPr lvl="1"/>
            <a:r>
              <a:rPr lang="en-IN" dirty="0">
                <a:latin typeface="Cambria" panose="02040503050406030204" pitchFamily="18" charset="0"/>
              </a:rPr>
              <a:t>Shepherd’s crook (RCA only)</a:t>
            </a:r>
          </a:p>
          <a:p>
            <a:endParaRPr lang="en-IN"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559" y="4467646"/>
            <a:ext cx="1657350" cy="161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0108" y="4467646"/>
            <a:ext cx="174464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683" y="4525551"/>
            <a:ext cx="1761841" cy="18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8" name="Picture 2" descr="https://encrypted-tbn2.gstatic.com/images?q=tbn:ANd9GcQEhgEG_NLsBANTkB55jM6JDWWhDeNWCc1Q1ioRXQFnp152zvum"/>
          <p:cNvPicPr>
            <a:picLocks noChangeAspect="1" noChangeArrowheads="1"/>
          </p:cNvPicPr>
          <p:nvPr/>
        </p:nvPicPr>
        <p:blipFill>
          <a:blip r:embed="rId5"/>
          <a:srcRect/>
          <a:stretch>
            <a:fillRect/>
          </a:stretch>
        </p:blipFill>
        <p:spPr bwMode="auto">
          <a:xfrm>
            <a:off x="6898394" y="4583651"/>
            <a:ext cx="2085975" cy="1393041"/>
          </a:xfrm>
          <a:prstGeom prst="rect">
            <a:avLst/>
          </a:prstGeom>
          <a:noFill/>
        </p:spPr>
      </p:pic>
    </p:spTree>
    <p:extLst>
      <p:ext uri="{BB962C8B-B14F-4D97-AF65-F5344CB8AC3E}">
        <p14:creationId xmlns:p14="http://schemas.microsoft.com/office/powerpoint/2010/main" val="359154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IN" dirty="0"/>
            </a:br>
            <a:r>
              <a:rPr lang="en-IN" dirty="0"/>
              <a:t> Coronary Anatomy </a:t>
            </a:r>
            <a:r>
              <a:rPr lang="en-IN" dirty="0" err="1"/>
              <a:t>Ostial</a:t>
            </a:r>
            <a:r>
              <a:rPr lang="en-IN" dirty="0"/>
              <a:t> Variations </a:t>
            </a:r>
            <a:br>
              <a:rPr lang="en-IN" dirty="0"/>
            </a:br>
            <a:endParaRPr lang="en-IN" dirty="0"/>
          </a:p>
        </p:txBody>
      </p:sp>
      <p:sp>
        <p:nvSpPr>
          <p:cNvPr id="3" name="Content Placeholder 2"/>
          <p:cNvSpPr>
            <a:spLocks noGrp="1"/>
          </p:cNvSpPr>
          <p:nvPr>
            <p:ph sz="half" idx="1"/>
          </p:nvPr>
        </p:nvSpPr>
        <p:spPr/>
        <p:txBody>
          <a:bodyPr>
            <a:normAutofit/>
          </a:bodyPr>
          <a:lstStyle/>
          <a:p>
            <a:r>
              <a:rPr lang="en-IN" sz="2400" dirty="0">
                <a:latin typeface="Cambria" panose="02040503050406030204" pitchFamily="18" charset="0"/>
              </a:rPr>
              <a:t>Coronary </a:t>
            </a:r>
            <a:r>
              <a:rPr lang="en-IN" sz="2400" dirty="0" err="1">
                <a:latin typeface="Cambria" panose="02040503050406030204" pitchFamily="18" charset="0"/>
              </a:rPr>
              <a:t>ostial</a:t>
            </a:r>
            <a:r>
              <a:rPr lang="en-IN" sz="2400" dirty="0">
                <a:latin typeface="Cambria" panose="02040503050406030204" pitchFamily="18" charset="0"/>
              </a:rPr>
              <a:t> location:</a:t>
            </a:r>
          </a:p>
          <a:p>
            <a:pPr lvl="1"/>
            <a:r>
              <a:rPr lang="en-IN" sz="2400" dirty="0">
                <a:latin typeface="Cambria" panose="02040503050406030204" pitchFamily="18" charset="0"/>
              </a:rPr>
              <a:t>High</a:t>
            </a:r>
          </a:p>
          <a:p>
            <a:pPr lvl="1"/>
            <a:r>
              <a:rPr lang="en-IN" sz="2400" dirty="0">
                <a:latin typeface="Cambria" panose="02040503050406030204" pitchFamily="18" charset="0"/>
              </a:rPr>
              <a:t>Low</a:t>
            </a:r>
          </a:p>
          <a:p>
            <a:pPr lvl="1"/>
            <a:r>
              <a:rPr lang="en-IN" sz="2400" dirty="0">
                <a:latin typeface="Cambria" panose="02040503050406030204" pitchFamily="18" charset="0"/>
              </a:rPr>
              <a:t>Anterior</a:t>
            </a:r>
          </a:p>
          <a:p>
            <a:pPr lvl="1"/>
            <a:r>
              <a:rPr lang="en-IN" sz="2400" dirty="0">
                <a:latin typeface="Cambria" panose="02040503050406030204" pitchFamily="18" charset="0"/>
              </a:rPr>
              <a:t>Posterior</a:t>
            </a:r>
          </a:p>
          <a:p>
            <a:endParaRPr lang="en-IN" dirty="0"/>
          </a:p>
          <a:p>
            <a:endParaRPr lang="en-IN" dirty="0"/>
          </a:p>
        </p:txBody>
      </p:sp>
      <p:sp>
        <p:nvSpPr>
          <p:cNvPr id="7" name="Content Placeholder 6"/>
          <p:cNvSpPr>
            <a:spLocks noGrp="1"/>
          </p:cNvSpPr>
          <p:nvPr>
            <p:ph sz="half" idx="2"/>
          </p:nvPr>
        </p:nvSpPr>
        <p:spPr/>
        <p:txBody>
          <a:bodyPr>
            <a:normAutofit/>
          </a:bodyPr>
          <a:lstStyle/>
          <a:p>
            <a:r>
              <a:rPr lang="en-IN" sz="2400" dirty="0">
                <a:latin typeface="Cambria" panose="02040503050406030204" pitchFamily="18" charset="0"/>
              </a:rPr>
              <a:t>Coronary </a:t>
            </a:r>
            <a:r>
              <a:rPr lang="en-IN" sz="2400" dirty="0" err="1">
                <a:latin typeface="Cambria" panose="02040503050406030204" pitchFamily="18" charset="0"/>
              </a:rPr>
              <a:t>ostial</a:t>
            </a:r>
            <a:r>
              <a:rPr lang="en-IN" sz="2400" dirty="0">
                <a:latin typeface="Cambria" panose="02040503050406030204" pitchFamily="18" charset="0"/>
              </a:rPr>
              <a:t> orientation:</a:t>
            </a:r>
          </a:p>
          <a:p>
            <a:pPr lvl="1"/>
            <a:r>
              <a:rPr lang="en-IN" sz="2400" dirty="0">
                <a:latin typeface="Cambria" panose="02040503050406030204" pitchFamily="18" charset="0"/>
              </a:rPr>
              <a:t>Horizontal</a:t>
            </a:r>
          </a:p>
          <a:p>
            <a:pPr lvl="1"/>
            <a:r>
              <a:rPr lang="en-IN" sz="2400" dirty="0">
                <a:latin typeface="Cambria" panose="02040503050406030204" pitchFamily="18" charset="0"/>
              </a:rPr>
              <a:t>Inferior</a:t>
            </a:r>
          </a:p>
          <a:p>
            <a:pPr lvl="1"/>
            <a:r>
              <a:rPr lang="en-IN" sz="2400" dirty="0">
                <a:latin typeface="Cambria" panose="02040503050406030204" pitchFamily="18" charset="0"/>
              </a:rPr>
              <a:t>Superior</a:t>
            </a:r>
          </a:p>
          <a:p>
            <a:pPr lvl="1"/>
            <a:endParaRPr lang="en-IN" dirty="0"/>
          </a:p>
          <a:p>
            <a:pPr lvl="1"/>
            <a:endParaRPr lang="en-IN" dirty="0"/>
          </a:p>
          <a:p>
            <a:endParaRPr lang="en-IN"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257" y="4615664"/>
            <a:ext cx="1875248" cy="180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663" y="4615664"/>
            <a:ext cx="1785608" cy="185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429" y="4593224"/>
            <a:ext cx="1869935" cy="18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42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Guide catheters for </a:t>
            </a:r>
            <a:r>
              <a:rPr lang="en-US" dirty="0" err="1">
                <a:solidFill>
                  <a:srgbClr val="FFFF00"/>
                </a:solidFill>
              </a:rPr>
              <a:t>transfemoral</a:t>
            </a:r>
            <a:r>
              <a:rPr lang="en-US" dirty="0">
                <a:solidFill>
                  <a:srgbClr val="FFFF00"/>
                </a:solidFill>
              </a:rPr>
              <a:t> intervention</a:t>
            </a:r>
            <a:endParaRPr lang="en-IN" dirty="0">
              <a:solidFill>
                <a:srgbClr val="FFFF00"/>
              </a:solidFill>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04031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916056" y="2401957"/>
            <a:ext cx="6172200" cy="3943350"/>
          </a:xfrm>
        </p:spPr>
        <p:txBody>
          <a:bodyPr>
            <a:normAutofit fontScale="85000" lnSpcReduction="20000"/>
          </a:bodyPr>
          <a:lstStyle/>
          <a:p>
            <a:pPr lvl="1"/>
            <a:r>
              <a:rPr lang="en-US" dirty="0"/>
              <a:t>Judkins</a:t>
            </a:r>
          </a:p>
          <a:p>
            <a:pPr lvl="1"/>
            <a:r>
              <a:rPr lang="en-US" dirty="0" err="1"/>
              <a:t>Amplatz</a:t>
            </a:r>
            <a:endParaRPr lang="en-US" dirty="0"/>
          </a:p>
          <a:p>
            <a:pPr lvl="1"/>
            <a:r>
              <a:rPr lang="en-US" dirty="0"/>
              <a:t>Extra Backup support – 	EBU (Medtronic)</a:t>
            </a:r>
          </a:p>
          <a:p>
            <a:pPr lvl="1">
              <a:buNone/>
            </a:pPr>
            <a:r>
              <a:rPr lang="en-US" dirty="0"/>
              <a:t>						XB (</a:t>
            </a:r>
            <a:r>
              <a:rPr lang="en-US" dirty="0" err="1"/>
              <a:t>Cordis</a:t>
            </a:r>
            <a:r>
              <a:rPr lang="en-US" dirty="0"/>
              <a:t>)</a:t>
            </a:r>
          </a:p>
          <a:p>
            <a:pPr lvl="1">
              <a:buNone/>
            </a:pPr>
            <a:r>
              <a:rPr lang="en-US" dirty="0"/>
              <a:t>						</a:t>
            </a:r>
            <a:r>
              <a:rPr lang="en-US" dirty="0" err="1"/>
              <a:t>Voda</a:t>
            </a:r>
            <a:r>
              <a:rPr lang="en-US" dirty="0"/>
              <a:t> </a:t>
            </a:r>
            <a:r>
              <a:rPr lang="en-US" dirty="0" err="1"/>
              <a:t>Qcurve</a:t>
            </a:r>
            <a:r>
              <a:rPr lang="en-US" dirty="0"/>
              <a:t> (Boston)</a:t>
            </a:r>
          </a:p>
          <a:p>
            <a:endParaRPr lang="en-US" dirty="0"/>
          </a:p>
          <a:p>
            <a:r>
              <a:rPr lang="en-US" sz="2475" dirty="0"/>
              <a:t>Catheters with niche use</a:t>
            </a:r>
          </a:p>
          <a:p>
            <a:pPr lvl="1"/>
            <a:r>
              <a:rPr lang="en-US" dirty="0"/>
              <a:t>Multipurpose – RCA graft, High LM takeoff</a:t>
            </a:r>
          </a:p>
          <a:p>
            <a:pPr lvl="1"/>
            <a:r>
              <a:rPr lang="en-US" dirty="0"/>
              <a:t>IMA </a:t>
            </a:r>
            <a:r>
              <a:rPr lang="en-US" dirty="0" err="1"/>
              <a:t>cath</a:t>
            </a:r>
            <a:r>
              <a:rPr lang="en-US" dirty="0"/>
              <a:t> – LIMA, Superior takeoff RCA or RCA graft</a:t>
            </a:r>
          </a:p>
          <a:p>
            <a:pPr lvl="1"/>
            <a:r>
              <a:rPr lang="en-US" dirty="0"/>
              <a:t>LCB, RCB </a:t>
            </a:r>
            <a:r>
              <a:rPr lang="en-US" dirty="0" err="1"/>
              <a:t>cath</a:t>
            </a:r>
            <a:r>
              <a:rPr lang="en-US" dirty="0"/>
              <a:t> – SVG </a:t>
            </a:r>
          </a:p>
          <a:p>
            <a:pPr lvl="1">
              <a:buNone/>
            </a:pPr>
            <a:r>
              <a:rPr lang="en-US" dirty="0"/>
              <a:t>						</a:t>
            </a:r>
          </a:p>
          <a:p>
            <a:pPr lvl="1">
              <a:buNone/>
            </a:pPr>
            <a:r>
              <a:rPr lang="en-US" dirty="0"/>
              <a:t>						</a:t>
            </a:r>
            <a:endParaRPr lang="en-IN" dirty="0"/>
          </a:p>
        </p:txBody>
      </p:sp>
    </p:spTree>
    <p:extLst>
      <p:ext uri="{BB962C8B-B14F-4D97-AF65-F5344CB8AC3E}">
        <p14:creationId xmlns:p14="http://schemas.microsoft.com/office/powerpoint/2010/main" val="142586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FF00"/>
                </a:solidFill>
              </a:rPr>
              <a:t>Judkins</a:t>
            </a:r>
            <a:r>
              <a:rPr lang="en-US" dirty="0">
                <a:solidFill>
                  <a:srgbClr val="FFFF00"/>
                </a:solidFill>
              </a:rPr>
              <a:t> catheters</a:t>
            </a:r>
            <a:endParaRPr lang="en-IN" dirty="0">
              <a:solidFill>
                <a:srgbClr val="FFFF00"/>
              </a:solidFill>
            </a:endParaRPr>
          </a:p>
        </p:txBody>
      </p:sp>
      <p:sp>
        <p:nvSpPr>
          <p:cNvPr id="3" name="Content Placeholder 2"/>
          <p:cNvSpPr>
            <a:spLocks noGrp="1"/>
          </p:cNvSpPr>
          <p:nvPr>
            <p:ph sz="half" idx="1"/>
          </p:nvPr>
        </p:nvSpPr>
        <p:spPr/>
        <p:txBody>
          <a:bodyPr>
            <a:normAutofit/>
          </a:bodyPr>
          <a:lstStyle/>
          <a:p>
            <a:endParaRPr lang="en-US" sz="1800" dirty="0"/>
          </a:p>
        </p:txBody>
      </p:sp>
      <p:sp>
        <p:nvSpPr>
          <p:cNvPr id="9" name="Content Placeholder 8"/>
          <p:cNvSpPr>
            <a:spLocks noGrp="1"/>
          </p:cNvSpPr>
          <p:nvPr>
            <p:ph sz="half" idx="2"/>
          </p:nvPr>
        </p:nvSpPr>
        <p:spPr/>
        <p:txBody>
          <a:bodyPr>
            <a:normAutofit/>
          </a:bodyPr>
          <a:lstStyle/>
          <a:p>
            <a:endParaRPr lang="en-US" sz="1800" dirty="0"/>
          </a:p>
          <a:p>
            <a:r>
              <a:rPr lang="en-US" sz="1800" dirty="0"/>
              <a:t>JL – primary (35°) Secondary (180°) and tertiary (35°) curve fitting aortic root anatomy – </a:t>
            </a:r>
            <a:r>
              <a:rPr lang="en-US" sz="1800" b="1" u="sng" dirty="0"/>
              <a:t>engages LMCA </a:t>
            </a:r>
            <a:r>
              <a:rPr lang="en-US" sz="1800" b="1" u="sng" dirty="0" err="1"/>
              <a:t>ostium</a:t>
            </a:r>
            <a:r>
              <a:rPr lang="en-US" sz="1800" b="1" u="sng" dirty="0"/>
              <a:t> without much manipulation</a:t>
            </a:r>
          </a:p>
          <a:p>
            <a:endParaRPr lang="en-US" sz="1800" b="1" u="sng" dirty="0"/>
          </a:p>
          <a:p>
            <a:endParaRPr lang="en-US" sz="1800" dirty="0"/>
          </a:p>
          <a:p>
            <a:r>
              <a:rPr lang="en-US" sz="1800" dirty="0"/>
              <a:t>JR – requires clockwise rotation to engage RCA</a:t>
            </a:r>
            <a:endParaRPr lang="en-IN" sz="1800" dirty="0"/>
          </a:p>
          <a:p>
            <a:endParaRPr lang="en-IN" sz="1800" dirty="0"/>
          </a:p>
        </p:txBody>
      </p:sp>
      <p:pic>
        <p:nvPicPr>
          <p:cNvPr id="4" name="Picture 2"/>
          <p:cNvPicPr>
            <a:picLocks noChangeAspect="1" noChangeArrowheads="1"/>
          </p:cNvPicPr>
          <p:nvPr/>
        </p:nvPicPr>
        <p:blipFill>
          <a:blip r:embed="rId2" cstate="print"/>
          <a:srcRect/>
          <a:stretch>
            <a:fillRect/>
          </a:stretch>
        </p:blipFill>
        <p:spPr bwMode="auto">
          <a:xfrm>
            <a:off x="1946655" y="1821647"/>
            <a:ext cx="1762733" cy="2035983"/>
          </a:xfrm>
          <a:prstGeom prst="rect">
            <a:avLst/>
          </a:prstGeom>
          <a:noFill/>
          <a:ln w="9525">
            <a:noFill/>
            <a:miter lim="800000"/>
            <a:headEnd/>
            <a:tailEnd/>
          </a:ln>
          <a:effectLst/>
        </p:spPr>
      </p:pic>
      <p:pic>
        <p:nvPicPr>
          <p:cNvPr id="46082" name="Picture 2"/>
          <p:cNvPicPr>
            <a:picLocks noChangeAspect="1" noChangeArrowheads="1"/>
          </p:cNvPicPr>
          <p:nvPr/>
        </p:nvPicPr>
        <p:blipFill>
          <a:blip r:embed="rId3"/>
          <a:srcRect/>
          <a:stretch>
            <a:fillRect/>
          </a:stretch>
        </p:blipFill>
        <p:spPr bwMode="auto">
          <a:xfrm>
            <a:off x="1946655" y="3899657"/>
            <a:ext cx="1768091" cy="2101094"/>
          </a:xfrm>
          <a:prstGeom prst="rect">
            <a:avLst/>
          </a:prstGeom>
          <a:noFill/>
          <a:ln w="9525">
            <a:noFill/>
            <a:miter lim="800000"/>
            <a:headEnd/>
            <a:tailEnd/>
          </a:ln>
          <a:effectLst/>
        </p:spPr>
      </p:pic>
      <p:sp>
        <p:nvSpPr>
          <p:cNvPr id="7" name="TextBox 6"/>
          <p:cNvSpPr txBox="1"/>
          <p:nvPr/>
        </p:nvSpPr>
        <p:spPr>
          <a:xfrm>
            <a:off x="2268125" y="3214686"/>
            <a:ext cx="445956" cy="300082"/>
          </a:xfrm>
          <a:prstGeom prst="rect">
            <a:avLst/>
          </a:prstGeom>
          <a:noFill/>
        </p:spPr>
        <p:txBody>
          <a:bodyPr wrap="none" rtlCol="0">
            <a:spAutoFit/>
          </a:bodyPr>
          <a:lstStyle/>
          <a:p>
            <a:r>
              <a:rPr lang="en-US" sz="1350" dirty="0"/>
              <a:t>35°</a:t>
            </a:r>
            <a:endParaRPr lang="en-IN" sz="1350" dirty="0"/>
          </a:p>
        </p:txBody>
      </p:sp>
      <p:sp>
        <p:nvSpPr>
          <p:cNvPr id="8" name="TextBox 7"/>
          <p:cNvSpPr txBox="1"/>
          <p:nvPr/>
        </p:nvSpPr>
        <p:spPr>
          <a:xfrm>
            <a:off x="1732340" y="2625322"/>
            <a:ext cx="542136" cy="300082"/>
          </a:xfrm>
          <a:prstGeom prst="rect">
            <a:avLst/>
          </a:prstGeom>
          <a:noFill/>
        </p:spPr>
        <p:txBody>
          <a:bodyPr wrap="none" rtlCol="0">
            <a:spAutoFit/>
          </a:bodyPr>
          <a:lstStyle/>
          <a:p>
            <a:r>
              <a:rPr lang="en-US" sz="1350" dirty="0"/>
              <a:t>180°</a:t>
            </a:r>
            <a:endParaRPr lang="en-IN" sz="1350" dirty="0"/>
          </a:p>
        </p:txBody>
      </p:sp>
      <p:sp>
        <p:nvSpPr>
          <p:cNvPr id="10" name="TextBox 9"/>
          <p:cNvSpPr txBox="1"/>
          <p:nvPr/>
        </p:nvSpPr>
        <p:spPr>
          <a:xfrm>
            <a:off x="3178960" y="1982380"/>
            <a:ext cx="445956" cy="300082"/>
          </a:xfrm>
          <a:prstGeom prst="rect">
            <a:avLst/>
          </a:prstGeom>
          <a:noFill/>
        </p:spPr>
        <p:txBody>
          <a:bodyPr wrap="none" rtlCol="0">
            <a:spAutoFit/>
          </a:bodyPr>
          <a:lstStyle/>
          <a:p>
            <a:r>
              <a:rPr lang="en-US" sz="1350" dirty="0"/>
              <a:t>35°</a:t>
            </a:r>
            <a:endParaRPr lang="en-IN" sz="1350" dirty="0"/>
          </a:p>
        </p:txBody>
      </p:sp>
    </p:spTree>
    <p:extLst>
      <p:ext uri="{BB962C8B-B14F-4D97-AF65-F5344CB8AC3E}">
        <p14:creationId xmlns:p14="http://schemas.microsoft.com/office/powerpoint/2010/main" val="1453693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D030-8CE0-4C39-A75B-76DD3F3A61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0B63E4-BEBC-41CF-9075-B61153578E60}"/>
              </a:ext>
            </a:extLst>
          </p:cNvPr>
          <p:cNvSpPr>
            <a:spLocks noGrp="1"/>
          </p:cNvSpPr>
          <p:nvPr>
            <p:ph idx="1"/>
          </p:nvPr>
        </p:nvSpPr>
        <p:spPr>
          <a:xfrm>
            <a:off x="594360" y="1306664"/>
            <a:ext cx="7955280" cy="2881023"/>
          </a:xfrm>
        </p:spPr>
        <p:txBody>
          <a:bodyPr>
            <a:normAutofit lnSpcReduction="10000"/>
          </a:bodyPr>
          <a:lstStyle/>
          <a:p>
            <a:r>
              <a:rPr lang="en-US" sz="2600" dirty="0"/>
              <a:t>Most common used catheters</a:t>
            </a:r>
          </a:p>
          <a:p>
            <a:r>
              <a:rPr lang="en-US" dirty="0"/>
              <a:t>Judkins</a:t>
            </a:r>
          </a:p>
          <a:p>
            <a:r>
              <a:rPr lang="en-US" dirty="0" err="1"/>
              <a:t>Amplatz</a:t>
            </a:r>
            <a:endParaRPr lang="en-US" dirty="0"/>
          </a:p>
          <a:p>
            <a:r>
              <a:rPr lang="en-US" dirty="0"/>
              <a:t>Extra Backup </a:t>
            </a:r>
          </a:p>
          <a:p>
            <a:pPr lvl="1"/>
            <a:r>
              <a:rPr lang="en-US" dirty="0"/>
              <a:t>EBU (Medtronic)</a:t>
            </a:r>
          </a:p>
          <a:p>
            <a:pPr lvl="1"/>
            <a:r>
              <a:rPr lang="en-US" dirty="0"/>
              <a:t>XB (Cordis)</a:t>
            </a:r>
          </a:p>
          <a:p>
            <a:pPr lvl="1"/>
            <a:r>
              <a:rPr lang="en-US" dirty="0" err="1"/>
              <a:t>Voda</a:t>
            </a:r>
            <a:r>
              <a:rPr lang="en-US" dirty="0"/>
              <a:t>, Q Curve(Boston Scientific)</a:t>
            </a:r>
          </a:p>
          <a:p>
            <a:pPr lvl="1"/>
            <a:endParaRPr lang="en-US" dirty="0"/>
          </a:p>
          <a:p>
            <a:pPr marL="457200" lvl="1" indent="0">
              <a:buNone/>
            </a:pPr>
            <a:endParaRPr lang="en-US" dirty="0"/>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4816566B-C72A-4446-AE78-1643FB853076}"/>
              </a:ext>
            </a:extLst>
          </p:cNvPr>
          <p:cNvSpPr txBox="1"/>
          <p:nvPr/>
        </p:nvSpPr>
        <p:spPr>
          <a:xfrm>
            <a:off x="594360" y="4517943"/>
            <a:ext cx="7449710" cy="1304203"/>
          </a:xfrm>
          <a:prstGeom prst="rect">
            <a:avLst/>
          </a:prstGeom>
          <a:noFill/>
        </p:spPr>
        <p:txBody>
          <a:bodyPr wrap="square" rtlCol="0">
            <a:spAutoFit/>
          </a:bodyPr>
          <a:lstStyle/>
          <a:p>
            <a:r>
              <a:rPr lang="en-US" sz="2475" dirty="0"/>
              <a:t>Catheters with niche use</a:t>
            </a:r>
          </a:p>
          <a:p>
            <a:pPr marL="742950" lvl="1" indent="-285750">
              <a:buFont typeface="Wingdings" panose="05000000000000000000" pitchFamily="2" charset="2"/>
              <a:buChar char="Ø"/>
            </a:pPr>
            <a:r>
              <a:rPr lang="en-US" dirty="0"/>
              <a:t>Multipurpose – RCA graft, High LM takeoff</a:t>
            </a:r>
          </a:p>
          <a:p>
            <a:pPr marL="742950" lvl="1" indent="-285750">
              <a:buFont typeface="Wingdings" panose="05000000000000000000" pitchFamily="2" charset="2"/>
              <a:buChar char="Ø"/>
            </a:pPr>
            <a:r>
              <a:rPr lang="en-US" dirty="0"/>
              <a:t>IMA </a:t>
            </a:r>
            <a:r>
              <a:rPr lang="en-US" dirty="0" err="1"/>
              <a:t>cath</a:t>
            </a:r>
            <a:r>
              <a:rPr lang="en-US" dirty="0"/>
              <a:t> – LIMA, Superior takeoff RCA or RCA graft</a:t>
            </a:r>
          </a:p>
          <a:p>
            <a:pPr marL="742950" lvl="1" indent="-285750">
              <a:buFont typeface="Wingdings" panose="05000000000000000000" pitchFamily="2" charset="2"/>
              <a:buChar char="Ø"/>
            </a:pPr>
            <a:r>
              <a:rPr lang="en-US" dirty="0"/>
              <a:t>LCB, RCB </a:t>
            </a:r>
            <a:r>
              <a:rPr lang="en-US" dirty="0" err="1"/>
              <a:t>cath</a:t>
            </a:r>
            <a:r>
              <a:rPr lang="en-US" dirty="0"/>
              <a:t> – SVG </a:t>
            </a:r>
          </a:p>
        </p:txBody>
      </p:sp>
    </p:spTree>
    <p:extLst>
      <p:ext uri="{BB962C8B-B14F-4D97-AF65-F5344CB8AC3E}">
        <p14:creationId xmlns:p14="http://schemas.microsoft.com/office/powerpoint/2010/main" val="368848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709031" y="4249183"/>
            <a:ext cx="3378994" cy="146134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err="1"/>
              <a:t>Judkins</a:t>
            </a:r>
            <a:r>
              <a:rPr lang="en-US" dirty="0"/>
              <a:t> catheters</a:t>
            </a:r>
            <a:endParaRPr lang="en-IN" dirty="0"/>
          </a:p>
        </p:txBody>
      </p:sp>
      <p:sp>
        <p:nvSpPr>
          <p:cNvPr id="3" name="Content Placeholder 2"/>
          <p:cNvSpPr>
            <a:spLocks noGrp="1"/>
          </p:cNvSpPr>
          <p:nvPr>
            <p:ph sz="half" idx="1"/>
          </p:nvPr>
        </p:nvSpPr>
        <p:spPr>
          <a:xfrm>
            <a:off x="408829" y="1785679"/>
            <a:ext cx="3910579" cy="4069080"/>
          </a:xfrm>
        </p:spPr>
        <p:txBody>
          <a:bodyPr>
            <a:normAutofit/>
          </a:bodyPr>
          <a:lstStyle/>
          <a:p>
            <a:r>
              <a:rPr lang="en-US" sz="2000" dirty="0">
                <a:latin typeface="Cambria" panose="02040503050406030204" pitchFamily="18" charset="0"/>
              </a:rPr>
              <a:t>Aortic width and </a:t>
            </a:r>
            <a:r>
              <a:rPr lang="en-US" sz="2000" dirty="0" err="1">
                <a:latin typeface="Cambria" panose="02040503050406030204" pitchFamily="18" charset="0"/>
              </a:rPr>
              <a:t>ostial</a:t>
            </a:r>
            <a:r>
              <a:rPr lang="en-US" sz="2000" dirty="0">
                <a:latin typeface="Cambria" panose="02040503050406030204" pitchFamily="18" charset="0"/>
              </a:rPr>
              <a:t> anatomy determines the curve length</a:t>
            </a:r>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471829373"/>
              </p:ext>
            </p:extLst>
          </p:nvPr>
        </p:nvGraphicFramePr>
        <p:xfrm>
          <a:off x="5111189" y="2057400"/>
          <a:ext cx="3807524" cy="4830282"/>
        </p:xfrm>
        <a:graphic>
          <a:graphicData uri="http://schemas.openxmlformats.org/drawingml/2006/table">
            <a:tbl>
              <a:tblPr firstRow="1" bandRow="1">
                <a:tableStyleId>{073A0DAA-6AF3-43AB-8588-CEC1D06C72B9}</a:tableStyleId>
              </a:tblPr>
              <a:tblGrid>
                <a:gridCol w="1881326">
                  <a:extLst>
                    <a:ext uri="{9D8B030D-6E8A-4147-A177-3AD203B41FA5}">
                      <a16:colId xmlns:a16="http://schemas.microsoft.com/office/drawing/2014/main" val="20000"/>
                    </a:ext>
                  </a:extLst>
                </a:gridCol>
                <a:gridCol w="1010258">
                  <a:extLst>
                    <a:ext uri="{9D8B030D-6E8A-4147-A177-3AD203B41FA5}">
                      <a16:colId xmlns:a16="http://schemas.microsoft.com/office/drawing/2014/main" val="20001"/>
                    </a:ext>
                  </a:extLst>
                </a:gridCol>
                <a:gridCol w="915940">
                  <a:extLst>
                    <a:ext uri="{9D8B030D-6E8A-4147-A177-3AD203B41FA5}">
                      <a16:colId xmlns:a16="http://schemas.microsoft.com/office/drawing/2014/main" val="20002"/>
                    </a:ext>
                  </a:extLst>
                </a:gridCol>
              </a:tblGrid>
              <a:tr h="483361">
                <a:tc>
                  <a:txBody>
                    <a:bodyPr/>
                    <a:lstStyle/>
                    <a:p>
                      <a:endParaRPr lang="en-IN" sz="1000" dirty="0"/>
                    </a:p>
                  </a:txBody>
                  <a:tcPr marL="68580" marR="68580" marT="34290" marB="34290"/>
                </a:tc>
                <a:tc>
                  <a:txBody>
                    <a:bodyPr/>
                    <a:lstStyle/>
                    <a:p>
                      <a:r>
                        <a:rPr lang="en-US" sz="1000" dirty="0"/>
                        <a:t>JL</a:t>
                      </a:r>
                      <a:endParaRPr lang="en-IN" sz="1000" dirty="0"/>
                    </a:p>
                  </a:txBody>
                  <a:tcPr marL="68580" marR="68580" marT="34290" marB="34290"/>
                </a:tc>
                <a:tc>
                  <a:txBody>
                    <a:bodyPr/>
                    <a:lstStyle/>
                    <a:p>
                      <a:r>
                        <a:rPr lang="en-US" sz="1000" dirty="0"/>
                        <a:t>JR</a:t>
                      </a:r>
                      <a:endParaRPr lang="en-IN" sz="1000" dirty="0"/>
                    </a:p>
                  </a:txBody>
                  <a:tcPr marL="68580" marR="68580" marT="34290" marB="34290"/>
                </a:tc>
                <a:extLst>
                  <a:ext uri="{0D108BD9-81ED-4DB2-BD59-A6C34878D82A}">
                    <a16:rowId xmlns:a16="http://schemas.microsoft.com/office/drawing/2014/main" val="10000"/>
                  </a:ext>
                </a:extLst>
              </a:tr>
              <a:tr h="655517">
                <a:tc>
                  <a:txBody>
                    <a:bodyPr/>
                    <a:lstStyle/>
                    <a:p>
                      <a:r>
                        <a:rPr lang="en-US" sz="1600" dirty="0">
                          <a:latin typeface="Cambria" panose="02040503050406030204" pitchFamily="18" charset="0"/>
                        </a:rPr>
                        <a:t>Normal</a:t>
                      </a:r>
                      <a:r>
                        <a:rPr lang="en-US" sz="1600" baseline="0" dirty="0">
                          <a:latin typeface="Cambria" panose="02040503050406030204" pitchFamily="18" charset="0"/>
                        </a:rPr>
                        <a:t> </a:t>
                      </a:r>
                      <a:r>
                        <a:rPr lang="en-US" sz="1600" baseline="0" dirty="0" err="1">
                          <a:latin typeface="Cambria" panose="02040503050406030204" pitchFamily="18" charset="0"/>
                        </a:rPr>
                        <a:t>habitus</a:t>
                      </a:r>
                      <a:r>
                        <a:rPr lang="en-US" sz="1600" baseline="0" dirty="0">
                          <a:latin typeface="Cambria" panose="02040503050406030204" pitchFamily="18" charset="0"/>
                        </a:rPr>
                        <a:t> and aortic root size</a:t>
                      </a:r>
                      <a:endParaRPr lang="en-IN" sz="1600" dirty="0">
                        <a:latin typeface="Cambria" panose="02040503050406030204" pitchFamily="18" charset="0"/>
                      </a:endParaRPr>
                    </a:p>
                  </a:txBody>
                  <a:tcPr marL="68580" marR="68580" marT="34290" marB="34290"/>
                </a:tc>
                <a:tc>
                  <a:txBody>
                    <a:bodyPr/>
                    <a:lstStyle/>
                    <a:p>
                      <a:r>
                        <a:rPr lang="en-US" sz="1600" dirty="0">
                          <a:latin typeface="Cambria" panose="02040503050406030204" pitchFamily="18" charset="0"/>
                        </a:rPr>
                        <a:t>4.0</a:t>
                      </a:r>
                      <a:endParaRPr lang="en-IN" sz="1600" dirty="0">
                        <a:latin typeface="Cambria" panose="02040503050406030204" pitchFamily="18" charset="0"/>
                      </a:endParaRPr>
                    </a:p>
                  </a:txBody>
                  <a:tcPr marL="68580" marR="68580" marT="34290" marB="34290"/>
                </a:tc>
                <a:tc>
                  <a:txBody>
                    <a:bodyPr/>
                    <a:lstStyle/>
                    <a:p>
                      <a:r>
                        <a:rPr lang="en-US" sz="1600" dirty="0">
                          <a:latin typeface="Cambria" panose="02040503050406030204" pitchFamily="18" charset="0"/>
                        </a:rPr>
                        <a:t>4.0</a:t>
                      </a:r>
                      <a:endParaRPr lang="en-IN" sz="1600" dirty="0">
                        <a:latin typeface="Cambria" panose="02040503050406030204" pitchFamily="18" charset="0"/>
                      </a:endParaRPr>
                    </a:p>
                  </a:txBody>
                  <a:tcPr marL="68580" marR="68580" marT="34290" marB="34290"/>
                </a:tc>
                <a:extLst>
                  <a:ext uri="{0D108BD9-81ED-4DB2-BD59-A6C34878D82A}">
                    <a16:rowId xmlns:a16="http://schemas.microsoft.com/office/drawing/2014/main" val="10001"/>
                  </a:ext>
                </a:extLst>
              </a:tr>
              <a:tr h="9236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Cambria" panose="02040503050406030204" pitchFamily="18" charset="0"/>
                        </a:rPr>
                        <a:t>Small </a:t>
                      </a:r>
                      <a:r>
                        <a:rPr lang="en-US" sz="1600" baseline="0" dirty="0" err="1">
                          <a:latin typeface="Cambria" panose="02040503050406030204" pitchFamily="18" charset="0"/>
                        </a:rPr>
                        <a:t>habitus</a:t>
                      </a:r>
                      <a:r>
                        <a:rPr lang="en-US" sz="1600" baseline="0" dirty="0">
                          <a:latin typeface="Cambria" panose="02040503050406030204" pitchFamily="18" charset="0"/>
                        </a:rPr>
                        <a:t> and aortic root size</a:t>
                      </a:r>
                      <a:endParaRPr lang="en-IN" sz="1600" dirty="0">
                        <a:latin typeface="Cambria" panose="02040503050406030204" pitchFamily="18" charset="0"/>
                      </a:endParaRPr>
                    </a:p>
                    <a:p>
                      <a:endParaRPr lang="en-IN" sz="1600" dirty="0">
                        <a:latin typeface="Cambria" panose="02040503050406030204" pitchFamily="18" charset="0"/>
                      </a:endParaRPr>
                    </a:p>
                  </a:txBody>
                  <a:tcPr marL="68580" marR="68580" marT="34290" marB="34290"/>
                </a:tc>
                <a:tc>
                  <a:txBody>
                    <a:bodyPr/>
                    <a:lstStyle/>
                    <a:p>
                      <a:r>
                        <a:rPr lang="en-US" sz="1600" dirty="0">
                          <a:latin typeface="Cambria" panose="02040503050406030204" pitchFamily="18" charset="0"/>
                        </a:rPr>
                        <a:t>3.5, 3.0</a:t>
                      </a:r>
                      <a:endParaRPr lang="en-IN" sz="1600" dirty="0">
                        <a:latin typeface="Cambria" panose="02040503050406030204" pitchFamily="18" charset="0"/>
                      </a:endParaRPr>
                    </a:p>
                  </a:txBody>
                  <a:tcPr marL="68580" marR="68580" marT="34290" marB="34290"/>
                </a:tc>
                <a:tc>
                  <a:txBody>
                    <a:bodyPr/>
                    <a:lstStyle/>
                    <a:p>
                      <a:r>
                        <a:rPr lang="en-US" sz="1600" dirty="0">
                          <a:latin typeface="Cambria" panose="02040503050406030204" pitchFamily="18" charset="0"/>
                        </a:rPr>
                        <a:t>4.0, 3.5</a:t>
                      </a:r>
                      <a:endParaRPr lang="en-IN" sz="1600" dirty="0">
                        <a:latin typeface="Cambria" panose="02040503050406030204" pitchFamily="18" charset="0"/>
                      </a:endParaRPr>
                    </a:p>
                  </a:txBody>
                  <a:tcPr marL="68580" marR="68580" marT="34290" marB="34290"/>
                </a:tc>
                <a:extLst>
                  <a:ext uri="{0D108BD9-81ED-4DB2-BD59-A6C34878D82A}">
                    <a16:rowId xmlns:a16="http://schemas.microsoft.com/office/drawing/2014/main" val="10002"/>
                  </a:ext>
                </a:extLst>
              </a:tr>
              <a:tr h="9236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ambria" panose="02040503050406030204" pitchFamily="18" charset="0"/>
                        </a:rPr>
                        <a:t>Large</a:t>
                      </a:r>
                      <a:r>
                        <a:rPr lang="en-US" sz="1600" baseline="0" dirty="0">
                          <a:latin typeface="Cambria" panose="02040503050406030204" pitchFamily="18" charset="0"/>
                        </a:rPr>
                        <a:t> </a:t>
                      </a:r>
                      <a:r>
                        <a:rPr lang="en-US" sz="1600" baseline="0" dirty="0" err="1">
                          <a:latin typeface="Cambria" panose="02040503050406030204" pitchFamily="18" charset="0"/>
                        </a:rPr>
                        <a:t>habitus</a:t>
                      </a:r>
                      <a:r>
                        <a:rPr lang="en-US" sz="1600" baseline="0" dirty="0">
                          <a:latin typeface="Cambria" panose="02040503050406030204" pitchFamily="18" charset="0"/>
                        </a:rPr>
                        <a:t> and dilated aortic root</a:t>
                      </a:r>
                      <a:endParaRPr lang="en-IN" sz="1600" dirty="0">
                        <a:latin typeface="Cambria" panose="02040503050406030204" pitchFamily="18" charset="0"/>
                      </a:endParaRPr>
                    </a:p>
                    <a:p>
                      <a:endParaRPr lang="en-IN" sz="1600" dirty="0">
                        <a:latin typeface="Cambria" panose="02040503050406030204" pitchFamily="18" charset="0"/>
                      </a:endParaRPr>
                    </a:p>
                  </a:txBody>
                  <a:tcPr marL="68580" marR="68580" marT="34290" marB="34290"/>
                </a:tc>
                <a:tc>
                  <a:txBody>
                    <a:bodyPr/>
                    <a:lstStyle/>
                    <a:p>
                      <a:r>
                        <a:rPr lang="en-US" sz="1600" dirty="0">
                          <a:latin typeface="Cambria" panose="02040503050406030204" pitchFamily="18" charset="0"/>
                        </a:rPr>
                        <a:t>5.0, 6.0</a:t>
                      </a:r>
                      <a:endParaRPr lang="en-IN" sz="1600" dirty="0">
                        <a:latin typeface="Cambria" panose="02040503050406030204" pitchFamily="18" charset="0"/>
                      </a:endParaRPr>
                    </a:p>
                  </a:txBody>
                  <a:tcPr marL="68580" marR="68580" marT="34290" marB="34290"/>
                </a:tc>
                <a:tc>
                  <a:txBody>
                    <a:bodyPr/>
                    <a:lstStyle/>
                    <a:p>
                      <a:r>
                        <a:rPr lang="en-US" sz="1600" dirty="0">
                          <a:latin typeface="Cambria" panose="02040503050406030204" pitchFamily="18" charset="0"/>
                        </a:rPr>
                        <a:t>4.0, 4.5, 5.0</a:t>
                      </a:r>
                      <a:endParaRPr lang="en-IN" sz="1600" dirty="0">
                        <a:latin typeface="Cambria" panose="02040503050406030204" pitchFamily="18" charset="0"/>
                      </a:endParaRPr>
                    </a:p>
                  </a:txBody>
                  <a:tcPr marL="68580" marR="68580" marT="34290" marB="34290"/>
                </a:tc>
                <a:extLst>
                  <a:ext uri="{0D108BD9-81ED-4DB2-BD59-A6C34878D82A}">
                    <a16:rowId xmlns:a16="http://schemas.microsoft.com/office/drawing/2014/main" val="10003"/>
                  </a:ext>
                </a:extLst>
              </a:tr>
              <a:tr h="483361">
                <a:tc>
                  <a:txBody>
                    <a:bodyPr/>
                    <a:lstStyle/>
                    <a:p>
                      <a:r>
                        <a:rPr lang="en-US" sz="1600" dirty="0">
                          <a:latin typeface="Cambria" panose="02040503050406030204" pitchFamily="18" charset="0"/>
                        </a:rPr>
                        <a:t>Superior takeoff RCA</a:t>
                      </a:r>
                      <a:endParaRPr lang="en-IN" sz="1600" dirty="0">
                        <a:latin typeface="Cambria" panose="02040503050406030204" pitchFamily="18" charset="0"/>
                      </a:endParaRPr>
                    </a:p>
                  </a:txBody>
                  <a:tcPr marL="68580" marR="68580" marT="34290" marB="34290"/>
                </a:tc>
                <a:tc>
                  <a:txBody>
                    <a:bodyPr/>
                    <a:lstStyle/>
                    <a:p>
                      <a:endParaRPr lang="en-IN" sz="1600" dirty="0">
                        <a:latin typeface="Cambria" panose="02040503050406030204" pitchFamily="18" charset="0"/>
                      </a:endParaRPr>
                    </a:p>
                  </a:txBody>
                  <a:tcPr marL="68580" marR="68580" marT="34290" marB="34290"/>
                </a:tc>
                <a:tc>
                  <a:txBody>
                    <a:bodyPr/>
                    <a:lstStyle/>
                    <a:p>
                      <a:r>
                        <a:rPr lang="en-US" sz="1600" dirty="0">
                          <a:latin typeface="Cambria" panose="02040503050406030204" pitchFamily="18" charset="0"/>
                        </a:rPr>
                        <a:t>3.0, 3.5</a:t>
                      </a:r>
                      <a:endParaRPr lang="en-IN" sz="1600" dirty="0">
                        <a:latin typeface="Cambria" panose="02040503050406030204" pitchFamily="18" charset="0"/>
                      </a:endParaRPr>
                    </a:p>
                  </a:txBody>
                  <a:tcPr marL="68580" marR="68580" marT="34290" marB="34290"/>
                </a:tc>
                <a:extLst>
                  <a:ext uri="{0D108BD9-81ED-4DB2-BD59-A6C34878D82A}">
                    <a16:rowId xmlns:a16="http://schemas.microsoft.com/office/drawing/2014/main" val="10004"/>
                  </a:ext>
                </a:extLst>
              </a:tr>
              <a:tr h="1191848">
                <a:tc>
                  <a:txBody>
                    <a:bodyPr/>
                    <a:lstStyle/>
                    <a:p>
                      <a:r>
                        <a:rPr lang="en-US" sz="1600" dirty="0">
                          <a:latin typeface="Cambria" panose="02040503050406030204" pitchFamily="18" charset="0"/>
                        </a:rPr>
                        <a:t>Separate </a:t>
                      </a:r>
                      <a:r>
                        <a:rPr lang="en-US" sz="1600" dirty="0" err="1">
                          <a:latin typeface="Cambria" panose="02040503050406030204" pitchFamily="18" charset="0"/>
                        </a:rPr>
                        <a:t>ostia</a:t>
                      </a:r>
                      <a:r>
                        <a:rPr lang="en-US" sz="1600" baseline="0" dirty="0">
                          <a:latin typeface="Cambria" panose="02040503050406030204" pitchFamily="18" charset="0"/>
                        </a:rPr>
                        <a:t> – LAD, LCX</a:t>
                      </a:r>
                      <a:endParaRPr lang="en-IN" sz="1600" dirty="0">
                        <a:latin typeface="Cambria" panose="02040503050406030204" pitchFamily="18" charset="0"/>
                      </a:endParaRPr>
                    </a:p>
                  </a:txBody>
                  <a:tcPr marL="68580" marR="68580" marT="34290" marB="34290"/>
                </a:tc>
                <a:tc>
                  <a:txBody>
                    <a:bodyPr/>
                    <a:lstStyle/>
                    <a:p>
                      <a:r>
                        <a:rPr lang="en-US" sz="1600" dirty="0">
                          <a:latin typeface="Cambria" panose="02040503050406030204" pitchFamily="18" charset="0"/>
                        </a:rPr>
                        <a:t>Smaller JL for LAD,</a:t>
                      </a:r>
                      <a:r>
                        <a:rPr lang="en-US" sz="1600" baseline="0" dirty="0">
                          <a:latin typeface="Cambria" panose="02040503050406030204" pitchFamily="18" charset="0"/>
                        </a:rPr>
                        <a:t> Larger for LCX</a:t>
                      </a:r>
                      <a:endParaRPr lang="en-IN" sz="1600" dirty="0">
                        <a:latin typeface="Cambria" panose="02040503050406030204" pitchFamily="18" charset="0"/>
                      </a:endParaRPr>
                    </a:p>
                  </a:txBody>
                  <a:tcPr marL="68580" marR="68580" marT="34290" marB="34290"/>
                </a:tc>
                <a:tc>
                  <a:txBody>
                    <a:bodyPr/>
                    <a:lstStyle/>
                    <a:p>
                      <a:endParaRPr lang="en-IN" sz="1600" dirty="0">
                        <a:latin typeface="Cambria" panose="02040503050406030204" pitchFamily="18" charset="0"/>
                      </a:endParaRPr>
                    </a:p>
                  </a:txBody>
                  <a:tcPr marL="68580" marR="68580" marT="34290" marB="34290"/>
                </a:tc>
                <a:extLst>
                  <a:ext uri="{0D108BD9-81ED-4DB2-BD59-A6C34878D82A}">
                    <a16:rowId xmlns:a16="http://schemas.microsoft.com/office/drawing/2014/main" val="10005"/>
                  </a:ext>
                </a:extLst>
              </a:tr>
            </a:tbl>
          </a:graphicData>
        </a:graphic>
      </p:graphicFrame>
      <p:pic>
        <p:nvPicPr>
          <p:cNvPr id="8" name="Picture 2"/>
          <p:cNvPicPr>
            <a:picLocks noChangeAspect="1" noChangeArrowheads="1"/>
          </p:cNvPicPr>
          <p:nvPr/>
        </p:nvPicPr>
        <p:blipFill>
          <a:blip r:embed="rId3" cstate="print"/>
          <a:srcRect/>
          <a:stretch>
            <a:fillRect/>
          </a:stretch>
        </p:blipFill>
        <p:spPr bwMode="auto">
          <a:xfrm>
            <a:off x="709031" y="2776224"/>
            <a:ext cx="2686050" cy="1220426"/>
          </a:xfrm>
          <a:prstGeom prst="rect">
            <a:avLst/>
          </a:prstGeom>
          <a:noFill/>
          <a:ln w="9525">
            <a:noFill/>
            <a:miter lim="800000"/>
            <a:headEnd/>
            <a:tailEnd/>
          </a:ln>
          <a:effectLst/>
        </p:spPr>
      </p:pic>
      <p:pic>
        <p:nvPicPr>
          <p:cNvPr id="11266" name="Picture 2"/>
          <p:cNvPicPr>
            <a:picLocks noChangeAspect="1" noChangeArrowheads="1"/>
          </p:cNvPicPr>
          <p:nvPr/>
        </p:nvPicPr>
        <p:blipFill>
          <a:blip r:embed="rId4"/>
          <a:srcRect/>
          <a:stretch>
            <a:fillRect/>
          </a:stretch>
        </p:blipFill>
        <p:spPr bwMode="auto">
          <a:xfrm>
            <a:off x="3939615" y="3040606"/>
            <a:ext cx="257336" cy="174080"/>
          </a:xfrm>
          <a:prstGeom prst="rect">
            <a:avLst/>
          </a:prstGeom>
          <a:noFill/>
          <a:ln w="9525">
            <a:noFill/>
            <a:miter lim="800000"/>
            <a:headEnd/>
            <a:tailEnd/>
          </a:ln>
          <a:effectLst/>
        </p:spPr>
      </p:pic>
    </p:spTree>
    <p:extLst>
      <p:ext uri="{BB962C8B-B14F-4D97-AF65-F5344CB8AC3E}">
        <p14:creationId xmlns:p14="http://schemas.microsoft.com/office/powerpoint/2010/main" val="243229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2C6D-27E7-4DDB-B8E4-961C9E3C25F6}"/>
              </a:ext>
            </a:extLst>
          </p:cNvPr>
          <p:cNvSpPr>
            <a:spLocks noGrp="1"/>
          </p:cNvSpPr>
          <p:nvPr>
            <p:ph type="title"/>
          </p:nvPr>
        </p:nvSpPr>
        <p:spPr/>
        <p:txBody>
          <a:bodyPr/>
          <a:lstStyle/>
          <a:p>
            <a:r>
              <a:rPr lang="en-US" dirty="0">
                <a:solidFill>
                  <a:srgbClr val="FFFF00"/>
                </a:solidFill>
              </a:rPr>
              <a:t>Functions of a Guide</a:t>
            </a:r>
            <a:endParaRPr lang="en-US" dirty="0"/>
          </a:p>
        </p:txBody>
      </p:sp>
      <p:sp>
        <p:nvSpPr>
          <p:cNvPr id="3" name="Content Placeholder 2">
            <a:extLst>
              <a:ext uri="{FF2B5EF4-FFF2-40B4-BE49-F238E27FC236}">
                <a16:creationId xmlns:a16="http://schemas.microsoft.com/office/drawing/2014/main" id="{79A08382-C47D-490E-BFEB-36C54C9CBA61}"/>
              </a:ext>
            </a:extLst>
          </p:cNvPr>
          <p:cNvSpPr>
            <a:spLocks noGrp="1"/>
          </p:cNvSpPr>
          <p:nvPr>
            <p:ph idx="1"/>
          </p:nvPr>
        </p:nvSpPr>
        <p:spPr/>
        <p:txBody>
          <a:bodyPr>
            <a:normAutofit/>
          </a:bodyPr>
          <a:lstStyle/>
          <a:p>
            <a:r>
              <a:rPr lang="en-US" sz="3000" dirty="0">
                <a:latin typeface="Cambria" panose="02040503050406030204" pitchFamily="18" charset="0"/>
              </a:rPr>
              <a:t>Vehicle for contrast injection</a:t>
            </a:r>
          </a:p>
          <a:p>
            <a:endParaRPr lang="en-US" sz="3000" dirty="0">
              <a:latin typeface="Cambria" panose="02040503050406030204" pitchFamily="18" charset="0"/>
            </a:endParaRPr>
          </a:p>
          <a:p>
            <a:r>
              <a:rPr lang="en-US" sz="3000" dirty="0">
                <a:latin typeface="Cambria" panose="02040503050406030204" pitchFamily="18" charset="0"/>
              </a:rPr>
              <a:t>Measurement of Pressure </a:t>
            </a:r>
          </a:p>
          <a:p>
            <a:endParaRPr lang="en-US" sz="3000" dirty="0">
              <a:latin typeface="Cambria" panose="02040503050406030204" pitchFamily="18" charset="0"/>
            </a:endParaRPr>
          </a:p>
          <a:p>
            <a:r>
              <a:rPr lang="en-US" sz="3000" dirty="0">
                <a:latin typeface="Cambria" panose="02040503050406030204" pitchFamily="18" charset="0"/>
              </a:rPr>
              <a:t>Conduit for wire and device transport </a:t>
            </a:r>
          </a:p>
          <a:p>
            <a:endParaRPr lang="en-US" sz="3000" dirty="0">
              <a:latin typeface="Cambria" panose="02040503050406030204" pitchFamily="18" charset="0"/>
            </a:endParaRPr>
          </a:p>
          <a:p>
            <a:r>
              <a:rPr lang="en-US" sz="3000" dirty="0">
                <a:latin typeface="Cambria" panose="02040503050406030204" pitchFamily="18" charset="0"/>
              </a:rPr>
              <a:t>Support for device advancement</a:t>
            </a:r>
          </a:p>
          <a:p>
            <a:endParaRPr lang="en-US" dirty="0"/>
          </a:p>
        </p:txBody>
      </p:sp>
    </p:spTree>
    <p:extLst>
      <p:ext uri="{BB962C8B-B14F-4D97-AF65-F5344CB8AC3E}">
        <p14:creationId xmlns:p14="http://schemas.microsoft.com/office/powerpoint/2010/main" val="61658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a:t>
            </a:r>
            <a:r>
              <a:rPr lang="en-US" dirty="0" err="1"/>
              <a:t>Judkins</a:t>
            </a:r>
            <a:r>
              <a:rPr lang="en-US" dirty="0"/>
              <a:t> Guide  </a:t>
            </a:r>
          </a:p>
        </p:txBody>
      </p:sp>
      <p:sp>
        <p:nvSpPr>
          <p:cNvPr id="3" name="Content Placeholder 2"/>
          <p:cNvSpPr>
            <a:spLocks noGrp="1"/>
          </p:cNvSpPr>
          <p:nvPr>
            <p:ph idx="1"/>
          </p:nvPr>
        </p:nvSpPr>
        <p:spPr>
          <a:xfrm>
            <a:off x="954157" y="2057401"/>
            <a:ext cx="5278777" cy="4263886"/>
          </a:xfrm>
        </p:spPr>
        <p:txBody>
          <a:bodyPr>
            <a:normAutofit fontScale="92500" lnSpcReduction="10000"/>
          </a:bodyPr>
          <a:lstStyle/>
          <a:p>
            <a:r>
              <a:rPr lang="en-US" dirty="0"/>
              <a:t>As 1° curve is fixed - may not be co-axial with the artery </a:t>
            </a:r>
          </a:p>
          <a:p>
            <a:endParaRPr lang="en-US" dirty="0"/>
          </a:p>
          <a:p>
            <a:r>
              <a:rPr lang="en-US" dirty="0"/>
              <a:t>May be difficult to pass balloons - as catheter makes an angle of 90° with </a:t>
            </a:r>
            <a:r>
              <a:rPr lang="en-US" dirty="0" err="1"/>
              <a:t>ostium</a:t>
            </a:r>
            <a:r>
              <a:rPr lang="en-US" dirty="0"/>
              <a:t> </a:t>
            </a:r>
          </a:p>
          <a:p>
            <a:endParaRPr lang="en-US" dirty="0"/>
          </a:p>
          <a:p>
            <a:r>
              <a:rPr lang="en-US" dirty="0"/>
              <a:t>JL - point of contact on ascending  aorta  - very high &amp; narrow- ↑ chance of </a:t>
            </a:r>
            <a:r>
              <a:rPr lang="en-US" dirty="0" err="1"/>
              <a:t>prolapse</a:t>
            </a:r>
            <a:r>
              <a:rPr lang="en-US" dirty="0"/>
              <a:t> &amp; dislodgement </a:t>
            </a:r>
          </a:p>
          <a:p>
            <a:endParaRPr lang="en-US" dirty="0"/>
          </a:p>
          <a:p>
            <a:r>
              <a:rPr lang="en-US" dirty="0"/>
              <a:t>JR - no point of contact on </a:t>
            </a:r>
            <a:r>
              <a:rPr lang="en-US" dirty="0" err="1"/>
              <a:t>Asc</a:t>
            </a:r>
            <a:r>
              <a:rPr lang="en-US" dirty="0"/>
              <a:t> Aorta - extremely poor support</a:t>
            </a:r>
          </a:p>
          <a:p>
            <a:endParaRPr lang="en-US" dirty="0"/>
          </a:p>
        </p:txBody>
      </p:sp>
      <p:pic>
        <p:nvPicPr>
          <p:cNvPr id="2050" name="Picture 2"/>
          <p:cNvPicPr>
            <a:picLocks noChangeAspect="1" noChangeArrowheads="1"/>
          </p:cNvPicPr>
          <p:nvPr/>
        </p:nvPicPr>
        <p:blipFill>
          <a:blip r:embed="rId2"/>
          <a:srcRect/>
          <a:stretch>
            <a:fillRect/>
          </a:stretch>
        </p:blipFill>
        <p:spPr bwMode="auto">
          <a:xfrm>
            <a:off x="6500826" y="1928805"/>
            <a:ext cx="1423974" cy="178236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500828" y="3911207"/>
            <a:ext cx="1423972" cy="2089544"/>
          </a:xfrm>
          <a:prstGeom prst="rect">
            <a:avLst/>
          </a:prstGeom>
          <a:noFill/>
          <a:ln w="9525">
            <a:noFill/>
            <a:miter lim="800000"/>
            <a:headEnd/>
            <a:tailEnd/>
          </a:ln>
          <a:effectLst/>
        </p:spPr>
      </p:pic>
    </p:spTree>
    <p:extLst>
      <p:ext uri="{BB962C8B-B14F-4D97-AF65-F5344CB8AC3E}">
        <p14:creationId xmlns:p14="http://schemas.microsoft.com/office/powerpoint/2010/main" val="213736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Judkins</a:t>
            </a:r>
            <a:r>
              <a:rPr lang="en-US" dirty="0"/>
              <a:t> catheters</a:t>
            </a:r>
            <a:endParaRPr lang="en-IN" dirty="0"/>
          </a:p>
        </p:txBody>
      </p:sp>
      <p:sp>
        <p:nvSpPr>
          <p:cNvPr id="3" name="Content Placeholder 2"/>
          <p:cNvSpPr>
            <a:spLocks noGrp="1"/>
          </p:cNvSpPr>
          <p:nvPr>
            <p:ph sz="half" idx="1"/>
          </p:nvPr>
        </p:nvSpPr>
        <p:spPr/>
        <p:txBody>
          <a:bodyPr>
            <a:normAutofit fontScale="85000" lnSpcReduction="20000"/>
          </a:bodyPr>
          <a:lstStyle/>
          <a:p>
            <a:endParaRPr lang="en-US" sz="1800" dirty="0"/>
          </a:p>
        </p:txBody>
      </p:sp>
      <p:sp>
        <p:nvSpPr>
          <p:cNvPr id="9" name="Content Placeholder 8"/>
          <p:cNvSpPr>
            <a:spLocks noGrp="1"/>
          </p:cNvSpPr>
          <p:nvPr>
            <p:ph sz="half" idx="2"/>
          </p:nvPr>
        </p:nvSpPr>
        <p:spPr>
          <a:xfrm>
            <a:off x="4629150" y="2057400"/>
            <a:ext cx="3028950" cy="3943350"/>
          </a:xfrm>
        </p:spPr>
        <p:txBody>
          <a:bodyPr>
            <a:normAutofit fontScale="85000" lnSpcReduction="20000"/>
          </a:bodyPr>
          <a:lstStyle/>
          <a:p>
            <a:endParaRPr lang="en-US" sz="1800" dirty="0"/>
          </a:p>
          <a:p>
            <a:r>
              <a:rPr lang="en-US" sz="2000" dirty="0"/>
              <a:t>Short LM</a:t>
            </a:r>
          </a:p>
          <a:p>
            <a:pPr>
              <a:buNone/>
            </a:pPr>
            <a:r>
              <a:rPr lang="en-US" sz="2000" dirty="0"/>
              <a:t>	selective hooking of LAD/LCX</a:t>
            </a:r>
          </a:p>
          <a:p>
            <a:endParaRPr lang="en-IN" sz="2000" dirty="0"/>
          </a:p>
          <a:p>
            <a:endParaRPr lang="en-IN" sz="2000" dirty="0"/>
          </a:p>
          <a:p>
            <a:r>
              <a:rPr lang="en-IN" sz="2000" dirty="0"/>
              <a:t>Toward the LAD  - </a:t>
            </a:r>
          </a:p>
          <a:p>
            <a:pPr>
              <a:buNone/>
            </a:pPr>
            <a:r>
              <a:rPr lang="en-IN" sz="2000" dirty="0"/>
              <a:t>	Counter-clockwise rotation</a:t>
            </a:r>
          </a:p>
          <a:p>
            <a:pPr>
              <a:buNone/>
            </a:pPr>
            <a:endParaRPr lang="en-US" sz="2000" b="1" dirty="0"/>
          </a:p>
          <a:p>
            <a:r>
              <a:rPr lang="en-IN" sz="2000" dirty="0"/>
              <a:t>Toward the LCX -  </a:t>
            </a:r>
          </a:p>
          <a:p>
            <a:pPr>
              <a:buNone/>
            </a:pPr>
            <a:r>
              <a:rPr lang="en-IN" sz="2000" dirty="0"/>
              <a:t>	Clockwise rotation</a:t>
            </a:r>
            <a:endParaRPr lang="en-IN" sz="2000" b="1" dirty="0"/>
          </a:p>
          <a:p>
            <a:endParaRPr lang="en-IN" sz="1800" b="1" dirty="0"/>
          </a:p>
        </p:txBody>
      </p:sp>
      <p:pic>
        <p:nvPicPr>
          <p:cNvPr id="4" name="Picture 2"/>
          <p:cNvPicPr>
            <a:picLocks noChangeAspect="1" noChangeArrowheads="1"/>
          </p:cNvPicPr>
          <p:nvPr/>
        </p:nvPicPr>
        <p:blipFill>
          <a:blip r:embed="rId2" cstate="print"/>
          <a:srcRect/>
          <a:stretch>
            <a:fillRect/>
          </a:stretch>
        </p:blipFill>
        <p:spPr bwMode="auto">
          <a:xfrm>
            <a:off x="1946655" y="1821647"/>
            <a:ext cx="1762733" cy="2035983"/>
          </a:xfrm>
          <a:prstGeom prst="rect">
            <a:avLst/>
          </a:prstGeom>
          <a:noFill/>
          <a:ln w="9525">
            <a:noFill/>
            <a:miter lim="800000"/>
            <a:headEnd/>
            <a:tailEnd/>
          </a:ln>
          <a:effectLst/>
        </p:spPr>
      </p:pic>
      <p:pic>
        <p:nvPicPr>
          <p:cNvPr id="10" name="Picture 2"/>
          <p:cNvPicPr>
            <a:picLocks noChangeAspect="1" noChangeArrowheads="1"/>
          </p:cNvPicPr>
          <p:nvPr/>
        </p:nvPicPr>
        <p:blipFill>
          <a:blip r:embed="rId3"/>
          <a:srcRect r="2054"/>
          <a:stretch>
            <a:fillRect/>
          </a:stretch>
        </p:blipFill>
        <p:spPr bwMode="auto">
          <a:xfrm>
            <a:off x="2053811" y="4970751"/>
            <a:ext cx="1592088" cy="1030000"/>
          </a:xfrm>
          <a:prstGeom prst="rect">
            <a:avLst/>
          </a:prstGeom>
          <a:noFill/>
          <a:ln w="9525">
            <a:no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2053811" y="3911208"/>
            <a:ext cx="1585902" cy="991852"/>
          </a:xfrm>
          <a:prstGeom prst="rect">
            <a:avLst/>
          </a:prstGeom>
          <a:noFill/>
          <a:ln w="9525">
            <a:noFill/>
            <a:miter lim="800000"/>
            <a:headEnd/>
            <a:tailEnd/>
          </a:ln>
          <a:effectLst/>
        </p:spPr>
      </p:pic>
    </p:spTree>
    <p:extLst>
      <p:ext uri="{BB962C8B-B14F-4D97-AF65-F5344CB8AC3E}">
        <p14:creationId xmlns:p14="http://schemas.microsoft.com/office/powerpoint/2010/main" val="390309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8"/>
            <a:ext cx="6172200" cy="479822"/>
          </a:xfrm>
        </p:spPr>
        <p:txBody>
          <a:bodyPr>
            <a:normAutofit fontScale="90000"/>
          </a:bodyPr>
          <a:lstStyle/>
          <a:p>
            <a:r>
              <a:rPr lang="en-US" dirty="0">
                <a:solidFill>
                  <a:srgbClr val="FFFF00"/>
                </a:solidFill>
              </a:rPr>
              <a:t>The </a:t>
            </a:r>
            <a:r>
              <a:rPr lang="en-US" dirty="0" err="1">
                <a:solidFill>
                  <a:srgbClr val="FFFF00"/>
                </a:solidFill>
              </a:rPr>
              <a:t>Amplatz</a:t>
            </a:r>
            <a:r>
              <a:rPr lang="en-US" dirty="0">
                <a:solidFill>
                  <a:srgbClr val="FFFF00"/>
                </a:solidFill>
              </a:rPr>
              <a:t> Guide</a:t>
            </a:r>
          </a:p>
        </p:txBody>
      </p:sp>
      <p:sp>
        <p:nvSpPr>
          <p:cNvPr id="3" name="Content Placeholder 2"/>
          <p:cNvSpPr>
            <a:spLocks noGrp="1"/>
          </p:cNvSpPr>
          <p:nvPr>
            <p:ph idx="1"/>
          </p:nvPr>
        </p:nvSpPr>
        <p:spPr>
          <a:xfrm>
            <a:off x="1099930" y="1600199"/>
            <a:ext cx="4043570" cy="4707835"/>
          </a:xfrm>
        </p:spPr>
        <p:txBody>
          <a:bodyPr>
            <a:normAutofit fontScale="92500" lnSpcReduction="10000"/>
          </a:bodyPr>
          <a:lstStyle/>
          <a:p>
            <a:r>
              <a:rPr lang="en-US" sz="2000" dirty="0"/>
              <a:t>Secondary curve rest against the </a:t>
            </a:r>
            <a:r>
              <a:rPr lang="en-US" sz="2000" dirty="0" err="1"/>
              <a:t>noncoronary</a:t>
            </a:r>
            <a:r>
              <a:rPr lang="en-US" sz="2000" dirty="0"/>
              <a:t> posterior aortic cusp</a:t>
            </a:r>
          </a:p>
          <a:p>
            <a:endParaRPr lang="en-US" sz="2000" dirty="0"/>
          </a:p>
          <a:p>
            <a:r>
              <a:rPr lang="en-US" sz="2000" dirty="0"/>
              <a:t>Offers firm platform for advancement of device</a:t>
            </a:r>
          </a:p>
          <a:p>
            <a:endParaRPr lang="en-US" sz="2000" dirty="0"/>
          </a:p>
          <a:p>
            <a:r>
              <a:rPr lang="en-US" sz="2000" dirty="0"/>
              <a:t>Best in the case of a short LM, with </a:t>
            </a:r>
            <a:r>
              <a:rPr lang="en-US" sz="2000" dirty="0" err="1"/>
              <a:t>downgoing</a:t>
            </a:r>
            <a:r>
              <a:rPr lang="en-US" sz="2000" dirty="0"/>
              <a:t> left circumflex artery (LCX) </a:t>
            </a:r>
          </a:p>
          <a:p>
            <a:endParaRPr lang="en-US" sz="2000" dirty="0"/>
          </a:p>
          <a:p>
            <a:r>
              <a:rPr lang="en-US" sz="2000" dirty="0"/>
              <a:t>Tip points slightly downward - higher danger of </a:t>
            </a:r>
            <a:r>
              <a:rPr lang="en-US" sz="2000" dirty="0" err="1"/>
              <a:t>ostial</a:t>
            </a:r>
            <a:r>
              <a:rPr lang="en-US" sz="2000" dirty="0"/>
              <a:t> injury causing dissection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53" y="2228850"/>
            <a:ext cx="2383693" cy="356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80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063228"/>
            <a:ext cx="6172200" cy="479822"/>
          </a:xfrm>
        </p:spPr>
        <p:txBody>
          <a:bodyPr>
            <a:normAutofit fontScale="90000"/>
          </a:bodyPr>
          <a:lstStyle/>
          <a:p>
            <a:r>
              <a:rPr lang="en-US" dirty="0" err="1"/>
              <a:t>Amplatz</a:t>
            </a:r>
            <a:r>
              <a:rPr lang="en-US" dirty="0"/>
              <a:t> Guide</a:t>
            </a:r>
          </a:p>
        </p:txBody>
      </p:sp>
      <p:sp>
        <p:nvSpPr>
          <p:cNvPr id="3" name="Content Placeholder 2"/>
          <p:cNvSpPr>
            <a:spLocks noGrp="1"/>
          </p:cNvSpPr>
          <p:nvPr>
            <p:ph idx="1"/>
          </p:nvPr>
        </p:nvSpPr>
        <p:spPr>
          <a:xfrm>
            <a:off x="1485900" y="1543050"/>
            <a:ext cx="3429000" cy="4171950"/>
          </a:xfrm>
        </p:spPr>
        <p:txBody>
          <a:bodyPr>
            <a:normAutofit fontScale="85000" lnSpcReduction="20000"/>
          </a:bodyPr>
          <a:lstStyle/>
          <a:p>
            <a:endParaRPr lang="en-US" sz="1800" dirty="0"/>
          </a:p>
          <a:p>
            <a:r>
              <a:rPr lang="en-US" sz="2000" dirty="0"/>
              <a:t>Selection of the proper size for an </a:t>
            </a:r>
            <a:r>
              <a:rPr lang="en-US" sz="2000" dirty="0" err="1"/>
              <a:t>Amplatz</a:t>
            </a:r>
            <a:r>
              <a:rPr lang="en-US" sz="2000" dirty="0"/>
              <a:t> guide is essential</a:t>
            </a:r>
          </a:p>
          <a:p>
            <a:pPr lvl="1"/>
            <a:r>
              <a:rPr lang="en-US" dirty="0"/>
              <a:t>Size 1 is for the smallest aortic root</a:t>
            </a:r>
          </a:p>
          <a:p>
            <a:pPr lvl="1"/>
            <a:r>
              <a:rPr lang="en-US" dirty="0"/>
              <a:t>size 2 for normal</a:t>
            </a:r>
          </a:p>
          <a:p>
            <a:pPr lvl="1"/>
            <a:r>
              <a:rPr lang="en-US" dirty="0"/>
              <a:t>size 3 for large roots</a:t>
            </a:r>
          </a:p>
          <a:p>
            <a:endParaRPr lang="en-US" sz="2000" dirty="0"/>
          </a:p>
          <a:p>
            <a:r>
              <a:rPr lang="en-US" sz="2000" dirty="0"/>
              <a:t>Attempts to force engagement of a preformed </a:t>
            </a:r>
            <a:r>
              <a:rPr lang="en-US" sz="2000" dirty="0" err="1"/>
              <a:t>Amplatz</a:t>
            </a:r>
            <a:r>
              <a:rPr lang="en-US" sz="2000" dirty="0"/>
              <a:t> guide that does not conform to a particular aortic root increase risk of complication</a:t>
            </a:r>
          </a:p>
        </p:txBody>
      </p:sp>
      <p:pic>
        <p:nvPicPr>
          <p:cNvPr id="4" name="Picture 7"/>
          <p:cNvPicPr>
            <a:picLocks noChangeAspect="1" noChangeArrowheads="1"/>
          </p:cNvPicPr>
          <p:nvPr/>
        </p:nvPicPr>
        <p:blipFill>
          <a:blip r:embed="rId2" cstate="print"/>
          <a:srcRect/>
          <a:stretch>
            <a:fillRect/>
          </a:stretch>
        </p:blipFill>
        <p:spPr bwMode="auto">
          <a:xfrm>
            <a:off x="5143502" y="2514602"/>
            <a:ext cx="2682479" cy="1939445"/>
          </a:xfrm>
          <a:prstGeom prst="rect">
            <a:avLst/>
          </a:prstGeom>
          <a:noFill/>
          <a:ln w="9525">
            <a:noFill/>
            <a:miter lim="800000"/>
            <a:headEnd/>
            <a:tailEnd/>
          </a:ln>
          <a:effectLst/>
        </p:spPr>
      </p:pic>
    </p:spTree>
    <p:extLst>
      <p:ext uri="{BB962C8B-B14F-4D97-AF65-F5344CB8AC3E}">
        <p14:creationId xmlns:p14="http://schemas.microsoft.com/office/powerpoint/2010/main" val="419301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Withdrawal of an </a:t>
            </a:r>
            <a:r>
              <a:rPr lang="en-US" dirty="0" err="1"/>
              <a:t>Amplatz</a:t>
            </a:r>
            <a:r>
              <a:rPr lang="en-US" dirty="0"/>
              <a:t> Guide</a:t>
            </a:r>
          </a:p>
        </p:txBody>
      </p:sp>
      <p:sp>
        <p:nvSpPr>
          <p:cNvPr id="3" name="Content Placeholder 2"/>
          <p:cNvSpPr>
            <a:spLocks noGrp="1"/>
          </p:cNvSpPr>
          <p:nvPr>
            <p:ph idx="1"/>
          </p:nvPr>
        </p:nvSpPr>
        <p:spPr>
          <a:xfrm>
            <a:off x="594360" y="2057401"/>
            <a:ext cx="7955280" cy="4800599"/>
          </a:xfrm>
        </p:spPr>
        <p:txBody>
          <a:bodyPr>
            <a:normAutofit fontScale="70000" lnSpcReduction="20000"/>
          </a:bodyPr>
          <a:lstStyle/>
          <a:p>
            <a:r>
              <a:rPr lang="en-US" sz="2400" dirty="0"/>
              <a:t>Must be carefully disengaged from the coronary artery</a:t>
            </a:r>
          </a:p>
          <a:p>
            <a:endParaRPr lang="en-US" sz="2400" dirty="0"/>
          </a:p>
          <a:p>
            <a:r>
              <a:rPr lang="en-US" sz="2400" dirty="0"/>
              <a:t>A simple withdrawal from the vessel  can cause the tip to advance farther into the vessel and cause dissection</a:t>
            </a:r>
          </a:p>
          <a:p>
            <a:endParaRPr lang="en-US" sz="2400" dirty="0"/>
          </a:p>
          <a:p>
            <a:r>
              <a:rPr lang="en-US" sz="2400" b="1" dirty="0"/>
              <a:t>To disengage </a:t>
            </a:r>
            <a:r>
              <a:rPr lang="en-US" sz="2400" dirty="0"/>
              <a:t>-  first advance guide slightly  to </a:t>
            </a:r>
            <a:r>
              <a:rPr lang="en-US" sz="2400" dirty="0" err="1"/>
              <a:t>prolapse</a:t>
            </a:r>
            <a:r>
              <a:rPr lang="en-US" sz="2400" dirty="0"/>
              <a:t> the tip out of the </a:t>
            </a:r>
            <a:r>
              <a:rPr lang="en-US" sz="2400" dirty="0" err="1"/>
              <a:t>ostium</a:t>
            </a:r>
            <a:r>
              <a:rPr lang="en-US" sz="2400" dirty="0"/>
              <a:t> </a:t>
            </a:r>
          </a:p>
          <a:p>
            <a:endParaRPr lang="en-US" sz="2400" dirty="0"/>
          </a:p>
          <a:p>
            <a:r>
              <a:rPr lang="en-US" sz="2400" dirty="0"/>
              <a:t>Then rotate the guide so that tip is totally out of the ostium before withdrawing it.</a:t>
            </a:r>
          </a:p>
          <a:p>
            <a:endParaRPr lang="en-US" sz="2400" dirty="0"/>
          </a:p>
          <a:p>
            <a:r>
              <a:rPr lang="en-US" sz="2400" dirty="0"/>
              <a:t>After deflation if </a:t>
            </a:r>
            <a:r>
              <a:rPr lang="en-US" sz="2400" dirty="0" err="1"/>
              <a:t>baloon</a:t>
            </a:r>
            <a:r>
              <a:rPr lang="en-US" sz="2400" dirty="0"/>
              <a:t>  is pulled out, the tip of the </a:t>
            </a:r>
            <a:r>
              <a:rPr lang="en-US" sz="2400" dirty="0" err="1"/>
              <a:t>Amplatz</a:t>
            </a:r>
            <a:r>
              <a:rPr lang="en-US" sz="2400" dirty="0"/>
              <a:t> (or any) guide would have the tendency to be sucked in deeper</a:t>
            </a:r>
          </a:p>
          <a:p>
            <a:endParaRPr lang="en-US" sz="2400" dirty="0"/>
          </a:p>
          <a:p>
            <a:r>
              <a:rPr lang="en-US" sz="2400" dirty="0"/>
              <a:t>To avoid this - pull the balloon out while simultaneously pushing the guide in  - to prolapse the guide out</a:t>
            </a:r>
          </a:p>
          <a:p>
            <a:endParaRPr lang="en-US" sz="2400" dirty="0"/>
          </a:p>
        </p:txBody>
      </p:sp>
    </p:spTree>
    <p:extLst>
      <p:ext uri="{BB962C8B-B14F-4D97-AF65-F5344CB8AC3E}">
        <p14:creationId xmlns:p14="http://schemas.microsoft.com/office/powerpoint/2010/main" val="308607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sz="1800" dirty="0"/>
          </a:p>
          <a:p>
            <a:r>
              <a:rPr lang="en-US" sz="2400" dirty="0"/>
              <a:t>If tip does not reach the </a:t>
            </a:r>
            <a:r>
              <a:rPr lang="en-US" sz="2400" dirty="0" err="1"/>
              <a:t>ostium</a:t>
            </a:r>
            <a:r>
              <a:rPr lang="en-US" sz="2400" dirty="0"/>
              <a:t> and keep lying below it - guide is too small</a:t>
            </a:r>
          </a:p>
          <a:p>
            <a:r>
              <a:rPr lang="en-US" sz="2400" dirty="0"/>
              <a:t>If tip lies above the </a:t>
            </a:r>
            <a:r>
              <a:rPr lang="en-US" sz="2400" dirty="0" err="1"/>
              <a:t>ostium</a:t>
            </a:r>
            <a:r>
              <a:rPr lang="en-US" sz="2400" dirty="0"/>
              <a:t> - guide is too large </a:t>
            </a:r>
          </a:p>
          <a:p>
            <a:r>
              <a:rPr lang="en-US" sz="2400" dirty="0"/>
              <a:t>When RCA </a:t>
            </a:r>
            <a:r>
              <a:rPr lang="en-US" sz="2400" dirty="0" err="1"/>
              <a:t>ostium</a:t>
            </a:r>
            <a:r>
              <a:rPr lang="en-US" sz="2400" dirty="0"/>
              <a:t> is very high -  left </a:t>
            </a:r>
            <a:r>
              <a:rPr lang="en-US" sz="2400" dirty="0" err="1"/>
              <a:t>Amplatz</a:t>
            </a:r>
            <a:r>
              <a:rPr lang="en-US" sz="2400" dirty="0"/>
              <a:t> guide may be used to engage the right </a:t>
            </a:r>
            <a:r>
              <a:rPr lang="en-US" sz="2400" dirty="0" err="1"/>
              <a:t>ostium</a:t>
            </a:r>
            <a:endParaRPr lang="en-US" sz="2400" dirty="0"/>
          </a:p>
          <a:p>
            <a:pPr>
              <a:buNone/>
            </a:pPr>
            <a:endParaRPr lang="en-US" sz="2400" dirty="0">
              <a:solidFill>
                <a:schemeClr val="tx2"/>
              </a:solidFill>
            </a:endParaRPr>
          </a:p>
          <a:p>
            <a:endParaRPr lang="en-US" sz="1800" dirty="0"/>
          </a:p>
        </p:txBody>
      </p:sp>
    </p:spTree>
    <p:extLst>
      <p:ext uri="{BB962C8B-B14F-4D97-AF65-F5344CB8AC3E}">
        <p14:creationId xmlns:p14="http://schemas.microsoft.com/office/powerpoint/2010/main" val="195642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301" y="635780"/>
            <a:ext cx="6172200" cy="594122"/>
          </a:xfrm>
        </p:spPr>
        <p:txBody>
          <a:bodyPr>
            <a:normAutofit fontScale="90000"/>
          </a:bodyPr>
          <a:lstStyle/>
          <a:p>
            <a:r>
              <a:rPr lang="en-US" dirty="0">
                <a:solidFill>
                  <a:srgbClr val="FFFF00"/>
                </a:solidFill>
              </a:rPr>
              <a:t>Long tip catheters (Extra Support)</a:t>
            </a:r>
          </a:p>
        </p:txBody>
      </p:sp>
      <p:sp>
        <p:nvSpPr>
          <p:cNvPr id="3" name="Content Placeholder 2"/>
          <p:cNvSpPr>
            <a:spLocks noGrp="1"/>
          </p:cNvSpPr>
          <p:nvPr>
            <p:ph idx="1"/>
          </p:nvPr>
        </p:nvSpPr>
        <p:spPr>
          <a:xfrm>
            <a:off x="622852" y="1431235"/>
            <a:ext cx="4292048" cy="5181600"/>
          </a:xfrm>
        </p:spPr>
        <p:txBody>
          <a:bodyPr>
            <a:noAutofit/>
          </a:bodyPr>
          <a:lstStyle/>
          <a:p>
            <a:r>
              <a:rPr lang="en-US" sz="2400" dirty="0" err="1"/>
              <a:t>Voda</a:t>
            </a:r>
            <a:r>
              <a:rPr lang="en-US" sz="2400" dirty="0"/>
              <a:t>, XB, EBU</a:t>
            </a:r>
          </a:p>
          <a:p>
            <a:r>
              <a:rPr lang="en-US" sz="2400" dirty="0"/>
              <a:t>Advantages</a:t>
            </a:r>
          </a:p>
          <a:p>
            <a:pPr lvl="1"/>
            <a:r>
              <a:rPr lang="en-US" sz="2400" dirty="0"/>
              <a:t>coaxial intubation</a:t>
            </a:r>
          </a:p>
          <a:p>
            <a:pPr lvl="1"/>
            <a:r>
              <a:rPr lang="en-US" sz="2400" dirty="0"/>
              <a:t>better support &amp; stability due to large area of contact between catheter &amp; contralateral aortic wall </a:t>
            </a:r>
          </a:p>
          <a:p>
            <a:pPr lvl="1"/>
            <a:r>
              <a:rPr lang="en-US" sz="2400" dirty="0"/>
              <a:t>precise control and manipulation</a:t>
            </a:r>
          </a:p>
          <a:p>
            <a:pPr lvl="1"/>
            <a:r>
              <a:rPr lang="en-US" sz="2400" dirty="0"/>
              <a:t>lack of bends - improve advancement of devices, decrease the loss of supportive forces </a:t>
            </a:r>
          </a:p>
          <a:p>
            <a:pPr lvl="1"/>
            <a:r>
              <a:rPr lang="en-US" sz="2400" dirty="0"/>
              <a:t>safety</a:t>
            </a:r>
          </a:p>
          <a:p>
            <a:endParaRPr lang="en-US" sz="2400" dirty="0"/>
          </a:p>
          <a:p>
            <a:endParaRPr lang="en-US" sz="1800" dirty="0"/>
          </a:p>
        </p:txBody>
      </p:sp>
      <p:pic>
        <p:nvPicPr>
          <p:cNvPr id="63489" name="Picture 1"/>
          <p:cNvPicPr>
            <a:picLocks noChangeAspect="1" noChangeArrowheads="1"/>
          </p:cNvPicPr>
          <p:nvPr/>
        </p:nvPicPr>
        <p:blipFill>
          <a:blip r:embed="rId3"/>
          <a:srcRect/>
          <a:stretch>
            <a:fillRect/>
          </a:stretch>
        </p:blipFill>
        <p:spPr bwMode="auto">
          <a:xfrm>
            <a:off x="5536415" y="1660910"/>
            <a:ext cx="1400175" cy="1485900"/>
          </a:xfrm>
          <a:prstGeom prst="rect">
            <a:avLst/>
          </a:prstGeom>
          <a:noFill/>
          <a:ln w="9525">
            <a:noFill/>
            <a:miter lim="800000"/>
            <a:headEnd/>
            <a:tailEnd/>
          </a:ln>
          <a:effectLst/>
        </p:spPr>
      </p:pic>
      <p:pic>
        <p:nvPicPr>
          <p:cNvPr id="63490" name="Picture 2"/>
          <p:cNvPicPr>
            <a:picLocks noChangeAspect="1" noChangeArrowheads="1"/>
          </p:cNvPicPr>
          <p:nvPr/>
        </p:nvPicPr>
        <p:blipFill>
          <a:blip r:embed="rId4"/>
          <a:srcRect/>
          <a:stretch>
            <a:fillRect/>
          </a:stretch>
        </p:blipFill>
        <p:spPr bwMode="auto">
          <a:xfrm>
            <a:off x="4947052" y="3750474"/>
            <a:ext cx="1400175" cy="1450181"/>
          </a:xfrm>
          <a:prstGeom prst="rect">
            <a:avLst/>
          </a:prstGeom>
          <a:noFill/>
          <a:ln w="9525">
            <a:noFill/>
            <a:miter lim="800000"/>
            <a:headEnd/>
            <a:tailEnd/>
          </a:ln>
          <a:effectLst/>
        </p:spPr>
      </p:pic>
      <p:pic>
        <p:nvPicPr>
          <p:cNvPr id="63491" name="Picture 3"/>
          <p:cNvPicPr>
            <a:picLocks noChangeAspect="1" noChangeArrowheads="1"/>
          </p:cNvPicPr>
          <p:nvPr/>
        </p:nvPicPr>
        <p:blipFill>
          <a:blip r:embed="rId5"/>
          <a:srcRect/>
          <a:stretch>
            <a:fillRect/>
          </a:stretch>
        </p:blipFill>
        <p:spPr bwMode="auto">
          <a:xfrm>
            <a:off x="6350795" y="3482580"/>
            <a:ext cx="1650206" cy="1893094"/>
          </a:xfrm>
          <a:prstGeom prst="rect">
            <a:avLst/>
          </a:prstGeom>
          <a:noFill/>
          <a:ln w="9525">
            <a:noFill/>
            <a:miter lim="800000"/>
            <a:headEnd/>
            <a:tailEnd/>
          </a:ln>
          <a:effectLst/>
        </p:spPr>
      </p:pic>
      <p:sp>
        <p:nvSpPr>
          <p:cNvPr id="8" name="TextBox 7"/>
          <p:cNvSpPr txBox="1"/>
          <p:nvPr/>
        </p:nvSpPr>
        <p:spPr>
          <a:xfrm>
            <a:off x="5092511" y="5357826"/>
            <a:ext cx="2492990" cy="300082"/>
          </a:xfrm>
          <a:prstGeom prst="rect">
            <a:avLst/>
          </a:prstGeom>
          <a:noFill/>
        </p:spPr>
        <p:txBody>
          <a:bodyPr wrap="none" rtlCol="0">
            <a:spAutoFit/>
          </a:bodyPr>
          <a:lstStyle/>
          <a:p>
            <a:r>
              <a:rPr lang="en-US" sz="1350" dirty="0" err="1"/>
              <a:t>Voda</a:t>
            </a:r>
            <a:r>
              <a:rPr lang="en-US" sz="1350" dirty="0"/>
              <a:t>			EBU	</a:t>
            </a:r>
            <a:endParaRPr lang="en-IN" sz="1350" dirty="0"/>
          </a:p>
        </p:txBody>
      </p:sp>
    </p:spTree>
    <p:extLst>
      <p:ext uri="{BB962C8B-B14F-4D97-AF65-F5344CB8AC3E}">
        <p14:creationId xmlns:p14="http://schemas.microsoft.com/office/powerpoint/2010/main" val="118700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085850"/>
            <a:ext cx="6172200" cy="594122"/>
          </a:xfrm>
        </p:spPr>
        <p:txBody>
          <a:bodyPr>
            <a:normAutofit fontScale="90000"/>
          </a:bodyPr>
          <a:lstStyle/>
          <a:p>
            <a:r>
              <a:rPr lang="en-US" dirty="0">
                <a:solidFill>
                  <a:srgbClr val="FFFF00"/>
                </a:solidFill>
              </a:rPr>
              <a:t>Extra-Back-Up Guide</a:t>
            </a:r>
          </a:p>
        </p:txBody>
      </p:sp>
      <p:sp>
        <p:nvSpPr>
          <p:cNvPr id="3" name="Content Placeholder 2"/>
          <p:cNvSpPr>
            <a:spLocks noGrp="1"/>
          </p:cNvSpPr>
          <p:nvPr>
            <p:ph idx="1"/>
          </p:nvPr>
        </p:nvSpPr>
        <p:spPr>
          <a:xfrm>
            <a:off x="954157" y="1771650"/>
            <a:ext cx="4189343" cy="4443620"/>
          </a:xfrm>
        </p:spPr>
        <p:txBody>
          <a:bodyPr>
            <a:normAutofit fontScale="92500" lnSpcReduction="20000"/>
          </a:bodyPr>
          <a:lstStyle/>
          <a:p>
            <a:pPr>
              <a:buNone/>
            </a:pPr>
            <a:endParaRPr lang="en-US" sz="1950" dirty="0"/>
          </a:p>
          <a:p>
            <a:r>
              <a:rPr lang="en-US" sz="2400" dirty="0"/>
              <a:t>Long tip forms a fairly straight line with the LM axis or the proximal </a:t>
            </a:r>
            <a:r>
              <a:rPr lang="en-US" sz="2400" dirty="0" err="1"/>
              <a:t>ostial</a:t>
            </a:r>
            <a:r>
              <a:rPr lang="en-US" sz="2400" dirty="0"/>
              <a:t> RCA</a:t>
            </a:r>
          </a:p>
          <a:p>
            <a:endParaRPr lang="en-US" sz="2400" dirty="0"/>
          </a:p>
          <a:p>
            <a:r>
              <a:rPr lang="en-US" sz="2400" dirty="0"/>
              <a:t>Long secondary curve  -  abut the opposite aortic wall</a:t>
            </a:r>
          </a:p>
          <a:p>
            <a:endParaRPr lang="en-US" sz="2400" dirty="0"/>
          </a:p>
          <a:p>
            <a:r>
              <a:rPr lang="en-US" sz="2400" dirty="0"/>
              <a:t>So tip in the coronary artery is not easily displaced  </a:t>
            </a:r>
          </a:p>
        </p:txBody>
      </p:sp>
      <p:pic>
        <p:nvPicPr>
          <p:cNvPr id="5" name="Picture 9"/>
          <p:cNvPicPr>
            <a:picLocks noChangeAspect="1" noChangeArrowheads="1"/>
          </p:cNvPicPr>
          <p:nvPr/>
        </p:nvPicPr>
        <p:blipFill>
          <a:blip r:embed="rId3" cstate="print"/>
          <a:srcRect/>
          <a:stretch>
            <a:fillRect/>
          </a:stretch>
        </p:blipFill>
        <p:spPr bwMode="auto">
          <a:xfrm>
            <a:off x="5468302" y="4282347"/>
            <a:ext cx="2075498" cy="1546955"/>
          </a:xfrm>
          <a:prstGeom prst="rect">
            <a:avLst/>
          </a:prstGeom>
          <a:noFill/>
          <a:ln w="9525">
            <a:noFill/>
            <a:miter lim="800000"/>
            <a:headEnd/>
            <a:tailEnd/>
          </a:ln>
          <a:effec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14502"/>
            <a:ext cx="2057400" cy="2344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17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Multipurpose Guide</a:t>
            </a:r>
          </a:p>
        </p:txBody>
      </p:sp>
      <p:sp>
        <p:nvSpPr>
          <p:cNvPr id="3" name="Content Placeholder 2"/>
          <p:cNvSpPr>
            <a:spLocks noGrp="1"/>
          </p:cNvSpPr>
          <p:nvPr>
            <p:ph idx="1"/>
          </p:nvPr>
        </p:nvSpPr>
        <p:spPr/>
        <p:txBody>
          <a:bodyPr>
            <a:normAutofit/>
          </a:bodyPr>
          <a:lstStyle/>
          <a:p>
            <a:r>
              <a:rPr lang="en-US" sz="2400" dirty="0"/>
              <a:t>Straight with a single minor bend at the tip</a:t>
            </a:r>
          </a:p>
          <a:p>
            <a:r>
              <a:rPr lang="en-US" sz="2400" dirty="0"/>
              <a:t>For RCA bypass graft or a high left main (LM) takeoff</a:t>
            </a:r>
          </a:p>
          <a:p>
            <a:endParaRPr lang="en-US" sz="2100" dirty="0"/>
          </a:p>
        </p:txBody>
      </p:sp>
      <p:sp>
        <p:nvSpPr>
          <p:cNvPr id="59394" name="AutoShape 2" descr="Image result for multipurpose catheter"/>
          <p:cNvSpPr>
            <a:spLocks noChangeAspect="1" noChangeArrowheads="1"/>
          </p:cNvSpPr>
          <p:nvPr/>
        </p:nvSpPr>
        <p:spPr bwMode="auto">
          <a:xfrm>
            <a:off x="1259681" y="748905"/>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IN" sz="1350"/>
          </a:p>
        </p:txBody>
      </p:sp>
      <p:sp>
        <p:nvSpPr>
          <p:cNvPr id="59396" name="AutoShape 4" descr="Image result for multipurpose catheter"/>
          <p:cNvSpPr>
            <a:spLocks noChangeAspect="1" noChangeArrowheads="1"/>
          </p:cNvSpPr>
          <p:nvPr/>
        </p:nvSpPr>
        <p:spPr bwMode="auto">
          <a:xfrm>
            <a:off x="1259681" y="748905"/>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IN" sz="1350"/>
          </a:p>
        </p:txBody>
      </p:sp>
      <p:sp>
        <p:nvSpPr>
          <p:cNvPr id="59398" name="AutoShape 6" descr="Image result for multipurpose catheter"/>
          <p:cNvSpPr>
            <a:spLocks noChangeAspect="1" noChangeArrowheads="1"/>
          </p:cNvSpPr>
          <p:nvPr/>
        </p:nvSpPr>
        <p:spPr bwMode="auto">
          <a:xfrm>
            <a:off x="1259681" y="748905"/>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IN" sz="1350"/>
          </a:p>
        </p:txBody>
      </p:sp>
      <p:sp>
        <p:nvSpPr>
          <p:cNvPr id="59400" name="AutoShape 8" descr="data:image/jpeg;base64,/9j/4AAQSkZJRgABAQAAAQABAAD/2wCEAAkGBxQQEhQUEBQUFBAUFA8UDw8UFA8UFBQUFBQWFhQUFBQYHCggGBolHBQUITEhJSkrLi4uFx8zODMsNygtLisBCgoKDg0NFA8QFCwcHBwsLCwsLCwsLCwsLCwsLCwsLCwsLCwsLCwsLCwsLCwsLCwsLCwsLCwsNywsNywsKys3LP/AABEIAJ4BPgMBIgACEQEDEQH/xAAbAAADAQADAQAAAAAAAAAAAAAAAQIDBAUGB//EADgQAAIBAgMECAQEBgMAAAAAAAABAgMRBSExBAZRYRIyQUJxgZGxE1KhwSKCkvAVFkNicuEU0fH/xAAYAQEBAQEBAAAAAAAAAAAAAAAAAQIEA//EACMRAQEAAQMDBQEBAAAAAAAAAAABAgMREhMxQSEyUVJhIkL/2gAMAwEAAhEDEQA/AIRSJRSNPExiGAxiGADEMAGIYAAAAwAAAYAAwEMBopEFBFJFohFkGlLMtPUjZ5WeZUwpx0ZMboIsYUprL/wyZpJENXCJbJKaEgM7CKaJsBIMYmUIQxMIQihMCRDsDCoQ0IYDGAIBjEMBgJDABgAAADCAAAAGZ1q0YK8mkubOs2nH4R6icub/AAoSWsZamOPeu3GjyW0byTekox8Fd+rOBVxyb1nN+dvY1wefXniWveDUlxPnMsTb4+cmT/EOX1LxnydXL6vpKkuK9SoyXE+Z/wAQ5L1KWIcvqxxnydXL6vp0Cmz5lHE2uK8JM3hjU1pKa/NInH9Orfq+kRYJ8eVzwFPeKov6kvNRfujl0t6ai1lGXjG3sThV688yvZ1GSeco71/NBPnGVvo0cunvHSeqnHyuvoONamthfLuJGTRxqWLUZaVI+bt7nIjVjLRp+DT9iNzKXtQJlNEtBUtCYwsQSIolgITGIoQhiCoQxIaAY0JDAYxDABiGQMBDKAAOPt22xoxvLXux7WNmblJN63qTUVeTSS1bOhxHeG2VPJfO/sjpcVxeVR5vwgtF/s6+js86zyz59hvaTu57nlqe30jbasScne7b+aTv6HHjGpUeSb9j0OwbvJZzzZ3lDYox0RLk3jo4x4/Z8BqS1yOxo7rrvNnqY0zRRM7vWYx52nuvTN47tUuB3tgG67OlW7lH5S/5bo/KdyNAdKt16D7pEt0qL4rzO+RaG48xLc2D0nJeZx6m5cu7U9UewuXAb02jwVTdPaF1XGXm0cGthW009YS8mmfUKbIqXuWZVm6eN8PlM6tSHWjJf5RYoYhb/WR9UlQjLrLPwOBXwalPrU4vyRebF0MXhaWNzjpOovzNr0ZzKW81Rd+/+UU/Y72vuns77vRf9rZ19bcyHdnJejLyjPRs7ZJpb0y7VB/qicqnvOu2m/yyi/c6qrudUXVqJ+KOFV3Z2iOnRfg2vsP5OGpP9PUw3hpPVTXlf2ZrHG6D79vFSX2PEVMK2mPcl5NMxlGtHWE/0sbYm+rPh9Dht9J6VIfqRtGpF6NPwaPmT2ua1T84v/oX/P5L2JtPk56n1fUBNHzOOKNaXXhKS+5tHGprvT/Uxx/V6mX1fQUUiUUjL3NDEhgMYhgAxDABiI2ivGnFyk7JfuwS1lt+2xox6Ute7HizxGJYhKcm27yfolwRrjGJOpK710iuCNMDwp1H0p6G/bHL66t/IzwvB5VXeWnuer2TY401ZI1pUlFWRvGJi11TGQoxNEhoCKYAADAAZRSGhDQDKiyUUgLsXYiH1KZBpSl7odRZsdFZjqrP0Cs5IV7+RVuIkkuIRkiDWaS0MmBMzNlyJAmxEoLgaElGM9mi9Yr0Rx6mGUpawj6I5rJYR1VTd+g/6cfQx/lfZ33PqzugTAzRSJQ0FUMSABlEjCHcYhgEpJK7yS1Z47HsW+I8uouquL+Y5u8WK604v8K674vgeb2TZ5bROy07eSNybetc2eV1MuM7OTg+wOvO76vae0oUlFJIx2HZVSikkcyETFu7oxxmM2VCJYIA0YABAwAAGDEFwKQ7k2KRQykSxgbOTaXIWpFyokGkJWLTTZm+RvslN524ZAKo7v8AehjONjkSoyTz1NPgq1m7Wz04kVwGiWzk9COf4nyyMaiV3qVGViGayt2GbAlkspklCJKZLCEIbFcKzRRKZSAaGJDQDGJDAaOpx7EvhR6MX+NrN/KuPiczEdtVGDk9e6uLPBYhtbnJ3d5N5s1jPNc+tnfbj3qJuVWSjHO7/bPZYPhyowXzdr5nB3dwr4a6cl+J/Q7+MSZXd6aeExioRNUgSGZegGAFAAAA7DEBA0ORIAMoQAUO5KGiikykyVIcANYS7DejWszjQZtHsuQbV7vNPImlGyfgb05K1rZceZlGWbvbRrIiuI0RNmtuzQzkUZkMqTEwiGSy5EMoTJYyWANibE2JsCUUiEykwKQyUUgGgnNRTbdkldsDzW8uKf04vJdd8XwLJvXnqZ8Zu63HMUdSTfZmoLguPiXu3hnTfxJ6Lqp+512GbG9oqf2rrP7HuqFJRSS0Rcr4Y0sNv6vetYRN4omESzD3MaJGUMYgAYAK4FAIZAAAFDQAgApIBIdwKLRmiosDWDzNYq7dtDCJtGdiDapPo5L1M60tLcDOXiDkFOUzGUiul4kvmETUMmy5MzYCbIZTIuUDZLYMm4A2RcbZLYCTKTM0UmBomNEocnZN8E3lqEcLGcQ+DDLryyjy4s8HVk6k1GObb+py8bxB1JtvwS4Jdh2W7GG2XxJrN9VcjfaOfGdTLlezuMI2FUYJdvefM7OCMqaNjDpWmO5Fx3AtMaITHcC7jRKZSALDEADAQwGAgIhjQgTKpoYhkDGSCKNIyL6VtNDEtEGvR6SutVqvuiJMUJ2Y2A7mfSG2TYBSM5FNkSZRLJYNkNgDZDY2yWwE2TcGybgBSZkmVcDaDCvV6KM1I6bEq9S/Q6LfyyWj8SU2cOpscdorXtks5tdvI9DThbJaHF2DZvhxt3nnJ8Wc6CBtI0iVci47gVcdyLhco0TGmZ3KTA0uUmZplRYFjJuO4DAVwuBQmICChkIZRQE3GmQUmMm4XKLKRmmVcDRPIDOTGmQO5MhKQpAS2Q2NshsoTZDGyGwE2Q2NshsAbJbE2S2AkUmZ3GmBrcZmmNMDQaZCYXA0uFyLjuBdwuTcLgVcpMzC4GyZSZkmNMDZMq5kmUmBdx3IuFwi7iuSMKq4XJQAXcLkhcCrhcgYRVy0zILgaB0jNMLgV0hSZLYrgNslsGS2FJslsGyGwE2Q2UzNsBNktgyGwP/Z"/>
          <p:cNvSpPr>
            <a:spLocks noChangeAspect="1" noChangeArrowheads="1"/>
          </p:cNvSpPr>
          <p:nvPr/>
        </p:nvSpPr>
        <p:spPr bwMode="auto">
          <a:xfrm>
            <a:off x="1259681" y="748905"/>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IN" sz="1350"/>
          </a:p>
        </p:txBody>
      </p:sp>
      <p:sp>
        <p:nvSpPr>
          <p:cNvPr id="59402" name="AutoShape 10" descr="data:image/jpeg;base64,/9j/4AAQSkZJRgABAQAAAQABAAD/2wCEAAkGBxQQEhQUEBQUFBAUFA8UDw8UFA8UFBQUFBQWFhQUFBQYHCggGBolHBQUITEhJSkrLi4uFx8zODMsNygtLisBCgoKDg0NFA8QFCwcHBwsLCwsLCwsLCwsLCwsLCwsLCwsLCwsLCwsLCwsLCwsLCwsLCwsLCwsNywsNywsKys3LP/AABEIAJ4BPgMBIgACEQEDEQH/xAAbAAADAQADAQAAAAAAAAAAAAAAAQIDBAUGB//EADgQAAIBAgMECAQEBgMAAAAAAAABAgMRBSExBAZRYRIyQUJxgZGxE1KhwSKCkvAVFkNicuEU0fH/xAAYAQEBAQEBAAAAAAAAAAAAAAAAAQIEA//EACMRAQEAAQMDBQEBAAAAAAAAAAABAgMREhMxQSEyUVJhIkL/2gAMAwEAAhEDEQA/AIRSJRSNPExiGAxiGADEMAGIYAAAAwAAAYAAwEMBopEFBFJFohFkGlLMtPUjZ5WeZUwpx0ZMboIsYUprL/wyZpJENXCJbJKaEgM7CKaJsBIMYmUIQxMIQihMCRDsDCoQ0IYDGAIBjEMBgJDABgAAADCAAAAGZ1q0YK8mkubOs2nH4R6icub/AAoSWsZamOPeu3GjyW0byTekox8Fd+rOBVxyb1nN+dvY1wefXniWveDUlxPnMsTb4+cmT/EOX1LxnydXL6vpKkuK9SoyXE+Z/wAQ5L1KWIcvqxxnydXL6vp0Cmz5lHE2uK8JM3hjU1pKa/NInH9Orfq+kRYJ8eVzwFPeKov6kvNRfujl0t6ai1lGXjG3sThV688yvZ1GSeco71/NBPnGVvo0cunvHSeqnHyuvoONamthfLuJGTRxqWLUZaVI+bt7nIjVjLRp+DT9iNzKXtQJlNEtBUtCYwsQSIolgITGIoQhiCoQxIaAY0JDAYxDABiGQMBDKAAOPt22xoxvLXux7WNmblJN63qTUVeTSS1bOhxHeG2VPJfO/sjpcVxeVR5vwgtF/s6+js86zyz59hvaTu57nlqe30jbasScne7b+aTv6HHjGpUeSb9j0OwbvJZzzZ3lDYox0RLk3jo4x4/Z8BqS1yOxo7rrvNnqY0zRRM7vWYx52nuvTN47tUuB3tgG67OlW7lH5S/5bo/KdyNAdKt16D7pEt0qL4rzO+RaG48xLc2D0nJeZx6m5cu7U9UewuXAb02jwVTdPaF1XGXm0cGthW009YS8mmfUKbIqXuWZVm6eN8PlM6tSHWjJf5RYoYhb/WR9UlQjLrLPwOBXwalPrU4vyRebF0MXhaWNzjpOovzNr0ZzKW81Rd+/+UU/Y72vuns77vRf9rZ19bcyHdnJejLyjPRs7ZJpb0y7VB/qicqnvOu2m/yyi/c6qrudUXVqJ+KOFV3Z2iOnRfg2vsP5OGpP9PUw3hpPVTXlf2ZrHG6D79vFSX2PEVMK2mPcl5NMxlGtHWE/0sbYm+rPh9Dht9J6VIfqRtGpF6NPwaPmT2ua1T84v/oX/P5L2JtPk56n1fUBNHzOOKNaXXhKS+5tHGprvT/Uxx/V6mX1fQUUiUUjL3NDEhgMYhgAxDABiI2ivGnFyk7JfuwS1lt+2xox6Ute7HizxGJYhKcm27yfolwRrjGJOpK710iuCNMDwp1H0p6G/bHL66t/IzwvB5VXeWnuer2TY401ZI1pUlFWRvGJi11TGQoxNEhoCKYAADAAZRSGhDQDKiyUUgLsXYiH1KZBpSl7odRZsdFZjqrP0Cs5IV7+RVuIkkuIRkiDWaS0MmBMzNlyJAmxEoLgaElGM9mi9Yr0Rx6mGUpawj6I5rJYR1VTd+g/6cfQx/lfZ33PqzugTAzRSJQ0FUMSABlEjCHcYhgEpJK7yS1Z47HsW+I8uouquL+Y5u8WK604v8K674vgeb2TZ5bROy07eSNybetc2eV1MuM7OTg+wOvO76vae0oUlFJIx2HZVSikkcyETFu7oxxmM2VCJYIA0YABAwAAGDEFwKQ7k2KRQykSxgbOTaXIWpFyokGkJWLTTZm+RvslN524ZAKo7v8AehjONjkSoyTz1NPgq1m7Wz04kVwGiWzk9COf4nyyMaiV3qVGViGayt2GbAlkspklCJKZLCEIbFcKzRRKZSAaGJDQDGJDAaOpx7EvhR6MX+NrN/KuPiczEdtVGDk9e6uLPBYhtbnJ3d5N5s1jPNc+tnfbj3qJuVWSjHO7/bPZYPhyowXzdr5nB3dwr4a6cl+J/Q7+MSZXd6aeExioRNUgSGZegGAFAAAA7DEBA0ORIAMoQAUO5KGiikykyVIcANYS7DejWszjQZtHsuQbV7vNPImlGyfgb05K1rZceZlGWbvbRrIiuI0RNmtuzQzkUZkMqTEwiGSy5EMoTJYyWANibE2JsCUUiEykwKQyUUgGgnNRTbdkldsDzW8uKf04vJdd8XwLJvXnqZ8Zu63HMUdSTfZmoLguPiXu3hnTfxJ6Lqp+512GbG9oqf2rrP7HuqFJRSS0Rcr4Y0sNv6vetYRN4omESzD3MaJGUMYgAYAK4FAIZAAAFDQAgApIBIdwKLRmiosDWDzNYq7dtDCJtGdiDapPo5L1M60tLcDOXiDkFOUzGUiul4kvmETUMmy5MzYCbIZTIuUDZLYMm4A2RcbZLYCTKTM0UmBomNEocnZN8E3lqEcLGcQ+DDLryyjy4s8HVk6k1GObb+py8bxB1JtvwS4Jdh2W7GG2XxJrN9VcjfaOfGdTLlezuMI2FUYJdvefM7OCMqaNjDpWmO5Fx3AtMaITHcC7jRKZSALDEADAQwGAgIhjQgTKpoYhkDGSCKNIyL6VtNDEtEGvR6SutVqvuiJMUJ2Y2A7mfSG2TYBSM5FNkSZRLJYNkNgDZDY2yWwE2TcGybgBSZkmVcDaDCvV6KM1I6bEq9S/Q6LfyyWj8SU2cOpscdorXtks5tdvI9DThbJaHF2DZvhxt3nnJ8Wc6CBtI0iVci47gVcdyLhco0TGmZ3KTA0uUmZplRYFjJuO4DAVwuBQmICChkIZRQE3GmQUmMm4XKLKRmmVcDRPIDOTGmQO5MhKQpAS2Q2NshsoTZDGyGwE2Q2NshsAbJbE2S2AkUmZ3GmBrcZmmNMDQaZCYXA0uFyLjuBdwuTcLgVcpMzC4GyZSZkmNMDZMq5kmUmBdx3IuFwi7iuSMKq4XJQAXcLkhcCrhcgYRVy0zILgaB0jNMLgV0hSZLYrgNslsGS2FJslsGyGwE2Q2UzNsBNktgyGwP/Z"/>
          <p:cNvSpPr>
            <a:spLocks noChangeAspect="1" noChangeArrowheads="1"/>
          </p:cNvSpPr>
          <p:nvPr/>
        </p:nvSpPr>
        <p:spPr bwMode="auto">
          <a:xfrm>
            <a:off x="1259681" y="748905"/>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IN" sz="1350"/>
          </a:p>
        </p:txBody>
      </p:sp>
      <p:sp>
        <p:nvSpPr>
          <p:cNvPr id="59404" name="AutoShape 12" descr="data:image/jpeg;base64,/9j/4AAQSkZJRgABAQAAAQABAAD/2wCEAAkGBxQQEhQUEBQUFBAUFA8UDw8UFA8UFBQUFBQWFhQUFBQYHCggGBolHBQUITEhJSkrLi4uFx8zODMsNygtLisBCgoKDg0NFA8QFCwcHBwsLCwsLCwsLCwsLCwsLCwsLCwsLCwsLCwsLCwsLCwsLCwsLCwsLCwsNywsNywsKys3LP/AABEIAJ4BPgMBIgACEQEDEQH/xAAbAAADAQADAQAAAAAAAAAAAAAAAQIDBAUGB//EADgQAAIBAgMECAQEBgMAAAAAAAABAgMRBSExBAZRYRIyQUJxgZGxE1KhwSKCkvAVFkNicuEU0fH/xAAYAQEBAQEBAAAAAAAAAAAAAAAAAQIEA//EACMRAQEAAQMDBQEBAAAAAAAAAAABAgMREhMxQSEyUVJhIkL/2gAMAwEAAhEDEQA/AIRSJRSNPExiGAxiGADEMAGIYAAAAwAAAYAAwEMBopEFBFJFohFkGlLMtPUjZ5WeZUwpx0ZMboIsYUprL/wyZpJENXCJbJKaEgM7CKaJsBIMYmUIQxMIQihMCRDsDCoQ0IYDGAIBjEMBgJDABgAAADCAAAAGZ1q0YK8mkubOs2nH4R6icub/AAoSWsZamOPeu3GjyW0byTekox8Fd+rOBVxyb1nN+dvY1wefXniWveDUlxPnMsTb4+cmT/EOX1LxnydXL6vpKkuK9SoyXE+Z/wAQ5L1KWIcvqxxnydXL6vp0Cmz5lHE2uK8JM3hjU1pKa/NInH9Orfq+kRYJ8eVzwFPeKov6kvNRfujl0t6ai1lGXjG3sThV688yvZ1GSeco71/NBPnGVvo0cunvHSeqnHyuvoONamthfLuJGTRxqWLUZaVI+bt7nIjVjLRp+DT9iNzKXtQJlNEtBUtCYwsQSIolgITGIoQhiCoQxIaAY0JDAYxDABiGQMBDKAAOPt22xoxvLXux7WNmblJN63qTUVeTSS1bOhxHeG2VPJfO/sjpcVxeVR5vwgtF/s6+js86zyz59hvaTu57nlqe30jbasScne7b+aTv6HHjGpUeSb9j0OwbvJZzzZ3lDYox0RLk3jo4x4/Z8BqS1yOxo7rrvNnqY0zRRM7vWYx52nuvTN47tUuB3tgG67OlW7lH5S/5bo/KdyNAdKt16D7pEt0qL4rzO+RaG48xLc2D0nJeZx6m5cu7U9UewuXAb02jwVTdPaF1XGXm0cGthW009YS8mmfUKbIqXuWZVm6eN8PlM6tSHWjJf5RYoYhb/WR9UlQjLrLPwOBXwalPrU4vyRebF0MXhaWNzjpOovzNr0ZzKW81Rd+/+UU/Y72vuns77vRf9rZ19bcyHdnJejLyjPRs7ZJpb0y7VB/qicqnvOu2m/yyi/c6qrudUXVqJ+KOFV3Z2iOnRfg2vsP5OGpP9PUw3hpPVTXlf2ZrHG6D79vFSX2PEVMK2mPcl5NMxlGtHWE/0sbYm+rPh9Dht9J6VIfqRtGpF6NPwaPmT2ua1T84v/oX/P5L2JtPk56n1fUBNHzOOKNaXXhKS+5tHGprvT/Uxx/V6mX1fQUUiUUjL3NDEhgMYhgAxDABiI2ivGnFyk7JfuwS1lt+2xox6Ute7HizxGJYhKcm27yfolwRrjGJOpK710iuCNMDwp1H0p6G/bHL66t/IzwvB5VXeWnuer2TY401ZI1pUlFWRvGJi11TGQoxNEhoCKYAADAAZRSGhDQDKiyUUgLsXYiH1KZBpSl7odRZsdFZjqrP0Cs5IV7+RVuIkkuIRkiDWaS0MmBMzNlyJAmxEoLgaElGM9mi9Yr0Rx6mGUpawj6I5rJYR1VTd+g/6cfQx/lfZ33PqzugTAzRSJQ0FUMSABlEjCHcYhgEpJK7yS1Z47HsW+I8uouquL+Y5u8WK604v8K674vgeb2TZ5bROy07eSNybetc2eV1MuM7OTg+wOvO76vae0oUlFJIx2HZVSikkcyETFu7oxxmM2VCJYIA0YABAwAAGDEFwKQ7k2KRQykSxgbOTaXIWpFyokGkJWLTTZm+RvslN524ZAKo7v8AehjONjkSoyTz1NPgq1m7Wz04kVwGiWzk9COf4nyyMaiV3qVGViGayt2GbAlkspklCJKZLCEIbFcKzRRKZSAaGJDQDGJDAaOpx7EvhR6MX+NrN/KuPiczEdtVGDk9e6uLPBYhtbnJ3d5N5s1jPNc+tnfbj3qJuVWSjHO7/bPZYPhyowXzdr5nB3dwr4a6cl+J/Q7+MSZXd6aeExioRNUgSGZegGAFAAAA7DEBA0ORIAMoQAUO5KGiikykyVIcANYS7DejWszjQZtHsuQbV7vNPImlGyfgb05K1rZceZlGWbvbRrIiuI0RNmtuzQzkUZkMqTEwiGSy5EMoTJYyWANibE2JsCUUiEykwKQyUUgGgnNRTbdkldsDzW8uKf04vJdd8XwLJvXnqZ8Zu63HMUdSTfZmoLguPiXu3hnTfxJ6Lqp+512GbG9oqf2rrP7HuqFJRSS0Rcr4Y0sNv6vetYRN4omESzD3MaJGUMYgAYAK4FAIZAAAFDQAgApIBIdwKLRmiosDWDzNYq7dtDCJtGdiDapPo5L1M60tLcDOXiDkFOUzGUiul4kvmETUMmy5MzYCbIZTIuUDZLYMm4A2RcbZLYCTKTM0UmBomNEocnZN8E3lqEcLGcQ+DDLryyjy4s8HVk6k1GObb+py8bxB1JtvwS4Jdh2W7GG2XxJrN9VcjfaOfGdTLlezuMI2FUYJdvefM7OCMqaNjDpWmO5Fx3AtMaITHcC7jRKZSALDEADAQwGAgIhjQgTKpoYhkDGSCKNIyL6VtNDEtEGvR6SutVqvuiJMUJ2Y2A7mfSG2TYBSM5FNkSZRLJYNkNgDZDY2yWwE2TcGybgBSZkmVcDaDCvV6KM1I6bEq9S/Q6LfyyWj8SU2cOpscdorXtks5tdvI9DThbJaHF2DZvhxt3nnJ8Wc6CBtI0iVci47gVcdyLhco0TGmZ3KTA0uUmZplRYFjJuO4DAVwuBQmICChkIZRQE3GmQUmMm4XKLKRmmVcDRPIDOTGmQO5MhKQpAS2Q2NshsoTZDGyGwE2Q2NshsAbJbE2S2AkUmZ3GmBrcZmmNMDQaZCYXA0uFyLjuBdwuTcLgVcpMzC4GyZSZkmNMDZMq5kmUmBdx3IuFwi7iuSMKq4XJQAXcLkhcCrhcgYRVy0zILgaB0jNMLgV0hSZLYrgNslsGS2FJslsGyGwE2Q2UzNsBNktgyGwP/Z"/>
          <p:cNvSpPr>
            <a:spLocks noChangeAspect="1" noChangeArrowheads="1"/>
          </p:cNvSpPr>
          <p:nvPr/>
        </p:nvSpPr>
        <p:spPr bwMode="auto">
          <a:xfrm>
            <a:off x="1259681" y="748905"/>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IN" sz="1350"/>
          </a:p>
        </p:txBody>
      </p:sp>
      <p:pic>
        <p:nvPicPr>
          <p:cNvPr id="59406" name="Picture 14" descr="Multipurpose catheter"/>
          <p:cNvPicPr>
            <a:picLocks noChangeAspect="1" noChangeArrowheads="1"/>
          </p:cNvPicPr>
          <p:nvPr/>
        </p:nvPicPr>
        <p:blipFill>
          <a:blip r:embed="rId2"/>
          <a:srcRect/>
          <a:stretch>
            <a:fillRect/>
          </a:stretch>
        </p:blipFill>
        <p:spPr bwMode="auto">
          <a:xfrm>
            <a:off x="1488281" y="3268266"/>
            <a:ext cx="5389597" cy="2522934"/>
          </a:xfrm>
          <a:prstGeom prst="rect">
            <a:avLst/>
          </a:prstGeom>
          <a:noFill/>
        </p:spPr>
      </p:pic>
    </p:spTree>
    <p:extLst>
      <p:ext uri="{BB962C8B-B14F-4D97-AF65-F5344CB8AC3E}">
        <p14:creationId xmlns:p14="http://schemas.microsoft.com/office/powerpoint/2010/main" val="269002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catheters</a:t>
            </a:r>
          </a:p>
        </p:txBody>
      </p:sp>
      <p:sp>
        <p:nvSpPr>
          <p:cNvPr id="3" name="Content Placeholder 2"/>
          <p:cNvSpPr>
            <a:spLocks noGrp="1"/>
          </p:cNvSpPr>
          <p:nvPr>
            <p:ph idx="1"/>
          </p:nvPr>
        </p:nvSpPr>
        <p:spPr/>
        <p:txBody>
          <a:bodyPr>
            <a:normAutofit lnSpcReduction="10000"/>
          </a:bodyPr>
          <a:lstStyle/>
          <a:p>
            <a:r>
              <a:rPr lang="en-US" sz="2000" dirty="0">
                <a:solidFill>
                  <a:srgbClr val="FFFF00"/>
                </a:solidFill>
              </a:rPr>
              <a:t>3 DRC </a:t>
            </a:r>
            <a:r>
              <a:rPr lang="en-US" sz="2000" dirty="0"/>
              <a:t>- Three dimensional right curve - for tortuous, bent anatomy and posterior or superior take off of RCA</a:t>
            </a:r>
          </a:p>
          <a:p>
            <a:endParaRPr lang="en-US" sz="2000" dirty="0"/>
          </a:p>
          <a:p>
            <a:r>
              <a:rPr lang="en-US" sz="2000" dirty="0" err="1">
                <a:solidFill>
                  <a:srgbClr val="FFFF00"/>
                </a:solidFill>
              </a:rPr>
              <a:t>Arani</a:t>
            </a:r>
            <a:r>
              <a:rPr lang="en-US" sz="2000" dirty="0">
                <a:solidFill>
                  <a:srgbClr val="FFFF00"/>
                </a:solidFill>
              </a:rPr>
              <a:t> </a:t>
            </a:r>
          </a:p>
          <a:p>
            <a:pPr>
              <a:buFont typeface="Wingdings" pitchFamily="2" charset="2"/>
              <a:buChar char="Ø"/>
            </a:pPr>
            <a:r>
              <a:rPr lang="en-US" sz="2000" dirty="0"/>
              <a:t>Double angle 90° curve sits on ascending aorta in S configuration and is therefore useful for RCA with </a:t>
            </a:r>
            <a:r>
              <a:rPr lang="en-US" sz="2400" b="1" u="sng" dirty="0">
                <a:solidFill>
                  <a:srgbClr val="FF0000"/>
                </a:solidFill>
              </a:rPr>
              <a:t>horizontal take-off &amp; shepherd crook RCA</a:t>
            </a:r>
          </a:p>
          <a:p>
            <a:pPr>
              <a:buFont typeface="Wingdings" pitchFamily="2" charset="2"/>
              <a:buChar char="Ø"/>
            </a:pPr>
            <a:r>
              <a:rPr lang="en-US" sz="2000" dirty="0"/>
              <a:t>Primary and secondary curve provides two contact points on the opposite side of aorta thus providing tremendous back-up </a:t>
            </a:r>
          </a:p>
        </p:txBody>
      </p:sp>
      <p:pic>
        <p:nvPicPr>
          <p:cNvPr id="4" name="Picture 2"/>
          <p:cNvPicPr>
            <a:picLocks noChangeAspect="1" noChangeArrowheads="1"/>
          </p:cNvPicPr>
          <p:nvPr/>
        </p:nvPicPr>
        <p:blipFill>
          <a:blip r:embed="rId2" cstate="print"/>
          <a:srcRect l="1276" t="2035" r="77973" b="69472"/>
          <a:stretch>
            <a:fillRect/>
          </a:stretch>
        </p:blipFill>
        <p:spPr bwMode="auto">
          <a:xfrm>
            <a:off x="6472042" y="5318310"/>
            <a:ext cx="1257300" cy="1082489"/>
          </a:xfrm>
          <a:prstGeom prst="rect">
            <a:avLst/>
          </a:prstGeom>
          <a:noFill/>
          <a:ln w="9525">
            <a:noFill/>
            <a:miter lim="800000"/>
            <a:headEnd/>
            <a:tailEnd/>
          </a:ln>
          <a:effectLst/>
        </p:spPr>
      </p:pic>
    </p:spTree>
    <p:extLst>
      <p:ext uri="{BB962C8B-B14F-4D97-AF65-F5344CB8AC3E}">
        <p14:creationId xmlns:p14="http://schemas.microsoft.com/office/powerpoint/2010/main" val="417711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Guiding vs. Diagnostic catheters</a:t>
            </a:r>
            <a:endParaRPr lang="en-IN" dirty="0">
              <a:solidFill>
                <a:srgbClr val="FFFF00"/>
              </a:solidFill>
            </a:endParaRPr>
          </a:p>
        </p:txBody>
      </p:sp>
      <p:sp>
        <p:nvSpPr>
          <p:cNvPr id="10" name="Content Placeholder 9"/>
          <p:cNvSpPr>
            <a:spLocks noGrp="1"/>
          </p:cNvSpPr>
          <p:nvPr>
            <p:ph idx="1"/>
          </p:nvPr>
        </p:nvSpPr>
        <p:spPr>
          <a:xfrm>
            <a:off x="514350" y="1915416"/>
            <a:ext cx="8115300" cy="3018094"/>
          </a:xfrm>
        </p:spPr>
        <p:txBody>
          <a:bodyPr>
            <a:normAutofit/>
          </a:bodyPr>
          <a:lstStyle/>
          <a:p>
            <a:pPr>
              <a:buNone/>
            </a:pPr>
            <a:r>
              <a:rPr lang="en-US" sz="1950" dirty="0">
                <a:latin typeface="Cambria" panose="02040503050406030204" pitchFamily="18" charset="0"/>
              </a:rPr>
              <a:t>A Guide has</a:t>
            </a:r>
          </a:p>
          <a:p>
            <a:pPr lvl="1"/>
            <a:r>
              <a:rPr lang="en-US" sz="1950" dirty="0">
                <a:latin typeface="Cambria" panose="02040503050406030204" pitchFamily="18" charset="0"/>
              </a:rPr>
              <a:t>Stiffer shaft</a:t>
            </a:r>
          </a:p>
          <a:p>
            <a:pPr lvl="1"/>
            <a:r>
              <a:rPr lang="en-US" sz="1950" dirty="0">
                <a:latin typeface="Cambria" panose="02040503050406030204" pitchFamily="18" charset="0"/>
              </a:rPr>
              <a:t>Re-enforced construction (3 vs. 2 layers)</a:t>
            </a:r>
          </a:p>
          <a:p>
            <a:pPr lvl="1"/>
            <a:r>
              <a:rPr lang="en-US" sz="1950" dirty="0">
                <a:latin typeface="Cambria" panose="02040503050406030204" pitchFamily="18" charset="0"/>
              </a:rPr>
              <a:t>Larger internal diameter (ID)</a:t>
            </a:r>
          </a:p>
          <a:p>
            <a:pPr lvl="1"/>
            <a:r>
              <a:rPr lang="en-US" sz="1950" dirty="0">
                <a:latin typeface="Cambria" panose="02040503050406030204" pitchFamily="18" charset="0"/>
              </a:rPr>
              <a:t>Shorter &amp; more angulated, non tapering </a:t>
            </a:r>
            <a:r>
              <a:rPr lang="en-US" sz="1950" dirty="0" err="1">
                <a:latin typeface="Cambria" panose="02040503050406030204" pitchFamily="18" charset="0"/>
              </a:rPr>
              <a:t>atraumatic</a:t>
            </a:r>
            <a:r>
              <a:rPr lang="en-US" sz="1950" dirty="0">
                <a:latin typeface="Cambria" panose="02040503050406030204" pitchFamily="18" charset="0"/>
              </a:rPr>
              <a:t> tip </a:t>
            </a:r>
          </a:p>
        </p:txBody>
      </p:sp>
      <p:pic>
        <p:nvPicPr>
          <p:cNvPr id="11" name="Picture 2" descr="http://cardiophile.org/wp-content/uploads/2009/02/judkins-left-catheter.jpg"/>
          <p:cNvPicPr>
            <a:picLocks noChangeAspect="1" noChangeArrowheads="1"/>
          </p:cNvPicPr>
          <p:nvPr/>
        </p:nvPicPr>
        <p:blipFill>
          <a:blip r:embed="rId2" cstate="print"/>
          <a:srcRect/>
          <a:stretch>
            <a:fillRect/>
          </a:stretch>
        </p:blipFill>
        <p:spPr bwMode="auto">
          <a:xfrm>
            <a:off x="1352005" y="4021010"/>
            <a:ext cx="3183966" cy="1768091"/>
          </a:xfrm>
          <a:prstGeom prst="rect">
            <a:avLst/>
          </a:prstGeom>
          <a:noFill/>
        </p:spPr>
      </p:pic>
      <p:pic>
        <p:nvPicPr>
          <p:cNvPr id="12" name="Picture 4" descr="http://cardiophile.org/wp-content/uploads/2009/02/judkins-left-guide-catheter.jpg"/>
          <p:cNvPicPr>
            <a:picLocks noChangeAspect="1" noChangeArrowheads="1"/>
          </p:cNvPicPr>
          <p:nvPr/>
        </p:nvPicPr>
        <p:blipFill>
          <a:blip r:embed="rId3" cstate="print"/>
          <a:srcRect/>
          <a:stretch>
            <a:fillRect/>
          </a:stretch>
        </p:blipFill>
        <p:spPr bwMode="auto">
          <a:xfrm>
            <a:off x="5373626" y="4045494"/>
            <a:ext cx="2860988" cy="1768091"/>
          </a:xfrm>
          <a:prstGeom prst="rect">
            <a:avLst/>
          </a:prstGeom>
          <a:noFill/>
        </p:spPr>
      </p:pic>
    </p:spTree>
    <p:extLst>
      <p:ext uri="{BB962C8B-B14F-4D97-AF65-F5344CB8AC3E}">
        <p14:creationId xmlns:p14="http://schemas.microsoft.com/office/powerpoint/2010/main" val="100218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20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20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2000"/>
                                        <p:tgtEl>
                                          <p:spTgt spid="1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20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srcRect/>
          <a:stretch>
            <a:fillRect/>
          </a:stretch>
        </p:blipFill>
        <p:spPr bwMode="auto">
          <a:xfrm>
            <a:off x="271463" y="481013"/>
            <a:ext cx="8601075" cy="5895975"/>
          </a:xfrm>
          <a:prstGeom prst="rect">
            <a:avLst/>
          </a:prstGeom>
          <a:noFill/>
          <a:ln w="9525">
            <a:noFill/>
            <a:miter lim="800000"/>
            <a:headEnd/>
            <a:tailEnd/>
          </a:ln>
          <a:effectLst/>
        </p:spPr>
      </p:pic>
    </p:spTree>
    <p:extLst>
      <p:ext uri="{BB962C8B-B14F-4D97-AF65-F5344CB8AC3E}">
        <p14:creationId xmlns:p14="http://schemas.microsoft.com/office/powerpoint/2010/main" val="428567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626" y="1371600"/>
            <a:ext cx="6889474" cy="5055703"/>
          </a:xfrm>
        </p:spPr>
        <p:txBody>
          <a:bodyPr>
            <a:normAutofit lnSpcReduction="10000"/>
          </a:bodyPr>
          <a:lstStyle/>
          <a:p>
            <a:r>
              <a:rPr lang="en-US" sz="2000" dirty="0">
                <a:solidFill>
                  <a:srgbClr val="FFFF00"/>
                </a:solidFill>
              </a:rPr>
              <a:t>XBR</a:t>
            </a:r>
            <a:r>
              <a:rPr lang="en-US" sz="2000" dirty="0"/>
              <a:t> and </a:t>
            </a:r>
            <a:r>
              <a:rPr lang="en-US" sz="2000" dirty="0">
                <a:solidFill>
                  <a:srgbClr val="FFFF00"/>
                </a:solidFill>
              </a:rPr>
              <a:t>XBRCA</a:t>
            </a:r>
            <a:r>
              <a:rPr lang="en-US" sz="2000" dirty="0"/>
              <a:t> - new catheters developed specifically for the inferior and superior take off of RCA respectively</a:t>
            </a:r>
          </a:p>
          <a:p>
            <a:endParaRPr lang="en-US" sz="2000" dirty="0"/>
          </a:p>
          <a:p>
            <a:r>
              <a:rPr lang="en-US" sz="2000" dirty="0">
                <a:solidFill>
                  <a:srgbClr val="FFFF00"/>
                </a:solidFill>
              </a:rPr>
              <a:t>El </a:t>
            </a:r>
            <a:r>
              <a:rPr lang="en-US" sz="2000" dirty="0" err="1">
                <a:solidFill>
                  <a:srgbClr val="FFFF00"/>
                </a:solidFill>
              </a:rPr>
              <a:t>Gamal</a:t>
            </a:r>
            <a:r>
              <a:rPr lang="en-US" sz="2000" dirty="0">
                <a:solidFill>
                  <a:srgbClr val="FFFF00"/>
                </a:solidFill>
              </a:rPr>
              <a:t> (EGB) </a:t>
            </a:r>
            <a:r>
              <a:rPr lang="en-US" sz="2000" dirty="0"/>
              <a:t>- pre-shaped catheter with improved distal end-portion for accessing bypass grafts and more precise access of RCA</a:t>
            </a:r>
          </a:p>
          <a:p>
            <a:endParaRPr lang="en-US" sz="2000" dirty="0"/>
          </a:p>
          <a:p>
            <a:r>
              <a:rPr lang="en-US" sz="2000" dirty="0">
                <a:solidFill>
                  <a:srgbClr val="FFFF00"/>
                </a:solidFill>
              </a:rPr>
              <a:t>LCB</a:t>
            </a:r>
            <a:r>
              <a:rPr lang="en-US" sz="2000" dirty="0"/>
              <a:t>  - for left coronary venous bypass grafts. Its tip has 90 º bend with 70º secondary bend</a:t>
            </a:r>
          </a:p>
          <a:p>
            <a:endParaRPr lang="en-US" sz="2000" dirty="0"/>
          </a:p>
          <a:p>
            <a:r>
              <a:rPr lang="en-US" sz="2000" dirty="0">
                <a:solidFill>
                  <a:srgbClr val="FFFF00"/>
                </a:solidFill>
              </a:rPr>
              <a:t>RCB </a:t>
            </a:r>
            <a:r>
              <a:rPr lang="en-US" sz="2000" dirty="0"/>
              <a:t> - for right coronary venous bypass grafts, its tip and secondary bends approximate 120º -  like a JR catheter with a shallower tip bend</a:t>
            </a:r>
          </a:p>
        </p:txBody>
      </p:sp>
    </p:spTree>
    <p:extLst>
      <p:ext uri="{BB962C8B-B14F-4D97-AF65-F5344CB8AC3E}">
        <p14:creationId xmlns:p14="http://schemas.microsoft.com/office/powerpoint/2010/main" val="305675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rgbClr val="FFFF00"/>
                </a:solidFill>
              </a:rPr>
              <a:t>Guiding Catheter Selection - LCA</a:t>
            </a:r>
          </a:p>
        </p:txBody>
      </p:sp>
      <p:sp>
        <p:nvSpPr>
          <p:cNvPr id="5" name="Rectangle 4"/>
          <p:cNvSpPr/>
          <p:nvPr/>
        </p:nvSpPr>
        <p:spPr>
          <a:xfrm>
            <a:off x="1293879" y="1838480"/>
            <a:ext cx="1428750" cy="2246769"/>
          </a:xfrm>
          <a:prstGeom prst="rect">
            <a:avLst/>
          </a:prstGeom>
        </p:spPr>
        <p:txBody>
          <a:bodyPr wrap="square">
            <a:spAutoFit/>
          </a:bodyPr>
          <a:lstStyle/>
          <a:p>
            <a:r>
              <a:rPr lang="en-IN" sz="2000" dirty="0"/>
              <a:t>Aortic root</a:t>
            </a:r>
          </a:p>
          <a:p>
            <a:endParaRPr lang="en-IN" sz="2000" dirty="0"/>
          </a:p>
          <a:p>
            <a:r>
              <a:rPr lang="en-IN" sz="2000" dirty="0"/>
              <a:t>•Normal</a:t>
            </a:r>
          </a:p>
          <a:p>
            <a:endParaRPr lang="en-IN" sz="2000" dirty="0"/>
          </a:p>
          <a:p>
            <a:r>
              <a:rPr lang="en-IN" sz="2000" dirty="0"/>
              <a:t>•Dilated</a:t>
            </a:r>
          </a:p>
          <a:p>
            <a:endParaRPr lang="en-IN" sz="2000" dirty="0"/>
          </a:p>
          <a:p>
            <a:r>
              <a:rPr lang="en-IN" sz="2000" dirty="0"/>
              <a:t>•Narrow</a:t>
            </a:r>
          </a:p>
        </p:txBody>
      </p:sp>
      <p:sp>
        <p:nvSpPr>
          <p:cNvPr id="6" name="Rectangle 5"/>
          <p:cNvSpPr/>
          <p:nvPr/>
        </p:nvSpPr>
        <p:spPr>
          <a:xfrm>
            <a:off x="3429000" y="2414801"/>
            <a:ext cx="4800600" cy="1477328"/>
          </a:xfrm>
          <a:prstGeom prst="rect">
            <a:avLst/>
          </a:prstGeom>
        </p:spPr>
        <p:txBody>
          <a:bodyPr wrap="square">
            <a:spAutoFit/>
          </a:bodyPr>
          <a:lstStyle/>
          <a:p>
            <a:r>
              <a:rPr lang="en-IN" dirty="0"/>
              <a:t>•</a:t>
            </a:r>
            <a:r>
              <a:rPr lang="en-IN" b="1" dirty="0">
                <a:solidFill>
                  <a:srgbClr val="FF0000"/>
                </a:solidFill>
              </a:rPr>
              <a:t>JL4</a:t>
            </a:r>
          </a:p>
          <a:p>
            <a:endParaRPr lang="en-IN" dirty="0"/>
          </a:p>
          <a:p>
            <a:r>
              <a:rPr lang="en-IN" dirty="0"/>
              <a:t>•</a:t>
            </a:r>
            <a:r>
              <a:rPr lang="en-IN" b="1" dirty="0">
                <a:solidFill>
                  <a:srgbClr val="FF0000"/>
                </a:solidFill>
              </a:rPr>
              <a:t>JL ≥ 5</a:t>
            </a:r>
            <a:r>
              <a:rPr lang="en-IN" dirty="0"/>
              <a:t>, AL ≥ 2,              VL ≥ 4, , </a:t>
            </a:r>
            <a:r>
              <a:rPr lang="en-IN" b="1" dirty="0">
                <a:solidFill>
                  <a:srgbClr val="FF0000"/>
                </a:solidFill>
              </a:rPr>
              <a:t>XB ≥ 4, EBU ≥ 4</a:t>
            </a:r>
          </a:p>
          <a:p>
            <a:endParaRPr lang="en-IN" dirty="0"/>
          </a:p>
          <a:p>
            <a:r>
              <a:rPr lang="en-IN" dirty="0"/>
              <a:t>•</a:t>
            </a:r>
            <a:r>
              <a:rPr lang="en-IN" b="1" dirty="0">
                <a:solidFill>
                  <a:srgbClr val="FF0000"/>
                </a:solidFill>
              </a:rPr>
              <a:t>JL3.5,</a:t>
            </a:r>
            <a:r>
              <a:rPr lang="en-IN" dirty="0"/>
              <a:t>                            VL3.5,  </a:t>
            </a:r>
            <a:r>
              <a:rPr lang="en-IN" b="1" dirty="0">
                <a:solidFill>
                  <a:srgbClr val="FF0000"/>
                </a:solidFill>
              </a:rPr>
              <a:t>XB3.0, EBU3.5</a:t>
            </a:r>
          </a:p>
        </p:txBody>
      </p:sp>
      <p:sp>
        <p:nvSpPr>
          <p:cNvPr id="7" name="Rectangle 6"/>
          <p:cNvSpPr/>
          <p:nvPr/>
        </p:nvSpPr>
        <p:spPr>
          <a:xfrm>
            <a:off x="1293879" y="4243603"/>
            <a:ext cx="1943100" cy="2554545"/>
          </a:xfrm>
          <a:prstGeom prst="rect">
            <a:avLst/>
          </a:prstGeom>
        </p:spPr>
        <p:txBody>
          <a:bodyPr wrap="square">
            <a:spAutoFit/>
          </a:bodyPr>
          <a:lstStyle/>
          <a:p>
            <a:r>
              <a:rPr lang="en-IN" sz="2000" dirty="0"/>
              <a:t>Orientation*</a:t>
            </a:r>
          </a:p>
          <a:p>
            <a:endParaRPr lang="en-IN" sz="2000" dirty="0"/>
          </a:p>
          <a:p>
            <a:r>
              <a:rPr lang="en-IN" sz="2000" dirty="0"/>
              <a:t>•Normal, Anterior</a:t>
            </a:r>
          </a:p>
          <a:p>
            <a:endParaRPr lang="en-IN" sz="2000" dirty="0"/>
          </a:p>
          <a:p>
            <a:r>
              <a:rPr lang="en-IN" sz="2000" dirty="0"/>
              <a:t>•Posterior</a:t>
            </a:r>
          </a:p>
          <a:p>
            <a:endParaRPr lang="en-IN" sz="2000" dirty="0"/>
          </a:p>
          <a:p>
            <a:r>
              <a:rPr lang="en-IN" sz="2000" dirty="0"/>
              <a:t>•Superior</a:t>
            </a:r>
          </a:p>
        </p:txBody>
      </p:sp>
      <p:sp>
        <p:nvSpPr>
          <p:cNvPr id="8" name="Rectangle 7"/>
          <p:cNvSpPr/>
          <p:nvPr/>
        </p:nvSpPr>
        <p:spPr>
          <a:xfrm>
            <a:off x="3429000" y="4906212"/>
            <a:ext cx="3429000" cy="1631216"/>
          </a:xfrm>
          <a:prstGeom prst="rect">
            <a:avLst/>
          </a:prstGeom>
        </p:spPr>
        <p:txBody>
          <a:bodyPr>
            <a:spAutoFit/>
          </a:bodyPr>
          <a:lstStyle/>
          <a:p>
            <a:r>
              <a:rPr lang="en-IN" sz="1350" dirty="0"/>
              <a:t>•</a:t>
            </a:r>
            <a:r>
              <a:rPr lang="en-IN" sz="2000" b="1" dirty="0">
                <a:solidFill>
                  <a:srgbClr val="FF0000"/>
                </a:solidFill>
              </a:rPr>
              <a:t>JL</a:t>
            </a:r>
            <a:r>
              <a:rPr lang="en-IN" sz="2000" dirty="0"/>
              <a:t>, AL, VL,  XB, </a:t>
            </a:r>
            <a:r>
              <a:rPr lang="en-IN" sz="2000" b="1" dirty="0">
                <a:solidFill>
                  <a:srgbClr val="FF0000"/>
                </a:solidFill>
              </a:rPr>
              <a:t>EBU</a:t>
            </a:r>
          </a:p>
          <a:p>
            <a:endParaRPr lang="en-IN" sz="2000" dirty="0"/>
          </a:p>
          <a:p>
            <a:r>
              <a:rPr lang="en-IN" sz="2000" dirty="0"/>
              <a:t>•</a:t>
            </a:r>
            <a:r>
              <a:rPr lang="en-IN" sz="2000" b="1" dirty="0">
                <a:solidFill>
                  <a:srgbClr val="FF0000"/>
                </a:solidFill>
              </a:rPr>
              <a:t>AL</a:t>
            </a:r>
            <a:r>
              <a:rPr lang="en-IN" sz="2000" dirty="0"/>
              <a:t>, VL,  XB, </a:t>
            </a:r>
            <a:r>
              <a:rPr lang="en-IN" sz="2000" b="1" dirty="0">
                <a:solidFill>
                  <a:srgbClr val="FF0000"/>
                </a:solidFill>
              </a:rPr>
              <a:t>EBU</a:t>
            </a:r>
          </a:p>
          <a:p>
            <a:endParaRPr lang="en-IN" sz="2000" dirty="0"/>
          </a:p>
          <a:p>
            <a:r>
              <a:rPr lang="en-IN" sz="2000" dirty="0"/>
              <a:t>•</a:t>
            </a:r>
            <a:r>
              <a:rPr lang="en-IN" sz="2000" b="1" dirty="0">
                <a:solidFill>
                  <a:srgbClr val="FF0000"/>
                </a:solidFill>
              </a:rPr>
              <a:t>JL</a:t>
            </a:r>
            <a:r>
              <a:rPr lang="en-IN" sz="2000" dirty="0"/>
              <a:t>, VL,  XB, </a:t>
            </a:r>
            <a:r>
              <a:rPr lang="en-IN" sz="2000" b="1" dirty="0">
                <a:solidFill>
                  <a:srgbClr val="FF0000"/>
                </a:solidFill>
              </a:rPr>
              <a:t>EBU</a:t>
            </a:r>
          </a:p>
        </p:txBody>
      </p:sp>
    </p:spTree>
    <p:extLst>
      <p:ext uri="{BB962C8B-B14F-4D97-AF65-F5344CB8AC3E}">
        <p14:creationId xmlns:p14="http://schemas.microsoft.com/office/powerpoint/2010/main" val="194953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Title 1"/>
          <p:cNvSpPr txBox="1">
            <a:spLocks/>
          </p:cNvSpPr>
          <p:nvPr/>
        </p:nvSpPr>
        <p:spPr>
          <a:xfrm>
            <a:off x="1485900" y="1063228"/>
            <a:ext cx="6172200" cy="422672"/>
          </a:xfrm>
          <a:prstGeom prst="rect">
            <a:avLst/>
          </a:prstGeom>
        </p:spPr>
        <p:txBody>
          <a:bodyPr vert="horz" lIns="68580" tIns="34290" rIns="68580" bIns="34290" rtlCol="0" anchor="ctr">
            <a:noAutofit/>
          </a:bodyPr>
          <a:lstStyle/>
          <a:p>
            <a:pPr algn="ctr" defTabSz="685800">
              <a:spcBef>
                <a:spcPct val="0"/>
              </a:spcBef>
              <a:defRPr/>
            </a:pPr>
            <a:r>
              <a:rPr lang="en-IN" sz="3300" dirty="0">
                <a:solidFill>
                  <a:srgbClr val="FFFF00"/>
                </a:solidFill>
                <a:latin typeface="+mj-lt"/>
                <a:ea typeface="+mj-ea"/>
                <a:cs typeface="+mj-cs"/>
              </a:rPr>
              <a:t>Guiding Catheter Selection - RCA</a:t>
            </a:r>
          </a:p>
        </p:txBody>
      </p:sp>
      <p:sp>
        <p:nvSpPr>
          <p:cNvPr id="5" name="Rectangle 4"/>
          <p:cNvSpPr/>
          <p:nvPr/>
        </p:nvSpPr>
        <p:spPr>
          <a:xfrm>
            <a:off x="1714500" y="1684144"/>
            <a:ext cx="2000250" cy="2246769"/>
          </a:xfrm>
          <a:prstGeom prst="rect">
            <a:avLst/>
          </a:prstGeom>
        </p:spPr>
        <p:txBody>
          <a:bodyPr wrap="square">
            <a:spAutoFit/>
          </a:bodyPr>
          <a:lstStyle/>
          <a:p>
            <a:r>
              <a:rPr lang="en-IN" sz="2000" b="1" dirty="0"/>
              <a:t>Aortic root</a:t>
            </a:r>
          </a:p>
          <a:p>
            <a:endParaRPr lang="en-IN" sz="2000" dirty="0"/>
          </a:p>
          <a:p>
            <a:r>
              <a:rPr lang="en-IN" sz="2000" dirty="0"/>
              <a:t>•Normal</a:t>
            </a:r>
          </a:p>
          <a:p>
            <a:endParaRPr lang="en-IN" sz="2000" dirty="0"/>
          </a:p>
          <a:p>
            <a:r>
              <a:rPr lang="en-IN" sz="2000" dirty="0"/>
              <a:t>•Dilated</a:t>
            </a:r>
          </a:p>
          <a:p>
            <a:endParaRPr lang="en-IN" sz="2000" dirty="0"/>
          </a:p>
          <a:p>
            <a:r>
              <a:rPr lang="en-IN" sz="2000" dirty="0"/>
              <a:t>•Narrow</a:t>
            </a:r>
          </a:p>
        </p:txBody>
      </p:sp>
      <p:sp>
        <p:nvSpPr>
          <p:cNvPr id="6" name="Rectangle 5"/>
          <p:cNvSpPr/>
          <p:nvPr/>
        </p:nvSpPr>
        <p:spPr>
          <a:xfrm>
            <a:off x="4032803" y="2361798"/>
            <a:ext cx="3429000" cy="1631216"/>
          </a:xfrm>
          <a:prstGeom prst="rect">
            <a:avLst/>
          </a:prstGeom>
        </p:spPr>
        <p:txBody>
          <a:bodyPr>
            <a:spAutoFit/>
          </a:bodyPr>
          <a:lstStyle/>
          <a:p>
            <a:r>
              <a:rPr lang="es-ES" sz="1350" dirty="0"/>
              <a:t>•</a:t>
            </a:r>
            <a:r>
              <a:rPr lang="es-ES" sz="2000" b="1" dirty="0">
                <a:solidFill>
                  <a:srgbClr val="FF0000"/>
                </a:solidFill>
              </a:rPr>
              <a:t>JR4,</a:t>
            </a:r>
            <a:r>
              <a:rPr lang="es-ES" sz="2000" dirty="0"/>
              <a:t> AL1, AR1</a:t>
            </a:r>
          </a:p>
          <a:p>
            <a:endParaRPr lang="es-ES" sz="2000" dirty="0"/>
          </a:p>
          <a:p>
            <a:r>
              <a:rPr lang="es-ES" sz="2000" dirty="0"/>
              <a:t>•</a:t>
            </a:r>
            <a:r>
              <a:rPr lang="es-ES" sz="2000" b="1" dirty="0">
                <a:solidFill>
                  <a:srgbClr val="FF0000"/>
                </a:solidFill>
              </a:rPr>
              <a:t>JR ≥ 5</a:t>
            </a:r>
            <a:r>
              <a:rPr lang="es-ES" sz="2000" dirty="0"/>
              <a:t>, AL ≥ 2, AR ≥ 2</a:t>
            </a:r>
          </a:p>
          <a:p>
            <a:endParaRPr lang="es-ES" sz="2000" dirty="0"/>
          </a:p>
          <a:p>
            <a:r>
              <a:rPr lang="es-ES" sz="2000" dirty="0"/>
              <a:t>•</a:t>
            </a:r>
            <a:r>
              <a:rPr lang="es-ES" sz="2000" b="1" dirty="0">
                <a:solidFill>
                  <a:srgbClr val="FF0000"/>
                </a:solidFill>
              </a:rPr>
              <a:t>JR 3</a:t>
            </a:r>
            <a:r>
              <a:rPr lang="es-ES" sz="2000" dirty="0"/>
              <a:t>, AL ≤ 0.75</a:t>
            </a:r>
            <a:endParaRPr lang="en-IN" sz="2000" dirty="0"/>
          </a:p>
        </p:txBody>
      </p:sp>
      <p:sp>
        <p:nvSpPr>
          <p:cNvPr id="7" name="Rectangle 6"/>
          <p:cNvSpPr/>
          <p:nvPr/>
        </p:nvSpPr>
        <p:spPr>
          <a:xfrm>
            <a:off x="1714500" y="3886066"/>
            <a:ext cx="3429000" cy="3477875"/>
          </a:xfrm>
          <a:prstGeom prst="rect">
            <a:avLst/>
          </a:prstGeom>
        </p:spPr>
        <p:txBody>
          <a:bodyPr>
            <a:spAutoFit/>
          </a:bodyPr>
          <a:lstStyle/>
          <a:p>
            <a:r>
              <a:rPr lang="en-IN" sz="2000" b="1" dirty="0"/>
              <a:t>Orientation*</a:t>
            </a:r>
          </a:p>
          <a:p>
            <a:endParaRPr lang="en-IN" sz="2000" dirty="0"/>
          </a:p>
          <a:p>
            <a:r>
              <a:rPr lang="en-IN" sz="2000" dirty="0"/>
              <a:t>•Normal</a:t>
            </a:r>
          </a:p>
          <a:p>
            <a:endParaRPr lang="en-IN" sz="2000" dirty="0"/>
          </a:p>
          <a:p>
            <a:r>
              <a:rPr lang="en-IN" sz="2000" dirty="0"/>
              <a:t>•Anterior, Superior</a:t>
            </a:r>
          </a:p>
          <a:p>
            <a:endParaRPr lang="en-IN" sz="2000" dirty="0"/>
          </a:p>
          <a:p>
            <a:r>
              <a:rPr lang="en-IN" sz="2000" dirty="0"/>
              <a:t>•Inferior</a:t>
            </a:r>
          </a:p>
          <a:p>
            <a:endParaRPr lang="en-IN" sz="2000" dirty="0"/>
          </a:p>
          <a:p>
            <a:r>
              <a:rPr lang="en-IN" sz="2000" dirty="0"/>
              <a:t>•Shepherd Crook</a:t>
            </a:r>
          </a:p>
          <a:p>
            <a:endParaRPr lang="en-IN" sz="2000" dirty="0"/>
          </a:p>
          <a:p>
            <a:r>
              <a:rPr lang="en-IN" sz="2000" dirty="0"/>
              <a:t>•Horizontal</a:t>
            </a:r>
          </a:p>
        </p:txBody>
      </p:sp>
      <p:sp>
        <p:nvSpPr>
          <p:cNvPr id="8" name="Rectangle 7"/>
          <p:cNvSpPr/>
          <p:nvPr/>
        </p:nvSpPr>
        <p:spPr>
          <a:xfrm>
            <a:off x="4032803" y="4501619"/>
            <a:ext cx="3429000" cy="2862322"/>
          </a:xfrm>
          <a:prstGeom prst="rect">
            <a:avLst/>
          </a:prstGeom>
        </p:spPr>
        <p:txBody>
          <a:bodyPr>
            <a:spAutoFit/>
          </a:bodyPr>
          <a:lstStyle/>
          <a:p>
            <a:r>
              <a:rPr lang="en-IN" sz="1350" dirty="0"/>
              <a:t>•</a:t>
            </a:r>
            <a:r>
              <a:rPr lang="en-IN" sz="2000" dirty="0">
                <a:solidFill>
                  <a:srgbClr val="FF0000"/>
                </a:solidFill>
              </a:rPr>
              <a:t>JR</a:t>
            </a:r>
            <a:r>
              <a:rPr lang="en-IN" sz="2000" dirty="0"/>
              <a:t>, AL, AR</a:t>
            </a:r>
          </a:p>
          <a:p>
            <a:endParaRPr lang="en-IN" sz="2000" dirty="0"/>
          </a:p>
          <a:p>
            <a:r>
              <a:rPr lang="en-IN" sz="2000" dirty="0"/>
              <a:t>•</a:t>
            </a:r>
            <a:r>
              <a:rPr lang="en-IN" sz="2000" dirty="0">
                <a:solidFill>
                  <a:srgbClr val="FF0000"/>
                </a:solidFill>
              </a:rPr>
              <a:t>AL, , MP</a:t>
            </a:r>
          </a:p>
          <a:p>
            <a:endParaRPr lang="en-IN" sz="2000" dirty="0"/>
          </a:p>
          <a:p>
            <a:r>
              <a:rPr lang="en-IN" sz="2000" dirty="0"/>
              <a:t>•</a:t>
            </a:r>
            <a:r>
              <a:rPr lang="en-IN" sz="2000" dirty="0">
                <a:solidFill>
                  <a:srgbClr val="FF0000"/>
                </a:solidFill>
              </a:rPr>
              <a:t>MP, AR</a:t>
            </a:r>
            <a:r>
              <a:rPr lang="en-IN" sz="2000" dirty="0"/>
              <a:t>, JR</a:t>
            </a:r>
          </a:p>
          <a:p>
            <a:endParaRPr lang="en-IN" sz="2000" dirty="0"/>
          </a:p>
          <a:p>
            <a:r>
              <a:rPr lang="en-IN" sz="2000" dirty="0"/>
              <a:t>•</a:t>
            </a:r>
            <a:r>
              <a:rPr lang="en-IN" sz="2000" dirty="0">
                <a:solidFill>
                  <a:srgbClr val="FF0000"/>
                </a:solidFill>
              </a:rPr>
              <a:t>AL,  VR, VRSC, IMA, Champ</a:t>
            </a:r>
          </a:p>
          <a:p>
            <a:endParaRPr lang="en-IN" sz="2000" dirty="0"/>
          </a:p>
          <a:p>
            <a:r>
              <a:rPr lang="en-IN" sz="2000" dirty="0"/>
              <a:t>•JR,, AR, VR4</a:t>
            </a:r>
          </a:p>
        </p:txBody>
      </p:sp>
    </p:spTree>
    <p:extLst>
      <p:ext uri="{BB962C8B-B14F-4D97-AF65-F5344CB8AC3E}">
        <p14:creationId xmlns:p14="http://schemas.microsoft.com/office/powerpoint/2010/main" val="13712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a:solidFill>
                  <a:srgbClr val="FFFF00"/>
                </a:solidFill>
              </a:rPr>
              <a:t>Guiding Catheter Selection - SVG</a:t>
            </a:r>
            <a:endParaRPr lang="en-IN" dirty="0"/>
          </a:p>
        </p:txBody>
      </p:sp>
      <p:sp>
        <p:nvSpPr>
          <p:cNvPr id="3" name="Content Placeholder 2"/>
          <p:cNvSpPr>
            <a:spLocks noGrp="1"/>
          </p:cNvSpPr>
          <p:nvPr>
            <p:ph idx="1"/>
          </p:nvPr>
        </p:nvSpPr>
        <p:spPr/>
        <p:txBody>
          <a:bodyPr>
            <a:normAutofit/>
          </a:bodyPr>
          <a:lstStyle/>
          <a:p>
            <a:r>
              <a:rPr lang="en-US" sz="1800" dirty="0"/>
              <a:t>RCA graft usual location : Primary – </a:t>
            </a:r>
            <a:r>
              <a:rPr lang="en-US" sz="1800" b="1" dirty="0">
                <a:solidFill>
                  <a:srgbClr val="FF0000"/>
                </a:solidFill>
              </a:rPr>
              <a:t>MP </a:t>
            </a:r>
            <a:r>
              <a:rPr lang="en-US" sz="1800" dirty="0"/>
              <a:t>     </a:t>
            </a:r>
          </a:p>
          <a:p>
            <a:pPr>
              <a:buNone/>
            </a:pPr>
            <a:r>
              <a:rPr lang="en-US" sz="1800" dirty="0"/>
              <a:t>	Alternate – </a:t>
            </a:r>
            <a:r>
              <a:rPr lang="en-US" sz="1800" b="1" dirty="0">
                <a:solidFill>
                  <a:srgbClr val="FF0000"/>
                </a:solidFill>
              </a:rPr>
              <a:t>JR, </a:t>
            </a:r>
            <a:r>
              <a:rPr lang="en-US" sz="1800" dirty="0"/>
              <a:t>AL, </a:t>
            </a:r>
            <a:r>
              <a:rPr lang="en-US" sz="1800" b="1" dirty="0">
                <a:solidFill>
                  <a:srgbClr val="FF0000"/>
                </a:solidFill>
              </a:rPr>
              <a:t>RCB</a:t>
            </a:r>
            <a:r>
              <a:rPr lang="en-US" sz="1800" dirty="0"/>
              <a:t>, HS, EGB</a:t>
            </a:r>
          </a:p>
          <a:p>
            <a:r>
              <a:rPr lang="en-US" sz="1800" dirty="0"/>
              <a:t>RCA graft anterior location : Primary – AL </a:t>
            </a:r>
          </a:p>
          <a:p>
            <a:pPr>
              <a:buNone/>
            </a:pPr>
            <a:r>
              <a:rPr lang="en-US" sz="1800" dirty="0"/>
              <a:t>	Alternate – JR, MP, HS</a:t>
            </a:r>
          </a:p>
          <a:p>
            <a:r>
              <a:rPr lang="en-US" sz="1800" dirty="0"/>
              <a:t>LCA graft  : Primary – JR, HS                 </a:t>
            </a:r>
          </a:p>
          <a:p>
            <a:pPr>
              <a:buNone/>
            </a:pPr>
            <a:r>
              <a:rPr lang="en-US" sz="1800" dirty="0"/>
              <a:t>	Alternate : AL, </a:t>
            </a:r>
            <a:r>
              <a:rPr lang="en-US" sz="1800" b="1" dirty="0">
                <a:solidFill>
                  <a:srgbClr val="FF0000"/>
                </a:solidFill>
              </a:rPr>
              <a:t>LCB, </a:t>
            </a:r>
            <a:r>
              <a:rPr lang="en-US" sz="1800" dirty="0"/>
              <a:t>MP, EGB (El </a:t>
            </a:r>
            <a:r>
              <a:rPr lang="en-US" sz="1800" dirty="0" err="1"/>
              <a:t>Gamal</a:t>
            </a:r>
            <a:r>
              <a:rPr lang="en-US" sz="1800" dirty="0"/>
              <a:t>)</a:t>
            </a:r>
          </a:p>
          <a:p>
            <a:r>
              <a:rPr lang="en-US" sz="1800" dirty="0"/>
              <a:t>LCA graft ant location : Primary – AL, HS </a:t>
            </a:r>
          </a:p>
          <a:p>
            <a:pPr>
              <a:buNone/>
            </a:pPr>
            <a:r>
              <a:rPr lang="en-US" sz="1800" dirty="0"/>
              <a:t>	Alternate : JR, LCB, MP</a:t>
            </a:r>
          </a:p>
        </p:txBody>
      </p:sp>
    </p:spTree>
    <p:extLst>
      <p:ext uri="{BB962C8B-B14F-4D97-AF65-F5344CB8AC3E}">
        <p14:creationId xmlns:p14="http://schemas.microsoft.com/office/powerpoint/2010/main" val="351937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Guide catheters for </a:t>
            </a:r>
            <a:r>
              <a:rPr lang="en-US" dirty="0" err="1">
                <a:solidFill>
                  <a:srgbClr val="FFFF00"/>
                </a:solidFill>
              </a:rPr>
              <a:t>transradial</a:t>
            </a:r>
            <a:r>
              <a:rPr lang="en-US" dirty="0">
                <a:solidFill>
                  <a:srgbClr val="FFFF00"/>
                </a:solidFill>
              </a:rPr>
              <a:t> intervention</a:t>
            </a:r>
            <a:endParaRPr lang="en-IN" dirty="0">
              <a:solidFill>
                <a:srgbClr val="FFFF00"/>
              </a:solidFill>
            </a:endParaRPr>
          </a:p>
        </p:txBody>
      </p:sp>
      <p:sp>
        <p:nvSpPr>
          <p:cNvPr id="3" name="Text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202410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Radial </a:t>
            </a:r>
            <a:r>
              <a:rPr lang="en-US" dirty="0" err="1"/>
              <a:t>vs</a:t>
            </a:r>
            <a:r>
              <a:rPr lang="en-US" dirty="0"/>
              <a:t> Femoral </a:t>
            </a:r>
            <a:r>
              <a:rPr lang="en-US" dirty="0" err="1"/>
              <a:t>Cath</a:t>
            </a:r>
            <a:r>
              <a:rPr lang="en-US" dirty="0"/>
              <a:t> course</a:t>
            </a:r>
            <a:endParaRPr lang="en-IN" dirty="0"/>
          </a:p>
        </p:txBody>
      </p:sp>
      <p:sp>
        <p:nvSpPr>
          <p:cNvPr id="3" name="Content Placeholder 2"/>
          <p:cNvSpPr>
            <a:spLocks noGrp="1"/>
          </p:cNvSpPr>
          <p:nvPr>
            <p:ph idx="1"/>
          </p:nvPr>
        </p:nvSpPr>
        <p:spPr/>
        <p:txBody>
          <a:bodyPr/>
          <a:lstStyle/>
          <a:p>
            <a:endParaRPr lang="en-IN"/>
          </a:p>
        </p:txBody>
      </p:sp>
      <p:pic>
        <p:nvPicPr>
          <p:cNvPr id="119810" name="Picture 2"/>
          <p:cNvPicPr>
            <a:picLocks noChangeAspect="1" noChangeArrowheads="1"/>
          </p:cNvPicPr>
          <p:nvPr/>
        </p:nvPicPr>
        <p:blipFill>
          <a:blip r:embed="rId2"/>
          <a:srcRect/>
          <a:stretch>
            <a:fillRect/>
          </a:stretch>
        </p:blipFill>
        <p:spPr bwMode="auto">
          <a:xfrm>
            <a:off x="1143000" y="1956130"/>
            <a:ext cx="6858000" cy="3406661"/>
          </a:xfrm>
          <a:prstGeom prst="rect">
            <a:avLst/>
          </a:prstGeom>
          <a:noFill/>
          <a:ln w="9525">
            <a:noFill/>
            <a:miter lim="800000"/>
            <a:headEnd/>
            <a:tailEnd/>
          </a:ln>
          <a:effectLst/>
        </p:spPr>
      </p:pic>
    </p:spTree>
    <p:extLst>
      <p:ext uri="{BB962C8B-B14F-4D97-AF65-F5344CB8AC3E}">
        <p14:creationId xmlns:p14="http://schemas.microsoft.com/office/powerpoint/2010/main" val="205295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Choice of Catheters for TR-PCI</a:t>
            </a:r>
          </a:p>
        </p:txBody>
      </p:sp>
      <p:sp>
        <p:nvSpPr>
          <p:cNvPr id="3" name="Content Placeholder 2"/>
          <p:cNvSpPr>
            <a:spLocks noGrp="1"/>
          </p:cNvSpPr>
          <p:nvPr>
            <p:ph idx="1"/>
          </p:nvPr>
        </p:nvSpPr>
        <p:spPr>
          <a:xfrm>
            <a:off x="1485900" y="2057400"/>
            <a:ext cx="6172200" cy="3675476"/>
          </a:xfrm>
        </p:spPr>
        <p:txBody>
          <a:bodyPr>
            <a:noAutofit/>
          </a:bodyPr>
          <a:lstStyle/>
          <a:p>
            <a:r>
              <a:rPr lang="en-US" sz="2400" dirty="0"/>
              <a:t>Left coronary artery: </a:t>
            </a:r>
            <a:r>
              <a:rPr lang="en-US" sz="2400" b="1" dirty="0">
                <a:solidFill>
                  <a:srgbClr val="FF0000"/>
                </a:solidFill>
              </a:rPr>
              <a:t>down size JL by 0.5</a:t>
            </a:r>
          </a:p>
          <a:p>
            <a:pPr lvl="1"/>
            <a:r>
              <a:rPr lang="en-US" sz="2400" b="1" dirty="0" err="1">
                <a:solidFill>
                  <a:srgbClr val="FF0000"/>
                </a:solidFill>
              </a:rPr>
              <a:t>Judkins</a:t>
            </a:r>
            <a:r>
              <a:rPr lang="en-US" sz="2400" b="1" dirty="0">
                <a:solidFill>
                  <a:srgbClr val="FF0000"/>
                </a:solidFill>
              </a:rPr>
              <a:t> left, </a:t>
            </a:r>
            <a:r>
              <a:rPr lang="en-US" sz="2400" dirty="0" err="1"/>
              <a:t>Amplatz</a:t>
            </a:r>
            <a:r>
              <a:rPr lang="en-US" sz="2400" dirty="0"/>
              <a:t> left, Multipurpose, </a:t>
            </a:r>
            <a:r>
              <a:rPr lang="en-US" sz="2400" b="1" dirty="0">
                <a:solidFill>
                  <a:srgbClr val="FF0000"/>
                </a:solidFill>
              </a:rPr>
              <a:t>EBU</a:t>
            </a:r>
          </a:p>
          <a:p>
            <a:pPr lvl="1"/>
            <a:r>
              <a:rPr lang="en-US" sz="2400" b="1" dirty="0" err="1">
                <a:solidFill>
                  <a:srgbClr val="FF0000"/>
                </a:solidFill>
              </a:rPr>
              <a:t>Ikari</a:t>
            </a:r>
            <a:r>
              <a:rPr lang="en-US" sz="2400" b="1" dirty="0">
                <a:solidFill>
                  <a:srgbClr val="FF0000"/>
                </a:solidFill>
              </a:rPr>
              <a:t> left, </a:t>
            </a:r>
            <a:r>
              <a:rPr lang="en-US" sz="2400" dirty="0"/>
              <a:t>El </a:t>
            </a:r>
            <a:r>
              <a:rPr lang="en-US" sz="2400" dirty="0" err="1"/>
              <a:t>Gamal</a:t>
            </a:r>
            <a:endParaRPr lang="en-US" sz="2400" b="1" dirty="0"/>
          </a:p>
          <a:p>
            <a:endParaRPr lang="en-US" sz="2400" dirty="0"/>
          </a:p>
          <a:p>
            <a:r>
              <a:rPr lang="en-US" sz="2400" dirty="0"/>
              <a:t>Right coronary artery</a:t>
            </a:r>
          </a:p>
          <a:p>
            <a:pPr lvl="1"/>
            <a:r>
              <a:rPr lang="en-US" sz="2400" b="1" dirty="0" err="1">
                <a:solidFill>
                  <a:srgbClr val="FF0000"/>
                </a:solidFill>
              </a:rPr>
              <a:t>Judkins</a:t>
            </a:r>
            <a:r>
              <a:rPr lang="en-US" sz="2400" b="1" dirty="0">
                <a:solidFill>
                  <a:srgbClr val="FF0000"/>
                </a:solidFill>
              </a:rPr>
              <a:t> right, </a:t>
            </a:r>
            <a:r>
              <a:rPr lang="en-US" sz="2400" dirty="0" err="1"/>
              <a:t>Amplatz</a:t>
            </a:r>
            <a:r>
              <a:rPr lang="en-US" sz="2400" dirty="0"/>
              <a:t> right, </a:t>
            </a:r>
            <a:r>
              <a:rPr lang="en-US" sz="2400" dirty="0" err="1"/>
              <a:t>Amplatz</a:t>
            </a:r>
            <a:r>
              <a:rPr lang="en-US" sz="2400" dirty="0"/>
              <a:t> left, Multipurpose, EBU-R</a:t>
            </a:r>
          </a:p>
          <a:p>
            <a:pPr lvl="1"/>
            <a:r>
              <a:rPr lang="en-US" sz="2400" b="1" dirty="0" err="1">
                <a:solidFill>
                  <a:srgbClr val="FF0000"/>
                </a:solidFill>
              </a:rPr>
              <a:t>Ikari</a:t>
            </a:r>
            <a:r>
              <a:rPr lang="en-US" sz="2400" b="1" dirty="0">
                <a:solidFill>
                  <a:srgbClr val="FF0000"/>
                </a:solidFill>
              </a:rPr>
              <a:t> right, </a:t>
            </a:r>
            <a:r>
              <a:rPr lang="en-US" sz="2400" dirty="0"/>
              <a:t>El </a:t>
            </a:r>
            <a:r>
              <a:rPr lang="en-US" sz="2400" dirty="0" err="1"/>
              <a:t>Gamal</a:t>
            </a:r>
            <a:r>
              <a:rPr lang="en-US" sz="2400" dirty="0"/>
              <a:t> </a:t>
            </a:r>
          </a:p>
          <a:p>
            <a:pPr lvl="1">
              <a:buNone/>
            </a:pPr>
            <a:endParaRPr lang="en-US" sz="2400" b="1" dirty="0"/>
          </a:p>
          <a:p>
            <a:r>
              <a:rPr lang="en-US" sz="2400" b="1" dirty="0"/>
              <a:t>Single catheter strategy</a:t>
            </a:r>
          </a:p>
          <a:p>
            <a:pPr lvl="1"/>
            <a:r>
              <a:rPr lang="en-US" sz="2400" b="1" dirty="0" err="1">
                <a:solidFill>
                  <a:srgbClr val="FF0000"/>
                </a:solidFill>
              </a:rPr>
              <a:t>Ikari</a:t>
            </a:r>
            <a:r>
              <a:rPr lang="en-US" sz="2400" b="1" dirty="0">
                <a:solidFill>
                  <a:srgbClr val="FF0000"/>
                </a:solidFill>
              </a:rPr>
              <a:t> left, </a:t>
            </a:r>
            <a:r>
              <a:rPr lang="en-US" sz="2400" b="1" dirty="0" err="1">
                <a:solidFill>
                  <a:srgbClr val="FF0000"/>
                </a:solidFill>
              </a:rPr>
              <a:t>Kimny</a:t>
            </a:r>
            <a:r>
              <a:rPr lang="en-US" sz="2400" b="1" dirty="0">
                <a:solidFill>
                  <a:srgbClr val="FF0000"/>
                </a:solidFill>
              </a:rPr>
              <a:t>, </a:t>
            </a:r>
            <a:r>
              <a:rPr lang="en-US" sz="2400" dirty="0" err="1"/>
              <a:t>Barbeau</a:t>
            </a:r>
            <a:r>
              <a:rPr lang="en-US" sz="2400" dirty="0"/>
              <a:t>, </a:t>
            </a:r>
            <a:r>
              <a:rPr lang="en-US" sz="2400" dirty="0" err="1"/>
              <a:t>Fadajet</a:t>
            </a:r>
            <a:endParaRPr lang="en-US" sz="2400" dirty="0"/>
          </a:p>
        </p:txBody>
      </p:sp>
    </p:spTree>
    <p:extLst>
      <p:ext uri="{BB962C8B-B14F-4D97-AF65-F5344CB8AC3E}">
        <p14:creationId xmlns:p14="http://schemas.microsoft.com/office/powerpoint/2010/main" val="209399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TR-PCI of the </a:t>
            </a:r>
            <a:r>
              <a:rPr lang="en-IN" dirty="0">
                <a:solidFill>
                  <a:srgbClr val="FFFF00"/>
                </a:solidFill>
              </a:rPr>
              <a:t>left</a:t>
            </a:r>
            <a:r>
              <a:rPr lang="en-IN" dirty="0"/>
              <a:t> coronary artery</a:t>
            </a:r>
          </a:p>
        </p:txBody>
      </p:sp>
      <p:sp>
        <p:nvSpPr>
          <p:cNvPr id="3" name="Content Placeholder 2"/>
          <p:cNvSpPr>
            <a:spLocks noGrp="1"/>
          </p:cNvSpPr>
          <p:nvPr>
            <p:ph idx="1"/>
          </p:nvPr>
        </p:nvSpPr>
        <p:spPr/>
        <p:txBody>
          <a:bodyPr/>
          <a:lstStyle/>
          <a:p>
            <a:endParaRPr lang="en-IN"/>
          </a:p>
        </p:txBody>
      </p:sp>
      <p:pic>
        <p:nvPicPr>
          <p:cNvPr id="1027" name="Picture 3"/>
          <p:cNvPicPr>
            <a:picLocks noChangeAspect="1" noChangeArrowheads="1"/>
          </p:cNvPicPr>
          <p:nvPr/>
        </p:nvPicPr>
        <p:blipFill>
          <a:blip r:embed="rId2"/>
          <a:srcRect/>
          <a:stretch>
            <a:fillRect/>
          </a:stretch>
        </p:blipFill>
        <p:spPr bwMode="auto">
          <a:xfrm>
            <a:off x="1253730" y="1982383"/>
            <a:ext cx="6636544" cy="3750495"/>
          </a:xfrm>
          <a:prstGeom prst="rect">
            <a:avLst/>
          </a:prstGeom>
          <a:noFill/>
          <a:ln w="9525">
            <a:noFill/>
            <a:miter lim="800000"/>
            <a:headEnd/>
            <a:tailEnd/>
          </a:ln>
          <a:effectLst/>
        </p:spPr>
      </p:pic>
    </p:spTree>
    <p:extLst>
      <p:ext uri="{BB962C8B-B14F-4D97-AF65-F5344CB8AC3E}">
        <p14:creationId xmlns:p14="http://schemas.microsoft.com/office/powerpoint/2010/main" val="101866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TR-PCI of the </a:t>
            </a:r>
            <a:r>
              <a:rPr lang="en-IN" dirty="0">
                <a:solidFill>
                  <a:srgbClr val="FFFF00"/>
                </a:solidFill>
              </a:rPr>
              <a:t>right</a:t>
            </a:r>
            <a:r>
              <a:rPr lang="en-IN" dirty="0"/>
              <a:t> coronary artery</a:t>
            </a:r>
          </a:p>
        </p:txBody>
      </p:sp>
      <p:sp>
        <p:nvSpPr>
          <p:cNvPr id="3" name="Content Placeholder 2"/>
          <p:cNvSpPr>
            <a:spLocks noGrp="1"/>
          </p:cNvSpPr>
          <p:nvPr>
            <p:ph idx="1"/>
          </p:nvPr>
        </p:nvSpPr>
        <p:spPr/>
        <p:txBody>
          <a:bodyPr/>
          <a:lstStyle/>
          <a:p>
            <a:endParaRPr lang="en-IN"/>
          </a:p>
        </p:txBody>
      </p:sp>
      <p:pic>
        <p:nvPicPr>
          <p:cNvPr id="50178" name="Picture 2"/>
          <p:cNvPicPr>
            <a:picLocks noChangeAspect="1" noChangeArrowheads="1"/>
          </p:cNvPicPr>
          <p:nvPr/>
        </p:nvPicPr>
        <p:blipFill>
          <a:blip r:embed="rId2"/>
          <a:srcRect/>
          <a:stretch>
            <a:fillRect/>
          </a:stretch>
        </p:blipFill>
        <p:spPr bwMode="auto">
          <a:xfrm>
            <a:off x="1089994" y="2041684"/>
            <a:ext cx="6772275" cy="4221956"/>
          </a:xfrm>
          <a:prstGeom prst="rect">
            <a:avLst/>
          </a:prstGeom>
          <a:noFill/>
          <a:ln w="9525">
            <a:noFill/>
            <a:miter lim="800000"/>
            <a:headEnd/>
            <a:tailEnd/>
          </a:ln>
          <a:effectLst/>
        </p:spPr>
      </p:pic>
    </p:spTree>
    <p:extLst>
      <p:ext uri="{BB962C8B-B14F-4D97-AF65-F5344CB8AC3E}">
        <p14:creationId xmlns:p14="http://schemas.microsoft.com/office/powerpoint/2010/main" val="380369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274" y="473063"/>
            <a:ext cx="6457950" cy="969771"/>
          </a:xfrm>
        </p:spPr>
        <p:txBody>
          <a:bodyPr>
            <a:normAutofit fontScale="90000"/>
          </a:bodyPr>
          <a:lstStyle/>
          <a:p>
            <a:r>
              <a:rPr lang="en-US" dirty="0">
                <a:solidFill>
                  <a:srgbClr val="FFFF00"/>
                </a:solidFill>
              </a:rPr>
              <a:t>Guide: 3 basic components</a:t>
            </a:r>
            <a:endParaRPr lang="en-IN" dirty="0">
              <a:solidFill>
                <a:srgbClr val="FFFF00"/>
              </a:solidFill>
            </a:endParaRPr>
          </a:p>
        </p:txBody>
      </p:sp>
      <p:sp>
        <p:nvSpPr>
          <p:cNvPr id="3" name="Content Placeholder 2"/>
          <p:cNvSpPr>
            <a:spLocks noGrp="1"/>
          </p:cNvSpPr>
          <p:nvPr>
            <p:ph idx="1"/>
          </p:nvPr>
        </p:nvSpPr>
        <p:spPr>
          <a:xfrm>
            <a:off x="5367130" y="1815589"/>
            <a:ext cx="3666782" cy="3901896"/>
          </a:xfrm>
        </p:spPr>
        <p:txBody>
          <a:bodyPr>
            <a:noAutofit/>
          </a:bodyPr>
          <a:lstStyle/>
          <a:p>
            <a:pPr algn="just">
              <a:buFont typeface="Wingdings" panose="05000000000000000000" pitchFamily="2" charset="2"/>
              <a:buChar char="Ø"/>
            </a:pPr>
            <a:r>
              <a:rPr lang="en-US" sz="2100" dirty="0">
                <a:latin typeface="Cambria" panose="02040503050406030204" pitchFamily="18" charset="0"/>
              </a:rPr>
              <a:t>Hub or ‘Handle’</a:t>
            </a:r>
          </a:p>
          <a:p>
            <a:pPr algn="just">
              <a:buFont typeface="Wingdings" panose="05000000000000000000" pitchFamily="2" charset="2"/>
              <a:buChar char="Ø"/>
            </a:pPr>
            <a:r>
              <a:rPr lang="en-US" sz="2100" dirty="0">
                <a:latin typeface="Cambria" panose="02040503050406030204" pitchFamily="18" charset="0"/>
              </a:rPr>
              <a:t>Shaft – Braided polyurethane or polyethylene</a:t>
            </a:r>
            <a:r>
              <a:rPr lang="en-IN" sz="2100" dirty="0">
                <a:latin typeface="Cambria" panose="02040503050406030204" pitchFamily="18" charset="0"/>
              </a:rPr>
              <a:t>. Softens from proximal to distal tip</a:t>
            </a:r>
          </a:p>
          <a:p>
            <a:pPr algn="just">
              <a:buFont typeface="Wingdings" panose="05000000000000000000" pitchFamily="2" charset="2"/>
              <a:buChar char="Ø"/>
            </a:pPr>
            <a:r>
              <a:rPr lang="en-US" sz="2100" dirty="0">
                <a:latin typeface="Cambria" panose="02040503050406030204" pitchFamily="18" charset="0"/>
              </a:rPr>
              <a:t>Tip – Soft and </a:t>
            </a:r>
            <a:r>
              <a:rPr lang="en-US" sz="2100" dirty="0" err="1">
                <a:latin typeface="Cambria" panose="02040503050406030204" pitchFamily="18" charset="0"/>
              </a:rPr>
              <a:t>atraumatic</a:t>
            </a:r>
            <a:r>
              <a:rPr lang="en-US" sz="2100" dirty="0">
                <a:latin typeface="Cambria" panose="02040503050406030204" pitchFamily="18" charset="0"/>
              </a:rPr>
              <a:t>, varying shapes and sizes</a:t>
            </a:r>
          </a:p>
          <a:p>
            <a:pPr algn="just">
              <a:buFont typeface="Wingdings" panose="05000000000000000000" pitchFamily="2" charset="2"/>
              <a:buChar char="Ø"/>
            </a:pPr>
            <a:r>
              <a:rPr lang="en-US" sz="2100" dirty="0">
                <a:latin typeface="Cambria" panose="02040503050406030204" pitchFamily="18" charset="0"/>
              </a:rPr>
              <a:t>Length – usually 100 </a:t>
            </a:r>
            <a:r>
              <a:rPr lang="en-US" sz="2100" dirty="0" err="1">
                <a:latin typeface="Cambria" panose="02040503050406030204" pitchFamily="18" charset="0"/>
              </a:rPr>
              <a:t>cms</a:t>
            </a:r>
            <a:endParaRPr lang="en-US" sz="2100" dirty="0">
              <a:latin typeface="Cambria" panose="02040503050406030204" pitchFamily="18" charset="0"/>
            </a:endParaRPr>
          </a:p>
          <a:p>
            <a:pPr algn="just">
              <a:buFont typeface="Wingdings" panose="05000000000000000000" pitchFamily="2" charset="2"/>
              <a:buChar char="Ø"/>
            </a:pPr>
            <a:r>
              <a:rPr lang="en-US" sz="2100" dirty="0">
                <a:latin typeface="Cambria" panose="02040503050406030204" pitchFamily="18" charset="0"/>
              </a:rPr>
              <a:t>Many catheters have tertiary curve</a:t>
            </a:r>
          </a:p>
        </p:txBody>
      </p:sp>
      <p:pic>
        <p:nvPicPr>
          <p:cNvPr id="5" name="Picture 2"/>
          <p:cNvPicPr>
            <a:picLocks noChangeAspect="1" noChangeArrowheads="1"/>
          </p:cNvPicPr>
          <p:nvPr/>
        </p:nvPicPr>
        <p:blipFill>
          <a:blip r:embed="rId2" cstate="print"/>
          <a:srcRect/>
          <a:stretch>
            <a:fillRect/>
          </a:stretch>
        </p:blipFill>
        <p:spPr bwMode="auto">
          <a:xfrm>
            <a:off x="146243" y="1815589"/>
            <a:ext cx="5220887" cy="2400300"/>
          </a:xfrm>
          <a:prstGeom prst="rect">
            <a:avLst/>
          </a:prstGeom>
          <a:noFill/>
          <a:ln w="9525">
            <a:noFill/>
            <a:miter lim="800000"/>
            <a:headEnd/>
            <a:tailEnd/>
          </a:ln>
          <a:effectLst/>
        </p:spPr>
      </p:pic>
    </p:spTree>
    <p:extLst>
      <p:ext uri="{BB962C8B-B14F-4D97-AF65-F5344CB8AC3E}">
        <p14:creationId xmlns:p14="http://schemas.microsoft.com/office/powerpoint/2010/main" val="220587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Dampening of Arterial Pressure</a:t>
            </a:r>
          </a:p>
        </p:txBody>
      </p:sp>
      <p:sp>
        <p:nvSpPr>
          <p:cNvPr id="3" name="Content Placeholder 2"/>
          <p:cNvSpPr>
            <a:spLocks noGrp="1"/>
          </p:cNvSpPr>
          <p:nvPr>
            <p:ph idx="1"/>
          </p:nvPr>
        </p:nvSpPr>
        <p:spPr>
          <a:xfrm>
            <a:off x="457200" y="1066800"/>
            <a:ext cx="8229600" cy="5562600"/>
          </a:xfrm>
        </p:spPr>
        <p:txBody>
          <a:bodyPr>
            <a:normAutofit/>
          </a:bodyPr>
          <a:lstStyle/>
          <a:p>
            <a:r>
              <a:rPr lang="en-US" sz="2600" dirty="0"/>
              <a:t>Guide can cause </a:t>
            </a:r>
          </a:p>
          <a:p>
            <a:pPr lvl="1"/>
            <a:r>
              <a:rPr lang="en-US" sz="2400" dirty="0"/>
              <a:t>fall of diastolic pressure  - </a:t>
            </a:r>
            <a:r>
              <a:rPr lang="en-US" sz="2400" dirty="0" err="1"/>
              <a:t>ventricularization</a:t>
            </a:r>
            <a:r>
              <a:rPr lang="en-US" sz="2400" dirty="0"/>
              <a:t> </a:t>
            </a:r>
          </a:p>
          <a:p>
            <a:pPr lvl="1"/>
            <a:r>
              <a:rPr lang="en-US" sz="2400" dirty="0"/>
              <a:t>fall of both systolic and diastolic pressure - dampened pressure</a:t>
            </a:r>
          </a:p>
          <a:p>
            <a:endParaRPr lang="en-US" sz="2600" dirty="0"/>
          </a:p>
          <a:p>
            <a:r>
              <a:rPr lang="en-US" sz="2600" dirty="0"/>
              <a:t>Can be due to </a:t>
            </a:r>
          </a:p>
          <a:p>
            <a:pPr lvl="1"/>
            <a:r>
              <a:rPr lang="en-US" sz="2600" dirty="0"/>
              <a:t>significant lesion in the </a:t>
            </a:r>
            <a:r>
              <a:rPr lang="en-US" sz="2600" dirty="0" err="1"/>
              <a:t>ostium</a:t>
            </a:r>
            <a:endParaRPr lang="en-US" sz="2600" dirty="0"/>
          </a:p>
          <a:p>
            <a:pPr lvl="1"/>
            <a:r>
              <a:rPr lang="en-US" sz="2600" dirty="0"/>
              <a:t>coronary spasm</a:t>
            </a:r>
          </a:p>
          <a:p>
            <a:pPr lvl="1"/>
            <a:r>
              <a:rPr lang="en-US" sz="2600" dirty="0"/>
              <a:t>non-coaxial alignment </a:t>
            </a:r>
          </a:p>
          <a:p>
            <a:pPr lvl="1"/>
            <a:r>
              <a:rPr lang="en-US" sz="2600" dirty="0"/>
              <a:t>mismatch between diameter of the guide and of the arterial lumen</a:t>
            </a:r>
          </a:p>
          <a:p>
            <a:pPr>
              <a:buNone/>
            </a:pPr>
            <a:endParaRPr lang="en-US" dirty="0"/>
          </a:p>
        </p:txBody>
      </p:sp>
    </p:spTree>
    <p:extLst>
      <p:ext uri="{BB962C8B-B14F-4D97-AF65-F5344CB8AC3E}">
        <p14:creationId xmlns:p14="http://schemas.microsoft.com/office/powerpoint/2010/main" val="15492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jpg"/>
          <p:cNvPicPr>
            <a:picLocks noChangeAspect="1"/>
          </p:cNvPicPr>
          <p:nvPr/>
        </p:nvPicPr>
        <p:blipFill>
          <a:blip r:embed="rId2"/>
          <a:stretch>
            <a:fillRect/>
          </a:stretch>
        </p:blipFill>
        <p:spPr>
          <a:xfrm>
            <a:off x="5064368" y="2321169"/>
            <a:ext cx="4079631" cy="2495996"/>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descr="d vs v.jpg"/>
          <p:cNvPicPr>
            <a:picLocks noGrp="1" noChangeAspect="1"/>
          </p:cNvPicPr>
          <p:nvPr>
            <p:ph idx="1"/>
          </p:nvPr>
        </p:nvPicPr>
        <p:blipFill>
          <a:blip r:embed="rId3"/>
          <a:stretch>
            <a:fillRect/>
          </a:stretch>
        </p:blipFill>
        <p:spPr>
          <a:xfrm>
            <a:off x="0" y="0"/>
            <a:ext cx="2910254" cy="3252146"/>
          </a:xfrm>
        </p:spPr>
      </p:pic>
      <p:pic>
        <p:nvPicPr>
          <p:cNvPr id="5" name="Picture 4" descr="2.jpg"/>
          <p:cNvPicPr>
            <a:picLocks noChangeAspect="1"/>
          </p:cNvPicPr>
          <p:nvPr/>
        </p:nvPicPr>
        <p:blipFill>
          <a:blip r:embed="rId4"/>
          <a:stretch>
            <a:fillRect/>
          </a:stretch>
        </p:blipFill>
        <p:spPr>
          <a:xfrm>
            <a:off x="3330525" y="-1"/>
            <a:ext cx="5771555" cy="2321169"/>
          </a:xfrm>
          <a:prstGeom prst="rect">
            <a:avLst/>
          </a:prstGeom>
        </p:spPr>
      </p:pic>
      <p:pic>
        <p:nvPicPr>
          <p:cNvPr id="6" name="Picture 5" descr="4.png"/>
          <p:cNvPicPr>
            <a:picLocks noChangeAspect="1"/>
          </p:cNvPicPr>
          <p:nvPr/>
        </p:nvPicPr>
        <p:blipFill>
          <a:blip r:embed="rId5"/>
          <a:stretch>
            <a:fillRect/>
          </a:stretch>
        </p:blipFill>
        <p:spPr>
          <a:xfrm>
            <a:off x="-1" y="3886201"/>
            <a:ext cx="5633023" cy="297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D736-64ED-409F-B7F4-FC0C3649EA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0A023B-1628-4590-9293-FB9D45F07B73}"/>
              </a:ext>
            </a:extLst>
          </p:cNvPr>
          <p:cNvSpPr>
            <a:spLocks noGrp="1"/>
          </p:cNvSpPr>
          <p:nvPr>
            <p:ph idx="1"/>
          </p:nvPr>
        </p:nvSpPr>
        <p:spPr>
          <a:xfrm>
            <a:off x="594360" y="489857"/>
            <a:ext cx="7955280" cy="5943600"/>
          </a:xfrm>
        </p:spPr>
        <p:txBody>
          <a:bodyPr>
            <a:normAutofit/>
          </a:bodyPr>
          <a:lstStyle/>
          <a:p>
            <a:pPr fontAlgn="base"/>
            <a:r>
              <a:rPr lang="en-US" b="1" dirty="0"/>
              <a:t>Damping or </a:t>
            </a:r>
            <a:r>
              <a:rPr lang="en-US" b="1" dirty="0" err="1"/>
              <a:t>ventricularization</a:t>
            </a:r>
            <a:r>
              <a:rPr lang="en-US" b="1" dirty="0"/>
              <a:t> of the pressure wave</a:t>
            </a:r>
          </a:p>
          <a:p>
            <a:pPr fontAlgn="base"/>
            <a:endParaRPr lang="en-US" b="1" dirty="0"/>
          </a:p>
          <a:p>
            <a:pPr fontAlgn="base"/>
            <a:endParaRPr lang="en-US" b="1" dirty="0"/>
          </a:p>
          <a:p>
            <a:pPr fontAlgn="base"/>
            <a:endParaRPr lang="en-US" b="1" dirty="0"/>
          </a:p>
          <a:p>
            <a:pPr fontAlgn="base"/>
            <a:r>
              <a:rPr lang="en-US" b="1" dirty="0"/>
              <a:t>.</a:t>
            </a:r>
            <a:r>
              <a:rPr lang="en-US" dirty="0"/>
              <a:t> The catheter must always be pulled out of the </a:t>
            </a:r>
            <a:r>
              <a:rPr lang="en-US" dirty="0" err="1"/>
              <a:t>ostium</a:t>
            </a:r>
            <a:r>
              <a:rPr lang="en-US" dirty="0"/>
              <a:t> without delay when damping or </a:t>
            </a:r>
            <a:r>
              <a:rPr lang="en-US" dirty="0" err="1"/>
              <a:t>ventricularization</a:t>
            </a:r>
            <a:r>
              <a:rPr lang="en-US" dirty="0"/>
              <a:t> occurs. Not infrequently, the cause is </a:t>
            </a:r>
            <a:r>
              <a:rPr lang="en-US" i="1" dirty="0"/>
              <a:t>left main stem </a:t>
            </a:r>
            <a:r>
              <a:rPr lang="en-US" i="1" dirty="0" err="1"/>
              <a:t>stenosis</a:t>
            </a:r>
            <a:r>
              <a:rPr lang="en-US" i="1" dirty="0"/>
              <a:t>,</a:t>
            </a:r>
            <a:r>
              <a:rPr lang="en-US" dirty="0"/>
              <a:t> which has to be confirmed or excluded before the examination is continued. </a:t>
            </a:r>
          </a:p>
          <a:p>
            <a:pPr fontAlgn="base"/>
            <a:endParaRPr lang="en-US" dirty="0"/>
          </a:p>
          <a:p>
            <a:br>
              <a:rPr lang="en-US" dirty="0"/>
            </a:br>
            <a:endParaRPr lang="en-US" dirty="0"/>
          </a:p>
        </p:txBody>
      </p:sp>
    </p:spTree>
    <p:extLst>
      <p:ext uri="{BB962C8B-B14F-4D97-AF65-F5344CB8AC3E}">
        <p14:creationId xmlns:p14="http://schemas.microsoft.com/office/powerpoint/2010/main" val="89008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94360" y="468086"/>
            <a:ext cx="7955280" cy="5795554"/>
          </a:xfrm>
        </p:spPr>
        <p:txBody>
          <a:bodyPr>
            <a:normAutofit/>
          </a:bodyPr>
          <a:lstStyle/>
          <a:p>
            <a:r>
              <a:rPr lang="en-US" dirty="0"/>
              <a:t>In addition, </a:t>
            </a:r>
            <a:r>
              <a:rPr lang="en-US" i="1" dirty="0"/>
              <a:t>incorrect positioning of the catheter,</a:t>
            </a:r>
            <a:r>
              <a:rPr lang="en-US" dirty="0"/>
              <a:t> in which the tip impinges on the coronary artery wall, can cause a damping of the pressure curve; this is frequently seen if the selected </a:t>
            </a:r>
            <a:r>
              <a:rPr lang="en-US" dirty="0" err="1"/>
              <a:t>Judkins</a:t>
            </a:r>
            <a:r>
              <a:rPr lang="en-US" dirty="0"/>
              <a:t> curve for the left coronary artery is too small.</a:t>
            </a:r>
          </a:p>
          <a:p>
            <a:endParaRPr lang="en-US" dirty="0"/>
          </a:p>
          <a:p>
            <a:endParaRPr lang="en-US" dirty="0"/>
          </a:p>
          <a:p>
            <a:r>
              <a:rPr lang="en-US" dirty="0"/>
              <a:t> Contrast injection should be avoided with this catheter position due to the risk of dissection. </a:t>
            </a:r>
          </a:p>
          <a:p>
            <a:endParaRPr lang="en-US" dirty="0"/>
          </a:p>
          <a:p>
            <a:endParaRPr lang="en-US" dirty="0"/>
          </a:p>
          <a:p>
            <a:r>
              <a:rPr lang="en-US" dirty="0"/>
              <a:t>Occasionally this catheter position can be corrected by a slight counterclockwise turn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AD736-64ED-409F-B7F4-FC0C3649EA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0A023B-1628-4590-9293-FB9D45F07B73}"/>
              </a:ext>
            </a:extLst>
          </p:cNvPr>
          <p:cNvSpPr>
            <a:spLocks noGrp="1"/>
          </p:cNvSpPr>
          <p:nvPr>
            <p:ph idx="1"/>
          </p:nvPr>
        </p:nvSpPr>
        <p:spPr>
          <a:xfrm>
            <a:off x="594360" y="489857"/>
            <a:ext cx="7955280" cy="5943600"/>
          </a:xfrm>
        </p:spPr>
        <p:txBody>
          <a:bodyPr>
            <a:normAutofit/>
          </a:bodyPr>
          <a:lstStyle/>
          <a:p>
            <a:pPr fontAlgn="base"/>
            <a:endParaRPr lang="en-US" dirty="0"/>
          </a:p>
          <a:p>
            <a:pPr fontAlgn="base"/>
            <a:r>
              <a:rPr lang="en-US" dirty="0"/>
              <a:t>In most cases a good evaluation of the main stem can be achieved by moving the catheter into close proximity of the </a:t>
            </a:r>
            <a:r>
              <a:rPr lang="en-US" dirty="0" err="1"/>
              <a:t>ostium</a:t>
            </a:r>
            <a:r>
              <a:rPr lang="en-US" dirty="0"/>
              <a:t> without entering it again, and then injecting contrast. After that it can be decided whether a careful new engagement is advisable. </a:t>
            </a:r>
          </a:p>
          <a:p>
            <a:pPr fontAlgn="base"/>
            <a:endParaRPr lang="en-US" dirty="0"/>
          </a:p>
          <a:p>
            <a:pPr fontAlgn="base"/>
            <a:r>
              <a:rPr lang="en-US" dirty="0"/>
              <a:t>With distal left main stem </a:t>
            </a:r>
            <a:r>
              <a:rPr lang="en-US" dirty="0" err="1"/>
              <a:t>stenosis</a:t>
            </a:r>
            <a:r>
              <a:rPr lang="en-US" dirty="0"/>
              <a:t>, the catheter tip can be kept at an appropriately safe distance from the </a:t>
            </a:r>
            <a:r>
              <a:rPr lang="en-US" dirty="0" err="1"/>
              <a:t>stenosis</a:t>
            </a:r>
            <a:r>
              <a:rPr lang="en-US" dirty="0"/>
              <a:t>, and therefore contrast can be carefully injected if the pressure curve is normal. In general both duration of the catheter dwelling in the </a:t>
            </a:r>
            <a:r>
              <a:rPr lang="en-US" dirty="0" err="1"/>
              <a:t>ostium</a:t>
            </a:r>
            <a:r>
              <a:rPr lang="en-US" dirty="0"/>
              <a:t> and the number of contrast medium injections should be minimized with left main </a:t>
            </a:r>
            <a:r>
              <a:rPr lang="en-US" dirty="0" err="1"/>
              <a:t>stenosis</a:t>
            </a:r>
            <a:r>
              <a:rPr lang="en-US" dirty="0"/>
              <a:t>.</a:t>
            </a:r>
          </a:p>
          <a:p>
            <a:br>
              <a:rPr lang="en-US" dirty="0"/>
            </a:br>
            <a:endParaRPr lang="en-US" dirty="0"/>
          </a:p>
        </p:txBody>
      </p:sp>
    </p:spTree>
    <p:extLst>
      <p:ext uri="{BB962C8B-B14F-4D97-AF65-F5344CB8AC3E}">
        <p14:creationId xmlns:p14="http://schemas.microsoft.com/office/powerpoint/2010/main" val="4168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94360" y="794657"/>
            <a:ext cx="7955280" cy="5468983"/>
          </a:xfrm>
        </p:spPr>
        <p:txBody>
          <a:bodyPr>
            <a:normAutofit/>
          </a:bodyPr>
          <a:lstStyle/>
          <a:p>
            <a:pPr fontAlgn="base"/>
            <a:r>
              <a:rPr lang="en-US" b="1" dirty="0"/>
              <a:t>Damping/</a:t>
            </a:r>
            <a:r>
              <a:rPr lang="en-US" b="1" dirty="0" err="1"/>
              <a:t>ventricularization</a:t>
            </a:r>
            <a:r>
              <a:rPr lang="en-US" b="1" dirty="0"/>
              <a:t> of the pressure curve.</a:t>
            </a:r>
            <a:r>
              <a:rPr lang="en-US" dirty="0"/>
              <a:t> In this situation, the first action to take should always be to pull back the catheter. A pressure drop is much more common with engagement of the right coronary artery (RCA) than with the left coronary artery. There are multiple causes for pressure damping with RCA engagement </a:t>
            </a:r>
          </a:p>
          <a:p>
            <a:pPr fontAlgn="base"/>
            <a:endParaRPr lang="en-US" dirty="0"/>
          </a:p>
          <a:p>
            <a:pPr fontAlgn="base"/>
            <a:r>
              <a:rPr lang="en-US" dirty="0"/>
              <a:t> Higher-grade </a:t>
            </a:r>
            <a:r>
              <a:rPr lang="en-US" dirty="0" err="1"/>
              <a:t>ostial</a:t>
            </a:r>
            <a:r>
              <a:rPr lang="en-US" dirty="0"/>
              <a:t> </a:t>
            </a:r>
            <a:r>
              <a:rPr lang="en-US" dirty="0" err="1"/>
              <a:t>stenosis</a:t>
            </a:r>
            <a:endParaRPr lang="en-US" dirty="0"/>
          </a:p>
          <a:p>
            <a:pPr fontAlgn="base"/>
            <a:r>
              <a:rPr lang="en-US" dirty="0"/>
              <a:t> Catheter-induced coronary spasm</a:t>
            </a:r>
          </a:p>
          <a:p>
            <a:pPr fontAlgn="base"/>
            <a:r>
              <a:rPr lang="en-US" dirty="0"/>
              <a:t> </a:t>
            </a:r>
            <a:r>
              <a:rPr lang="en-US" dirty="0" err="1"/>
              <a:t>Subselective</a:t>
            </a:r>
            <a:r>
              <a:rPr lang="en-US" dirty="0"/>
              <a:t> engagement of the </a:t>
            </a:r>
            <a:r>
              <a:rPr lang="en-US" dirty="0" err="1"/>
              <a:t>conus</a:t>
            </a:r>
            <a:r>
              <a:rPr lang="en-US" dirty="0"/>
              <a:t> branch of the RCA</a:t>
            </a:r>
          </a:p>
          <a:p>
            <a:pPr fontAlgn="base"/>
            <a:r>
              <a:rPr lang="en-US" dirty="0"/>
              <a:t> Small RCA</a:t>
            </a:r>
          </a:p>
          <a:p>
            <a:pPr fontAlgn="base"/>
            <a:r>
              <a:rPr lang="en-US" dirty="0"/>
              <a:t> Complete occlusion close to the </a:t>
            </a:r>
            <a:r>
              <a:rPr lang="en-US" dirty="0" err="1"/>
              <a:t>ostium</a:t>
            </a:r>
            <a:endParaRPr lang="en-US" dirty="0"/>
          </a:p>
          <a:p>
            <a:pPr fontAlgn="base"/>
            <a:r>
              <a:rPr lang="en-US" dirty="0"/>
              <a:t> Impingement of the catheter tip on the arterial wall</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411162"/>
          </a:xfrm>
        </p:spPr>
        <p:txBody>
          <a:bodyPr>
            <a:noAutofit/>
          </a:bodyPr>
          <a:lstStyle/>
          <a:p>
            <a:r>
              <a:rPr lang="en-US" sz="2800" b="1" dirty="0"/>
              <a:t>Checking Stability and Potential of Backup Capability</a:t>
            </a:r>
          </a:p>
        </p:txBody>
      </p:sp>
      <p:sp>
        <p:nvSpPr>
          <p:cNvPr id="3" name="Content Placeholder 2"/>
          <p:cNvSpPr>
            <a:spLocks noGrp="1"/>
          </p:cNvSpPr>
          <p:nvPr>
            <p:ph idx="1"/>
          </p:nvPr>
        </p:nvSpPr>
        <p:spPr>
          <a:xfrm>
            <a:off x="381000" y="762000"/>
            <a:ext cx="8229600" cy="5867400"/>
          </a:xfrm>
        </p:spPr>
        <p:txBody>
          <a:bodyPr>
            <a:normAutofit lnSpcReduction="10000"/>
          </a:bodyPr>
          <a:lstStyle/>
          <a:p>
            <a:r>
              <a:rPr lang="en-US" dirty="0"/>
              <a:t>Forward advancement of  guide should further </a:t>
            </a:r>
            <a:r>
              <a:rPr lang="en-US" dirty="0" err="1"/>
              <a:t>intubate</a:t>
            </a:r>
            <a:r>
              <a:rPr lang="en-US" dirty="0"/>
              <a:t> the coronary artery rather than </a:t>
            </a:r>
            <a:r>
              <a:rPr lang="en-US" dirty="0" err="1"/>
              <a:t>prolapse</a:t>
            </a:r>
            <a:r>
              <a:rPr lang="en-US" dirty="0"/>
              <a:t> into the </a:t>
            </a:r>
            <a:r>
              <a:rPr lang="en-US" dirty="0" err="1"/>
              <a:t>aoric</a:t>
            </a:r>
            <a:r>
              <a:rPr lang="en-US" dirty="0"/>
              <a:t> root</a:t>
            </a:r>
          </a:p>
          <a:p>
            <a:endParaRPr lang="en-US" dirty="0"/>
          </a:p>
          <a:p>
            <a:r>
              <a:rPr lang="en-US" dirty="0"/>
              <a:t>If tip slips out - guide does not provide sufficient backup Need to be changed for another with better support</a:t>
            </a:r>
          </a:p>
          <a:p>
            <a:endParaRPr lang="en-US" dirty="0"/>
          </a:p>
          <a:p>
            <a:r>
              <a:rPr lang="en-US" dirty="0"/>
              <a:t>Active intubation of the guide may be tried </a:t>
            </a:r>
          </a:p>
          <a:p>
            <a:pPr lvl="1"/>
            <a:r>
              <a:rPr lang="en-US" dirty="0"/>
              <a:t>if its tip is soft</a:t>
            </a:r>
          </a:p>
          <a:p>
            <a:pPr lvl="1"/>
            <a:r>
              <a:rPr lang="en-US" dirty="0"/>
              <a:t>if the artery is large enough to accommodate the guide </a:t>
            </a:r>
          </a:p>
          <a:p>
            <a:pPr lvl="1"/>
            <a:r>
              <a:rPr lang="en-US" dirty="0"/>
              <a:t>no </a:t>
            </a:r>
            <a:r>
              <a:rPr lang="en-US" dirty="0" err="1"/>
              <a:t>ostial</a:t>
            </a:r>
            <a:r>
              <a:rPr lang="en-US" dirty="0"/>
              <a:t> or proximal lesions</a:t>
            </a:r>
          </a:p>
          <a:p>
            <a:endParaRPr lang="en-US" dirty="0"/>
          </a:p>
          <a:p>
            <a:r>
              <a:rPr lang="en-US" dirty="0"/>
              <a:t>Active support position is needed temporarily in order to advance the device across the lesion</a:t>
            </a:r>
          </a:p>
          <a:p>
            <a:endParaRPr lang="en-US" dirty="0"/>
          </a:p>
          <a:p>
            <a:r>
              <a:rPr lang="en-US" dirty="0"/>
              <a:t>Once device is positioned guide is withdrawn to  </a:t>
            </a:r>
            <a:r>
              <a:rPr lang="en-US" dirty="0" err="1"/>
              <a:t>ostium</a:t>
            </a:r>
            <a:r>
              <a:rPr lang="en-US" dirty="0"/>
              <a:t>.</a:t>
            </a:r>
          </a:p>
        </p:txBody>
      </p:sp>
    </p:spTree>
    <p:extLst>
      <p:ext uri="{BB962C8B-B14F-4D97-AF65-F5344CB8AC3E}">
        <p14:creationId xmlns:p14="http://schemas.microsoft.com/office/powerpoint/2010/main" val="174860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20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2000"/>
                                        <p:tgtEl>
                                          <p:spTgt spid="3">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20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20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IN" sz="2800" dirty="0"/>
              <a:t>Techniques to Stabilize a Guide</a:t>
            </a:r>
          </a:p>
        </p:txBody>
      </p:sp>
      <p:sp>
        <p:nvSpPr>
          <p:cNvPr id="3" name="Content Placeholder 2"/>
          <p:cNvSpPr>
            <a:spLocks noGrp="1"/>
          </p:cNvSpPr>
          <p:nvPr>
            <p:ph idx="1"/>
          </p:nvPr>
        </p:nvSpPr>
        <p:spPr>
          <a:xfrm>
            <a:off x="457200" y="914400"/>
            <a:ext cx="8610600" cy="5638800"/>
          </a:xfrm>
        </p:spPr>
        <p:txBody>
          <a:bodyPr>
            <a:normAutofit fontScale="92500" lnSpcReduction="10000"/>
          </a:bodyPr>
          <a:lstStyle/>
          <a:p>
            <a:pPr marL="0" indent="0">
              <a:buNone/>
            </a:pPr>
            <a:r>
              <a:rPr lang="en-IN" sz="2400" dirty="0">
                <a:solidFill>
                  <a:schemeClr val="tx2"/>
                </a:solidFill>
              </a:rPr>
              <a:t>1. Second angioplasty wire/</a:t>
            </a:r>
            <a:r>
              <a:rPr lang="en-IN" sz="2400" dirty="0"/>
              <a:t> </a:t>
            </a:r>
            <a:r>
              <a:rPr lang="en-IN" sz="2400" dirty="0">
                <a:solidFill>
                  <a:schemeClr val="tx2"/>
                </a:solidFill>
              </a:rPr>
              <a:t>Buddy Wire </a:t>
            </a:r>
            <a:r>
              <a:rPr lang="en-IN" sz="2400" dirty="0"/>
              <a:t>- advanced parallel to the first one</a:t>
            </a:r>
          </a:p>
          <a:p>
            <a:r>
              <a:rPr lang="en-IN" sz="2400" dirty="0"/>
              <a:t>Straightens tortuous vessel and provides better support for device tracking</a:t>
            </a:r>
          </a:p>
          <a:p>
            <a:pPr marL="0" indent="0">
              <a:buNone/>
            </a:pPr>
            <a:endParaRPr lang="en-IN" sz="2400" dirty="0">
              <a:solidFill>
                <a:schemeClr val="tx2"/>
              </a:solidFill>
            </a:endParaRPr>
          </a:p>
          <a:p>
            <a:pPr marL="0" indent="0">
              <a:buNone/>
            </a:pPr>
            <a:r>
              <a:rPr lang="en-IN" sz="2400" dirty="0">
                <a:solidFill>
                  <a:schemeClr val="tx2"/>
                </a:solidFill>
              </a:rPr>
              <a:t>2. Second wire in a side branch </a:t>
            </a:r>
            <a:r>
              <a:rPr lang="en-IN" sz="2400" dirty="0"/>
              <a:t>- useful in anchoring the guide (second wire in LCX when dilating LAD lesion)</a:t>
            </a:r>
          </a:p>
          <a:p>
            <a:r>
              <a:rPr lang="en-IN" sz="2400" dirty="0"/>
              <a:t>Provides for better backup and allows retraction of the guide when necessary, without loss of position</a:t>
            </a:r>
          </a:p>
          <a:p>
            <a:r>
              <a:rPr lang="en-IN" sz="2400" dirty="0"/>
              <a:t>Also prevents the guide from being sucked in beyond the LM when pulling back balloon catheters </a:t>
            </a:r>
          </a:p>
          <a:p>
            <a:endParaRPr lang="en-IN" sz="2400" dirty="0"/>
          </a:p>
          <a:p>
            <a:r>
              <a:rPr lang="en-IN" sz="2400" dirty="0"/>
              <a:t>Cause unnecessary denudation of endothelium in that vessel</a:t>
            </a:r>
          </a:p>
          <a:p>
            <a:endParaRPr lang="en-IN" sz="2400" dirty="0"/>
          </a:p>
        </p:txBody>
      </p:sp>
    </p:spTree>
    <p:extLst>
      <p:ext uri="{BB962C8B-B14F-4D97-AF65-F5344CB8AC3E}">
        <p14:creationId xmlns:p14="http://schemas.microsoft.com/office/powerpoint/2010/main" val="137289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Anchor wire/balloon technique</a:t>
            </a:r>
            <a:endParaRPr lang="en-IN" dirty="0">
              <a:solidFill>
                <a:srgbClr val="FFFF00"/>
              </a:solidFill>
            </a:endParaRPr>
          </a:p>
        </p:txBody>
      </p:sp>
      <p:sp>
        <p:nvSpPr>
          <p:cNvPr id="3" name="Content Placeholder 2"/>
          <p:cNvSpPr>
            <a:spLocks noGrp="1"/>
          </p:cNvSpPr>
          <p:nvPr>
            <p:ph idx="1"/>
          </p:nvPr>
        </p:nvSpPr>
        <p:spPr/>
        <p:txBody>
          <a:bodyPr/>
          <a:lstStyle/>
          <a:p>
            <a:endParaRPr lang="en-IN" dirty="0"/>
          </a:p>
        </p:txBody>
      </p:sp>
      <p:pic>
        <p:nvPicPr>
          <p:cNvPr id="74757" name="Picture 5"/>
          <p:cNvPicPr>
            <a:picLocks noChangeAspect="1" noChangeArrowheads="1"/>
          </p:cNvPicPr>
          <p:nvPr/>
        </p:nvPicPr>
        <p:blipFill>
          <a:blip r:embed="rId2"/>
          <a:srcRect/>
          <a:stretch>
            <a:fillRect/>
          </a:stretch>
        </p:blipFill>
        <p:spPr bwMode="auto">
          <a:xfrm>
            <a:off x="1303715" y="2089537"/>
            <a:ext cx="3336601" cy="2518190"/>
          </a:xfrm>
          <a:prstGeom prst="rect">
            <a:avLst/>
          </a:prstGeom>
          <a:noFill/>
          <a:ln w="9525">
            <a:noFill/>
            <a:miter lim="800000"/>
            <a:headEnd/>
            <a:tailEnd/>
          </a:ln>
          <a:effectLst/>
        </p:spPr>
      </p:pic>
      <p:pic>
        <p:nvPicPr>
          <p:cNvPr id="74758" name="Picture 6"/>
          <p:cNvPicPr>
            <a:picLocks noChangeAspect="1" noChangeArrowheads="1"/>
          </p:cNvPicPr>
          <p:nvPr/>
        </p:nvPicPr>
        <p:blipFill>
          <a:blip r:embed="rId3"/>
          <a:srcRect/>
          <a:stretch>
            <a:fillRect/>
          </a:stretch>
        </p:blipFill>
        <p:spPr bwMode="auto">
          <a:xfrm>
            <a:off x="4684360" y="2089537"/>
            <a:ext cx="3316640" cy="2518190"/>
          </a:xfrm>
          <a:prstGeom prst="rect">
            <a:avLst/>
          </a:prstGeom>
          <a:noFill/>
          <a:ln w="9525">
            <a:noFill/>
            <a:miter lim="800000"/>
            <a:headEnd/>
            <a:tailEnd/>
          </a:ln>
          <a:effectLst/>
        </p:spPr>
      </p:pic>
    </p:spTree>
    <p:extLst>
      <p:ext uri="{BB962C8B-B14F-4D97-AF65-F5344CB8AC3E}">
        <p14:creationId xmlns:p14="http://schemas.microsoft.com/office/powerpoint/2010/main" val="111259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IN" dirty="0"/>
              <a:t>Techniques to Stabilize a Guide</a:t>
            </a:r>
          </a:p>
        </p:txBody>
      </p:sp>
      <p:sp>
        <p:nvSpPr>
          <p:cNvPr id="3" name="Content Placeholder 2"/>
          <p:cNvSpPr>
            <a:spLocks noGrp="1"/>
          </p:cNvSpPr>
          <p:nvPr>
            <p:ph idx="1"/>
          </p:nvPr>
        </p:nvSpPr>
        <p:spPr>
          <a:xfrm>
            <a:off x="457200" y="990600"/>
            <a:ext cx="8686800" cy="5135563"/>
          </a:xfrm>
        </p:spPr>
        <p:txBody>
          <a:bodyPr>
            <a:normAutofit fontScale="92500" lnSpcReduction="10000"/>
          </a:bodyPr>
          <a:lstStyle/>
          <a:p>
            <a:pPr marL="0" indent="0">
              <a:buNone/>
            </a:pPr>
            <a:endParaRPr lang="en-IN" sz="2400" dirty="0">
              <a:solidFill>
                <a:schemeClr val="tx2"/>
              </a:solidFill>
            </a:endParaRPr>
          </a:p>
          <a:p>
            <a:pPr marL="0" indent="0">
              <a:buNone/>
            </a:pPr>
            <a:r>
              <a:rPr lang="en-IN" sz="2400" dirty="0">
                <a:solidFill>
                  <a:schemeClr val="tx2"/>
                </a:solidFill>
              </a:rPr>
              <a:t>3.Change to stronger guide</a:t>
            </a:r>
          </a:p>
          <a:p>
            <a:pPr marL="0" indent="0">
              <a:buNone/>
            </a:pPr>
            <a:endParaRPr lang="en-IN" sz="2400" dirty="0">
              <a:solidFill>
                <a:schemeClr val="tx2"/>
              </a:solidFill>
            </a:endParaRPr>
          </a:p>
          <a:p>
            <a:pPr marL="0" indent="0">
              <a:buNone/>
            </a:pPr>
            <a:r>
              <a:rPr lang="en-IN" sz="2400" dirty="0">
                <a:solidFill>
                  <a:schemeClr val="tx2"/>
                </a:solidFill>
              </a:rPr>
              <a:t>4. Anchoring Balloon </a:t>
            </a:r>
          </a:p>
          <a:p>
            <a:r>
              <a:rPr lang="en-IN" sz="2400" dirty="0"/>
              <a:t>Second small balloon (1.5–2 mm diameter)  inserted in a small proximal branch </a:t>
            </a:r>
          </a:p>
          <a:p>
            <a:r>
              <a:rPr lang="en-IN" sz="2400" dirty="0"/>
              <a:t>Inflated at 2 ATM - anchor the guide</a:t>
            </a:r>
          </a:p>
          <a:p>
            <a:pPr marL="0" indent="0">
              <a:buNone/>
            </a:pPr>
            <a:endParaRPr lang="en-US" sz="2400" dirty="0">
              <a:solidFill>
                <a:schemeClr val="tx2"/>
              </a:solidFill>
            </a:endParaRPr>
          </a:p>
          <a:p>
            <a:pPr marL="0" indent="0">
              <a:buNone/>
            </a:pPr>
            <a:r>
              <a:rPr lang="en-US" sz="2400" dirty="0">
                <a:solidFill>
                  <a:schemeClr val="tx2"/>
                </a:solidFill>
              </a:rPr>
              <a:t>5 .</a:t>
            </a:r>
            <a:r>
              <a:rPr lang="en-IN" sz="2400" dirty="0">
                <a:solidFill>
                  <a:schemeClr val="tx2"/>
                </a:solidFill>
              </a:rPr>
              <a:t> Change the current sheath to a very long sheath</a:t>
            </a:r>
          </a:p>
          <a:p>
            <a:pPr marL="0" indent="0">
              <a:buNone/>
            </a:pPr>
            <a:endParaRPr lang="en-IN" sz="2400" b="1" dirty="0">
              <a:solidFill>
                <a:schemeClr val="tx2"/>
              </a:solidFill>
            </a:endParaRPr>
          </a:p>
          <a:p>
            <a:pPr marL="0" indent="0">
              <a:buNone/>
            </a:pPr>
            <a:r>
              <a:rPr lang="en-IN" sz="2400" b="1" dirty="0">
                <a:solidFill>
                  <a:schemeClr val="tx2"/>
                </a:solidFill>
              </a:rPr>
              <a:t>6 . </a:t>
            </a:r>
            <a:r>
              <a:rPr lang="en-IN" sz="2400" dirty="0">
                <a:solidFill>
                  <a:schemeClr val="tx2"/>
                </a:solidFill>
              </a:rPr>
              <a:t>Double guide technique</a:t>
            </a:r>
          </a:p>
          <a:p>
            <a:pPr lvl="1"/>
            <a:r>
              <a:rPr lang="en-IN" sz="2400" dirty="0"/>
              <a:t>insert a smaller guide in current  guide</a:t>
            </a:r>
          </a:p>
        </p:txBody>
      </p:sp>
    </p:spTree>
    <p:extLst>
      <p:ext uri="{BB962C8B-B14F-4D97-AF65-F5344CB8AC3E}">
        <p14:creationId xmlns:p14="http://schemas.microsoft.com/office/powerpoint/2010/main" val="402928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331" y="482272"/>
            <a:ext cx="6457950" cy="969771"/>
          </a:xfrm>
        </p:spPr>
        <p:txBody>
          <a:bodyPr>
            <a:normAutofit fontScale="90000"/>
          </a:bodyPr>
          <a:lstStyle/>
          <a:p>
            <a:r>
              <a:rPr lang="en-US" dirty="0">
                <a:solidFill>
                  <a:srgbClr val="FFFF00"/>
                </a:solidFill>
              </a:rPr>
              <a:t>Cross section of catheter</a:t>
            </a:r>
          </a:p>
        </p:txBody>
      </p:sp>
      <p:pic>
        <p:nvPicPr>
          <p:cNvPr id="4" name="Picture 2"/>
          <p:cNvPicPr>
            <a:picLocks noGrp="1" noChangeAspect="1" noChangeArrowheads="1"/>
          </p:cNvPicPr>
          <p:nvPr>
            <p:ph idx="1"/>
          </p:nvPr>
        </p:nvPicPr>
        <p:blipFill>
          <a:blip r:embed="rId3" cstate="print"/>
          <a:srcRect b="51371"/>
          <a:stretch>
            <a:fillRect/>
          </a:stretch>
        </p:blipFill>
        <p:spPr bwMode="auto">
          <a:xfrm>
            <a:off x="1500590" y="1851164"/>
            <a:ext cx="6141432" cy="1714500"/>
          </a:xfrm>
          <a:prstGeom prst="rect">
            <a:avLst/>
          </a:prstGeom>
          <a:noFill/>
          <a:ln w="9525">
            <a:noFill/>
            <a:miter lim="800000"/>
            <a:headEnd/>
            <a:tailEnd/>
          </a:ln>
          <a:effectLst/>
        </p:spPr>
      </p:pic>
      <p:sp>
        <p:nvSpPr>
          <p:cNvPr id="5" name="Rectangle 4"/>
          <p:cNvSpPr/>
          <p:nvPr/>
        </p:nvSpPr>
        <p:spPr>
          <a:xfrm>
            <a:off x="1706262" y="3517945"/>
            <a:ext cx="1528752" cy="2146742"/>
          </a:xfrm>
          <a:prstGeom prst="rect">
            <a:avLst/>
          </a:prstGeom>
        </p:spPr>
        <p:txBody>
          <a:bodyPr wrap="square">
            <a:spAutoFit/>
          </a:bodyPr>
          <a:lstStyle/>
          <a:p>
            <a:r>
              <a:rPr lang="en-US" sz="1500" dirty="0">
                <a:latin typeface="Cambria" panose="02040503050406030204" pitchFamily="18" charset="0"/>
                <a:cs typeface="Times New Roman" pitchFamily="18" charset="0"/>
              </a:rPr>
              <a:t>Strength</a:t>
            </a:r>
          </a:p>
          <a:p>
            <a:r>
              <a:rPr lang="en-US" sz="1500" dirty="0">
                <a:latin typeface="Cambria" panose="02040503050406030204" pitchFamily="18" charset="0"/>
                <a:cs typeface="Times New Roman" pitchFamily="18" charset="0"/>
              </a:rPr>
              <a:t>Support</a:t>
            </a:r>
          </a:p>
          <a:p>
            <a:r>
              <a:rPr lang="en-US" sz="1500" dirty="0">
                <a:latin typeface="Cambria" panose="02040503050406030204" pitchFamily="18" charset="0"/>
                <a:cs typeface="Times New Roman" pitchFamily="18" charset="0"/>
              </a:rPr>
              <a:t>Flexibility</a:t>
            </a:r>
          </a:p>
          <a:p>
            <a:r>
              <a:rPr lang="en-US" sz="1500" dirty="0">
                <a:latin typeface="Cambria" panose="02040503050406030204" pitchFamily="18" charset="0"/>
                <a:cs typeface="Times New Roman" pitchFamily="18" charset="0"/>
              </a:rPr>
              <a:t>Curve retention</a:t>
            </a:r>
          </a:p>
          <a:p>
            <a:r>
              <a:rPr lang="en-US" sz="1500" dirty="0">
                <a:latin typeface="Cambria" panose="02040503050406030204" pitchFamily="18" charset="0"/>
                <a:cs typeface="Times New Roman" pitchFamily="18" charset="0"/>
              </a:rPr>
              <a:t>Kink resistance </a:t>
            </a:r>
          </a:p>
          <a:p>
            <a:endParaRPr lang="en-US" sz="1500" dirty="0">
              <a:latin typeface="Cambria" panose="02040503050406030204" pitchFamily="18" charset="0"/>
              <a:cs typeface="Times New Roman" pitchFamily="18" charset="0"/>
            </a:endParaRPr>
          </a:p>
          <a:p>
            <a:r>
              <a:rPr lang="en-US" sz="1350" b="1" dirty="0" err="1">
                <a:solidFill>
                  <a:srgbClr val="FFFF00"/>
                </a:solidFill>
                <a:latin typeface="Cambria" panose="02040503050406030204" pitchFamily="18" charset="0"/>
                <a:cs typeface="Times New Roman" pitchFamily="18" charset="0"/>
              </a:rPr>
              <a:t>Polyurethanene</a:t>
            </a:r>
            <a:r>
              <a:rPr lang="en-US" sz="1350" b="1" dirty="0">
                <a:solidFill>
                  <a:srgbClr val="FFFF00"/>
                </a:solidFill>
                <a:latin typeface="Cambria" panose="02040503050406030204" pitchFamily="18" charset="0"/>
                <a:cs typeface="Times New Roman" pitchFamily="18" charset="0"/>
              </a:rPr>
              <a:t> </a:t>
            </a:r>
            <a:r>
              <a:rPr lang="en-US" sz="1500" b="1" dirty="0">
                <a:solidFill>
                  <a:srgbClr val="FFFF00"/>
                </a:solidFill>
                <a:latin typeface="Cambria" panose="02040503050406030204" pitchFamily="18" charset="0"/>
                <a:cs typeface="Times New Roman" pitchFamily="18" charset="0"/>
              </a:rPr>
              <a:t>or Polyethylene</a:t>
            </a:r>
          </a:p>
        </p:txBody>
      </p:sp>
      <p:sp>
        <p:nvSpPr>
          <p:cNvPr id="6" name="Rectangle 5"/>
          <p:cNvSpPr/>
          <p:nvPr/>
        </p:nvSpPr>
        <p:spPr>
          <a:xfrm>
            <a:off x="3550445" y="3594502"/>
            <a:ext cx="1825235" cy="2169825"/>
          </a:xfrm>
          <a:prstGeom prst="rect">
            <a:avLst/>
          </a:prstGeom>
        </p:spPr>
        <p:txBody>
          <a:bodyPr wrap="square">
            <a:spAutoFit/>
          </a:bodyPr>
          <a:lstStyle/>
          <a:p>
            <a:r>
              <a:rPr lang="en-US" sz="1500" dirty="0">
                <a:latin typeface="Cambria" panose="02040503050406030204" pitchFamily="18" charset="0"/>
                <a:cs typeface="Times New Roman" pitchFamily="18" charset="0"/>
              </a:rPr>
              <a:t>1:1 Torque transmission</a:t>
            </a:r>
          </a:p>
          <a:p>
            <a:r>
              <a:rPr lang="en-US" sz="1500" dirty="0">
                <a:latin typeface="Cambria" panose="02040503050406030204" pitchFamily="18" charset="0"/>
                <a:cs typeface="Times New Roman" pitchFamily="18" charset="0"/>
              </a:rPr>
              <a:t>Kink resistance</a:t>
            </a:r>
          </a:p>
          <a:p>
            <a:r>
              <a:rPr lang="en-US" sz="1500" dirty="0" err="1">
                <a:latin typeface="Cambria" panose="02040503050406030204" pitchFamily="18" charset="0"/>
                <a:cs typeface="Times New Roman" pitchFamily="18" charset="0"/>
              </a:rPr>
              <a:t>Radiopacity</a:t>
            </a:r>
            <a:endParaRPr lang="en-US" sz="1500" dirty="0">
              <a:latin typeface="Cambria" panose="02040503050406030204" pitchFamily="18" charset="0"/>
              <a:cs typeface="Times New Roman" pitchFamily="18" charset="0"/>
            </a:endParaRPr>
          </a:p>
          <a:p>
            <a:endParaRPr lang="en-US" sz="1500" dirty="0">
              <a:latin typeface="Cambria" panose="02040503050406030204" pitchFamily="18" charset="0"/>
              <a:cs typeface="Times New Roman" pitchFamily="18" charset="0"/>
            </a:endParaRPr>
          </a:p>
          <a:p>
            <a:endParaRPr lang="en-US" sz="1500" dirty="0">
              <a:latin typeface="Cambria" panose="02040503050406030204" pitchFamily="18" charset="0"/>
              <a:cs typeface="Times New Roman" pitchFamily="18" charset="0"/>
            </a:endParaRPr>
          </a:p>
          <a:p>
            <a:endParaRPr lang="en-US" sz="1500" dirty="0">
              <a:latin typeface="Cambria" panose="02040503050406030204" pitchFamily="18" charset="0"/>
              <a:cs typeface="Times New Roman" pitchFamily="18" charset="0"/>
            </a:endParaRPr>
          </a:p>
          <a:p>
            <a:r>
              <a:rPr lang="en-US" sz="1500" b="1" dirty="0">
                <a:solidFill>
                  <a:srgbClr val="FFFF00"/>
                </a:solidFill>
                <a:latin typeface="Cambria" panose="02040503050406030204" pitchFamily="18" charset="0"/>
                <a:cs typeface="Times New Roman" pitchFamily="18" charset="0"/>
              </a:rPr>
              <a:t>Stainless steel/ Kevlar</a:t>
            </a:r>
          </a:p>
        </p:txBody>
      </p:sp>
      <p:sp>
        <p:nvSpPr>
          <p:cNvPr id="7" name="Rectangle 6"/>
          <p:cNvSpPr/>
          <p:nvPr/>
        </p:nvSpPr>
        <p:spPr>
          <a:xfrm>
            <a:off x="5531656" y="3594500"/>
            <a:ext cx="2332436" cy="1938992"/>
          </a:xfrm>
          <a:prstGeom prst="rect">
            <a:avLst/>
          </a:prstGeom>
        </p:spPr>
        <p:txBody>
          <a:bodyPr wrap="square">
            <a:spAutoFit/>
          </a:bodyPr>
          <a:lstStyle/>
          <a:p>
            <a:r>
              <a:rPr lang="en-US" sz="1500" dirty="0">
                <a:latin typeface="Cambria" panose="02040503050406030204" pitchFamily="18" charset="0"/>
                <a:cs typeface="Times New Roman" pitchFamily="18" charset="0"/>
              </a:rPr>
              <a:t>Large lumen for Device compatibility</a:t>
            </a:r>
          </a:p>
          <a:p>
            <a:r>
              <a:rPr lang="en-US" sz="1500" dirty="0">
                <a:latin typeface="Cambria" panose="02040503050406030204" pitchFamily="18" charset="0"/>
                <a:cs typeface="Times New Roman" pitchFamily="18" charset="0"/>
              </a:rPr>
              <a:t>Lubricious material for smooth device delivery</a:t>
            </a:r>
          </a:p>
          <a:p>
            <a:r>
              <a:rPr lang="en-US" sz="1500" dirty="0" err="1">
                <a:latin typeface="Cambria" panose="02040503050406030204" pitchFamily="18" charset="0"/>
                <a:cs typeface="Times New Roman" pitchFamily="18" charset="0"/>
              </a:rPr>
              <a:t>Atraumatic</a:t>
            </a:r>
            <a:r>
              <a:rPr lang="en-US" sz="1500" dirty="0">
                <a:latin typeface="Cambria" panose="02040503050406030204" pitchFamily="18" charset="0"/>
                <a:cs typeface="Times New Roman" pitchFamily="18" charset="0"/>
              </a:rPr>
              <a:t> and </a:t>
            </a:r>
            <a:r>
              <a:rPr lang="en-US" sz="1500" dirty="0" err="1">
                <a:latin typeface="Cambria" panose="02040503050406030204" pitchFamily="18" charset="0"/>
                <a:cs typeface="Times New Roman" pitchFamily="18" charset="0"/>
              </a:rPr>
              <a:t>radiopaque</a:t>
            </a:r>
            <a:r>
              <a:rPr lang="en-US" sz="1500" dirty="0">
                <a:latin typeface="Cambria" panose="02040503050406030204" pitchFamily="18" charset="0"/>
                <a:cs typeface="Times New Roman" pitchFamily="18" charset="0"/>
              </a:rPr>
              <a:t> tip</a:t>
            </a:r>
          </a:p>
          <a:p>
            <a:endParaRPr lang="en-US" sz="1500" dirty="0">
              <a:latin typeface="Cambria" panose="02040503050406030204" pitchFamily="18" charset="0"/>
              <a:cs typeface="Times New Roman" pitchFamily="18" charset="0"/>
            </a:endParaRPr>
          </a:p>
          <a:p>
            <a:r>
              <a:rPr lang="en-US" sz="1500" b="1" dirty="0">
                <a:solidFill>
                  <a:srgbClr val="FFFF00"/>
                </a:solidFill>
                <a:latin typeface="Cambria" panose="02040503050406030204" pitchFamily="18" charset="0"/>
                <a:cs typeface="Times New Roman" pitchFamily="18" charset="0"/>
              </a:rPr>
              <a:t>PTFE (Teflon)/Silicone</a:t>
            </a:r>
          </a:p>
        </p:txBody>
      </p:sp>
      <p:cxnSp>
        <p:nvCxnSpPr>
          <p:cNvPr id="9" name="Straight Connector 8"/>
          <p:cNvCxnSpPr/>
          <p:nvPr/>
        </p:nvCxnSpPr>
        <p:spPr>
          <a:xfrm rot="5400000">
            <a:off x="4465441" y="4875026"/>
            <a:ext cx="1821669"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483036" y="4875026"/>
            <a:ext cx="1821669" cy="11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2000"/>
                                        <p:tgtEl>
                                          <p:spTgt spid="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20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2000"/>
                                        <p:tgtEl>
                                          <p:spTgt spid="6">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2000"/>
                                        <p:tgtEl>
                                          <p:spTgt spid="6">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20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2000"/>
                                        <p:tgtEl>
                                          <p:spTgt spid="7">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2000"/>
                                        <p:tgtEl>
                                          <p:spTgt spid="7">
                                            <p:txEl>
                                              <p:pRg st="1" end="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2000"/>
                                        <p:tgtEl>
                                          <p:spTgt spid="7">
                                            <p:txEl>
                                              <p:pRg st="2" end="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fade">
                                      <p:cBhvr>
                                        <p:cTn id="55"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026" y="857250"/>
            <a:ext cx="6172200" cy="857250"/>
          </a:xfrm>
        </p:spPr>
        <p:txBody>
          <a:bodyPr/>
          <a:lstStyle/>
          <a:p>
            <a:r>
              <a:rPr lang="en-US" dirty="0" err="1">
                <a:solidFill>
                  <a:srgbClr val="FFFF00"/>
                </a:solidFill>
              </a:rPr>
              <a:t>Sheathless</a:t>
            </a:r>
            <a:r>
              <a:rPr lang="en-US" dirty="0">
                <a:solidFill>
                  <a:srgbClr val="FFFF00"/>
                </a:solidFill>
              </a:rPr>
              <a:t>  TRI</a:t>
            </a:r>
            <a:endParaRPr lang="en-IN" dirty="0">
              <a:solidFill>
                <a:srgbClr val="FFFF00"/>
              </a:solidFill>
            </a:endParaRPr>
          </a:p>
        </p:txBody>
      </p:sp>
      <p:sp>
        <p:nvSpPr>
          <p:cNvPr id="18434" name="AutoShape 2" descr="http://synapse.koreamed.org/ArticleImage/0054KCJ/kcj-41-143-g001-l.jpg"/>
          <p:cNvSpPr>
            <a:spLocks noChangeAspect="1" noChangeArrowheads="1"/>
          </p:cNvSpPr>
          <p:nvPr/>
        </p:nvSpPr>
        <p:spPr bwMode="auto">
          <a:xfrm>
            <a:off x="1259681" y="748905"/>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IN" sz="1350"/>
          </a:p>
        </p:txBody>
      </p:sp>
      <p:pic>
        <p:nvPicPr>
          <p:cNvPr id="118787" name="Picture 3"/>
          <p:cNvPicPr>
            <a:picLocks noChangeAspect="1" noChangeArrowheads="1"/>
          </p:cNvPicPr>
          <p:nvPr/>
        </p:nvPicPr>
        <p:blipFill>
          <a:blip r:embed="rId2"/>
          <a:srcRect/>
          <a:stretch>
            <a:fillRect/>
          </a:stretch>
        </p:blipFill>
        <p:spPr bwMode="auto">
          <a:xfrm>
            <a:off x="1518029" y="4554150"/>
            <a:ext cx="2664619" cy="1321594"/>
          </a:xfrm>
          <a:prstGeom prst="rect">
            <a:avLst/>
          </a:prstGeom>
          <a:noFill/>
          <a:ln w="9525">
            <a:noFill/>
            <a:miter lim="800000"/>
            <a:headEnd/>
            <a:tailEnd/>
          </a:ln>
          <a:effectLst/>
        </p:spPr>
      </p:pic>
      <p:pic>
        <p:nvPicPr>
          <p:cNvPr id="118789" name="Picture 5" descr="http://www.asahi-intecc.com/medical/international/product/src/img/gc_se/con1_img03.jpg"/>
          <p:cNvPicPr>
            <a:picLocks noChangeAspect="1" noChangeArrowheads="1"/>
          </p:cNvPicPr>
          <p:nvPr/>
        </p:nvPicPr>
        <p:blipFill>
          <a:blip r:embed="rId3"/>
          <a:srcRect/>
          <a:stretch>
            <a:fillRect/>
          </a:stretch>
        </p:blipFill>
        <p:spPr bwMode="auto">
          <a:xfrm>
            <a:off x="1518026" y="1660911"/>
            <a:ext cx="5600700" cy="1071563"/>
          </a:xfrm>
          <a:prstGeom prst="rect">
            <a:avLst/>
          </a:prstGeom>
          <a:noFill/>
        </p:spPr>
      </p:pic>
      <p:sp>
        <p:nvSpPr>
          <p:cNvPr id="9" name="TextBox 8"/>
          <p:cNvSpPr txBox="1"/>
          <p:nvPr/>
        </p:nvSpPr>
        <p:spPr>
          <a:xfrm>
            <a:off x="5054206" y="4714887"/>
            <a:ext cx="2533066" cy="507831"/>
          </a:xfrm>
          <a:prstGeom prst="rect">
            <a:avLst/>
          </a:prstGeom>
          <a:noFill/>
        </p:spPr>
        <p:txBody>
          <a:bodyPr wrap="none" rtlCol="0">
            <a:spAutoFit/>
          </a:bodyPr>
          <a:lstStyle/>
          <a:p>
            <a:r>
              <a:rPr lang="en-US" sz="1350" b="1" dirty="0" err="1">
                <a:solidFill>
                  <a:srgbClr val="FFFF00"/>
                </a:solidFill>
              </a:rPr>
              <a:t>Eaucath</a:t>
            </a:r>
            <a:r>
              <a:rPr lang="en-US" sz="1350" b="1" dirty="0">
                <a:solidFill>
                  <a:srgbClr val="FFFF00"/>
                </a:solidFill>
              </a:rPr>
              <a:t> GC </a:t>
            </a:r>
            <a:r>
              <a:rPr lang="en-US" sz="1350" dirty="0"/>
              <a:t>– Asahi, Japan</a:t>
            </a:r>
          </a:p>
          <a:p>
            <a:r>
              <a:rPr lang="en-US" sz="1350" dirty="0"/>
              <a:t>Virtual 3F     -  </a:t>
            </a:r>
            <a:r>
              <a:rPr lang="en-US" sz="1350" dirty="0" err="1"/>
              <a:t>Medikit,Japan</a:t>
            </a:r>
            <a:endParaRPr lang="en-IN" sz="1350" dirty="0"/>
          </a:p>
        </p:txBody>
      </p:sp>
      <p:pic>
        <p:nvPicPr>
          <p:cNvPr id="118790" name="Picture 6"/>
          <p:cNvPicPr>
            <a:picLocks noChangeAspect="1" noChangeArrowheads="1"/>
          </p:cNvPicPr>
          <p:nvPr/>
        </p:nvPicPr>
        <p:blipFill>
          <a:blip r:embed="rId4"/>
          <a:srcRect/>
          <a:stretch>
            <a:fillRect/>
          </a:stretch>
        </p:blipFill>
        <p:spPr bwMode="auto">
          <a:xfrm>
            <a:off x="1518026" y="2839636"/>
            <a:ext cx="5572164" cy="1660934"/>
          </a:xfrm>
          <a:prstGeom prst="rect">
            <a:avLst/>
          </a:prstGeom>
          <a:noFill/>
          <a:ln w="9525">
            <a:noFill/>
            <a:miter lim="800000"/>
            <a:headEnd/>
            <a:tailEnd/>
          </a:ln>
          <a:effectLst/>
        </p:spPr>
      </p:pic>
    </p:spTree>
    <p:extLst>
      <p:ext uri="{BB962C8B-B14F-4D97-AF65-F5344CB8AC3E}">
        <p14:creationId xmlns:p14="http://schemas.microsoft.com/office/powerpoint/2010/main" val="281902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Deep-Seating</a:t>
            </a:r>
          </a:p>
        </p:txBody>
      </p:sp>
      <p:sp>
        <p:nvSpPr>
          <p:cNvPr id="3" name="Content Placeholder 2"/>
          <p:cNvSpPr>
            <a:spLocks noGrp="1"/>
          </p:cNvSpPr>
          <p:nvPr>
            <p:ph idx="1"/>
          </p:nvPr>
        </p:nvSpPr>
        <p:spPr>
          <a:xfrm>
            <a:off x="457200" y="990600"/>
            <a:ext cx="4800600" cy="5715000"/>
          </a:xfrm>
        </p:spPr>
        <p:txBody>
          <a:bodyPr>
            <a:normAutofit fontScale="92500"/>
          </a:bodyPr>
          <a:lstStyle/>
          <a:p>
            <a:endParaRPr lang="en-US" sz="2400" dirty="0"/>
          </a:p>
          <a:p>
            <a:r>
              <a:rPr lang="en-US" sz="2400" dirty="0"/>
              <a:t>If the guide needs to be deep-seated then it is advanced over an interventional device </a:t>
            </a:r>
          </a:p>
          <a:p>
            <a:endParaRPr lang="en-US" sz="2400" dirty="0"/>
          </a:p>
          <a:p>
            <a:r>
              <a:rPr lang="en-US" sz="2400" dirty="0"/>
              <a:t>Apply clockwise/counter clockwise  torque</a:t>
            </a:r>
          </a:p>
          <a:p>
            <a:endParaRPr lang="en-US" sz="2400" dirty="0"/>
          </a:p>
          <a:p>
            <a:r>
              <a:rPr lang="en-US" sz="2400" dirty="0"/>
              <a:t>Once  deep-seated device is advanced and positioned</a:t>
            </a:r>
          </a:p>
          <a:p>
            <a:endParaRPr lang="en-US" sz="2400" dirty="0"/>
          </a:p>
          <a:p>
            <a:r>
              <a:rPr lang="en-US" sz="2400" dirty="0"/>
              <a:t>After achieving the position  guide is withdrawn with gentle rotation</a:t>
            </a:r>
          </a:p>
          <a:p>
            <a:pPr>
              <a:buNone/>
            </a:pPr>
            <a:endParaRPr lang="en-US" sz="2400" dirty="0"/>
          </a:p>
        </p:txBody>
      </p:sp>
      <p:pic>
        <p:nvPicPr>
          <p:cNvPr id="4" name="Picture 3"/>
          <p:cNvPicPr>
            <a:picLocks noChangeAspect="1" noChangeArrowheads="1"/>
          </p:cNvPicPr>
          <p:nvPr/>
        </p:nvPicPr>
        <p:blipFill>
          <a:blip r:embed="rId2" cstate="print"/>
          <a:srcRect/>
          <a:stretch>
            <a:fillRect/>
          </a:stretch>
        </p:blipFill>
        <p:spPr bwMode="auto">
          <a:xfrm>
            <a:off x="5715000" y="2743200"/>
            <a:ext cx="2971800" cy="2651531"/>
          </a:xfrm>
          <a:prstGeom prst="rect">
            <a:avLst/>
          </a:prstGeom>
          <a:noFill/>
          <a:ln w="9525">
            <a:noFill/>
            <a:miter lim="800000"/>
            <a:headEnd/>
            <a:tailEnd/>
          </a:ln>
          <a:effectLst/>
        </p:spPr>
      </p:pic>
    </p:spTree>
    <p:extLst>
      <p:ext uri="{BB962C8B-B14F-4D97-AF65-F5344CB8AC3E}">
        <p14:creationId xmlns:p14="http://schemas.microsoft.com/office/powerpoint/2010/main" val="39439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533400"/>
          </a:xfrm>
        </p:spPr>
        <p:txBody>
          <a:bodyPr>
            <a:normAutofit fontScale="90000"/>
          </a:bodyPr>
          <a:lstStyle/>
          <a:p>
            <a:r>
              <a:rPr lang="en-US" sz="3200" dirty="0"/>
              <a:t>Shepherd’s crook deformity of RCA</a:t>
            </a:r>
          </a:p>
        </p:txBody>
      </p:sp>
      <p:pic>
        <p:nvPicPr>
          <p:cNvPr id="71682" name="Picture 2"/>
          <p:cNvPicPr>
            <a:picLocks noGrp="1" noChangeAspect="1" noChangeArrowheads="1"/>
          </p:cNvPicPr>
          <p:nvPr>
            <p:ph idx="1"/>
          </p:nvPr>
        </p:nvPicPr>
        <p:blipFill>
          <a:blip r:embed="rId3" cstate="print"/>
          <a:stretch>
            <a:fillRect/>
          </a:stretch>
        </p:blipFill>
        <p:spPr bwMode="auto">
          <a:xfrm>
            <a:off x="837233" y="2052638"/>
            <a:ext cx="6691659" cy="4195762"/>
          </a:xfrm>
          <a:prstGeom prst="rect">
            <a:avLst/>
          </a:prstGeom>
          <a:noFill/>
          <a:ln w="9525">
            <a:noFill/>
            <a:miter lim="800000"/>
            <a:headEnd/>
            <a:tailEnd/>
          </a:ln>
          <a:effectLst/>
        </p:spPr>
      </p:pic>
      <p:sp>
        <p:nvSpPr>
          <p:cNvPr id="4" name="Rectangle 3"/>
          <p:cNvSpPr/>
          <p:nvPr/>
        </p:nvSpPr>
        <p:spPr>
          <a:xfrm>
            <a:off x="6990205" y="6488668"/>
            <a:ext cx="2153795" cy="369332"/>
          </a:xfrm>
          <a:prstGeom prst="rect">
            <a:avLst/>
          </a:prstGeom>
        </p:spPr>
        <p:txBody>
          <a:bodyPr wrap="none">
            <a:spAutoFit/>
          </a:bodyPr>
          <a:lstStyle/>
          <a:p>
            <a:r>
              <a:rPr lang="en-US" dirty="0"/>
              <a:t>www.medtronic.com</a:t>
            </a:r>
          </a:p>
        </p:txBody>
      </p:sp>
      <p:sp>
        <p:nvSpPr>
          <p:cNvPr id="5" name="Rectangle 4"/>
          <p:cNvSpPr/>
          <p:nvPr/>
        </p:nvSpPr>
        <p:spPr>
          <a:xfrm>
            <a:off x="304800" y="1143000"/>
            <a:ext cx="2895600" cy="1200329"/>
          </a:xfrm>
          <a:prstGeom prst="rect">
            <a:avLst/>
          </a:prstGeom>
        </p:spPr>
        <p:txBody>
          <a:bodyPr wrap="square">
            <a:spAutoFit/>
          </a:bodyPr>
          <a:lstStyle/>
          <a:p>
            <a:r>
              <a:rPr lang="en-US" sz="2400" dirty="0"/>
              <a:t>Dramatic upturn with a near 180 degree switch back turn</a:t>
            </a:r>
          </a:p>
        </p:txBody>
      </p:sp>
    </p:spTree>
    <p:extLst>
      <p:ext uri="{BB962C8B-B14F-4D97-AF65-F5344CB8AC3E}">
        <p14:creationId xmlns:p14="http://schemas.microsoft.com/office/powerpoint/2010/main" val="83433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IN" sz="3200" dirty="0"/>
              <a:t>Deep-seating</a:t>
            </a:r>
          </a:p>
        </p:txBody>
      </p:sp>
      <p:sp>
        <p:nvSpPr>
          <p:cNvPr id="3" name="Content Placeholder 2"/>
          <p:cNvSpPr>
            <a:spLocks noGrp="1"/>
          </p:cNvSpPr>
          <p:nvPr>
            <p:ph idx="1"/>
          </p:nvPr>
        </p:nvSpPr>
        <p:spPr>
          <a:xfrm>
            <a:off x="457200" y="990600"/>
            <a:ext cx="8229600" cy="5135563"/>
          </a:xfrm>
        </p:spPr>
        <p:txBody>
          <a:bodyPr>
            <a:normAutofit/>
          </a:bodyPr>
          <a:lstStyle/>
          <a:p>
            <a:r>
              <a:rPr lang="en-US" sz="2400" dirty="0"/>
              <a:t>Attempted only  if</a:t>
            </a:r>
          </a:p>
          <a:p>
            <a:pPr lvl="1"/>
            <a:r>
              <a:rPr lang="en-US" sz="2400" dirty="0"/>
              <a:t>Artery is large enough to accommodate the guide</a:t>
            </a:r>
          </a:p>
          <a:p>
            <a:pPr lvl="1"/>
            <a:r>
              <a:rPr lang="en-US" sz="2400" dirty="0"/>
              <a:t>No </a:t>
            </a:r>
            <a:r>
              <a:rPr lang="en-US" sz="2400" dirty="0" err="1"/>
              <a:t>ostial</a:t>
            </a:r>
            <a:r>
              <a:rPr lang="en-US" sz="2400" dirty="0"/>
              <a:t> or proximal lesion</a:t>
            </a:r>
          </a:p>
          <a:p>
            <a:pPr lvl="1"/>
            <a:r>
              <a:rPr lang="en-US" sz="2400" dirty="0"/>
              <a:t>Guide tip is soft</a:t>
            </a:r>
            <a:endParaRPr lang="en-IN" sz="2400" dirty="0"/>
          </a:p>
          <a:p>
            <a:endParaRPr lang="en-IN" sz="2400" dirty="0"/>
          </a:p>
          <a:p>
            <a:r>
              <a:rPr lang="en-IN" sz="2400" dirty="0"/>
              <a:t>Direction of </a:t>
            </a:r>
            <a:r>
              <a:rPr lang="en-IN" sz="2400" dirty="0" err="1"/>
              <a:t>torquing</a:t>
            </a:r>
            <a:endParaRPr lang="en-IN" sz="2400" dirty="0"/>
          </a:p>
          <a:p>
            <a:endParaRPr lang="en-IN" sz="2400" dirty="0"/>
          </a:p>
          <a:p>
            <a:endParaRPr lang="en-IN" sz="2400" dirty="0"/>
          </a:p>
          <a:p>
            <a:endParaRPr lang="en-IN" sz="2400" dirty="0"/>
          </a:p>
          <a:p>
            <a:endParaRPr lang="en-IN" sz="2400" dirty="0"/>
          </a:p>
          <a:p>
            <a:endParaRPr lang="en-IN" sz="2400" dirty="0"/>
          </a:p>
        </p:txBody>
      </p:sp>
      <p:pic>
        <p:nvPicPr>
          <p:cNvPr id="6" name="Picture 2"/>
          <p:cNvPicPr>
            <a:picLocks noChangeAspect="1" noChangeArrowheads="1"/>
          </p:cNvPicPr>
          <p:nvPr/>
        </p:nvPicPr>
        <p:blipFill>
          <a:blip r:embed="rId3"/>
          <a:srcRect r="2054"/>
          <a:stretch>
            <a:fillRect/>
          </a:stretch>
        </p:blipFill>
        <p:spPr bwMode="auto">
          <a:xfrm>
            <a:off x="5201842" y="3733801"/>
            <a:ext cx="3180158" cy="2057400"/>
          </a:xfrm>
          <a:prstGeom prst="rect">
            <a:avLst/>
          </a:prstGeom>
          <a:noFill/>
          <a:ln w="9525">
            <a:noFill/>
            <a:miter lim="800000"/>
            <a:headEnd/>
            <a:tailEnd/>
          </a:ln>
          <a:effectLst/>
        </p:spPr>
      </p:pic>
      <p:pic>
        <p:nvPicPr>
          <p:cNvPr id="8" name="Picture 3"/>
          <p:cNvPicPr>
            <a:picLocks noChangeAspect="1" noChangeArrowheads="1"/>
          </p:cNvPicPr>
          <p:nvPr/>
        </p:nvPicPr>
        <p:blipFill>
          <a:blip r:embed="rId4"/>
          <a:srcRect/>
          <a:stretch>
            <a:fillRect/>
          </a:stretch>
        </p:blipFill>
        <p:spPr bwMode="auto">
          <a:xfrm>
            <a:off x="457200" y="3810000"/>
            <a:ext cx="3167801" cy="1981200"/>
          </a:xfrm>
          <a:prstGeom prst="rect">
            <a:avLst/>
          </a:prstGeom>
          <a:noFill/>
          <a:ln w="9525">
            <a:noFill/>
            <a:miter lim="800000"/>
            <a:headEnd/>
            <a:tailEnd/>
          </a:ln>
          <a:effectLst/>
        </p:spPr>
      </p:pic>
      <p:sp>
        <p:nvSpPr>
          <p:cNvPr id="9" name="Rectangle 8"/>
          <p:cNvSpPr/>
          <p:nvPr/>
        </p:nvSpPr>
        <p:spPr>
          <a:xfrm>
            <a:off x="609600" y="5791200"/>
            <a:ext cx="2716962" cy="646331"/>
          </a:xfrm>
          <a:prstGeom prst="rect">
            <a:avLst/>
          </a:prstGeom>
        </p:spPr>
        <p:txBody>
          <a:bodyPr wrap="none">
            <a:spAutoFit/>
          </a:bodyPr>
          <a:lstStyle/>
          <a:p>
            <a:r>
              <a:rPr lang="en-IN" dirty="0"/>
              <a:t>Toward the LAD  - </a:t>
            </a:r>
          </a:p>
          <a:p>
            <a:r>
              <a:rPr lang="en-IN" dirty="0"/>
              <a:t>Counter-clockwise rotation</a:t>
            </a:r>
            <a:endParaRPr lang="en-IN" b="1" dirty="0"/>
          </a:p>
        </p:txBody>
      </p:sp>
      <p:sp>
        <p:nvSpPr>
          <p:cNvPr id="10" name="Rectangle 9"/>
          <p:cNvSpPr/>
          <p:nvPr/>
        </p:nvSpPr>
        <p:spPr>
          <a:xfrm>
            <a:off x="5638800" y="5791200"/>
            <a:ext cx="2696957" cy="646331"/>
          </a:xfrm>
          <a:prstGeom prst="rect">
            <a:avLst/>
          </a:prstGeom>
        </p:spPr>
        <p:txBody>
          <a:bodyPr wrap="none">
            <a:spAutoFit/>
          </a:bodyPr>
          <a:lstStyle/>
          <a:p>
            <a:r>
              <a:rPr lang="en-IN" dirty="0"/>
              <a:t>Toward the LCX and RCA -  </a:t>
            </a:r>
          </a:p>
          <a:p>
            <a:r>
              <a:rPr lang="en-IN" dirty="0"/>
              <a:t>Clockwise rotation</a:t>
            </a:r>
            <a:endParaRPr lang="en-IN" b="1" dirty="0"/>
          </a:p>
        </p:txBody>
      </p:sp>
    </p:spTree>
    <p:extLst>
      <p:ext uri="{BB962C8B-B14F-4D97-AF65-F5344CB8AC3E}">
        <p14:creationId xmlns:p14="http://schemas.microsoft.com/office/powerpoint/2010/main" val="81205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back up support</a:t>
            </a:r>
          </a:p>
        </p:txBody>
      </p:sp>
      <p:sp>
        <p:nvSpPr>
          <p:cNvPr id="3" name="Content Placeholder 2"/>
          <p:cNvSpPr>
            <a:spLocks noGrp="1"/>
          </p:cNvSpPr>
          <p:nvPr>
            <p:ph idx="1"/>
          </p:nvPr>
        </p:nvSpPr>
        <p:spPr>
          <a:xfrm>
            <a:off x="527406" y="1103313"/>
            <a:ext cx="8229600" cy="2524126"/>
          </a:xfrm>
        </p:spPr>
        <p:txBody>
          <a:bodyPr>
            <a:normAutofit fontScale="92500"/>
          </a:bodyPr>
          <a:lstStyle/>
          <a:p>
            <a:pPr marL="0" indent="0">
              <a:buNone/>
            </a:pPr>
            <a:r>
              <a:rPr lang="en-US" sz="2400" dirty="0"/>
              <a:t>  Catheter size</a:t>
            </a:r>
          </a:p>
          <a:p>
            <a:r>
              <a:rPr lang="en-US" sz="2400" dirty="0"/>
              <a:t>Angle theta of the catheter on the reverse side of aorta</a:t>
            </a:r>
          </a:p>
          <a:p>
            <a:r>
              <a:rPr lang="en-US" sz="2400" dirty="0"/>
              <a:t>Contact area</a:t>
            </a:r>
            <a:endParaRPr lang="en-US" altLang="ja-JP" sz="2400" dirty="0">
              <a:latin typeface="Times New Roman" pitchFamily="18" charset="0"/>
              <a:ea typeface="ＭＳ Ｐゴシック" pitchFamily="50" charset="-128"/>
            </a:endParaRPr>
          </a:p>
          <a:p>
            <a:pPr>
              <a:buFontTx/>
              <a:buChar char="•"/>
            </a:pPr>
            <a:r>
              <a:rPr lang="en-US" altLang="ja-JP" sz="2400" dirty="0">
                <a:latin typeface="Times New Roman" pitchFamily="18" charset="0"/>
                <a:ea typeface="ＭＳ Ｐゴシック" pitchFamily="50" charset="-128"/>
              </a:rPr>
              <a:t>Role of </a:t>
            </a:r>
            <a:r>
              <a:rPr lang="en-US" altLang="ja-JP" sz="2400" dirty="0">
                <a:latin typeface="Symbol" pitchFamily="18" charset="2"/>
                <a:ea typeface="ＭＳ Ｐゴシック" pitchFamily="50" charset="-128"/>
              </a:rPr>
              <a:t>q</a:t>
            </a:r>
            <a:r>
              <a:rPr lang="en-US" altLang="ja-JP" sz="2400" dirty="0">
                <a:solidFill>
                  <a:srgbClr val="990033"/>
                </a:solidFill>
                <a:latin typeface="Symbol" pitchFamily="18" charset="2"/>
                <a:ea typeface="ＭＳ Ｐゴシック" pitchFamily="50" charset="-128"/>
              </a:rPr>
              <a:t> - </a:t>
            </a:r>
            <a:r>
              <a:rPr lang="en-US" altLang="ja-JP" sz="2400" dirty="0">
                <a:latin typeface="Times New Roman" pitchFamily="18" charset="0"/>
                <a:ea typeface="ＭＳ Ｐゴシック" pitchFamily="50" charset="-128"/>
              </a:rPr>
              <a:t>If </a:t>
            </a:r>
            <a:r>
              <a:rPr lang="en-US" altLang="ja-JP" sz="2400" dirty="0">
                <a:latin typeface="Symbol" pitchFamily="18" charset="2"/>
                <a:ea typeface="ＭＳ Ｐゴシック" pitchFamily="50" charset="-128"/>
              </a:rPr>
              <a:t>q</a:t>
            </a:r>
            <a:r>
              <a:rPr lang="en-US" altLang="ja-JP" sz="2400" dirty="0">
                <a:latin typeface="Times New Roman" pitchFamily="18" charset="0"/>
                <a:ea typeface="ＭＳ Ｐゴシック" pitchFamily="50" charset="-128"/>
              </a:rPr>
              <a:t> is larger and close to 90°</a:t>
            </a:r>
          </a:p>
          <a:p>
            <a:pPr>
              <a:buNone/>
            </a:pPr>
            <a:r>
              <a:rPr lang="en-US" altLang="ja-JP" sz="2400" dirty="0">
                <a:latin typeface="Times New Roman" pitchFamily="18" charset="0"/>
                <a:ea typeface="ＭＳ Ｐゴシック" pitchFamily="50" charset="-128"/>
              </a:rPr>
              <a:t> the backup force is greater</a:t>
            </a:r>
          </a:p>
          <a:p>
            <a:pPr>
              <a:buNone/>
            </a:pPr>
            <a:endParaRPr lang="en-US" altLang="ja-JP" sz="2400" dirty="0">
              <a:latin typeface="Times New Roman" pitchFamily="18" charset="0"/>
              <a:ea typeface="ＭＳ Ｐゴシック" pitchFamily="50" charset="-128"/>
            </a:endParaRPr>
          </a:p>
          <a:p>
            <a:pPr>
              <a:buNone/>
            </a:pPr>
            <a:endParaRPr lang="en-US" dirty="0"/>
          </a:p>
        </p:txBody>
      </p:sp>
      <p:sp>
        <p:nvSpPr>
          <p:cNvPr id="4" name="Text Box 16"/>
          <p:cNvSpPr txBox="1">
            <a:spLocks noChangeArrowheads="1"/>
          </p:cNvSpPr>
          <p:nvPr/>
        </p:nvSpPr>
        <p:spPr bwMode="auto">
          <a:xfrm>
            <a:off x="5943600" y="5029200"/>
            <a:ext cx="2066925" cy="1200150"/>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Symbol" pitchFamily="18" charset="2"/>
                <a:ea typeface="ＭＳ Ｐゴシック" pitchFamily="50" charset="-128"/>
              </a:rPr>
              <a:t>                       </a:t>
            </a:r>
            <a:r>
              <a:rPr kumimoji="1" lang="en-US" altLang="ja-JP" sz="18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Symbol" pitchFamily="18" charset="2"/>
                <a:ea typeface="ＭＳ Ｐゴシック" pitchFamily="50" charset="-128"/>
              </a:rPr>
              <a:t>l</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err="1">
                <a:ln>
                  <a:noFill/>
                </a:ln>
                <a:solidFill>
                  <a:sysClr val="windowText" lastClr="000000"/>
                </a:solidFill>
                <a:effectLst>
                  <a:outerShdw blurRad="38100" dist="38100" dir="2700000" algn="tl">
                    <a:srgbClr val="C0C0C0"/>
                  </a:outerShdw>
                </a:effectLst>
                <a:uLnTx/>
                <a:uFillTx/>
                <a:latin typeface="Arial" charset="0"/>
                <a:ea typeface="ＭＳ Ｐゴシック" pitchFamily="50" charset="-128"/>
              </a:rPr>
              <a:t>Fmax</a:t>
            </a:r>
            <a:r>
              <a:rPr kumimoji="1" lang="en-US" altLang="ja-JP" sz="18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Arial" charset="0"/>
                <a:ea typeface="ＭＳ Ｐゴシック" pitchFamily="50" charset="-128"/>
              </a:rPr>
              <a:t> =   ――――</a:t>
            </a:r>
            <a:endParaRPr kumimoji="1" lang="en-US" altLang="en-US" sz="18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Arial" charset="0"/>
              <a:ea typeface="ＭＳ Ｐゴシック"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Arial" charset="0"/>
                <a:ea typeface="ＭＳ Ｐゴシック" pitchFamily="50" charset="-128"/>
              </a:rPr>
              <a:t>                  </a:t>
            </a:r>
            <a:r>
              <a:rPr kumimoji="1" lang="en-US" altLang="ja-JP" sz="1800" b="0" i="0" u="none" strike="noStrike" kern="0" cap="none" spc="0" normalizeH="0" baseline="0" noProof="0" dirty="0" err="1">
                <a:ln>
                  <a:noFill/>
                </a:ln>
                <a:solidFill>
                  <a:sysClr val="windowText" lastClr="000000"/>
                </a:solidFill>
                <a:effectLst>
                  <a:outerShdw blurRad="38100" dist="38100" dir="2700000" algn="tl">
                    <a:srgbClr val="C0C0C0"/>
                  </a:outerShdw>
                </a:effectLst>
                <a:uLnTx/>
                <a:uFillTx/>
                <a:latin typeface="Arial" charset="0"/>
                <a:ea typeface="ＭＳ Ｐゴシック" pitchFamily="50" charset="-128"/>
              </a:rPr>
              <a:t>cos</a:t>
            </a:r>
            <a:r>
              <a:rPr kumimoji="1" lang="en-US" altLang="ja-JP" sz="1800" b="0" i="0" u="none" strike="noStrike" kern="0" cap="none" spc="0" normalizeH="0" baseline="0" noProof="0" dirty="0" err="1">
                <a:ln>
                  <a:noFill/>
                </a:ln>
                <a:solidFill>
                  <a:sysClr val="windowText" lastClr="000000"/>
                </a:solidFill>
                <a:effectLst>
                  <a:outerShdw blurRad="38100" dist="38100" dir="2700000" algn="tl">
                    <a:srgbClr val="C0C0C0"/>
                  </a:outerShdw>
                </a:effectLst>
                <a:uLnTx/>
                <a:uFillTx/>
                <a:latin typeface="Symbol" pitchFamily="18" charset="2"/>
                <a:ea typeface="ＭＳ Ｐゴシック" pitchFamily="50" charset="-128"/>
              </a:rPr>
              <a:t>q</a:t>
            </a:r>
            <a:endParaRPr kumimoji="1" lang="en-US" altLang="ja-JP" sz="18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Symbol" pitchFamily="18" charset="2"/>
              <a:ea typeface="ＭＳ Ｐゴシック" pitchFamily="50"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Text" lastClr="000000"/>
              </a:solidFill>
              <a:effectLst/>
              <a:uLnTx/>
              <a:uFillTx/>
              <a:latin typeface="Arial" charset="0"/>
              <a:ea typeface="ＭＳ Ｐゴシック" pitchFamily="50" charset="-128"/>
            </a:endParaRPr>
          </a:p>
        </p:txBody>
      </p:sp>
      <p:pic>
        <p:nvPicPr>
          <p:cNvPr id="5" name="Picture 4" descr="エンゲージイラスト"/>
          <p:cNvPicPr>
            <a:picLocks noChangeAspect="1" noChangeArrowheads="1"/>
          </p:cNvPicPr>
          <p:nvPr/>
        </p:nvPicPr>
        <p:blipFill>
          <a:blip r:embed="rId2"/>
          <a:srcRect l="55862"/>
          <a:stretch>
            <a:fillRect/>
          </a:stretch>
        </p:blipFill>
        <p:spPr bwMode="auto">
          <a:xfrm>
            <a:off x="1020584" y="3275251"/>
            <a:ext cx="4278313" cy="3789362"/>
          </a:xfrm>
          <a:prstGeom prst="rect">
            <a:avLst/>
          </a:prstGeom>
          <a:noFill/>
          <a:ln w="38100">
            <a:solidFill>
              <a:srgbClr val="990033"/>
            </a:solidFill>
            <a:miter lim="800000"/>
            <a:headEnd/>
            <a:tailEnd/>
          </a:ln>
        </p:spPr>
      </p:pic>
      <p:sp>
        <p:nvSpPr>
          <p:cNvPr id="6" name="Rectangle 4"/>
          <p:cNvSpPr txBox="1">
            <a:spLocks noChangeArrowheads="1"/>
          </p:cNvSpPr>
          <p:nvPr/>
        </p:nvSpPr>
        <p:spPr>
          <a:xfrm>
            <a:off x="5334000" y="2819400"/>
            <a:ext cx="3657600" cy="3048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990033"/>
              </a:buClr>
              <a:buSzTx/>
              <a:buFont typeface="Wingdings" pitchFamily="2" charset="2"/>
              <a:buChar char="Ø"/>
              <a:tabLst/>
              <a:defRPr/>
            </a:pPr>
            <a:r>
              <a:rPr kumimoji="0" lang="en-US" altLang="ja-JP" sz="2000" b="0" i="0" u="none" strike="noStrike" kern="1200" cap="none" spc="0" normalizeH="0" baseline="0" noProof="0">
                <a:ln>
                  <a:noFill/>
                </a:ln>
                <a:solidFill>
                  <a:schemeClr val="tx1"/>
                </a:solidFill>
                <a:effectLst/>
                <a:uLnTx/>
                <a:uFillTx/>
                <a:latin typeface="+mn-lt"/>
                <a:ea typeface="ＭＳ Ｐゴシック" pitchFamily="50" charset="-128"/>
                <a:cs typeface="+mn-cs"/>
              </a:rPr>
              <a:t>If Fcos</a:t>
            </a:r>
            <a:r>
              <a:rPr kumimoji="0" lang="en-US" altLang="ja-JP" sz="2000" b="0" i="0" u="none" strike="noStrike" kern="1200" cap="none" spc="0" normalizeH="0" baseline="0" noProof="0">
                <a:ln>
                  <a:noFill/>
                </a:ln>
                <a:solidFill>
                  <a:schemeClr val="tx1"/>
                </a:solidFill>
                <a:effectLst/>
                <a:uLnTx/>
                <a:uFillTx/>
                <a:latin typeface="Symbol" pitchFamily="18" charset="2"/>
                <a:ea typeface="ＭＳ Ｐゴシック" pitchFamily="50" charset="-128"/>
                <a:cs typeface="+mn-cs"/>
              </a:rPr>
              <a:t>q</a:t>
            </a:r>
            <a:r>
              <a:rPr kumimoji="0" lang="en-US" altLang="ja-JP" sz="2000" b="0" i="0" u="none" strike="noStrike" kern="1200" cap="none" spc="0" normalizeH="0" baseline="0" noProof="0">
                <a:ln>
                  <a:noFill/>
                </a:ln>
                <a:solidFill>
                  <a:schemeClr val="tx1"/>
                </a:solidFill>
                <a:effectLst/>
                <a:uLnTx/>
                <a:uFillTx/>
                <a:latin typeface="+mn-lt"/>
                <a:ea typeface="ＭＳ Ｐゴシック" pitchFamily="50" charset="-128"/>
                <a:cs typeface="+mn-cs"/>
              </a:rPr>
              <a:t> </a:t>
            </a:r>
            <a:r>
              <a:rPr kumimoji="0" lang="en-US" altLang="ja-JP" sz="2000" b="0" i="0" u="none" strike="noStrike" kern="1200" cap="none" spc="0" normalizeH="0" baseline="0" noProof="0">
                <a:ln>
                  <a:noFill/>
                </a:ln>
                <a:solidFill>
                  <a:schemeClr val="tx1"/>
                </a:solidFill>
                <a:effectLst/>
                <a:uLnTx/>
                <a:uFillTx/>
                <a:latin typeface="+mn-lt"/>
                <a:ea typeface="ＭＳ Ｐゴシック" pitchFamily="50" charset="-128"/>
                <a:cs typeface="Tahoma" pitchFamily="34" charset="0"/>
              </a:rPr>
              <a:t>≤ </a:t>
            </a:r>
            <a:r>
              <a:rPr kumimoji="0" lang="en-US" altLang="ja-JP" sz="2000" b="0" i="0" u="none" strike="noStrike" kern="1200" cap="none" spc="0" normalizeH="0" baseline="0" noProof="0">
                <a:ln>
                  <a:noFill/>
                </a:ln>
                <a:solidFill>
                  <a:schemeClr val="tx1"/>
                </a:solidFill>
                <a:effectLst/>
                <a:uLnTx/>
                <a:uFillTx/>
                <a:latin typeface="Symbol" pitchFamily="18" charset="2"/>
                <a:ea typeface="ＭＳ Ｐゴシック" pitchFamily="50" charset="-128"/>
                <a:cs typeface="+mn-cs"/>
              </a:rPr>
              <a:t>l </a:t>
            </a:r>
            <a:r>
              <a:rPr kumimoji="0" lang="en-US" altLang="ja-JP" sz="2000" b="0" i="0" u="none" strike="noStrike" kern="1200" cap="none" spc="0" normalizeH="0" baseline="0" noProof="0">
                <a:ln>
                  <a:noFill/>
                </a:ln>
                <a:solidFill>
                  <a:schemeClr val="tx1"/>
                </a:solidFill>
                <a:effectLst/>
                <a:uLnTx/>
                <a:uFillTx/>
                <a:latin typeface="+mn-lt"/>
                <a:ea typeface="ＭＳ Ｐゴシック" pitchFamily="50" charset="-128"/>
                <a:cs typeface="+mn-cs"/>
              </a:rPr>
              <a:t>(static friction),</a:t>
            </a:r>
          </a:p>
          <a:p>
            <a:pPr marL="342900" marR="0" lvl="0" indent="-342900" algn="l" defTabSz="914400" rtl="0" eaLnBrk="1" fontAlgn="auto" latinLnBrk="0" hangingPunct="1">
              <a:lnSpc>
                <a:spcPct val="100000"/>
              </a:lnSpc>
              <a:spcBef>
                <a:spcPct val="20000"/>
              </a:spcBef>
              <a:spcAft>
                <a:spcPts val="0"/>
              </a:spcAft>
              <a:buClr>
                <a:srgbClr val="990033"/>
              </a:buClr>
              <a:buSzTx/>
              <a:buFont typeface="Wingdings" pitchFamily="2" charset="2"/>
              <a:buNone/>
              <a:tabLst/>
              <a:defRPr/>
            </a:pPr>
            <a:r>
              <a:rPr kumimoji="0" lang="en-US" altLang="ja-JP" sz="2000" b="0" i="0" u="none" strike="noStrike" kern="1200" cap="none" spc="0" normalizeH="0" baseline="0" noProof="0">
                <a:ln>
                  <a:noFill/>
                </a:ln>
                <a:solidFill>
                  <a:schemeClr val="tx1"/>
                </a:solidFill>
                <a:effectLst/>
                <a:uLnTx/>
                <a:uFillTx/>
                <a:latin typeface="+mn-lt"/>
                <a:ea typeface="ＭＳ Ｐゴシック" pitchFamily="50" charset="-128"/>
                <a:cs typeface="+mn-cs"/>
              </a:rPr>
              <a:t>      the guiding catheter works.</a:t>
            </a:r>
          </a:p>
          <a:p>
            <a:pPr marL="342900" marR="0" lvl="0" indent="-342900" algn="l" defTabSz="914400" rtl="0" eaLnBrk="1" fontAlgn="auto" latinLnBrk="0" hangingPunct="1">
              <a:lnSpc>
                <a:spcPct val="100000"/>
              </a:lnSpc>
              <a:spcBef>
                <a:spcPct val="20000"/>
              </a:spcBef>
              <a:spcAft>
                <a:spcPts val="0"/>
              </a:spcAft>
              <a:buClr>
                <a:srgbClr val="990033"/>
              </a:buClr>
              <a:buSzTx/>
              <a:buFont typeface="Wingdings" pitchFamily="2" charset="2"/>
              <a:buChar char="Ø"/>
              <a:tabLst/>
              <a:defRPr/>
            </a:pPr>
            <a:r>
              <a:rPr kumimoji="0" lang="en-US" altLang="ja-JP" sz="2000" b="0" i="0" u="none" strike="noStrike" kern="1200" cap="none" spc="0" normalizeH="0" baseline="0" noProof="0">
                <a:ln>
                  <a:noFill/>
                </a:ln>
                <a:solidFill>
                  <a:schemeClr val="tx1"/>
                </a:solidFill>
                <a:effectLst/>
                <a:uLnTx/>
                <a:uFillTx/>
                <a:latin typeface="+mn-lt"/>
                <a:ea typeface="ＭＳ Ｐゴシック" pitchFamily="50" charset="-128"/>
                <a:cs typeface="+mn-cs"/>
              </a:rPr>
              <a:t>If Fcos</a:t>
            </a:r>
            <a:r>
              <a:rPr kumimoji="0" lang="en-US" altLang="ja-JP" sz="2000" b="0" i="0" u="none" strike="noStrike" kern="1200" cap="none" spc="0" normalizeH="0" baseline="0" noProof="0">
                <a:ln>
                  <a:noFill/>
                </a:ln>
                <a:solidFill>
                  <a:schemeClr val="tx1"/>
                </a:solidFill>
                <a:effectLst/>
                <a:uLnTx/>
                <a:uFillTx/>
                <a:latin typeface="Symbol" pitchFamily="18" charset="2"/>
                <a:ea typeface="ＭＳ Ｐゴシック" pitchFamily="50" charset="-128"/>
                <a:cs typeface="+mn-cs"/>
              </a:rPr>
              <a:t>q</a:t>
            </a:r>
            <a:r>
              <a:rPr kumimoji="0" lang="en-US" altLang="ja-JP" sz="2000" b="0" i="0" u="none" strike="noStrike" kern="1200" cap="none" spc="0" normalizeH="0" baseline="0" noProof="0">
                <a:ln>
                  <a:noFill/>
                </a:ln>
                <a:solidFill>
                  <a:schemeClr val="tx1"/>
                </a:solidFill>
                <a:effectLst/>
                <a:uLnTx/>
                <a:uFillTx/>
                <a:latin typeface="+mn-lt"/>
                <a:ea typeface="ＭＳ Ｐゴシック" pitchFamily="50" charset="-128"/>
                <a:cs typeface="+mn-cs"/>
              </a:rPr>
              <a:t> &gt; </a:t>
            </a:r>
            <a:r>
              <a:rPr kumimoji="0" lang="en-US" altLang="ja-JP" sz="2000" b="0" i="0" u="none" strike="noStrike" kern="1200" cap="none" spc="0" normalizeH="0" baseline="0" noProof="0">
                <a:ln>
                  <a:noFill/>
                </a:ln>
                <a:solidFill>
                  <a:schemeClr val="tx1"/>
                </a:solidFill>
                <a:effectLst/>
                <a:uLnTx/>
                <a:uFillTx/>
                <a:latin typeface="Symbol" pitchFamily="18" charset="2"/>
                <a:ea typeface="ＭＳ Ｐゴシック" pitchFamily="50" charset="-128"/>
                <a:cs typeface="+mn-cs"/>
              </a:rPr>
              <a:t>l</a:t>
            </a:r>
            <a:r>
              <a:rPr kumimoji="0" lang="en-US" altLang="ja-JP" sz="2000" b="0" i="0" u="none" strike="noStrike" kern="1200" cap="none" spc="0" normalizeH="0" baseline="0" noProof="0">
                <a:ln>
                  <a:noFill/>
                </a:ln>
                <a:solidFill>
                  <a:schemeClr val="tx1"/>
                </a:solidFill>
                <a:effectLst/>
                <a:uLnTx/>
                <a:uFillTx/>
                <a:latin typeface="+mn-lt"/>
                <a:ea typeface="ＭＳ Ｐゴシック" pitchFamily="50" charset="-128"/>
                <a:cs typeface="+mn-cs"/>
              </a:rPr>
              <a:t>, system collapses.</a:t>
            </a:r>
            <a:endParaRPr kumimoji="0" lang="en-US" altLang="ja-JP" sz="2000" b="0" i="0" u="none" strike="noStrike" kern="1200" cap="none" spc="0" normalizeH="0" baseline="0" noProof="0" dirty="0">
              <a:ln>
                <a:noFill/>
              </a:ln>
              <a:solidFill>
                <a:schemeClr val="tx1"/>
              </a:solidFill>
              <a:effectLst/>
              <a:uLnTx/>
              <a:uFillTx/>
              <a:latin typeface="Symbol" pitchFamily="18" charset="2"/>
              <a:ea typeface="ＭＳ Ｐゴシック" pitchFamily="50" charset="-128"/>
              <a:cs typeface="+mn-cs"/>
            </a:endParaRPr>
          </a:p>
        </p:txBody>
      </p:sp>
      <p:sp>
        <p:nvSpPr>
          <p:cNvPr id="7" name="Rectangle 6"/>
          <p:cNvSpPr/>
          <p:nvPr/>
        </p:nvSpPr>
        <p:spPr>
          <a:xfrm>
            <a:off x="1828800" y="4800600"/>
            <a:ext cx="71790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a:ln>
                  <a:noFill/>
                </a:ln>
                <a:solidFill>
                  <a:sysClr val="windowText" lastClr="000000"/>
                </a:solidFill>
                <a:effectLst>
                  <a:outerShdw blurRad="38100" dist="38100" dir="2700000" algn="tl">
                    <a:srgbClr val="C0C0C0"/>
                  </a:outerShdw>
                </a:effectLst>
                <a:uLnTx/>
                <a:uFillTx/>
                <a:latin typeface="Symbol" pitchFamily="18" charset="2"/>
                <a:ea typeface="ＭＳ Ｐゴシック" pitchFamily="50" charset="-128"/>
              </a:rPr>
              <a:t> </a:t>
            </a:r>
            <a:r>
              <a:rPr kumimoji="1" lang="en-US" altLang="ja-JP" sz="1800" b="1"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Symbol" pitchFamily="18" charset="2"/>
                <a:ea typeface="ＭＳ Ｐゴシック" pitchFamily="50" charset="-128"/>
              </a:rPr>
              <a:t>l</a:t>
            </a:r>
            <a:endParaRPr kumimoji="0" lang="en-US"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1254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stretch>
            <a:fillRect/>
          </a:stretch>
        </p:blipFill>
        <p:spPr>
          <a:xfrm>
            <a:off x="457200" y="1672694"/>
            <a:ext cx="8229600" cy="4380974"/>
          </a:xfrm>
          <a:prstGeom prst="rect">
            <a:avLst/>
          </a:prstGeom>
        </p:spPr>
      </p:pic>
    </p:spTree>
    <p:extLst>
      <p:ext uri="{BB962C8B-B14F-4D97-AF65-F5344CB8AC3E}">
        <p14:creationId xmlns:p14="http://schemas.microsoft.com/office/powerpoint/2010/main" val="288950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633413"/>
            <a:ext cx="802005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56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03592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Guide Extension</a:t>
            </a:r>
            <a:endParaRPr lang="en-IN" dirty="0">
              <a:solidFill>
                <a:srgbClr val="FFFF00"/>
              </a:solidFill>
            </a:endParaRPr>
          </a:p>
        </p:txBody>
      </p:sp>
      <p:sp>
        <p:nvSpPr>
          <p:cNvPr id="3" name="Content Placeholder 2"/>
          <p:cNvSpPr>
            <a:spLocks noGrp="1"/>
          </p:cNvSpPr>
          <p:nvPr>
            <p:ph idx="1"/>
          </p:nvPr>
        </p:nvSpPr>
        <p:spPr/>
        <p:txBody>
          <a:bodyPr/>
          <a:lstStyle/>
          <a:p>
            <a:endParaRPr lang="en-IN"/>
          </a:p>
        </p:txBody>
      </p:sp>
      <p:pic>
        <p:nvPicPr>
          <p:cNvPr id="2049" name="Picture 1"/>
          <p:cNvPicPr>
            <a:picLocks noChangeAspect="1" noChangeArrowheads="1"/>
          </p:cNvPicPr>
          <p:nvPr/>
        </p:nvPicPr>
        <p:blipFill>
          <a:blip r:embed="rId2"/>
          <a:srcRect/>
          <a:stretch>
            <a:fillRect/>
          </a:stretch>
        </p:blipFill>
        <p:spPr bwMode="auto">
          <a:xfrm>
            <a:off x="1785919" y="2196695"/>
            <a:ext cx="5379410" cy="2721780"/>
          </a:xfrm>
          <a:prstGeom prst="rect">
            <a:avLst/>
          </a:prstGeom>
          <a:noFill/>
          <a:ln w="9525">
            <a:noFill/>
            <a:miter lim="800000"/>
            <a:headEnd/>
            <a:tailEnd/>
          </a:ln>
          <a:effectLst/>
        </p:spPr>
      </p:pic>
    </p:spTree>
    <p:extLst>
      <p:ext uri="{BB962C8B-B14F-4D97-AF65-F5344CB8AC3E}">
        <p14:creationId xmlns:p14="http://schemas.microsoft.com/office/powerpoint/2010/main" val="393861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31" name="Picture 7"/>
          <p:cNvPicPr>
            <a:picLocks noGrp="1" noChangeAspect="1" noChangeArrowheads="1"/>
          </p:cNvPicPr>
          <p:nvPr>
            <p:ph idx="1"/>
          </p:nvPr>
        </p:nvPicPr>
        <p:blipFill>
          <a:blip r:embed="rId2"/>
          <a:stretch>
            <a:fillRect/>
          </a:stretch>
        </p:blipFill>
        <p:spPr bwMode="auto">
          <a:xfrm>
            <a:off x="1882775" y="2207419"/>
            <a:ext cx="4600575" cy="3886200"/>
          </a:xfrm>
          <a:prstGeom prst="rect">
            <a:avLst/>
          </a:prstGeom>
          <a:noFill/>
          <a:ln w="9525">
            <a:noFill/>
            <a:miter lim="800000"/>
            <a:headEnd/>
            <a:tailEnd/>
          </a:ln>
          <a:effectLst/>
        </p:spPr>
      </p:pic>
      <p:pic>
        <p:nvPicPr>
          <p:cNvPr id="1026" name="Picture 2" descr="http://www.bostonscientific.com/content/gwc/en-US/products/catheters--guide/guidezilla-guide-extension-catheter/_jcr_content/maincontent-par/image_0.img.guidezilla-features-and-benefits-500x749.png"/>
          <p:cNvPicPr>
            <a:picLocks noChangeAspect="1" noChangeArrowheads="1"/>
          </p:cNvPicPr>
          <p:nvPr/>
        </p:nvPicPr>
        <p:blipFill rotWithShape="1">
          <a:blip r:embed="rId3"/>
          <a:srcRect b="6598"/>
          <a:stretch/>
        </p:blipFill>
        <p:spPr bwMode="auto">
          <a:xfrm>
            <a:off x="-35753" y="31244"/>
            <a:ext cx="3744567" cy="3523351"/>
          </a:xfrm>
          <a:prstGeom prst="rect">
            <a:avLst/>
          </a:prstGeom>
          <a:noFill/>
        </p:spPr>
      </p:pic>
      <p:sp>
        <p:nvSpPr>
          <p:cNvPr id="1028" name="AutoShape 4" descr="http://www.cathlabdigest.com/files/KumFig1.png"/>
          <p:cNvSpPr>
            <a:spLocks noChangeAspect="1" noChangeArrowheads="1"/>
          </p:cNvSpPr>
          <p:nvPr/>
        </p:nvSpPr>
        <p:spPr bwMode="auto">
          <a:xfrm>
            <a:off x="1190625" y="754856"/>
            <a:ext cx="228600" cy="228600"/>
          </a:xfrm>
          <a:prstGeom prst="rect">
            <a:avLst/>
          </a:prstGeom>
          <a:noFill/>
        </p:spPr>
        <p:txBody>
          <a:bodyPr vert="horz" wrap="square" lIns="68580" tIns="34290" rIns="68580" bIns="34290" numCol="1" anchor="t" anchorCtr="0" compatLnSpc="1">
            <a:prstTxWarp prst="textNoShape">
              <a:avLst/>
            </a:prstTxWarp>
          </a:bodyPr>
          <a:lstStyle/>
          <a:p>
            <a:endParaRPr lang="en-IN" sz="1350"/>
          </a:p>
        </p:txBody>
      </p:sp>
      <p:pic>
        <p:nvPicPr>
          <p:cNvPr id="1030" name="Picture 6" descr="http://www.cathlabdigest.com/files/KumFig1.png"/>
          <p:cNvPicPr>
            <a:picLocks noChangeAspect="1" noChangeArrowheads="1"/>
          </p:cNvPicPr>
          <p:nvPr/>
        </p:nvPicPr>
        <p:blipFill>
          <a:blip r:embed="rId4"/>
          <a:srcRect/>
          <a:stretch>
            <a:fillRect/>
          </a:stretch>
        </p:blipFill>
        <p:spPr bwMode="auto">
          <a:xfrm>
            <a:off x="3708815" y="-61453"/>
            <a:ext cx="5435185" cy="2969521"/>
          </a:xfrm>
          <a:prstGeom prst="rect">
            <a:avLst/>
          </a:prstGeom>
          <a:noFill/>
        </p:spPr>
      </p:pic>
      <p:sp>
        <p:nvSpPr>
          <p:cNvPr id="7" name="TextBox 6"/>
          <p:cNvSpPr txBox="1"/>
          <p:nvPr/>
        </p:nvSpPr>
        <p:spPr>
          <a:xfrm>
            <a:off x="2643174" y="3804050"/>
            <a:ext cx="1232306" cy="738664"/>
          </a:xfrm>
          <a:prstGeom prst="rect">
            <a:avLst/>
          </a:prstGeom>
          <a:noFill/>
        </p:spPr>
        <p:txBody>
          <a:bodyPr wrap="square" rtlCol="0">
            <a:spAutoFit/>
          </a:bodyPr>
          <a:lstStyle/>
          <a:p>
            <a:r>
              <a:rPr lang="en-US" sz="1050" b="1" dirty="0" err="1">
                <a:solidFill>
                  <a:schemeClr val="bg1"/>
                </a:solidFill>
              </a:rPr>
              <a:t>Guidezilla</a:t>
            </a:r>
            <a:r>
              <a:rPr lang="en-US" sz="1050" dirty="0">
                <a:solidFill>
                  <a:schemeClr val="bg1"/>
                </a:solidFill>
              </a:rPr>
              <a:t> catheter </a:t>
            </a:r>
          </a:p>
          <a:p>
            <a:r>
              <a:rPr lang="en-US" sz="1050" dirty="0">
                <a:solidFill>
                  <a:schemeClr val="bg1"/>
                </a:solidFill>
              </a:rPr>
              <a:t>(Boston scientific) </a:t>
            </a:r>
            <a:endParaRPr lang="en-IN" sz="1050" dirty="0">
              <a:solidFill>
                <a:schemeClr val="bg1"/>
              </a:solidFill>
            </a:endParaRPr>
          </a:p>
        </p:txBody>
      </p:sp>
      <p:sp>
        <p:nvSpPr>
          <p:cNvPr id="8" name="TextBox 7"/>
          <p:cNvSpPr txBox="1"/>
          <p:nvPr/>
        </p:nvSpPr>
        <p:spPr>
          <a:xfrm>
            <a:off x="4143372" y="1178704"/>
            <a:ext cx="1232306" cy="738664"/>
          </a:xfrm>
          <a:prstGeom prst="rect">
            <a:avLst/>
          </a:prstGeom>
          <a:noFill/>
        </p:spPr>
        <p:txBody>
          <a:bodyPr wrap="square" rtlCol="0">
            <a:spAutoFit/>
          </a:bodyPr>
          <a:lstStyle/>
          <a:p>
            <a:r>
              <a:rPr lang="en-US" sz="1050" b="1" dirty="0" err="1">
                <a:solidFill>
                  <a:schemeClr val="bg1"/>
                </a:solidFill>
              </a:rPr>
              <a:t>Guideliner</a:t>
            </a:r>
            <a:r>
              <a:rPr lang="en-US" sz="1050" dirty="0">
                <a:solidFill>
                  <a:schemeClr val="bg1"/>
                </a:solidFill>
              </a:rPr>
              <a:t> catheter </a:t>
            </a:r>
          </a:p>
          <a:p>
            <a:r>
              <a:rPr lang="en-US" sz="1050" dirty="0">
                <a:solidFill>
                  <a:schemeClr val="bg1"/>
                </a:solidFill>
              </a:rPr>
              <a:t>(Vascular solutions) </a:t>
            </a:r>
            <a:endParaRPr lang="en-IN" sz="1050" dirty="0">
              <a:solidFill>
                <a:schemeClr val="bg1"/>
              </a:solidFill>
            </a:endParaRPr>
          </a:p>
        </p:txBody>
      </p:sp>
    </p:spTree>
    <p:extLst>
      <p:ext uri="{BB962C8B-B14F-4D97-AF65-F5344CB8AC3E}">
        <p14:creationId xmlns:p14="http://schemas.microsoft.com/office/powerpoint/2010/main" val="369554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191" y="401227"/>
            <a:ext cx="6377940" cy="1293028"/>
          </a:xfrm>
        </p:spPr>
        <p:txBody>
          <a:bodyPr/>
          <a:lstStyle/>
          <a:p>
            <a:r>
              <a:rPr lang="en-US" dirty="0"/>
              <a:t>Catheter size</a:t>
            </a:r>
          </a:p>
        </p:txBody>
      </p:sp>
      <p:sp>
        <p:nvSpPr>
          <p:cNvPr id="4" name="Content Placeholder 3"/>
          <p:cNvSpPr>
            <a:spLocks noGrp="1"/>
          </p:cNvSpPr>
          <p:nvPr>
            <p:ph idx="1"/>
          </p:nvPr>
        </p:nvSpPr>
        <p:spPr>
          <a:xfrm>
            <a:off x="457200" y="1600200"/>
            <a:ext cx="3449983" cy="461665"/>
          </a:xfrm>
          <a:prstGeom prst="rect">
            <a:avLst/>
          </a:prstGeom>
        </p:spPr>
        <p:txBody>
          <a:bodyPr wrap="none">
            <a:spAutoFit/>
          </a:bodyPr>
          <a:lstStyle/>
          <a:p>
            <a:r>
              <a:rPr lang="en-US" sz="2400" dirty="0">
                <a:latin typeface="Times New Roman" pitchFamily="18" charset="0"/>
                <a:cs typeface="Times New Roman" pitchFamily="18" charset="0"/>
              </a:rPr>
              <a:t>Catheter size in French </a:t>
            </a:r>
          </a:p>
        </p:txBody>
      </p:sp>
      <p:pic>
        <p:nvPicPr>
          <p:cNvPr id="5" name="Picture 2"/>
          <p:cNvPicPr>
            <a:picLocks noChangeAspect="1" noChangeArrowheads="1"/>
          </p:cNvPicPr>
          <p:nvPr/>
        </p:nvPicPr>
        <p:blipFill>
          <a:blip r:embed="rId2" cstate="print"/>
          <a:srcRect/>
          <a:stretch>
            <a:fillRect/>
          </a:stretch>
        </p:blipFill>
        <p:spPr bwMode="auto">
          <a:xfrm>
            <a:off x="3886200" y="1524000"/>
            <a:ext cx="4953000" cy="26670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1330600" y="4386263"/>
            <a:ext cx="6289400" cy="2090737"/>
          </a:xfrm>
          <a:prstGeom prst="rect">
            <a:avLst/>
          </a:prstGeom>
          <a:noFill/>
          <a:ln w="9525">
            <a:noFill/>
            <a:miter lim="800000"/>
            <a:headEnd/>
            <a:tailEnd/>
          </a:ln>
          <a:effectLst/>
        </p:spPr>
      </p:pic>
      <p:sp>
        <p:nvSpPr>
          <p:cNvPr id="8" name="Rectangle 7"/>
          <p:cNvSpPr/>
          <p:nvPr/>
        </p:nvSpPr>
        <p:spPr>
          <a:xfrm>
            <a:off x="609600" y="2438400"/>
            <a:ext cx="4572000" cy="646331"/>
          </a:xfrm>
          <a:prstGeom prst="rect">
            <a:avLst/>
          </a:prstGeom>
        </p:spPr>
        <p:txBody>
          <a:bodyPr>
            <a:spAutoFit/>
          </a:bodyPr>
          <a:lstStyle/>
          <a:p>
            <a:r>
              <a:rPr lang="en-US" dirty="0"/>
              <a:t>For each given size - ID is</a:t>
            </a:r>
          </a:p>
          <a:p>
            <a:r>
              <a:rPr lang="en-US" dirty="0"/>
              <a:t> either standard, large or giant </a:t>
            </a:r>
          </a:p>
        </p:txBody>
      </p:sp>
    </p:spTree>
    <p:extLst>
      <p:ext uri="{BB962C8B-B14F-4D97-AF65-F5344CB8AC3E}">
        <p14:creationId xmlns:p14="http://schemas.microsoft.com/office/powerpoint/2010/main" val="200099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Standard safety techniques</a:t>
            </a:r>
          </a:p>
        </p:txBody>
      </p:sp>
      <p:sp>
        <p:nvSpPr>
          <p:cNvPr id="3" name="Content Placeholder 2"/>
          <p:cNvSpPr>
            <a:spLocks noGrp="1"/>
          </p:cNvSpPr>
          <p:nvPr>
            <p:ph idx="1"/>
          </p:nvPr>
        </p:nvSpPr>
        <p:spPr>
          <a:xfrm>
            <a:off x="152400" y="1066800"/>
            <a:ext cx="8991600" cy="5791200"/>
          </a:xfrm>
        </p:spPr>
        <p:txBody>
          <a:bodyPr>
            <a:noAutofit/>
          </a:bodyPr>
          <a:lstStyle/>
          <a:p>
            <a:pPr>
              <a:buFont typeface="Wingdings" panose="05000000000000000000" pitchFamily="2" charset="2"/>
              <a:buChar char="Ø"/>
            </a:pPr>
            <a:r>
              <a:rPr lang="en-US" sz="2400" dirty="0"/>
              <a:t>Basic safety measures should be applied rigorously when manipulating  guides</a:t>
            </a:r>
          </a:p>
          <a:p>
            <a:pPr>
              <a:buFont typeface="Wingdings" panose="05000000000000000000" pitchFamily="2" charset="2"/>
              <a:buChar char="Ø"/>
            </a:pPr>
            <a:r>
              <a:rPr lang="en-US" sz="2000" dirty="0"/>
              <a:t>1 .</a:t>
            </a:r>
            <a:r>
              <a:rPr lang="en-US" sz="2000" b="1" dirty="0"/>
              <a:t> </a:t>
            </a:r>
            <a:r>
              <a:rPr lang="en-US" sz="2000" b="1" u="sng" dirty="0">
                <a:solidFill>
                  <a:srgbClr val="FF0000"/>
                </a:solidFill>
              </a:rPr>
              <a:t>Aspirate the guide vigorously </a:t>
            </a:r>
            <a:r>
              <a:rPr lang="en-US" sz="2000" dirty="0"/>
              <a:t>after it is inserted into the ascending aorta for any thrombus or </a:t>
            </a:r>
            <a:r>
              <a:rPr lang="en-US" sz="2000" dirty="0" err="1"/>
              <a:t>atheromatous</a:t>
            </a:r>
            <a:r>
              <a:rPr lang="en-US" sz="2000" dirty="0"/>
              <a:t> debris floating </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2 . Insist on </a:t>
            </a:r>
            <a:r>
              <a:rPr lang="en-US" sz="2000" b="1" u="sng" dirty="0">
                <a:solidFill>
                  <a:srgbClr val="FF0000"/>
                </a:solidFill>
              </a:rPr>
              <a:t>generous bleed back </a:t>
            </a:r>
            <a:r>
              <a:rPr lang="en-US" sz="2000" dirty="0"/>
              <a:t>to avoid air embolism</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3. </a:t>
            </a:r>
            <a:r>
              <a:rPr lang="en-US" sz="2000" b="1" u="sng" dirty="0">
                <a:solidFill>
                  <a:srgbClr val="FF0000"/>
                </a:solidFill>
              </a:rPr>
              <a:t>Flush frequently </a:t>
            </a:r>
            <a:r>
              <a:rPr lang="en-US" sz="2000" dirty="0"/>
              <a:t>to avoid stagnation of blood inside the guide</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4 .Constantly </a:t>
            </a:r>
            <a:r>
              <a:rPr lang="en-US" sz="2000" b="1" u="sng" dirty="0">
                <a:solidFill>
                  <a:srgbClr val="FF0000"/>
                </a:solidFill>
              </a:rPr>
              <a:t>watch the tip when withdraw interventional device </a:t>
            </a:r>
            <a:r>
              <a:rPr lang="en-US" sz="2000" dirty="0"/>
              <a:t>especially  with </a:t>
            </a:r>
            <a:r>
              <a:rPr lang="en-US" sz="2000" dirty="0" err="1"/>
              <a:t>ostial</a:t>
            </a:r>
            <a:r>
              <a:rPr lang="en-US" sz="2000" dirty="0"/>
              <a:t> or proximal plaques</a:t>
            </a:r>
          </a:p>
          <a:p>
            <a:pPr>
              <a:buFont typeface="Wingdings" panose="05000000000000000000" pitchFamily="2" charset="2"/>
              <a:buChar char="Ø"/>
            </a:pPr>
            <a:r>
              <a:rPr lang="en-US" sz="2000" dirty="0"/>
              <a:t>5 .Watch the blood pressure curve </a:t>
            </a:r>
            <a:r>
              <a:rPr lang="en-US" sz="2000" b="1" u="sng" dirty="0">
                <a:solidFill>
                  <a:srgbClr val="FF0000"/>
                </a:solidFill>
              </a:rPr>
              <a:t>for dampening</a:t>
            </a:r>
            <a:r>
              <a:rPr lang="en-US" sz="2000" b="1" dirty="0"/>
              <a:t> </a:t>
            </a:r>
            <a:r>
              <a:rPr lang="en-US" sz="2000" dirty="0"/>
              <a:t>to avoid inadvertent deep engagement of the tip</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6 .During injection, </a:t>
            </a:r>
            <a:r>
              <a:rPr lang="en-US" sz="2000" b="1" u="sng" dirty="0">
                <a:solidFill>
                  <a:srgbClr val="FF0000"/>
                </a:solidFill>
              </a:rPr>
              <a:t>keep the tip of the syringe pointed down </a:t>
            </a:r>
            <a:r>
              <a:rPr lang="en-US" sz="2000" dirty="0"/>
              <a:t>so any air bubbles will float up and are not injected</a:t>
            </a:r>
          </a:p>
        </p:txBody>
      </p:sp>
    </p:spTree>
    <p:extLst>
      <p:ext uri="{BB962C8B-B14F-4D97-AF65-F5344CB8AC3E}">
        <p14:creationId xmlns:p14="http://schemas.microsoft.com/office/powerpoint/2010/main" val="347900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C7A3-B05F-428F-8182-885F95D142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7034FC-9144-48B9-935E-5606FE685629}"/>
              </a:ext>
            </a:extLst>
          </p:cNvPr>
          <p:cNvSpPr>
            <a:spLocks noGrp="1"/>
          </p:cNvSpPr>
          <p:nvPr>
            <p:ph idx="1"/>
          </p:nvPr>
        </p:nvSpPr>
        <p:spPr>
          <a:xfrm>
            <a:off x="594360" y="2194560"/>
            <a:ext cx="4335449" cy="4069080"/>
          </a:xfrm>
        </p:spPr>
        <p:txBody>
          <a:bodyPr>
            <a:normAutofit/>
          </a:bodyPr>
          <a:lstStyle/>
          <a:p>
            <a:r>
              <a:rPr lang="en-US" sz="2400" dirty="0"/>
              <a:t>Internal mammary artery  - IMA catheter , LCB</a:t>
            </a:r>
          </a:p>
          <a:p>
            <a:pPr lvl="1"/>
            <a:r>
              <a:rPr lang="en-US" sz="2400" dirty="0"/>
              <a:t>IMA Catheter is designed for both Rt. And left Internal Mammary arteries</a:t>
            </a:r>
          </a:p>
          <a:p>
            <a:pPr lvl="1"/>
            <a:r>
              <a:rPr lang="en-US" sz="2400" dirty="0"/>
              <a:t>shaped like a JR catheter but with a steeply angled tip </a:t>
            </a:r>
            <a:r>
              <a:rPr lang="en-US" sz="1800" dirty="0"/>
              <a:t>(80 to 85º).</a:t>
            </a:r>
          </a:p>
          <a:p>
            <a:endParaRPr lang="en-US" dirty="0"/>
          </a:p>
        </p:txBody>
      </p:sp>
      <p:pic>
        <p:nvPicPr>
          <p:cNvPr id="4" name="Picture 3">
            <a:extLst>
              <a:ext uri="{FF2B5EF4-FFF2-40B4-BE49-F238E27FC236}">
                <a16:creationId xmlns:a16="http://schemas.microsoft.com/office/drawing/2014/main" id="{A67DDD94-42BE-4E9F-8706-A6B77CDBF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557" y="2797872"/>
            <a:ext cx="2190750" cy="259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54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Mother and child</a:t>
            </a:r>
          </a:p>
        </p:txBody>
      </p:sp>
      <p:sp>
        <p:nvSpPr>
          <p:cNvPr id="5" name="Content Placeholder 4"/>
          <p:cNvSpPr>
            <a:spLocks noGrp="1"/>
          </p:cNvSpPr>
          <p:nvPr>
            <p:ph sz="half" idx="1"/>
          </p:nvPr>
        </p:nvSpPr>
        <p:spPr>
          <a:xfrm>
            <a:off x="457200" y="1600200"/>
            <a:ext cx="4114800" cy="4525963"/>
          </a:xfrm>
        </p:spPr>
        <p:txBody>
          <a:bodyPr>
            <a:normAutofit fontScale="85000" lnSpcReduction="10000"/>
          </a:bodyPr>
          <a:lstStyle/>
          <a:p>
            <a:r>
              <a:rPr lang="en-US" sz="2400" dirty="0">
                <a:cs typeface="Times New Roman" pitchFamily="18" charset="0"/>
              </a:rPr>
              <a:t>Improve the delivery of coronary stents to complex lesions  </a:t>
            </a:r>
          </a:p>
          <a:p>
            <a:r>
              <a:rPr lang="en-US" sz="2400" dirty="0">
                <a:cs typeface="Times New Roman" pitchFamily="18" charset="0"/>
              </a:rPr>
              <a:t>Child catheters 4/5 F 120 cm</a:t>
            </a:r>
          </a:p>
          <a:p>
            <a:r>
              <a:rPr lang="en-US" sz="2400" dirty="0">
                <a:cs typeface="Times New Roman" pitchFamily="18" charset="0"/>
              </a:rPr>
              <a:t>Mother catheter - 6 F guiding catheter 100cm</a:t>
            </a:r>
          </a:p>
          <a:p>
            <a:r>
              <a:rPr lang="en-US" sz="2400" dirty="0">
                <a:cs typeface="Times New Roman" pitchFamily="18" charset="0"/>
              </a:rPr>
              <a:t>Superior </a:t>
            </a:r>
            <a:r>
              <a:rPr lang="en-US" sz="2400" dirty="0" err="1">
                <a:cs typeface="Times New Roman" pitchFamily="18" charset="0"/>
              </a:rPr>
              <a:t>trackability</a:t>
            </a:r>
            <a:r>
              <a:rPr lang="en-US" sz="2400" dirty="0">
                <a:cs typeface="Times New Roman" pitchFamily="18" charset="0"/>
              </a:rPr>
              <a:t> of the 4F child catheter </a:t>
            </a:r>
          </a:p>
          <a:p>
            <a:r>
              <a:rPr lang="en-US" sz="2400" dirty="0">
                <a:cs typeface="Times New Roman" pitchFamily="18" charset="0"/>
              </a:rPr>
              <a:t>Increased backup support of the mother-child system </a:t>
            </a:r>
          </a:p>
          <a:p>
            <a:r>
              <a:rPr lang="en-US" sz="2400" dirty="0">
                <a:cs typeface="Times New Roman" pitchFamily="18" charset="0"/>
              </a:rPr>
              <a:t>4F mother-child system provided &gt; 90% success rate</a:t>
            </a:r>
          </a:p>
          <a:p>
            <a:endParaRPr lang="en-US"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5257800" y="2362200"/>
            <a:ext cx="3589334" cy="2743200"/>
          </a:xfrm>
          <a:prstGeom prst="rect">
            <a:avLst/>
          </a:prstGeom>
          <a:noFill/>
          <a:ln w="9525">
            <a:noFill/>
            <a:miter lim="800000"/>
            <a:headEnd/>
            <a:tailEnd/>
          </a:ln>
          <a:effectLst/>
        </p:spPr>
      </p:pic>
      <p:sp>
        <p:nvSpPr>
          <p:cNvPr id="8" name="Rectangle 7"/>
          <p:cNvSpPr/>
          <p:nvPr/>
        </p:nvSpPr>
        <p:spPr>
          <a:xfrm>
            <a:off x="4572000" y="5715000"/>
            <a:ext cx="4040017" cy="369332"/>
          </a:xfrm>
          <a:prstGeom prst="rect">
            <a:avLst/>
          </a:prstGeom>
        </p:spPr>
        <p:txBody>
          <a:bodyPr wrap="none">
            <a:spAutoFit/>
          </a:bodyPr>
          <a:lstStyle/>
          <a:p>
            <a:r>
              <a:rPr lang="en-US" b="1" dirty="0"/>
              <a:t>(</a:t>
            </a:r>
            <a:r>
              <a:rPr lang="en-US" b="1" i="1" dirty="0"/>
              <a:t>Circ </a:t>
            </a:r>
            <a:r>
              <a:rPr lang="en-US" b="1" i="1" dirty="0" err="1"/>
              <a:t>Cardiovasc</a:t>
            </a:r>
            <a:r>
              <a:rPr lang="en-US" b="1" i="1" dirty="0"/>
              <a:t> </a:t>
            </a:r>
            <a:r>
              <a:rPr lang="en-US" b="1" i="1" dirty="0" err="1"/>
              <a:t>Interv</a:t>
            </a:r>
            <a:r>
              <a:rPr lang="en-US" b="1" i="1" dirty="0"/>
              <a:t>. 2011;4:155-161.)</a:t>
            </a:r>
            <a:endParaRPr lang="en-US" dirty="0"/>
          </a:p>
        </p:txBody>
      </p:sp>
    </p:spTree>
    <p:extLst>
      <p:ext uri="{BB962C8B-B14F-4D97-AF65-F5344CB8AC3E}">
        <p14:creationId xmlns:p14="http://schemas.microsoft.com/office/powerpoint/2010/main" val="143016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F3C1B-F2F8-4E24-9EDB-57D39BD89074}"/>
              </a:ext>
            </a:extLst>
          </p:cNvPr>
          <p:cNvSpPr>
            <a:spLocks noGrp="1"/>
          </p:cNvSpPr>
          <p:nvPr>
            <p:ph idx="1"/>
          </p:nvPr>
        </p:nvSpPr>
        <p:spPr>
          <a:xfrm>
            <a:off x="594360" y="604911"/>
            <a:ext cx="7955280" cy="5648178"/>
          </a:xfrm>
        </p:spPr>
        <p:txBody>
          <a:bodyPr>
            <a:normAutofit fontScale="77500" lnSpcReduction="20000"/>
          </a:bodyPr>
          <a:lstStyle/>
          <a:p>
            <a:pPr fontAlgn="base"/>
            <a:r>
              <a:rPr lang="en-US" b="1" dirty="0"/>
              <a:t>General Rules for Cardiac Catheter Handling</a:t>
            </a:r>
          </a:p>
          <a:p>
            <a:pPr fontAlgn="base"/>
            <a:endParaRPr lang="en-US" dirty="0"/>
          </a:p>
          <a:p>
            <a:pPr fontAlgn="base"/>
            <a:r>
              <a:rPr lang="en-US" dirty="0"/>
              <a:t> Before every examination, catheters are checked for </a:t>
            </a:r>
            <a:r>
              <a:rPr lang="en-US" dirty="0">
                <a:solidFill>
                  <a:srgbClr val="FF0000"/>
                </a:solidFill>
              </a:rPr>
              <a:t>integrity, patency of the lumen, and compatibility</a:t>
            </a:r>
            <a:r>
              <a:rPr lang="en-US" dirty="0"/>
              <a:t> with the </a:t>
            </a:r>
            <a:r>
              <a:rPr lang="en-US" dirty="0" err="1"/>
              <a:t>guidewire</a:t>
            </a:r>
            <a:r>
              <a:rPr lang="en-US" dirty="0"/>
              <a:t> and sheath.</a:t>
            </a:r>
          </a:p>
          <a:p>
            <a:pPr fontAlgn="base"/>
            <a:endParaRPr lang="en-US" dirty="0"/>
          </a:p>
          <a:p>
            <a:pPr fontAlgn="base"/>
            <a:r>
              <a:rPr lang="en-US" dirty="0"/>
              <a:t> The catheter is advanced carefully together with the </a:t>
            </a:r>
            <a:r>
              <a:rPr lang="en-US" dirty="0" err="1"/>
              <a:t>guidewire</a:t>
            </a:r>
            <a:r>
              <a:rPr lang="en-US" dirty="0"/>
              <a:t>, which </a:t>
            </a:r>
            <a:r>
              <a:rPr lang="en-US" dirty="0">
                <a:solidFill>
                  <a:srgbClr val="FF0000"/>
                </a:solidFill>
              </a:rPr>
              <a:t>protrudes ~5 to 10 cm </a:t>
            </a:r>
            <a:r>
              <a:rPr lang="en-US" dirty="0"/>
              <a:t>from the catheter tip, to the descending thoracic aorta or with the wire to the ascending aorta.</a:t>
            </a:r>
          </a:p>
          <a:p>
            <a:pPr fontAlgn="base"/>
            <a:endParaRPr lang="en-US" dirty="0"/>
          </a:p>
          <a:p>
            <a:pPr fontAlgn="base"/>
            <a:r>
              <a:rPr lang="en-US" dirty="0"/>
              <a:t> Every manipulation of the catheter or </a:t>
            </a:r>
            <a:r>
              <a:rPr lang="en-US" dirty="0" err="1"/>
              <a:t>guidewire</a:t>
            </a:r>
            <a:r>
              <a:rPr lang="en-US" dirty="0"/>
              <a:t> should be done </a:t>
            </a:r>
            <a:r>
              <a:rPr lang="en-US" dirty="0">
                <a:solidFill>
                  <a:srgbClr val="FF0000"/>
                </a:solidFill>
              </a:rPr>
              <a:t>under fluoroscopy.</a:t>
            </a:r>
          </a:p>
          <a:p>
            <a:pPr fontAlgn="base"/>
            <a:endParaRPr lang="en-US" dirty="0"/>
          </a:p>
          <a:p>
            <a:pPr fontAlgn="base"/>
            <a:r>
              <a:rPr lang="en-US" dirty="0"/>
              <a:t> Every manipulation has to be done gently and </a:t>
            </a:r>
            <a:r>
              <a:rPr lang="en-US" dirty="0">
                <a:solidFill>
                  <a:srgbClr val="FF0000"/>
                </a:solidFill>
              </a:rPr>
              <a:t>without force.</a:t>
            </a:r>
          </a:p>
          <a:p>
            <a:pPr fontAlgn="base"/>
            <a:endParaRPr lang="en-US" dirty="0"/>
          </a:p>
          <a:p>
            <a:pPr fontAlgn="base"/>
            <a:r>
              <a:rPr lang="en-US" dirty="0"/>
              <a:t> After removal of the guidewire, </a:t>
            </a:r>
            <a:r>
              <a:rPr lang="en-US" dirty="0">
                <a:solidFill>
                  <a:srgbClr val="FF0000"/>
                </a:solidFill>
              </a:rPr>
              <a:t>blood is aspirated from the catheter to remove air and smaller thrombi</a:t>
            </a:r>
            <a:r>
              <a:rPr lang="en-US" dirty="0"/>
              <a:t>. This is done after every catheter exchange and after every disconnection from the manifold. Usually arterial blood flows back from the catheter spontaneously and no force is required for aspiration.</a:t>
            </a:r>
          </a:p>
          <a:p>
            <a:pPr fontAlgn="base"/>
            <a:r>
              <a:rPr lang="en-US" dirty="0"/>
              <a:t> </a:t>
            </a:r>
          </a:p>
        </p:txBody>
      </p:sp>
    </p:spTree>
    <p:extLst>
      <p:ext uri="{BB962C8B-B14F-4D97-AF65-F5344CB8AC3E}">
        <p14:creationId xmlns:p14="http://schemas.microsoft.com/office/powerpoint/2010/main" val="385396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20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60" y="931985"/>
            <a:ext cx="7955280" cy="5331655"/>
          </a:xfrm>
        </p:spPr>
        <p:txBody>
          <a:bodyPr>
            <a:normAutofit lnSpcReduction="10000"/>
          </a:bodyPr>
          <a:lstStyle/>
          <a:p>
            <a:pPr marL="0" indent="0" fontAlgn="base">
              <a:buNone/>
            </a:pPr>
            <a:r>
              <a:rPr lang="en-US" dirty="0"/>
              <a:t> </a:t>
            </a:r>
            <a:r>
              <a:rPr lang="en-US" i="1" dirty="0">
                <a:solidFill>
                  <a:srgbClr val="FF0000"/>
                </a:solidFill>
              </a:rPr>
              <a:t>Image and evaluate every finding before continuing the examination</a:t>
            </a:r>
            <a:r>
              <a:rPr lang="en-US" i="1" dirty="0"/>
              <a:t>.</a:t>
            </a:r>
            <a:r>
              <a:rPr lang="en-US" dirty="0"/>
              <a:t> Image especially unexpected, unusual findings, and anomalies. The same is true for complications.</a:t>
            </a:r>
          </a:p>
          <a:p>
            <a:pPr marL="0" indent="0" fontAlgn="base">
              <a:buNone/>
            </a:pPr>
            <a:endParaRPr lang="en-US" dirty="0"/>
          </a:p>
          <a:p>
            <a:pPr marL="0" indent="0" fontAlgn="base">
              <a:buNone/>
            </a:pPr>
            <a:r>
              <a:rPr lang="en-US" i="1" dirty="0">
                <a:solidFill>
                  <a:srgbClr val="FF0000"/>
                </a:solidFill>
              </a:rPr>
              <a:t>Do not take anything for granted</a:t>
            </a:r>
            <a:r>
              <a:rPr lang="en-US" i="1" dirty="0"/>
              <a:t>.</a:t>
            </a:r>
            <a:r>
              <a:rPr lang="en-US" dirty="0"/>
              <a:t> Every examination is unique. The operator should always check materials </a:t>
            </a:r>
            <a:r>
              <a:rPr lang="en-US" dirty="0">
                <a:solidFill>
                  <a:srgbClr val="FF0000"/>
                </a:solidFill>
              </a:rPr>
              <a:t>prepared by others </a:t>
            </a:r>
            <a:r>
              <a:rPr lang="en-US" dirty="0"/>
              <a:t>(e.g., air in pressure or contrast medium tubing).</a:t>
            </a:r>
          </a:p>
          <a:p>
            <a:pPr marL="0" indent="0" fontAlgn="base">
              <a:buNone/>
            </a:pPr>
            <a:r>
              <a:rPr lang="en-US" dirty="0"/>
              <a:t> </a:t>
            </a:r>
            <a:r>
              <a:rPr lang="en-US" i="1" dirty="0"/>
              <a:t>Always examine carefully and </a:t>
            </a:r>
            <a:r>
              <a:rPr lang="en-US" i="1" dirty="0">
                <a:solidFill>
                  <a:srgbClr val="FF0000"/>
                </a:solidFill>
              </a:rPr>
              <a:t>never with force</a:t>
            </a:r>
            <a:r>
              <a:rPr lang="en-US" i="1" dirty="0"/>
              <a:t>.</a:t>
            </a:r>
            <a:r>
              <a:rPr lang="en-US" dirty="0"/>
              <a:t> This is especially true for complex interventions such as </a:t>
            </a:r>
            <a:r>
              <a:rPr lang="en-US" dirty="0" err="1"/>
              <a:t>valvuloplasties</a:t>
            </a:r>
            <a:r>
              <a:rPr lang="en-US" dirty="0"/>
              <a:t>, </a:t>
            </a:r>
            <a:r>
              <a:rPr lang="en-US" dirty="0" err="1"/>
              <a:t>transseptal</a:t>
            </a:r>
            <a:r>
              <a:rPr lang="en-US" dirty="0"/>
              <a:t> procedures, etc.</a:t>
            </a:r>
          </a:p>
          <a:p>
            <a:pPr marL="0" indent="0" fontAlgn="base">
              <a:buNone/>
            </a:pPr>
            <a:endParaRPr lang="en-US" dirty="0"/>
          </a:p>
          <a:p>
            <a:pPr marL="0" indent="0" fontAlgn="base">
              <a:buNone/>
            </a:pPr>
            <a:r>
              <a:rPr lang="en-US" i="1" dirty="0">
                <a:solidFill>
                  <a:srgbClr val="FF0000"/>
                </a:solidFill>
              </a:rPr>
              <a:t>Pain</a:t>
            </a:r>
            <a:r>
              <a:rPr lang="en-US" i="1" dirty="0"/>
              <a:t> indicates a problem that must be investigated immediately.</a:t>
            </a:r>
          </a:p>
          <a:p>
            <a:pPr marL="0" indent="0" fontAlgn="base">
              <a:buNone/>
            </a:pPr>
            <a:r>
              <a:rPr lang="en-US" dirty="0"/>
              <a:t> </a:t>
            </a:r>
            <a:r>
              <a:rPr lang="en-US" i="1" dirty="0"/>
              <a:t>The invasive examination or procedure should only be completed when all questions that can be answered have been answered.</a:t>
            </a:r>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134" y="535847"/>
            <a:ext cx="7955280" cy="5920740"/>
          </a:xfrm>
        </p:spPr>
        <p:txBody>
          <a:bodyPr>
            <a:normAutofit/>
          </a:bodyPr>
          <a:lstStyle/>
          <a:p>
            <a:pPr fontAlgn="base"/>
            <a:r>
              <a:rPr lang="en-US" dirty="0"/>
              <a:t>If blood cannot be aspirated, then most likely the catheter tip is </a:t>
            </a:r>
            <a:r>
              <a:rPr lang="en-US" dirty="0">
                <a:solidFill>
                  <a:srgbClr val="FF0000"/>
                </a:solidFill>
              </a:rPr>
              <a:t>impinging on the aortic wall. </a:t>
            </a:r>
            <a:r>
              <a:rPr lang="en-US" dirty="0"/>
              <a:t>If no blood aspiration is possible even after correcting the catheter position, reopening the catheter by </a:t>
            </a:r>
            <a:r>
              <a:rPr lang="en-US" dirty="0">
                <a:solidFill>
                  <a:schemeClr val="bg1">
                    <a:lumMod val="95000"/>
                    <a:lumOff val="5000"/>
                  </a:schemeClr>
                </a:solidFill>
              </a:rPr>
              <a:t>injecting saline</a:t>
            </a:r>
            <a:r>
              <a:rPr lang="en-US" dirty="0"/>
              <a:t> or reintroducing the </a:t>
            </a:r>
            <a:r>
              <a:rPr lang="en-US" dirty="0" err="1"/>
              <a:t>guidewire</a:t>
            </a:r>
            <a:r>
              <a:rPr lang="en-US" dirty="0"/>
              <a:t> </a:t>
            </a:r>
            <a:r>
              <a:rPr lang="en-US" sz="3600" dirty="0"/>
              <a:t>should never be attempted. </a:t>
            </a:r>
            <a:r>
              <a:rPr lang="en-US" i="1" dirty="0"/>
              <a:t>The catheter has to be removed.</a:t>
            </a:r>
          </a:p>
          <a:p>
            <a:pPr fontAlgn="base"/>
            <a:endParaRPr lang="en-US" dirty="0"/>
          </a:p>
          <a:p>
            <a:pPr fontAlgn="base"/>
            <a:r>
              <a:rPr lang="en-US" dirty="0"/>
              <a:t> After aspiration of blood and flushing, the catheter is connected with the flush solution running to the manifold. From this moment on, arterial pressure is continuously recorded until the catheter is removed.</a:t>
            </a:r>
          </a:p>
          <a:p>
            <a:pPr fontAlgn="base"/>
            <a:endParaRPr lang="en-US" dirty="0"/>
          </a:p>
          <a:p>
            <a:pPr fontAlgn="base"/>
            <a:r>
              <a:rPr lang="en-US"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42900"/>
            <a:ext cx="8875713" cy="5921375"/>
          </a:xfrm>
        </p:spPr>
        <p:txBody>
          <a:bodyPr>
            <a:normAutofit/>
          </a:bodyPr>
          <a:lstStyle/>
          <a:p>
            <a:pPr fontAlgn="base"/>
            <a:endParaRPr lang="en-US" dirty="0"/>
          </a:p>
          <a:p>
            <a:pPr fontAlgn="base"/>
            <a:r>
              <a:rPr lang="en-US" dirty="0"/>
              <a:t> With every manipulation the torque control of the catheter has to be considered; that is, </a:t>
            </a:r>
            <a:r>
              <a:rPr lang="en-US" dirty="0">
                <a:solidFill>
                  <a:srgbClr val="FF0000"/>
                </a:solidFill>
              </a:rPr>
              <a:t>every rotation </a:t>
            </a:r>
            <a:r>
              <a:rPr lang="en-US" dirty="0"/>
              <a:t>of the catheter by the operator has to correspond to a rotation of the catheter in the aorta. </a:t>
            </a:r>
          </a:p>
          <a:p>
            <a:pPr fontAlgn="base"/>
            <a:r>
              <a:rPr lang="en-US" dirty="0"/>
              <a:t>If that is not the case, continuation of the manipulation can lead to </a:t>
            </a:r>
            <a:r>
              <a:rPr lang="en-US" dirty="0">
                <a:solidFill>
                  <a:srgbClr val="FF0000"/>
                </a:solidFill>
              </a:rPr>
              <a:t>kinking of or formation of a knot </a:t>
            </a:r>
            <a:r>
              <a:rPr lang="en-US" dirty="0"/>
              <a:t>in the catheter shaft. In most cases the cause is kinking of the iliac arteries and may require the use of a stiffer catheter or even a different access route.</a:t>
            </a:r>
          </a:p>
          <a:p>
            <a:pPr fontAlgn="base"/>
            <a:endParaRPr lang="en-US" dirty="0"/>
          </a:p>
          <a:p>
            <a:pPr fontAlgn="base"/>
            <a:r>
              <a:rPr lang="en-US" dirty="0"/>
              <a:t> Alternatively, engagement of the coronary </a:t>
            </a:r>
            <a:r>
              <a:rPr lang="en-US" dirty="0" err="1"/>
              <a:t>ostium</a:t>
            </a:r>
            <a:r>
              <a:rPr lang="en-US" dirty="0"/>
              <a:t> can be achieved with </a:t>
            </a:r>
            <a:r>
              <a:rPr lang="en-US" dirty="0">
                <a:solidFill>
                  <a:srgbClr val="FF0000"/>
                </a:solidFill>
              </a:rPr>
              <a:t>the </a:t>
            </a:r>
            <a:r>
              <a:rPr lang="en-US" dirty="0" err="1">
                <a:solidFill>
                  <a:srgbClr val="FF0000"/>
                </a:solidFill>
              </a:rPr>
              <a:t>guidewire</a:t>
            </a:r>
            <a:r>
              <a:rPr lang="en-US" dirty="0">
                <a:solidFill>
                  <a:srgbClr val="FF0000"/>
                </a:solidFill>
              </a:rPr>
              <a:t> (0.035 in.) in place</a:t>
            </a:r>
            <a:r>
              <a:rPr lang="en-US" dirty="0"/>
              <a:t>. Here the wire still has to be safely inside the catheter (~5 cm proximal to the tip). The end of the wire is being led to the outside via a Y-connector. If the catheter lumen is of sufficient size (≥ 6F), the catheter can be rotated safely with the possibility of intermittent </a:t>
            </a:r>
            <a:r>
              <a:rPr lang="en-US" dirty="0" err="1"/>
              <a:t>opacification</a:t>
            </a:r>
            <a:r>
              <a:rPr lang="en-US" dirty="0"/>
              <a:t>.</a:t>
            </a:r>
          </a:p>
          <a:p>
            <a:endParaRPr lang="en-US" dirty="0"/>
          </a:p>
        </p:txBody>
      </p:sp>
    </p:spTree>
    <p:extLst>
      <p:ext uri="{BB962C8B-B14F-4D97-AF65-F5344CB8AC3E}">
        <p14:creationId xmlns:p14="http://schemas.microsoft.com/office/powerpoint/2010/main" val="100693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C665A-AFBF-485E-BD8A-63809959275D}"/>
              </a:ext>
            </a:extLst>
          </p:cNvPr>
          <p:cNvSpPr>
            <a:spLocks noGrp="1"/>
          </p:cNvSpPr>
          <p:nvPr>
            <p:ph idx="4294967295"/>
          </p:nvPr>
        </p:nvSpPr>
        <p:spPr>
          <a:xfrm>
            <a:off x="0" y="307975"/>
            <a:ext cx="8975725" cy="5956300"/>
          </a:xfrm>
        </p:spPr>
        <p:txBody>
          <a:bodyPr>
            <a:normAutofit/>
          </a:bodyPr>
          <a:lstStyle/>
          <a:p>
            <a:pPr fontAlgn="base"/>
            <a:r>
              <a:rPr lang="en-US" dirty="0"/>
              <a:t>Prior to injection of contrast into the coronary arteries </a:t>
            </a:r>
            <a:r>
              <a:rPr lang="en-US" dirty="0">
                <a:solidFill>
                  <a:srgbClr val="FF0000"/>
                </a:solidFill>
              </a:rPr>
              <a:t>a test injection </a:t>
            </a:r>
            <a:r>
              <a:rPr lang="en-US" dirty="0"/>
              <a:t>of a small volume of contrast is done in the aorta.</a:t>
            </a:r>
          </a:p>
          <a:p>
            <a:pPr fontAlgn="base"/>
            <a:endParaRPr lang="en-US" dirty="0"/>
          </a:p>
          <a:p>
            <a:pPr fontAlgn="base"/>
            <a:endParaRPr lang="en-US" dirty="0"/>
          </a:p>
          <a:p>
            <a:pPr fontAlgn="base"/>
            <a:r>
              <a:rPr lang="en-US" dirty="0"/>
              <a:t> For engagement of the coronary arteries the catheter has to be stably seated in the respective </a:t>
            </a:r>
            <a:r>
              <a:rPr lang="en-US" dirty="0" err="1"/>
              <a:t>ostium</a:t>
            </a:r>
            <a:r>
              <a:rPr lang="en-US" dirty="0"/>
              <a:t> without tension</a:t>
            </a:r>
            <a:r>
              <a:rPr lang="en-US" dirty="0">
                <a:solidFill>
                  <a:srgbClr val="FF0000"/>
                </a:solidFill>
              </a:rPr>
              <a:t>. Further manipulation </a:t>
            </a:r>
            <a:r>
              <a:rPr lang="en-US" dirty="0"/>
              <a:t>of the catheter during or between contrast injections should be avoided.</a:t>
            </a:r>
          </a:p>
          <a:p>
            <a:pPr fontAlgn="base"/>
            <a:endParaRPr lang="en-US" dirty="0"/>
          </a:p>
          <a:p>
            <a:pPr fontAlgn="base"/>
            <a:r>
              <a:rPr lang="en-US" dirty="0"/>
              <a:t> </a:t>
            </a:r>
            <a:endParaRPr lang="en-US" b="1" dirty="0"/>
          </a:p>
        </p:txBody>
      </p:sp>
    </p:spTree>
    <p:extLst>
      <p:ext uri="{BB962C8B-B14F-4D97-AF65-F5344CB8AC3E}">
        <p14:creationId xmlns:p14="http://schemas.microsoft.com/office/powerpoint/2010/main" val="6478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C665A-AFBF-485E-BD8A-63809959275D}"/>
              </a:ext>
            </a:extLst>
          </p:cNvPr>
          <p:cNvSpPr>
            <a:spLocks noGrp="1"/>
          </p:cNvSpPr>
          <p:nvPr>
            <p:ph idx="4294967295"/>
          </p:nvPr>
        </p:nvSpPr>
        <p:spPr>
          <a:xfrm>
            <a:off x="0" y="307975"/>
            <a:ext cx="7956550" cy="5956300"/>
          </a:xfrm>
        </p:spPr>
        <p:txBody>
          <a:bodyPr>
            <a:normAutofit/>
          </a:bodyPr>
          <a:lstStyle/>
          <a:p>
            <a:pPr fontAlgn="base"/>
            <a:endParaRPr lang="en-US" dirty="0"/>
          </a:p>
          <a:p>
            <a:pPr fontAlgn="base"/>
            <a:r>
              <a:rPr lang="en-US" dirty="0"/>
              <a:t> </a:t>
            </a:r>
            <a:r>
              <a:rPr lang="en-US" dirty="0">
                <a:solidFill>
                  <a:srgbClr val="FF0000"/>
                </a:solidFill>
              </a:rPr>
              <a:t>The pressure tracing and the ECG </a:t>
            </a:r>
            <a:r>
              <a:rPr lang="en-US" dirty="0"/>
              <a:t>have to be carefully monitored during every manipulation while engaging the coronary arteries. </a:t>
            </a:r>
          </a:p>
          <a:p>
            <a:pPr fontAlgn="base"/>
            <a:r>
              <a:rPr lang="en-US" dirty="0"/>
              <a:t>If engagement of the coronary arteries results in a pressure drop or in a so-called</a:t>
            </a:r>
            <a:r>
              <a:rPr lang="en-US" dirty="0">
                <a:solidFill>
                  <a:srgbClr val="FF0000"/>
                </a:solidFill>
              </a:rPr>
              <a:t> </a:t>
            </a:r>
            <a:r>
              <a:rPr lang="en-US" dirty="0" err="1">
                <a:solidFill>
                  <a:srgbClr val="FF0000"/>
                </a:solidFill>
              </a:rPr>
              <a:t>ventricularization</a:t>
            </a:r>
            <a:r>
              <a:rPr lang="en-US" dirty="0">
                <a:solidFill>
                  <a:srgbClr val="FF0000"/>
                </a:solidFill>
              </a:rPr>
              <a:t> </a:t>
            </a:r>
            <a:r>
              <a:rPr lang="en-US" dirty="0"/>
              <a:t>of the pressure tracing , then the catheter has to be pulled back into the aorta immediately.</a:t>
            </a:r>
          </a:p>
          <a:p>
            <a:pPr fontAlgn="base"/>
            <a:r>
              <a:rPr lang="en-US" dirty="0"/>
              <a:t> The catheter should be seated safely in the ostium so that the contrast is injected completely into the coronary artery. This provides good </a:t>
            </a:r>
            <a:r>
              <a:rPr lang="en-US" dirty="0" err="1"/>
              <a:t>opacification</a:t>
            </a:r>
            <a:r>
              <a:rPr lang="en-US" dirty="0"/>
              <a:t> and reduces contrast exposure at the same time.</a:t>
            </a:r>
          </a:p>
          <a:p>
            <a:pPr fontAlgn="base"/>
            <a:r>
              <a:rPr lang="en-US" dirty="0"/>
              <a:t> </a:t>
            </a:r>
            <a:endParaRPr lang="en-US" b="1" dirty="0"/>
          </a:p>
        </p:txBody>
      </p:sp>
    </p:spTree>
    <p:extLst>
      <p:ext uri="{BB962C8B-B14F-4D97-AF65-F5344CB8AC3E}">
        <p14:creationId xmlns:p14="http://schemas.microsoft.com/office/powerpoint/2010/main" val="37437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60363"/>
            <a:ext cx="8901113" cy="5903912"/>
          </a:xfrm>
        </p:spPr>
        <p:txBody>
          <a:bodyPr>
            <a:normAutofit/>
          </a:bodyPr>
          <a:lstStyle/>
          <a:p>
            <a:pPr fontAlgn="base"/>
            <a:r>
              <a:rPr lang="en-US" dirty="0"/>
              <a:t>When injecting into the coronary arteries, </a:t>
            </a:r>
            <a:r>
              <a:rPr lang="en-US" dirty="0">
                <a:solidFill>
                  <a:srgbClr val="FF0000"/>
                </a:solidFill>
              </a:rPr>
              <a:t>the syringe content must never be injected completely</a:t>
            </a:r>
            <a:r>
              <a:rPr lang="en-US" dirty="0"/>
              <a:t> due to the risk of air embolism. For the same reason, the tip of the syringe should always be pointed down.</a:t>
            </a:r>
          </a:p>
          <a:p>
            <a:pPr fontAlgn="base"/>
            <a:endParaRPr lang="en-US" dirty="0"/>
          </a:p>
          <a:p>
            <a:pPr fontAlgn="base"/>
            <a:r>
              <a:rPr lang="en-US" dirty="0"/>
              <a:t> Catheter exchange always has to be done over a </a:t>
            </a:r>
            <a:r>
              <a:rPr lang="en-US" dirty="0" err="1"/>
              <a:t>guidewire</a:t>
            </a:r>
            <a:r>
              <a:rPr lang="en-US" dirty="0"/>
              <a:t>. However, due to the risk of thrombus formation, </a:t>
            </a:r>
            <a:r>
              <a:rPr lang="en-US" dirty="0" err="1"/>
              <a:t>guidewires</a:t>
            </a:r>
            <a:r>
              <a:rPr lang="en-US" dirty="0"/>
              <a:t> may remain only briefly in the vasculature.</a:t>
            </a:r>
          </a:p>
          <a:p>
            <a:pPr fontAlgn="base"/>
            <a:endParaRPr lang="en-US" dirty="0"/>
          </a:p>
          <a:p>
            <a:pPr fontAlgn="base"/>
            <a:r>
              <a:rPr lang="en-US" dirty="0"/>
              <a:t> New operators should familiarize themselves with the </a:t>
            </a:r>
            <a:r>
              <a:rPr lang="en-US" dirty="0">
                <a:solidFill>
                  <a:srgbClr val="FF0000"/>
                </a:solidFill>
              </a:rPr>
              <a:t>geometric and technical properties of a catheter </a:t>
            </a:r>
            <a:r>
              <a:rPr lang="en-US" dirty="0"/>
              <a:t>before its introduction. They will thus know prior to catheterization whether a </a:t>
            </a:r>
            <a:r>
              <a:rPr lang="en-US" dirty="0">
                <a:solidFill>
                  <a:srgbClr val="FF0000"/>
                </a:solidFill>
              </a:rPr>
              <a:t>clockwise or counterclockwise </a:t>
            </a:r>
            <a:r>
              <a:rPr lang="en-US" dirty="0"/>
              <a:t>rotation of the catheter will lead to an anterior or posterior rotation of the catheter tip.</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FF00"/>
                </a:solidFill>
              </a:rPr>
              <a:t>Decisions in Guide selection</a:t>
            </a:r>
            <a:endParaRPr lang="en-IN" dirty="0"/>
          </a:p>
        </p:txBody>
      </p:sp>
      <p:sp>
        <p:nvSpPr>
          <p:cNvPr id="5" name="Text Placeholder 4"/>
          <p:cNvSpPr>
            <a:spLocks noGrp="1"/>
          </p:cNvSpPr>
          <p:nvPr>
            <p:ph type="body" idx="1"/>
          </p:nvPr>
        </p:nvSpPr>
        <p:spPr/>
        <p:txBody>
          <a:bodyPr/>
          <a:lstStyle/>
          <a:p>
            <a:endParaRPr lang="en-IN"/>
          </a:p>
        </p:txBody>
      </p:sp>
    </p:spTree>
    <p:extLst>
      <p:ext uri="{BB962C8B-B14F-4D97-AF65-F5344CB8AC3E}">
        <p14:creationId xmlns:p14="http://schemas.microsoft.com/office/powerpoint/2010/main" val="156055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 selection</a:t>
            </a:r>
          </a:p>
        </p:txBody>
      </p:sp>
      <p:sp>
        <p:nvSpPr>
          <p:cNvPr id="3" name="Content Placeholder 2"/>
          <p:cNvSpPr>
            <a:spLocks noGrp="1"/>
          </p:cNvSpPr>
          <p:nvPr>
            <p:ph idx="1"/>
          </p:nvPr>
        </p:nvSpPr>
        <p:spPr>
          <a:xfrm>
            <a:off x="594360" y="1828800"/>
            <a:ext cx="7955280" cy="4434840"/>
          </a:xfrm>
        </p:spPr>
        <p:txBody>
          <a:bodyPr>
            <a:normAutofit lnSpcReduction="10000"/>
          </a:bodyPr>
          <a:lstStyle/>
          <a:p>
            <a:endParaRPr lang="en-US" dirty="0"/>
          </a:p>
          <a:p>
            <a:r>
              <a:rPr lang="en-US" sz="2800" dirty="0"/>
              <a:t>Size of the ascending aorta</a:t>
            </a:r>
          </a:p>
          <a:p>
            <a:endParaRPr lang="en-US" sz="2800" dirty="0"/>
          </a:p>
          <a:p>
            <a:r>
              <a:rPr lang="en-US" sz="2800" dirty="0"/>
              <a:t>Location and orientation of the </a:t>
            </a:r>
            <a:r>
              <a:rPr lang="en-US" sz="2800" dirty="0" err="1"/>
              <a:t>ostia</a:t>
            </a:r>
            <a:r>
              <a:rPr lang="en-US" sz="2800" dirty="0"/>
              <a:t> to be </a:t>
            </a:r>
            <a:r>
              <a:rPr lang="en-US" sz="2800" dirty="0" err="1"/>
              <a:t>cannulated</a:t>
            </a:r>
            <a:endParaRPr lang="en-US" sz="2800" dirty="0"/>
          </a:p>
          <a:p>
            <a:endParaRPr lang="en-US" sz="2800" dirty="0"/>
          </a:p>
          <a:p>
            <a:r>
              <a:rPr lang="en-US" sz="2800" dirty="0"/>
              <a:t>Degree of </a:t>
            </a:r>
            <a:r>
              <a:rPr lang="en-US" sz="2800" dirty="0" err="1"/>
              <a:t>tortuosity</a:t>
            </a:r>
            <a:r>
              <a:rPr lang="en-US" sz="2800" dirty="0"/>
              <a:t> and calcification of the coronary artery segment proximal to the target area</a:t>
            </a:r>
          </a:p>
        </p:txBody>
      </p:sp>
    </p:spTree>
    <p:extLst>
      <p:ext uri="{BB962C8B-B14F-4D97-AF65-F5344CB8AC3E}">
        <p14:creationId xmlns:p14="http://schemas.microsoft.com/office/powerpoint/2010/main" val="333012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4FC28D37-012A-4F78-8189-E37D3400689D}">
  <ds:schemaRefs>
    <ds:schemaRef ds:uri="http://schemas.microsoft.com/sharepoint/v3/contenttype/forms"/>
  </ds:schemaRefs>
</ds:datastoreItem>
</file>

<file path=customXml/itemProps2.xml><?xml version="1.0" encoding="utf-8"?>
<ds:datastoreItem xmlns:ds="http://schemas.openxmlformats.org/officeDocument/2006/customXml" ds:itemID="{B6B1B62E-928A-4006-B97D-326E5E8B4F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FFFBF3-BB42-47F7-806D-D5417A96E6A8}">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40262f94-9f35-4ac3-9a90-690165a166b7"/>
    <ds:schemaRef ds:uri="a4f35948-e619-41b3-aa29-22878b09cfd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Template>
  <TotalTime>215</TotalTime>
  <Words>4156</Words>
  <Application>Microsoft Office PowerPoint</Application>
  <PresentationFormat>On-screen Show (4:3)</PresentationFormat>
  <Paragraphs>649</Paragraphs>
  <Slides>79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Cambria</vt:lpstr>
      <vt:lpstr>Century Gothic</vt:lpstr>
      <vt:lpstr>Symbol</vt:lpstr>
      <vt:lpstr>Times New Roman</vt:lpstr>
      <vt:lpstr>Wingdings</vt:lpstr>
      <vt:lpstr>Wingdings 3</vt:lpstr>
      <vt:lpstr>Ion</vt:lpstr>
      <vt:lpstr>PCI Hardware</vt:lpstr>
      <vt:lpstr>Because…</vt:lpstr>
      <vt:lpstr>Functions of a Guide</vt:lpstr>
      <vt:lpstr>Guiding vs. Diagnostic catheters</vt:lpstr>
      <vt:lpstr>Guide: 3 basic components</vt:lpstr>
      <vt:lpstr>Cross section of catheter</vt:lpstr>
      <vt:lpstr>Catheter size</vt:lpstr>
      <vt:lpstr>Decisions in Guide selection</vt:lpstr>
      <vt:lpstr>Guide selection</vt:lpstr>
      <vt:lpstr>Important features of a guide catheter</vt:lpstr>
      <vt:lpstr>PowerPoint Presentation</vt:lpstr>
      <vt:lpstr>Side hole vs no side hole</vt:lpstr>
      <vt:lpstr>Most commonly used guides</vt:lpstr>
      <vt:lpstr>The ideal guide catheter should have the following physical properties:  </vt:lpstr>
      <vt:lpstr>Factors to consider</vt:lpstr>
      <vt:lpstr>PowerPoint Presentation</vt:lpstr>
      <vt:lpstr>Factors determining Support</vt:lpstr>
      <vt:lpstr>Guide size and PCI device</vt:lpstr>
      <vt:lpstr>PowerPoint Presentation</vt:lpstr>
      <vt:lpstr>Aortic Width</vt:lpstr>
      <vt:lpstr>Aortic Width: determines curve length</vt:lpstr>
      <vt:lpstr>Coronary Anatomy Ostial Origins</vt:lpstr>
      <vt:lpstr>  Coronary Anatomy Ostial Variations  </vt:lpstr>
      <vt:lpstr>  Coronary Anatomy Ostial Variations  </vt:lpstr>
      <vt:lpstr>Guide catheters for transfemoral intervention</vt:lpstr>
      <vt:lpstr>PowerPoint Presentation</vt:lpstr>
      <vt:lpstr>Judkins catheters</vt:lpstr>
      <vt:lpstr>PowerPoint Presentation</vt:lpstr>
      <vt:lpstr>Judkins catheters</vt:lpstr>
      <vt:lpstr>Limitations of Judkins Guide  </vt:lpstr>
      <vt:lpstr>Judkins catheters</vt:lpstr>
      <vt:lpstr>The Amplatz Guide</vt:lpstr>
      <vt:lpstr>Amplatz Guide</vt:lpstr>
      <vt:lpstr>Withdrawal of an Amplatz Guide</vt:lpstr>
      <vt:lpstr>PowerPoint Presentation</vt:lpstr>
      <vt:lpstr>Long tip catheters (Extra Support)</vt:lpstr>
      <vt:lpstr>Extra-Back-Up Guide</vt:lpstr>
      <vt:lpstr>Multipurpose Guide</vt:lpstr>
      <vt:lpstr>Other catheters</vt:lpstr>
      <vt:lpstr>PowerPoint Presentation</vt:lpstr>
      <vt:lpstr>PowerPoint Presentation</vt:lpstr>
      <vt:lpstr>Guiding Catheter Selection - LCA</vt:lpstr>
      <vt:lpstr>PowerPoint Presentation</vt:lpstr>
      <vt:lpstr>Guiding Catheter Selection - SVG</vt:lpstr>
      <vt:lpstr>Guide catheters for transradial intervention</vt:lpstr>
      <vt:lpstr>Radial vs Femoral Cath course</vt:lpstr>
      <vt:lpstr>Choice of Catheters for TR-PCI</vt:lpstr>
      <vt:lpstr>TR-PCI of the left coronary artery</vt:lpstr>
      <vt:lpstr>TR-PCI of the right coronary artery</vt:lpstr>
      <vt:lpstr>Dampening of Arterial Pressure</vt:lpstr>
      <vt:lpstr>PowerPoint Presentation</vt:lpstr>
      <vt:lpstr>PowerPoint Presentation</vt:lpstr>
      <vt:lpstr>PowerPoint Presentation</vt:lpstr>
      <vt:lpstr>PowerPoint Presentation</vt:lpstr>
      <vt:lpstr>PowerPoint Presentation</vt:lpstr>
      <vt:lpstr>Checking Stability and Potential of Backup Capability</vt:lpstr>
      <vt:lpstr>Techniques to Stabilize a Guide</vt:lpstr>
      <vt:lpstr>Anchor wire/balloon technique</vt:lpstr>
      <vt:lpstr>Techniques to Stabilize a Guide</vt:lpstr>
      <vt:lpstr>Sheathless  TRI</vt:lpstr>
      <vt:lpstr>Deep-Seating</vt:lpstr>
      <vt:lpstr>Shepherd’s crook deformity of RCA</vt:lpstr>
      <vt:lpstr>Deep-seating</vt:lpstr>
      <vt:lpstr>Determinants of back up support</vt:lpstr>
      <vt:lpstr>PowerPoint Presentation</vt:lpstr>
      <vt:lpstr>PowerPoint Presentation</vt:lpstr>
      <vt:lpstr>PowerPoint Presentation</vt:lpstr>
      <vt:lpstr>Guide Extension</vt:lpstr>
      <vt:lpstr>PowerPoint Presentation</vt:lpstr>
      <vt:lpstr>Standard safety techniques</vt:lpstr>
      <vt:lpstr>PowerPoint Presentation</vt:lpstr>
      <vt:lpstr>Mother and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PCI – Guide Catheters,  Guide Wires And Balloons</dc:title>
  <dc:creator>cinosh mathew</dc:creator>
  <cp:lastModifiedBy>C M</cp:lastModifiedBy>
  <cp:revision>67</cp:revision>
  <dcterms:created xsi:type="dcterms:W3CDTF">2017-09-10T07:36:21Z</dcterms:created>
  <dcterms:modified xsi:type="dcterms:W3CDTF">2024-11-30T06:35:16Z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