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30" r:id="rId4"/>
    <p:sldId id="259" r:id="rId5"/>
    <p:sldId id="260" r:id="rId6"/>
    <p:sldId id="289" r:id="rId7"/>
    <p:sldId id="290" r:id="rId8"/>
    <p:sldId id="261" r:id="rId9"/>
    <p:sldId id="291" r:id="rId10"/>
    <p:sldId id="294" r:id="rId11"/>
    <p:sldId id="295" r:id="rId12"/>
    <p:sldId id="293" r:id="rId13"/>
    <p:sldId id="263" r:id="rId14"/>
    <p:sldId id="296" r:id="rId15"/>
    <p:sldId id="331" r:id="rId16"/>
    <p:sldId id="264" r:id="rId17"/>
    <p:sldId id="319" r:id="rId18"/>
    <p:sldId id="320" r:id="rId19"/>
    <p:sldId id="321" r:id="rId20"/>
    <p:sldId id="332" r:id="rId21"/>
    <p:sldId id="322" r:id="rId22"/>
    <p:sldId id="323" r:id="rId23"/>
    <p:sldId id="278" r:id="rId24"/>
    <p:sldId id="324" r:id="rId25"/>
    <p:sldId id="279" r:id="rId26"/>
    <p:sldId id="280" r:id="rId27"/>
    <p:sldId id="281" r:id="rId28"/>
    <p:sldId id="282" r:id="rId29"/>
    <p:sldId id="266" r:id="rId30"/>
    <p:sldId id="284" r:id="rId31"/>
    <p:sldId id="265" r:id="rId32"/>
    <p:sldId id="283" r:id="rId33"/>
    <p:sldId id="325" r:id="rId34"/>
    <p:sldId id="297" r:id="rId35"/>
    <p:sldId id="317" r:id="rId36"/>
    <p:sldId id="300" r:id="rId37"/>
    <p:sldId id="318" r:id="rId38"/>
    <p:sldId id="303" r:id="rId39"/>
    <p:sldId id="304" r:id="rId40"/>
    <p:sldId id="305" r:id="rId41"/>
    <p:sldId id="306" r:id="rId42"/>
    <p:sldId id="308" r:id="rId43"/>
    <p:sldId id="326" r:id="rId44"/>
    <p:sldId id="327" r:id="rId45"/>
    <p:sldId id="328" r:id="rId46"/>
    <p:sldId id="329" r:id="rId47"/>
    <p:sldId id="267" r:id="rId48"/>
    <p:sldId id="268" r:id="rId49"/>
    <p:sldId id="269" r:id="rId50"/>
    <p:sldId id="270" r:id="rId51"/>
    <p:sldId id="271" r:id="rId52"/>
    <p:sldId id="272" r:id="rId53"/>
    <p:sldId id="273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520B2-F8A6-429B-9633-1A11B45829D3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6317A53-E464-40B1-A5A6-1EC290DD976F}">
      <dgm:prSet phldrT="[Text]"/>
      <dgm:spPr/>
      <dgm:t>
        <a:bodyPr/>
        <a:lstStyle/>
        <a:p>
          <a:r>
            <a:rPr lang="en-IN" dirty="0" smtClean="0"/>
            <a:t>Nervous system</a:t>
          </a:r>
          <a:endParaRPr lang="en-IN" dirty="0"/>
        </a:p>
      </dgm:t>
    </dgm:pt>
    <dgm:pt modelId="{11679F69-8A9C-488A-8129-5904A48A28DD}" type="parTrans" cxnId="{2F85CEF6-A724-432F-AAF7-A8F46CB1D2A6}">
      <dgm:prSet/>
      <dgm:spPr/>
      <dgm:t>
        <a:bodyPr/>
        <a:lstStyle/>
        <a:p>
          <a:endParaRPr lang="en-IN"/>
        </a:p>
      </dgm:t>
    </dgm:pt>
    <dgm:pt modelId="{BD2E15E8-B5ED-4835-97E9-AA3B2918D407}" type="sibTrans" cxnId="{2F85CEF6-A724-432F-AAF7-A8F46CB1D2A6}">
      <dgm:prSet/>
      <dgm:spPr/>
      <dgm:t>
        <a:bodyPr/>
        <a:lstStyle/>
        <a:p>
          <a:endParaRPr lang="en-IN"/>
        </a:p>
      </dgm:t>
    </dgm:pt>
    <dgm:pt modelId="{41D679AA-BC21-4AE9-92DD-6294E43777D6}" type="pres">
      <dgm:prSet presAssocID="{030520B2-F8A6-429B-9633-1A11B45829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008D3127-C32D-4976-A185-44A8CEC1DCE9}" type="pres">
      <dgm:prSet presAssocID="{B6317A53-E464-40B1-A5A6-1EC290DD976F}" presName="boxAndChildren" presStyleCnt="0"/>
      <dgm:spPr/>
    </dgm:pt>
    <dgm:pt modelId="{0739F3C6-6DAF-44C3-AB52-230DA01DE52A}" type="pres">
      <dgm:prSet presAssocID="{B6317A53-E464-40B1-A5A6-1EC290DD976F}" presName="parentTextBox" presStyleLbl="node1" presStyleIdx="0" presStyleCnt="1"/>
      <dgm:spPr/>
      <dgm:t>
        <a:bodyPr/>
        <a:lstStyle/>
        <a:p>
          <a:endParaRPr lang="en-IN"/>
        </a:p>
      </dgm:t>
    </dgm:pt>
  </dgm:ptLst>
  <dgm:cxnLst>
    <dgm:cxn modelId="{88298C55-C481-4859-AE33-729EE4408D9B}" type="presOf" srcId="{B6317A53-E464-40B1-A5A6-1EC290DD976F}" destId="{0739F3C6-6DAF-44C3-AB52-230DA01DE52A}" srcOrd="0" destOrd="0" presId="urn:microsoft.com/office/officeart/2005/8/layout/process4"/>
    <dgm:cxn modelId="{2F85CEF6-A724-432F-AAF7-A8F46CB1D2A6}" srcId="{030520B2-F8A6-429B-9633-1A11B45829D3}" destId="{B6317A53-E464-40B1-A5A6-1EC290DD976F}" srcOrd="0" destOrd="0" parTransId="{11679F69-8A9C-488A-8129-5904A48A28DD}" sibTransId="{BD2E15E8-B5ED-4835-97E9-AA3B2918D407}"/>
    <dgm:cxn modelId="{B3A0C394-4307-46B4-AB9F-B0B1BE7EE7A0}" type="presOf" srcId="{030520B2-F8A6-429B-9633-1A11B45829D3}" destId="{41D679AA-BC21-4AE9-92DD-6294E43777D6}" srcOrd="0" destOrd="0" presId="urn:microsoft.com/office/officeart/2005/8/layout/process4"/>
    <dgm:cxn modelId="{6C681877-3BED-4603-B5BF-6AB4302B3A56}" type="presParOf" srcId="{41D679AA-BC21-4AE9-92DD-6294E43777D6}" destId="{008D3127-C32D-4976-A185-44A8CEC1DCE9}" srcOrd="0" destOrd="0" presId="urn:microsoft.com/office/officeart/2005/8/layout/process4"/>
    <dgm:cxn modelId="{C05577A9-79D2-49D5-B9A2-777C7DF7F3D4}" type="presParOf" srcId="{008D3127-C32D-4976-A185-44A8CEC1DCE9}" destId="{0739F3C6-6DAF-44C3-AB52-230DA01DE52A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Introduction to ANS &amp; cholinergic drugs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Dr.Shruti</a:t>
            </a:r>
            <a:r>
              <a:rPr lang="en-IN" dirty="0" smtClean="0"/>
              <a:t> </a:t>
            </a:r>
            <a:r>
              <a:rPr lang="en-IN" dirty="0" err="1" smtClean="0"/>
              <a:t>Brahmbhatt</a:t>
            </a:r>
            <a:endParaRPr lang="en-IN" dirty="0" smtClean="0"/>
          </a:p>
          <a:p>
            <a:r>
              <a:rPr lang="en-IN" dirty="0" smtClean="0"/>
              <a:t>Dept </a:t>
            </a:r>
            <a:r>
              <a:rPr lang="en-IN" dirty="0" smtClean="0"/>
              <a:t>of Pharmacology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2700" marR="5080">
              <a:lnSpc>
                <a:spcPct val="99800"/>
              </a:lnSpc>
              <a:spcBef>
                <a:spcPts val="100"/>
              </a:spcBef>
              <a:tabLst>
                <a:tab pos="140970" algn="l"/>
              </a:tabLst>
            </a:pPr>
            <a:r>
              <a:rPr lang="en-IN" sz="2400" spc="-5" dirty="0" smtClean="0">
                <a:cs typeface="Arial"/>
              </a:rPr>
              <a:t>Cholinergic neurons contain large numbers of  </a:t>
            </a:r>
            <a:r>
              <a:rPr lang="en-IN" sz="2400" dirty="0" smtClean="0">
                <a:cs typeface="Arial"/>
              </a:rPr>
              <a:t>small </a:t>
            </a:r>
            <a:r>
              <a:rPr lang="en-IN" sz="2400" spc="-5" dirty="0" smtClean="0">
                <a:cs typeface="Arial"/>
              </a:rPr>
              <a:t>membrane-bound </a:t>
            </a:r>
            <a:r>
              <a:rPr lang="en-IN" sz="2400" dirty="0" smtClean="0">
                <a:cs typeface="Arial"/>
              </a:rPr>
              <a:t>vesicles</a:t>
            </a:r>
          </a:p>
          <a:p>
            <a:pPr marL="12700" marR="27305">
              <a:lnSpc>
                <a:spcPct val="99700"/>
              </a:lnSpc>
              <a:spcBef>
                <a:spcPts val="10"/>
              </a:spcBef>
              <a:tabLst>
                <a:tab pos="140970" algn="l"/>
              </a:tabLst>
            </a:pPr>
            <a:r>
              <a:rPr lang="en-IN" sz="2400" spc="-5" dirty="0" err="1" smtClean="0">
                <a:cs typeface="Arial"/>
              </a:rPr>
              <a:t>ACh</a:t>
            </a:r>
            <a:r>
              <a:rPr lang="en-IN" sz="2400" spc="-5" dirty="0" smtClean="0">
                <a:cs typeface="Arial"/>
              </a:rPr>
              <a:t> </a:t>
            </a:r>
            <a:r>
              <a:rPr lang="en-IN" sz="2400" dirty="0" smtClean="0">
                <a:cs typeface="Arial"/>
              </a:rPr>
              <a:t>is </a:t>
            </a:r>
            <a:r>
              <a:rPr lang="en-IN" sz="2400" spc="-5" dirty="0" smtClean="0">
                <a:cs typeface="Arial"/>
              </a:rPr>
              <a:t>synthesized </a:t>
            </a:r>
            <a:r>
              <a:rPr lang="en-IN" sz="2400" dirty="0" smtClean="0">
                <a:cs typeface="Arial"/>
              </a:rPr>
              <a:t>in </a:t>
            </a:r>
            <a:r>
              <a:rPr lang="en-IN" sz="2400" spc="-5" dirty="0" smtClean="0">
                <a:cs typeface="Arial"/>
              </a:rPr>
              <a:t>the </a:t>
            </a:r>
            <a:r>
              <a:rPr lang="en-IN" sz="2400" spc="-10" dirty="0" smtClean="0">
                <a:cs typeface="Arial"/>
              </a:rPr>
              <a:t>cytoplasm </a:t>
            </a:r>
            <a:r>
              <a:rPr lang="en-IN" sz="2400" spc="-5" dirty="0" smtClean="0">
                <a:cs typeface="Arial"/>
              </a:rPr>
              <a:t>from  </a:t>
            </a:r>
            <a:r>
              <a:rPr lang="en-IN" sz="2400" b="1" spc="-10" dirty="0" smtClean="0">
                <a:cs typeface="Arial"/>
              </a:rPr>
              <a:t>acetyl-</a:t>
            </a:r>
            <a:r>
              <a:rPr lang="en-IN" sz="2400" b="1" spc="-10" dirty="0" err="1" smtClean="0">
                <a:cs typeface="Arial"/>
              </a:rPr>
              <a:t>CoA</a:t>
            </a:r>
            <a:r>
              <a:rPr lang="en-IN" sz="2400" b="1" spc="-10" dirty="0" smtClean="0">
                <a:cs typeface="Arial"/>
              </a:rPr>
              <a:t> </a:t>
            </a:r>
            <a:r>
              <a:rPr lang="en-IN" sz="2400" spc="-5" dirty="0" smtClean="0">
                <a:cs typeface="Arial"/>
              </a:rPr>
              <a:t>and </a:t>
            </a:r>
            <a:r>
              <a:rPr lang="en-IN" sz="2400" b="1" spc="-10" dirty="0" err="1" smtClean="0">
                <a:cs typeface="Arial"/>
              </a:rPr>
              <a:t>choline</a:t>
            </a:r>
            <a:r>
              <a:rPr lang="en-IN" sz="2400" b="1" spc="-10" dirty="0" smtClean="0">
                <a:cs typeface="Arial"/>
              </a:rPr>
              <a:t> </a:t>
            </a:r>
            <a:r>
              <a:rPr lang="en-IN" sz="2400" spc="-5" dirty="0" smtClean="0">
                <a:cs typeface="Arial"/>
              </a:rPr>
              <a:t>by the catalytic action  of </a:t>
            </a:r>
            <a:r>
              <a:rPr lang="en-IN" sz="2400" spc="-5" dirty="0" err="1" smtClean="0">
                <a:cs typeface="Arial"/>
              </a:rPr>
              <a:t>Choline</a:t>
            </a:r>
            <a:r>
              <a:rPr lang="en-IN" sz="2400" spc="-5" dirty="0" smtClean="0">
                <a:cs typeface="Arial"/>
              </a:rPr>
              <a:t> </a:t>
            </a:r>
            <a:r>
              <a:rPr lang="en-IN" sz="2400" spc="-10" dirty="0" err="1" smtClean="0">
                <a:cs typeface="Arial"/>
              </a:rPr>
              <a:t>acetyltransferase</a:t>
            </a:r>
            <a:r>
              <a:rPr lang="en-IN" sz="2400" spc="-10" dirty="0" smtClean="0">
                <a:cs typeface="Arial"/>
              </a:rPr>
              <a:t> (</a:t>
            </a:r>
            <a:r>
              <a:rPr lang="en-IN" sz="2400" spc="-10" dirty="0" err="1" smtClean="0">
                <a:cs typeface="Arial"/>
              </a:rPr>
              <a:t>ChAT</a:t>
            </a:r>
            <a:r>
              <a:rPr lang="en-IN" sz="2400" spc="-10" dirty="0" smtClean="0">
                <a:cs typeface="Arial"/>
              </a:rPr>
              <a:t>)</a:t>
            </a:r>
          </a:p>
          <a:p>
            <a:pPr marL="12700" marR="27305">
              <a:lnSpc>
                <a:spcPct val="99700"/>
              </a:lnSpc>
              <a:spcBef>
                <a:spcPts val="10"/>
              </a:spcBef>
              <a:tabLst>
                <a:tab pos="140970" algn="l"/>
              </a:tabLst>
            </a:pPr>
            <a:endParaRPr lang="en-IN" sz="2400" dirty="0" smtClean="0">
              <a:cs typeface="Arial"/>
            </a:endParaRPr>
          </a:p>
          <a:p>
            <a:pPr marL="12700" marR="203200">
              <a:buClr>
                <a:srgbClr val="000000"/>
              </a:buClr>
              <a:buFont typeface="Arial"/>
              <a:buChar char="•"/>
              <a:tabLst>
                <a:tab pos="140970" algn="l"/>
              </a:tabLst>
            </a:pPr>
            <a:r>
              <a:rPr lang="en-IN" sz="2400" b="1" spc="-15" dirty="0" smtClean="0">
                <a:cs typeface="Arial"/>
              </a:rPr>
              <a:t>Acetyl-</a:t>
            </a:r>
            <a:r>
              <a:rPr lang="en-IN" sz="2400" b="1" spc="-15" dirty="0" err="1" smtClean="0">
                <a:cs typeface="Arial"/>
              </a:rPr>
              <a:t>CoA</a:t>
            </a:r>
            <a:r>
              <a:rPr lang="en-IN" sz="2400" b="1" spc="-15" dirty="0" smtClean="0">
                <a:cs typeface="Arial"/>
              </a:rPr>
              <a:t> </a:t>
            </a:r>
            <a:r>
              <a:rPr lang="en-IN" sz="2400" dirty="0" smtClean="0">
                <a:cs typeface="Arial"/>
              </a:rPr>
              <a:t>is </a:t>
            </a:r>
            <a:r>
              <a:rPr lang="en-IN" sz="2400" spc="-5" dirty="0" smtClean="0">
                <a:cs typeface="Arial"/>
              </a:rPr>
              <a:t>synthesized </a:t>
            </a:r>
            <a:r>
              <a:rPr lang="en-IN" sz="2400" dirty="0" smtClean="0">
                <a:cs typeface="Arial"/>
              </a:rPr>
              <a:t>in </a:t>
            </a:r>
            <a:r>
              <a:rPr lang="en-IN" sz="2400" spc="-5" dirty="0" smtClean="0">
                <a:cs typeface="Arial"/>
              </a:rPr>
              <a:t>mitochondria, </a:t>
            </a:r>
            <a:r>
              <a:rPr lang="en-IN" sz="2400" dirty="0" smtClean="0">
                <a:cs typeface="Arial"/>
              </a:rPr>
              <a:t>in </a:t>
            </a:r>
            <a:r>
              <a:rPr lang="en-IN" sz="2400" spc="-5" dirty="0" smtClean="0">
                <a:cs typeface="Arial"/>
              </a:rPr>
              <a:t>the  nerve</a:t>
            </a:r>
            <a:r>
              <a:rPr lang="en-IN" sz="2400" spc="-10" dirty="0" smtClean="0">
                <a:cs typeface="Arial"/>
              </a:rPr>
              <a:t> </a:t>
            </a:r>
            <a:r>
              <a:rPr lang="en-IN" sz="2400" spc="-5" dirty="0" smtClean="0">
                <a:cs typeface="Arial"/>
              </a:rPr>
              <a:t>ending</a:t>
            </a:r>
            <a:endParaRPr lang="en-IN" sz="2400" dirty="0" smtClean="0">
              <a:cs typeface="Arial"/>
            </a:endParaRPr>
          </a:p>
          <a:p>
            <a:pPr marL="12700" marR="120014">
              <a:lnSpc>
                <a:spcPts val="1920"/>
              </a:lnSpc>
              <a:spcBef>
                <a:spcPts val="40"/>
              </a:spcBef>
              <a:buClr>
                <a:srgbClr val="000000"/>
              </a:buClr>
              <a:buFont typeface="Arial"/>
              <a:buChar char="•"/>
              <a:tabLst>
                <a:tab pos="140970" algn="l"/>
              </a:tabLst>
            </a:pPr>
            <a:r>
              <a:rPr lang="en-IN" sz="2400" b="1" spc="-10" dirty="0" err="1" smtClean="0">
                <a:cs typeface="Arial"/>
              </a:rPr>
              <a:t>Choline</a:t>
            </a:r>
            <a:r>
              <a:rPr lang="en-IN" sz="2400" b="1" spc="-10" dirty="0" smtClean="0">
                <a:cs typeface="Arial"/>
              </a:rPr>
              <a:t> </a:t>
            </a:r>
            <a:r>
              <a:rPr lang="en-IN" sz="2400" dirty="0" smtClean="0">
                <a:cs typeface="Arial"/>
              </a:rPr>
              <a:t>is </a:t>
            </a:r>
            <a:r>
              <a:rPr lang="en-IN" sz="2400" spc="-5" dirty="0" smtClean="0">
                <a:cs typeface="Arial"/>
              </a:rPr>
              <a:t>transported from the extracellular  fluid into the neuron terminal by </a:t>
            </a:r>
            <a:r>
              <a:rPr lang="en-IN" sz="2400" dirty="0" smtClean="0">
                <a:cs typeface="Arial"/>
              </a:rPr>
              <a:t>a </a:t>
            </a:r>
            <a:r>
              <a:rPr lang="en-IN" sz="2400" spc="-5" dirty="0" smtClean="0">
                <a:cs typeface="Arial"/>
              </a:rPr>
              <a:t>Na+  dependent membrane </a:t>
            </a:r>
            <a:r>
              <a:rPr lang="en-IN" sz="2400" spc="-5" dirty="0" err="1" smtClean="0">
                <a:cs typeface="Arial"/>
              </a:rPr>
              <a:t>choline</a:t>
            </a:r>
            <a:r>
              <a:rPr lang="en-IN" sz="2400" spc="-25" dirty="0" smtClean="0">
                <a:cs typeface="Arial"/>
              </a:rPr>
              <a:t> </a:t>
            </a:r>
            <a:r>
              <a:rPr lang="en-IN" sz="2400" spc="-5" dirty="0" err="1" smtClean="0">
                <a:cs typeface="Arial"/>
              </a:rPr>
              <a:t>cotransporter</a:t>
            </a:r>
            <a:endParaRPr lang="en-IN" sz="2400" spc="-5" dirty="0" smtClean="0">
              <a:cs typeface="Arial"/>
            </a:endParaRPr>
          </a:p>
          <a:p>
            <a:pPr marL="12700" marR="120014">
              <a:lnSpc>
                <a:spcPts val="1920"/>
              </a:lnSpc>
              <a:spcBef>
                <a:spcPts val="40"/>
              </a:spcBef>
              <a:buClr>
                <a:srgbClr val="000000"/>
              </a:buClr>
              <a:buFont typeface="Arial"/>
              <a:buChar char="•"/>
              <a:tabLst>
                <a:tab pos="140970" algn="l"/>
              </a:tabLst>
            </a:pPr>
            <a:r>
              <a:rPr lang="en-IN" sz="2400" spc="-5" dirty="0" smtClean="0">
                <a:cs typeface="Arial"/>
              </a:rPr>
              <a:t>This carrier </a:t>
            </a:r>
            <a:r>
              <a:rPr lang="en-IN" sz="2400" dirty="0" smtClean="0">
                <a:cs typeface="Arial"/>
              </a:rPr>
              <a:t>can </a:t>
            </a:r>
            <a:r>
              <a:rPr lang="en-IN" sz="2400" spc="-5" dirty="0" smtClean="0">
                <a:cs typeface="Arial"/>
              </a:rPr>
              <a:t>be blocked by</a:t>
            </a:r>
            <a:r>
              <a:rPr lang="en-IN" sz="2400" spc="-15" dirty="0" smtClean="0">
                <a:cs typeface="Arial"/>
              </a:rPr>
              <a:t> </a:t>
            </a:r>
            <a:r>
              <a:rPr lang="en-IN" sz="2400" dirty="0" smtClean="0">
                <a:cs typeface="Arial"/>
              </a:rPr>
              <a:t>a</a:t>
            </a:r>
          </a:p>
          <a:p>
            <a:pPr marL="12700">
              <a:lnSpc>
                <a:spcPct val="100000"/>
              </a:lnSpc>
            </a:pPr>
            <a:r>
              <a:rPr lang="en-IN" sz="2400" spc="-5" dirty="0" smtClean="0">
                <a:cs typeface="Arial"/>
              </a:rPr>
              <a:t>group of drugs called </a:t>
            </a:r>
            <a:r>
              <a:rPr lang="en-IN" sz="2400" dirty="0" err="1" smtClean="0">
                <a:cs typeface="Arial"/>
              </a:rPr>
              <a:t>hemicholiniums</a:t>
            </a:r>
            <a:endParaRPr lang="en-IN" sz="2400" dirty="0" smtClean="0">
              <a:cs typeface="Arial"/>
            </a:endParaRP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2700" marR="115570">
              <a:lnSpc>
                <a:spcPct val="100499"/>
              </a:lnSpc>
              <a:spcBef>
                <a:spcPts val="90"/>
              </a:spcBef>
              <a:buSzPct val="112500"/>
              <a:tabLst>
                <a:tab pos="156210" algn="l"/>
              </a:tabLst>
            </a:pPr>
            <a:r>
              <a:rPr lang="en-IN" spc="-5" dirty="0" smtClean="0">
                <a:cs typeface="Arial"/>
              </a:rPr>
              <a:t>Synthesized, </a:t>
            </a:r>
            <a:r>
              <a:rPr lang="en-IN" spc="-5" dirty="0" err="1" smtClean="0">
                <a:cs typeface="Arial"/>
              </a:rPr>
              <a:t>ACh</a:t>
            </a:r>
            <a:r>
              <a:rPr lang="en-IN" spc="-5" dirty="0" smtClean="0">
                <a:cs typeface="Arial"/>
              </a:rPr>
              <a:t> </a:t>
            </a:r>
            <a:r>
              <a:rPr lang="en-IN" dirty="0" smtClean="0">
                <a:cs typeface="Arial"/>
              </a:rPr>
              <a:t>is </a:t>
            </a:r>
            <a:r>
              <a:rPr lang="en-IN" spc="-5" dirty="0" smtClean="0">
                <a:cs typeface="Arial"/>
              </a:rPr>
              <a:t>transported from the  cytoplasm into the </a:t>
            </a:r>
            <a:r>
              <a:rPr lang="en-IN" dirty="0" smtClean="0">
                <a:cs typeface="Arial"/>
              </a:rPr>
              <a:t>vesicles </a:t>
            </a:r>
            <a:r>
              <a:rPr lang="en-IN" spc="-5" dirty="0" smtClean="0">
                <a:cs typeface="Arial"/>
              </a:rPr>
              <a:t>by an </a:t>
            </a:r>
            <a:r>
              <a:rPr lang="en-IN" spc="-5" dirty="0" err="1" smtClean="0">
                <a:cs typeface="Arial"/>
              </a:rPr>
              <a:t>antiporter</a:t>
            </a:r>
            <a:endParaRPr lang="en-IN" spc="-5" dirty="0" smtClean="0">
              <a:cs typeface="Arial"/>
            </a:endParaRPr>
          </a:p>
          <a:p>
            <a:pPr marL="12700" marR="115570">
              <a:lnSpc>
                <a:spcPct val="100499"/>
              </a:lnSpc>
              <a:spcBef>
                <a:spcPts val="90"/>
              </a:spcBef>
              <a:buSzPct val="112500"/>
              <a:tabLst>
                <a:tab pos="156210" algn="l"/>
              </a:tabLst>
            </a:pPr>
            <a:endParaRPr lang="en-IN" spc="-5" dirty="0" smtClean="0">
              <a:cs typeface="Arial"/>
            </a:endParaRPr>
          </a:p>
          <a:p>
            <a:pPr marL="12700" marR="115570">
              <a:lnSpc>
                <a:spcPct val="100499"/>
              </a:lnSpc>
              <a:spcBef>
                <a:spcPts val="90"/>
              </a:spcBef>
              <a:buSzPct val="112500"/>
              <a:tabLst>
                <a:tab pos="156210" algn="l"/>
              </a:tabLst>
            </a:pPr>
            <a:r>
              <a:rPr lang="en-IN" spc="-5" dirty="0" smtClean="0">
                <a:cs typeface="Arial"/>
              </a:rPr>
              <a:t>This transporter </a:t>
            </a:r>
            <a:r>
              <a:rPr lang="en-IN" dirty="0" smtClean="0">
                <a:cs typeface="Arial"/>
              </a:rPr>
              <a:t>can </a:t>
            </a:r>
            <a:r>
              <a:rPr lang="en-IN" spc="-5" dirty="0" smtClean="0">
                <a:cs typeface="Arial"/>
              </a:rPr>
              <a:t>be blocked by</a:t>
            </a:r>
            <a:r>
              <a:rPr lang="en-IN" spc="-30" dirty="0" smtClean="0">
                <a:cs typeface="Arial"/>
              </a:rPr>
              <a:t> </a:t>
            </a:r>
            <a:r>
              <a:rPr lang="en-IN" b="1" spc="-10" dirty="0" err="1" smtClean="0">
                <a:solidFill>
                  <a:srgbClr val="BF0000"/>
                </a:solidFill>
                <a:cs typeface="Arial"/>
              </a:rPr>
              <a:t>vesamicol</a:t>
            </a:r>
            <a:endParaRPr lang="en-IN" dirty="0" smtClean="0">
              <a:cs typeface="Arial"/>
            </a:endParaRPr>
          </a:p>
          <a:p>
            <a:pPr marL="139700" indent="-127000">
              <a:lnSpc>
                <a:spcPts val="1914"/>
              </a:lnSpc>
              <a:tabLst>
                <a:tab pos="139700" algn="l"/>
              </a:tabLst>
            </a:pPr>
            <a:endParaRPr lang="en-IN" spc="-5" dirty="0" smtClean="0">
              <a:cs typeface="Arial"/>
            </a:endParaRPr>
          </a:p>
          <a:p>
            <a:pPr marL="139700" indent="-127000">
              <a:lnSpc>
                <a:spcPts val="1914"/>
              </a:lnSpc>
              <a:tabLst>
                <a:tab pos="139700" algn="l"/>
              </a:tabLst>
            </a:pPr>
            <a:r>
              <a:rPr lang="en-IN" spc="-5" dirty="0" smtClean="0">
                <a:cs typeface="Arial"/>
              </a:rPr>
              <a:t> Release </a:t>
            </a:r>
            <a:r>
              <a:rPr lang="en-IN" dirty="0" smtClean="0">
                <a:cs typeface="Arial"/>
              </a:rPr>
              <a:t>is </a:t>
            </a:r>
            <a:r>
              <a:rPr lang="en-IN" spc="-5" dirty="0" smtClean="0">
                <a:cs typeface="Arial"/>
              </a:rPr>
              <a:t>dependent on extracellular</a:t>
            </a:r>
            <a:r>
              <a:rPr lang="en-IN" spc="-20" dirty="0" smtClean="0">
                <a:cs typeface="Arial"/>
              </a:rPr>
              <a:t> </a:t>
            </a:r>
            <a:r>
              <a:rPr lang="en-IN" spc="5" dirty="0" smtClean="0">
                <a:cs typeface="Arial"/>
              </a:rPr>
              <a:t>Ca</a:t>
            </a:r>
            <a:r>
              <a:rPr lang="en-IN" sz="2400" spc="7" baseline="30864" dirty="0" smtClean="0">
                <a:cs typeface="Arial"/>
              </a:rPr>
              <a:t>2+ </a:t>
            </a:r>
            <a:r>
              <a:rPr lang="en-IN" spc="-5" dirty="0" smtClean="0">
                <a:cs typeface="Arial"/>
              </a:rPr>
              <a:t>and occurs </a:t>
            </a:r>
            <a:r>
              <a:rPr lang="en-IN" spc="-10" dirty="0" smtClean="0">
                <a:cs typeface="Arial"/>
              </a:rPr>
              <a:t>when </a:t>
            </a:r>
            <a:r>
              <a:rPr lang="en-IN" spc="-5" dirty="0" smtClean="0">
                <a:cs typeface="Arial"/>
              </a:rPr>
              <a:t>an action potential reaches the  terminal and </a:t>
            </a:r>
            <a:r>
              <a:rPr lang="en-IN" spc="-10" dirty="0" smtClean="0">
                <a:cs typeface="Arial"/>
              </a:rPr>
              <a:t>triggers </a:t>
            </a:r>
            <a:r>
              <a:rPr lang="en-IN" spc="-5" dirty="0" smtClean="0">
                <a:cs typeface="Arial"/>
              </a:rPr>
              <a:t>sufficient influx of</a:t>
            </a:r>
            <a:r>
              <a:rPr lang="en-IN" spc="30" dirty="0" smtClean="0">
                <a:cs typeface="Arial"/>
              </a:rPr>
              <a:t> </a:t>
            </a:r>
            <a:r>
              <a:rPr lang="en-IN" dirty="0" smtClean="0">
                <a:cs typeface="Arial"/>
              </a:rPr>
              <a:t>Ca</a:t>
            </a:r>
            <a:r>
              <a:rPr lang="en-IN" sz="2400" baseline="30864" dirty="0" smtClean="0">
                <a:cs typeface="Arial"/>
              </a:rPr>
              <a:t>2+</a:t>
            </a:r>
            <a:r>
              <a:rPr lang="en-IN" dirty="0" smtClean="0">
                <a:cs typeface="Arial"/>
              </a:rPr>
              <a:t>ions</a:t>
            </a:r>
          </a:p>
          <a:p>
            <a:pPr marL="139700" indent="-127000">
              <a:lnSpc>
                <a:spcPts val="1914"/>
              </a:lnSpc>
              <a:tabLst>
                <a:tab pos="139700" algn="l"/>
              </a:tabLst>
            </a:pPr>
            <a:endParaRPr lang="en-IN" dirty="0" smtClean="0">
              <a:cs typeface="Arial"/>
            </a:endParaRPr>
          </a:p>
          <a:p>
            <a:pPr marL="139700" indent="-127000">
              <a:lnSpc>
                <a:spcPts val="1850"/>
              </a:lnSpc>
              <a:tabLst>
                <a:tab pos="139700" algn="l"/>
              </a:tabLst>
            </a:pPr>
            <a:r>
              <a:rPr lang="en-IN" spc="-5" dirty="0" smtClean="0">
                <a:cs typeface="Arial"/>
              </a:rPr>
              <a:t>The increased Ca</a:t>
            </a:r>
            <a:r>
              <a:rPr lang="en-IN" sz="2400" spc="-7" baseline="30864" dirty="0" smtClean="0">
                <a:cs typeface="Arial"/>
              </a:rPr>
              <a:t>2+</a:t>
            </a:r>
            <a:r>
              <a:rPr lang="en-IN" spc="-5" dirty="0" smtClean="0">
                <a:cs typeface="Arial"/>
              </a:rPr>
              <a:t>concentration</a:t>
            </a:r>
            <a:r>
              <a:rPr lang="en-IN" spc="5" dirty="0" smtClean="0">
                <a:cs typeface="Arial"/>
              </a:rPr>
              <a:t> </a:t>
            </a:r>
            <a:r>
              <a:rPr lang="en-IN" b="1" spc="-5" dirty="0" smtClean="0">
                <a:solidFill>
                  <a:srgbClr val="006FBF"/>
                </a:solidFill>
                <a:cs typeface="Arial"/>
              </a:rPr>
              <a:t>"destabilizes“ </a:t>
            </a:r>
            <a:r>
              <a:rPr lang="en-IN" spc="-5" dirty="0" smtClean="0">
                <a:cs typeface="Arial"/>
              </a:rPr>
              <a:t>the storage vesicles by interacting </a:t>
            </a:r>
            <a:r>
              <a:rPr lang="en-IN" spc="-10" dirty="0" smtClean="0">
                <a:cs typeface="Arial"/>
              </a:rPr>
              <a:t>with </a:t>
            </a:r>
            <a:r>
              <a:rPr lang="en-IN" spc="-5" dirty="0" smtClean="0">
                <a:cs typeface="Arial"/>
              </a:rPr>
              <a:t>special  proteins associated with the </a:t>
            </a:r>
            <a:r>
              <a:rPr lang="en-IN" dirty="0" smtClean="0">
                <a:cs typeface="Arial"/>
              </a:rPr>
              <a:t>vesicular </a:t>
            </a:r>
            <a:r>
              <a:rPr lang="en-IN" spc="-5" dirty="0" smtClean="0">
                <a:cs typeface="Arial"/>
              </a:rPr>
              <a:t>membrane Fusion of the vesicular membranes with the  terminal membrane results </a:t>
            </a:r>
            <a:r>
              <a:rPr lang="en-IN" dirty="0" smtClean="0">
                <a:cs typeface="Arial"/>
              </a:rPr>
              <a:t>in </a:t>
            </a:r>
            <a:r>
              <a:rPr lang="en-IN" spc="-10" dirty="0" err="1" smtClean="0">
                <a:cs typeface="Arial"/>
              </a:rPr>
              <a:t>exocytotic</a:t>
            </a:r>
            <a:r>
              <a:rPr lang="en-IN" spc="-10" dirty="0" smtClean="0">
                <a:cs typeface="Arial"/>
              </a:rPr>
              <a:t> </a:t>
            </a:r>
            <a:r>
              <a:rPr lang="en-IN" spc="-5" dirty="0" smtClean="0">
                <a:cs typeface="Arial"/>
              </a:rPr>
              <a:t>expulsion  of </a:t>
            </a:r>
            <a:r>
              <a:rPr lang="en-IN" spc="-5" dirty="0" err="1" smtClean="0">
                <a:cs typeface="Arial"/>
              </a:rPr>
              <a:t>ACh</a:t>
            </a:r>
            <a:r>
              <a:rPr lang="en-IN" spc="-5" dirty="0" smtClean="0">
                <a:cs typeface="Arial"/>
              </a:rPr>
              <a:t> into the </a:t>
            </a:r>
            <a:r>
              <a:rPr lang="en-IN" spc="-10" dirty="0" smtClean="0">
                <a:cs typeface="Arial"/>
              </a:rPr>
              <a:t>synaptic</a:t>
            </a:r>
            <a:r>
              <a:rPr lang="en-IN" spc="5" dirty="0" smtClean="0">
                <a:cs typeface="Arial"/>
              </a:rPr>
              <a:t> </a:t>
            </a:r>
            <a:r>
              <a:rPr lang="en-IN" spc="-5" dirty="0" smtClean="0">
                <a:cs typeface="Arial"/>
              </a:rPr>
              <a:t>cleft</a:t>
            </a:r>
            <a:endParaRPr lang="en-IN" dirty="0" smtClean="0">
              <a:cs typeface="Arial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5246370" y="1078230"/>
            <a:ext cx="3498532" cy="5118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marR="5080">
              <a:lnSpc>
                <a:spcPct val="100000"/>
              </a:lnSpc>
              <a:spcBef>
                <a:spcPts val="100"/>
              </a:spcBef>
            </a:pPr>
            <a:r>
              <a:rPr spc="-5" smtClean="0">
                <a:solidFill>
                  <a:srgbClr val="FF0000"/>
                </a:solidFill>
              </a:rPr>
              <a:t>Destruction</a:t>
            </a:r>
            <a:endParaRPr spc="-5" dirty="0">
              <a:solidFill>
                <a:srgbClr val="FF0000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1000" y="838201"/>
            <a:ext cx="3884295" cy="5081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9060">
              <a:lnSpc>
                <a:spcPct val="150000"/>
              </a:lnSpc>
              <a:spcBef>
                <a:spcPts val="100"/>
              </a:spcBef>
              <a:buChar char="•"/>
              <a:tabLst>
                <a:tab pos="140970" algn="l"/>
              </a:tabLst>
            </a:pPr>
            <a:endParaRPr lang="en-US" sz="2000" spc="-5" dirty="0" smtClean="0">
              <a:cs typeface="Arial"/>
            </a:endParaRPr>
          </a:p>
          <a:p>
            <a:pPr marL="12700" marR="99060">
              <a:lnSpc>
                <a:spcPct val="150000"/>
              </a:lnSpc>
              <a:spcBef>
                <a:spcPts val="100"/>
              </a:spcBef>
              <a:buChar char="•"/>
              <a:tabLst>
                <a:tab pos="140970" algn="l"/>
              </a:tabLst>
            </a:pPr>
            <a:r>
              <a:rPr sz="2000" spc="-5" smtClean="0">
                <a:cs typeface="Arial"/>
              </a:rPr>
              <a:t>After </a:t>
            </a:r>
            <a:r>
              <a:rPr sz="2000" spc="-5" dirty="0">
                <a:cs typeface="Arial"/>
              </a:rPr>
              <a:t>release </a:t>
            </a:r>
            <a:r>
              <a:rPr sz="2000" dirty="0">
                <a:cs typeface="Arial"/>
              </a:rPr>
              <a:t>- </a:t>
            </a:r>
            <a:r>
              <a:rPr sz="2000" spc="-5" dirty="0">
                <a:cs typeface="Arial"/>
              </a:rPr>
              <a:t>ACh molecules </a:t>
            </a:r>
            <a:r>
              <a:rPr sz="2000" dirty="0">
                <a:cs typeface="Arial"/>
              </a:rPr>
              <a:t>may </a:t>
            </a:r>
            <a:r>
              <a:rPr sz="2000" spc="-5" dirty="0">
                <a:cs typeface="Arial"/>
              </a:rPr>
              <a:t>bind to  and activate an ACh receptor</a:t>
            </a:r>
            <a:r>
              <a:rPr sz="2000" spc="-40" dirty="0">
                <a:cs typeface="Arial"/>
              </a:rPr>
              <a:t> </a:t>
            </a:r>
            <a:r>
              <a:rPr sz="2000" spc="-5" dirty="0">
                <a:cs typeface="Arial"/>
              </a:rPr>
              <a:t>(cholinoceptor)</a:t>
            </a:r>
            <a:endParaRPr sz="2000">
              <a:cs typeface="Arial"/>
            </a:endParaRPr>
          </a:p>
          <a:p>
            <a:pPr marL="12700" marR="192405" algn="just">
              <a:lnSpc>
                <a:spcPct val="150000"/>
              </a:lnSpc>
              <a:spcBef>
                <a:spcPts val="50"/>
              </a:spcBef>
              <a:buChar char="•"/>
              <a:tabLst>
                <a:tab pos="140970" algn="l"/>
              </a:tabLst>
            </a:pPr>
            <a:endParaRPr lang="en-US" sz="2000" spc="-5" dirty="0" smtClean="0">
              <a:cs typeface="Arial"/>
            </a:endParaRPr>
          </a:p>
          <a:p>
            <a:pPr marL="12700" marR="192405" algn="just">
              <a:lnSpc>
                <a:spcPct val="150000"/>
              </a:lnSpc>
              <a:spcBef>
                <a:spcPts val="50"/>
              </a:spcBef>
              <a:buChar char="•"/>
              <a:tabLst>
                <a:tab pos="140970" algn="l"/>
              </a:tabLst>
            </a:pPr>
            <a:r>
              <a:rPr sz="2000" spc="-5" smtClean="0">
                <a:cs typeface="Arial"/>
              </a:rPr>
              <a:t>Eventually </a:t>
            </a:r>
            <a:r>
              <a:rPr sz="2000" spc="-5" dirty="0">
                <a:cs typeface="Arial"/>
              </a:rPr>
              <a:t>(and usually very </a:t>
            </a:r>
            <a:r>
              <a:rPr sz="2000" spc="-10" dirty="0">
                <a:cs typeface="Arial"/>
              </a:rPr>
              <a:t>rapidly), </a:t>
            </a:r>
            <a:r>
              <a:rPr sz="2000" spc="-5" dirty="0">
                <a:cs typeface="Arial"/>
              </a:rPr>
              <a:t>all of  the ACh released will </a:t>
            </a:r>
            <a:r>
              <a:rPr sz="2000" spc="-5">
                <a:cs typeface="Arial"/>
              </a:rPr>
              <a:t>diffuse </a:t>
            </a:r>
            <a:r>
              <a:rPr lang="en-US" sz="2000" spc="-5" dirty="0" smtClean="0">
                <a:cs typeface="Arial"/>
              </a:rPr>
              <a:t>due to </a:t>
            </a:r>
            <a:r>
              <a:rPr sz="2000" b="1" spc="-15" smtClean="0">
                <a:solidFill>
                  <a:srgbClr val="006FBF"/>
                </a:solidFill>
                <a:cs typeface="Arial"/>
              </a:rPr>
              <a:t>AChE</a:t>
            </a:r>
            <a:endParaRPr sz="2000">
              <a:cs typeface="Arial"/>
            </a:endParaRPr>
          </a:p>
          <a:p>
            <a:pPr marL="12700">
              <a:lnSpc>
                <a:spcPct val="150000"/>
              </a:lnSpc>
              <a:buChar char="•"/>
              <a:tabLst>
                <a:tab pos="140970" algn="l"/>
              </a:tabLst>
            </a:pPr>
            <a:endParaRPr lang="en-US" sz="2000" spc="-5" dirty="0" smtClean="0">
              <a:cs typeface="Arial"/>
            </a:endParaRPr>
          </a:p>
          <a:p>
            <a:pPr marL="12700">
              <a:lnSpc>
                <a:spcPct val="150000"/>
              </a:lnSpc>
              <a:buChar char="•"/>
              <a:tabLst>
                <a:tab pos="140970" algn="l"/>
              </a:tabLst>
            </a:pPr>
            <a:r>
              <a:rPr sz="2000" spc="-5" smtClean="0">
                <a:cs typeface="Arial"/>
              </a:rPr>
              <a:t>AChE </a:t>
            </a:r>
            <a:r>
              <a:rPr sz="2000" spc="-5" dirty="0">
                <a:cs typeface="Arial"/>
              </a:rPr>
              <a:t>very efficiently splits ACh </a:t>
            </a:r>
            <a:r>
              <a:rPr sz="2000" spc="-5">
                <a:cs typeface="Arial"/>
              </a:rPr>
              <a:t>into</a:t>
            </a:r>
            <a:r>
              <a:rPr sz="2000" spc="5">
                <a:cs typeface="Arial"/>
              </a:rPr>
              <a:t> </a:t>
            </a:r>
            <a:r>
              <a:rPr sz="2000" b="1" spc="-10" smtClean="0">
                <a:solidFill>
                  <a:srgbClr val="006FBF"/>
                </a:solidFill>
                <a:cs typeface="Arial"/>
              </a:rPr>
              <a:t>choline</a:t>
            </a:r>
            <a:r>
              <a:rPr lang="en-US" sz="2000" b="1" spc="-10" dirty="0" smtClean="0">
                <a:solidFill>
                  <a:srgbClr val="006FBF"/>
                </a:solidFill>
                <a:cs typeface="Arial"/>
              </a:rPr>
              <a:t> </a:t>
            </a:r>
            <a:r>
              <a:rPr sz="2000" spc="-5" smtClean="0">
                <a:cs typeface="Arial"/>
              </a:rPr>
              <a:t>and </a:t>
            </a:r>
            <a:r>
              <a:rPr sz="2000" b="1" spc="-5" dirty="0">
                <a:solidFill>
                  <a:srgbClr val="006FBF"/>
                </a:solidFill>
                <a:cs typeface="Arial"/>
              </a:rPr>
              <a:t>acetate</a:t>
            </a:r>
            <a:r>
              <a:rPr sz="2000" spc="-5">
                <a:cs typeface="Arial"/>
              </a:rPr>
              <a:t>, </a:t>
            </a:r>
            <a:endParaRPr sz="200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Two types of </a:t>
            </a:r>
            <a:r>
              <a:rPr lang="en-IN" dirty="0" err="1" smtClean="0"/>
              <a:t>AChE</a:t>
            </a:r>
            <a:endParaRPr lang="en-IN" dirty="0" smtClean="0"/>
          </a:p>
          <a:p>
            <a:r>
              <a:rPr lang="en-IN" dirty="0" smtClean="0"/>
              <a:t>True- neurons, ganglia and NM junction</a:t>
            </a:r>
          </a:p>
          <a:p>
            <a:r>
              <a:rPr lang="en-IN" dirty="0" smtClean="0"/>
              <a:t>Pseudo </a:t>
            </a:r>
            <a:r>
              <a:rPr lang="en-IN" dirty="0" err="1" smtClean="0"/>
              <a:t>ChE</a:t>
            </a:r>
            <a:r>
              <a:rPr lang="en-IN" dirty="0" smtClean="0"/>
              <a:t>- plasma, liver and other organs</a:t>
            </a:r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143000" y="381000"/>
            <a:ext cx="662939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60" dirty="0"/>
              <a:t>True </a:t>
            </a:r>
            <a:r>
              <a:rPr sz="4000" spc="-320" dirty="0"/>
              <a:t>Vs </a:t>
            </a:r>
            <a:r>
              <a:rPr sz="4000" spc="-229" dirty="0"/>
              <a:t>Pseudo</a:t>
            </a:r>
            <a:r>
              <a:rPr sz="4000" spc="-475" dirty="0"/>
              <a:t> </a:t>
            </a:r>
            <a:r>
              <a:rPr sz="4000" b="1" spc="-315" dirty="0">
                <a:solidFill>
                  <a:srgbClr val="FF0000"/>
                </a:solidFill>
              </a:rPr>
              <a:t>AChE</a:t>
            </a:r>
            <a:endParaRPr sz="4000" b="1">
              <a:solidFill>
                <a:srgbClr val="FF0000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200" y="2209800"/>
            <a:ext cx="19050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Arial Black"/>
                <a:cs typeface="Arial Black"/>
              </a:rPr>
              <a:t>Distribution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38400" y="1524000"/>
            <a:ext cx="2919412" cy="159781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311910">
              <a:spcBef>
                <a:spcPts val="880"/>
              </a:spcBef>
            </a:pPr>
            <a:r>
              <a:rPr lang="en-IN" sz="1600" spc="-5" dirty="0" smtClean="0">
                <a:solidFill>
                  <a:srgbClr val="FF0000"/>
                </a:solidFill>
                <a:latin typeface="Arial Black"/>
                <a:cs typeface="Arial Black"/>
              </a:rPr>
              <a:t>T</a:t>
            </a:r>
            <a:r>
              <a:rPr sz="1600" spc="-5" smtClean="0">
                <a:solidFill>
                  <a:srgbClr val="FF0000"/>
                </a:solidFill>
                <a:latin typeface="Arial Black"/>
                <a:cs typeface="Arial Black"/>
              </a:rPr>
              <a:t>rue</a:t>
            </a:r>
            <a:r>
              <a:rPr sz="1600" spc="-25" smtClean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sz="1600" spc="-5" smtClean="0">
                <a:solidFill>
                  <a:srgbClr val="FF0000"/>
                </a:solidFill>
                <a:latin typeface="Arial Black"/>
                <a:cs typeface="Arial Black"/>
              </a:rPr>
              <a:t>AChE</a:t>
            </a:r>
            <a:r>
              <a:rPr lang="en-US" sz="1600" spc="-5" dirty="0" smtClean="0">
                <a:solidFill>
                  <a:srgbClr val="FF0000"/>
                </a:solidFill>
                <a:latin typeface="Arial Black"/>
                <a:cs typeface="Arial Black"/>
              </a:rPr>
              <a:t> (Typical)</a:t>
            </a:r>
            <a:endParaRPr sz="1600">
              <a:latin typeface="Arial Black"/>
              <a:cs typeface="Arial Black"/>
            </a:endParaRPr>
          </a:p>
          <a:p>
            <a:pPr marL="12700" marR="5080">
              <a:lnSpc>
                <a:spcPct val="116700"/>
              </a:lnSpc>
              <a:spcBef>
                <a:spcPts val="459"/>
              </a:spcBef>
            </a:pPr>
            <a:r>
              <a:rPr lang="en-US" sz="1600" spc="-10" dirty="0" smtClean="0">
                <a:latin typeface="Arial Black"/>
                <a:cs typeface="Arial Black"/>
              </a:rPr>
              <a:t>Cholinergic synaptic cleft</a:t>
            </a:r>
          </a:p>
          <a:p>
            <a:pPr marL="12700" marR="5080">
              <a:lnSpc>
                <a:spcPct val="116700"/>
              </a:lnSpc>
              <a:spcBef>
                <a:spcPts val="459"/>
              </a:spcBef>
            </a:pPr>
            <a:r>
              <a:rPr sz="1600" spc="-10" smtClean="0">
                <a:latin typeface="Arial Black"/>
                <a:cs typeface="Arial Black"/>
              </a:rPr>
              <a:t>All </a:t>
            </a:r>
            <a:r>
              <a:rPr sz="1600" spc="-5" dirty="0">
                <a:latin typeface="Arial Black"/>
                <a:cs typeface="Arial Black"/>
              </a:rPr>
              <a:t>cholinergic sites, </a:t>
            </a:r>
            <a:r>
              <a:rPr sz="1600" spc="-10" dirty="0">
                <a:latin typeface="Arial Black"/>
                <a:cs typeface="Arial Black"/>
              </a:rPr>
              <a:t>RBCs,</a:t>
            </a:r>
            <a:r>
              <a:rPr sz="1600" spc="-80" dirty="0">
                <a:latin typeface="Arial Black"/>
                <a:cs typeface="Arial Black"/>
              </a:rPr>
              <a:t> </a:t>
            </a:r>
            <a:r>
              <a:rPr sz="1600" spc="-5" dirty="0">
                <a:latin typeface="Arial Black"/>
                <a:cs typeface="Arial Black"/>
              </a:rPr>
              <a:t>gray  matter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38800" y="1447800"/>
            <a:ext cx="2467927" cy="153369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755650">
              <a:lnSpc>
                <a:spcPct val="100000"/>
              </a:lnSpc>
              <a:spcBef>
                <a:spcPts val="880"/>
              </a:spcBef>
            </a:pPr>
            <a:r>
              <a:rPr sz="1600" spc="-5">
                <a:solidFill>
                  <a:srgbClr val="FF0000"/>
                </a:solidFill>
                <a:latin typeface="Arial Black"/>
                <a:cs typeface="Arial Black"/>
              </a:rPr>
              <a:t>Pseudo</a:t>
            </a:r>
            <a:r>
              <a:rPr sz="1600" spc="-2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sz="1600" spc="-5" smtClean="0">
                <a:solidFill>
                  <a:srgbClr val="FF0000"/>
                </a:solidFill>
                <a:latin typeface="Arial Black"/>
                <a:cs typeface="Arial Black"/>
              </a:rPr>
              <a:t>AChE</a:t>
            </a:r>
            <a:r>
              <a:rPr lang="en-US" sz="1600" spc="-5" dirty="0" smtClean="0">
                <a:solidFill>
                  <a:srgbClr val="FF0000"/>
                </a:solidFill>
                <a:latin typeface="Arial Black"/>
                <a:cs typeface="Arial Black"/>
              </a:rPr>
              <a:t> (Atypical)</a:t>
            </a:r>
            <a:endParaRPr sz="1600">
              <a:latin typeface="Arial Black"/>
              <a:cs typeface="Arial Black"/>
            </a:endParaRPr>
          </a:p>
          <a:p>
            <a:pPr marL="12700" marR="5080">
              <a:lnSpc>
                <a:spcPct val="116700"/>
              </a:lnSpc>
              <a:spcBef>
                <a:spcPts val="459"/>
              </a:spcBef>
            </a:pPr>
            <a:r>
              <a:rPr sz="1600" spc="-5" dirty="0">
                <a:latin typeface="Arial Black"/>
                <a:cs typeface="Arial Black"/>
              </a:rPr>
              <a:t>Plasma, </a:t>
            </a:r>
            <a:r>
              <a:rPr sz="1600" spc="-10" dirty="0">
                <a:latin typeface="Arial Black"/>
                <a:cs typeface="Arial Black"/>
              </a:rPr>
              <a:t>liver,</a:t>
            </a:r>
            <a:r>
              <a:rPr sz="1600" spc="-85" dirty="0">
                <a:latin typeface="Arial Black"/>
                <a:cs typeface="Arial Black"/>
              </a:rPr>
              <a:t> </a:t>
            </a:r>
            <a:r>
              <a:rPr sz="1600" spc="-5" dirty="0">
                <a:latin typeface="Arial Black"/>
                <a:cs typeface="Arial Black"/>
              </a:rPr>
              <a:t>Intestine  and white</a:t>
            </a:r>
            <a:r>
              <a:rPr sz="1600" spc="-20" dirty="0">
                <a:latin typeface="Arial Black"/>
                <a:cs typeface="Arial Black"/>
              </a:rPr>
              <a:t> </a:t>
            </a:r>
            <a:r>
              <a:rPr sz="1600" spc="-5" dirty="0">
                <a:latin typeface="Arial Black"/>
                <a:cs typeface="Arial Black"/>
              </a:rPr>
              <a:t>matter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4800" y="3039111"/>
            <a:ext cx="2209800" cy="139371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40600"/>
              </a:lnSpc>
              <a:spcBef>
                <a:spcPts val="40"/>
              </a:spcBef>
            </a:pPr>
            <a:r>
              <a:rPr sz="1600" spc="-5" smtClean="0">
                <a:latin typeface="Arial Black"/>
                <a:cs typeface="Arial Black"/>
              </a:rPr>
              <a:t>Action </a:t>
            </a:r>
            <a:r>
              <a:rPr sz="1600" dirty="0">
                <a:latin typeface="Arial Black"/>
                <a:cs typeface="Arial Black"/>
              </a:rPr>
              <a:t>on:  </a:t>
            </a:r>
            <a:r>
              <a:rPr sz="1600" spc="-5" dirty="0">
                <a:latin typeface="Arial Black"/>
                <a:cs typeface="Arial Black"/>
              </a:rPr>
              <a:t>Acetycholine  M</a:t>
            </a:r>
            <a:r>
              <a:rPr sz="1600" dirty="0">
                <a:latin typeface="Arial Black"/>
                <a:cs typeface="Arial Black"/>
              </a:rPr>
              <a:t>e</a:t>
            </a:r>
            <a:r>
              <a:rPr sz="1600" spc="-5" dirty="0">
                <a:latin typeface="Arial Black"/>
                <a:cs typeface="Arial Black"/>
              </a:rPr>
              <a:t>t</a:t>
            </a:r>
            <a:r>
              <a:rPr sz="1600" dirty="0">
                <a:latin typeface="Arial Black"/>
                <a:cs typeface="Arial Black"/>
              </a:rPr>
              <a:t>h</a:t>
            </a:r>
            <a:r>
              <a:rPr sz="1600" spc="-10" dirty="0">
                <a:latin typeface="Arial Black"/>
                <a:cs typeface="Arial Black"/>
              </a:rPr>
              <a:t>a</a:t>
            </a:r>
            <a:r>
              <a:rPr sz="1600" dirty="0">
                <a:latin typeface="Arial Black"/>
                <a:cs typeface="Arial Black"/>
              </a:rPr>
              <a:t>cho</a:t>
            </a:r>
            <a:r>
              <a:rPr sz="1600" spc="-5" dirty="0">
                <a:latin typeface="Arial Black"/>
                <a:cs typeface="Arial Black"/>
              </a:rPr>
              <a:t>l</a:t>
            </a:r>
            <a:r>
              <a:rPr sz="1600" spc="-15" dirty="0">
                <a:latin typeface="Arial Black"/>
                <a:cs typeface="Arial Black"/>
              </a:rPr>
              <a:t>i</a:t>
            </a:r>
            <a:r>
              <a:rPr sz="1600" dirty="0">
                <a:latin typeface="Arial Black"/>
                <a:cs typeface="Arial Black"/>
              </a:rPr>
              <a:t>ne  </a:t>
            </a:r>
            <a:r>
              <a:rPr sz="1600" spc="-5" dirty="0">
                <a:latin typeface="Arial Black"/>
                <a:cs typeface="Arial Black"/>
              </a:rPr>
              <a:t>Function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67000" y="3352769"/>
            <a:ext cx="3429000" cy="10668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94180" algn="just">
              <a:lnSpc>
                <a:spcPct val="138000"/>
              </a:lnSpc>
              <a:spcBef>
                <a:spcPts val="100"/>
              </a:spcBef>
            </a:pPr>
            <a:r>
              <a:rPr sz="1600" spc="-5" smtClean="0">
                <a:latin typeface="Arial Black"/>
                <a:cs typeface="Arial Black"/>
              </a:rPr>
              <a:t>Very</a:t>
            </a:r>
            <a:r>
              <a:rPr sz="1600" spc="-100" smtClean="0">
                <a:latin typeface="Arial Black"/>
                <a:cs typeface="Arial Black"/>
              </a:rPr>
              <a:t> </a:t>
            </a:r>
            <a:r>
              <a:rPr sz="1600" spc="-5">
                <a:latin typeface="Arial Black"/>
                <a:cs typeface="Arial Black"/>
              </a:rPr>
              <a:t>Fast  </a:t>
            </a:r>
            <a:endParaRPr lang="en-IN" sz="1600" spc="-5" dirty="0" smtClean="0">
              <a:latin typeface="Arial Black"/>
              <a:cs typeface="Arial Black"/>
            </a:endParaRPr>
          </a:p>
          <a:p>
            <a:pPr marL="12700" marR="1694180" algn="just">
              <a:lnSpc>
                <a:spcPct val="138000"/>
              </a:lnSpc>
              <a:spcBef>
                <a:spcPts val="100"/>
              </a:spcBef>
            </a:pPr>
            <a:r>
              <a:rPr sz="1600" spc="-5" smtClean="0">
                <a:latin typeface="Arial Black"/>
                <a:cs typeface="Arial Black"/>
              </a:rPr>
              <a:t>Slower</a:t>
            </a:r>
            <a:endParaRPr sz="1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600" spc="-5" dirty="0">
                <a:latin typeface="Arial Black"/>
                <a:cs typeface="Arial Black"/>
              </a:rPr>
              <a:t>Termination </a:t>
            </a:r>
            <a:r>
              <a:rPr sz="1600" dirty="0">
                <a:latin typeface="Arial Black"/>
                <a:cs typeface="Arial Black"/>
              </a:rPr>
              <a:t>of </a:t>
            </a:r>
            <a:r>
              <a:rPr sz="1600" spc="-5">
                <a:latin typeface="Arial Black"/>
                <a:cs typeface="Arial Black"/>
              </a:rPr>
              <a:t>Ach</a:t>
            </a:r>
            <a:r>
              <a:rPr sz="1600" spc="-100">
                <a:latin typeface="Arial Black"/>
                <a:cs typeface="Arial Black"/>
              </a:rPr>
              <a:t> </a:t>
            </a:r>
            <a:r>
              <a:rPr sz="1600" spc="-5" smtClean="0">
                <a:latin typeface="Arial Black"/>
                <a:cs typeface="Arial Black"/>
              </a:rPr>
              <a:t>actio</a:t>
            </a:r>
            <a:r>
              <a:rPr lang="en-IN" sz="1600" spc="-5" dirty="0" smtClean="0">
                <a:latin typeface="Arial Black"/>
                <a:cs typeface="Arial Black"/>
              </a:rPr>
              <a:t>n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90800" y="5601970"/>
            <a:ext cx="3481387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Black"/>
                <a:cs typeface="Arial Black"/>
              </a:rPr>
              <a:t>More sensitive to</a:t>
            </a:r>
            <a:r>
              <a:rPr sz="1600" spc="-90" dirty="0">
                <a:latin typeface="Arial Black"/>
                <a:cs typeface="Arial Black"/>
              </a:rPr>
              <a:t> </a:t>
            </a:r>
            <a:r>
              <a:rPr sz="1600" spc="-5" dirty="0">
                <a:solidFill>
                  <a:srgbClr val="006FBF"/>
                </a:solidFill>
                <a:latin typeface="Arial Black"/>
                <a:cs typeface="Arial Black"/>
              </a:rPr>
              <a:t>Physostigmine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85473" y="3284232"/>
            <a:ext cx="1875949" cy="310880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600" spc="-10" dirty="0">
                <a:latin typeface="Arial Black"/>
                <a:cs typeface="Arial Black"/>
              </a:rPr>
              <a:t>Slow</a:t>
            </a:r>
            <a:endParaRPr sz="1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600" spc="-5" dirty="0">
                <a:latin typeface="Arial Black"/>
                <a:cs typeface="Arial Black"/>
              </a:rPr>
              <a:t>Not</a:t>
            </a:r>
            <a:r>
              <a:rPr sz="1600" spc="-25" dirty="0">
                <a:latin typeface="Arial Black"/>
                <a:cs typeface="Arial Black"/>
              </a:rPr>
              <a:t> </a:t>
            </a:r>
            <a:r>
              <a:rPr sz="1600" spc="-5" dirty="0">
                <a:latin typeface="Arial Black"/>
                <a:cs typeface="Arial Black"/>
              </a:rPr>
              <a:t>hydrolyzed</a:t>
            </a:r>
            <a:endParaRPr sz="1600">
              <a:latin typeface="Arial Black"/>
              <a:cs typeface="Arial Black"/>
            </a:endParaRPr>
          </a:p>
          <a:p>
            <a:pPr marL="12700" marR="5080">
              <a:lnSpc>
                <a:spcPct val="116700"/>
              </a:lnSpc>
              <a:spcBef>
                <a:spcPts val="570"/>
              </a:spcBef>
            </a:pPr>
            <a:r>
              <a:rPr sz="1600" spc="-10" dirty="0">
                <a:latin typeface="Arial Black"/>
                <a:cs typeface="Arial Black"/>
              </a:rPr>
              <a:t>Hydrolysis </a:t>
            </a:r>
            <a:r>
              <a:rPr sz="1600" spc="-5" dirty="0">
                <a:latin typeface="Arial Black"/>
                <a:cs typeface="Arial Black"/>
              </a:rPr>
              <a:t>of </a:t>
            </a:r>
            <a:r>
              <a:rPr sz="1600" spc="-5">
                <a:latin typeface="Arial Black"/>
                <a:cs typeface="Arial Black"/>
              </a:rPr>
              <a:t>Ingested </a:t>
            </a:r>
            <a:r>
              <a:rPr sz="1600" spc="-10" smtClean="0">
                <a:latin typeface="Arial Black"/>
                <a:cs typeface="Arial Black"/>
              </a:rPr>
              <a:t>Esters</a:t>
            </a:r>
            <a:endParaRPr sz="1600">
              <a:latin typeface="Arial Black"/>
              <a:cs typeface="Arial Black"/>
            </a:endParaRPr>
          </a:p>
          <a:p>
            <a:pPr marL="12700" marR="394335">
              <a:lnSpc>
                <a:spcPct val="117200"/>
              </a:lnSpc>
              <a:spcBef>
                <a:spcPts val="70"/>
              </a:spcBef>
            </a:pPr>
            <a:endParaRPr lang="en-IN" sz="1600" spc="-5" dirty="0" smtClean="0">
              <a:latin typeface="Arial Black"/>
              <a:cs typeface="Arial Black"/>
            </a:endParaRPr>
          </a:p>
          <a:p>
            <a:pPr marL="12700" marR="394335">
              <a:lnSpc>
                <a:spcPct val="117200"/>
              </a:lnSpc>
              <a:spcBef>
                <a:spcPts val="70"/>
              </a:spcBef>
            </a:pPr>
            <a:endParaRPr lang="en-IN" sz="1600" spc="-5" dirty="0" smtClean="0">
              <a:latin typeface="Arial Black"/>
              <a:cs typeface="Arial Black"/>
            </a:endParaRPr>
          </a:p>
          <a:p>
            <a:pPr marL="12700" marR="394335">
              <a:lnSpc>
                <a:spcPct val="117200"/>
              </a:lnSpc>
              <a:spcBef>
                <a:spcPts val="70"/>
              </a:spcBef>
            </a:pPr>
            <a:r>
              <a:rPr sz="1600" spc="-5" smtClean="0">
                <a:latin typeface="Arial Black"/>
                <a:cs typeface="Arial Black"/>
              </a:rPr>
              <a:t>More </a:t>
            </a:r>
            <a:r>
              <a:rPr sz="1600" spc="-5" dirty="0">
                <a:latin typeface="Arial Black"/>
                <a:cs typeface="Arial Black"/>
              </a:rPr>
              <a:t>sensitive to  </a:t>
            </a:r>
            <a:r>
              <a:rPr sz="1600" spc="-5" dirty="0">
                <a:solidFill>
                  <a:srgbClr val="006FBF"/>
                </a:solidFill>
                <a:latin typeface="Arial Black"/>
                <a:cs typeface="Arial Black"/>
              </a:rPr>
              <a:t>Or</a:t>
            </a:r>
            <a:r>
              <a:rPr sz="1600" spc="-10" dirty="0">
                <a:solidFill>
                  <a:srgbClr val="006FBF"/>
                </a:solidFill>
                <a:latin typeface="Arial Black"/>
                <a:cs typeface="Arial Black"/>
              </a:rPr>
              <a:t>g</a:t>
            </a:r>
            <a:r>
              <a:rPr sz="1600" dirty="0">
                <a:solidFill>
                  <a:srgbClr val="006FBF"/>
                </a:solidFill>
                <a:latin typeface="Arial Black"/>
                <a:cs typeface="Arial Black"/>
              </a:rPr>
              <a:t>anop</a:t>
            </a:r>
            <a:r>
              <a:rPr sz="1600" spc="-10" dirty="0">
                <a:solidFill>
                  <a:srgbClr val="006FBF"/>
                </a:solidFill>
                <a:latin typeface="Arial Black"/>
                <a:cs typeface="Arial Black"/>
              </a:rPr>
              <a:t>h</a:t>
            </a:r>
            <a:r>
              <a:rPr sz="1600" dirty="0">
                <a:solidFill>
                  <a:srgbClr val="006FBF"/>
                </a:solidFill>
                <a:latin typeface="Arial Black"/>
                <a:cs typeface="Arial Black"/>
              </a:rPr>
              <a:t>o</a:t>
            </a:r>
            <a:r>
              <a:rPr sz="1600" spc="-10" dirty="0">
                <a:solidFill>
                  <a:srgbClr val="006FBF"/>
                </a:solidFill>
                <a:latin typeface="Arial Black"/>
                <a:cs typeface="Arial Black"/>
              </a:rPr>
              <a:t>s</a:t>
            </a:r>
            <a:r>
              <a:rPr sz="1600" dirty="0">
                <a:solidFill>
                  <a:srgbClr val="006FBF"/>
                </a:solidFill>
                <a:latin typeface="Arial Black"/>
                <a:cs typeface="Arial Black"/>
              </a:rPr>
              <a:t>pha</a:t>
            </a:r>
            <a:r>
              <a:rPr sz="1600" spc="-5" dirty="0">
                <a:solidFill>
                  <a:srgbClr val="006FBF"/>
                </a:solidFill>
                <a:latin typeface="Arial Black"/>
                <a:cs typeface="Arial Black"/>
              </a:rPr>
              <a:t>t</a:t>
            </a:r>
            <a:r>
              <a:rPr sz="1600" spc="-10" dirty="0">
                <a:solidFill>
                  <a:srgbClr val="006FBF"/>
                </a:solidFill>
                <a:latin typeface="Arial Black"/>
                <a:cs typeface="Arial Black"/>
              </a:rPr>
              <a:t>e</a:t>
            </a:r>
            <a:r>
              <a:rPr sz="1600" dirty="0">
                <a:solidFill>
                  <a:srgbClr val="006FBF"/>
                </a:solidFill>
                <a:latin typeface="Arial Black"/>
                <a:cs typeface="Arial Black"/>
              </a:rPr>
              <a:t>s</a:t>
            </a:r>
            <a:endParaRPr sz="1600">
              <a:latin typeface="Arial Black"/>
              <a:cs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28600"/>
          <a:ext cx="9144000" cy="6674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5892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M3</a:t>
                      </a:r>
                      <a:endParaRPr lang="en-US" sz="2400" dirty="0"/>
                    </a:p>
                  </a:txBody>
                  <a:tcPr/>
                </a:tc>
              </a:tr>
              <a:tr h="145289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Location-CNS, Autonomic ganglia, Gastric </a:t>
                      </a:r>
                      <a:r>
                        <a:rPr lang="en-US" sz="2400" dirty="0" err="1" smtClean="0"/>
                        <a:t>paracrine</a:t>
                      </a:r>
                      <a:r>
                        <a:rPr lang="en-US" sz="2400" dirty="0" smtClean="0"/>
                        <a:t> cells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 node, AV node, Atria,</a:t>
                      </a:r>
                      <a:r>
                        <a:rPr lang="en-US" sz="2400" baseline="0" dirty="0" smtClean="0"/>
                        <a:t> Ventricles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Exocrine glands,</a:t>
                      </a:r>
                      <a:r>
                        <a:rPr lang="en-US" sz="2400" baseline="0" dirty="0" smtClean="0"/>
                        <a:t> smooth muscles,  vascular smooth muscle</a:t>
                      </a:r>
                      <a:endParaRPr lang="en-US" sz="2400" dirty="0"/>
                    </a:p>
                  </a:txBody>
                  <a:tcPr/>
                </a:tc>
              </a:tr>
              <a:tr h="232462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Function-Gastric acid secretion,</a:t>
                      </a:r>
                      <a:r>
                        <a:rPr lang="en-US" sz="2400" baseline="0" dirty="0" smtClean="0"/>
                        <a:t> CNS excitation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Decrease rate of impulse generation, decrease velocity of conduction, decrease contraction, decrease HR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Increase exocrine secretion, smooth</a:t>
                      </a:r>
                      <a:r>
                        <a:rPr lang="en-US" sz="2400" baseline="0" dirty="0" smtClean="0"/>
                        <a:t> muscle contraction, relaxation of vascular smooth muscle</a:t>
                      </a:r>
                      <a:endParaRPr lang="en-US" sz="2400" dirty="0"/>
                    </a:p>
                  </a:txBody>
                  <a:tcPr/>
                </a:tc>
              </a:tr>
              <a:tr h="101702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Agonist</a:t>
                      </a:r>
                    </a:p>
                    <a:p>
                      <a:r>
                        <a:rPr lang="en-US" sz="2400" dirty="0" err="1" smtClean="0"/>
                        <a:t>Oxotremorine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Methacholine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Bethanechol</a:t>
                      </a:r>
                      <a:endParaRPr lang="en-US" sz="2400" dirty="0"/>
                    </a:p>
                  </a:txBody>
                  <a:tcPr/>
                </a:tc>
              </a:tr>
              <a:tr h="101702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Antagonist-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err="1" smtClean="0"/>
                        <a:t>Pirenzepine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Telenzepine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IN" dirty="0" smtClean="0"/>
              <a:t>Cholinergic receptors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Muscarinic</a:t>
            </a:r>
            <a:endParaRPr lang="en-IN" dirty="0" smtClean="0"/>
          </a:p>
          <a:p>
            <a:pPr lvl="1">
              <a:buNone/>
            </a:pPr>
            <a:r>
              <a:rPr lang="en-IN" dirty="0" smtClean="0"/>
              <a:t>M1- Autonomic ganglia, gastric glands, CNS (cortex, Hippocampus, Corpus Striatum)</a:t>
            </a:r>
          </a:p>
          <a:p>
            <a:pPr lvl="1"/>
            <a:r>
              <a:rPr lang="en-IN" dirty="0" smtClean="0"/>
              <a:t>Mediating Gastric Secretion</a:t>
            </a:r>
          </a:p>
          <a:p>
            <a:pPr lvl="1"/>
            <a:r>
              <a:rPr lang="en-IN" dirty="0" smtClean="0"/>
              <a:t>Relaxation of LES (Lower </a:t>
            </a:r>
            <a:r>
              <a:rPr lang="en-IN" dirty="0" err="1" smtClean="0"/>
              <a:t>Esophageal</a:t>
            </a:r>
            <a:r>
              <a:rPr lang="en-IN" dirty="0" smtClean="0"/>
              <a:t> </a:t>
            </a:r>
            <a:r>
              <a:rPr lang="en-IN" dirty="0" err="1" smtClean="0"/>
              <a:t>Sphicter</a:t>
            </a:r>
            <a:r>
              <a:rPr lang="en-IN" dirty="0" smtClean="0"/>
              <a:t>) caused by </a:t>
            </a:r>
            <a:r>
              <a:rPr lang="en-IN" dirty="0" err="1" smtClean="0"/>
              <a:t>Vagal</a:t>
            </a:r>
            <a:r>
              <a:rPr lang="en-IN" dirty="0" smtClean="0"/>
              <a:t> Stimulation</a:t>
            </a:r>
          </a:p>
          <a:p>
            <a:pPr lvl="1"/>
            <a:r>
              <a:rPr lang="en-IN" dirty="0" smtClean="0"/>
              <a:t>Intestinal Secretion</a:t>
            </a:r>
          </a:p>
          <a:p>
            <a:pPr lvl="1"/>
            <a:r>
              <a:rPr lang="en-IN" dirty="0" smtClean="0"/>
              <a:t>Learning, Memory and Motor Functions</a:t>
            </a:r>
          </a:p>
          <a:p>
            <a:pPr lvl="1"/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IN" dirty="0" smtClean="0"/>
              <a:t>M2- Heart, nerves, smooth muscles</a:t>
            </a:r>
          </a:p>
          <a:p>
            <a:pPr lvl="1"/>
            <a:r>
              <a:rPr lang="en-IN" dirty="0" smtClean="0"/>
              <a:t>Cardiac </a:t>
            </a:r>
            <a:r>
              <a:rPr lang="en-IN" dirty="0" err="1" smtClean="0"/>
              <a:t>Muscarinic</a:t>
            </a:r>
            <a:r>
              <a:rPr lang="en-IN" dirty="0" smtClean="0"/>
              <a:t> receptors predominantly are M2</a:t>
            </a:r>
          </a:p>
          <a:p>
            <a:pPr lvl="1"/>
            <a:r>
              <a:rPr lang="en-IN" dirty="0" smtClean="0"/>
              <a:t>Mediate </a:t>
            </a:r>
            <a:r>
              <a:rPr lang="en-IN" dirty="0" err="1" smtClean="0"/>
              <a:t>Vagal</a:t>
            </a:r>
            <a:r>
              <a:rPr lang="en-IN" dirty="0" smtClean="0"/>
              <a:t> </a:t>
            </a:r>
            <a:r>
              <a:rPr lang="en-IN" dirty="0" err="1" smtClean="0"/>
              <a:t>Bradycardia</a:t>
            </a:r>
            <a:endParaRPr lang="en-IN" dirty="0" smtClean="0"/>
          </a:p>
          <a:p>
            <a:pPr lvl="1"/>
            <a:r>
              <a:rPr lang="en-IN" dirty="0" err="1" smtClean="0"/>
              <a:t>Autoreceptors</a:t>
            </a:r>
            <a:r>
              <a:rPr lang="en-IN" dirty="0" smtClean="0"/>
              <a:t> on </a:t>
            </a:r>
            <a:r>
              <a:rPr lang="en-IN" dirty="0" err="1" smtClean="0"/>
              <a:t>cholinegric</a:t>
            </a:r>
            <a:r>
              <a:rPr lang="en-IN" dirty="0" smtClean="0"/>
              <a:t> nerve endings are M2</a:t>
            </a:r>
          </a:p>
          <a:p>
            <a:pPr lvl="1"/>
            <a:r>
              <a:rPr lang="en-IN" dirty="0" smtClean="0"/>
              <a:t>Decrease rate of impulse generation</a:t>
            </a:r>
          </a:p>
          <a:p>
            <a:pPr lvl="1"/>
            <a:r>
              <a:rPr lang="en-IN" dirty="0" smtClean="0"/>
              <a:t>Decrease velocity of conduction</a:t>
            </a:r>
          </a:p>
          <a:p>
            <a:pPr lvl="1"/>
            <a:r>
              <a:rPr lang="en-IN" dirty="0" smtClean="0"/>
              <a:t>Decrease contractility</a:t>
            </a:r>
          </a:p>
          <a:p>
            <a:pPr lvl="1"/>
            <a:r>
              <a:rPr lang="en-IN" dirty="0" smtClean="0"/>
              <a:t>Decrease Ach Release</a:t>
            </a:r>
          </a:p>
          <a:p>
            <a:pPr lvl="1"/>
            <a:r>
              <a:rPr lang="en-IN" dirty="0" smtClean="0"/>
              <a:t>Visceral smooth muscle contraction</a:t>
            </a:r>
          </a:p>
          <a:p>
            <a:pPr lvl="1"/>
            <a:r>
              <a:rPr lang="en-IN" dirty="0" smtClean="0"/>
              <a:t>CNS-Tremors &amp; Analgesia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IN" dirty="0" smtClean="0"/>
              <a:t>M3- glands, smooth muscles</a:t>
            </a:r>
          </a:p>
          <a:p>
            <a:pPr lvl="1"/>
            <a:r>
              <a:rPr lang="en-IN" dirty="0" smtClean="0"/>
              <a:t>Visceral smooth muscle contraction</a:t>
            </a:r>
          </a:p>
          <a:p>
            <a:pPr lvl="1"/>
            <a:r>
              <a:rPr lang="en-IN" dirty="0" smtClean="0"/>
              <a:t>Glandular secretions</a:t>
            </a:r>
          </a:p>
          <a:p>
            <a:pPr lvl="1"/>
            <a:r>
              <a:rPr lang="en-IN" dirty="0" smtClean="0"/>
              <a:t>Vasodilatation through release of EDRF</a:t>
            </a:r>
          </a:p>
          <a:p>
            <a:pPr lvl="1">
              <a:buNone/>
            </a:pPr>
            <a:endParaRPr lang="en-IN" dirty="0" smtClean="0"/>
          </a:p>
          <a:p>
            <a:pPr lvl="1">
              <a:buNone/>
            </a:pPr>
            <a:r>
              <a:rPr lang="en-IN" dirty="0" smtClean="0"/>
              <a:t>M4, M5- CNS</a:t>
            </a:r>
          </a:p>
          <a:p>
            <a:pPr lvl="1">
              <a:buNone/>
            </a:pPr>
            <a:endParaRPr lang="en-IN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Nicotinic</a:t>
            </a:r>
          </a:p>
          <a:p>
            <a:r>
              <a:rPr lang="en-IN" dirty="0" smtClean="0"/>
              <a:t>Selectively activated by Nicotine</a:t>
            </a:r>
          </a:p>
          <a:p>
            <a:r>
              <a:rPr lang="en-IN" dirty="0" smtClean="0"/>
              <a:t>Blocked by </a:t>
            </a:r>
            <a:r>
              <a:rPr lang="en-IN" dirty="0" err="1" smtClean="0"/>
              <a:t>Tubocurarine</a:t>
            </a:r>
            <a:r>
              <a:rPr lang="en-IN" dirty="0" smtClean="0"/>
              <a:t> or </a:t>
            </a:r>
            <a:r>
              <a:rPr lang="en-IN" dirty="0" err="1" smtClean="0"/>
              <a:t>Hexamethonium</a:t>
            </a:r>
            <a:endParaRPr lang="en-IN" dirty="0" smtClean="0"/>
          </a:p>
          <a:p>
            <a:r>
              <a:rPr lang="en-IN" dirty="0" smtClean="0"/>
              <a:t>Activation cause opening of the channel &amp; rapid flow of </a:t>
            </a:r>
            <a:r>
              <a:rPr lang="en-IN" dirty="0" err="1" smtClean="0"/>
              <a:t>cations</a:t>
            </a:r>
            <a:r>
              <a:rPr lang="en-IN" dirty="0" smtClean="0"/>
              <a:t> resulting in depolarisation &amp; an action potential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38400" y="914400"/>
          <a:ext cx="41910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0" y="5486400"/>
            <a:ext cx="1905000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Parasympathetic System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1905000" y="5486400"/>
            <a:ext cx="1905000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Sympathetic Nervous system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962400" y="3810000"/>
            <a:ext cx="18288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Autonomic Nervous system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6934200" y="3733800"/>
            <a:ext cx="1676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Somatic nervous system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1066800" y="2667000"/>
            <a:ext cx="1752600" cy="1676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bg1"/>
                </a:solidFill>
              </a:rPr>
              <a:t>Central Nervous system (Brain + Spinal Cord) </a:t>
            </a:r>
          </a:p>
          <a:p>
            <a:pPr algn="ctr"/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3000" y="2743200"/>
            <a:ext cx="2514600" cy="533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bg1"/>
                </a:solidFill>
              </a:rPr>
              <a:t>Peripheral Nervous system</a:t>
            </a:r>
            <a:endParaRPr lang="en-IN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4229894" y="22471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05000" y="2362200"/>
            <a:ext cx="403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791494" y="2475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5828506" y="2475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5982494" y="33901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24400" y="3505200"/>
            <a:ext cx="297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4610894" y="3618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7581106" y="3618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4685506" y="4990306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048000" y="5181600"/>
            <a:ext cx="403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2934494" y="52951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6971506" y="52951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6527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1981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r>
                        <a:rPr lang="en-US" sz="1400" dirty="0" smtClean="0"/>
                        <a:t>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r>
                        <a:rPr lang="en-US" sz="16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</a:tr>
              <a:tr h="141502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Location – Skeletal muscles</a:t>
                      </a:r>
                    </a:p>
                    <a:p>
                      <a:r>
                        <a:rPr lang="en-US" sz="2800" dirty="0" smtClean="0"/>
                        <a:t>Neuromuscular</a:t>
                      </a:r>
                      <a:r>
                        <a:rPr lang="en-US" sz="2800" baseline="0" dirty="0" smtClean="0"/>
                        <a:t> junction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Autonomic ganglia </a:t>
                      </a:r>
                    </a:p>
                    <a:p>
                      <a:r>
                        <a:rPr lang="en-US" sz="2800" dirty="0" smtClean="0"/>
                        <a:t>Adrenal medulla</a:t>
                      </a:r>
                      <a:endParaRPr lang="en-US" sz="2800" dirty="0"/>
                    </a:p>
                  </a:txBody>
                  <a:tcPr/>
                </a:tc>
              </a:tr>
              <a:tr h="173647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Function- skeletal</a:t>
                      </a:r>
                      <a:r>
                        <a:rPr lang="en-US" sz="2800" baseline="0" dirty="0" smtClean="0"/>
                        <a:t> muscle contraction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Impulse transmission</a:t>
                      </a:r>
                      <a:r>
                        <a:rPr lang="en-US" sz="2800" baseline="0" dirty="0" smtClean="0"/>
                        <a:t> </a:t>
                      </a:r>
                    </a:p>
                    <a:p>
                      <a:r>
                        <a:rPr lang="en-US" sz="2800" baseline="0" dirty="0" smtClean="0"/>
                        <a:t>Secretion of NE &amp; E from adrenal medulla</a:t>
                      </a:r>
                      <a:endParaRPr lang="en-US" sz="2800" dirty="0"/>
                    </a:p>
                  </a:txBody>
                  <a:tcPr/>
                </a:tc>
              </a:tr>
              <a:tr h="81981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Agonist-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ACh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SCh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Nicotine</a:t>
                      </a:r>
                      <a:endParaRPr lang="en-US" sz="2800" dirty="0"/>
                    </a:p>
                  </a:txBody>
                  <a:tcPr/>
                </a:tc>
              </a:tr>
              <a:tr h="173647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Antagonist- D-</a:t>
                      </a:r>
                      <a:r>
                        <a:rPr lang="en-US" sz="2800" dirty="0" err="1" smtClean="0"/>
                        <a:t>tubocurarine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Ganglion blocker – </a:t>
                      </a:r>
                      <a:r>
                        <a:rPr lang="en-US" sz="2800" dirty="0" err="1" smtClean="0"/>
                        <a:t>hexamethonium</a:t>
                      </a:r>
                      <a:r>
                        <a:rPr lang="en-US" sz="2800" dirty="0" smtClean="0"/>
                        <a:t>, </a:t>
                      </a:r>
                      <a:r>
                        <a:rPr lang="en-US" sz="2800" dirty="0" err="1" smtClean="0"/>
                        <a:t>thimethaphan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IN" sz="4800" dirty="0" smtClean="0"/>
              <a:t>N</a:t>
            </a:r>
            <a:r>
              <a:rPr lang="en-IN" sz="3200" dirty="0" smtClean="0"/>
              <a:t>M- </a:t>
            </a:r>
            <a:r>
              <a:rPr lang="en-IN" sz="4800" dirty="0" smtClean="0"/>
              <a:t> Neuromuscular junction</a:t>
            </a:r>
          </a:p>
          <a:p>
            <a:pPr lvl="1"/>
            <a:r>
              <a:rPr lang="en-IN" sz="3200" dirty="0" smtClean="0"/>
              <a:t>Selectively stimulated by PTMA (Phenyl </a:t>
            </a:r>
            <a:r>
              <a:rPr lang="en-IN" sz="3200" dirty="0" err="1" smtClean="0"/>
              <a:t>trimethyl</a:t>
            </a:r>
            <a:r>
              <a:rPr lang="en-IN" sz="3200" dirty="0" smtClean="0"/>
              <a:t> ammonium)</a:t>
            </a:r>
          </a:p>
          <a:p>
            <a:pPr lvl="1"/>
            <a:r>
              <a:rPr lang="en-IN" sz="3200" dirty="0" smtClean="0"/>
              <a:t>Blocked by </a:t>
            </a:r>
            <a:r>
              <a:rPr lang="en-IN" sz="3200" dirty="0" err="1" smtClean="0"/>
              <a:t>Tubocurarine</a:t>
            </a:r>
            <a:endParaRPr lang="en-IN" sz="3200" dirty="0" smtClean="0"/>
          </a:p>
          <a:p>
            <a:pPr lvl="1"/>
            <a:r>
              <a:rPr lang="en-IN" sz="3200" dirty="0" smtClean="0"/>
              <a:t>Skeletal Muscle Contraction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IN" dirty="0" smtClean="0"/>
              <a:t>N</a:t>
            </a:r>
            <a:r>
              <a:rPr lang="en-IN" sz="1600" dirty="0" smtClean="0"/>
              <a:t>N- </a:t>
            </a:r>
            <a:r>
              <a:rPr lang="en-IN" dirty="0" smtClean="0"/>
              <a:t>Autonomic ganglia, Adrenal medulla, CNS</a:t>
            </a:r>
          </a:p>
          <a:p>
            <a:pPr lvl="1"/>
            <a:r>
              <a:rPr lang="en-IN" dirty="0" smtClean="0"/>
              <a:t>Selectively stimulated by </a:t>
            </a:r>
            <a:r>
              <a:rPr lang="en-IN" dirty="0" err="1" smtClean="0"/>
              <a:t>Dimethyl</a:t>
            </a:r>
            <a:r>
              <a:rPr lang="en-IN" dirty="0" smtClean="0"/>
              <a:t> phenyl </a:t>
            </a:r>
            <a:r>
              <a:rPr lang="en-IN" dirty="0" err="1" smtClean="0"/>
              <a:t>piperazinium</a:t>
            </a:r>
            <a:r>
              <a:rPr lang="en-IN" dirty="0" smtClean="0"/>
              <a:t> (DMPP)</a:t>
            </a:r>
          </a:p>
          <a:p>
            <a:pPr lvl="1"/>
            <a:r>
              <a:rPr lang="en-IN" dirty="0" smtClean="0"/>
              <a:t>Blocked by </a:t>
            </a:r>
            <a:r>
              <a:rPr lang="en-IN" dirty="0" err="1" smtClean="0"/>
              <a:t>Hexamethonium</a:t>
            </a:r>
            <a:endParaRPr lang="en-IN" dirty="0" smtClean="0"/>
          </a:p>
          <a:p>
            <a:pPr lvl="1"/>
            <a:r>
              <a:rPr lang="en-IN" dirty="0" smtClean="0"/>
              <a:t>Constitute primary pathway of transmission in Ganglia</a:t>
            </a:r>
          </a:p>
          <a:p>
            <a:pPr lvl="1">
              <a:buNone/>
            </a:pPr>
            <a:endParaRPr lang="en-IN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Actions of Ach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Muscarinic</a:t>
            </a:r>
            <a:r>
              <a:rPr lang="en-IN" dirty="0" smtClean="0"/>
              <a:t> actions  (</a:t>
            </a:r>
            <a:r>
              <a:rPr lang="en-IN" dirty="0" err="1" smtClean="0"/>
              <a:t>MiS</a:t>
            </a:r>
            <a:r>
              <a:rPr lang="en-IN" dirty="0" smtClean="0"/>
              <a:t> DULB DHR)</a:t>
            </a:r>
          </a:p>
          <a:p>
            <a:pPr lvl="1"/>
            <a:r>
              <a:rPr lang="en-IN" dirty="0" smtClean="0"/>
              <a:t>Stimulation of </a:t>
            </a:r>
            <a:r>
              <a:rPr lang="en-IN" dirty="0" err="1" smtClean="0"/>
              <a:t>muscarinic</a:t>
            </a:r>
            <a:r>
              <a:rPr lang="en-IN" dirty="0" smtClean="0"/>
              <a:t> receptors</a:t>
            </a:r>
          </a:p>
          <a:p>
            <a:pPr marL="571500" indent="-514350">
              <a:buFont typeface="+mj-lt"/>
              <a:buAutoNum type="arabicPeriod"/>
            </a:pPr>
            <a:r>
              <a:rPr lang="en-IN" dirty="0" smtClean="0"/>
              <a:t>Heart- depresses SA node, decrease in Heart rate, even cardiac arrest may occur</a:t>
            </a:r>
          </a:p>
          <a:p>
            <a:pPr marL="571500" indent="-514350">
              <a:buFont typeface="+mj-lt"/>
              <a:buAutoNum type="arabicPeriod"/>
            </a:pPr>
            <a:r>
              <a:rPr lang="en-IN" dirty="0" smtClean="0"/>
              <a:t>Blood vessels- relaxes smooth muscles- dilatation</a:t>
            </a:r>
          </a:p>
          <a:p>
            <a:pPr marL="971550" lvl="1" indent="-514350"/>
            <a:r>
              <a:rPr lang="en-IN" dirty="0" smtClean="0"/>
              <a:t>Vasodilatation-primarily through release of EDRF (endothelium dependent relaxing factor)-NO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14350">
              <a:buNone/>
            </a:pPr>
            <a:r>
              <a:rPr lang="en-IN" dirty="0" smtClean="0"/>
              <a:t>3. Smooth muscles- increases the tone of smooth muscles, increases tone &amp; peristalsis of GI tract, sphincters are relaxed</a:t>
            </a:r>
          </a:p>
          <a:p>
            <a:pPr marL="571500" indent="-514350"/>
            <a:r>
              <a:rPr lang="en-IN" dirty="0" smtClean="0"/>
              <a:t>	abdominal cramps- evacuation of bowel</a:t>
            </a:r>
          </a:p>
          <a:p>
            <a:pPr marL="571500" indent="-514350"/>
            <a:r>
              <a:rPr lang="en-IN" dirty="0" smtClean="0"/>
              <a:t>Peristalsis in </a:t>
            </a:r>
            <a:r>
              <a:rPr lang="en-IN" dirty="0" err="1" smtClean="0"/>
              <a:t>ureter</a:t>
            </a:r>
            <a:r>
              <a:rPr lang="en-IN" dirty="0" smtClean="0"/>
              <a:t> is increased- contraction of </a:t>
            </a:r>
            <a:r>
              <a:rPr lang="en-IN" dirty="0" err="1" smtClean="0"/>
              <a:t>detrusor</a:t>
            </a:r>
            <a:r>
              <a:rPr lang="en-IN" dirty="0" smtClean="0"/>
              <a:t> muscle- relaxation of bladder </a:t>
            </a:r>
            <a:r>
              <a:rPr lang="en-IN" dirty="0" err="1" smtClean="0"/>
              <a:t>trigone</a:t>
            </a:r>
            <a:r>
              <a:rPr lang="en-IN" dirty="0" smtClean="0"/>
              <a:t> &amp; </a:t>
            </a:r>
            <a:r>
              <a:rPr lang="en-IN" dirty="0" err="1" smtClean="0"/>
              <a:t>sphicter</a:t>
            </a:r>
            <a:r>
              <a:rPr lang="en-IN" dirty="0" smtClean="0"/>
              <a:t>- voiding of bladder</a:t>
            </a:r>
          </a:p>
          <a:p>
            <a:pPr marL="571500" indent="-514350"/>
            <a:r>
              <a:rPr lang="en-IN" dirty="0" smtClean="0"/>
              <a:t>Bronchial muscle-contraction- </a:t>
            </a:r>
            <a:r>
              <a:rPr lang="en-IN" dirty="0" err="1" smtClean="0"/>
              <a:t>ashtmatics</a:t>
            </a:r>
            <a:r>
              <a:rPr lang="en-IN" dirty="0" smtClean="0"/>
              <a:t> are highly sensitive-</a:t>
            </a:r>
            <a:r>
              <a:rPr lang="en-IN" dirty="0" err="1" smtClean="0"/>
              <a:t>bronchospasm</a:t>
            </a:r>
            <a:r>
              <a:rPr lang="en-IN" dirty="0" smtClean="0"/>
              <a:t>-dyspnoea-precipitation of bronchial asthmatic attack</a:t>
            </a:r>
          </a:p>
          <a:p>
            <a:pPr marL="571500" indent="-514350">
              <a:buNone/>
            </a:pPr>
            <a:endParaRPr lang="en-IN" dirty="0" smtClean="0"/>
          </a:p>
          <a:p>
            <a:pPr marL="571500" indent="-514350">
              <a:buFont typeface="+mj-lt"/>
              <a:buAutoNum type="arabicPeriod"/>
            </a:pPr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dirty="0" smtClean="0"/>
              <a:t>4. </a:t>
            </a:r>
            <a:r>
              <a:rPr lang="en-IN" dirty="0" err="1" smtClean="0"/>
              <a:t>Secretory</a:t>
            </a:r>
            <a:r>
              <a:rPr lang="en-IN" dirty="0" smtClean="0"/>
              <a:t> glands</a:t>
            </a:r>
          </a:p>
          <a:p>
            <a:pPr>
              <a:buNone/>
            </a:pPr>
            <a:r>
              <a:rPr lang="en-IN" dirty="0" smtClean="0"/>
              <a:t>	enhances all the secretion of glands: salivary, </a:t>
            </a:r>
            <a:r>
              <a:rPr lang="en-IN" dirty="0" err="1" smtClean="0"/>
              <a:t>lacrimal</a:t>
            </a:r>
            <a:r>
              <a:rPr lang="en-IN" dirty="0" smtClean="0"/>
              <a:t>, nasopharyngeal, </a:t>
            </a:r>
            <a:r>
              <a:rPr lang="en-IN" dirty="0" err="1" smtClean="0"/>
              <a:t>tracheobronchial</a:t>
            </a:r>
            <a:r>
              <a:rPr lang="en-IN" dirty="0" smtClean="0"/>
              <a:t>, gastric, intestinal secretions, sweating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5. Eye- constriction of Pupil- contraction of circular muscles</a:t>
            </a:r>
          </a:p>
          <a:p>
            <a:pPr>
              <a:buNone/>
            </a:pPr>
            <a:r>
              <a:rPr lang="en-IN" dirty="0" smtClean="0"/>
              <a:t>- Contraction of </a:t>
            </a:r>
            <a:r>
              <a:rPr lang="en-IN" dirty="0" err="1" smtClean="0"/>
              <a:t>ciliary</a:t>
            </a:r>
            <a:r>
              <a:rPr lang="en-IN" dirty="0" smtClean="0"/>
              <a:t> muscle causing spasm of accommodation, increased aqueous outflow facility, reduction in intraocular tension (glaucoma)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Nicotinic actions</a:t>
            </a:r>
          </a:p>
          <a:p>
            <a:pPr lvl="1"/>
            <a:r>
              <a:rPr lang="en-IN" dirty="0" smtClean="0"/>
              <a:t>Neuromuscular junction- skeletal muscle contraction</a:t>
            </a:r>
          </a:p>
          <a:p>
            <a:pPr lvl="1"/>
            <a:r>
              <a:rPr lang="en-IN" dirty="0" smtClean="0"/>
              <a:t>Autonomic ganglia (</a:t>
            </a:r>
            <a:r>
              <a:rPr lang="en-IN" dirty="0" err="1" smtClean="0"/>
              <a:t>sympatheitc</a:t>
            </a:r>
            <a:r>
              <a:rPr lang="en-IN" dirty="0" smtClean="0"/>
              <a:t> &amp; Parasympathetic)- stimulation occurs at high dose</a:t>
            </a:r>
          </a:p>
          <a:p>
            <a:pPr lvl="1"/>
            <a:r>
              <a:rPr lang="en-IN" dirty="0" smtClean="0"/>
              <a:t>CNS- neurotransmitter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Uses</a:t>
            </a:r>
          </a:p>
          <a:p>
            <a:pPr lvl="1"/>
            <a:r>
              <a:rPr lang="en-IN" dirty="0" smtClean="0"/>
              <a:t>Ach is destroyed in the gut, when given orally</a:t>
            </a:r>
          </a:p>
          <a:p>
            <a:pPr lvl="1"/>
            <a:r>
              <a:rPr lang="en-IN" dirty="0" smtClean="0"/>
              <a:t>On intravenous administration, it is rapidly metabolised by </a:t>
            </a:r>
            <a:r>
              <a:rPr lang="en-IN" dirty="0" err="1" smtClean="0"/>
              <a:t>pseudocholinesterases</a:t>
            </a:r>
            <a:r>
              <a:rPr lang="en-IN" dirty="0" smtClean="0"/>
              <a:t> in the plasma and true </a:t>
            </a:r>
            <a:r>
              <a:rPr lang="en-IN" dirty="0" err="1" smtClean="0"/>
              <a:t>cholinesterases</a:t>
            </a:r>
            <a:r>
              <a:rPr lang="en-IN" dirty="0" smtClean="0"/>
              <a:t> at the site of action</a:t>
            </a:r>
          </a:p>
          <a:p>
            <a:pPr lvl="1"/>
            <a:r>
              <a:rPr lang="en-IN" dirty="0" smtClean="0"/>
              <a:t>Therefore, it is not used therapeutically except occasionally as 1% </a:t>
            </a:r>
            <a:r>
              <a:rPr lang="en-IN" dirty="0" err="1" smtClean="0"/>
              <a:t>eyedrops</a:t>
            </a:r>
            <a:r>
              <a:rPr lang="en-IN" dirty="0" smtClean="0"/>
              <a:t> to produce </a:t>
            </a:r>
            <a:r>
              <a:rPr lang="en-IN" dirty="0" err="1" smtClean="0"/>
              <a:t>miosis</a:t>
            </a:r>
            <a:r>
              <a:rPr lang="en-IN" dirty="0" smtClean="0"/>
              <a:t> during some eye surgeries.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Esters of </a:t>
            </a:r>
            <a:r>
              <a:rPr lang="en-IN" dirty="0" err="1" smtClean="0"/>
              <a:t>choline</a:t>
            </a:r>
            <a:r>
              <a:rPr lang="en-IN" dirty="0" smtClean="0"/>
              <a:t> are effective orally, </a:t>
            </a:r>
            <a:r>
              <a:rPr lang="en-IN" dirty="0" err="1" smtClean="0"/>
              <a:t>carbachol</a:t>
            </a:r>
            <a:r>
              <a:rPr lang="en-IN" dirty="0" smtClean="0"/>
              <a:t> and </a:t>
            </a:r>
            <a:r>
              <a:rPr lang="en-IN" dirty="0" err="1" smtClean="0"/>
              <a:t>bethanechol</a:t>
            </a:r>
            <a:r>
              <a:rPr lang="en-IN" dirty="0" smtClean="0"/>
              <a:t> are resistant to both </a:t>
            </a:r>
            <a:r>
              <a:rPr lang="en-IN" dirty="0" err="1" smtClean="0"/>
              <a:t>cholinesterases</a:t>
            </a:r>
            <a:r>
              <a:rPr lang="en-IN" dirty="0" smtClean="0"/>
              <a:t> and have a longer duration of action.</a:t>
            </a:r>
          </a:p>
          <a:p>
            <a:r>
              <a:rPr lang="en-IN" dirty="0" smtClean="0"/>
              <a:t>Their </a:t>
            </a:r>
            <a:r>
              <a:rPr lang="en-IN" dirty="0" err="1" smtClean="0"/>
              <a:t>muscarinic</a:t>
            </a:r>
            <a:r>
              <a:rPr lang="en-IN" dirty="0" smtClean="0"/>
              <a:t> actions are prominent with a sustained effect on </a:t>
            </a:r>
            <a:r>
              <a:rPr lang="en-IN" dirty="0" err="1" smtClean="0"/>
              <a:t>g.i</a:t>
            </a:r>
            <a:r>
              <a:rPr lang="en-IN" dirty="0" smtClean="0"/>
              <a:t> smooth muscles and urinary bladder.</a:t>
            </a:r>
          </a:p>
          <a:p>
            <a:r>
              <a:rPr lang="en-IN" dirty="0" err="1" smtClean="0"/>
              <a:t>Methacholine</a:t>
            </a:r>
            <a:r>
              <a:rPr lang="en-IN" dirty="0" smtClean="0"/>
              <a:t> is rarely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Carbachol</a:t>
            </a:r>
            <a:r>
              <a:rPr lang="en-IN" dirty="0" smtClean="0"/>
              <a:t> is used in glaucoma.</a:t>
            </a:r>
          </a:p>
          <a:p>
            <a:r>
              <a:rPr lang="en-IN" dirty="0" err="1" smtClean="0"/>
              <a:t>Bethanechol</a:t>
            </a:r>
            <a:r>
              <a:rPr lang="en-IN" dirty="0" smtClean="0"/>
              <a:t> may be used in </a:t>
            </a:r>
            <a:r>
              <a:rPr lang="en-IN" dirty="0" err="1" smtClean="0"/>
              <a:t>hypotonia</a:t>
            </a:r>
            <a:r>
              <a:rPr lang="en-IN" dirty="0" smtClean="0"/>
              <a:t> of bladder and </a:t>
            </a:r>
            <a:r>
              <a:rPr lang="en-IN" dirty="0" err="1" smtClean="0"/>
              <a:t>g.i</a:t>
            </a:r>
            <a:r>
              <a:rPr lang="en-IN" dirty="0" smtClean="0"/>
              <a:t> smooth muscles and in some cases of post operative paralytic </a:t>
            </a:r>
            <a:r>
              <a:rPr lang="en-IN" dirty="0" err="1" smtClean="0"/>
              <a:t>ileus</a:t>
            </a:r>
            <a:r>
              <a:rPr lang="en-IN" dirty="0" smtClean="0"/>
              <a:t> and urinary retention.</a:t>
            </a:r>
          </a:p>
          <a:p>
            <a:endParaRPr lang="en-IN" dirty="0" smtClean="0"/>
          </a:p>
          <a:p>
            <a:r>
              <a:rPr lang="en-IN" dirty="0" smtClean="0"/>
              <a:t>It may also be used in </a:t>
            </a:r>
            <a:r>
              <a:rPr lang="en-IN" dirty="0" err="1" smtClean="0"/>
              <a:t>xerostomia</a:t>
            </a:r>
            <a:r>
              <a:rPr lang="en-IN" dirty="0" smtClean="0"/>
              <a:t> as an alternative to </a:t>
            </a:r>
            <a:r>
              <a:rPr lang="en-IN" dirty="0" err="1" smtClean="0"/>
              <a:t>pilocarpine</a:t>
            </a:r>
            <a:r>
              <a:rPr lang="en-IN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Somatic nervous system</a:t>
            </a:r>
          </a:p>
          <a:p>
            <a:pPr lvl="1"/>
            <a:r>
              <a:rPr lang="en-US" dirty="0" smtClean="0"/>
              <a:t>It deals with skeletal muscles only</a:t>
            </a:r>
          </a:p>
          <a:p>
            <a:pPr lvl="1"/>
            <a:r>
              <a:rPr lang="en-US" dirty="0" smtClean="0"/>
              <a:t>Voluntary functions</a:t>
            </a:r>
          </a:p>
          <a:p>
            <a:pPr lvl="1"/>
            <a:r>
              <a:rPr lang="en-US" dirty="0" smtClean="0"/>
              <a:t>Locomotion, respiration, posture, deep tendon reflexes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Adverse effects</a:t>
            </a:r>
          </a:p>
          <a:p>
            <a:pPr lvl="1"/>
            <a:r>
              <a:rPr lang="en-IN" dirty="0" smtClean="0"/>
              <a:t>Diarrhoea, flushing, salivation, </a:t>
            </a:r>
            <a:r>
              <a:rPr lang="en-IN" dirty="0" err="1" smtClean="0"/>
              <a:t>bradycardia</a:t>
            </a:r>
            <a:r>
              <a:rPr lang="en-IN" dirty="0" smtClean="0"/>
              <a:t>, hypotension, syncope and </a:t>
            </a:r>
            <a:r>
              <a:rPr lang="en-IN" dirty="0" err="1" smtClean="0"/>
              <a:t>bronchospasm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Cholinergic Drugs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Cholinergic drugs act at the same site as Ach</a:t>
            </a:r>
          </a:p>
          <a:p>
            <a:r>
              <a:rPr lang="en-IN" dirty="0" smtClean="0"/>
              <a:t>Thereby mimic its actions</a:t>
            </a:r>
          </a:p>
          <a:p>
            <a:r>
              <a:rPr lang="en-IN" dirty="0" smtClean="0"/>
              <a:t>So called </a:t>
            </a:r>
            <a:r>
              <a:rPr lang="en-IN" dirty="0" err="1" smtClean="0"/>
              <a:t>cholinomimetics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1. Directly acting</a:t>
            </a:r>
          </a:p>
          <a:p>
            <a:pPr>
              <a:buFontTx/>
              <a:buChar char="-"/>
            </a:pPr>
            <a:r>
              <a:rPr lang="en-IN" dirty="0" smtClean="0"/>
              <a:t>Ach</a:t>
            </a:r>
          </a:p>
          <a:p>
            <a:pPr>
              <a:buFontTx/>
              <a:buChar char="-"/>
            </a:pPr>
            <a:r>
              <a:rPr lang="en-IN" dirty="0" smtClean="0"/>
              <a:t>Synthetic </a:t>
            </a:r>
            <a:r>
              <a:rPr lang="en-IN" dirty="0" err="1" smtClean="0"/>
              <a:t>choline</a:t>
            </a:r>
            <a:r>
              <a:rPr lang="en-IN" dirty="0" smtClean="0"/>
              <a:t>: </a:t>
            </a:r>
            <a:r>
              <a:rPr lang="en-IN" dirty="0" err="1" smtClean="0"/>
              <a:t>Methacholine</a:t>
            </a:r>
            <a:r>
              <a:rPr lang="en-IN" dirty="0" smtClean="0"/>
              <a:t>, </a:t>
            </a:r>
            <a:r>
              <a:rPr lang="en-IN" dirty="0" err="1" smtClean="0"/>
              <a:t>Carbachol</a:t>
            </a:r>
            <a:r>
              <a:rPr lang="en-IN" dirty="0" smtClean="0"/>
              <a:t>, </a:t>
            </a:r>
            <a:r>
              <a:rPr lang="en-IN" dirty="0" err="1" smtClean="0"/>
              <a:t>Bethanecol</a:t>
            </a: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Natural Alkaloids- </a:t>
            </a:r>
            <a:r>
              <a:rPr lang="en-IN" dirty="0" err="1" smtClean="0"/>
              <a:t>Muscarine</a:t>
            </a:r>
            <a:r>
              <a:rPr lang="en-IN" dirty="0" smtClean="0"/>
              <a:t>, Nicotine, </a:t>
            </a:r>
            <a:r>
              <a:rPr lang="en-IN" b="1" dirty="0" err="1" smtClean="0"/>
              <a:t>Pilocarpine</a:t>
            </a:r>
            <a:endParaRPr lang="en-IN" b="1" dirty="0" smtClean="0"/>
          </a:p>
          <a:p>
            <a:pPr>
              <a:buFontTx/>
              <a:buChar char="-"/>
            </a:pPr>
            <a:endParaRPr lang="en-IN" dirty="0" smtClean="0"/>
          </a:p>
          <a:p>
            <a:pPr>
              <a:buFontTx/>
              <a:buChar char="-"/>
            </a:pP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2. Indirectly acting</a:t>
            </a:r>
          </a:p>
          <a:p>
            <a:pPr>
              <a:buNone/>
            </a:pPr>
            <a:r>
              <a:rPr lang="en-IN" dirty="0" smtClean="0"/>
              <a:t>	 </a:t>
            </a:r>
            <a:r>
              <a:rPr lang="en-IN" dirty="0" err="1" smtClean="0"/>
              <a:t>Anticholinesterase</a:t>
            </a:r>
            <a:r>
              <a:rPr lang="en-IN" dirty="0" smtClean="0"/>
              <a:t>-</a:t>
            </a:r>
          </a:p>
          <a:p>
            <a:pPr lvl="1"/>
            <a:r>
              <a:rPr lang="en-IN" dirty="0" smtClean="0"/>
              <a:t>Reversible-</a:t>
            </a:r>
          </a:p>
          <a:p>
            <a:pPr lvl="2"/>
            <a:r>
              <a:rPr lang="en-IN" dirty="0" err="1" smtClean="0"/>
              <a:t>Carbamates</a:t>
            </a:r>
            <a:r>
              <a:rPr lang="en-IN" dirty="0" smtClean="0"/>
              <a:t>- </a:t>
            </a:r>
            <a:r>
              <a:rPr lang="en-IN" dirty="0" err="1" smtClean="0"/>
              <a:t>Neostigmine</a:t>
            </a:r>
            <a:r>
              <a:rPr lang="en-IN" dirty="0" smtClean="0"/>
              <a:t>, </a:t>
            </a:r>
            <a:r>
              <a:rPr lang="en-IN" dirty="0" err="1" smtClean="0"/>
              <a:t>Physostigmine</a:t>
            </a:r>
            <a:r>
              <a:rPr lang="en-IN" dirty="0" smtClean="0"/>
              <a:t>, </a:t>
            </a:r>
            <a:r>
              <a:rPr lang="en-IN" dirty="0" err="1" smtClean="0"/>
              <a:t>Pyridostigmine</a:t>
            </a:r>
            <a:r>
              <a:rPr lang="en-IN" dirty="0" smtClean="0"/>
              <a:t>,, </a:t>
            </a:r>
            <a:r>
              <a:rPr lang="en-IN" dirty="0" err="1" smtClean="0"/>
              <a:t>Rivastigmine</a:t>
            </a:r>
            <a:endParaRPr lang="en-IN" dirty="0" smtClean="0"/>
          </a:p>
          <a:p>
            <a:pPr lvl="2"/>
            <a:r>
              <a:rPr lang="en-IN" dirty="0" smtClean="0"/>
              <a:t>Non </a:t>
            </a:r>
            <a:r>
              <a:rPr lang="en-IN" dirty="0" err="1" smtClean="0"/>
              <a:t>carbamates</a:t>
            </a:r>
            <a:r>
              <a:rPr lang="en-IN" dirty="0" smtClean="0"/>
              <a:t>- </a:t>
            </a:r>
            <a:r>
              <a:rPr lang="en-IN" dirty="0" err="1" smtClean="0"/>
              <a:t>Edrophonium</a:t>
            </a:r>
            <a:r>
              <a:rPr lang="en-IN" dirty="0" smtClean="0"/>
              <a:t>, </a:t>
            </a:r>
            <a:r>
              <a:rPr lang="en-IN" dirty="0" err="1" smtClean="0"/>
              <a:t>Tacrine</a:t>
            </a:r>
            <a:r>
              <a:rPr lang="en-IN" dirty="0" smtClean="0"/>
              <a:t>, </a:t>
            </a:r>
            <a:r>
              <a:rPr lang="en-IN" dirty="0" err="1" smtClean="0"/>
              <a:t>Donepezil</a:t>
            </a:r>
            <a:r>
              <a:rPr lang="en-IN" dirty="0" smtClean="0"/>
              <a:t>, </a:t>
            </a:r>
            <a:r>
              <a:rPr lang="en-IN" dirty="0" err="1" smtClean="0"/>
              <a:t>Galantamine</a:t>
            </a:r>
            <a:endParaRPr lang="en-IN" dirty="0" smtClean="0"/>
          </a:p>
          <a:p>
            <a:pPr lvl="1"/>
            <a:r>
              <a:rPr lang="en-IN" dirty="0" smtClean="0"/>
              <a:t>Irreversible- </a:t>
            </a:r>
          </a:p>
          <a:p>
            <a:pPr lvl="2"/>
            <a:r>
              <a:rPr lang="en-IN" dirty="0" err="1" smtClean="0"/>
              <a:t>Carbamates</a:t>
            </a:r>
            <a:r>
              <a:rPr lang="en-IN" dirty="0" smtClean="0"/>
              <a:t>- </a:t>
            </a:r>
            <a:r>
              <a:rPr lang="en-IN" dirty="0" err="1" smtClean="0"/>
              <a:t>Carbaryl</a:t>
            </a:r>
            <a:r>
              <a:rPr lang="en-IN" dirty="0" smtClean="0"/>
              <a:t>, </a:t>
            </a:r>
            <a:r>
              <a:rPr lang="en-IN" dirty="0" err="1" smtClean="0"/>
              <a:t>Propoxur</a:t>
            </a:r>
            <a:endParaRPr lang="en-IN" dirty="0" smtClean="0"/>
          </a:p>
          <a:p>
            <a:pPr lvl="2"/>
            <a:r>
              <a:rPr lang="en-IN" dirty="0" err="1" smtClean="0"/>
              <a:t>Organophosphorus</a:t>
            </a:r>
            <a:r>
              <a:rPr lang="en-IN" dirty="0" smtClean="0"/>
              <a:t> compound- </a:t>
            </a:r>
            <a:r>
              <a:rPr lang="en-IN" dirty="0" err="1" smtClean="0"/>
              <a:t>Isofluorophate</a:t>
            </a:r>
            <a:r>
              <a:rPr lang="en-IN" dirty="0" smtClean="0"/>
              <a:t>, </a:t>
            </a:r>
            <a:r>
              <a:rPr lang="en-IN" dirty="0" err="1" smtClean="0"/>
              <a:t>Ecothiopate</a:t>
            </a:r>
            <a:r>
              <a:rPr lang="en-IN" dirty="0" smtClean="0"/>
              <a:t>, Parathion, </a:t>
            </a:r>
            <a:r>
              <a:rPr lang="en-IN" dirty="0" err="1" smtClean="0"/>
              <a:t>Malathion</a:t>
            </a:r>
            <a:endParaRPr lang="en-IN" dirty="0" smtClean="0"/>
          </a:p>
          <a:p>
            <a:pPr lvl="2">
              <a:buNone/>
            </a:pPr>
            <a:endParaRPr lang="en-IN" dirty="0" smtClean="0"/>
          </a:p>
          <a:p>
            <a:pPr lvl="1"/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30" dirty="0"/>
              <a:t>Pilocarpine</a:t>
            </a:r>
            <a:endParaRPr sz="400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Chief alkaloid obtained from plant</a:t>
            </a:r>
          </a:p>
          <a:p>
            <a:r>
              <a:rPr lang="en-IN" dirty="0" smtClean="0"/>
              <a:t>Tertiary amine</a:t>
            </a:r>
          </a:p>
          <a:p>
            <a:r>
              <a:rPr lang="en-IN" dirty="0" smtClean="0"/>
              <a:t>Crosses BBB</a:t>
            </a:r>
          </a:p>
          <a:p>
            <a:r>
              <a:rPr lang="en-IN" dirty="0" smtClean="0"/>
              <a:t>Dominant </a:t>
            </a:r>
            <a:r>
              <a:rPr lang="en-IN" dirty="0" err="1" smtClean="0"/>
              <a:t>muscarine</a:t>
            </a:r>
            <a:r>
              <a:rPr lang="en-IN" dirty="0" smtClean="0"/>
              <a:t> action</a:t>
            </a:r>
          </a:p>
          <a:p>
            <a:r>
              <a:rPr lang="en-IN" dirty="0" smtClean="0"/>
              <a:t>Mild nicotinic action on ganglia</a:t>
            </a:r>
          </a:p>
          <a:p>
            <a:r>
              <a:rPr lang="en-IN" dirty="0" smtClean="0"/>
              <a:t>Too toxic for its systemic use- pulmonary </a:t>
            </a:r>
            <a:r>
              <a:rPr lang="en-IN" dirty="0" err="1" smtClean="0"/>
              <a:t>edema</a:t>
            </a:r>
            <a:r>
              <a:rPr lang="en-IN" dirty="0" smtClean="0"/>
              <a:t> is major hazard</a:t>
            </a:r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Therapeutic use</a:t>
            </a:r>
          </a:p>
          <a:p>
            <a:pPr lvl="1">
              <a:buNone/>
            </a:pPr>
            <a:r>
              <a:rPr lang="en-IN" dirty="0" smtClean="0"/>
              <a:t>1. Initial treatment of open angle glaucoma</a:t>
            </a:r>
          </a:p>
          <a:p>
            <a:pPr lvl="1"/>
            <a:r>
              <a:rPr lang="en-IN" dirty="0" smtClean="0"/>
              <a:t>0.5 to 4 % </a:t>
            </a:r>
          </a:p>
          <a:p>
            <a:pPr lvl="1"/>
            <a:r>
              <a:rPr lang="en-IN" dirty="0" smtClean="0"/>
              <a:t>Decrease in IOP</a:t>
            </a:r>
          </a:p>
          <a:p>
            <a:pPr lvl="1"/>
            <a:r>
              <a:rPr lang="en-IN" dirty="0" smtClean="0"/>
              <a:t>Duration- 4 to 8 hours</a:t>
            </a:r>
          </a:p>
          <a:p>
            <a:pPr lvl="1">
              <a:buNone/>
            </a:pPr>
            <a:r>
              <a:rPr lang="en-IN" dirty="0" smtClean="0"/>
              <a:t>2. To counteract </a:t>
            </a:r>
            <a:r>
              <a:rPr lang="en-IN" dirty="0" err="1" smtClean="0"/>
              <a:t>mydriasis</a:t>
            </a:r>
            <a:r>
              <a:rPr lang="en-IN" dirty="0" smtClean="0"/>
              <a:t> produced by Atropine</a:t>
            </a:r>
          </a:p>
          <a:p>
            <a:pPr lvl="1">
              <a:buNone/>
            </a:pPr>
            <a:r>
              <a:rPr lang="en-IN" dirty="0" smtClean="0"/>
              <a:t>3. To break adhesions between iris and the lens</a:t>
            </a:r>
          </a:p>
          <a:p>
            <a:pPr lvl="1">
              <a:buNone/>
            </a:pPr>
            <a:r>
              <a:rPr lang="en-IN" dirty="0" smtClean="0"/>
              <a:t>4. Stimulation of secretion after laryngeal surgery and in </a:t>
            </a:r>
            <a:r>
              <a:rPr lang="en-IN" dirty="0" err="1" smtClean="0"/>
              <a:t>xerostomia</a:t>
            </a:r>
            <a:r>
              <a:rPr lang="en-IN" dirty="0" smtClean="0"/>
              <a:t> after radiotherapy- no oral preparation is available</a:t>
            </a:r>
          </a:p>
        </p:txBody>
      </p:sp>
      <p:sp>
        <p:nvSpPr>
          <p:cNvPr id="10" name="object 10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743200" cy="4525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45" dirty="0"/>
              <a:t>M</a:t>
            </a:r>
            <a:r>
              <a:rPr sz="4000" spc="-275" dirty="0"/>
              <a:t>us</a:t>
            </a:r>
            <a:r>
              <a:rPr sz="4000" spc="-265" dirty="0"/>
              <a:t>c</a:t>
            </a:r>
            <a:r>
              <a:rPr sz="4000" spc="-95" dirty="0"/>
              <a:t>ar</a:t>
            </a:r>
            <a:r>
              <a:rPr sz="4000" spc="-55" dirty="0"/>
              <a:t>i</a:t>
            </a:r>
            <a:r>
              <a:rPr sz="4000" spc="-114" dirty="0"/>
              <a:t>n</a:t>
            </a:r>
            <a:r>
              <a:rPr sz="4000" spc="-235" dirty="0"/>
              <a:t>e</a:t>
            </a:r>
            <a:endParaRPr sz="400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object 9"/>
          <p:cNvSpPr txBox="1"/>
          <p:nvPr/>
        </p:nvSpPr>
        <p:spPr>
          <a:xfrm>
            <a:off x="1172527" y="2392679"/>
            <a:ext cx="6213634" cy="37363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Clr>
                <a:srgbClr val="1186C2"/>
              </a:buClr>
              <a:buSzPct val="143750"/>
              <a:buChar char="•"/>
              <a:tabLst>
                <a:tab pos="298450" algn="l"/>
              </a:tabLst>
            </a:pPr>
            <a:r>
              <a:rPr sz="3600" spc="-45" dirty="0">
                <a:cs typeface="Arial"/>
              </a:rPr>
              <a:t>Alkaloid </a:t>
            </a:r>
            <a:r>
              <a:rPr sz="3600" spc="10" dirty="0">
                <a:cs typeface="Arial"/>
              </a:rPr>
              <a:t>from</a:t>
            </a:r>
            <a:r>
              <a:rPr sz="3600" spc="-520" dirty="0">
                <a:cs typeface="Arial"/>
              </a:rPr>
              <a:t> </a:t>
            </a:r>
            <a:r>
              <a:rPr sz="3600" spc="-70">
                <a:cs typeface="Arial"/>
              </a:rPr>
              <a:t>mushroom </a:t>
            </a:r>
            <a:endParaRPr lang="en-IN" sz="3600" spc="-70" dirty="0" smtClean="0"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100"/>
              </a:spcBef>
              <a:buClr>
                <a:srgbClr val="1186C2"/>
              </a:buClr>
              <a:buSzPct val="143750"/>
              <a:buChar char="•"/>
              <a:tabLst>
                <a:tab pos="298450" algn="l"/>
              </a:tabLst>
            </a:pPr>
            <a:r>
              <a:rPr sz="3600" spc="-60" smtClean="0">
                <a:cs typeface="Arial"/>
              </a:rPr>
              <a:t>Only </a:t>
            </a:r>
            <a:r>
              <a:rPr sz="3600" spc="-85" dirty="0">
                <a:cs typeface="Arial"/>
              </a:rPr>
              <a:t>muscarinic</a:t>
            </a:r>
            <a:r>
              <a:rPr sz="3600" spc="-320" dirty="0">
                <a:cs typeface="Arial"/>
              </a:rPr>
              <a:t> </a:t>
            </a:r>
            <a:r>
              <a:rPr sz="3600" spc="-75" dirty="0">
                <a:cs typeface="Arial"/>
              </a:rPr>
              <a:t>actions</a:t>
            </a:r>
            <a:endParaRPr sz="3600"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Clr>
                <a:srgbClr val="1186C2"/>
              </a:buClr>
              <a:buSzPct val="143750"/>
              <a:buChar char="•"/>
              <a:tabLst>
                <a:tab pos="298450" algn="l"/>
              </a:tabLst>
            </a:pPr>
            <a:r>
              <a:rPr sz="3600" spc="-70" dirty="0">
                <a:cs typeface="Arial"/>
              </a:rPr>
              <a:t>No </a:t>
            </a:r>
            <a:r>
              <a:rPr sz="3600" spc="-60" dirty="0">
                <a:cs typeface="Arial"/>
              </a:rPr>
              <a:t>clinical</a:t>
            </a:r>
            <a:r>
              <a:rPr sz="3600" spc="-310" dirty="0">
                <a:cs typeface="Arial"/>
              </a:rPr>
              <a:t> </a:t>
            </a:r>
            <a:r>
              <a:rPr sz="3600" spc="-160" dirty="0">
                <a:cs typeface="Arial"/>
              </a:rPr>
              <a:t>use</a:t>
            </a:r>
            <a:endParaRPr sz="3600">
              <a:cs typeface="Arial"/>
            </a:endParaRPr>
          </a:p>
          <a:p>
            <a:pPr marL="298450" indent="-285750">
              <a:lnSpc>
                <a:spcPts val="2655"/>
              </a:lnSpc>
              <a:spcBef>
                <a:spcPts val="600"/>
              </a:spcBef>
              <a:buClr>
                <a:srgbClr val="1186C2"/>
              </a:buClr>
              <a:buSzPct val="143750"/>
              <a:buFont typeface="Arial"/>
              <a:buChar char="•"/>
              <a:tabLst>
                <a:tab pos="298450" algn="l"/>
              </a:tabLst>
            </a:pPr>
            <a:r>
              <a:rPr sz="3600" b="1" spc="-140" dirty="0">
                <a:cs typeface="Arial"/>
              </a:rPr>
              <a:t>Mushroom</a:t>
            </a:r>
            <a:r>
              <a:rPr sz="3600" b="1" spc="-170" dirty="0">
                <a:cs typeface="Arial"/>
              </a:rPr>
              <a:t> </a:t>
            </a:r>
            <a:r>
              <a:rPr sz="3600" b="1" spc="-150" dirty="0">
                <a:cs typeface="Arial"/>
              </a:rPr>
              <a:t>poisoning</a:t>
            </a:r>
            <a:r>
              <a:rPr sz="3600" b="1" spc="-155" dirty="0">
                <a:cs typeface="Arial"/>
              </a:rPr>
              <a:t> </a:t>
            </a:r>
            <a:r>
              <a:rPr sz="3600" spc="-100" dirty="0">
                <a:cs typeface="Arial"/>
              </a:rPr>
              <a:t>due</a:t>
            </a:r>
            <a:r>
              <a:rPr sz="3600" spc="-170" dirty="0">
                <a:cs typeface="Arial"/>
              </a:rPr>
              <a:t> </a:t>
            </a:r>
            <a:r>
              <a:rPr sz="3600" spc="45" dirty="0">
                <a:cs typeface="Arial"/>
              </a:rPr>
              <a:t>to</a:t>
            </a:r>
            <a:r>
              <a:rPr sz="3600" spc="-175" dirty="0">
                <a:cs typeface="Arial"/>
              </a:rPr>
              <a:t> </a:t>
            </a:r>
            <a:r>
              <a:rPr sz="3600" spc="-55" dirty="0">
                <a:cs typeface="Arial"/>
              </a:rPr>
              <a:t>ingestion</a:t>
            </a:r>
            <a:r>
              <a:rPr sz="3600" spc="-185" dirty="0">
                <a:cs typeface="Arial"/>
              </a:rPr>
              <a:t> </a:t>
            </a:r>
            <a:r>
              <a:rPr sz="3600" spc="15" dirty="0">
                <a:cs typeface="Arial"/>
              </a:rPr>
              <a:t>of</a:t>
            </a:r>
            <a:r>
              <a:rPr sz="3600" spc="-180" dirty="0">
                <a:cs typeface="Arial"/>
              </a:rPr>
              <a:t> </a:t>
            </a:r>
            <a:r>
              <a:rPr sz="3600" spc="-95">
                <a:cs typeface="Arial"/>
              </a:rPr>
              <a:t>poisonous</a:t>
            </a:r>
            <a:r>
              <a:rPr sz="3600" spc="-175">
                <a:cs typeface="Arial"/>
              </a:rPr>
              <a:t> </a:t>
            </a:r>
            <a:r>
              <a:rPr sz="3600" spc="-70" smtClean="0">
                <a:cs typeface="Arial"/>
              </a:rPr>
              <a:t>mushroom</a:t>
            </a:r>
            <a:r>
              <a:rPr lang="en-US" sz="3600" spc="-70" dirty="0" smtClean="0">
                <a:cs typeface="Arial"/>
              </a:rPr>
              <a:t>- treated by </a:t>
            </a:r>
            <a:r>
              <a:rPr lang="en-US" sz="3600" spc="-70" dirty="0" err="1" smtClean="0">
                <a:cs typeface="Arial"/>
              </a:rPr>
              <a:t>anticholinergic</a:t>
            </a:r>
            <a:endParaRPr sz="3600">
              <a:cs typeface="Arial"/>
            </a:endParaRPr>
          </a:p>
          <a:p>
            <a:pPr marL="12700" marR="1356360">
              <a:lnSpc>
                <a:spcPts val="3479"/>
              </a:lnSpc>
              <a:spcBef>
                <a:spcPts val="440"/>
              </a:spcBef>
            </a:pPr>
            <a:endParaRPr sz="360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Indirectly acting (</a:t>
            </a:r>
            <a:r>
              <a:rPr lang="en-IN" dirty="0" err="1" smtClean="0"/>
              <a:t>anticholine</a:t>
            </a:r>
            <a:r>
              <a:rPr lang="en-IN" dirty="0" smtClean="0"/>
              <a:t> esterase)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Reversible competitive inhibitors of </a:t>
            </a:r>
            <a:r>
              <a:rPr lang="en-IN" dirty="0" err="1" smtClean="0"/>
              <a:t>AChE</a:t>
            </a:r>
            <a:endParaRPr lang="en-IN" dirty="0" smtClean="0"/>
          </a:p>
          <a:p>
            <a:pPr lvl="1"/>
            <a:r>
              <a:rPr lang="en-IN" dirty="0" smtClean="0"/>
              <a:t>Degradation- Ach binds </a:t>
            </a:r>
            <a:r>
              <a:rPr lang="en-IN" dirty="0" err="1" smtClean="0"/>
              <a:t>AChE</a:t>
            </a:r>
            <a:r>
              <a:rPr lang="en-IN" dirty="0" smtClean="0"/>
              <a:t> through electrostatic attraction at two points</a:t>
            </a:r>
          </a:p>
          <a:p>
            <a:pPr lvl="2"/>
            <a:r>
              <a:rPr lang="en-IN" dirty="0" smtClean="0"/>
              <a:t>Anionic site </a:t>
            </a:r>
          </a:p>
          <a:p>
            <a:pPr lvl="2"/>
            <a:r>
              <a:rPr lang="en-IN" dirty="0" err="1" smtClean="0"/>
              <a:t>Esteric</a:t>
            </a:r>
            <a:r>
              <a:rPr lang="en-IN" dirty="0" smtClean="0"/>
              <a:t> site</a:t>
            </a:r>
          </a:p>
          <a:p>
            <a:pPr lvl="2"/>
            <a:r>
              <a:rPr lang="en-IN" dirty="0" smtClean="0"/>
              <a:t>Enzyme substrate complex is formed </a:t>
            </a:r>
          </a:p>
          <a:p>
            <a:pPr lvl="2"/>
            <a:r>
              <a:rPr lang="en-IN" dirty="0" smtClean="0"/>
              <a:t>Cleavage of ester linkage with regeneration of </a:t>
            </a:r>
            <a:r>
              <a:rPr lang="en-IN" dirty="0" err="1" smtClean="0"/>
              <a:t>choline</a:t>
            </a:r>
            <a:r>
              <a:rPr lang="en-IN" dirty="0" smtClean="0"/>
              <a:t> </a:t>
            </a:r>
          </a:p>
          <a:p>
            <a:pPr lvl="2"/>
            <a:r>
              <a:rPr lang="en-IN" dirty="0" smtClean="0"/>
              <a:t>Reversible </a:t>
            </a:r>
            <a:r>
              <a:rPr lang="en-IN" dirty="0" err="1" smtClean="0"/>
              <a:t>anticholinesterase</a:t>
            </a:r>
            <a:r>
              <a:rPr lang="en-IN" dirty="0" smtClean="0"/>
              <a:t> resemble structurally with Ach</a:t>
            </a:r>
          </a:p>
          <a:p>
            <a:pPr lvl="2"/>
            <a:r>
              <a:rPr lang="en-IN" dirty="0" smtClean="0"/>
              <a:t>Temporary inhibition of enzyme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25" dirty="0"/>
              <a:t>Physostigmine</a:t>
            </a:r>
            <a:endParaRPr sz="400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98450" indent="-285750">
              <a:lnSpc>
                <a:spcPct val="100000"/>
              </a:lnSpc>
              <a:spcBef>
                <a:spcPts val="20"/>
              </a:spcBef>
              <a:buClr>
                <a:srgbClr val="1186C2"/>
              </a:buClr>
              <a:buSzPct val="143750"/>
              <a:tabLst>
                <a:tab pos="298450" algn="l"/>
              </a:tabLst>
            </a:pPr>
            <a:r>
              <a:rPr lang="en-IN" spc="-60" dirty="0" smtClean="0">
                <a:cs typeface="Arial"/>
              </a:rPr>
              <a:t>Tertiary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70" dirty="0" smtClean="0">
                <a:cs typeface="Arial"/>
              </a:rPr>
              <a:t>amine,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15" dirty="0" smtClean="0">
                <a:cs typeface="Arial"/>
              </a:rPr>
              <a:t>lipid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75" dirty="0" smtClean="0">
                <a:cs typeface="Arial"/>
              </a:rPr>
              <a:t>soluble,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35" dirty="0" smtClean="0">
                <a:cs typeface="Arial"/>
              </a:rPr>
              <a:t>well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95" dirty="0" smtClean="0">
                <a:cs typeface="Arial"/>
              </a:rPr>
              <a:t>absorbed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40" dirty="0" smtClean="0">
                <a:cs typeface="Arial"/>
              </a:rPr>
              <a:t>orally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95" dirty="0" smtClean="0">
                <a:cs typeface="Arial"/>
              </a:rPr>
              <a:t>and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150" dirty="0" smtClean="0">
                <a:cs typeface="Arial"/>
              </a:rPr>
              <a:t>crosses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180" dirty="0" smtClean="0">
                <a:cs typeface="Arial"/>
              </a:rPr>
              <a:t>BBB</a:t>
            </a:r>
            <a:endParaRPr lang="en-IN" dirty="0" smtClean="0"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20"/>
              </a:spcBef>
              <a:buClr>
                <a:srgbClr val="1186C2"/>
              </a:buClr>
              <a:buSzPct val="143750"/>
              <a:tabLst>
                <a:tab pos="298450" algn="l"/>
              </a:tabLst>
            </a:pPr>
            <a:r>
              <a:rPr lang="en-IN" spc="-70" dirty="0" smtClean="0">
                <a:cs typeface="Arial"/>
              </a:rPr>
              <a:t>Hydrolyzed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25" dirty="0" smtClean="0">
                <a:cs typeface="Arial"/>
              </a:rPr>
              <a:t>in</a:t>
            </a:r>
            <a:r>
              <a:rPr lang="en-IN" spc="-204" dirty="0" smtClean="0">
                <a:cs typeface="Arial"/>
              </a:rPr>
              <a:t> </a:t>
            </a:r>
            <a:r>
              <a:rPr lang="en-IN" spc="-45" dirty="0" smtClean="0">
                <a:cs typeface="Arial"/>
              </a:rPr>
              <a:t>liver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100" dirty="0" smtClean="0">
                <a:cs typeface="Arial"/>
              </a:rPr>
              <a:t>and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105" dirty="0" smtClean="0">
                <a:cs typeface="Arial"/>
              </a:rPr>
              <a:t>plasma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55" dirty="0" smtClean="0">
                <a:cs typeface="Arial"/>
              </a:rPr>
              <a:t>by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125" dirty="0" err="1" smtClean="0">
                <a:cs typeface="Arial"/>
              </a:rPr>
              <a:t>esterases</a:t>
            </a:r>
            <a:endParaRPr lang="en-IN" dirty="0" smtClean="0"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20"/>
              </a:spcBef>
              <a:buClr>
                <a:srgbClr val="1186C2"/>
              </a:buClr>
              <a:buSzPct val="143750"/>
              <a:tabLst>
                <a:tab pos="298450" algn="l"/>
              </a:tabLst>
            </a:pPr>
            <a:r>
              <a:rPr lang="en-IN" spc="-75" dirty="0" smtClean="0">
                <a:cs typeface="Arial"/>
              </a:rPr>
              <a:t>Long</a:t>
            </a:r>
            <a:r>
              <a:rPr lang="en-IN" spc="-200" dirty="0" smtClean="0">
                <a:cs typeface="Arial"/>
              </a:rPr>
              <a:t> </a:t>
            </a:r>
            <a:r>
              <a:rPr lang="en-IN" spc="-50" dirty="0" smtClean="0">
                <a:cs typeface="Arial"/>
              </a:rPr>
              <a:t>lasting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45" dirty="0" smtClean="0">
                <a:cs typeface="Arial"/>
              </a:rPr>
              <a:t>action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75" dirty="0" smtClean="0">
                <a:cs typeface="Arial"/>
              </a:rPr>
              <a:t>(4-8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90" dirty="0" smtClean="0">
                <a:cs typeface="Arial"/>
              </a:rPr>
              <a:t>hours)</a:t>
            </a:r>
            <a:endParaRPr lang="en-IN" dirty="0" smtClean="0">
              <a:cs typeface="Arial"/>
            </a:endParaRPr>
          </a:p>
          <a:p>
            <a:pPr marL="298450" marR="156210" indent="-285750">
              <a:lnSpc>
                <a:spcPct val="79900"/>
              </a:lnSpc>
              <a:spcBef>
                <a:spcPts val="600"/>
              </a:spcBef>
              <a:buClr>
                <a:srgbClr val="1186C2"/>
              </a:buClr>
              <a:buSzPct val="143750"/>
              <a:tabLst>
                <a:tab pos="298450" algn="l"/>
              </a:tabLst>
            </a:pPr>
            <a:r>
              <a:rPr lang="en-IN" spc="-95" dirty="0" smtClean="0">
                <a:cs typeface="Arial"/>
              </a:rPr>
              <a:t>Penetrates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100" dirty="0" smtClean="0">
                <a:cs typeface="Arial"/>
              </a:rPr>
              <a:t>cornea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55" dirty="0" smtClean="0">
                <a:cs typeface="Arial"/>
              </a:rPr>
              <a:t>readily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60" dirty="0" smtClean="0">
                <a:cs typeface="Arial"/>
              </a:rPr>
              <a:t>on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65" dirty="0" smtClean="0">
                <a:cs typeface="Arial"/>
              </a:rPr>
              <a:t>local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50" dirty="0" smtClean="0">
                <a:cs typeface="Arial"/>
              </a:rPr>
              <a:t>application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30" dirty="0" smtClean="0">
                <a:cs typeface="Arial"/>
              </a:rPr>
              <a:t>in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114" dirty="0" smtClean="0">
                <a:cs typeface="Arial"/>
              </a:rPr>
              <a:t>eye</a:t>
            </a:r>
            <a:r>
              <a:rPr lang="en-IN" spc="-175" dirty="0" smtClean="0">
                <a:cs typeface="Arial"/>
              </a:rPr>
              <a:t> </a:t>
            </a:r>
            <a:r>
              <a:rPr lang="en-IN" spc="-5" dirty="0" smtClean="0">
                <a:cs typeface="Arial"/>
              </a:rPr>
              <a:t>-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90" dirty="0" err="1" smtClean="0">
                <a:cs typeface="Arial"/>
              </a:rPr>
              <a:t>Muscarinic</a:t>
            </a:r>
            <a:r>
              <a:rPr lang="en-IN" spc="-180" dirty="0" smtClean="0">
                <a:cs typeface="Arial"/>
              </a:rPr>
              <a:t> </a:t>
            </a:r>
            <a:r>
              <a:rPr lang="en-IN" spc="-45" dirty="0" smtClean="0">
                <a:cs typeface="Arial"/>
              </a:rPr>
              <a:t>action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60" dirty="0" smtClean="0">
                <a:cs typeface="Arial"/>
              </a:rPr>
              <a:t>on  </a:t>
            </a:r>
            <a:r>
              <a:rPr lang="en-IN" spc="-114" dirty="0" smtClean="0">
                <a:cs typeface="Arial"/>
              </a:rPr>
              <a:t>eye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110" dirty="0" smtClean="0">
                <a:cs typeface="Arial"/>
              </a:rPr>
              <a:t>causing</a:t>
            </a:r>
            <a:r>
              <a:rPr lang="en-IN" spc="-180" dirty="0" smtClean="0">
                <a:cs typeface="Arial"/>
              </a:rPr>
              <a:t> </a:t>
            </a:r>
            <a:r>
              <a:rPr lang="en-IN" spc="-85" dirty="0" err="1" smtClean="0">
                <a:cs typeface="Arial"/>
              </a:rPr>
              <a:t>miosis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100" dirty="0" smtClean="0">
                <a:cs typeface="Arial"/>
              </a:rPr>
              <a:t>and</a:t>
            </a:r>
            <a:r>
              <a:rPr lang="en-IN" spc="-180" dirty="0" smtClean="0">
                <a:cs typeface="Arial"/>
              </a:rPr>
              <a:t> </a:t>
            </a:r>
            <a:r>
              <a:rPr lang="en-IN" spc="-145" dirty="0" smtClean="0">
                <a:cs typeface="Arial"/>
              </a:rPr>
              <a:t>spasm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15" dirty="0" smtClean="0">
                <a:cs typeface="Arial"/>
              </a:rPr>
              <a:t>of</a:t>
            </a:r>
            <a:r>
              <a:rPr lang="en-IN" spc="-180" dirty="0" smtClean="0">
                <a:cs typeface="Arial"/>
              </a:rPr>
              <a:t> </a:t>
            </a:r>
            <a:r>
              <a:rPr lang="en-IN" spc="-65" dirty="0" smtClean="0">
                <a:cs typeface="Arial"/>
              </a:rPr>
              <a:t>accommodation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65" dirty="0" smtClean="0">
                <a:cs typeface="Arial"/>
              </a:rPr>
              <a:t>on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65" dirty="0" smtClean="0">
                <a:cs typeface="Arial"/>
              </a:rPr>
              <a:t>local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50" dirty="0" smtClean="0">
                <a:cs typeface="Arial"/>
              </a:rPr>
              <a:t>application</a:t>
            </a:r>
            <a:endParaRPr lang="en-IN" dirty="0" smtClean="0"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20"/>
              </a:spcBef>
              <a:buClr>
                <a:srgbClr val="1186C2"/>
              </a:buClr>
              <a:buSzPct val="143750"/>
              <a:tabLst>
                <a:tab pos="298450" algn="l"/>
              </a:tabLst>
            </a:pPr>
            <a:r>
              <a:rPr lang="en-IN" spc="-65" dirty="0" smtClean="0">
                <a:cs typeface="Arial"/>
              </a:rPr>
              <a:t>Salivation,</a:t>
            </a:r>
            <a:r>
              <a:rPr lang="en-IN" spc="-180" dirty="0" smtClean="0">
                <a:cs typeface="Arial"/>
              </a:rPr>
              <a:t> </a:t>
            </a:r>
            <a:r>
              <a:rPr lang="en-IN" spc="-40" dirty="0" err="1" smtClean="0">
                <a:cs typeface="Arial"/>
              </a:rPr>
              <a:t>lacrimation</a:t>
            </a:r>
            <a:r>
              <a:rPr lang="en-IN" spc="-40" dirty="0" smtClean="0">
                <a:cs typeface="Arial"/>
              </a:rPr>
              <a:t>,</a:t>
            </a:r>
            <a:r>
              <a:rPr lang="en-IN" spc="-180" dirty="0" smtClean="0">
                <a:cs typeface="Arial"/>
              </a:rPr>
              <a:t> </a:t>
            </a:r>
            <a:r>
              <a:rPr lang="en-IN" spc="-70" dirty="0" smtClean="0">
                <a:cs typeface="Arial"/>
              </a:rPr>
              <a:t>sweating</a:t>
            </a:r>
            <a:r>
              <a:rPr lang="en-IN" spc="-180" dirty="0" smtClean="0">
                <a:cs typeface="Arial"/>
              </a:rPr>
              <a:t> </a:t>
            </a:r>
            <a:r>
              <a:rPr lang="en-IN" spc="-100" dirty="0" smtClean="0">
                <a:cs typeface="Arial"/>
              </a:rPr>
              <a:t>and</a:t>
            </a:r>
            <a:r>
              <a:rPr lang="en-IN" spc="-170" dirty="0" smtClean="0">
                <a:cs typeface="Arial"/>
              </a:rPr>
              <a:t> </a:t>
            </a:r>
            <a:r>
              <a:rPr lang="en-IN" spc="-105" dirty="0" smtClean="0">
                <a:cs typeface="Arial"/>
              </a:rPr>
              <a:t>increased</a:t>
            </a:r>
            <a:r>
              <a:rPr lang="en-IN" spc="-180" dirty="0" smtClean="0">
                <a:cs typeface="Arial"/>
              </a:rPr>
              <a:t> </a:t>
            </a:r>
            <a:r>
              <a:rPr lang="en-IN" spc="-60" dirty="0" err="1" smtClean="0">
                <a:cs typeface="Arial"/>
              </a:rPr>
              <a:t>tracheobronchial</a:t>
            </a:r>
            <a:r>
              <a:rPr lang="en-IN" spc="-180" dirty="0" smtClean="0">
                <a:cs typeface="Arial"/>
              </a:rPr>
              <a:t> </a:t>
            </a:r>
            <a:r>
              <a:rPr lang="en-IN" spc="-85" dirty="0" smtClean="0">
                <a:cs typeface="Arial"/>
              </a:rPr>
              <a:t>secretions</a:t>
            </a:r>
            <a:endParaRPr lang="en-IN" dirty="0" smtClean="0"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20"/>
              </a:spcBef>
              <a:buClr>
                <a:srgbClr val="1186C2"/>
              </a:buClr>
              <a:buSzPct val="143750"/>
              <a:tabLst>
                <a:tab pos="298450" algn="l"/>
              </a:tabLst>
            </a:pPr>
            <a:r>
              <a:rPr lang="en-IN" spc="-114" dirty="0" smtClean="0">
                <a:cs typeface="Arial"/>
              </a:rPr>
              <a:t>Increased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45" dirty="0" smtClean="0">
                <a:cs typeface="Arial"/>
              </a:rPr>
              <a:t>heart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40" dirty="0" smtClean="0">
                <a:cs typeface="Arial"/>
              </a:rPr>
              <a:t>rate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5" dirty="0" smtClean="0">
                <a:cs typeface="Arial"/>
              </a:rPr>
              <a:t>&amp;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60" dirty="0" smtClean="0">
                <a:cs typeface="Arial"/>
              </a:rPr>
              <a:t>hypotension</a:t>
            </a:r>
            <a:endParaRPr lang="en-IN" dirty="0" smtClean="0">
              <a:cs typeface="Arial"/>
            </a:endParaRP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25" dirty="0"/>
              <a:t>Physostigmine </a:t>
            </a:r>
            <a:r>
              <a:rPr sz="4000" spc="-5" dirty="0"/>
              <a:t>-</a:t>
            </a:r>
            <a:r>
              <a:rPr sz="4000" spc="-555" dirty="0"/>
              <a:t> </a:t>
            </a:r>
            <a:r>
              <a:rPr sz="4000" spc="-295" dirty="0"/>
              <a:t>uses</a:t>
            </a:r>
            <a:endParaRPr sz="400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69900" indent="-457200">
              <a:lnSpc>
                <a:spcPts val="2570"/>
              </a:lnSpc>
              <a:buClr>
                <a:srgbClr val="1186C2"/>
              </a:buClr>
              <a:buSzPct val="143750"/>
              <a:buAutoNum type="arabicPeriod"/>
              <a:tabLst>
                <a:tab pos="469900" algn="l"/>
              </a:tabLst>
            </a:pPr>
            <a:r>
              <a:rPr lang="en-IN" spc="-140" dirty="0" smtClean="0">
                <a:cs typeface="Arial"/>
              </a:rPr>
              <a:t>Used</a:t>
            </a:r>
            <a:r>
              <a:rPr lang="en-IN" spc="-195" dirty="0" smtClean="0">
                <a:cs typeface="Arial"/>
              </a:rPr>
              <a:t> as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5" dirty="0" err="1" smtClean="0">
                <a:cs typeface="Arial"/>
              </a:rPr>
              <a:t>miotic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80" dirty="0" smtClean="0">
                <a:cs typeface="Arial"/>
              </a:rPr>
              <a:t>drops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50" dirty="0" smtClean="0">
                <a:cs typeface="Arial"/>
              </a:rPr>
              <a:t>to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130" dirty="0" smtClean="0">
                <a:cs typeface="Arial"/>
              </a:rPr>
              <a:t>decrease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145" dirty="0" smtClean="0">
                <a:cs typeface="Arial"/>
              </a:rPr>
              <a:t>IOP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30" dirty="0" smtClean="0">
                <a:cs typeface="Arial"/>
              </a:rPr>
              <a:t>in</a:t>
            </a:r>
            <a:r>
              <a:rPr lang="en-IN" spc="-285" dirty="0" smtClean="0">
                <a:cs typeface="Arial"/>
              </a:rPr>
              <a:t> </a:t>
            </a:r>
            <a:r>
              <a:rPr lang="en-IN" spc="-114" dirty="0" smtClean="0">
                <a:cs typeface="Arial"/>
              </a:rPr>
              <a:t>Glaucoma</a:t>
            </a:r>
            <a:endParaRPr lang="en-IN" dirty="0" smtClean="0">
              <a:cs typeface="Arial"/>
            </a:endParaRPr>
          </a:p>
          <a:p>
            <a:pPr marL="469900" indent="-457200">
              <a:lnSpc>
                <a:spcPts val="2900"/>
              </a:lnSpc>
              <a:buClr>
                <a:srgbClr val="1186C2"/>
              </a:buClr>
              <a:buSzPct val="143750"/>
              <a:buAutoNum type="arabicPeriod"/>
              <a:tabLst>
                <a:tab pos="469900" algn="l"/>
              </a:tabLst>
            </a:pPr>
            <a:r>
              <a:rPr lang="en-IN" spc="-180" dirty="0" smtClean="0">
                <a:cs typeface="Arial"/>
              </a:rPr>
              <a:t>To </a:t>
            </a:r>
            <a:r>
              <a:rPr lang="en-IN" spc="-75" dirty="0" smtClean="0">
                <a:cs typeface="Arial"/>
              </a:rPr>
              <a:t>antagonize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30" dirty="0" err="1" smtClean="0">
                <a:cs typeface="Arial"/>
              </a:rPr>
              <a:t>mydriatic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15" dirty="0" smtClean="0">
                <a:cs typeface="Arial"/>
              </a:rPr>
              <a:t>effect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15" dirty="0" smtClean="0">
                <a:cs typeface="Arial"/>
              </a:rPr>
              <a:t>of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45" dirty="0" smtClean="0">
                <a:cs typeface="Arial"/>
              </a:rPr>
              <a:t>atropine</a:t>
            </a:r>
            <a:endParaRPr lang="en-IN" dirty="0" smtClean="0">
              <a:cs typeface="Arial"/>
            </a:endParaRPr>
          </a:p>
          <a:p>
            <a:pPr marL="469900" marR="5080" indent="-457200">
              <a:lnSpc>
                <a:spcPct val="74400"/>
              </a:lnSpc>
              <a:spcBef>
                <a:spcPts val="439"/>
              </a:spcBef>
              <a:buClr>
                <a:srgbClr val="1186C2"/>
              </a:buClr>
              <a:buSzPct val="143750"/>
              <a:buAutoNum type="arabicPeriod"/>
              <a:tabLst>
                <a:tab pos="469900" algn="l"/>
              </a:tabLst>
            </a:pPr>
            <a:r>
              <a:rPr lang="en-IN" spc="-180" dirty="0" smtClean="0">
                <a:cs typeface="Arial"/>
              </a:rPr>
              <a:t>To</a:t>
            </a:r>
            <a:r>
              <a:rPr lang="en-IN" spc="-175" dirty="0" smtClean="0">
                <a:cs typeface="Arial"/>
              </a:rPr>
              <a:t> </a:t>
            </a:r>
            <a:r>
              <a:rPr lang="en-IN" spc="-80" dirty="0" smtClean="0">
                <a:cs typeface="Arial"/>
              </a:rPr>
              <a:t>break</a:t>
            </a:r>
            <a:r>
              <a:rPr lang="en-IN" spc="-180" dirty="0" smtClean="0">
                <a:cs typeface="Arial"/>
              </a:rPr>
              <a:t> </a:t>
            </a:r>
            <a:r>
              <a:rPr lang="en-IN" spc="-114" dirty="0" smtClean="0">
                <a:cs typeface="Arial"/>
              </a:rPr>
              <a:t>adhesions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65" dirty="0" smtClean="0">
                <a:cs typeface="Arial"/>
              </a:rPr>
              <a:t>between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50" dirty="0" smtClean="0">
                <a:cs typeface="Arial"/>
              </a:rPr>
              <a:t>iris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100" dirty="0" smtClean="0">
                <a:cs typeface="Arial"/>
              </a:rPr>
              <a:t>and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100" dirty="0" smtClean="0">
                <a:cs typeface="Arial"/>
              </a:rPr>
              <a:t>cornea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30" dirty="0" smtClean="0">
                <a:cs typeface="Arial"/>
              </a:rPr>
              <a:t>alternating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20" dirty="0" smtClean="0">
                <a:cs typeface="Arial"/>
              </a:rPr>
              <a:t>with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30" dirty="0" err="1" smtClean="0">
                <a:cs typeface="Arial"/>
              </a:rPr>
              <a:t>mydriatic</a:t>
            </a:r>
            <a:r>
              <a:rPr lang="en-IN" spc="-30" dirty="0" smtClean="0">
                <a:cs typeface="Arial"/>
              </a:rPr>
              <a:t>  </a:t>
            </a:r>
            <a:r>
              <a:rPr lang="en-IN" spc="-85" dirty="0" smtClean="0">
                <a:cs typeface="Arial"/>
              </a:rPr>
              <a:t>drops</a:t>
            </a:r>
            <a:endParaRPr lang="en-IN" dirty="0" smtClean="0">
              <a:cs typeface="Arial"/>
            </a:endParaRPr>
          </a:p>
          <a:p>
            <a:pPr marL="469900" indent="-457200">
              <a:lnSpc>
                <a:spcPts val="2490"/>
              </a:lnSpc>
              <a:buClr>
                <a:srgbClr val="1186C2"/>
              </a:buClr>
              <a:buSzPct val="143750"/>
              <a:buAutoNum type="arabicPeriod"/>
              <a:tabLst>
                <a:tab pos="469900" algn="l"/>
              </a:tabLst>
            </a:pPr>
            <a:r>
              <a:rPr lang="en-IN" spc="-90" dirty="0" smtClean="0">
                <a:cs typeface="Arial"/>
              </a:rPr>
              <a:t>Belladonna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65" dirty="0" smtClean="0">
                <a:cs typeface="Arial"/>
              </a:rPr>
              <a:t>poisoning,</a:t>
            </a:r>
            <a:r>
              <a:rPr lang="en-IN" spc="-355" dirty="0" smtClean="0">
                <a:cs typeface="Arial"/>
              </a:rPr>
              <a:t> </a:t>
            </a:r>
            <a:r>
              <a:rPr lang="en-IN" spc="-210" dirty="0" smtClean="0">
                <a:cs typeface="Arial"/>
              </a:rPr>
              <a:t>TCAs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5" dirty="0" smtClean="0">
                <a:cs typeface="Arial"/>
              </a:rPr>
              <a:t>&amp;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80" dirty="0" err="1" smtClean="0">
                <a:cs typeface="Arial"/>
              </a:rPr>
              <a:t>Phenothiazine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70" dirty="0" smtClean="0">
                <a:cs typeface="Arial"/>
              </a:rPr>
              <a:t>poisoning</a:t>
            </a:r>
            <a:endParaRPr lang="en-IN" dirty="0" smtClean="0">
              <a:cs typeface="Arial"/>
            </a:endParaRPr>
          </a:p>
          <a:p>
            <a:pPr marL="469900" indent="-457200">
              <a:lnSpc>
                <a:spcPts val="2900"/>
              </a:lnSpc>
              <a:buClr>
                <a:srgbClr val="1186C2"/>
              </a:buClr>
              <a:buSzPct val="143750"/>
              <a:buAutoNum type="arabicPeriod"/>
              <a:tabLst>
                <a:tab pos="469900" algn="l"/>
              </a:tabLst>
            </a:pPr>
            <a:r>
              <a:rPr lang="en-IN" spc="-75" dirty="0" smtClean="0">
                <a:cs typeface="Arial"/>
              </a:rPr>
              <a:t>Alzheimer’s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120" dirty="0" smtClean="0">
                <a:cs typeface="Arial"/>
              </a:rPr>
              <a:t>disease-</a:t>
            </a:r>
            <a:r>
              <a:rPr lang="en-IN" spc="-190" dirty="0" smtClean="0">
                <a:cs typeface="Arial"/>
              </a:rPr>
              <a:t> </a:t>
            </a:r>
            <a:r>
              <a:rPr lang="en-IN" spc="-80" dirty="0" smtClean="0">
                <a:cs typeface="Arial"/>
              </a:rPr>
              <a:t>pre-senile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25" dirty="0" smtClean="0">
                <a:cs typeface="Arial"/>
              </a:rPr>
              <a:t>or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95" dirty="0" smtClean="0">
                <a:cs typeface="Arial"/>
              </a:rPr>
              <a:t>senile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55" dirty="0" smtClean="0">
                <a:cs typeface="Arial"/>
              </a:rPr>
              <a:t>dementia</a:t>
            </a:r>
            <a:endParaRPr lang="en-IN" dirty="0" smtClean="0">
              <a:cs typeface="Arial"/>
            </a:endParaRPr>
          </a:p>
          <a:p>
            <a:pPr marL="469900" indent="-457200">
              <a:lnSpc>
                <a:spcPts val="3425"/>
              </a:lnSpc>
              <a:buClr>
                <a:srgbClr val="1186C2"/>
              </a:buClr>
              <a:buSzPct val="143750"/>
              <a:buAutoNum type="arabicPeriod"/>
              <a:tabLst>
                <a:tab pos="469900" algn="l"/>
              </a:tabLst>
            </a:pPr>
            <a:r>
              <a:rPr lang="en-IN" spc="-35" dirty="0" smtClean="0">
                <a:cs typeface="Arial"/>
              </a:rPr>
              <a:t>Atropine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110" dirty="0" smtClean="0">
                <a:cs typeface="Arial"/>
              </a:rPr>
              <a:t>is</a:t>
            </a:r>
            <a:r>
              <a:rPr lang="en-IN" spc="-180" dirty="0" smtClean="0">
                <a:cs typeface="Arial"/>
              </a:rPr>
              <a:t> </a:t>
            </a:r>
            <a:r>
              <a:rPr lang="en-IN" spc="-20" dirty="0" smtClean="0">
                <a:cs typeface="Arial"/>
              </a:rPr>
              <a:t>antidote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30" dirty="0" smtClean="0">
                <a:cs typeface="Arial"/>
              </a:rPr>
              <a:t>in</a:t>
            </a:r>
            <a:r>
              <a:rPr lang="en-IN" spc="-195" dirty="0" smtClean="0">
                <a:cs typeface="Arial"/>
              </a:rPr>
              <a:t> </a:t>
            </a:r>
            <a:r>
              <a:rPr lang="en-IN" spc="-65" dirty="0" err="1" smtClean="0">
                <a:cs typeface="Arial"/>
              </a:rPr>
              <a:t>physostigmine</a:t>
            </a:r>
            <a:r>
              <a:rPr lang="en-IN" spc="-185" dirty="0" smtClean="0">
                <a:cs typeface="Arial"/>
              </a:rPr>
              <a:t> </a:t>
            </a:r>
            <a:r>
              <a:rPr lang="en-IN" spc="-65" dirty="0" smtClean="0">
                <a:cs typeface="Arial"/>
              </a:rPr>
              <a:t>poisoning.</a:t>
            </a:r>
            <a:endParaRPr lang="en-IN" dirty="0" smtClean="0">
              <a:cs typeface="Arial"/>
            </a:endParaRPr>
          </a:p>
          <a:p>
            <a:pPr marL="12700">
              <a:lnSpc>
                <a:spcPts val="2785"/>
              </a:lnSpc>
            </a:pPr>
            <a:r>
              <a:rPr lang="en-IN" spc="-200" dirty="0" smtClean="0">
                <a:cs typeface="Arial"/>
              </a:rPr>
              <a:t>ADRs </a:t>
            </a:r>
            <a:r>
              <a:rPr lang="en-IN" spc="-165" dirty="0" smtClean="0">
                <a:cs typeface="Arial"/>
              </a:rPr>
              <a:t>– </a:t>
            </a:r>
            <a:r>
              <a:rPr lang="en-IN" spc="-180" dirty="0" smtClean="0">
                <a:cs typeface="Arial"/>
              </a:rPr>
              <a:t>CNS </a:t>
            </a:r>
            <a:r>
              <a:rPr lang="en-IN" spc="-90" dirty="0" smtClean="0">
                <a:cs typeface="Arial"/>
              </a:rPr>
              <a:t>stimulation </a:t>
            </a:r>
            <a:r>
              <a:rPr lang="en-IN" spc="-95" dirty="0" smtClean="0">
                <a:cs typeface="Arial"/>
              </a:rPr>
              <a:t>followed </a:t>
            </a:r>
            <a:r>
              <a:rPr lang="en-IN" spc="-125" dirty="0" smtClean="0">
                <a:cs typeface="Arial"/>
              </a:rPr>
              <a:t>by</a:t>
            </a:r>
            <a:r>
              <a:rPr lang="en-IN" spc="-434" dirty="0" smtClean="0">
                <a:cs typeface="Arial"/>
              </a:rPr>
              <a:t> </a:t>
            </a:r>
            <a:r>
              <a:rPr lang="en-IN" spc="-160" dirty="0" smtClean="0">
                <a:cs typeface="Arial"/>
              </a:rPr>
              <a:t>depression</a:t>
            </a:r>
            <a:endParaRPr lang="en-IN" dirty="0" smtClean="0">
              <a:cs typeface="Arial"/>
            </a:endParaRP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Autonomic-  Autos- Self, </a:t>
            </a:r>
            <a:r>
              <a:rPr lang="en-IN" dirty="0" err="1" smtClean="0"/>
              <a:t>Nomos</a:t>
            </a:r>
            <a:r>
              <a:rPr lang="en-IN" dirty="0" smtClean="0"/>
              <a:t>- Governing</a:t>
            </a:r>
          </a:p>
          <a:p>
            <a:r>
              <a:rPr lang="en-IN" dirty="0" smtClean="0"/>
              <a:t>ANS innervates heart, smooth muscles, glands, viscera and controls the functions of these organs</a:t>
            </a:r>
          </a:p>
          <a:p>
            <a:endParaRPr lang="en-IN" dirty="0" smtClean="0"/>
          </a:p>
          <a:p>
            <a:r>
              <a:rPr lang="en-IN" dirty="0" smtClean="0"/>
              <a:t>Autonomics- 2 divisions- SNS and PNS</a:t>
            </a:r>
          </a:p>
          <a:p>
            <a:r>
              <a:rPr lang="en-IN" dirty="0" smtClean="0"/>
              <a:t>Most of the viscera have both sympathetic and parasympathetic innervations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90" dirty="0"/>
              <a:t>Neostigmine</a:t>
            </a:r>
            <a:endParaRPr sz="400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8450" indent="-285750">
              <a:lnSpc>
                <a:spcPts val="2390"/>
              </a:lnSpc>
              <a:spcBef>
                <a:spcPts val="100"/>
              </a:spcBef>
              <a:buClr>
                <a:srgbClr val="1186C2"/>
              </a:buClr>
              <a:buSzPct val="145454"/>
              <a:tabLst>
                <a:tab pos="298450" algn="l"/>
              </a:tabLst>
            </a:pPr>
            <a:r>
              <a:rPr lang="en-IN" sz="2800" spc="-45" dirty="0" smtClean="0">
                <a:cs typeface="Arial"/>
              </a:rPr>
              <a:t>Synthetic </a:t>
            </a:r>
            <a:r>
              <a:rPr lang="en-IN" sz="2800" spc="-75" dirty="0" smtClean="0">
                <a:cs typeface="Arial"/>
              </a:rPr>
              <a:t>reversible </a:t>
            </a:r>
            <a:r>
              <a:rPr lang="en-IN" sz="2800" spc="-70" dirty="0" err="1" smtClean="0">
                <a:cs typeface="Arial"/>
              </a:rPr>
              <a:t>anticholinesterase</a:t>
            </a:r>
            <a:r>
              <a:rPr lang="en-IN" sz="2800" spc="-405" dirty="0" smtClean="0">
                <a:cs typeface="Arial"/>
              </a:rPr>
              <a:t> </a:t>
            </a:r>
            <a:r>
              <a:rPr lang="en-IN" sz="2800" spc="-55" dirty="0" smtClean="0">
                <a:cs typeface="Arial"/>
              </a:rPr>
              <a:t>drug</a:t>
            </a:r>
            <a:endParaRPr lang="en-IN" sz="2800" dirty="0" smtClean="0">
              <a:cs typeface="Arial"/>
            </a:endParaRPr>
          </a:p>
          <a:p>
            <a:pPr marL="298450" indent="-285750">
              <a:lnSpc>
                <a:spcPts val="2135"/>
              </a:lnSpc>
              <a:buClr>
                <a:srgbClr val="1186C2"/>
              </a:buClr>
              <a:buSzPct val="145454"/>
              <a:tabLst>
                <a:tab pos="298450" algn="l"/>
              </a:tabLst>
            </a:pPr>
            <a:r>
              <a:rPr lang="en-IN" sz="2800" spc="-60" dirty="0" smtClean="0">
                <a:cs typeface="Arial"/>
              </a:rPr>
              <a:t>Quaternary</a:t>
            </a:r>
            <a:r>
              <a:rPr lang="en-IN" sz="2800" spc="-175" dirty="0" smtClean="0">
                <a:cs typeface="Arial"/>
              </a:rPr>
              <a:t> </a:t>
            </a:r>
            <a:r>
              <a:rPr lang="en-IN" sz="2800" spc="-50" dirty="0" smtClean="0">
                <a:cs typeface="Arial"/>
              </a:rPr>
              <a:t>ammonium</a:t>
            </a:r>
            <a:r>
              <a:rPr lang="en-IN" sz="2800" spc="-180" dirty="0" smtClean="0">
                <a:cs typeface="Arial"/>
              </a:rPr>
              <a:t> </a:t>
            </a:r>
            <a:r>
              <a:rPr lang="en-IN" sz="2800" spc="-65" dirty="0" smtClean="0">
                <a:cs typeface="Arial"/>
              </a:rPr>
              <a:t>compound</a:t>
            </a:r>
            <a:r>
              <a:rPr lang="en-IN" sz="2800" spc="-180" dirty="0" smtClean="0">
                <a:cs typeface="Arial"/>
              </a:rPr>
              <a:t> </a:t>
            </a:r>
            <a:r>
              <a:rPr lang="en-IN" sz="2800" spc="-90" dirty="0" smtClean="0">
                <a:cs typeface="Arial"/>
              </a:rPr>
              <a:t>and</a:t>
            </a:r>
            <a:r>
              <a:rPr lang="en-IN" sz="2800" spc="-180" dirty="0" smtClean="0">
                <a:cs typeface="Arial"/>
              </a:rPr>
              <a:t> </a:t>
            </a:r>
            <a:r>
              <a:rPr lang="en-IN" sz="2800" spc="-15" dirty="0" smtClean="0">
                <a:cs typeface="Arial"/>
              </a:rPr>
              <a:t>lipid</a:t>
            </a:r>
            <a:r>
              <a:rPr lang="en-IN" sz="2800" spc="-175" dirty="0" smtClean="0">
                <a:cs typeface="Arial"/>
              </a:rPr>
              <a:t> </a:t>
            </a:r>
            <a:r>
              <a:rPr lang="en-IN" sz="2800" spc="-65" dirty="0" smtClean="0">
                <a:cs typeface="Arial"/>
              </a:rPr>
              <a:t>insoluble</a:t>
            </a:r>
            <a:endParaRPr lang="en-IN" sz="2800" dirty="0" smtClean="0">
              <a:cs typeface="Arial"/>
            </a:endParaRPr>
          </a:p>
          <a:p>
            <a:pPr marL="298450" indent="-285750">
              <a:lnSpc>
                <a:spcPts val="2130"/>
              </a:lnSpc>
              <a:buClr>
                <a:srgbClr val="1186C2"/>
              </a:buClr>
              <a:buSzPct val="145454"/>
              <a:tabLst>
                <a:tab pos="298450" algn="l"/>
              </a:tabLst>
            </a:pPr>
            <a:r>
              <a:rPr lang="en-IN" sz="2800" spc="-80" dirty="0" smtClean="0">
                <a:cs typeface="Arial"/>
              </a:rPr>
              <a:t>Cannot </a:t>
            </a:r>
            <a:r>
              <a:rPr lang="en-IN" sz="2800" spc="-130" dirty="0" smtClean="0">
                <a:cs typeface="Arial"/>
              </a:rPr>
              <a:t>cross</a:t>
            </a:r>
            <a:r>
              <a:rPr lang="en-IN" sz="2800" spc="-250" dirty="0" smtClean="0">
                <a:cs typeface="Arial"/>
              </a:rPr>
              <a:t> </a:t>
            </a:r>
            <a:r>
              <a:rPr lang="en-IN" sz="2800" spc="-165" dirty="0" smtClean="0">
                <a:cs typeface="Arial"/>
              </a:rPr>
              <a:t>BBB</a:t>
            </a:r>
            <a:endParaRPr lang="en-IN" sz="2800" dirty="0" smtClean="0">
              <a:cs typeface="Arial"/>
            </a:endParaRPr>
          </a:p>
          <a:p>
            <a:pPr marL="298450" indent="-285750">
              <a:lnSpc>
                <a:spcPts val="2130"/>
              </a:lnSpc>
              <a:buClr>
                <a:srgbClr val="1186C2"/>
              </a:buClr>
              <a:buSzPct val="145454"/>
              <a:tabLst>
                <a:tab pos="298450" algn="l"/>
              </a:tabLst>
            </a:pPr>
            <a:r>
              <a:rPr lang="en-IN" sz="2800" spc="-75" dirty="0" smtClean="0">
                <a:cs typeface="Arial"/>
              </a:rPr>
              <a:t>Hydrolysed</a:t>
            </a:r>
            <a:r>
              <a:rPr lang="en-IN" sz="2800" spc="-180" dirty="0" smtClean="0">
                <a:cs typeface="Arial"/>
              </a:rPr>
              <a:t> </a:t>
            </a:r>
            <a:r>
              <a:rPr lang="en-IN" sz="2800" spc="-55" dirty="0" smtClean="0">
                <a:cs typeface="Arial"/>
              </a:rPr>
              <a:t>by</a:t>
            </a:r>
            <a:r>
              <a:rPr lang="en-IN" sz="2800" spc="-170" dirty="0" smtClean="0">
                <a:cs typeface="Arial"/>
              </a:rPr>
              <a:t> </a:t>
            </a:r>
            <a:r>
              <a:rPr lang="en-IN" sz="2800" spc="-120" dirty="0" err="1" smtClean="0">
                <a:cs typeface="Arial"/>
              </a:rPr>
              <a:t>esterases</a:t>
            </a:r>
            <a:r>
              <a:rPr lang="en-IN" sz="2800" spc="-175" dirty="0" smtClean="0">
                <a:cs typeface="Arial"/>
              </a:rPr>
              <a:t> </a:t>
            </a:r>
            <a:r>
              <a:rPr lang="en-IN" sz="2800" spc="-30" dirty="0" smtClean="0">
                <a:cs typeface="Arial"/>
              </a:rPr>
              <a:t>in</a:t>
            </a:r>
            <a:r>
              <a:rPr lang="en-IN" sz="2800" spc="-165" dirty="0" smtClean="0">
                <a:cs typeface="Arial"/>
              </a:rPr>
              <a:t> </a:t>
            </a:r>
            <a:r>
              <a:rPr lang="en-IN" sz="2800" spc="-40" dirty="0" smtClean="0">
                <a:cs typeface="Arial"/>
              </a:rPr>
              <a:t>liver</a:t>
            </a:r>
            <a:r>
              <a:rPr lang="en-IN" sz="2800" spc="-170" dirty="0" smtClean="0">
                <a:cs typeface="Arial"/>
              </a:rPr>
              <a:t> </a:t>
            </a:r>
            <a:r>
              <a:rPr lang="en-IN" sz="2800" spc="5" dirty="0" smtClean="0">
                <a:cs typeface="Arial"/>
              </a:rPr>
              <a:t>&amp;</a:t>
            </a:r>
            <a:r>
              <a:rPr lang="en-IN" sz="2800" spc="-170" dirty="0" smtClean="0">
                <a:cs typeface="Arial"/>
              </a:rPr>
              <a:t> </a:t>
            </a:r>
            <a:r>
              <a:rPr lang="en-IN" sz="2800" spc="-95" dirty="0" smtClean="0">
                <a:cs typeface="Arial"/>
              </a:rPr>
              <a:t>plasma</a:t>
            </a:r>
            <a:endParaRPr lang="en-IN" sz="2800" dirty="0" smtClean="0">
              <a:cs typeface="Arial"/>
            </a:endParaRPr>
          </a:p>
          <a:p>
            <a:pPr marL="298450" indent="-285750">
              <a:lnSpc>
                <a:spcPts val="2385"/>
              </a:lnSpc>
              <a:buClr>
                <a:srgbClr val="1186C2"/>
              </a:buClr>
              <a:buSzPct val="145454"/>
              <a:tabLst>
                <a:tab pos="298450" algn="l"/>
              </a:tabLst>
            </a:pPr>
            <a:r>
              <a:rPr lang="en-IN" sz="2800" spc="-50" dirty="0" smtClean="0">
                <a:cs typeface="Arial"/>
              </a:rPr>
              <a:t>Short</a:t>
            </a:r>
            <a:r>
              <a:rPr lang="en-IN" sz="2800" spc="-175" dirty="0" smtClean="0">
                <a:cs typeface="Arial"/>
              </a:rPr>
              <a:t> </a:t>
            </a:r>
            <a:r>
              <a:rPr lang="en-IN" sz="2800" spc="-35" dirty="0" smtClean="0">
                <a:cs typeface="Arial"/>
              </a:rPr>
              <a:t>duration</a:t>
            </a:r>
            <a:r>
              <a:rPr lang="en-IN" sz="2800" spc="-165" dirty="0" smtClean="0">
                <a:cs typeface="Arial"/>
              </a:rPr>
              <a:t> </a:t>
            </a:r>
            <a:r>
              <a:rPr lang="en-IN" sz="2800" spc="15" dirty="0" smtClean="0">
                <a:cs typeface="Arial"/>
              </a:rPr>
              <a:t>of</a:t>
            </a:r>
            <a:r>
              <a:rPr lang="en-IN" sz="2800" spc="-180" dirty="0" smtClean="0">
                <a:cs typeface="Arial"/>
              </a:rPr>
              <a:t> </a:t>
            </a:r>
            <a:r>
              <a:rPr lang="en-IN" sz="2800" spc="-45" dirty="0" smtClean="0">
                <a:cs typeface="Arial"/>
              </a:rPr>
              <a:t>action</a:t>
            </a:r>
            <a:r>
              <a:rPr lang="en-IN" sz="2800" spc="-165" dirty="0" smtClean="0">
                <a:cs typeface="Arial"/>
              </a:rPr>
              <a:t> </a:t>
            </a:r>
            <a:r>
              <a:rPr lang="en-IN" sz="2800" spc="-120" dirty="0" smtClean="0">
                <a:cs typeface="Arial"/>
              </a:rPr>
              <a:t>(3-5</a:t>
            </a:r>
            <a:r>
              <a:rPr lang="en-IN" sz="2800" spc="-180" dirty="0" smtClean="0">
                <a:cs typeface="Arial"/>
              </a:rPr>
              <a:t> </a:t>
            </a:r>
            <a:r>
              <a:rPr lang="en-IN" sz="2800" spc="-85" dirty="0" smtClean="0">
                <a:cs typeface="Arial"/>
              </a:rPr>
              <a:t>hours)</a:t>
            </a:r>
          </a:p>
          <a:p>
            <a:pPr marL="298450" indent="-285750">
              <a:lnSpc>
                <a:spcPts val="2385"/>
              </a:lnSpc>
              <a:buClr>
                <a:srgbClr val="1186C2"/>
              </a:buClr>
              <a:buSzPct val="145454"/>
              <a:buFontTx/>
              <a:buChar char="•"/>
              <a:tabLst>
                <a:tab pos="298450" algn="l"/>
              </a:tabLst>
            </a:pPr>
            <a:r>
              <a:rPr lang="en-IN" sz="2800" spc="-45" dirty="0" smtClean="0">
                <a:cs typeface="Arial"/>
              </a:rPr>
              <a:t>Direct</a:t>
            </a:r>
            <a:r>
              <a:rPr lang="en-IN" sz="2800" spc="-165" dirty="0" smtClean="0">
                <a:cs typeface="Arial"/>
              </a:rPr>
              <a:t> </a:t>
            </a:r>
            <a:r>
              <a:rPr lang="en-IN" sz="2800" spc="-45" dirty="0" smtClean="0">
                <a:cs typeface="Arial"/>
              </a:rPr>
              <a:t>action</a:t>
            </a:r>
            <a:r>
              <a:rPr lang="en-IN" sz="2800" spc="-155" dirty="0" smtClean="0">
                <a:cs typeface="Arial"/>
              </a:rPr>
              <a:t> </a:t>
            </a:r>
            <a:r>
              <a:rPr lang="en-IN" sz="2800" spc="-60" dirty="0" smtClean="0">
                <a:cs typeface="Arial"/>
              </a:rPr>
              <a:t>on</a:t>
            </a:r>
            <a:r>
              <a:rPr lang="en-IN" sz="2800" spc="-155" dirty="0" smtClean="0">
                <a:cs typeface="Arial"/>
              </a:rPr>
              <a:t> </a:t>
            </a:r>
            <a:r>
              <a:rPr lang="en-IN" sz="2800" spc="-35" dirty="0" smtClean="0">
                <a:cs typeface="Arial"/>
              </a:rPr>
              <a:t>nicotinic</a:t>
            </a:r>
            <a:r>
              <a:rPr lang="en-IN" sz="2800" spc="-170" dirty="0" smtClean="0">
                <a:cs typeface="Arial"/>
              </a:rPr>
              <a:t> </a:t>
            </a:r>
            <a:r>
              <a:rPr lang="en-IN" sz="2800" spc="-55" dirty="0" smtClean="0">
                <a:cs typeface="Arial"/>
              </a:rPr>
              <a:t>(NM)</a:t>
            </a:r>
            <a:r>
              <a:rPr lang="en-IN" sz="2800" spc="-165" dirty="0" smtClean="0">
                <a:cs typeface="Arial"/>
              </a:rPr>
              <a:t> </a:t>
            </a:r>
            <a:r>
              <a:rPr lang="en-IN" sz="2800" spc="-70" dirty="0" smtClean="0">
                <a:cs typeface="Arial"/>
              </a:rPr>
              <a:t>receptors</a:t>
            </a:r>
            <a:r>
              <a:rPr lang="en-IN" sz="2800" spc="-165" dirty="0" smtClean="0">
                <a:cs typeface="Arial"/>
              </a:rPr>
              <a:t> </a:t>
            </a:r>
            <a:r>
              <a:rPr lang="en-IN" sz="2800" spc="-70" dirty="0" smtClean="0">
                <a:cs typeface="Arial"/>
              </a:rPr>
              <a:t>present</a:t>
            </a:r>
            <a:r>
              <a:rPr lang="en-IN" sz="2800" spc="-160" dirty="0" smtClean="0">
                <a:cs typeface="Arial"/>
              </a:rPr>
              <a:t> </a:t>
            </a:r>
            <a:r>
              <a:rPr lang="en-IN" sz="2800" spc="-30" dirty="0" smtClean="0">
                <a:cs typeface="Arial"/>
              </a:rPr>
              <a:t>in</a:t>
            </a:r>
            <a:r>
              <a:rPr lang="en-IN" sz="2800" spc="-155" dirty="0" smtClean="0">
                <a:cs typeface="Arial"/>
              </a:rPr>
              <a:t> </a:t>
            </a:r>
            <a:r>
              <a:rPr lang="en-IN" sz="2800" spc="-80" dirty="0" smtClean="0">
                <a:cs typeface="Arial"/>
              </a:rPr>
              <a:t>neuromuscular</a:t>
            </a:r>
            <a:r>
              <a:rPr lang="en-IN" sz="2800" spc="-160" dirty="0" smtClean="0">
                <a:cs typeface="Arial"/>
              </a:rPr>
              <a:t> </a:t>
            </a:r>
            <a:r>
              <a:rPr lang="en-IN" sz="2800" spc="-30" dirty="0" smtClean="0">
                <a:cs typeface="Arial"/>
              </a:rPr>
              <a:t>junction</a:t>
            </a:r>
            <a:r>
              <a:rPr lang="en-IN" sz="2800" spc="-155" dirty="0" smtClean="0">
                <a:cs typeface="Arial"/>
              </a:rPr>
              <a:t> </a:t>
            </a:r>
            <a:r>
              <a:rPr lang="en-IN" sz="2800" spc="-10" dirty="0" smtClean="0">
                <a:cs typeface="Arial"/>
              </a:rPr>
              <a:t>(motor) </a:t>
            </a:r>
          </a:p>
          <a:p>
            <a:pPr marL="298450" indent="-285750">
              <a:lnSpc>
                <a:spcPts val="2385"/>
              </a:lnSpc>
              <a:buClr>
                <a:srgbClr val="1186C2"/>
              </a:buClr>
              <a:buSzPct val="145454"/>
              <a:buFontTx/>
              <a:buChar char="•"/>
              <a:tabLst>
                <a:tab pos="298450" algn="l"/>
              </a:tabLst>
            </a:pPr>
            <a:r>
              <a:rPr lang="en-IN" sz="2800" spc="-80" dirty="0" smtClean="0">
                <a:cs typeface="Arial"/>
              </a:rPr>
              <a:t>Antagonises</a:t>
            </a:r>
            <a:r>
              <a:rPr lang="en-IN" sz="2800" spc="-175" dirty="0" smtClean="0">
                <a:cs typeface="Arial"/>
              </a:rPr>
              <a:t> </a:t>
            </a:r>
            <a:r>
              <a:rPr lang="en-IN" sz="2800" spc="-110" dirty="0" smtClean="0">
                <a:cs typeface="Arial"/>
              </a:rPr>
              <a:t>(reverses)</a:t>
            </a:r>
            <a:r>
              <a:rPr lang="en-IN" sz="2800" spc="-165" dirty="0" smtClean="0">
                <a:cs typeface="Arial"/>
              </a:rPr>
              <a:t> </a:t>
            </a:r>
            <a:r>
              <a:rPr lang="en-IN" sz="2800" spc="-70" dirty="0" smtClean="0">
                <a:cs typeface="Arial"/>
              </a:rPr>
              <a:t>skeletal</a:t>
            </a:r>
            <a:r>
              <a:rPr lang="en-IN" sz="2800" spc="-175" dirty="0" smtClean="0">
                <a:cs typeface="Arial"/>
              </a:rPr>
              <a:t> </a:t>
            </a:r>
            <a:r>
              <a:rPr lang="en-IN" sz="2800" spc="-100" dirty="0" smtClean="0">
                <a:cs typeface="Arial"/>
              </a:rPr>
              <a:t>muscle</a:t>
            </a:r>
            <a:r>
              <a:rPr lang="en-IN" sz="2800" spc="-175" dirty="0" smtClean="0">
                <a:cs typeface="Arial"/>
              </a:rPr>
              <a:t> </a:t>
            </a:r>
            <a:r>
              <a:rPr lang="en-IN" sz="2800" spc="-50" dirty="0" smtClean="0">
                <a:cs typeface="Arial"/>
              </a:rPr>
              <a:t>relaxation</a:t>
            </a:r>
            <a:r>
              <a:rPr lang="en-IN" sz="2800" spc="-160" dirty="0" smtClean="0">
                <a:cs typeface="Arial"/>
              </a:rPr>
              <a:t> </a:t>
            </a:r>
            <a:r>
              <a:rPr lang="en-IN" sz="2800" spc="-90" dirty="0" smtClean="0">
                <a:cs typeface="Arial"/>
              </a:rPr>
              <a:t>(paralysis)</a:t>
            </a:r>
            <a:r>
              <a:rPr lang="en-IN" sz="2800" spc="-175" dirty="0" smtClean="0">
                <a:cs typeface="Arial"/>
              </a:rPr>
              <a:t> </a:t>
            </a:r>
            <a:r>
              <a:rPr lang="en-IN" sz="2800" spc="-135" dirty="0" smtClean="0">
                <a:cs typeface="Arial"/>
              </a:rPr>
              <a:t>caused</a:t>
            </a:r>
            <a:r>
              <a:rPr lang="en-IN" sz="2800" spc="-170" dirty="0" smtClean="0">
                <a:cs typeface="Arial"/>
              </a:rPr>
              <a:t> </a:t>
            </a:r>
            <a:r>
              <a:rPr lang="en-IN" sz="2800" spc="-55" dirty="0" smtClean="0">
                <a:cs typeface="Arial"/>
              </a:rPr>
              <a:t>by </a:t>
            </a:r>
            <a:r>
              <a:rPr lang="en-IN" sz="2800" spc="-55" dirty="0" err="1" smtClean="0">
                <a:solidFill>
                  <a:srgbClr val="0000FF"/>
                </a:solidFill>
                <a:cs typeface="Arial"/>
              </a:rPr>
              <a:t>tubocurarine</a:t>
            </a:r>
            <a:r>
              <a:rPr lang="en-IN" sz="2800" spc="-160" dirty="0" smtClean="0">
                <a:solidFill>
                  <a:srgbClr val="0000FF"/>
                </a:solidFill>
                <a:cs typeface="Arial"/>
              </a:rPr>
              <a:t> </a:t>
            </a:r>
            <a:r>
              <a:rPr lang="en-IN" sz="2800" spc="-85" dirty="0" smtClean="0">
                <a:cs typeface="Arial"/>
              </a:rPr>
              <a:t>and</a:t>
            </a:r>
            <a:r>
              <a:rPr lang="en-IN" sz="2800" spc="-170" dirty="0" smtClean="0">
                <a:cs typeface="Arial"/>
              </a:rPr>
              <a:t> </a:t>
            </a:r>
            <a:r>
              <a:rPr lang="en-IN" sz="2800" spc="-20" dirty="0" smtClean="0">
                <a:cs typeface="Arial"/>
              </a:rPr>
              <a:t>other</a:t>
            </a:r>
            <a:r>
              <a:rPr lang="en-IN" sz="2800" spc="-180" dirty="0" smtClean="0">
                <a:cs typeface="Arial"/>
              </a:rPr>
              <a:t> </a:t>
            </a:r>
            <a:r>
              <a:rPr lang="en-IN" sz="2800" spc="-30" dirty="0" smtClean="0">
                <a:cs typeface="Arial"/>
              </a:rPr>
              <a:t>competitive</a:t>
            </a:r>
            <a:r>
              <a:rPr lang="en-IN" sz="2800" spc="-165" dirty="0" smtClean="0">
                <a:cs typeface="Arial"/>
              </a:rPr>
              <a:t> </a:t>
            </a:r>
            <a:r>
              <a:rPr lang="en-IN" sz="2800" spc="-80" dirty="0" smtClean="0">
                <a:cs typeface="Arial"/>
              </a:rPr>
              <a:t>neuromuscular</a:t>
            </a:r>
            <a:r>
              <a:rPr lang="en-IN" sz="2800" spc="-180" dirty="0" smtClean="0">
                <a:cs typeface="Arial"/>
              </a:rPr>
              <a:t> </a:t>
            </a:r>
            <a:r>
              <a:rPr lang="en-IN" sz="2800" spc="-85" dirty="0" smtClean="0">
                <a:cs typeface="Arial"/>
              </a:rPr>
              <a:t>blockers</a:t>
            </a:r>
          </a:p>
          <a:p>
            <a:pPr>
              <a:buNone/>
            </a:pPr>
            <a:endParaRPr lang="en-IN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3400" y="685800"/>
            <a:ext cx="6024086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90" dirty="0"/>
              <a:t>Neostigmine </a:t>
            </a:r>
            <a:r>
              <a:rPr sz="4000" spc="-275" dirty="0"/>
              <a:t>– </a:t>
            </a:r>
            <a:r>
              <a:rPr sz="4000" spc="-310" dirty="0"/>
              <a:t>Uses </a:t>
            </a:r>
            <a:r>
              <a:rPr sz="4000" spc="-160" dirty="0"/>
              <a:t>and</a:t>
            </a:r>
            <a:r>
              <a:rPr sz="4000" spc="-925" dirty="0"/>
              <a:t> </a:t>
            </a:r>
            <a:r>
              <a:rPr sz="4000" spc="-315" dirty="0"/>
              <a:t>ADRs</a:t>
            </a:r>
            <a:endParaRPr sz="4000"/>
          </a:p>
        </p:txBody>
      </p:sp>
      <p:sp>
        <p:nvSpPr>
          <p:cNvPr id="9" name="object 9"/>
          <p:cNvSpPr txBox="1"/>
          <p:nvPr/>
        </p:nvSpPr>
        <p:spPr>
          <a:xfrm>
            <a:off x="838200" y="1981200"/>
            <a:ext cx="7279958" cy="3495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Clr>
                <a:srgbClr val="1186C2"/>
              </a:buClr>
              <a:buSzPct val="143750"/>
              <a:buChar char="•"/>
              <a:tabLst>
                <a:tab pos="298450" algn="l"/>
              </a:tabLst>
            </a:pPr>
            <a:r>
              <a:rPr sz="2400" spc="-140" dirty="0">
                <a:latin typeface="Arial"/>
                <a:cs typeface="Arial"/>
              </a:rPr>
              <a:t>Used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in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the</a:t>
            </a:r>
            <a:r>
              <a:rPr sz="2400" spc="-17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treatment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of</a:t>
            </a:r>
            <a:r>
              <a:rPr sz="2400" spc="-175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Myasthenia</a:t>
            </a:r>
            <a:r>
              <a:rPr sz="2400" spc="-280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Gravis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spc="45" dirty="0">
                <a:latin typeface="Arial"/>
                <a:cs typeface="Arial"/>
              </a:rPr>
              <a:t>to</a:t>
            </a:r>
            <a:r>
              <a:rPr sz="2400" spc="-170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increase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muscle</a:t>
            </a:r>
            <a:r>
              <a:rPr sz="2400" spc="-175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strength</a:t>
            </a:r>
            <a:endParaRPr sz="24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309"/>
              </a:spcBef>
              <a:buClr>
                <a:srgbClr val="1186C2"/>
              </a:buClr>
              <a:buSzPct val="143750"/>
              <a:buChar char="•"/>
              <a:tabLst>
                <a:tab pos="298450" algn="l"/>
              </a:tabLst>
            </a:pPr>
            <a:r>
              <a:rPr sz="2400" spc="-75" dirty="0">
                <a:latin typeface="Arial"/>
                <a:cs typeface="Arial"/>
              </a:rPr>
              <a:t>Post-operative </a:t>
            </a:r>
            <a:r>
              <a:rPr sz="2400" spc="-95" dirty="0">
                <a:latin typeface="Arial"/>
                <a:cs typeface="Arial"/>
              </a:rPr>
              <a:t>reversal </a:t>
            </a:r>
            <a:r>
              <a:rPr sz="2400" spc="15" dirty="0">
                <a:latin typeface="Arial"/>
                <a:cs typeface="Arial"/>
              </a:rPr>
              <a:t>of</a:t>
            </a:r>
            <a:r>
              <a:rPr sz="2400" spc="-50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neuromuscular </a:t>
            </a:r>
            <a:r>
              <a:rPr sz="2400" spc="-80" dirty="0">
                <a:latin typeface="Arial"/>
                <a:cs typeface="Arial"/>
              </a:rPr>
              <a:t>blockade</a:t>
            </a:r>
            <a:endParaRPr sz="2400">
              <a:latin typeface="Arial"/>
              <a:cs typeface="Arial"/>
            </a:endParaRPr>
          </a:p>
          <a:p>
            <a:pPr marL="298450" marR="5080" indent="-285750">
              <a:lnSpc>
                <a:spcPts val="2590"/>
              </a:lnSpc>
              <a:spcBef>
                <a:spcPts val="635"/>
              </a:spcBef>
              <a:buClr>
                <a:srgbClr val="1186C2"/>
              </a:buClr>
              <a:buSzPct val="143750"/>
              <a:buChar char="•"/>
              <a:tabLst>
                <a:tab pos="298450" algn="l"/>
              </a:tabLst>
            </a:pPr>
            <a:r>
              <a:rPr sz="2400" spc="-75" dirty="0">
                <a:latin typeface="Arial"/>
                <a:cs typeface="Arial"/>
              </a:rPr>
              <a:t>Post-operative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complications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spc="-165" dirty="0">
                <a:latin typeface="Arial"/>
                <a:cs typeface="Arial"/>
              </a:rPr>
              <a:t>–</a:t>
            </a:r>
            <a:r>
              <a:rPr sz="2400" spc="-175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gastric</a:t>
            </a:r>
            <a:r>
              <a:rPr sz="2400" spc="-17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atony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paralytic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ileus,</a:t>
            </a:r>
            <a:r>
              <a:rPr sz="2400" spc="-175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urinary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bladder  </a:t>
            </a:r>
            <a:r>
              <a:rPr sz="2400" spc="-40" dirty="0">
                <a:latin typeface="Arial"/>
                <a:cs typeface="Arial"/>
              </a:rPr>
              <a:t>atony</a:t>
            </a:r>
            <a:endParaRPr sz="24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275"/>
              </a:spcBef>
              <a:buClr>
                <a:srgbClr val="1186C2"/>
              </a:buClr>
              <a:buSzPct val="143750"/>
              <a:buChar char="•"/>
              <a:tabLst>
                <a:tab pos="298450" algn="l"/>
              </a:tabLst>
            </a:pPr>
            <a:r>
              <a:rPr sz="2400" spc="-120" dirty="0">
                <a:latin typeface="Arial"/>
                <a:cs typeface="Arial"/>
              </a:rPr>
              <a:t>Cobra </a:t>
            </a:r>
            <a:r>
              <a:rPr sz="2400" spc="-145" dirty="0">
                <a:latin typeface="Arial"/>
                <a:cs typeface="Arial"/>
              </a:rPr>
              <a:t>snake</a:t>
            </a:r>
            <a:r>
              <a:rPr sz="2400" spc="-254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bite</a:t>
            </a:r>
            <a:endParaRPr sz="24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309"/>
              </a:spcBef>
              <a:buClr>
                <a:srgbClr val="1186C2"/>
              </a:buClr>
              <a:buSzPct val="143750"/>
              <a:buChar char="•"/>
              <a:tabLst>
                <a:tab pos="298450" algn="l"/>
              </a:tabLst>
            </a:pPr>
            <a:r>
              <a:rPr sz="2400" spc="-120" dirty="0">
                <a:latin typeface="Arial"/>
                <a:cs typeface="Arial"/>
              </a:rPr>
              <a:t>Produces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twitchings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&amp;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fasciculations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of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muscles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leading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50" dirty="0">
                <a:latin typeface="Arial"/>
                <a:cs typeface="Arial"/>
              </a:rPr>
              <a:t>to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weakness</a:t>
            </a:r>
            <a:endParaRPr sz="24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309"/>
              </a:spcBef>
              <a:buClr>
                <a:srgbClr val="1186C2"/>
              </a:buClr>
              <a:buSzPct val="143750"/>
              <a:buChar char="•"/>
              <a:tabLst>
                <a:tab pos="298450" algn="l"/>
              </a:tabLst>
            </a:pPr>
            <a:r>
              <a:rPr sz="2400" spc="-35" dirty="0">
                <a:solidFill>
                  <a:srgbClr val="006FBF"/>
                </a:solidFill>
                <a:latin typeface="Arial"/>
                <a:cs typeface="Arial"/>
              </a:rPr>
              <a:t>Atropine</a:t>
            </a:r>
            <a:r>
              <a:rPr sz="2400" spc="-180" dirty="0">
                <a:solidFill>
                  <a:srgbClr val="006FB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is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the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antidote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in</a:t>
            </a:r>
            <a:r>
              <a:rPr sz="2400" spc="-195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acute</a:t>
            </a:r>
            <a:r>
              <a:rPr sz="2400" spc="-170" dirty="0"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006FBF"/>
                </a:solidFill>
                <a:latin typeface="Arial"/>
                <a:cs typeface="Arial"/>
              </a:rPr>
              <a:t>neostigmine</a:t>
            </a:r>
            <a:r>
              <a:rPr sz="2400" spc="-170" dirty="0">
                <a:solidFill>
                  <a:srgbClr val="006FBF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FF0000"/>
                </a:solidFill>
                <a:latin typeface="Arial"/>
                <a:cs typeface="Arial"/>
              </a:rPr>
              <a:t>poisoning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0" dirty="0"/>
              <a:t>Other</a:t>
            </a:r>
            <a:r>
              <a:rPr sz="4000" spc="-380" dirty="0"/>
              <a:t> </a:t>
            </a:r>
            <a:r>
              <a:rPr sz="4000" spc="-180" dirty="0"/>
              <a:t>Drugs</a:t>
            </a:r>
            <a:endParaRPr sz="400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object 9"/>
          <p:cNvSpPr txBox="1"/>
          <p:nvPr/>
        </p:nvSpPr>
        <p:spPr>
          <a:xfrm>
            <a:off x="1172527" y="2303779"/>
            <a:ext cx="7348061" cy="399083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298450" marR="382905" indent="-285750">
              <a:lnSpc>
                <a:spcPts val="3350"/>
              </a:lnSpc>
              <a:spcBef>
                <a:spcPts val="219"/>
              </a:spcBef>
              <a:buClr>
                <a:srgbClr val="1186C2"/>
              </a:buClr>
              <a:buSzPct val="144642"/>
              <a:buChar char="•"/>
              <a:tabLst>
                <a:tab pos="298450" algn="l"/>
              </a:tabLst>
            </a:pPr>
            <a:r>
              <a:rPr sz="3600" spc="-60" dirty="0">
                <a:solidFill>
                  <a:srgbClr val="006FBF"/>
                </a:solidFill>
                <a:cs typeface="Arial"/>
              </a:rPr>
              <a:t>Pyridostigmine: </a:t>
            </a:r>
            <a:r>
              <a:rPr sz="3600" spc="-175" dirty="0">
                <a:cs typeface="Arial"/>
              </a:rPr>
              <a:t>Same </a:t>
            </a:r>
            <a:r>
              <a:rPr sz="3600" spc="-235" dirty="0">
                <a:cs typeface="Arial"/>
              </a:rPr>
              <a:t>as </a:t>
            </a:r>
            <a:r>
              <a:rPr sz="3600" spc="-65" dirty="0">
                <a:cs typeface="Arial"/>
              </a:rPr>
              <a:t>Neostigmine </a:t>
            </a:r>
            <a:r>
              <a:rPr sz="3600" spc="-5" dirty="0">
                <a:cs typeface="Arial"/>
              </a:rPr>
              <a:t>- </a:t>
            </a:r>
            <a:r>
              <a:rPr sz="3600" spc="-175" dirty="0">
                <a:cs typeface="Arial"/>
              </a:rPr>
              <a:t>less </a:t>
            </a:r>
            <a:r>
              <a:rPr sz="3600" spc="-5" dirty="0">
                <a:cs typeface="Arial"/>
              </a:rPr>
              <a:t>potent </a:t>
            </a:r>
            <a:r>
              <a:rPr sz="3600" spc="5" dirty="0">
                <a:cs typeface="Arial"/>
              </a:rPr>
              <a:t>but</a:t>
            </a:r>
            <a:r>
              <a:rPr sz="3600" spc="-470" dirty="0">
                <a:cs typeface="Arial"/>
              </a:rPr>
              <a:t> </a:t>
            </a:r>
            <a:r>
              <a:rPr sz="3600" spc="-65" dirty="0">
                <a:cs typeface="Arial"/>
              </a:rPr>
              <a:t>longer  </a:t>
            </a:r>
            <a:r>
              <a:rPr sz="3600" spc="-55" dirty="0">
                <a:cs typeface="Arial"/>
              </a:rPr>
              <a:t>acting</a:t>
            </a:r>
            <a:endParaRPr sz="3600">
              <a:cs typeface="Arial"/>
            </a:endParaRPr>
          </a:p>
          <a:p>
            <a:pPr marL="298450" marR="5080" indent="-285750">
              <a:lnSpc>
                <a:spcPct val="100000"/>
              </a:lnSpc>
              <a:spcBef>
                <a:spcPts val="1190"/>
              </a:spcBef>
              <a:buClr>
                <a:srgbClr val="1186C2"/>
              </a:buClr>
              <a:buSzPct val="144642"/>
              <a:buChar char="•"/>
              <a:tabLst>
                <a:tab pos="298450" algn="l"/>
              </a:tabLst>
            </a:pPr>
            <a:r>
              <a:rPr sz="3600" spc="-80" dirty="0">
                <a:solidFill>
                  <a:srgbClr val="006FBF"/>
                </a:solidFill>
                <a:cs typeface="Arial"/>
              </a:rPr>
              <a:t>Edrophonium: </a:t>
            </a:r>
            <a:r>
              <a:rPr sz="3600" spc="-180" dirty="0">
                <a:cs typeface="Arial"/>
              </a:rPr>
              <a:t>Same </a:t>
            </a:r>
            <a:r>
              <a:rPr sz="3600" spc="-235" dirty="0">
                <a:cs typeface="Arial"/>
              </a:rPr>
              <a:t>as </a:t>
            </a:r>
            <a:r>
              <a:rPr sz="3600" spc="-65" dirty="0">
                <a:cs typeface="Arial"/>
              </a:rPr>
              <a:t>Neostigmine </a:t>
            </a:r>
            <a:r>
              <a:rPr sz="3600" spc="-190" dirty="0">
                <a:cs typeface="Arial"/>
              </a:rPr>
              <a:t>– </a:t>
            </a:r>
            <a:r>
              <a:rPr sz="3600" spc="-55" dirty="0">
                <a:cs typeface="Arial"/>
              </a:rPr>
              <a:t>shorter </a:t>
            </a:r>
            <a:r>
              <a:rPr sz="3600" spc="-40" dirty="0">
                <a:cs typeface="Arial"/>
              </a:rPr>
              <a:t>duration </a:t>
            </a:r>
            <a:r>
              <a:rPr sz="3600" spc="20" dirty="0">
                <a:cs typeface="Arial"/>
              </a:rPr>
              <a:t>of</a:t>
            </a:r>
            <a:r>
              <a:rPr sz="3600" spc="-325" dirty="0">
                <a:cs typeface="Arial"/>
              </a:rPr>
              <a:t> </a:t>
            </a:r>
            <a:r>
              <a:rPr sz="3600" spc="-55" dirty="0">
                <a:cs typeface="Arial"/>
              </a:rPr>
              <a:t>action  </a:t>
            </a:r>
            <a:r>
              <a:rPr sz="3600" spc="-145" dirty="0">
                <a:cs typeface="Arial"/>
              </a:rPr>
              <a:t>(1-</a:t>
            </a:r>
            <a:r>
              <a:rPr sz="3600" spc="-225" dirty="0">
                <a:cs typeface="Arial"/>
              </a:rPr>
              <a:t> </a:t>
            </a:r>
            <a:r>
              <a:rPr sz="3600" spc="-5" dirty="0">
                <a:cs typeface="Arial"/>
              </a:rPr>
              <a:t>-</a:t>
            </a:r>
            <a:r>
              <a:rPr sz="3600" spc="-225" dirty="0">
                <a:cs typeface="Arial"/>
              </a:rPr>
              <a:t> </a:t>
            </a:r>
            <a:r>
              <a:rPr sz="3600" spc="-210" dirty="0">
                <a:cs typeface="Arial"/>
              </a:rPr>
              <a:t>30</a:t>
            </a:r>
            <a:r>
              <a:rPr sz="3600" spc="-220" dirty="0">
                <a:cs typeface="Arial"/>
              </a:rPr>
              <a:t> </a:t>
            </a:r>
            <a:r>
              <a:rPr sz="3600" spc="-70" dirty="0">
                <a:cs typeface="Arial"/>
              </a:rPr>
              <a:t>minutes)</a:t>
            </a:r>
            <a:r>
              <a:rPr sz="3600" spc="-220" dirty="0">
                <a:cs typeface="Arial"/>
              </a:rPr>
              <a:t> </a:t>
            </a:r>
            <a:r>
              <a:rPr sz="3600" spc="-190" dirty="0">
                <a:cs typeface="Arial"/>
              </a:rPr>
              <a:t>–</a:t>
            </a:r>
            <a:r>
              <a:rPr sz="3600" spc="-215" dirty="0">
                <a:cs typeface="Arial"/>
              </a:rPr>
              <a:t> </a:t>
            </a:r>
            <a:r>
              <a:rPr sz="3600" spc="-75" dirty="0">
                <a:cs typeface="Arial"/>
              </a:rPr>
              <a:t>diagnostic</a:t>
            </a:r>
            <a:r>
              <a:rPr sz="3600" spc="-225" dirty="0">
                <a:cs typeface="Arial"/>
              </a:rPr>
              <a:t> </a:t>
            </a:r>
            <a:r>
              <a:rPr sz="3600" spc="-185" dirty="0">
                <a:cs typeface="Arial"/>
              </a:rPr>
              <a:t>use</a:t>
            </a:r>
            <a:r>
              <a:rPr sz="3600" spc="-215" dirty="0">
                <a:cs typeface="Arial"/>
              </a:rPr>
              <a:t> </a:t>
            </a:r>
            <a:r>
              <a:rPr sz="3600" spc="-35" dirty="0">
                <a:cs typeface="Arial"/>
              </a:rPr>
              <a:t>in</a:t>
            </a:r>
            <a:r>
              <a:rPr sz="3600" spc="-220" dirty="0">
                <a:cs typeface="Arial"/>
              </a:rPr>
              <a:t> </a:t>
            </a:r>
            <a:r>
              <a:rPr sz="3600" spc="-175" dirty="0">
                <a:cs typeface="Arial"/>
              </a:rPr>
              <a:t>MG</a:t>
            </a:r>
            <a:endParaRPr sz="3600"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1300"/>
              </a:spcBef>
              <a:buClr>
                <a:srgbClr val="1186C2"/>
              </a:buClr>
              <a:buSzPct val="144642"/>
              <a:buChar char="•"/>
              <a:tabLst>
                <a:tab pos="298450" algn="l"/>
              </a:tabLst>
            </a:pPr>
            <a:r>
              <a:rPr sz="3600" spc="-85" smtClean="0">
                <a:solidFill>
                  <a:srgbClr val="006FBF"/>
                </a:solidFill>
                <a:cs typeface="Arial"/>
              </a:rPr>
              <a:t>Rivastigmine</a:t>
            </a:r>
            <a:r>
              <a:rPr sz="3600" spc="-85" dirty="0">
                <a:solidFill>
                  <a:srgbClr val="006FBF"/>
                </a:solidFill>
                <a:cs typeface="Arial"/>
              </a:rPr>
              <a:t>,</a:t>
            </a:r>
            <a:r>
              <a:rPr sz="3600" spc="-220" dirty="0">
                <a:solidFill>
                  <a:srgbClr val="006FBF"/>
                </a:solidFill>
                <a:cs typeface="Arial"/>
              </a:rPr>
              <a:t> </a:t>
            </a:r>
            <a:r>
              <a:rPr sz="3600" spc="-80" dirty="0">
                <a:solidFill>
                  <a:srgbClr val="006FBF"/>
                </a:solidFill>
                <a:cs typeface="Arial"/>
              </a:rPr>
              <a:t>donepezil,</a:t>
            </a:r>
            <a:r>
              <a:rPr sz="3600" spc="-229" dirty="0">
                <a:solidFill>
                  <a:srgbClr val="006FBF"/>
                </a:solidFill>
                <a:cs typeface="Arial"/>
              </a:rPr>
              <a:t> </a:t>
            </a:r>
            <a:r>
              <a:rPr sz="3600" spc="-75" dirty="0">
                <a:solidFill>
                  <a:srgbClr val="006FBF"/>
                </a:solidFill>
                <a:cs typeface="Arial"/>
              </a:rPr>
              <a:t>galantamine</a:t>
            </a:r>
            <a:r>
              <a:rPr sz="3600" spc="-160" dirty="0">
                <a:solidFill>
                  <a:srgbClr val="006FBF"/>
                </a:solidFill>
                <a:cs typeface="Arial"/>
              </a:rPr>
              <a:t> </a:t>
            </a:r>
            <a:r>
              <a:rPr sz="3600" spc="-190" dirty="0">
                <a:cs typeface="Arial"/>
              </a:rPr>
              <a:t>–</a:t>
            </a:r>
            <a:r>
              <a:rPr sz="3600" spc="-220" dirty="0">
                <a:cs typeface="Arial"/>
              </a:rPr>
              <a:t> </a:t>
            </a:r>
            <a:r>
              <a:rPr sz="3600" spc="-50" dirty="0">
                <a:cs typeface="Arial"/>
              </a:rPr>
              <a:t>all</a:t>
            </a:r>
            <a:r>
              <a:rPr sz="3600" spc="-215" dirty="0">
                <a:cs typeface="Arial"/>
              </a:rPr>
              <a:t> </a:t>
            </a:r>
            <a:r>
              <a:rPr sz="3600" spc="-155" dirty="0">
                <a:cs typeface="Arial"/>
              </a:rPr>
              <a:t>used</a:t>
            </a:r>
            <a:r>
              <a:rPr sz="3600" spc="-225" dirty="0">
                <a:cs typeface="Arial"/>
              </a:rPr>
              <a:t> </a:t>
            </a:r>
            <a:r>
              <a:rPr sz="3600" spc="-30" dirty="0">
                <a:cs typeface="Arial"/>
              </a:rPr>
              <a:t>in</a:t>
            </a:r>
            <a:r>
              <a:rPr sz="3600" spc="-340" dirty="0">
                <a:cs typeface="Arial"/>
              </a:rPr>
              <a:t> </a:t>
            </a:r>
            <a:r>
              <a:rPr sz="3600" spc="-125" dirty="0">
                <a:cs typeface="Arial"/>
              </a:rPr>
              <a:t>AD</a:t>
            </a:r>
            <a:endParaRPr sz="3600"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Miotic</a:t>
            </a:r>
            <a:endParaRPr lang="en-US" dirty="0" smtClean="0"/>
          </a:p>
          <a:p>
            <a:pPr lvl="1"/>
            <a:r>
              <a:rPr lang="en-US" dirty="0" smtClean="0"/>
              <a:t>Glaucoma- increase the tone of </a:t>
            </a:r>
            <a:r>
              <a:rPr lang="en-US" dirty="0" err="1" smtClean="0"/>
              <a:t>ciliary</a:t>
            </a:r>
            <a:r>
              <a:rPr lang="en-US" dirty="0" smtClean="0"/>
              <a:t> muscle-facilitates outflow-decreases IOP</a:t>
            </a:r>
          </a:p>
          <a:p>
            <a:pPr lvl="1"/>
            <a:r>
              <a:rPr lang="en-US" dirty="0" err="1" smtClean="0"/>
              <a:t>Pilocarpine</a:t>
            </a:r>
            <a:r>
              <a:rPr lang="en-US" dirty="0" smtClean="0"/>
              <a:t> is preferred- Action rapid &amp; short acting (4-6 hours)</a:t>
            </a:r>
          </a:p>
          <a:p>
            <a:pPr lvl="1"/>
            <a:r>
              <a:rPr lang="en-US" dirty="0" smtClean="0"/>
              <a:t>Diminution of vision especially in dim light, spasm of </a:t>
            </a:r>
            <a:r>
              <a:rPr lang="en-US" dirty="0" err="1" smtClean="0"/>
              <a:t>accomodation</a:t>
            </a:r>
            <a:r>
              <a:rPr lang="en-US" dirty="0" smtClean="0"/>
              <a:t>, brow pain- frequent side effects</a:t>
            </a:r>
          </a:p>
          <a:p>
            <a:pPr lvl="1"/>
            <a:r>
              <a:rPr lang="en-US" dirty="0" smtClean="0"/>
              <a:t>Higher concentration- systemic side effects- nausea, </a:t>
            </a:r>
            <a:r>
              <a:rPr lang="en-US" dirty="0" err="1" smtClean="0"/>
              <a:t>diarrhoea</a:t>
            </a:r>
            <a:r>
              <a:rPr lang="en-US" dirty="0" smtClean="0"/>
              <a:t>, sweating, </a:t>
            </a:r>
            <a:r>
              <a:rPr lang="en-US" dirty="0" err="1" smtClean="0"/>
              <a:t>bronchospasm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Physostigmine</a:t>
            </a:r>
            <a:endParaRPr lang="en-US" dirty="0" smtClean="0"/>
          </a:p>
          <a:p>
            <a:pPr lvl="1"/>
            <a:r>
              <a:rPr lang="en-US" dirty="0" smtClean="0"/>
              <a:t>O.1 % only used to supplement </a:t>
            </a:r>
            <a:r>
              <a:rPr lang="en-US" dirty="0" err="1" smtClean="0"/>
              <a:t>Pilocarpine</a:t>
            </a:r>
            <a:endParaRPr lang="en-US" dirty="0" smtClean="0"/>
          </a:p>
          <a:p>
            <a:pPr lvl="1"/>
            <a:r>
              <a:rPr lang="en-US" dirty="0" err="1" smtClean="0"/>
              <a:t>Miotics</a:t>
            </a:r>
            <a:r>
              <a:rPr lang="en-US" dirty="0" smtClean="0"/>
              <a:t> are the third choice, used as add on therapy in advanced cases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Myasthenia Gravis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Autoimmune disorder affecting 1 in 10,000 population</a:t>
            </a:r>
          </a:p>
          <a:p>
            <a:r>
              <a:rPr lang="en-US" dirty="0" smtClean="0"/>
              <a:t>Development of antibodies directed to the nicotinic receptors at the muscle endplate</a:t>
            </a:r>
          </a:p>
          <a:p>
            <a:r>
              <a:rPr lang="en-US" dirty="0" smtClean="0"/>
              <a:t>Number of Nm receptors may be reduced to 1/3 of normal or less /structural damage to NM junction</a:t>
            </a:r>
          </a:p>
          <a:p>
            <a:r>
              <a:rPr lang="en-US" dirty="0" smtClean="0"/>
              <a:t>Weakness, easy fatigability on repeated activity with recovery at rest</a:t>
            </a:r>
          </a:p>
          <a:p>
            <a:r>
              <a:rPr lang="en-US" dirty="0" smtClean="0"/>
              <a:t>Eyelid, external ocular, facial &amp; pharyngeal muscles are generally involved first</a:t>
            </a:r>
          </a:p>
          <a:p>
            <a:endParaRPr lang="en-US" dirty="0" smtClean="0"/>
          </a:p>
        </p:txBody>
      </p:sp>
      <p:sp>
        <p:nvSpPr>
          <p:cNvPr id="5" name="object 15"/>
          <p:cNvSpPr>
            <a:spLocks noGrp="1"/>
          </p:cNvSpPr>
          <p:nvPr>
            <p:ph sz="half" idx="2"/>
          </p:nvPr>
        </p:nvSpPr>
        <p:spPr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Later, Limb &amp; respiratory muscles get affected</a:t>
            </a:r>
          </a:p>
          <a:p>
            <a:r>
              <a:rPr lang="en-US" dirty="0" err="1" smtClean="0"/>
              <a:t>Neostigmine</a:t>
            </a:r>
            <a:r>
              <a:rPr lang="en-US" dirty="0" smtClean="0"/>
              <a:t> &amp; its congeners are the first line drugs used for this</a:t>
            </a:r>
          </a:p>
          <a:p>
            <a:r>
              <a:rPr lang="en-US" dirty="0" smtClean="0"/>
              <a:t>Improve muscle contraction by allowing Ach released from pre </a:t>
            </a:r>
            <a:r>
              <a:rPr lang="en-US" dirty="0" err="1" smtClean="0"/>
              <a:t>junctional</a:t>
            </a:r>
            <a:r>
              <a:rPr lang="en-US" dirty="0" smtClean="0"/>
              <a:t> endings to accumulate &amp; act on the receptors over a large area, as well as directly depolarizing the end plate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Essentials of Medical Pharmacology -7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edition by KD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sz="8000" b="1" dirty="0" smtClean="0"/>
          </a:p>
          <a:p>
            <a:pPr>
              <a:buNone/>
            </a:pPr>
            <a:r>
              <a:rPr lang="en-IN" sz="8000" b="1" dirty="0" smtClean="0"/>
              <a:t>				MCQ</a:t>
            </a:r>
            <a:endParaRPr lang="en-IN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IN" dirty="0" smtClean="0"/>
              <a:t>Which of the following receptor is present at NEUROMUSCULAR JUNCTION?</a:t>
            </a:r>
          </a:p>
          <a:p>
            <a:pPr marL="514350" indent="-514350">
              <a:buAutoNum type="arabicPeriod"/>
            </a:pP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smtClean="0"/>
              <a:t>M1</a:t>
            </a:r>
          </a:p>
          <a:p>
            <a:pPr marL="514350" indent="-514350">
              <a:buAutoNum type="alphaUcPeriod"/>
            </a:pPr>
            <a:r>
              <a:rPr lang="en-IN" dirty="0" smtClean="0"/>
              <a:t>N</a:t>
            </a:r>
            <a:r>
              <a:rPr lang="en-IN" sz="1600" dirty="0" smtClean="0"/>
              <a:t>N</a:t>
            </a: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smtClean="0"/>
              <a:t>M2</a:t>
            </a:r>
          </a:p>
          <a:p>
            <a:pPr marL="514350" indent="-514350">
              <a:buAutoNum type="alphaUcPeriod"/>
            </a:pPr>
            <a:r>
              <a:rPr lang="en-IN" dirty="0" smtClean="0"/>
              <a:t>N</a:t>
            </a:r>
            <a:r>
              <a:rPr lang="en-IN" sz="1600" dirty="0" smtClean="0"/>
              <a:t>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These both have opposite effects</a:t>
            </a:r>
          </a:p>
          <a:p>
            <a:r>
              <a:rPr lang="en-IN" dirty="0" smtClean="0"/>
              <a:t>Prime function of sympathetic system is to help a person to adjust to stress and prepare the person for fight or flight response</a:t>
            </a:r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2. All are the actions of Acetyl </a:t>
            </a:r>
            <a:r>
              <a:rPr lang="en-IN" dirty="0" err="1" smtClean="0"/>
              <a:t>choline</a:t>
            </a:r>
            <a:r>
              <a:rPr lang="en-IN" dirty="0" smtClean="0"/>
              <a:t> except,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err="1" smtClean="0"/>
              <a:t>Bradycardia</a:t>
            </a: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err="1" smtClean="0"/>
              <a:t>Mydriasis</a:t>
            </a: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smtClean="0"/>
              <a:t>Salivation</a:t>
            </a:r>
          </a:p>
          <a:p>
            <a:pPr marL="514350" indent="-514350">
              <a:buAutoNum type="alphaUcPeriod"/>
            </a:pPr>
            <a:r>
              <a:rPr lang="en-IN" dirty="0" err="1" smtClean="0"/>
              <a:t>Lacrimation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3. Which of the following effect occurs on Gastro intestinal tract with Acetyl </a:t>
            </a:r>
            <a:r>
              <a:rPr lang="en-IN" dirty="0" err="1" smtClean="0"/>
              <a:t>choline</a:t>
            </a:r>
            <a:r>
              <a:rPr lang="en-IN" dirty="0" smtClean="0"/>
              <a:t>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smtClean="0"/>
              <a:t>Increase in peristalsis</a:t>
            </a:r>
          </a:p>
          <a:p>
            <a:pPr marL="514350" indent="-514350">
              <a:buAutoNum type="alphaUcPeriod"/>
            </a:pPr>
            <a:r>
              <a:rPr lang="en-IN" dirty="0" smtClean="0"/>
              <a:t>Decrease in peristalsis</a:t>
            </a:r>
          </a:p>
          <a:p>
            <a:pPr marL="514350" indent="-514350">
              <a:buAutoNum type="alphaUcPeriod"/>
            </a:pPr>
            <a:r>
              <a:rPr lang="en-IN" dirty="0" smtClean="0"/>
              <a:t>Decrease in tone</a:t>
            </a:r>
          </a:p>
          <a:p>
            <a:pPr marL="514350" indent="-514350">
              <a:buAutoNum type="alphaUcPeriod"/>
            </a:pPr>
            <a:r>
              <a:rPr lang="en-IN" dirty="0" smtClean="0"/>
              <a:t>None of the above</a:t>
            </a:r>
            <a:endParaRPr lang="en-IN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4. Which of the following effect occurs on heart with Ach?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err="1" smtClean="0"/>
              <a:t>Bradycardia</a:t>
            </a: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smtClean="0"/>
              <a:t>Tachycardia</a:t>
            </a:r>
          </a:p>
          <a:p>
            <a:pPr marL="514350" indent="-514350">
              <a:buAutoNum type="alphaUcPeriod"/>
            </a:pPr>
            <a:r>
              <a:rPr lang="en-IN" dirty="0" smtClean="0"/>
              <a:t>Increase in Blood Pressure</a:t>
            </a:r>
          </a:p>
          <a:p>
            <a:pPr marL="514350" indent="-514350">
              <a:buAutoNum type="alphaUcPeriod"/>
            </a:pPr>
            <a:r>
              <a:rPr lang="en-IN" dirty="0" smtClean="0"/>
              <a:t>all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5. Which of the following cholinergic drug is used for glaucoma?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err="1" smtClean="0"/>
              <a:t>Neostigmine</a:t>
            </a: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err="1" smtClean="0"/>
              <a:t>Pilocarpine</a:t>
            </a: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err="1" smtClean="0"/>
              <a:t>Muscarine</a:t>
            </a:r>
            <a:endParaRPr lang="en-IN" dirty="0" smtClean="0"/>
          </a:p>
          <a:p>
            <a:pPr marL="514350" indent="-514350">
              <a:buAutoNum type="alphaUcPeriod"/>
            </a:pPr>
            <a:r>
              <a:rPr lang="en-IN" dirty="0" smtClean="0"/>
              <a:t>None of the above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72627" y="314959"/>
            <a:ext cx="5192078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90" dirty="0"/>
              <a:t>Sympathetic </a:t>
            </a:r>
            <a:r>
              <a:rPr sz="4000" spc="-390" dirty="0"/>
              <a:t>Vs</a:t>
            </a:r>
            <a:r>
              <a:rPr sz="4000" spc="-819" dirty="0"/>
              <a:t> </a:t>
            </a:r>
            <a:r>
              <a:rPr sz="4000" spc="-125" dirty="0"/>
              <a:t>Parasympathetic</a:t>
            </a:r>
            <a:endParaRPr sz="4000"/>
          </a:p>
        </p:txBody>
      </p:sp>
      <p:sp>
        <p:nvSpPr>
          <p:cNvPr id="9" name="object 9"/>
          <p:cNvSpPr txBox="1"/>
          <p:nvPr/>
        </p:nvSpPr>
        <p:spPr>
          <a:xfrm>
            <a:off x="1143000" y="2057400"/>
            <a:ext cx="4044791" cy="40446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Clr>
                <a:srgbClr val="1186C2"/>
              </a:buClr>
              <a:buSzPct val="145454"/>
              <a:buFont typeface="Arial"/>
              <a:buChar char="•"/>
              <a:tabLst>
                <a:tab pos="298450" algn="l"/>
              </a:tabLst>
            </a:pPr>
            <a:r>
              <a:rPr sz="2200" b="1" spc="-155" dirty="0">
                <a:solidFill>
                  <a:srgbClr val="006FBF"/>
                </a:solidFill>
                <a:latin typeface="Arial"/>
                <a:cs typeface="Arial"/>
              </a:rPr>
              <a:t>SYMPATHETIC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3300" b="1" i="1" spc="-95" dirty="0">
                <a:latin typeface="Arial"/>
                <a:cs typeface="Arial"/>
              </a:rPr>
              <a:t>Fight </a:t>
            </a:r>
            <a:r>
              <a:rPr sz="3300" b="1" i="1" spc="-360" dirty="0">
                <a:latin typeface="Arial"/>
                <a:cs typeface="Arial"/>
              </a:rPr>
              <a:t>or</a:t>
            </a:r>
            <a:r>
              <a:rPr sz="3300" b="1" i="1" spc="-50" dirty="0">
                <a:latin typeface="Arial"/>
                <a:cs typeface="Arial"/>
              </a:rPr>
              <a:t> </a:t>
            </a:r>
            <a:r>
              <a:rPr sz="3300" b="1" i="1" spc="-55" dirty="0">
                <a:latin typeface="Arial"/>
                <a:cs typeface="Arial"/>
              </a:rPr>
              <a:t>Flight</a:t>
            </a:r>
            <a:endParaRPr sz="3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buClr>
                <a:srgbClr val="1186C2"/>
              </a:buClr>
              <a:buSzPct val="145000"/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000" b="1" spc="-125" dirty="0">
                <a:latin typeface="Arial"/>
                <a:cs typeface="Arial"/>
              </a:rPr>
              <a:t>Increase </a:t>
            </a:r>
            <a:r>
              <a:rPr sz="2000" b="1" spc="-170" dirty="0">
                <a:latin typeface="Arial"/>
                <a:cs typeface="Arial"/>
              </a:rPr>
              <a:t>BP </a:t>
            </a:r>
            <a:r>
              <a:rPr sz="2000" b="1" spc="-65" dirty="0">
                <a:latin typeface="Arial"/>
                <a:cs typeface="Arial"/>
              </a:rPr>
              <a:t>&amp; </a:t>
            </a:r>
            <a:r>
              <a:rPr sz="2000" b="1" spc="-55" dirty="0">
                <a:latin typeface="Arial"/>
                <a:cs typeface="Arial"/>
              </a:rPr>
              <a:t>HR, </a:t>
            </a:r>
            <a:r>
              <a:rPr sz="2000" b="1" spc="-120" dirty="0">
                <a:latin typeface="Arial"/>
                <a:cs typeface="Arial"/>
              </a:rPr>
              <a:t>glucose,</a:t>
            </a:r>
            <a:r>
              <a:rPr sz="2000" b="1" spc="-335" dirty="0">
                <a:latin typeface="Arial"/>
                <a:cs typeface="Arial"/>
              </a:rPr>
              <a:t> </a:t>
            </a:r>
            <a:r>
              <a:rPr sz="2000" b="1" spc="-114" dirty="0">
                <a:latin typeface="Arial"/>
                <a:cs typeface="Arial"/>
              </a:rPr>
              <a:t>perfusion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000" b="1" spc="-20" dirty="0">
                <a:latin typeface="Arial"/>
                <a:cs typeface="Arial"/>
              </a:rPr>
              <a:t>to </a:t>
            </a:r>
            <a:r>
              <a:rPr sz="2000" b="1" spc="-85" dirty="0">
                <a:latin typeface="Arial"/>
                <a:cs typeface="Arial"/>
              </a:rPr>
              <a:t>skeletal </a:t>
            </a:r>
            <a:r>
              <a:rPr sz="2000" b="1" spc="-130" dirty="0">
                <a:latin typeface="Arial"/>
                <a:cs typeface="Arial"/>
              </a:rPr>
              <a:t>muscles, </a:t>
            </a:r>
            <a:r>
              <a:rPr sz="2000" b="1" spc="-95" dirty="0">
                <a:latin typeface="Arial"/>
                <a:cs typeface="Arial"/>
              </a:rPr>
              <a:t>Mydriasis,</a:t>
            </a:r>
            <a:r>
              <a:rPr sz="2000" b="1" spc="-375" dirty="0">
                <a:latin typeface="Arial"/>
                <a:cs typeface="Arial"/>
              </a:rPr>
              <a:t> </a:t>
            </a:r>
            <a:r>
              <a:rPr sz="2000" b="1" spc="-90" dirty="0">
                <a:latin typeface="Arial"/>
                <a:cs typeface="Arial"/>
              </a:rPr>
              <a:t>Bronchodilatation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Clr>
                <a:srgbClr val="1186C2"/>
              </a:buClr>
              <a:buSzPct val="145454"/>
              <a:buFont typeface="Arial"/>
              <a:buChar char="•"/>
              <a:tabLst>
                <a:tab pos="298450" algn="l"/>
              </a:tabLst>
            </a:pPr>
            <a:r>
              <a:rPr sz="2200" b="1" spc="-170" dirty="0">
                <a:solidFill>
                  <a:srgbClr val="006FBF"/>
                </a:solidFill>
                <a:latin typeface="Arial"/>
                <a:cs typeface="Arial"/>
              </a:rPr>
              <a:t>PARASYMPATHETIC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200" spc="110" dirty="0">
                <a:solidFill>
                  <a:srgbClr val="BF0000"/>
                </a:solidFill>
                <a:latin typeface="Arial Black"/>
                <a:cs typeface="Arial Black"/>
              </a:rPr>
              <a:t>Rest </a:t>
            </a:r>
            <a:r>
              <a:rPr sz="2200" spc="114" dirty="0">
                <a:solidFill>
                  <a:srgbClr val="BF0000"/>
                </a:solidFill>
                <a:latin typeface="Arial Black"/>
                <a:cs typeface="Arial Black"/>
              </a:rPr>
              <a:t>and</a:t>
            </a:r>
            <a:r>
              <a:rPr sz="2200" spc="575" dirty="0">
                <a:solidFill>
                  <a:srgbClr val="BF0000"/>
                </a:solidFill>
                <a:latin typeface="Arial Black"/>
                <a:cs typeface="Arial Black"/>
              </a:rPr>
              <a:t> </a:t>
            </a:r>
            <a:r>
              <a:rPr sz="2200" spc="140" dirty="0">
                <a:solidFill>
                  <a:srgbClr val="BF0000"/>
                </a:solidFill>
                <a:latin typeface="Arial Black"/>
                <a:cs typeface="Arial Black"/>
              </a:rPr>
              <a:t>Digest</a:t>
            </a:r>
            <a:endParaRPr sz="2200">
              <a:latin typeface="Arial Black"/>
              <a:cs typeface="Arial Black"/>
            </a:endParaRPr>
          </a:p>
          <a:p>
            <a:pPr marL="12700" marR="107314">
              <a:lnSpc>
                <a:spcPct val="100000"/>
              </a:lnSpc>
              <a:spcBef>
                <a:spcPts val="20"/>
              </a:spcBef>
              <a:buClr>
                <a:srgbClr val="1186C2"/>
              </a:buClr>
              <a:buSzPct val="145000"/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000" b="1" spc="-100" dirty="0">
                <a:latin typeface="Arial"/>
                <a:cs typeface="Arial"/>
              </a:rPr>
              <a:t>Miosis, </a:t>
            </a:r>
            <a:r>
              <a:rPr sz="2000" b="1" spc="-130" dirty="0">
                <a:latin typeface="Arial"/>
                <a:cs typeface="Arial"/>
              </a:rPr>
              <a:t>decreased </a:t>
            </a:r>
            <a:r>
              <a:rPr sz="2000" b="1" spc="-55" dirty="0">
                <a:latin typeface="Arial"/>
                <a:cs typeface="Arial"/>
              </a:rPr>
              <a:t>HR, </a:t>
            </a:r>
            <a:r>
              <a:rPr sz="2000" b="1" spc="-170" dirty="0">
                <a:latin typeface="Arial"/>
                <a:cs typeface="Arial"/>
              </a:rPr>
              <a:t>BP, </a:t>
            </a:r>
            <a:r>
              <a:rPr sz="2000" b="1" spc="-114" dirty="0">
                <a:latin typeface="Arial"/>
                <a:cs typeface="Arial"/>
              </a:rPr>
              <a:t>bronchia</a:t>
            </a:r>
            <a:r>
              <a:rPr sz="2000" b="1" spc="-280" dirty="0">
                <a:latin typeface="Arial"/>
                <a:cs typeface="Arial"/>
              </a:rPr>
              <a:t> </a:t>
            </a:r>
            <a:r>
              <a:rPr sz="2000" b="1" spc="-90" dirty="0">
                <a:latin typeface="Arial"/>
                <a:cs typeface="Arial"/>
              </a:rPr>
              <a:t>secretion,  </a:t>
            </a:r>
            <a:r>
              <a:rPr sz="2000" b="1" spc="-110" dirty="0">
                <a:latin typeface="Arial"/>
                <a:cs typeface="Arial"/>
              </a:rPr>
              <a:t>Insulin </a:t>
            </a:r>
            <a:r>
              <a:rPr sz="2000" b="1" spc="-85" dirty="0">
                <a:latin typeface="Arial"/>
                <a:cs typeface="Arial"/>
              </a:rPr>
              <a:t>release, </a:t>
            </a:r>
            <a:r>
              <a:rPr sz="2000" b="1" spc="-80" dirty="0">
                <a:latin typeface="Arial"/>
                <a:cs typeface="Arial"/>
              </a:rPr>
              <a:t>Digestion</a:t>
            </a:r>
            <a:r>
              <a:rPr sz="2000" spc="-80" dirty="0">
                <a:latin typeface="Arial"/>
                <a:cs typeface="Arial"/>
              </a:rPr>
              <a:t>,</a:t>
            </a:r>
            <a:r>
              <a:rPr sz="2000" spc="-270" dirty="0">
                <a:latin typeface="Arial"/>
                <a:cs typeface="Arial"/>
              </a:rPr>
              <a:t> </a:t>
            </a:r>
            <a:r>
              <a:rPr sz="2000" b="1" spc="-90" dirty="0">
                <a:latin typeface="Arial"/>
                <a:cs typeface="Arial"/>
              </a:rPr>
              <a:t>excretion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39802" y="1347469"/>
            <a:ext cx="2727007" cy="203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66485" y="4097021"/>
            <a:ext cx="2438400" cy="16459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391602" y="1244600"/>
            <a:ext cx="6948488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55" dirty="0"/>
              <a:t>Sites</a:t>
            </a:r>
            <a:r>
              <a:rPr sz="4000" spc="-325" dirty="0"/>
              <a:t> </a:t>
            </a:r>
            <a:r>
              <a:rPr sz="4000" spc="30" dirty="0"/>
              <a:t>of</a:t>
            </a:r>
            <a:r>
              <a:rPr sz="4000" spc="-475" dirty="0"/>
              <a:t> </a:t>
            </a:r>
            <a:r>
              <a:rPr sz="4000" spc="-125" dirty="0"/>
              <a:t>Cholinergic</a:t>
            </a:r>
            <a:r>
              <a:rPr sz="4000" spc="-595" dirty="0"/>
              <a:t> </a:t>
            </a:r>
            <a:r>
              <a:rPr sz="4000" spc="-185" dirty="0"/>
              <a:t>Transmission</a:t>
            </a:r>
            <a:r>
              <a:rPr sz="4000" spc="-315" dirty="0"/>
              <a:t> </a:t>
            </a:r>
            <a:r>
              <a:rPr sz="4000" spc="-5" dirty="0"/>
              <a:t>-</a:t>
            </a:r>
            <a:r>
              <a:rPr sz="4000" spc="-405" dirty="0"/>
              <a:t> </a:t>
            </a:r>
            <a:r>
              <a:rPr sz="4000" spc="-150" dirty="0"/>
              <a:t>Summary</a:t>
            </a:r>
            <a:endParaRPr sz="4000"/>
          </a:p>
        </p:txBody>
      </p:sp>
      <p:sp>
        <p:nvSpPr>
          <p:cNvPr id="9" name="object 9"/>
          <p:cNvSpPr txBox="1"/>
          <p:nvPr/>
        </p:nvSpPr>
        <p:spPr>
          <a:xfrm>
            <a:off x="1172527" y="2593341"/>
            <a:ext cx="7210901" cy="4900316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527050" marR="579120" indent="-514350">
              <a:lnSpc>
                <a:spcPct val="80000"/>
              </a:lnSpc>
              <a:spcBef>
                <a:spcPts val="580"/>
              </a:spcBef>
            </a:pPr>
            <a:r>
              <a:rPr lang="en-IN" sz="2800" spc="-6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2800" spc="-65" smtClean="0">
                <a:solidFill>
                  <a:srgbClr val="FF0000"/>
                </a:solidFill>
                <a:latin typeface="Arial"/>
                <a:cs typeface="Arial"/>
              </a:rPr>
              <a:t>arasympathetic</a:t>
            </a:r>
            <a:r>
              <a:rPr sz="2800" spc="-20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Arial"/>
                <a:cs typeface="Arial"/>
              </a:rPr>
              <a:t>Stimulation</a:t>
            </a:r>
            <a:r>
              <a:rPr sz="2800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140" dirty="0">
                <a:latin typeface="Arial"/>
                <a:cs typeface="Arial"/>
              </a:rPr>
              <a:t>–</a:t>
            </a:r>
            <a:r>
              <a:rPr sz="2800" spc="175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Acetylcholine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-85" dirty="0">
                <a:latin typeface="Arial"/>
                <a:cs typeface="Arial"/>
              </a:rPr>
              <a:t>(Ach)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spc="-100" dirty="0">
                <a:latin typeface="Arial"/>
                <a:cs typeface="Arial"/>
              </a:rPr>
              <a:t>release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at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neuroeffector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junction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-  </a:t>
            </a:r>
            <a:r>
              <a:rPr sz="2800" spc="-40" dirty="0">
                <a:latin typeface="Arial"/>
                <a:cs typeface="Arial"/>
              </a:rPr>
              <a:t>biological</a:t>
            </a:r>
            <a:r>
              <a:rPr sz="2800" spc="-170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effects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endParaRPr lang="en-US" sz="2800" spc="-45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endParaRPr lang="en-US" sz="2800" spc="-45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45" smtClean="0">
                <a:solidFill>
                  <a:srgbClr val="FF0000"/>
                </a:solidFill>
                <a:latin typeface="Arial"/>
                <a:cs typeface="Arial"/>
              </a:rPr>
              <a:t>Sympathetic </a:t>
            </a: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stimulation </a:t>
            </a:r>
            <a:r>
              <a:rPr sz="2800" spc="-140" dirty="0">
                <a:latin typeface="Arial"/>
                <a:cs typeface="Arial"/>
              </a:rPr>
              <a:t>– </a:t>
            </a:r>
            <a:r>
              <a:rPr sz="2800" spc="-60" dirty="0">
                <a:latin typeface="Arial"/>
                <a:cs typeface="Arial"/>
              </a:rPr>
              <a:t>Noradrenaline </a:t>
            </a:r>
            <a:r>
              <a:rPr sz="2800" spc="-65" dirty="0">
                <a:latin typeface="Arial"/>
                <a:cs typeface="Arial"/>
              </a:rPr>
              <a:t>(NA) </a:t>
            </a:r>
            <a:r>
              <a:rPr sz="2800" spc="5" dirty="0">
                <a:latin typeface="Arial"/>
                <a:cs typeface="Arial"/>
              </a:rPr>
              <a:t>at </a:t>
            </a:r>
            <a:r>
              <a:rPr sz="2800" spc="-35" dirty="0">
                <a:latin typeface="Arial"/>
                <a:cs typeface="Arial"/>
              </a:rPr>
              <a:t>neuroeffector </a:t>
            </a:r>
            <a:r>
              <a:rPr sz="2800" spc="-25" dirty="0">
                <a:latin typeface="Arial"/>
                <a:cs typeface="Arial"/>
              </a:rPr>
              <a:t>junction </a:t>
            </a:r>
            <a:r>
              <a:rPr sz="2800" spc="-5" dirty="0">
                <a:latin typeface="Arial"/>
                <a:cs typeface="Arial"/>
              </a:rPr>
              <a:t>- </a:t>
            </a:r>
            <a:r>
              <a:rPr sz="2800" spc="-40">
                <a:latin typeface="Arial"/>
                <a:cs typeface="Arial"/>
              </a:rPr>
              <a:t>biological</a:t>
            </a:r>
            <a:r>
              <a:rPr sz="2800" spc="-355">
                <a:latin typeface="Arial"/>
                <a:cs typeface="Arial"/>
              </a:rPr>
              <a:t> </a:t>
            </a:r>
            <a:r>
              <a:rPr sz="2800" spc="-40" smtClean="0">
                <a:latin typeface="Arial"/>
                <a:cs typeface="Arial"/>
              </a:rPr>
              <a:t>effects</a:t>
            </a:r>
            <a:endParaRPr lang="en-IN" sz="2800" spc="-4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endParaRPr lang="en-IN" sz="2800" spc="-4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endParaRPr lang="en-IN" sz="2800" spc="-4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endParaRPr lang="en-IN" sz="2800" spc="-4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Cholinergic system (PNS)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Neurotransmitter –Acetyl </a:t>
            </a:r>
            <a:r>
              <a:rPr lang="en-IN" dirty="0" err="1" smtClean="0"/>
              <a:t>choline</a:t>
            </a:r>
            <a:endParaRPr lang="en-IN" dirty="0" smtClean="0"/>
          </a:p>
          <a:p>
            <a:r>
              <a:rPr lang="en-IN" dirty="0" smtClean="0"/>
              <a:t>Site of release- ganglia, post </a:t>
            </a:r>
            <a:r>
              <a:rPr lang="en-IN" dirty="0" err="1" smtClean="0"/>
              <a:t>ganglionic</a:t>
            </a:r>
            <a:r>
              <a:rPr lang="en-IN" dirty="0" smtClean="0"/>
              <a:t> parasympathetic nerve ending, sweat glands, skeletal muscle , adrenal medulla, CNS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990600" y="1752600"/>
            <a:ext cx="7010400" cy="4635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Cholinergic </a:t>
            </a:r>
            <a:r>
              <a:rPr b="1" spc="-10" dirty="0">
                <a:latin typeface="Arial"/>
                <a:cs typeface="Arial"/>
              </a:rPr>
              <a:t>Transmission </a:t>
            </a:r>
            <a:r>
              <a:rPr b="1" dirty="0">
                <a:latin typeface="Arial"/>
                <a:cs typeface="Arial"/>
              </a:rPr>
              <a:t>–  </a:t>
            </a:r>
            <a:r>
              <a:rPr b="1" spc="-10" dirty="0">
                <a:solidFill>
                  <a:srgbClr val="FF0000"/>
                </a:solidFill>
                <a:latin typeface="Arial"/>
                <a:cs typeface="Arial"/>
              </a:rPr>
              <a:t>Synthesis: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1832</Words>
  <Application>Microsoft Office PowerPoint</Application>
  <PresentationFormat>On-screen Show (4:3)</PresentationFormat>
  <Paragraphs>315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Introduction to ANS &amp; cholinergic drugs</vt:lpstr>
      <vt:lpstr>Slide 2</vt:lpstr>
      <vt:lpstr>Slide 3</vt:lpstr>
      <vt:lpstr>Slide 4</vt:lpstr>
      <vt:lpstr>Slide 5</vt:lpstr>
      <vt:lpstr>Sympathetic Vs Parasympathetic</vt:lpstr>
      <vt:lpstr>Sites of Cholinergic Transmission - Summary</vt:lpstr>
      <vt:lpstr>Cholinergic system (PNS)</vt:lpstr>
      <vt:lpstr>Cholinergic Transmission –  Synthesis:</vt:lpstr>
      <vt:lpstr>Slide 10</vt:lpstr>
      <vt:lpstr>Slide 11</vt:lpstr>
      <vt:lpstr>Destruction</vt:lpstr>
      <vt:lpstr>Slide 13</vt:lpstr>
      <vt:lpstr>True Vs Pseudo AChE</vt:lpstr>
      <vt:lpstr>Slide 15</vt:lpstr>
      <vt:lpstr>Cholinergic receptors</vt:lpstr>
      <vt:lpstr>Slide 17</vt:lpstr>
      <vt:lpstr>Slide 18</vt:lpstr>
      <vt:lpstr>Slide 19</vt:lpstr>
      <vt:lpstr>Slide 20</vt:lpstr>
      <vt:lpstr>Slide 21</vt:lpstr>
      <vt:lpstr>Slide 22</vt:lpstr>
      <vt:lpstr>Actions of Ach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Cholinergic Drugs</vt:lpstr>
      <vt:lpstr>Slide 32</vt:lpstr>
      <vt:lpstr>Slide 33</vt:lpstr>
      <vt:lpstr>Pilocarpine</vt:lpstr>
      <vt:lpstr>Slide 35</vt:lpstr>
      <vt:lpstr>Muscarine</vt:lpstr>
      <vt:lpstr>Indirectly acting (anticholine esterase)</vt:lpstr>
      <vt:lpstr>Physostigmine</vt:lpstr>
      <vt:lpstr>Physostigmine - uses</vt:lpstr>
      <vt:lpstr>Neostigmine</vt:lpstr>
      <vt:lpstr>Neostigmine – Uses and ADRs</vt:lpstr>
      <vt:lpstr>Other Drugs</vt:lpstr>
      <vt:lpstr>Uses</vt:lpstr>
      <vt:lpstr>Slide 44</vt:lpstr>
      <vt:lpstr>Myasthenia Gravis</vt:lpstr>
      <vt:lpstr>Slide 46</vt:lpstr>
      <vt:lpstr>References</vt:lpstr>
      <vt:lpstr>Slide 48</vt:lpstr>
      <vt:lpstr>Slide 49</vt:lpstr>
      <vt:lpstr>Slide 50</vt:lpstr>
      <vt:lpstr>Slide 51</vt:lpstr>
      <vt:lpstr>Slide 52</vt:lpstr>
      <vt:lpstr>Slide 53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57</cp:revision>
  <dcterms:created xsi:type="dcterms:W3CDTF">2006-08-16T00:00:00Z</dcterms:created>
  <dcterms:modified xsi:type="dcterms:W3CDTF">2024-11-26T07:29:45Z</dcterms:modified>
</cp:coreProperties>
</file>