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07" r:id="rId3"/>
    <p:sldId id="308" r:id="rId4"/>
    <p:sldId id="309" r:id="rId5"/>
    <p:sldId id="259" r:id="rId6"/>
    <p:sldId id="310" r:id="rId7"/>
    <p:sldId id="261" r:id="rId8"/>
    <p:sldId id="311" r:id="rId9"/>
    <p:sldId id="312" r:id="rId10"/>
    <p:sldId id="262" r:id="rId11"/>
    <p:sldId id="263" r:id="rId12"/>
    <p:sldId id="313" r:id="rId13"/>
    <p:sldId id="264" r:id="rId14"/>
    <p:sldId id="265" r:id="rId15"/>
    <p:sldId id="266" r:id="rId16"/>
    <p:sldId id="301" r:id="rId17"/>
    <p:sldId id="267" r:id="rId18"/>
    <p:sldId id="268" r:id="rId19"/>
    <p:sldId id="269" r:id="rId20"/>
    <p:sldId id="270" r:id="rId21"/>
    <p:sldId id="271" r:id="rId22"/>
    <p:sldId id="305" r:id="rId23"/>
    <p:sldId id="306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302" r:id="rId37"/>
    <p:sldId id="285" r:id="rId38"/>
    <p:sldId id="286" r:id="rId39"/>
    <p:sldId id="287" r:id="rId40"/>
    <p:sldId id="303" r:id="rId41"/>
    <p:sldId id="304" r:id="rId42"/>
    <p:sldId id="314" r:id="rId43"/>
    <p:sldId id="289" r:id="rId44"/>
    <p:sldId id="290" r:id="rId45"/>
    <p:sldId id="291" r:id="rId46"/>
    <p:sldId id="292" r:id="rId47"/>
    <p:sldId id="293" r:id="rId48"/>
    <p:sldId id="29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9176" autoAdjust="0"/>
  </p:normalViewPr>
  <p:slideViewPr>
    <p:cSldViewPr>
      <p:cViewPr varScale="1">
        <p:scale>
          <a:sx n="49" d="100"/>
          <a:sy n="49" d="100"/>
        </p:scale>
        <p:origin x="-19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2DE30-E842-4115-BA4A-310C43D7F80F}" type="datetimeFigureOut">
              <a:rPr lang="en-US" smtClean="0"/>
              <a:pPr/>
              <a:t>11/26/2024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E95E7-EFCE-4555-AEEB-C83FCE42584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Vasodilatation and redness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95E7-EFCE-4555-AEEB-C83FCE42584C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Acetaldehyde is the product of all three systems outlined above; it is toxic (more so than alcohol) and has to be metabolised further to acetate. This reaction is catalysed</a:t>
            </a:r>
          </a:p>
          <a:p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the enzyme acetaldehyde dehydrogenase (ALDH).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large proportion of acetate is rapidly converted in other tissues to non-toxic acetyl co-enzyme A (acetyl CoA) by the enzyme acetyl-CoA </a:t>
            </a:r>
            <a:r>
              <a:rPr lang="en-IN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synthetase</a:t>
            </a:r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then further</a:t>
            </a:r>
          </a:p>
          <a:p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oxidised via the </a:t>
            </a:r>
            <a:r>
              <a:rPr lang="en-IN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tricarboxylic</a:t>
            </a:r>
            <a:r>
              <a:rPr lang="en-I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acid cycle (TCA cycle) (Krebs cycle). This process provides most of the adenosine triphosphate (ATP) that results from ethanol oxidation.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CFB6F-08F9-49B4-AC18-8A9C2FFE0C86}" type="slidenum">
              <a:rPr lang="en-IN" smtClean="0"/>
              <a:pPr>
                <a:defRPr/>
              </a:pPr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0824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Wernicke</a:t>
            </a:r>
            <a:r>
              <a:rPr lang="en-IN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encephalopathy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(WE) is an acute neurological condition characterized by a clinical triad of </a:t>
            </a:r>
            <a:r>
              <a:rPr lang="en-IN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ophthalmoparesis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</a:t>
            </a:r>
            <a:r>
              <a:rPr lang="en-IN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nystagmus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ataxia, and confusion. This is a life-threatening illness caused by thiamine deficiency,</a:t>
            </a:r>
          </a:p>
          <a:p>
            <a:endParaRPr lang="en-IN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Korsakoff</a:t>
            </a:r>
            <a:r>
              <a:rPr lang="en-IN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psychosis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late complication of persistent </a:t>
            </a:r>
            <a:r>
              <a:rPr lang="en-IN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Wernicke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encephalopathy and results in memory deficits, confusion, and </a:t>
            </a:r>
            <a:r>
              <a:rPr lang="en-IN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behavioral</a:t>
            </a:r>
            <a:r>
              <a:rPr lang="en-IN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changes.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E95E7-EFCE-4555-AEEB-C83FCE42584C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Ethyl and Methyl Alcohol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Dr. </a:t>
            </a:r>
            <a:r>
              <a:rPr lang="en-IN" dirty="0" err="1" smtClean="0"/>
              <a:t>Shruti</a:t>
            </a:r>
            <a:r>
              <a:rPr lang="en-IN" dirty="0" smtClean="0"/>
              <a:t> </a:t>
            </a:r>
            <a:r>
              <a:rPr lang="en-IN" dirty="0" err="1" smtClean="0"/>
              <a:t>Brahmbhatt</a:t>
            </a:r>
            <a:endParaRPr lang="en-IN" dirty="0" smtClean="0"/>
          </a:p>
          <a:p>
            <a:r>
              <a:rPr lang="en-IN" dirty="0" smtClean="0"/>
              <a:t>Dept </a:t>
            </a:r>
            <a:r>
              <a:rPr lang="en-IN" smtClean="0"/>
              <a:t>of Pharmacology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Performance is impaired</a:t>
            </a:r>
          </a:p>
          <a:p>
            <a:r>
              <a:rPr lang="en-IN" dirty="0" smtClean="0"/>
              <a:t>fine discrimination and precise movements are obliterated</a:t>
            </a:r>
          </a:p>
          <a:p>
            <a:r>
              <a:rPr lang="en-IN" dirty="0" smtClean="0"/>
              <a:t>Alcohol can induce sleep but is not a dependable hypnotic-Some individuals report poor quality of sleep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‘Hangover’ (headache, dry mouth, laziness, disturbed mood, impaired performance)- next morning. </a:t>
            </a:r>
          </a:p>
          <a:p>
            <a:r>
              <a:rPr lang="en-IN" dirty="0" smtClean="0"/>
              <a:t>raises pain threshold and also alters reaction to it</a:t>
            </a:r>
          </a:p>
          <a:p>
            <a:r>
              <a:rPr lang="en-IN" dirty="0" smtClean="0"/>
              <a:t>lowering of threshold: seizures may be precipitated in epileptics.</a:t>
            </a:r>
          </a:p>
          <a:p>
            <a:r>
              <a:rPr lang="en-IN" dirty="0" smtClean="0"/>
              <a:t>Chronic alcohol abuse damages brain neurones, causes shrinkage of brain.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term exposure- </a:t>
            </a:r>
            <a:r>
              <a:rPr lang="en-US" dirty="0" err="1" smtClean="0"/>
              <a:t>downregulation</a:t>
            </a:r>
            <a:r>
              <a:rPr lang="en-US" dirty="0" smtClean="0"/>
              <a:t> of inhibitory GABA receptors and </a:t>
            </a:r>
            <a:r>
              <a:rPr lang="en-US" dirty="0" err="1" smtClean="0"/>
              <a:t>upregulation</a:t>
            </a:r>
            <a:r>
              <a:rPr lang="en-US" dirty="0" smtClean="0"/>
              <a:t> of excitatory </a:t>
            </a:r>
            <a:r>
              <a:rPr lang="en-US" dirty="0" err="1" smtClean="0"/>
              <a:t>glutamatergic</a:t>
            </a:r>
            <a:r>
              <a:rPr lang="en-US" dirty="0" smtClean="0"/>
              <a:t> receptors- tolerance to many effects of alcohol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 smtClean="0"/>
              <a:t>3. CVS </a:t>
            </a:r>
          </a:p>
          <a:p>
            <a:r>
              <a:rPr lang="en-IN" dirty="0" smtClean="0"/>
              <a:t>Dose  dependent.</a:t>
            </a:r>
          </a:p>
          <a:p>
            <a:r>
              <a:rPr lang="en-IN" dirty="0" smtClean="0"/>
              <a:t>Small doses: produce only cutaneous and gastric vasodilatation, skin-warm and flushed- prevents </a:t>
            </a:r>
            <a:r>
              <a:rPr lang="en-IN" dirty="0" err="1" smtClean="0"/>
              <a:t>cutaneous</a:t>
            </a:r>
            <a:r>
              <a:rPr lang="en-IN" dirty="0" smtClean="0"/>
              <a:t> vasoconstriction to cold exposure- body will lose more heat-harmful</a:t>
            </a:r>
          </a:p>
          <a:p>
            <a:r>
              <a:rPr lang="en-IN" dirty="0" smtClean="0"/>
              <a:t>Moderate doses: cause tachycardia and a mild rise in BP-sympathetic stimulation</a:t>
            </a:r>
          </a:p>
          <a:p>
            <a:r>
              <a:rPr lang="en-IN" dirty="0" smtClean="0"/>
              <a:t>Large doses:  direct myocardial and vasomotor centre depression - fall in BP</a:t>
            </a:r>
          </a:p>
          <a:p>
            <a:r>
              <a:rPr lang="en-IN" dirty="0" smtClean="0"/>
              <a:t>chronic alcoholism -hypertension, </a:t>
            </a:r>
            <a:r>
              <a:rPr lang="en-IN" dirty="0" err="1" smtClean="0"/>
              <a:t>cardiomyopathy</a:t>
            </a:r>
            <a:r>
              <a:rPr lang="en-IN" dirty="0" smtClean="0"/>
              <a:t>, </a:t>
            </a:r>
            <a:r>
              <a:rPr lang="en-IN" dirty="0" err="1" smtClean="0"/>
              <a:t>atrial</a:t>
            </a:r>
            <a:r>
              <a:rPr lang="en-IN" dirty="0" smtClean="0"/>
              <a:t> fibrillation and cardiac arrhythmias may occur due to conduction defects and Q-T prolongation.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4. Blood </a:t>
            </a:r>
          </a:p>
          <a:p>
            <a:r>
              <a:rPr lang="en-IN" dirty="0" smtClean="0"/>
              <a:t>Regular intake of small to moderate amounts of alcohol (1–2 drinks)-raise HDL and decrease LDL</a:t>
            </a:r>
          </a:p>
          <a:p>
            <a:r>
              <a:rPr lang="en-IN" dirty="0" smtClean="0"/>
              <a:t>15–35% lower incidence of coronary artery disease-protection is lost if &gt; 3 drinks are consumed daily. </a:t>
            </a:r>
          </a:p>
          <a:p>
            <a:r>
              <a:rPr lang="en-IN" dirty="0" smtClean="0"/>
              <a:t>However, it is </a:t>
            </a:r>
            <a:r>
              <a:rPr lang="en-IN" dirty="0" err="1" smtClean="0"/>
              <a:t>inapproptiate</a:t>
            </a:r>
            <a:r>
              <a:rPr lang="en-IN" dirty="0" smtClean="0"/>
              <a:t> to advise </a:t>
            </a:r>
            <a:r>
              <a:rPr lang="en-IN" dirty="0" err="1" smtClean="0"/>
              <a:t>nondrinkers</a:t>
            </a:r>
            <a:r>
              <a:rPr lang="en-IN" dirty="0" smtClean="0"/>
              <a:t> to start drinking, since other adverse consequences more than benefit. </a:t>
            </a:r>
          </a:p>
          <a:p>
            <a:r>
              <a:rPr lang="en-IN" dirty="0" smtClean="0"/>
              <a:t>Mild anaemia </a:t>
            </a:r>
          </a:p>
          <a:p>
            <a:r>
              <a:rPr lang="en-IN" dirty="0" err="1" smtClean="0"/>
              <a:t>Megaloblastic</a:t>
            </a:r>
            <a:r>
              <a:rPr lang="en-IN" dirty="0" smtClean="0"/>
              <a:t> anaemia -interference with </a:t>
            </a:r>
            <a:r>
              <a:rPr lang="en-IN" dirty="0" err="1" smtClean="0"/>
              <a:t>folate</a:t>
            </a:r>
            <a:r>
              <a:rPr lang="en-IN" dirty="0" smtClean="0"/>
              <a:t> metabolism.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5. Body temperature </a:t>
            </a:r>
          </a:p>
          <a:p>
            <a:r>
              <a:rPr lang="en-IN" dirty="0" smtClean="0"/>
              <a:t>Alcohol is reputed to combat cold. </a:t>
            </a:r>
          </a:p>
          <a:p>
            <a:r>
              <a:rPr lang="en-IN" dirty="0" smtClean="0"/>
              <a:t>produce a sense of warmth due to cutaneous and gastric vasodilatation, but heat loss is actually increased in cold surroundings.</a:t>
            </a:r>
          </a:p>
          <a:p>
            <a:r>
              <a:rPr lang="en-IN" dirty="0" smtClean="0"/>
              <a:t>High doses depress temperature regulating centre.</a:t>
            </a:r>
          </a:p>
          <a:p>
            <a:pPr>
              <a:buNone/>
            </a:pPr>
            <a:endParaRPr lang="en-IN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6. Respiration </a:t>
            </a:r>
          </a:p>
          <a:p>
            <a:r>
              <a:rPr lang="en-IN" dirty="0" smtClean="0"/>
              <a:t>direct action of alcohol on respiratory centre is only a depressant one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 startAt="7"/>
            </a:pPr>
            <a:r>
              <a:rPr lang="en-IN" b="1" dirty="0" smtClean="0"/>
              <a:t>GIT</a:t>
            </a:r>
          </a:p>
          <a:p>
            <a:r>
              <a:rPr lang="en-IN" dirty="0" smtClean="0"/>
              <a:t>Orally- gives local feeling if warmth and increases the salivary secretion </a:t>
            </a:r>
          </a:p>
          <a:p>
            <a:r>
              <a:rPr lang="en-IN" dirty="0" smtClean="0"/>
              <a:t>Irritant action on gastric mucosa- enjoys reputation as an appetizer</a:t>
            </a:r>
          </a:p>
          <a:p>
            <a:r>
              <a:rPr lang="en-IN" dirty="0" smtClean="0"/>
              <a:t>50 ml of 7-10% alcohol- stimulant of gastric secretion (by releasing histamine and </a:t>
            </a:r>
            <a:r>
              <a:rPr lang="en-IN" dirty="0" err="1" smtClean="0"/>
              <a:t>gastrin</a:t>
            </a:r>
            <a:r>
              <a:rPr lang="en-IN" dirty="0" smtClean="0"/>
              <a:t>) </a:t>
            </a:r>
          </a:p>
          <a:p>
            <a:r>
              <a:rPr lang="en-IN" dirty="0" smtClean="0"/>
              <a:t>Higher concentrations (above 20%) inhibit gastric secretion, cause vomiting, mucosal congestion and gastritis. </a:t>
            </a:r>
          </a:p>
          <a:p>
            <a:r>
              <a:rPr lang="en-IN" dirty="0" smtClean="0"/>
              <a:t>Alcoholism-chronic gastritis. </a:t>
            </a:r>
          </a:p>
          <a:p>
            <a:r>
              <a:rPr lang="en-IN" dirty="0" smtClean="0"/>
              <a:t>Lower </a:t>
            </a:r>
            <a:r>
              <a:rPr lang="en-IN" dirty="0" err="1" smtClean="0"/>
              <a:t>esophageal</a:t>
            </a:r>
            <a:r>
              <a:rPr lang="en-IN" dirty="0" smtClean="0"/>
              <a:t> sphincter (LES) tone is reduced-gastric reflux. </a:t>
            </a:r>
          </a:p>
          <a:p>
            <a:r>
              <a:rPr lang="en-IN" dirty="0" smtClean="0"/>
              <a:t>Acute pancreatitis- complication of heavy drinking.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b="1" dirty="0" smtClean="0"/>
              <a:t>8. Liver</a:t>
            </a:r>
          </a:p>
          <a:p>
            <a:r>
              <a:rPr lang="en-IN" dirty="0" smtClean="0"/>
              <a:t>Mobilize peripheral fat and increases fat synthesis in liver in a dose-dependent manner. </a:t>
            </a:r>
          </a:p>
          <a:p>
            <a:r>
              <a:rPr lang="en-IN" dirty="0" smtClean="0"/>
              <a:t>Chronic alcoholism exposes liver to oxidative stress -causes cellular necrosis followed by fibrosis.</a:t>
            </a:r>
          </a:p>
          <a:p>
            <a:r>
              <a:rPr lang="en-IN" dirty="0" smtClean="0"/>
              <a:t>Acetaldehyde-damage the </a:t>
            </a:r>
            <a:r>
              <a:rPr lang="en-IN" dirty="0" err="1" smtClean="0"/>
              <a:t>hepatocytes</a:t>
            </a:r>
            <a:r>
              <a:rPr lang="en-IN" dirty="0" smtClean="0"/>
              <a:t> and induce inflammation-Increased lipid </a:t>
            </a:r>
            <a:r>
              <a:rPr lang="en-IN" dirty="0" err="1" smtClean="0"/>
              <a:t>peroxidation</a:t>
            </a:r>
            <a:r>
              <a:rPr lang="en-IN" dirty="0" smtClean="0"/>
              <a:t> and glutathione depletion occurs.</a:t>
            </a:r>
          </a:p>
          <a:p>
            <a:r>
              <a:rPr lang="en-IN" dirty="0" smtClean="0"/>
              <a:t>Alcoholic cirrhosis</a:t>
            </a:r>
          </a:p>
          <a:p>
            <a:r>
              <a:rPr lang="pt-BR" dirty="0" smtClean="0"/>
              <a:t>Regular intake induces microsomal </a:t>
            </a:r>
            <a:r>
              <a:rPr lang="en-IN" dirty="0" smtClean="0"/>
              <a:t>enzymes.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9. Skeletal muscle </a:t>
            </a:r>
          </a:p>
          <a:p>
            <a:r>
              <a:rPr lang="en-IN" dirty="0" smtClean="0"/>
              <a:t>Weakness and </a:t>
            </a:r>
            <a:r>
              <a:rPr lang="en-IN" dirty="0" err="1" smtClean="0"/>
              <a:t>myopathy</a:t>
            </a:r>
            <a:r>
              <a:rPr lang="en-IN" dirty="0" smtClean="0"/>
              <a:t> occurs in chronic alcoholism.</a:t>
            </a:r>
          </a:p>
          <a:p>
            <a:pPr>
              <a:buNone/>
            </a:pPr>
            <a:r>
              <a:rPr lang="en-IN" b="1" dirty="0" smtClean="0"/>
              <a:t>10.Kidney </a:t>
            </a:r>
          </a:p>
          <a:p>
            <a:r>
              <a:rPr lang="en-IN" dirty="0" err="1" smtClean="0"/>
              <a:t>Diuresis</a:t>
            </a:r>
            <a:r>
              <a:rPr lang="en-IN" dirty="0" smtClean="0"/>
              <a:t>-after alcohol intake.</a:t>
            </a:r>
          </a:p>
          <a:p>
            <a:r>
              <a:rPr lang="en-IN" dirty="0" smtClean="0"/>
              <a:t>due to water ingested along with drinks as well as alcohol induced inhibition of ADH secretion. </a:t>
            </a:r>
          </a:p>
          <a:p>
            <a:r>
              <a:rPr lang="en-IN" dirty="0" smtClean="0"/>
              <a:t>It does not impair renal function.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defRPr/>
            </a:pPr>
            <a:r>
              <a:rPr lang="en-US" dirty="0" smtClean="0"/>
              <a:t>Aliphatic alcohols are </a:t>
            </a:r>
            <a:r>
              <a:rPr lang="en-US" dirty="0" err="1" smtClean="0"/>
              <a:t>hydroxy</a:t>
            </a:r>
            <a:r>
              <a:rPr lang="en-US" dirty="0" smtClean="0"/>
              <a:t> (OH) derivatives of the aliphatic hydrocarbons. </a:t>
            </a:r>
          </a:p>
          <a:p>
            <a:pPr>
              <a:lnSpc>
                <a:spcPct val="130000"/>
              </a:lnSpc>
              <a:defRPr/>
            </a:pPr>
            <a:r>
              <a:rPr lang="en-US" dirty="0" smtClean="0"/>
              <a:t>They contain one, two or more OH groups</a:t>
            </a:r>
          </a:p>
          <a:p>
            <a:pPr>
              <a:lnSpc>
                <a:spcPct val="130000"/>
              </a:lnSpc>
              <a:buNone/>
              <a:defRPr/>
            </a:pPr>
            <a:endParaRPr lang="en-US" dirty="0" smtClean="0"/>
          </a:p>
          <a:p>
            <a:pPr>
              <a:lnSpc>
                <a:spcPct val="130000"/>
              </a:lnSpc>
              <a:defRPr/>
            </a:pPr>
            <a:r>
              <a:rPr lang="en-US" dirty="0" err="1" smtClean="0"/>
              <a:t>Monohydroxy</a:t>
            </a:r>
            <a:r>
              <a:rPr lang="en-US" dirty="0" smtClean="0"/>
              <a:t>:  ethyl alcohol, methyl, </a:t>
            </a:r>
            <a:r>
              <a:rPr lang="en-US" dirty="0" err="1" smtClean="0"/>
              <a:t>propyl</a:t>
            </a:r>
            <a:r>
              <a:rPr lang="en-US" dirty="0" smtClean="0"/>
              <a:t> </a:t>
            </a:r>
          </a:p>
          <a:p>
            <a:pPr>
              <a:lnSpc>
                <a:spcPct val="130000"/>
              </a:lnSpc>
              <a:defRPr/>
            </a:pPr>
            <a:r>
              <a:rPr lang="en-US" dirty="0" err="1" smtClean="0"/>
              <a:t>Dihydroxy</a:t>
            </a:r>
            <a:r>
              <a:rPr lang="en-US" dirty="0" smtClean="0"/>
              <a:t>: called glycols (sweet taste)- ethylene glycol, propylene glycol</a:t>
            </a:r>
          </a:p>
          <a:p>
            <a:pPr>
              <a:lnSpc>
                <a:spcPct val="130000"/>
              </a:lnSpc>
              <a:defRPr/>
            </a:pPr>
            <a:r>
              <a:rPr lang="en-US" dirty="0" err="1" smtClean="0"/>
              <a:t>Trihydroxy</a:t>
            </a:r>
            <a:r>
              <a:rPr lang="en-US" dirty="0" smtClean="0"/>
              <a:t>: Glycerol or </a:t>
            </a:r>
            <a:r>
              <a:rPr lang="en-US" dirty="0" err="1" smtClean="0"/>
              <a:t>Glycerine</a:t>
            </a:r>
            <a:endParaRPr lang="en-US" dirty="0" smtClean="0"/>
          </a:p>
          <a:p>
            <a:pPr>
              <a:lnSpc>
                <a:spcPct val="130000"/>
              </a:lnSpc>
              <a:defRPr/>
            </a:pPr>
            <a:r>
              <a:rPr lang="en-US" dirty="0" err="1" smtClean="0"/>
              <a:t>Polyhydroxy</a:t>
            </a:r>
            <a:r>
              <a:rPr lang="en-US" dirty="0" smtClean="0"/>
              <a:t>: </a:t>
            </a:r>
            <a:r>
              <a:rPr lang="en-US" dirty="0" err="1" smtClean="0"/>
              <a:t>Mannitol</a:t>
            </a:r>
            <a:r>
              <a:rPr lang="en-US" dirty="0" smtClean="0"/>
              <a:t>, </a:t>
            </a:r>
            <a:r>
              <a:rPr lang="en-US" dirty="0" err="1" smtClean="0"/>
              <a:t>Sorbitol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11.Miscellaneous</a:t>
            </a:r>
          </a:p>
          <a:p>
            <a:r>
              <a:rPr lang="en-IN" dirty="0" smtClean="0"/>
              <a:t>Alcohol -aphrodisiac..  </a:t>
            </a:r>
          </a:p>
          <a:p>
            <a:r>
              <a:rPr lang="en-IN" dirty="0" smtClean="0"/>
              <a:t>Chronic alcoholism can produce impotence, testicular atrophy, </a:t>
            </a:r>
            <a:r>
              <a:rPr lang="en-IN" dirty="0" err="1" smtClean="0"/>
              <a:t>gynaecomastia</a:t>
            </a:r>
            <a:r>
              <a:rPr lang="en-IN" dirty="0" smtClean="0"/>
              <a:t> and infertility in both men and women.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12. Endocrine effects </a:t>
            </a:r>
          </a:p>
          <a:p>
            <a:r>
              <a:rPr lang="en-IN" dirty="0" smtClean="0"/>
              <a:t>Moderate amounts of alcohol increase Adrenaline release-hyperglycaemia</a:t>
            </a:r>
          </a:p>
          <a:p>
            <a:r>
              <a:rPr lang="en-IN" dirty="0" smtClean="0"/>
              <a:t>acute intoxication is often associated with hypoglycaemia-depletion of hepatic glycogen- inhibition of </a:t>
            </a:r>
            <a:r>
              <a:rPr lang="en-IN" dirty="0" err="1" smtClean="0"/>
              <a:t>gluconeogenesis</a:t>
            </a:r>
            <a:endParaRPr lang="en-IN" dirty="0" smtClean="0"/>
          </a:p>
          <a:p>
            <a:r>
              <a:rPr lang="en-IN" dirty="0" smtClean="0"/>
              <a:t>Glucose must be given </a:t>
            </a:r>
          </a:p>
          <a:p>
            <a:pPr>
              <a:buNone/>
            </a:pPr>
            <a:r>
              <a:rPr lang="en-IN" b="1" dirty="0" smtClean="0"/>
              <a:t>13. Uterine contractions </a:t>
            </a:r>
          </a:p>
          <a:p>
            <a:r>
              <a:rPr lang="en-IN" dirty="0" smtClean="0"/>
              <a:t>are suppressed at moderate blood levels.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Metabolised</a:t>
            </a:r>
            <a:r>
              <a:rPr lang="en-US" dirty="0" smtClean="0"/>
              <a:t> by liver</a:t>
            </a:r>
          </a:p>
          <a:p>
            <a:r>
              <a:rPr lang="en-US" dirty="0" smtClean="0"/>
              <a:t>Ethyl Alcohol  </a:t>
            </a:r>
            <a:r>
              <a:rPr lang="en-US" dirty="0" smtClean="0">
                <a:sym typeface="Wingdings" pitchFamily="2" charset="2"/>
              </a:rPr>
              <a:t>  Acetaldehyde   Acetate  co2 + H2o</a:t>
            </a:r>
            <a:endParaRPr lang="en-US" dirty="0" smtClean="0"/>
          </a:p>
          <a:p>
            <a:r>
              <a:rPr lang="en-US" dirty="0" smtClean="0"/>
              <a:t>Excreted by First order kinetics at low concentration followed by zero order kinetics at higher concentration (&gt; 10 mg/dl</a:t>
            </a:r>
            <a:r>
              <a:rPr lang="en-US" smtClean="0"/>
              <a:t>)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1" y="1447801"/>
            <a:ext cx="6997728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ADH- Alcohol </a:t>
            </a:r>
            <a:r>
              <a:rPr lang="en-US" dirty="0" err="1" smtClean="0"/>
              <a:t>dehydrogenase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ALDH- </a:t>
            </a:r>
            <a:r>
              <a:rPr lang="en-US" dirty="0" err="1" smtClean="0"/>
              <a:t>Aldehyde</a:t>
            </a:r>
            <a:r>
              <a:rPr lang="en-US" dirty="0" smtClean="0"/>
              <a:t> </a:t>
            </a:r>
            <a:r>
              <a:rPr lang="en-US" dirty="0" err="1" smtClean="0"/>
              <a:t>dehydrogensae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05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INTERACTIONS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 smtClean="0"/>
              <a:t>1. Alcohol synergises with </a:t>
            </a:r>
            <a:r>
              <a:rPr lang="en-IN" dirty="0" err="1" smtClean="0"/>
              <a:t>anxiolytics</a:t>
            </a:r>
            <a:r>
              <a:rPr lang="en-IN" dirty="0" smtClean="0"/>
              <a:t>, antidepressants, </a:t>
            </a:r>
            <a:r>
              <a:rPr lang="en-IN" dirty="0" err="1" smtClean="0"/>
              <a:t>antihistaminics</a:t>
            </a:r>
            <a:r>
              <a:rPr lang="en-IN" dirty="0" smtClean="0"/>
              <a:t>, hypnotics, </a:t>
            </a:r>
            <a:r>
              <a:rPr lang="en-IN" dirty="0" err="1" smtClean="0"/>
              <a:t>opioids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2. sulfonylurea, </a:t>
            </a:r>
            <a:r>
              <a:rPr lang="en-IN" dirty="0" err="1" smtClean="0"/>
              <a:t>cefoperazone</a:t>
            </a:r>
            <a:r>
              <a:rPr lang="en-IN" dirty="0" smtClean="0"/>
              <a:t> or </a:t>
            </a:r>
            <a:r>
              <a:rPr lang="en-IN" dirty="0" err="1" smtClean="0"/>
              <a:t>metronidazole</a:t>
            </a:r>
            <a:r>
              <a:rPr lang="en-IN" dirty="0" smtClean="0"/>
              <a:t>, </a:t>
            </a:r>
            <a:r>
              <a:rPr lang="en-IN" dirty="0" err="1" smtClean="0"/>
              <a:t>cefotetan</a:t>
            </a:r>
            <a:r>
              <a:rPr lang="en-IN" dirty="0" smtClean="0"/>
              <a:t> – </a:t>
            </a:r>
            <a:r>
              <a:rPr lang="en-IN" dirty="0" err="1" smtClean="0"/>
              <a:t>disulfiram</a:t>
            </a:r>
            <a:r>
              <a:rPr lang="en-IN" dirty="0" smtClean="0"/>
              <a:t> like reactions</a:t>
            </a:r>
          </a:p>
          <a:p>
            <a:pPr>
              <a:buNone/>
            </a:pPr>
            <a:r>
              <a:rPr lang="en-IN" dirty="0" smtClean="0"/>
              <a:t>3. Acute alcohol ingestion inhibits, while chronic intake induces CYP enzymes </a:t>
            </a:r>
          </a:p>
          <a:p>
            <a:pPr>
              <a:buNone/>
            </a:pPr>
            <a:r>
              <a:rPr lang="en-IN" dirty="0" smtClean="0"/>
              <a:t>4. chronic alcoholics –PCM toxicity</a:t>
            </a:r>
            <a:endParaRPr lang="en-IN" i="1" dirty="0" smtClean="0"/>
          </a:p>
          <a:p>
            <a:pPr>
              <a:buNone/>
            </a:pPr>
            <a:r>
              <a:rPr lang="en-IN" dirty="0" smtClean="0"/>
              <a:t>5. Metabolism of </a:t>
            </a:r>
            <a:r>
              <a:rPr lang="en-IN" dirty="0" err="1" smtClean="0"/>
              <a:t>tolbutamide</a:t>
            </a:r>
            <a:r>
              <a:rPr lang="en-IN" dirty="0" smtClean="0"/>
              <a:t>, </a:t>
            </a:r>
            <a:r>
              <a:rPr lang="en-IN" dirty="0" err="1" smtClean="0"/>
              <a:t>phenytoin</a:t>
            </a:r>
            <a:r>
              <a:rPr lang="en-IN" dirty="0" smtClean="0"/>
              <a:t> and some other drugs -affected</a:t>
            </a:r>
          </a:p>
          <a:p>
            <a:pPr>
              <a:buNone/>
            </a:pPr>
            <a:r>
              <a:rPr lang="en-IN" dirty="0" smtClean="0"/>
              <a:t>4. Hypoglycaemic action of insulin and </a:t>
            </a:r>
            <a:r>
              <a:rPr lang="en-IN" dirty="0" err="1" smtClean="0"/>
              <a:t>sulfonylureas</a:t>
            </a:r>
            <a:r>
              <a:rPr lang="en-IN" dirty="0" smtClean="0"/>
              <a:t> is enhanced </a:t>
            </a:r>
          </a:p>
          <a:p>
            <a:pPr>
              <a:buNone/>
            </a:pPr>
            <a:r>
              <a:rPr lang="en-IN" dirty="0" smtClean="0"/>
              <a:t>5. Aspirin and other NSAIDs cause- gastric bleeding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 smtClean="0"/>
              <a:t>Food value</a:t>
            </a:r>
          </a:p>
          <a:p>
            <a:r>
              <a:rPr lang="en-IN" dirty="0" smtClean="0"/>
              <a:t>requires no digestion and is metabolized rapidly. </a:t>
            </a:r>
          </a:p>
          <a:p>
            <a:r>
              <a:rPr lang="en-IN" dirty="0" smtClean="0"/>
              <a:t>7 Cal/g, but these cannot be stored</a:t>
            </a:r>
          </a:p>
          <a:p>
            <a:r>
              <a:rPr lang="en-IN" dirty="0" smtClean="0"/>
              <a:t>spares carbohydrates and fats as energy source, so that regular intake can contribute to obesity.</a:t>
            </a:r>
          </a:p>
          <a:p>
            <a:r>
              <a:rPr lang="en-IN" dirty="0" smtClean="0"/>
              <a:t>Nutritional deficiencies.</a:t>
            </a:r>
          </a:p>
          <a:p>
            <a:r>
              <a:rPr lang="en-IN" dirty="0" smtClean="0"/>
              <a:t>Alcohol is an imperfect and expensive food.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CONTRAINDICATIONS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dirty="0" smtClean="0"/>
              <a:t>1. Peptic ulcer, hyperacidity and GERD</a:t>
            </a:r>
          </a:p>
          <a:p>
            <a:pPr>
              <a:buNone/>
            </a:pPr>
            <a:r>
              <a:rPr lang="en-IN" dirty="0" smtClean="0"/>
              <a:t>2. Epileptics</a:t>
            </a:r>
          </a:p>
          <a:p>
            <a:pPr>
              <a:buNone/>
            </a:pPr>
            <a:r>
              <a:rPr lang="en-IN" dirty="0" smtClean="0"/>
              <a:t>3. Severe liver disease</a:t>
            </a:r>
          </a:p>
          <a:p>
            <a:pPr>
              <a:buNone/>
            </a:pPr>
            <a:r>
              <a:rPr lang="en-IN" dirty="0" smtClean="0"/>
              <a:t>4. Unstable personalities</a:t>
            </a:r>
          </a:p>
          <a:p>
            <a:pPr>
              <a:buNone/>
            </a:pPr>
            <a:r>
              <a:rPr lang="en-IN" dirty="0" smtClean="0"/>
              <a:t>5. Pregnant women</a:t>
            </a:r>
          </a:p>
          <a:p>
            <a:pPr>
              <a:buNone/>
            </a:pPr>
            <a:r>
              <a:rPr lang="en-IN" i="1" dirty="0" smtClean="0"/>
              <a:t>	- foetal alcohol syndrome- intrauterine and postnatal </a:t>
            </a:r>
            <a:r>
              <a:rPr lang="en-IN" dirty="0" smtClean="0"/>
              <a:t>growth retardation, low IQ, </a:t>
            </a:r>
            <a:r>
              <a:rPr lang="en-IN" dirty="0" err="1" smtClean="0"/>
              <a:t>microcephaly</a:t>
            </a:r>
            <a:r>
              <a:rPr lang="en-IN" dirty="0" smtClean="0"/>
              <a:t>, </a:t>
            </a:r>
            <a:r>
              <a:rPr lang="en-IN" dirty="0" err="1" smtClean="0"/>
              <a:t>cranio</a:t>
            </a:r>
            <a:r>
              <a:rPr lang="en-IN" dirty="0" smtClean="0"/>
              <a:t>-facial and other abnormalities</a:t>
            </a:r>
          </a:p>
          <a:p>
            <a:pPr>
              <a:buNone/>
            </a:pPr>
            <a:r>
              <a:rPr lang="en-IN" dirty="0" smtClean="0"/>
              <a:t>	- immunological </a:t>
            </a:r>
            <a:r>
              <a:rPr lang="en-IN" dirty="0" err="1" smtClean="0"/>
              <a:t>impairment→increased</a:t>
            </a:r>
            <a:r>
              <a:rPr lang="en-IN" dirty="0" smtClean="0"/>
              <a:t> susceptibility to infections. </a:t>
            </a:r>
          </a:p>
          <a:p>
            <a:pPr>
              <a:buNone/>
            </a:pPr>
            <a:r>
              <a:rPr lang="en-IN" dirty="0" smtClean="0"/>
              <a:t>	-Heavy drinking during pregnancy-miscarriage, stillbirths and low birth-weight babies.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TOXICITY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A. </a:t>
            </a:r>
            <a:r>
              <a:rPr lang="en-IN" i="1" dirty="0" smtClean="0"/>
              <a:t>Side effects of moderate drinking </a:t>
            </a:r>
          </a:p>
          <a:p>
            <a:r>
              <a:rPr lang="en-IN" i="1" dirty="0" smtClean="0"/>
              <a:t>Nausea, </a:t>
            </a:r>
            <a:r>
              <a:rPr lang="en-IN" dirty="0" smtClean="0"/>
              <a:t>vomiting, flushing, hangover, traffic accidents.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B. Acute alcoholic intoxication </a:t>
            </a:r>
          </a:p>
          <a:p>
            <a:r>
              <a:rPr lang="en-IN" dirty="0" smtClean="0"/>
              <a:t>Unawareness, unresponsiveness, stupor, hypotension, gastritis</a:t>
            </a:r>
          </a:p>
          <a:p>
            <a:r>
              <a:rPr lang="en-IN" dirty="0" smtClean="0"/>
              <a:t>hypoglycaemia, respiratory depression, collapse</a:t>
            </a:r>
          </a:p>
          <a:p>
            <a:r>
              <a:rPr lang="en-IN" dirty="0" smtClean="0"/>
              <a:t>coma and death.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i="1" dirty="0" smtClean="0"/>
              <a:t>Treatment:</a:t>
            </a:r>
            <a:r>
              <a:rPr lang="en-IN" i="1" dirty="0" smtClean="0"/>
              <a:t> </a:t>
            </a:r>
          </a:p>
          <a:p>
            <a:r>
              <a:rPr lang="en-IN" i="1" dirty="0" smtClean="0"/>
              <a:t>Gastric </a:t>
            </a:r>
            <a:r>
              <a:rPr lang="en-IN" i="1" dirty="0" err="1" smtClean="0"/>
              <a:t>lavage</a:t>
            </a:r>
            <a:r>
              <a:rPr lang="en-IN" i="1" dirty="0" smtClean="0"/>
              <a:t> </a:t>
            </a:r>
          </a:p>
          <a:p>
            <a:r>
              <a:rPr lang="en-IN" dirty="0" smtClean="0"/>
              <a:t>supportive treatment,</a:t>
            </a:r>
          </a:p>
          <a:p>
            <a:r>
              <a:rPr lang="en-IN" dirty="0" smtClean="0"/>
              <a:t>maintenance of fluid and electrolyte balance </a:t>
            </a:r>
          </a:p>
          <a:p>
            <a:r>
              <a:rPr lang="en-IN" dirty="0" smtClean="0"/>
              <a:t>correction of hypoglycaemia by glucose infusion till alcohol is metabolized. </a:t>
            </a:r>
          </a:p>
          <a:p>
            <a:r>
              <a:rPr lang="en-IN" dirty="0" smtClean="0"/>
              <a:t>Thiamine (100 mg in 500 ml glucose solution infused </a:t>
            </a:r>
            <a:r>
              <a:rPr lang="en-IN" dirty="0" err="1" smtClean="0"/>
              <a:t>i.v</a:t>
            </a:r>
            <a:r>
              <a:rPr lang="en-IN" dirty="0" smtClean="0"/>
              <a:t>.) should be added. </a:t>
            </a:r>
          </a:p>
          <a:p>
            <a:r>
              <a:rPr lang="en-IN" dirty="0" smtClean="0"/>
              <a:t>Recovery can be hastened by haemodialysis.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ETHYL ALCOHOL (Ethanol ): </a:t>
            </a:r>
          </a:p>
          <a:p>
            <a:pPr lvl="1"/>
            <a:r>
              <a:rPr lang="en-US" dirty="0" smtClean="0"/>
              <a:t>Main constituent of Alcoholic beverages</a:t>
            </a:r>
          </a:p>
          <a:p>
            <a:pPr lvl="1"/>
            <a:r>
              <a:rPr lang="en-US" dirty="0" smtClean="0"/>
              <a:t>Colorless, volatile, inflammable</a:t>
            </a:r>
          </a:p>
          <a:p>
            <a:pPr lvl="1"/>
            <a:r>
              <a:rPr lang="en-US" dirty="0" smtClean="0"/>
              <a:t>Manufactured by fermentation of sugars by yeast</a:t>
            </a:r>
          </a:p>
          <a:p>
            <a:pPr lvl="1"/>
            <a:r>
              <a:rPr lang="en-US" dirty="0" smtClean="0"/>
              <a:t>Major source –</a:t>
            </a:r>
            <a:r>
              <a:rPr lang="en-US" dirty="0" err="1" smtClean="0"/>
              <a:t>mollases</a:t>
            </a:r>
            <a:r>
              <a:rPr lang="en-US" dirty="0" smtClean="0"/>
              <a:t>, a by product of sugar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C. </a:t>
            </a:r>
            <a:r>
              <a:rPr lang="en-IN" b="1" i="1" dirty="0" smtClean="0"/>
              <a:t>Chronic alcoholism</a:t>
            </a:r>
            <a:r>
              <a:rPr lang="en-IN" i="1" dirty="0" smtClean="0"/>
              <a:t> </a:t>
            </a:r>
          </a:p>
          <a:p>
            <a:r>
              <a:rPr lang="en-IN" dirty="0" smtClean="0"/>
              <a:t>tolerance develops to subjective and </a:t>
            </a:r>
            <a:r>
              <a:rPr lang="en-IN" dirty="0" err="1" smtClean="0"/>
              <a:t>behavioral</a:t>
            </a:r>
            <a:r>
              <a:rPr lang="en-IN" dirty="0" smtClean="0"/>
              <a:t> effects</a:t>
            </a:r>
          </a:p>
          <a:p>
            <a:r>
              <a:rPr lang="en-IN" dirty="0" smtClean="0"/>
              <a:t> It is both pharmacokinetic (reduced rate of absorption due to gastritis and faster metabolism due to enzyme induction) and cellular tolerance. </a:t>
            </a:r>
          </a:p>
          <a:p>
            <a:r>
              <a:rPr lang="en-IN" dirty="0" smtClean="0"/>
              <a:t>Psychic dependence -alcohol-seeking behaviour</a:t>
            </a:r>
          </a:p>
          <a:p>
            <a:r>
              <a:rPr lang="en-IN" dirty="0" smtClean="0"/>
              <a:t>Physical dependence occurs only on heavy and round-the-clock drinking</a:t>
            </a:r>
          </a:p>
          <a:p>
            <a:r>
              <a:rPr lang="en-IN" dirty="0" smtClean="0"/>
              <a:t>nutritional deficiencies- food is neglected and </a:t>
            </a:r>
            <a:r>
              <a:rPr lang="en-IN" dirty="0" err="1" smtClean="0"/>
              <a:t>malabsorption</a:t>
            </a:r>
            <a:endParaRPr lang="en-IN" dirty="0" smtClean="0"/>
          </a:p>
          <a:p>
            <a:r>
              <a:rPr lang="en-IN" dirty="0" smtClean="0"/>
              <a:t>impaired mental and physical performance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polyneuritis, pellagra, tremors, seizures, loss of brain mass, </a:t>
            </a:r>
            <a:r>
              <a:rPr lang="en-IN" dirty="0" err="1" smtClean="0"/>
              <a:t>Wernicke’s</a:t>
            </a:r>
            <a:r>
              <a:rPr lang="en-IN" dirty="0" smtClean="0"/>
              <a:t> encephalopathy, </a:t>
            </a:r>
            <a:r>
              <a:rPr lang="en-IN" dirty="0" err="1" smtClean="0"/>
              <a:t>Korsakoff’s</a:t>
            </a:r>
            <a:r>
              <a:rPr lang="en-IN" dirty="0" smtClean="0"/>
              <a:t> psychosis and </a:t>
            </a:r>
            <a:r>
              <a:rPr lang="en-IN" dirty="0" err="1" smtClean="0"/>
              <a:t>megaloblastic</a:t>
            </a:r>
            <a:r>
              <a:rPr lang="en-IN" dirty="0" smtClean="0"/>
              <a:t> anaemia. </a:t>
            </a:r>
          </a:p>
          <a:p>
            <a:r>
              <a:rPr lang="en-IN" dirty="0" smtClean="0"/>
              <a:t>Alcoholic cirrhosis of liver, hypertension, </a:t>
            </a:r>
            <a:r>
              <a:rPr lang="en-IN" dirty="0" err="1" smtClean="0"/>
              <a:t>cardiomyopathy</a:t>
            </a:r>
            <a:r>
              <a:rPr lang="en-IN" dirty="0" smtClean="0"/>
              <a:t>, CHF, arrhythmias, stroke, acute pancreatitis, impotence, </a:t>
            </a:r>
            <a:r>
              <a:rPr lang="en-IN" dirty="0" err="1" smtClean="0"/>
              <a:t>gynaecomastia</a:t>
            </a:r>
            <a:r>
              <a:rPr lang="en-IN" dirty="0" smtClean="0"/>
              <a:t>, infertility and skeletal </a:t>
            </a:r>
            <a:r>
              <a:rPr lang="en-IN" dirty="0" err="1" smtClean="0"/>
              <a:t>myopathy</a:t>
            </a:r>
            <a:endParaRPr lang="en-IN" dirty="0" smtClean="0"/>
          </a:p>
          <a:p>
            <a:r>
              <a:rPr lang="en-IN" dirty="0" smtClean="0"/>
              <a:t>Incidence of </a:t>
            </a:r>
            <a:r>
              <a:rPr lang="en-IN" dirty="0" err="1" smtClean="0"/>
              <a:t>oropharyngeal</a:t>
            </a:r>
            <a:r>
              <a:rPr lang="en-IN" dirty="0" smtClean="0"/>
              <a:t>, </a:t>
            </a:r>
            <a:r>
              <a:rPr lang="en-IN" dirty="0" err="1" smtClean="0"/>
              <a:t>esophageal</a:t>
            </a:r>
            <a:r>
              <a:rPr lang="en-IN" dirty="0" smtClean="0"/>
              <a:t> and hepatic malignancy and respiratory infections, depressed immunity.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Withdrawal syndrome</a:t>
            </a:r>
          </a:p>
          <a:p>
            <a:r>
              <a:rPr lang="en-IN" dirty="0" smtClean="0"/>
              <a:t>appears within a day. </a:t>
            </a:r>
          </a:p>
          <a:p>
            <a:r>
              <a:rPr lang="en-IN" dirty="0" smtClean="0"/>
              <a:t>severity depends on the duration and quantity of alcohol consumed by the subject.</a:t>
            </a:r>
          </a:p>
          <a:p>
            <a:r>
              <a:rPr lang="en-IN" dirty="0" smtClean="0"/>
              <a:t>Anxiety, sweating, tachycardia, tremor, impairment of sleep, confusion, hallucinations, delirium, convulsions and collapse.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Treatment</a:t>
            </a:r>
            <a:r>
              <a:rPr lang="en-IN" dirty="0" smtClean="0"/>
              <a:t> </a:t>
            </a:r>
          </a:p>
          <a:p>
            <a:r>
              <a:rPr lang="en-IN" dirty="0" smtClean="0"/>
              <a:t>Psychological and medical supportive measures are needed during withdrawal.</a:t>
            </a:r>
          </a:p>
          <a:p>
            <a:r>
              <a:rPr lang="en-IN" dirty="0" smtClean="0"/>
              <a:t>Many CNS depressants like barbiturates, </a:t>
            </a:r>
            <a:r>
              <a:rPr lang="en-IN" dirty="0" err="1" smtClean="0"/>
              <a:t>phenothiazines</a:t>
            </a:r>
            <a:r>
              <a:rPr lang="en-IN" dirty="0" smtClean="0"/>
              <a:t>, chloral hydrate have been used as substitution therapy in the past (to suppress withdrawal syndrome) but benzodiazepines (</a:t>
            </a:r>
            <a:r>
              <a:rPr lang="en-IN" dirty="0" err="1" smtClean="0"/>
              <a:t>chordiazepoxide</a:t>
            </a:r>
            <a:r>
              <a:rPr lang="en-IN" dirty="0" smtClean="0"/>
              <a:t>, diazepam) are the preferred drugs now.</a:t>
            </a:r>
          </a:p>
          <a:p>
            <a:r>
              <a:rPr lang="en-IN" dirty="0" smtClean="0"/>
              <a:t>These have a long duration of action and can be gradually withdrawn later.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err="1" smtClean="0"/>
              <a:t>Naltrexone</a:t>
            </a:r>
            <a:r>
              <a:rPr lang="en-IN" b="1" dirty="0" smtClean="0"/>
              <a:t>:</a:t>
            </a:r>
            <a:r>
              <a:rPr lang="en-IN" dirty="0" smtClean="0"/>
              <a:t> </a:t>
            </a:r>
          </a:p>
          <a:p>
            <a:r>
              <a:rPr lang="en-IN" dirty="0" smtClean="0"/>
              <a:t>involvement of </a:t>
            </a:r>
            <a:r>
              <a:rPr lang="en-IN" dirty="0" err="1" smtClean="0"/>
              <a:t>opioid</a:t>
            </a:r>
            <a:r>
              <a:rPr lang="en-IN" dirty="0" smtClean="0"/>
              <a:t> system in the pleasurable reinforcing effects of alcohol through dopamine mediated reward function. </a:t>
            </a:r>
          </a:p>
          <a:p>
            <a:r>
              <a:rPr lang="en-IN" dirty="0" smtClean="0"/>
              <a:t>The post-addict treated with the long-acting </a:t>
            </a:r>
            <a:r>
              <a:rPr lang="en-IN" dirty="0" err="1" smtClean="0"/>
              <a:t>opioid</a:t>
            </a:r>
            <a:r>
              <a:rPr lang="en-IN" dirty="0" smtClean="0"/>
              <a:t> antagonist </a:t>
            </a:r>
            <a:r>
              <a:rPr lang="en-IN" dirty="0" err="1" smtClean="0"/>
              <a:t>naltrexone</a:t>
            </a:r>
            <a:r>
              <a:rPr lang="en-IN" dirty="0" smtClean="0"/>
              <a:t>-reinforcement is weakened-prevent relapse of alcoholism. </a:t>
            </a:r>
          </a:p>
          <a:p>
            <a:r>
              <a:rPr lang="en-IN" dirty="0" smtClean="0"/>
              <a:t>It reduces alcohol craving, number of drinking days and chances of resumed heavy drinking. 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CLINICAL USES</a:t>
            </a:r>
            <a:br>
              <a:rPr lang="en-IN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IN" dirty="0" smtClean="0"/>
              <a:t>1. As antiseptic </a:t>
            </a:r>
            <a:endParaRPr lang="en-IN" i="1" dirty="0" smtClean="0"/>
          </a:p>
          <a:p>
            <a:pPr marL="514350" indent="-514350">
              <a:buNone/>
            </a:pPr>
            <a:r>
              <a:rPr lang="en-IN" dirty="0" smtClean="0"/>
              <a:t>2. </a:t>
            </a:r>
            <a:r>
              <a:rPr lang="en-IN" dirty="0" err="1" smtClean="0"/>
              <a:t>Rubefacient</a:t>
            </a:r>
            <a:r>
              <a:rPr lang="en-IN" dirty="0" smtClean="0"/>
              <a:t> and counterirritant for sprains, joint pains</a:t>
            </a:r>
          </a:p>
          <a:p>
            <a:pPr>
              <a:buNone/>
            </a:pPr>
            <a:r>
              <a:rPr lang="en-IN" dirty="0" smtClean="0"/>
              <a:t>3. Rubbed into the skin to prevent bedsores-should not be applied on already formed sores. </a:t>
            </a:r>
          </a:p>
          <a:p>
            <a:pPr>
              <a:buNone/>
            </a:pPr>
            <a:r>
              <a:rPr lang="en-IN" dirty="0" smtClean="0"/>
              <a:t>	Astringent action of alcohol is utilized in antiperspirant and aftershave lotions.</a:t>
            </a:r>
          </a:p>
          <a:p>
            <a:pPr>
              <a:buNone/>
            </a:pPr>
            <a:r>
              <a:rPr lang="en-IN" dirty="0" smtClean="0"/>
              <a:t>4. Alcoholic sponges to reduce body temperature  in fever. However, cold water/ice may be better.</a:t>
            </a:r>
          </a:p>
          <a:p>
            <a:pPr>
              <a:buNone/>
            </a:pPr>
            <a:r>
              <a:rPr lang="en-IN" dirty="0" smtClean="0"/>
              <a:t>5. Intractable neuralgias (trigeminal and others)-Injection of alcohol round the nerve causes permanent loss of transmission.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6. To ward off cold. Alcohol in the form of whiskey or brandy may benefit by causing vasodilatation of blanched </a:t>
            </a:r>
            <a:r>
              <a:rPr lang="en-IN" dirty="0" err="1" smtClean="0"/>
              <a:t>mucosae</a:t>
            </a:r>
            <a:r>
              <a:rPr lang="en-IN" dirty="0" smtClean="0"/>
              <a:t>; but further exposure after taking alcohol may be deleterious because alcohol increases heat loss due to cutaneous vasodilatation.</a:t>
            </a:r>
          </a:p>
          <a:p>
            <a:pPr>
              <a:buNone/>
            </a:pPr>
            <a:r>
              <a:rPr lang="en-IN" dirty="0" smtClean="0"/>
              <a:t>7. As appetite stimulant and carminative</a:t>
            </a:r>
          </a:p>
          <a:p>
            <a:pPr>
              <a:buNone/>
            </a:pPr>
            <a:r>
              <a:rPr lang="en-IN" dirty="0" smtClean="0"/>
              <a:t>8. Reflex stimulation in fainting/hysteria: 1 drop in nose.</a:t>
            </a:r>
          </a:p>
          <a:p>
            <a:pPr>
              <a:buNone/>
            </a:pPr>
            <a:r>
              <a:rPr lang="en-IN" dirty="0" smtClean="0"/>
              <a:t>9. To treat methanol poisoning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err="1" smtClean="0"/>
              <a:t>Aldehyde</a:t>
            </a:r>
            <a:r>
              <a:rPr lang="en-IN" b="1" dirty="0" smtClean="0"/>
              <a:t> </a:t>
            </a:r>
            <a:r>
              <a:rPr lang="en-IN" b="1" dirty="0" err="1" smtClean="0"/>
              <a:t>dehydrogenase</a:t>
            </a:r>
            <a:r>
              <a:rPr lang="en-IN" b="1" dirty="0" smtClean="0"/>
              <a:t> inhibitor</a:t>
            </a:r>
          </a:p>
          <a:p>
            <a:r>
              <a:rPr lang="en-IN" b="1" dirty="0" err="1" smtClean="0"/>
              <a:t>Disulfiram</a:t>
            </a:r>
            <a:endParaRPr lang="en-IN" b="1" dirty="0" smtClean="0"/>
          </a:p>
          <a:p>
            <a:r>
              <a:rPr lang="en-IN" dirty="0" smtClean="0"/>
              <a:t> It inhibits the enzyme </a:t>
            </a:r>
            <a:r>
              <a:rPr lang="en-IN" dirty="0" err="1" smtClean="0"/>
              <a:t>aldehyde</a:t>
            </a:r>
            <a:r>
              <a:rPr lang="en-IN" dirty="0" smtClean="0"/>
              <a:t> </a:t>
            </a:r>
            <a:r>
              <a:rPr lang="en-IN" dirty="0" err="1" smtClean="0"/>
              <a:t>dehydrogenase</a:t>
            </a:r>
            <a:endParaRPr lang="en-IN" dirty="0" smtClean="0"/>
          </a:p>
          <a:p>
            <a:r>
              <a:rPr lang="en-IN" dirty="0" smtClean="0"/>
              <a:t>When alcohol is ingested after taking </a:t>
            </a:r>
            <a:r>
              <a:rPr lang="en-IN" dirty="0" err="1" smtClean="0"/>
              <a:t>disulfiram</a:t>
            </a:r>
            <a:r>
              <a:rPr lang="en-IN" dirty="0" smtClean="0"/>
              <a:t>, the concentration of acetaldehyde in tissues and blood rises and a number of highly distressing symptoms (</a:t>
            </a:r>
            <a:r>
              <a:rPr lang="en-IN" dirty="0" err="1" smtClean="0"/>
              <a:t>aldehyde</a:t>
            </a:r>
            <a:r>
              <a:rPr lang="en-IN" dirty="0" smtClean="0"/>
              <a:t> syndrome) are produced promptly.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These are—flushing, burning sensation, throbbing headache, perspiration, uneasiness, tightness in chest, dizziness, vomiting, visual disturbances, mental confusion, postural fainting and circulatory collapse. </a:t>
            </a:r>
          </a:p>
          <a:p>
            <a:r>
              <a:rPr lang="en-IN" dirty="0" smtClean="0"/>
              <a:t>Duration of the syndrome (1–4 hours) depends on the amount of alcohol consumed.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 smtClean="0"/>
              <a:t>Disulfiram</a:t>
            </a:r>
            <a:r>
              <a:rPr lang="en-IN" dirty="0" smtClean="0"/>
              <a:t> aversion therapy is indicated in abstinent subjects who sincerely desire to leave the habit. </a:t>
            </a:r>
          </a:p>
          <a:p>
            <a:r>
              <a:rPr lang="en-IN" dirty="0" smtClean="0"/>
              <a:t>After making sure that the subject has not taken alcohol in the past 12 hours, </a:t>
            </a:r>
            <a:r>
              <a:rPr lang="en-IN" dirty="0" err="1" smtClean="0"/>
              <a:t>disufiram</a:t>
            </a:r>
            <a:r>
              <a:rPr lang="en-IN" dirty="0" smtClean="0"/>
              <a:t> is given at a dose of 500 mg/day for one week followed by 250 mg daily. </a:t>
            </a:r>
          </a:p>
          <a:p>
            <a:r>
              <a:rPr lang="en-IN" dirty="0" smtClean="0"/>
              <a:t>inhibition of </a:t>
            </a:r>
            <a:r>
              <a:rPr lang="en-IN" dirty="0" err="1" smtClean="0"/>
              <a:t>aldehyde</a:t>
            </a:r>
            <a:r>
              <a:rPr lang="en-IN" dirty="0" smtClean="0"/>
              <a:t> </a:t>
            </a:r>
            <a:r>
              <a:rPr lang="en-IN" dirty="0" err="1" smtClean="0"/>
              <a:t>dehydrogenase</a:t>
            </a:r>
            <a:r>
              <a:rPr lang="en-IN" dirty="0" smtClean="0"/>
              <a:t> with </a:t>
            </a:r>
            <a:r>
              <a:rPr lang="en-IN" dirty="0" err="1" smtClean="0"/>
              <a:t>disulfiram</a:t>
            </a:r>
            <a:r>
              <a:rPr lang="en-IN" dirty="0" smtClean="0"/>
              <a:t> is irreversible</a:t>
            </a:r>
          </a:p>
          <a:p>
            <a:r>
              <a:rPr lang="en-IN" dirty="0" smtClean="0"/>
              <a:t>synthesis of fresh enzyme is required for return of activity.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Alcoholic beverages-  (4-55%)</a:t>
            </a:r>
          </a:p>
          <a:p>
            <a:pPr lvl="1"/>
            <a:r>
              <a:rPr lang="en-US" dirty="0" smtClean="0"/>
              <a:t>malted liquors- by fermentation of germinating cereals (content of alcohol- 3-6%) e. g. beers</a:t>
            </a:r>
          </a:p>
          <a:p>
            <a:pPr lvl="1"/>
            <a:r>
              <a:rPr lang="en-US" dirty="0" smtClean="0"/>
              <a:t>Wines-by fermentation of natural sugars as present in grapes &amp; other fruits.</a:t>
            </a:r>
          </a:p>
          <a:p>
            <a:pPr lvl="2"/>
            <a:r>
              <a:rPr lang="en-US" dirty="0" smtClean="0"/>
              <a:t>  light wines-(9-12%), effervescent wines-(12-16%), fortified wines- (16-22%)</a:t>
            </a:r>
          </a:p>
          <a:p>
            <a:pPr lvl="1"/>
            <a:r>
              <a:rPr lang="en-US" dirty="0" smtClean="0"/>
              <a:t>spirits- are distilled after fermentation- e.g. Rum, Gin, Whiskey, Brandy, Vodka. (40-55%)</a:t>
            </a:r>
          </a:p>
          <a:p>
            <a:pPr lvl="1"/>
            <a:r>
              <a:rPr lang="en-US" dirty="0" smtClean="0"/>
              <a:t>Neutral spirit contain 90-95% alcohol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Methanol poisoning </a:t>
            </a:r>
          </a:p>
          <a:p>
            <a:r>
              <a:rPr lang="en-US" dirty="0" smtClean="0"/>
              <a:t>Methanol </a:t>
            </a:r>
            <a:r>
              <a:rPr lang="en-US" dirty="0" smtClean="0">
                <a:sym typeface="Wingdings" pitchFamily="2" charset="2"/>
              </a:rPr>
              <a:t> formaldehyde formic acid</a:t>
            </a:r>
          </a:p>
          <a:p>
            <a:r>
              <a:rPr lang="en-US" dirty="0" smtClean="0">
                <a:sym typeface="Wingdings" pitchFamily="2" charset="2"/>
              </a:rPr>
              <a:t>Formic acid causes vomiting, headache, abdominal pain, decrease in blood pressure, acidosis, blindness (retinal damage), coma, death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NaHCO3</a:t>
            </a:r>
          </a:p>
          <a:p>
            <a:pPr lvl="1"/>
            <a:r>
              <a:rPr lang="en-US" dirty="0" smtClean="0"/>
              <a:t>Dark room to protect eyes</a:t>
            </a:r>
          </a:p>
          <a:p>
            <a:pPr lvl="1"/>
            <a:r>
              <a:rPr lang="en-US" dirty="0" smtClean="0"/>
              <a:t>Gastric </a:t>
            </a:r>
            <a:r>
              <a:rPr lang="en-US" dirty="0" err="1" smtClean="0"/>
              <a:t>lavage</a:t>
            </a:r>
            <a:endParaRPr lang="en-US" dirty="0" smtClean="0"/>
          </a:p>
          <a:p>
            <a:pPr lvl="1"/>
            <a:r>
              <a:rPr lang="en-US" dirty="0" smtClean="0"/>
              <a:t>TPR/BP</a:t>
            </a:r>
          </a:p>
          <a:p>
            <a:pPr lvl="1"/>
            <a:r>
              <a:rPr lang="en-US" dirty="0" smtClean="0"/>
              <a:t>Ethyl Alcohol</a:t>
            </a:r>
          </a:p>
          <a:p>
            <a:pPr lvl="1"/>
            <a:r>
              <a:rPr lang="en-US" dirty="0" err="1" smtClean="0"/>
              <a:t>Fomepizole</a:t>
            </a:r>
            <a:r>
              <a:rPr lang="en-US" dirty="0" smtClean="0"/>
              <a:t> (Alcohol </a:t>
            </a:r>
            <a:r>
              <a:rPr lang="en-US" dirty="0" err="1" smtClean="0"/>
              <a:t>dehydrogenase</a:t>
            </a:r>
            <a:r>
              <a:rPr lang="en-US" dirty="0" smtClean="0"/>
              <a:t> inhibitor)</a:t>
            </a:r>
          </a:p>
          <a:p>
            <a:pPr lvl="1"/>
            <a:r>
              <a:rPr lang="en-US" dirty="0" err="1" smtClean="0"/>
              <a:t>Hemodialysis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Essentials of Medical Pharmacology -7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edition by KD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1. Patients treated with the following drug should be cautioned not to consume alcoholic beverages:</a:t>
            </a:r>
          </a:p>
          <a:p>
            <a:pPr>
              <a:buNone/>
            </a:pPr>
            <a:r>
              <a:rPr lang="en-IN" dirty="0" smtClean="0"/>
              <a:t>A. </a:t>
            </a:r>
            <a:r>
              <a:rPr lang="en-IN" dirty="0" err="1" smtClean="0"/>
              <a:t>Mebendazole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B. </a:t>
            </a:r>
            <a:r>
              <a:rPr lang="en-IN" dirty="0" err="1" smtClean="0"/>
              <a:t>Metronidazole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C. </a:t>
            </a:r>
            <a:r>
              <a:rPr lang="en-IN" dirty="0" err="1" smtClean="0"/>
              <a:t>Methimazole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D. </a:t>
            </a:r>
            <a:r>
              <a:rPr lang="en-IN" dirty="0" err="1" smtClean="0"/>
              <a:t>Metamizol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2. Moderate amounts of alcohol produce the following effects </a:t>
            </a:r>
            <a:r>
              <a:rPr lang="en-IN" b="1" dirty="0" smtClean="0"/>
              <a:t>except:</a:t>
            </a:r>
          </a:p>
          <a:p>
            <a:pPr>
              <a:buNone/>
            </a:pPr>
            <a:r>
              <a:rPr lang="en-IN" dirty="0" smtClean="0"/>
              <a:t>A. Flushing</a:t>
            </a:r>
          </a:p>
          <a:p>
            <a:pPr>
              <a:buNone/>
            </a:pPr>
            <a:r>
              <a:rPr lang="en-IN" dirty="0" smtClean="0"/>
              <a:t>B. Tachycardia</a:t>
            </a:r>
          </a:p>
          <a:p>
            <a:pPr>
              <a:buNone/>
            </a:pPr>
            <a:r>
              <a:rPr lang="en-IN" dirty="0" smtClean="0"/>
              <a:t>C. </a:t>
            </a:r>
            <a:r>
              <a:rPr lang="en-IN" dirty="0" err="1" smtClean="0"/>
              <a:t>Diuresis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D. Rise in body temperature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3. Select the drug that has been found to reduce alcohol craving and chances of resumed heavy drinking by alcoholics after they have undergone a detoxification programme:</a:t>
            </a:r>
          </a:p>
          <a:p>
            <a:pPr>
              <a:buNone/>
            </a:pPr>
            <a:r>
              <a:rPr lang="en-IN" dirty="0" smtClean="0"/>
              <a:t>A. </a:t>
            </a:r>
            <a:r>
              <a:rPr lang="en-IN" dirty="0" err="1" smtClean="0"/>
              <a:t>Chlordiazepoxide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B. Chlorpromazine</a:t>
            </a:r>
          </a:p>
          <a:p>
            <a:pPr>
              <a:buNone/>
            </a:pPr>
            <a:r>
              <a:rPr lang="en-IN" dirty="0" smtClean="0"/>
              <a:t>C. Methadone</a:t>
            </a:r>
          </a:p>
          <a:p>
            <a:pPr>
              <a:buNone/>
            </a:pPr>
            <a:r>
              <a:rPr lang="en-IN" dirty="0" smtClean="0"/>
              <a:t>D. </a:t>
            </a:r>
            <a:r>
              <a:rPr lang="en-IN" dirty="0" err="1" smtClean="0"/>
              <a:t>Naltrexone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4. Ethanol is used in methanol poisoning because it: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A. Antagonises the actions of methanol</a:t>
            </a:r>
          </a:p>
          <a:p>
            <a:pPr>
              <a:buNone/>
            </a:pPr>
            <a:r>
              <a:rPr lang="en-IN" dirty="0" smtClean="0"/>
              <a:t>B. Stimulates the metabolism of methanol and</a:t>
            </a:r>
          </a:p>
          <a:p>
            <a:pPr>
              <a:buNone/>
            </a:pPr>
            <a:r>
              <a:rPr lang="en-IN" dirty="0" smtClean="0"/>
              <a:t>      reduces its blood level</a:t>
            </a:r>
          </a:p>
          <a:p>
            <a:pPr>
              <a:buNone/>
            </a:pPr>
            <a:r>
              <a:rPr lang="en-IN" dirty="0" smtClean="0"/>
              <a:t>C. Inhibits the metabolism of methanol and generation of toxic metabolite</a:t>
            </a:r>
          </a:p>
          <a:p>
            <a:pPr>
              <a:buNone/>
            </a:pPr>
            <a:r>
              <a:rPr lang="en-IN" dirty="0" smtClean="0"/>
              <a:t>D. Replenishes the </a:t>
            </a:r>
            <a:r>
              <a:rPr lang="en-IN" dirty="0" err="1" smtClean="0"/>
              <a:t>folate</a:t>
            </a:r>
            <a:r>
              <a:rPr lang="en-IN" dirty="0" smtClean="0"/>
              <a:t> stores depleted by methanol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5. Which of the following is a specific inhibitor of the enzyme alcohol </a:t>
            </a:r>
            <a:r>
              <a:rPr lang="en-IN" dirty="0" err="1" smtClean="0"/>
              <a:t>dehydrogenase</a:t>
            </a:r>
            <a:r>
              <a:rPr lang="en-IN" dirty="0" smtClean="0"/>
              <a:t> and is useful in the treatment of methanol poisoning:</a:t>
            </a:r>
          </a:p>
          <a:p>
            <a:pPr>
              <a:buNone/>
            </a:pPr>
            <a:r>
              <a:rPr lang="en-IN" dirty="0" smtClean="0"/>
              <a:t>A. </a:t>
            </a:r>
            <a:r>
              <a:rPr lang="en-IN" dirty="0" err="1" smtClean="0"/>
              <a:t>Disulfiram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B. Ethylene glycol</a:t>
            </a:r>
          </a:p>
          <a:p>
            <a:pPr>
              <a:buNone/>
            </a:pPr>
            <a:r>
              <a:rPr lang="en-IN" dirty="0" smtClean="0"/>
              <a:t>C. Calcium </a:t>
            </a:r>
            <a:r>
              <a:rPr lang="en-IN" dirty="0" err="1" smtClean="0"/>
              <a:t>leucovorin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D. </a:t>
            </a:r>
            <a:r>
              <a:rPr lang="en-IN" dirty="0" err="1" smtClean="0"/>
              <a:t>Fomepizole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PHARMACOLOGICAL 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/>
              <a:t>1. Local actions </a:t>
            </a:r>
          </a:p>
          <a:p>
            <a:r>
              <a:rPr lang="en-IN" dirty="0" smtClean="0"/>
              <a:t>Mild </a:t>
            </a:r>
            <a:r>
              <a:rPr lang="en-IN" dirty="0" err="1" smtClean="0"/>
              <a:t>rubefacient</a:t>
            </a:r>
            <a:r>
              <a:rPr lang="en-IN" dirty="0" smtClean="0"/>
              <a:t> and counterirritant when rubbed on the skin. </a:t>
            </a:r>
          </a:p>
          <a:p>
            <a:r>
              <a:rPr lang="en-IN" dirty="0" smtClean="0"/>
              <a:t>By evaporation it produces cooling.</a:t>
            </a:r>
          </a:p>
          <a:p>
            <a:r>
              <a:rPr lang="en-IN" dirty="0" smtClean="0"/>
              <a:t>Concentrated alcohol (spirit) should not be applied in the mouth, nose, etc. </a:t>
            </a:r>
          </a:p>
          <a:p>
            <a:r>
              <a:rPr lang="en-IN" dirty="0" smtClean="0"/>
              <a:t>Injected </a:t>
            </a:r>
            <a:r>
              <a:rPr lang="en-IN" dirty="0" err="1" smtClean="0"/>
              <a:t>s.c</a:t>
            </a:r>
            <a:r>
              <a:rPr lang="en-IN" dirty="0" smtClean="0"/>
              <a:t>. it causes intense pain, inflammation and necrosis followed by fibrosis.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Injected around a nerve it produces permanent damage.</a:t>
            </a:r>
          </a:p>
          <a:p>
            <a:r>
              <a:rPr lang="en-IN" dirty="0" smtClean="0"/>
              <a:t>Applied to the surface-astringent—precipitates surface proteins and hardens the skin. </a:t>
            </a:r>
          </a:p>
          <a:p>
            <a:r>
              <a:rPr lang="en-IN" dirty="0" smtClean="0"/>
              <a:t>By precipitating bacterial proteins it acts as an antiseptic.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 smtClean="0"/>
              <a:t>2. CNS </a:t>
            </a:r>
          </a:p>
          <a:p>
            <a:r>
              <a:rPr lang="en-IN" dirty="0" smtClean="0"/>
              <a:t>neuronal depressant (enhancing GABA</a:t>
            </a:r>
            <a:r>
              <a:rPr lang="en-IN" sz="1900" dirty="0" smtClean="0"/>
              <a:t>A</a:t>
            </a:r>
            <a:r>
              <a:rPr lang="en-IN" dirty="0" smtClean="0"/>
              <a:t> activity, inhibit NMDA receptors) </a:t>
            </a:r>
          </a:p>
          <a:p>
            <a:r>
              <a:rPr lang="en-IN" dirty="0" smtClean="0"/>
              <a:t>Affects dopamine, 5-HT3, NA, Endorphin, Adenosine</a:t>
            </a:r>
          </a:p>
          <a:p>
            <a:r>
              <a:rPr lang="en-IN" dirty="0" smtClean="0"/>
              <a:t>apparent excitation and euphoria (</a:t>
            </a:r>
            <a:r>
              <a:rPr lang="en-IN" dirty="0" err="1" smtClean="0"/>
              <a:t>dopaminergic</a:t>
            </a:r>
            <a:r>
              <a:rPr lang="en-IN" dirty="0" smtClean="0"/>
              <a:t> pathway) are experienced at lower </a:t>
            </a:r>
            <a:r>
              <a:rPr lang="fr-FR" dirty="0" smtClean="0"/>
              <a:t>plasma concentrations (30–60 mg/dl).</a:t>
            </a:r>
          </a:p>
          <a:p>
            <a:r>
              <a:rPr lang="fr-FR" dirty="0" err="1" smtClean="0"/>
              <a:t>Craving</a:t>
            </a:r>
            <a:r>
              <a:rPr lang="fr-FR" dirty="0" smtClean="0"/>
              <a:t>- </a:t>
            </a:r>
            <a:r>
              <a:rPr lang="fr-FR" dirty="0" err="1" smtClean="0"/>
              <a:t>conscious</a:t>
            </a:r>
            <a:r>
              <a:rPr lang="fr-FR" dirty="0" smtClean="0"/>
              <a:t> </a:t>
            </a:r>
            <a:r>
              <a:rPr lang="fr-FR" dirty="0" err="1" smtClean="0"/>
              <a:t>desire</a:t>
            </a:r>
            <a:r>
              <a:rPr lang="fr-FR" dirty="0" smtClean="0"/>
              <a:t> to drink </a:t>
            </a:r>
            <a:r>
              <a:rPr lang="fr-FR" dirty="0" err="1" smtClean="0"/>
              <a:t>alcohol</a:t>
            </a:r>
            <a:r>
              <a:rPr lang="fr-FR" dirty="0" smtClean="0"/>
              <a:t>- </a:t>
            </a:r>
            <a:r>
              <a:rPr lang="fr-FR" dirty="0" err="1" smtClean="0"/>
              <a:t>dopaminergic</a:t>
            </a:r>
            <a:r>
              <a:rPr lang="fr-FR" dirty="0" smtClean="0"/>
              <a:t>, 5-HT and </a:t>
            </a:r>
            <a:r>
              <a:rPr lang="fr-FR" dirty="0" err="1" smtClean="0"/>
              <a:t>opiod</a:t>
            </a:r>
            <a:r>
              <a:rPr lang="fr-FR" dirty="0" smtClean="0"/>
              <a:t> system- </a:t>
            </a:r>
            <a:r>
              <a:rPr lang="fr-FR" dirty="0" err="1" smtClean="0"/>
              <a:t>reinforcement</a:t>
            </a:r>
            <a:endParaRPr lang="fr-FR" dirty="0" smtClean="0"/>
          </a:p>
          <a:p>
            <a:r>
              <a:rPr lang="fr-FR" dirty="0" err="1" smtClean="0"/>
              <a:t>Hesitation</a:t>
            </a:r>
            <a:r>
              <a:rPr lang="fr-FR" dirty="0" smtClean="0"/>
              <a:t>, </a:t>
            </a:r>
            <a:r>
              <a:rPr lang="en-IN" dirty="0" smtClean="0"/>
              <a:t>caution, self-criticism and restraint are lost first. </a:t>
            </a:r>
          </a:p>
          <a:p>
            <a:r>
              <a:rPr lang="en-IN" dirty="0" smtClean="0"/>
              <a:t>Mood and feelings are altered; anxiety may be allayed.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With increasing concentration (80– 150 mg/dl)</a:t>
            </a:r>
          </a:p>
          <a:p>
            <a:r>
              <a:rPr lang="en-IN" dirty="0" smtClean="0"/>
              <a:t> mental clouding, disorganization of thought, impairment of attention and memory</a:t>
            </a:r>
          </a:p>
          <a:p>
            <a:r>
              <a:rPr lang="en-IN" dirty="0" smtClean="0"/>
              <a:t>alteration of gait and perception and drowsiness supervene.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 150–200 mg/dl the person is sloppy</a:t>
            </a:r>
          </a:p>
          <a:p>
            <a:r>
              <a:rPr lang="en-IN" dirty="0" smtClean="0"/>
              <a:t>ataxic and drunk, </a:t>
            </a:r>
          </a:p>
          <a:p>
            <a:r>
              <a:rPr lang="en-IN" dirty="0" smtClean="0"/>
              <a:t>‘blackouts’ occur</a:t>
            </a:r>
          </a:p>
          <a:p>
            <a:r>
              <a:rPr lang="en-IN" dirty="0" smtClean="0"/>
              <a:t>200–300 mg/dl result in stupor and above this unconsciousness prevails, </a:t>
            </a:r>
            <a:r>
              <a:rPr lang="en-IN" dirty="0" err="1" smtClean="0"/>
              <a:t>medullary</a:t>
            </a:r>
            <a:r>
              <a:rPr lang="en-IN" dirty="0" smtClean="0"/>
              <a:t> centres are paralysed and death may occur.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2119</Words>
  <Application>Microsoft Office PowerPoint</Application>
  <PresentationFormat>On-screen Show (4:3)</PresentationFormat>
  <Paragraphs>238</Paragraphs>
  <Slides>48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Ethyl and Methyl Alcohol</vt:lpstr>
      <vt:lpstr>Types of Alcohol</vt:lpstr>
      <vt:lpstr>Slide 3</vt:lpstr>
      <vt:lpstr>Slide 4</vt:lpstr>
      <vt:lpstr>PHARMACOLOGICAL ACTIONS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Pharmacokinetics</vt:lpstr>
      <vt:lpstr>ADH- Alcohol dehydrogenase ALDH- Aldehyde dehydrogensae</vt:lpstr>
      <vt:lpstr>INTERACTIONS </vt:lpstr>
      <vt:lpstr>Slide 25</vt:lpstr>
      <vt:lpstr>CONTRAINDICATIONS</vt:lpstr>
      <vt:lpstr>TOXICITY 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CLINICAL USES </vt:lpstr>
      <vt:lpstr>Slide 36</vt:lpstr>
      <vt:lpstr>Slide 37</vt:lpstr>
      <vt:lpstr>Slide 38</vt:lpstr>
      <vt:lpstr>Slide 39</vt:lpstr>
      <vt:lpstr>Slide 40</vt:lpstr>
      <vt:lpstr>Slide 41</vt:lpstr>
      <vt:lpstr>References</vt:lpstr>
      <vt:lpstr>Slide 43</vt:lpstr>
      <vt:lpstr>Slide 44</vt:lpstr>
      <vt:lpstr>Slide 45</vt:lpstr>
      <vt:lpstr>Slide 46</vt:lpstr>
      <vt:lpstr>Slide 47</vt:lpstr>
      <vt:lpstr>Slide 48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admin</dc:creator>
  <cp:lastModifiedBy>Admin</cp:lastModifiedBy>
  <cp:revision>22</cp:revision>
  <dcterms:created xsi:type="dcterms:W3CDTF">2006-08-16T00:00:00Z</dcterms:created>
  <dcterms:modified xsi:type="dcterms:W3CDTF">2024-11-26T07:29:59Z</dcterms:modified>
</cp:coreProperties>
</file>