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732" r:id="rId2"/>
    <p:sldId id="811" r:id="rId3"/>
    <p:sldId id="643" r:id="rId4"/>
    <p:sldId id="813" r:id="rId5"/>
    <p:sldId id="814" r:id="rId6"/>
    <p:sldId id="815" r:id="rId7"/>
    <p:sldId id="816" r:id="rId8"/>
    <p:sldId id="604" r:id="rId9"/>
    <p:sldId id="734" r:id="rId10"/>
    <p:sldId id="735" r:id="rId11"/>
    <p:sldId id="736" r:id="rId12"/>
    <p:sldId id="737" r:id="rId13"/>
    <p:sldId id="738" r:id="rId14"/>
    <p:sldId id="739" r:id="rId15"/>
    <p:sldId id="740" r:id="rId16"/>
    <p:sldId id="741" r:id="rId17"/>
    <p:sldId id="742" r:id="rId18"/>
    <p:sldId id="743" r:id="rId19"/>
    <p:sldId id="744" r:id="rId20"/>
    <p:sldId id="745" r:id="rId21"/>
    <p:sldId id="750" r:id="rId22"/>
    <p:sldId id="751" r:id="rId23"/>
    <p:sldId id="752" r:id="rId24"/>
    <p:sldId id="624" r:id="rId25"/>
    <p:sldId id="753" r:id="rId26"/>
    <p:sldId id="647" r:id="rId27"/>
    <p:sldId id="648" r:id="rId28"/>
    <p:sldId id="654" r:id="rId29"/>
    <p:sldId id="656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77" r:id="rId41"/>
    <p:sldId id="778" r:id="rId42"/>
    <p:sldId id="779" r:id="rId43"/>
    <p:sldId id="780" r:id="rId44"/>
    <p:sldId id="781" r:id="rId45"/>
    <p:sldId id="782" r:id="rId46"/>
    <p:sldId id="783" r:id="rId47"/>
    <p:sldId id="784" r:id="rId48"/>
    <p:sldId id="800" r:id="rId49"/>
    <p:sldId id="801" r:id="rId50"/>
    <p:sldId id="802" r:id="rId51"/>
    <p:sldId id="803" r:id="rId52"/>
    <p:sldId id="804" r:id="rId53"/>
    <p:sldId id="805" r:id="rId54"/>
    <p:sldId id="806" r:id="rId55"/>
    <p:sldId id="807" r:id="rId56"/>
    <p:sldId id="808" r:id="rId57"/>
    <p:sldId id="809" r:id="rId58"/>
    <p:sldId id="810" r:id="rId59"/>
    <p:sldId id="768" r:id="rId60"/>
    <p:sldId id="769" r:id="rId61"/>
    <p:sldId id="770" r:id="rId62"/>
    <p:sldId id="771" r:id="rId63"/>
    <p:sldId id="772" r:id="rId64"/>
    <p:sldId id="773" r:id="rId65"/>
    <p:sldId id="812" r:id="rId66"/>
    <p:sldId id="314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69982-5F7C-405F-B2A0-93CEA9227AE0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3F82B-3072-4A42-90CA-195955E4C0E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2CFB-E3A7-413C-9127-670DF80FF0E8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681C2-1A40-46D4-B66C-9D3ACC9ACE37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8AED-8E9D-4F81-9BE2-9BCCAD39197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D0F06-112B-4805-8DF3-488A8D8B64EB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F48C5-D430-492C-A18A-C433670255C1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562BC-3559-49A2-B3D3-49464748DDED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E6C7-78B7-4F33-A689-27F3D6CC5979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14D1-FC35-49B7-8046-73B40EA4949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B55D-C81C-4E8E-83E5-228CE37A528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25A2-9C8A-43C4-A005-1C3B6C077555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2BC3-6CC1-4728-89A1-802FAEB53E00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CD56-0457-4701-9876-3A97211EB81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95288" y="2781300"/>
            <a:ext cx="8458200" cy="3816350"/>
          </a:xfrm>
        </p:spPr>
        <p:txBody>
          <a:bodyPr/>
          <a:lstStyle/>
          <a:p>
            <a:pPr algn="r"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Faculty: Dr.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Ervilla Jagin Parmar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S.B.K.S. Med. Inst. &amp; Res. Centre,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 Vidyapeeth Deemed University, Vadodara – 391760</a:t>
            </a:r>
          </a:p>
          <a:p>
            <a:pPr algn="ctr">
              <a:buFontTx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0"/>
              </a:spcBef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IN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4197350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	</a:t>
            </a:r>
            <a:r>
              <a:rPr lang="en-IN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 B. K. S.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Institute &amp; 		Research Center</a:t>
            </a: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Subject: Pharmacology</a:t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br>
              <a:rPr lang="en-IN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100" b="1" dirty="0" smtClean="0">
                <a:latin typeface="Times New Roman" pitchFamily="18" charset="0"/>
                <a:cs typeface="Times New Roman" pitchFamily="18" charset="0"/>
              </a:rPr>
              <a:t>GENERAL PRINCIPAL OF CHEMOTHERAPY : GENERAL CONSIDERATIONS </a:t>
            </a: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 20</a:t>
            </a:r>
            <a:r>
              <a:rPr lang="en-IN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August, 2024 (12.00 – 1.00 pm)</a:t>
            </a: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II MBBS  (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Aditya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Samdadiya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Batch 2024) 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1"/>
            <a:ext cx="179228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4AD530-28A7-4AA5-B86D-90671126C910}" type="datetime2">
              <a:rPr lang="en-US" smtClean="0"/>
              <a:pPr>
                <a:defRPr/>
              </a:pPr>
              <a:t>Tuesday, November 26, 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23F50-913E-4332-B19B-88CA1DB63B3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Dr. Ervilla Dass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9376"/>
            <a:ext cx="8763000" cy="682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0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Bacteria Most Commonly Involved In Different Infections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2"/>
            <a:ext cx="8763000" cy="581501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Oral :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Gm+ve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cocci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anerobes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Respiratory tract: Upper -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Commonest infection is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pharyngitis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Streptococcus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Lower -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Pneumonia,bronchitis,tuberculosis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Pneumococcus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H.influenzae,K.pneumoniae,M.tuberculosis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Urinary tract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Urethritis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cystitis,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pyelonephritis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E.Coli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Proteus 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Klebsiella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Pseudomonas;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GIT - Salmonella,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Shigella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E.Coli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Skin and soft tissue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Streptococcus, staphylococcus, gm-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bacilli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D0D8-1B1A-488D-92ED-B29127B00A76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Evolution of </a:t>
            </a:r>
            <a:r>
              <a:rPr lang="en-US" sz="4000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antibacterials</a:t>
            </a:r>
            <a:r>
              <a:rPr lang="en-US" sz="40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/antibiotics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Sulfonamides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Penicillins: Alexander Fleming 1928 - Benzyl penicillin</a:t>
            </a:r>
          </a:p>
          <a:p>
            <a:pPr eaLnBrk="1" hangingPunct="1">
              <a:buNone/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Ampicillin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Methicillin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Cloxacillin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Piperacillin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Cephalosporins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1</a:t>
            </a:r>
            <a:r>
              <a:rPr lang="en-US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,2</a:t>
            </a:r>
            <a:r>
              <a:rPr lang="en-US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nd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,3</a:t>
            </a:r>
            <a:r>
              <a:rPr lang="en-US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&amp; 4</a:t>
            </a:r>
            <a:r>
              <a:rPr lang="en-US" baseline="300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generation: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cephalexin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cefuroxime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cefotaxime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Aminoglycosides: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gentamicin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tobramicin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Tetracyclines: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doxycyclin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/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Quinolones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norfloxacin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ciprofloxacin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D588-F26D-44C8-8EE7-BA30FF864958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Mechanism of action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35563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Interference with cell wall synthesis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Penicillins,cephalosporins,bacitracin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Damage to cytoplasmic membrane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Polymixin,colistin,detergents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Interference with transcription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Quinolones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metronidazole,rifampicin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Inhibition of protein synthesis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Aminoglycosides,tetracyclines,macrolides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Antimetabolite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action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Sulphonamides,trimethoprim,PAS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Binding to enzymes essential for DNA synthesis</a:t>
            </a:r>
          </a:p>
          <a:p>
            <a:pPr marL="990600" lvl="1" indent="-519113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Vidarabine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acyclovir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012A-92AF-4537-A8FE-D21C30A57B01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2"/>
            <a:ext cx="8001000" cy="454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Bacterial resistance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915400" cy="57912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Needless administration, Insufficient dose, insufficient duration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Mechanisms of resistance: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Natural &amp;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Acquired: 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Genetic: 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Mutation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Resistance (R) factor transmission from one bacteria to other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Conjugation; Transduction (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bacteriophage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);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Transposition (plasmid-transferable, extra chromosomal DNA molecule)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Transformation (direct gene transfer)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Physiologic effects: Decreased bacterial cell wall permeability: penicillin,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chloramphenicol</a:t>
            </a: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Active extrusion of antibiotic from cell: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tetracyclines</a:t>
            </a: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Extracellular inactivation of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antibiotic:enzyme</a:t>
            </a: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production-beta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lactamase</a:t>
            </a: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Intracellular </a:t>
            </a:r>
            <a:r>
              <a:rPr lang="en-US" sz="24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inactivation:aminoglycosides</a:t>
            </a: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</a:pP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</a:pPr>
            <a:endParaRPr lang="en-US" sz="24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78B-CC05-4DCD-93BA-08027C511F05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Classification of antibiotics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58674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 effective against Gram +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bacteria: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Penicillins,Macrolides,Bacitracin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(topical)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 mainly effective against Gm-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bacteria: Aminoglycosides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 effective against  both: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Ampicillin,Amoxycillin,Cephalosporins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 effective against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gm+ve,gm-ve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rickettsiae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&amp;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chlamydia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tetracyclines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&amp;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chloramphenicol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 effective against acid fast bacilli -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streptomycin,rifampicin,kanamycin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6.    Antibiotics effective against fungi: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nystatin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amphotericin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griseofulvin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7"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Anticancer antibiotics :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mitomycin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Antibacterials:Sulfonamides,quinolones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F51-607E-4959-85F4-9C9C47199EA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6556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 combinations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achieve synergistic effect: eg.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trimethoprim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sulfamethoxazole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Mixed infections: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penicilin+metronidazole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aerobic+anerobic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like oral infections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delay development of resistance: tuberculosis - To decrease possibility of toxicity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Severe infection especially in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immunocompromised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patients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reduce chances of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superinfection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EF7-CB0F-459B-9094-EA2B51DC17B6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27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Dangers of unnecessary antibiotic use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458200" cy="556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Development of allergic and anaphylactic reactions - local use may sensitize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penicillin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Selective toxicity: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ototoxicity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nephrotoxicity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of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aminoglycosides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aplastic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anemia with </a:t>
            </a: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chloramphenicol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Superinfection</a:t>
            </a: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broad spectrum, long term, large doses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Development of multi-drug-resistant organisms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Vitamin deficiency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Fetal damage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F89A-6C14-4C63-AAF0-446D40C6A7DC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808038"/>
          </a:xfrm>
        </p:spPr>
        <p:txBody>
          <a:bodyPr/>
          <a:lstStyle/>
          <a:p>
            <a:pPr eaLnBrk="1" hangingPunct="1"/>
            <a:r>
              <a:rPr lang="en-US" sz="3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Reasons of failure of antibiotic therapy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2"/>
            <a:ext cx="8686800" cy="5364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Right antibiotic?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Isolated strain responsible for illness?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Diabetes mellitus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Is the antibiotic reaching the site of infection?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Necessary to look for and drain an abscess?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Deeper focus of infection?  e.g. </a:t>
            </a:r>
            <a:r>
              <a:rPr lang="en-US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Sub-Acute Bacterial </a:t>
            </a:r>
            <a:r>
              <a:rPr lang="en-US" b="1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Endocarditis</a:t>
            </a:r>
            <a:r>
              <a:rPr lang="en-US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(SABE)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Superinfection</a:t>
            </a:r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Bacterial resistance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2EFF-20DB-4C6F-A500-E84A0E182284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65126" y="446088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66801" y="457200"/>
            <a:ext cx="69341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ANTIMICROBIAL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THERAPY</a:t>
            </a:r>
            <a:endParaRPr lang="en-US" altLang="zh-C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17526" y="1055689"/>
            <a:ext cx="7864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Selective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toxicity: bacterial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infections provide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differences in physiology that can be targeted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for therapy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051051" y="2824163"/>
            <a:ext cx="4608377" cy="267765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Cell wall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Protein synthesis: Ribosome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Metabolism: 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antifolates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DNA synthesis: 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topoisomerase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RNA synthesis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Membrane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B4DB-573A-4DBB-91E1-08FD264F81E6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ANTIBACTERIAL AGENT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1"/>
            <a:ext cx="8458200" cy="5287963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Antibacterial agent can be defined as substances from microorganisms (bacteria, fungi) or synthesized substance that produce </a:t>
            </a:r>
            <a:r>
              <a:rPr lang="en-US" altLang="zh-CN" sz="3600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or bactericidal effects. </a:t>
            </a:r>
          </a:p>
          <a:p>
            <a:pPr algn="just" eaLnBrk="1" hangingPunct="1"/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Antibiotics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can be defined as substances from microorganisms (bacteria, fungi) that produce </a:t>
            </a:r>
            <a:r>
              <a:rPr lang="en-US" altLang="zh-CN" sz="3600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or bactericidal effects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．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6CD93-F78B-40FF-93F2-7813F430C1B8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9" y="116634"/>
            <a:ext cx="8785225" cy="6264275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COMPETENCY BASED UNDERGRADUATE CURRICULUM FOR THE INDIAN MEDICAL GRADUATE</a:t>
            </a:r>
          </a:p>
          <a:p>
            <a:pPr>
              <a:buFont typeface="Arial" charset="0"/>
              <a:buNone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Board Of Governors - In Supersession Of Medical Council Of India</a:t>
            </a:r>
          </a:p>
          <a:p>
            <a:pPr>
              <a:buFont typeface="Arial" charset="0"/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CODE: PH 1.42 &amp; PH 1.43</a:t>
            </a:r>
          </a:p>
          <a:p>
            <a:pPr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COMPETENCY: </a:t>
            </a:r>
          </a:p>
          <a:p>
            <a:pPr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PH 1.42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Describe general principal of chemotherapy. – general considerations.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PH 1.43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Describe &amp; discuss the rational use of antimicrobials including antibiotic stewardship program.</a:t>
            </a:r>
          </a:p>
          <a:p>
            <a:pPr algn="just">
              <a:spcBef>
                <a:spcPts val="0"/>
              </a:spcBef>
              <a:buFont typeface="Arial" charset="0"/>
              <a:buNone/>
              <a:defRPr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SLO: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arenR"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Define various terminologies related to chemotherapy.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arenR"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Classification of drugs  - general considerations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arenR"/>
              <a:defRPr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Mechanism of </a:t>
            </a:r>
            <a:r>
              <a:rPr lang="en-IN" sz="2400" smtClean="0">
                <a:latin typeface="Times New Roman" pitchFamily="18" charset="0"/>
                <a:cs typeface="Times New Roman" pitchFamily="18" charset="0"/>
              </a:rPr>
              <a:t>action -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general considerations 		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Rational Use 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Antibiotic Stewardship Program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Integration Teaching: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GM,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Paedia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., Micro.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9056FCE-8665-416B-B7E8-F021FE4B79E6}" type="datetime2">
              <a:rPr lang="en-US" smtClean="0"/>
              <a:pPr>
                <a:defRPr/>
              </a:pPr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Dr. Ervilla Dass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7BF88-0FBC-44BD-8AF0-70780999BF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b="1" smtClean="0">
                <a:latin typeface="Times New Roman" pitchFamily="18" charset="0"/>
                <a:cs typeface="Times New Roman" pitchFamily="18" charset="0"/>
              </a:rPr>
              <a:t>Special terms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79389" y="1341438"/>
            <a:ext cx="8713787" cy="4525962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Antimicrobial spectrum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  Antimicrobial spectrum of a drug means the species of microorganisms that the drug can inhibit or kill.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1.Narrow spectrum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    The agents act against a single or limited group of microorganisms, for example, isoniazid is active only against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mycobacteria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2F01A-9C6E-4E50-BDEE-D5386CD64FAE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350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Special terms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2"/>
            <a:ext cx="8229600" cy="5364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Minimal inhibitory concentration (MIC)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MIC is the lowest concentration of antimicrobial agents that prevents visible growth in 18-24 hours incubation.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4D4D-0B2D-45F9-86E6-D51B8137954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Special terms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Post-antibiotic effect (PAE)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PAE shows the antimicrobial effect after the concentration decreased below MIC.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0BE0-BF2F-496E-BD5F-FCF020CA9D06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579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Mechanism of action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5486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Antimicrobial agents can be classified into five major groups: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(a) inhibitors of cell wall synthesis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(b)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inhibitiors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of synthesis of cytoplasmic membrane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(c) modification in synthesis or metabolism of nucleic acids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inhibitiors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of protein synthesis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(e) modification in energy metabolism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E12F-2F04-405A-A6EF-AC87CF655C78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b="1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0"/>
          <a:ext cx="9144000" cy="5589588"/>
        </p:xfrm>
        <a:graphic>
          <a:graphicData uri="http://schemas.openxmlformats.org/presentationml/2006/ole">
            <p:oleObj spid="_x0000_s3074" name="幻灯片" r:id="rId3" imgW="4572000" imgH="3429000" progId="PowerPoint.Slide.8">
              <p:embed/>
            </p:oleObj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33401" y="6172200"/>
            <a:ext cx="803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Fig. 2  antimicrobial site of action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88BD-518A-4CF5-B010-2717F5E5E2D8}" type="datetime2">
              <a:rPr lang="en-US" smtClean="0">
                <a:latin typeface="Times New Roman" pitchFamily="18" charset="0"/>
                <a:cs typeface="Times New Roman" pitchFamily="18" charset="0"/>
              </a:rPr>
              <a:pPr/>
              <a:t>Tuesday, November 26, 2024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Dr. Ervilla Dass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1788" y="228600"/>
            <a:ext cx="8507412" cy="7318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Mechanism of antimicrobial agent</a:t>
            </a:r>
          </a:p>
        </p:txBody>
      </p:sp>
      <p:pic>
        <p:nvPicPr>
          <p:cNvPr id="24579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838200"/>
            <a:ext cx="8610600" cy="5867400"/>
          </a:xfr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4B1D-4E3C-44A8-832E-F1B46FF806DA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Antibiotic Targets – M/A</a:t>
            </a:r>
          </a:p>
        </p:txBody>
      </p:sp>
      <p:pic>
        <p:nvPicPr>
          <p:cNvPr id="4099" name="Content Placeholder 3" descr="figure_19_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" y="609600"/>
            <a:ext cx="8915400" cy="6019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7520-E03D-49A1-BED9-386DCC063D10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4300" y="250825"/>
            <a:ext cx="851547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Antibacterial drugs have been</a:t>
            </a:r>
          </a:p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classified broadly into:</a:t>
            </a:r>
          </a:p>
          <a:p>
            <a:pPr marL="342900" indent="-342900">
              <a:defRPr/>
            </a:pP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i.e. those that act primarily </a:t>
            </a:r>
          </a:p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by arresting bacterial multiplication, such as</a:t>
            </a:r>
          </a:p>
          <a:p>
            <a:pPr marL="342900" indent="-342900">
              <a:defRPr/>
            </a:pP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tetracyclines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macrolides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defRPr/>
            </a:pP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lincosamides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sulfonamides, etc.</a:t>
            </a:r>
          </a:p>
          <a:p>
            <a:pPr marL="342900" indent="-342900">
              <a:defRPr/>
            </a:pP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2. bactericidal, i.e. those which act primarily</a:t>
            </a:r>
          </a:p>
          <a:p>
            <a:pPr marL="342900" indent="-342900">
              <a:defRPr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by killing bacteria, such as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penicillins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defRPr/>
            </a:pP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cephalosporins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aminoglycosides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isoniazid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defRPr/>
            </a:pP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quinolones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etc.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EE9C-7032-46A8-847C-CCB64BC5804D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Documents and Settings\mahlensd\My Documents\My Pictures\cellwalls_comp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1" y="1524000"/>
            <a:ext cx="4978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438401" y="762000"/>
            <a:ext cx="2138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Gram-negative cell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638801" y="762000"/>
            <a:ext cx="20684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Gram-positive cell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76201" y="2362200"/>
            <a:ext cx="1810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Outer membrane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200" y="3733800"/>
            <a:ext cx="14998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Peptidoglycan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7510464" y="3505200"/>
            <a:ext cx="14998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Peptidoglycan</a:t>
            </a:r>
          </a:p>
        </p:txBody>
      </p:sp>
      <p:cxnSp>
        <p:nvCxnSpPr>
          <p:cNvPr id="9" name="Straight Arrow Connector 8"/>
          <p:cNvCxnSpPr>
            <a:stCxn id="11269" idx="3"/>
          </p:cNvCxnSpPr>
          <p:nvPr/>
        </p:nvCxnSpPr>
        <p:spPr>
          <a:xfrm flipV="1">
            <a:off x="1887081" y="2514600"/>
            <a:ext cx="398920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52600" y="3962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271" idx="1"/>
          </p:cNvCxnSpPr>
          <p:nvPr/>
        </p:nvCxnSpPr>
        <p:spPr>
          <a:xfrm flipH="1">
            <a:off x="7239002" y="3689866"/>
            <a:ext cx="271462" cy="43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5" name="TextBox 13"/>
          <p:cNvSpPr txBox="1">
            <a:spLocks noChangeArrowheads="1"/>
          </p:cNvSpPr>
          <p:nvPr/>
        </p:nvSpPr>
        <p:spPr bwMode="auto">
          <a:xfrm>
            <a:off x="76201" y="4191001"/>
            <a:ext cx="17173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Penicillin</a:t>
            </a:r>
          </a:p>
          <a:p>
            <a:r>
              <a:rPr lang="en-US"/>
              <a:t>Binding proteins</a:t>
            </a:r>
          </a:p>
          <a:p>
            <a:r>
              <a:rPr lang="en-US"/>
              <a:t>(PBPs)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828800" y="4267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7" name="TextBox 16"/>
          <p:cNvSpPr txBox="1">
            <a:spLocks noChangeArrowheads="1"/>
          </p:cNvSpPr>
          <p:nvPr/>
        </p:nvSpPr>
        <p:spPr bwMode="auto">
          <a:xfrm>
            <a:off x="3048001" y="5867400"/>
            <a:ext cx="3067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Inner (cytoplasmic) membrane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4114800" y="5181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610100" y="50673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C242-8F12-4351-938B-A2F8041D5630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52400" y="152401"/>
            <a:ext cx="88392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Penicillin inhibits final </a:t>
            </a:r>
            <a:r>
              <a:rPr lang="en-GB" altLang="en-GB" sz="3200" dirty="0" err="1">
                <a:latin typeface="Times New Roman" pitchFamily="18" charset="0"/>
                <a:cs typeface="Times New Roman" pitchFamily="18" charset="0"/>
              </a:rPr>
              <a:t>crosslinking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 stage of cell wall synthesis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It reacts with the </a:t>
            </a:r>
            <a:r>
              <a:rPr lang="en-GB" altLang="en-GB" sz="3200" dirty="0" err="1">
                <a:latin typeface="Times New Roman" pitchFamily="18" charset="0"/>
                <a:cs typeface="Times New Roman" pitchFamily="18" charset="0"/>
              </a:rPr>
              <a:t>transpeptidase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 enzyme to form an irreversible covalent bond.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3200" dirty="0" err="1">
                <a:latin typeface="Times New Roman" pitchFamily="18" charset="0"/>
                <a:cs typeface="Times New Roman" pitchFamily="18" charset="0"/>
              </a:rPr>
              <a:t>Penicillins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 inhibit a bacterial enzyme called the </a:t>
            </a:r>
            <a:r>
              <a:rPr lang="en-GB" altLang="en-GB" sz="3200" u="sng" dirty="0">
                <a:latin typeface="Times New Roman" pitchFamily="18" charset="0"/>
                <a:cs typeface="Times New Roman" pitchFamily="18" charset="0"/>
              </a:rPr>
              <a:t>TRANSPEPTIDASE ENZYME 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which is involved in the synthesis of the bacterial cell wall.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Transpeptidation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is inhibited by penicillin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Inhibition of </a:t>
            </a:r>
            <a:r>
              <a:rPr lang="en-GB" altLang="en-GB" sz="3200" dirty="0" err="1">
                <a:latin typeface="Times New Roman" pitchFamily="18" charset="0"/>
                <a:cs typeface="Times New Roman" pitchFamily="18" charset="0"/>
              </a:rPr>
              <a:t>transpeptidase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 leads to a weakened cell wall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Cells swell due to water entering the cell, then burst (</a:t>
            </a:r>
            <a:r>
              <a:rPr lang="en-GB" altLang="en-GB" sz="3200" dirty="0" err="1">
                <a:latin typeface="Times New Roman" pitchFamily="18" charset="0"/>
                <a:cs typeface="Times New Roman" pitchFamily="18" charset="0"/>
              </a:rPr>
              <a:t>lysis</a:t>
            </a:r>
            <a:r>
              <a:rPr lang="en-GB" altLang="en-GB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GB" altLang="en-GB" sz="3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GB" alt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BD70-9B86-4900-88BB-E7E589E7C22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2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Introduction to Antimicrobials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88DD-6629-498A-9515-F020ACBC27DA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Inhibition of protein synthesis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Inhibit the protein synthesis. </a:t>
            </a:r>
          </a:p>
          <a:p>
            <a:pPr eaLnBrk="1" hangingPunct="1">
              <a:buSzPct val="80000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Tetracyclines and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aminoglycosides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act on 30s ribosomal subunit. </a:t>
            </a:r>
          </a:p>
          <a:p>
            <a:pPr eaLnBrk="1" hangingPunct="1">
              <a:buSzPct val="80000"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80000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Chloramphenicol,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lincomycin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macrolides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act on 50s ribosome subunit.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899E-9F1A-48CF-BC08-2982EB43B5B5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Interfere the metabolisms of nucleotides</a:t>
            </a:r>
          </a:p>
          <a:p>
            <a:pPr eaLnBrk="1" hangingPunct="1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Rifampicin specifically inhibits DNA-dependent RNA-polymerase (DDRP), interfere mRNA synthesis.</a:t>
            </a:r>
          </a:p>
          <a:p>
            <a:pPr eaLnBrk="1" hangingPunct="1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Quinolones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inhibits DNA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, reducing DNA duplication and mRNA transcription. </a:t>
            </a:r>
          </a:p>
          <a:p>
            <a:pPr eaLnBrk="1" hangingPunct="1"/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BE94-4601-4FA2-9874-CC2602BA68C7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Inhibit folic acid metabolisms</a:t>
            </a:r>
          </a:p>
          <a:p>
            <a:pPr eaLnBrk="1" hangingPunct="1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Sulphonamides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inhibit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dihydrofolic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synthase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(DHF). </a:t>
            </a:r>
          </a:p>
          <a:p>
            <a:pPr eaLnBrk="1" hangingPunct="1"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Trimethoprim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inhibit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dihydrofolic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reductase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7656-7BC7-4B84-8494-F1EDDBA157D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Resistance of antimicrobial agent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915400" cy="5830888"/>
          </a:xfrm>
        </p:spPr>
        <p:txBody>
          <a:bodyPr rtlCol="0">
            <a:normAutofit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kumimoji="1" lang="en-US" altLang="zh-CN" sz="3200" dirty="0" smtClean="0">
                <a:latin typeface="Times New Roman" pitchFamily="18" charset="0"/>
                <a:cs typeface="Times New Roman" pitchFamily="18" charset="0"/>
              </a:rPr>
              <a:t>Type of resistance: </a:t>
            </a:r>
          </a:p>
          <a:p>
            <a:pPr marL="742950" indent="-742950"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kumimoji="1"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1" lang="en-US" altLang="zh-CN" sz="3200" dirty="0" smtClean="0">
                <a:latin typeface="Times New Roman" pitchFamily="18" charset="0"/>
                <a:cs typeface="Times New Roman" pitchFamily="18" charset="0"/>
              </a:rPr>
              <a:t>(1) Intrinsic resistance----It is a natural resistance existing on chromosome. Gram-negative bacilli to basic </a:t>
            </a:r>
            <a:r>
              <a:rPr kumimoji="1" lang="en-US" altLang="zh-CN" sz="3200" dirty="0" err="1" smtClean="0">
                <a:latin typeface="Times New Roman" pitchFamily="18" charset="0"/>
                <a:cs typeface="Times New Roman" pitchFamily="18" charset="0"/>
              </a:rPr>
              <a:t>penicillins</a:t>
            </a:r>
            <a:r>
              <a:rPr kumimoji="1"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SzPct val="80000"/>
              <a:buFont typeface="Wingdings" pitchFamily="2" charset="2"/>
              <a:buChar char="p"/>
              <a:defRPr/>
            </a:pPr>
            <a:endParaRPr kumimoji="1"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SzPct val="80000"/>
              <a:buFont typeface="Arial" pitchFamily="34" charset="0"/>
              <a:buChar char="•"/>
              <a:defRPr/>
            </a:pPr>
            <a:r>
              <a:rPr kumimoji="1" lang="en-US" altLang="zh-CN" sz="3200" dirty="0" smtClean="0">
                <a:latin typeface="Times New Roman" pitchFamily="18" charset="0"/>
                <a:cs typeface="Times New Roman" pitchFamily="18" charset="0"/>
              </a:rPr>
              <a:t>(2) Acquired resistance----It is induced by antimicrobial agents. It is more often plasma-mediated, sometimes chromosome-mediated.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7DEF-37B3-4B3D-8055-4F50388B5D49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Resistance of antimicrobial agent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1. Enzymatic inactivation </a:t>
            </a:r>
          </a:p>
          <a:p>
            <a:pPr eaLnBrk="1" hangingPunct="1">
              <a:buSzPct val="80000"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 ability to destroy or inactivate the antimicrobial agents can confer resistance on microorganisms. 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80000"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For example, β-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lactamses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destroy many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penicillins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cephalosporins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3F71-D7F6-4A13-AE21-4C62CD5F7F77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2. Modification of target sites</a:t>
            </a:r>
          </a:p>
          <a:p>
            <a:pPr algn="just" eaLnBrk="1" hangingPunct="1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 β-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lactams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can resist to organism by alteration of the target site that is penicillin binding protein(PBP) and mutation of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dihydrofolate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reductase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which is less sensitivity to inhibition in organism resistant to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trimothoprim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055E-96B1-4A72-B82C-4F3A17FEF9A4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3. Decreased accumulation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Antibiotics are unable to gain access to the site of action due to the presence of an efflux system that pumps out the drug.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Another situation is that gram-negative bacteria show a special membrane (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lipopolysaccharide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layer) and decrease penetrability of antibiotics.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CD9F-C766-48EB-BF03-29B2989309EB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Genetic alterations leading to drug resistance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52401" y="1066800"/>
            <a:ext cx="8964613" cy="53736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1. Mutations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Specific genetic mutations are the molecular basis for resistance to streptomycin (ribosomal mutation), to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quinolones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(DNA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gene mutation) and to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rifampin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(RNA polymerase gene mutation). </a:t>
            </a:r>
          </a:p>
          <a:p>
            <a:pPr eaLnBrk="1" hangingPunct="1">
              <a:lnSpc>
                <a:spcPct val="90000"/>
              </a:lnSpc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For example, the mutation to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rifampin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is a single-step mutation: in this case, E. coli or S.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aureus’s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exposure to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rifampin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results in highly resistant strains due to a point mutation in the RNA polymerase gene, causing the polymerase protein no longer binds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rifampin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7F4F-7E7B-4341-B597-1416503F9B70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Genetic alterations leading to drug resistance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2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Transduction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The resistance occurs when a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bacteriophage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which includes bacterial DNA in its protein coat infects the bacteria.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This bacterial DNA may contain a gene confirming resistance to antibacterial drugs.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For example, 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altLang="zh-CN" sz="3200" i="1" dirty="0" err="1" smtClean="0"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strain resistance development to penicillin may occur by transduction.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bacteriophages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carry plasmids that code for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penicillinase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, Other phages can transfer genes which confer resistance to tetracycline, erythromycin and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2CAF-EF69-47BD-B9A4-D1789CAD610C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Genetic alterations leading to drug resistance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763000" cy="5410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3. Conjugation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Conjugation is another mechanism for single and multi-drug resistance development. 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In conjugation, direct passage of resistance-conferring DNA between bacteria proceeds by way of a bridge.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genetic material transfer in conjugation requires two elements: an R-determinant plasmid which codes for the resistance and a resistance-transfer factor (RTF) plasmid which contains the genes necessary for the bacterial conjugation process. 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For example most resistance of gram-negative bacilli is mediated by conjugation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FEF4-E2A0-4AC2-A13C-6BCB5ACD95D7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556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Important terms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5638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Chemotherapy: Use of chemical compounds in the treatment of infectious disease and malignancy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Antibacterials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chemical compounds used in treatment of bacterial infections e.g.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sulfonamides,quinolones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Antibiotics: Substances generated from one microbe used to destroy other microbes e.g.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penicillins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cephalosporins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; developed from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Penicillium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spp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Streptomyces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spp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Bacteriostatic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substances which inhibit growth of bacteria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Bactericidal: substances which kill bacteria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MIC’S and MBC’S: minimum concentration of antibiotic required to inhibit/kill 50% bacteria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5657-CD1C-4078-9B1B-50826ECA6136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RATIONAL USE OF ANTIBIOTIC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ANTIBIOTIC STEWARDSHIP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16563"/>
          </a:xfrm>
        </p:spPr>
        <p:txBody>
          <a:bodyPr>
            <a:noAutofit/>
          </a:bodyPr>
          <a:lstStyle/>
          <a:p>
            <a:pPr marL="457200" indent="-457200">
              <a:lnSpc>
                <a:spcPct val="130000"/>
              </a:lnSpc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Antimicrobial resistance (AMR)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 a global public health emergency</a:t>
            </a:r>
            <a:r>
              <a:rPr lang="en-GB" alt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3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AMR is the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ability of a microorganism to survive and resist exposure to antimicrobial drugs, threatening the effectiveness of successful treatment of infection</a:t>
            </a:r>
            <a:r>
              <a:rPr lang="en-GB" altLang="en-IN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457200" indent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misuse of antimicrobials in human health care is one of the key modifiable factors of the emergence of A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ntimicrobial Resistance.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0"/>
            <a:r>
              <a:rPr lang="en-IN" sz="3600" b="1" i="1" dirty="0" smtClean="0">
                <a:latin typeface="Times New Roman" pitchFamily="18" charset="0"/>
                <a:cs typeface="Times New Roman" pitchFamily="18" charset="0"/>
              </a:rPr>
              <a:t>Antimicrobial stewardship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altLang="en-IN" sz="3600" b="1" dirty="0" smtClean="0">
                <a:latin typeface="Times New Roman" pitchFamily="18" charset="0"/>
                <a:cs typeface="Times New Roman" pitchFamily="18" charset="0"/>
              </a:rPr>
              <a:t>s a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 practical guide designed to promote the optimal use of antibiotic agents, </a:t>
            </a:r>
            <a:r>
              <a:rPr lang="en-GB" altLang="en-IN" sz="3600" b="1" dirty="0" smtClean="0">
                <a:latin typeface="Times New Roman" pitchFamily="18" charset="0"/>
                <a:cs typeface="Times New Roman" pitchFamily="18" charset="0"/>
              </a:rPr>
              <a:t>which include </a:t>
            </a:r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the decision to use them, drug choice, dosing, route, and duration of administration</a:t>
            </a:r>
            <a:r>
              <a:rPr lang="en-GB" altLang="en-IN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0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9" y="116632"/>
            <a:ext cx="8496944" cy="1080119"/>
          </a:xfrm>
        </p:spPr>
        <p:txBody>
          <a:bodyPr>
            <a:normAutofit fontScale="90000"/>
          </a:bodyPr>
          <a:lstStyle/>
          <a:p>
            <a:r>
              <a:rPr lang="en-GB" altLang="en-IN" sz="4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ommonly used </a:t>
            </a:r>
            <a:r>
              <a:rPr lang="en-GB" altLang="en-IN" sz="4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tewardship</a:t>
            </a:r>
            <a:r>
              <a:rPr lang="en-GB" altLang="en-IN" sz="4000" dirty="0">
                <a:latin typeface="Times New Roman" pitchFamily="18" charset="0"/>
                <a:cs typeface="Times New Roman" pitchFamily="18" charset="0"/>
              </a:rPr>
              <a:t> Interventions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>
                <a:latin typeface="Times New Roman" pitchFamily="18" charset="0"/>
                <a:cs typeface="Times New Roman" pitchFamily="18" charset="0"/>
              </a:rPr>
            </a:br>
            <a:r>
              <a:rPr lang="en-IN" dirty="0">
                <a:latin typeface="Times New Roman" pitchFamily="18" charset="0"/>
                <a:cs typeface="Times New Roman" pitchFamily="18" charset="0"/>
              </a:rPr>
              <a:t>interventions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2893" y="764704"/>
          <a:ext cx="9180195" cy="6633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6825"/>
                <a:gridCol w="4103370"/>
              </a:tblGrid>
              <a:tr h="678701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Interventions prior to or at the</a:t>
                      </a:r>
                    </a:p>
                    <a:p>
                      <a:r>
                        <a:rPr lang="en-IN" sz="2000" u="none" strike="noStrike" kern="1200" baseline="0" dirty="0" smtClean="0"/>
                        <a:t>time of prescription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Interventions after prescription</a:t>
                      </a:r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1. </a:t>
                      </a:r>
                      <a:r>
                        <a:rPr lang="en-GB" altLang="en-IN" sz="2000" u="none" strike="noStrike" kern="1200" baseline="0" dirty="0" smtClean="0"/>
                        <a:t>Education of </a:t>
                      </a:r>
                      <a:r>
                        <a:rPr lang="en-IN" sz="2000" u="none" strike="noStrike" kern="1200" baseline="0" dirty="0" smtClean="0"/>
                        <a:t>Clinician</a:t>
                      </a:r>
                      <a:endParaRPr lang="en-IN" sz="2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u="none" strike="noStrike" kern="1200" baseline="0" dirty="0" smtClean="0"/>
                        <a:t>7. Prospective audit and feedback</a:t>
                      </a:r>
                    </a:p>
                    <a:p>
                      <a:endParaRPr lang="en-IN" sz="2000" u="none" strike="noStrike" kern="1200" baseline="0" dirty="0" smtClean="0"/>
                    </a:p>
                  </a:txBody>
                  <a:tcPr/>
                </a:tc>
              </a:tr>
              <a:tr h="1144905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2. </a:t>
                      </a:r>
                      <a:r>
                        <a:rPr lang="en-GB" altLang="en-IN" sz="2000" u="none" strike="noStrike" kern="1200" baseline="0" dirty="0" smtClean="0"/>
                        <a:t>Education of </a:t>
                      </a:r>
                      <a:r>
                        <a:rPr lang="en-IN" sz="2000" u="none" strike="noStrike" kern="1200" baseline="0" dirty="0" smtClean="0"/>
                        <a:t>Patient and </a:t>
                      </a:r>
                      <a:r>
                        <a:rPr lang="en-GB" altLang="en-IN" sz="2000" u="none" strike="noStrike" kern="1200" baseline="0" dirty="0" smtClean="0"/>
                        <a:t>P</a:t>
                      </a:r>
                      <a:r>
                        <a:rPr lang="en-IN" sz="2000" u="none" strike="noStrike" kern="1200" baseline="0" dirty="0" smtClean="0"/>
                        <a:t>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8. Self-directed antibiotic reassessments</a:t>
                      </a:r>
                    </a:p>
                    <a:p>
                      <a:r>
                        <a:rPr lang="en-IN" sz="2000" u="none" strike="noStrike" kern="1200" baseline="0" dirty="0" smtClean="0"/>
                        <a:t>(antibiotics timeouts)</a:t>
                      </a:r>
                    </a:p>
                    <a:p>
                      <a:endParaRPr lang="en-IN" sz="2000" u="none" strike="noStrike" kern="1200" baseline="0" dirty="0" smtClean="0"/>
                    </a:p>
                  </a:txBody>
                  <a:tcPr/>
                </a:tc>
              </a:tr>
              <a:tr h="1025525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3. Institution-specific guidelines for</a:t>
                      </a:r>
                      <a:r>
                        <a:rPr lang="en-GB" altLang="en-IN" sz="2000" u="none" strike="noStrike" kern="1200" baseline="0" dirty="0" smtClean="0"/>
                        <a:t> </a:t>
                      </a:r>
                      <a:r>
                        <a:rPr lang="en-IN" sz="2000" u="none" strike="noStrike" kern="1200" baseline="0" dirty="0" smtClean="0"/>
                        <a:t>the management of common</a:t>
                      </a:r>
                    </a:p>
                    <a:p>
                      <a:r>
                        <a:rPr lang="en-IN" sz="2000" u="none" strike="noStrike" kern="1200" baseline="0" dirty="0" smtClean="0"/>
                        <a:t>infections</a:t>
                      </a:r>
                    </a:p>
                    <a:p>
                      <a:endParaRPr lang="en-IN" sz="2000" u="none" strike="noStrike" kern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9. Dose optimization</a:t>
                      </a:r>
                    </a:p>
                  </a:txBody>
                  <a:tcPr/>
                </a:tc>
              </a:tr>
              <a:tr h="6323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u="none" strike="noStrike" kern="1200" baseline="0" dirty="0" smtClean="0"/>
                        <a:t>4. Cumulative </a:t>
                      </a:r>
                      <a:r>
                        <a:rPr lang="en-IN" sz="2000" u="none" strike="noStrike" kern="1200" baseline="0" dirty="0" err="1" smtClean="0"/>
                        <a:t>antibiograms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IN" sz="2000" u="none" strike="noStrike" kern="1200" baseline="0" dirty="0" smtClean="0"/>
                        <a:t>10. Duration optimization</a:t>
                      </a:r>
                    </a:p>
                    <a:p>
                      <a:endParaRPr lang="en-IN" sz="2000" u="none" strike="noStrike" kern="1200" baseline="0" dirty="0" smtClean="0"/>
                    </a:p>
                  </a:txBody>
                  <a:tcPr/>
                </a:tc>
              </a:tr>
              <a:tr h="903326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5. Prior authorization of restricted</a:t>
                      </a:r>
                    </a:p>
                    <a:p>
                      <a:r>
                        <a:rPr lang="en-IN" sz="2000" u="none" strike="noStrike" kern="1200" baseline="0" dirty="0" smtClean="0"/>
                        <a:t>antimicrobials</a:t>
                      </a:r>
                    </a:p>
                    <a:p>
                      <a:endParaRPr lang="en-IN" sz="2000" u="none" strike="noStrike" kern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/>
                    </a:p>
                  </a:txBody>
                  <a:tcPr/>
                </a:tc>
              </a:tr>
              <a:tr h="903326"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 smtClean="0"/>
                        <a:t>6. De-</a:t>
                      </a:r>
                      <a:r>
                        <a:rPr lang="en-IN" sz="2000" u="none" strike="noStrike" kern="1200" baseline="0" dirty="0" err="1" smtClean="0"/>
                        <a:t>labeling</a:t>
                      </a:r>
                      <a:r>
                        <a:rPr lang="en-IN" sz="2000" u="none" strike="noStrike" kern="1200" baseline="0" dirty="0" smtClean="0"/>
                        <a:t> of spurious antibiotic</a:t>
                      </a:r>
                      <a:r>
                        <a:rPr lang="en-GB" altLang="en-IN" sz="2000" u="none" strike="noStrike" kern="1200" baseline="0" dirty="0" smtClean="0"/>
                        <a:t> </a:t>
                      </a:r>
                      <a:r>
                        <a:rPr lang="en-IN" sz="2000" u="none" strike="noStrike" kern="1200" baseline="0" dirty="0" smtClean="0"/>
                        <a:t>allergies</a:t>
                      </a:r>
                      <a:endParaRPr lang="en-IN" sz="2000" dirty="0" smtClean="0"/>
                    </a:p>
                    <a:p>
                      <a:endParaRPr lang="en-IN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8643"/>
            <a:ext cx="8208912" cy="497159"/>
          </a:xfrm>
        </p:spPr>
        <p:txBody>
          <a:bodyPr>
            <a:normAutofit fontScale="90000"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Steps in clinical decision-making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 Single Corner Rectangle 8"/>
          <p:cNvSpPr/>
          <p:nvPr/>
        </p:nvSpPr>
        <p:spPr>
          <a:xfrm>
            <a:off x="395536" y="2224336"/>
            <a:ext cx="3960440" cy="4176464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 evaluation -  clinical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Diagnostic work-up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Therapeutic decisions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 Single Corner Rectangle 9"/>
          <p:cNvSpPr/>
          <p:nvPr/>
        </p:nvSpPr>
        <p:spPr>
          <a:xfrm>
            <a:off x="4716016" y="1949104"/>
            <a:ext cx="3744416" cy="4176464"/>
          </a:xfrm>
          <a:prstGeom prst="round1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Subsequent evaluation:</a:t>
            </a:r>
          </a:p>
          <a:p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-  </a:t>
            </a:r>
            <a:r>
              <a:rPr lang="en-GB" alt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lab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GB" alt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report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review </a:t>
            </a:r>
          </a:p>
          <a:p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- clinical re-assessment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Modify anti-</a:t>
            </a:r>
            <a:r>
              <a:rPr lang="en-I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microbials</a:t>
            </a: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685801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Interventions prior to or at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the time of a prescription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9201" y="60960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Interventions after</a:t>
            </a:r>
          </a:p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 prescription</a:t>
            </a:r>
          </a:p>
          <a:p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Barriers to </a:t>
            </a:r>
            <a:r>
              <a:rPr lang="en-GB" altLang="en-IN" sz="3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ntimicrobial </a:t>
            </a:r>
            <a:r>
              <a:rPr lang="en-GB" altLang="en-IN" sz="36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>tewardship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15" y="1311910"/>
            <a:ext cx="8568690" cy="49974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Clinician</a:t>
            </a:r>
            <a:r>
              <a:rPr lang="en-GB" altLang="en-IN" sz="2800" dirty="0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knowledge deficits regarding the optimal use of antibiotics</a:t>
            </a:r>
          </a:p>
          <a:p>
            <a:pPr>
              <a:lnSpc>
                <a:spcPct val="12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Limited access to reliable clinical diagnostic or microbiologic testing</a:t>
            </a:r>
          </a:p>
          <a:p>
            <a:pPr>
              <a:lnSpc>
                <a:spcPct val="12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Limited or unreliable access to quality-assured antimicrobials</a:t>
            </a:r>
          </a:p>
          <a:p>
            <a:pPr>
              <a:lnSpc>
                <a:spcPct val="12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Fear that withholding antimicrobials will lead to poor outcomes</a:t>
            </a:r>
          </a:p>
          <a:p>
            <a:pPr>
              <a:lnSpc>
                <a:spcPct val="12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Lack of communication between health care providers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332656"/>
            <a:ext cx="8712968" cy="59046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Limited infrastructure and/or administrative support for antimicrobial stewardship programmes or interventions</a:t>
            </a:r>
          </a:p>
          <a:p>
            <a:pPr>
              <a:lnSpc>
                <a:spcPct val="17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Limited access to data, including antimicrobial prescribing trends, at a facility &amp; of data regarding the prevalence of A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ntimicrobial resistance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 the community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 / in hospital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Limited public/patient acceptance of antimicrobial stewardship</a:t>
            </a:r>
          </a:p>
          <a:p>
            <a:pPr>
              <a:lnSpc>
                <a:spcPct val="170000"/>
              </a:lnSpc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Public access to antimicrobials, such as antibiotics, without prescriptions in the community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GB" altLang="en-IN" sz="3200" b="1" dirty="0" smtClean="0">
                <a:latin typeface="Times New Roman" pitchFamily="18" charset="0"/>
                <a:cs typeface="Times New Roman" pitchFamily="18" charset="0"/>
              </a:rPr>
              <a:t>there is a </a:t>
            </a:r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limited access to microbiologic data</a:t>
            </a:r>
            <a:r>
              <a:rPr lang="en-GB" altLang="en-IN" sz="3200" b="1" dirty="0" smtClean="0">
                <a:latin typeface="Times New Roman" pitchFamily="18" charset="0"/>
                <a:cs typeface="Times New Roman" pitchFamily="18" charset="0"/>
              </a:rPr>
              <a:t> (lab facility)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Consider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following interventions: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Education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Clinician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Education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altLang="en-IN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ublic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nstitution-specific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guidelines for the management of common infections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Duration optimization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6"/>
            <a:ext cx="8229600" cy="1025525"/>
          </a:xfrm>
        </p:spPr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Don’ts in antibiotic therapy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51610"/>
            <a:ext cx="8579485" cy="467487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Prescribing antibiotics when not indicated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Polytherapy</a:t>
            </a:r>
            <a:r>
              <a:rPr lang="en-GB" altLang="en-IN" dirty="0" err="1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  <a:sym typeface="+mn-ea"/>
              </a:rPr>
              <a:t>Using more than one antibiotic when not indicated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Using a “higher” antibiotic for routine community acquired infections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Sub therapeutic doses / insufficient duration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Changing antibiotics too frequently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Using irrational combinations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Preventing </a:t>
            </a:r>
            <a:r>
              <a:rPr lang="en-GB" altLang="en-IN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ntibiotic </a:t>
            </a:r>
            <a:r>
              <a:rPr lang="en-GB" altLang="en-IN" sz="40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427"/>
            <a:ext cx="8435340" cy="4631055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Encourage rational antibiotic therapy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Use combination therapy selectively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Practice infection control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Promote immunisation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31838"/>
          </a:xfrm>
        </p:spPr>
        <p:txBody>
          <a:bodyPr/>
          <a:lstStyle/>
          <a:p>
            <a:pPr eaLnBrk="1" hangingPunct="1"/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Special terms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458200" cy="5562600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Broad spectrum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 agent affect a wide variety of microbial species and are referred to as broad spectrum antibiotics.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tetracyclines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chloramphenicol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Using broad spectrum antibiotics interfere the nature of the normal bacterial flora and can precipitate a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superinfection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of an organism.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9DB8-E23E-479D-8EC8-B9C1D09F5E3E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3566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Prophylaxis – Rational Examples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705" y="1289687"/>
            <a:ext cx="8856980" cy="5307965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Penicillin prophylaxis for rheumatic fever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Neonate exposed to open TB in the mother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Prophylaxis for infective endocarditis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Perioperative narrow spectrum antibiotics for surgical prophylaxis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Chemoprophylaxis for recurrent UTI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Chemoprophylaxis for malaria in travellers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Chemoprophylaxis for opportunistic infections in HIV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77216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Prophylactic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ntibiotic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herapy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46837"/>
            <a:ext cx="8507095" cy="4779645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Successful only against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- a particular organism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-  for a limited period of time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-  in a particular setting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E.g.-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-  SBE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 (bacterial endocarditis)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prophylaxis in child with CHD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 (congenital heart disease)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Wrong Notions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Oral antibiotics cannot be a substitute for IV treatment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oral antimicrobial must be the same medication or from the same medication class as the intravenous agent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Advantages of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arenteral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ral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witch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Patient feels more comfortable. Keeping IV line is uncomfortable.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Infusions-related adverse events including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introduction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 - is prevented.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Reduced cost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Earlier discharge from the hospital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onditions where parenteral to oral switch is NOT permitted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Neonatal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bacteremia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/ sepsis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Pyogenic meningitis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Infective endocarditis</a:t>
            </a:r>
          </a:p>
          <a:p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eutropenia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Criteria for selection of patients for 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IV to PO therapy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4"/>
            <a:ext cx="8229600" cy="4209331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  <a:sym typeface="+mn-ea"/>
              </a:rPr>
              <a:t>Improving clinical status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Intact and functioning GI tract</a:t>
            </a:r>
          </a:p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GI bleeding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intolerance to oral medications</a:t>
            </a:r>
          </a:p>
          <a:p>
            <a:r>
              <a:rPr lang="en-GB" altLang="en-IN" dirty="0" err="1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adherance</a:t>
            </a:r>
            <a:r>
              <a:rPr lang="en-GB" altLang="en-IN" dirty="0" err="1" smtClean="0">
                <a:latin typeface="Times New Roman" pitchFamily="18" charset="0"/>
                <a:cs typeface="Times New Roman" pitchFamily="18" charset="0"/>
              </a:rPr>
              <a:t> / compliance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issues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Examples of IV to PO </a:t>
            </a:r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onversion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35786" y="1485265"/>
          <a:ext cx="5328285" cy="49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460"/>
                <a:gridCol w="2663825"/>
              </a:tblGrid>
              <a:tr h="58801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      IV</a:t>
                      </a:r>
                      <a:r>
                        <a:rPr lang="en-GB" altLang="en-IN" sz="2400" dirty="0" smtClean="0"/>
                        <a:t> 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    Oral  drug</a:t>
                      </a:r>
                    </a:p>
                  </a:txBody>
                  <a:tcPr/>
                </a:tc>
              </a:tr>
              <a:tr h="5867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ampicillin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</a:t>
                      </a:r>
                      <a:r>
                        <a:rPr lang="en-IN" sz="2400" dirty="0" err="1" smtClean="0"/>
                        <a:t>amoxycillin</a:t>
                      </a:r>
                    </a:p>
                  </a:txBody>
                  <a:tcPr/>
                </a:tc>
              </a:tr>
              <a:tr h="58801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</a:t>
                      </a:r>
                      <a:r>
                        <a:rPr lang="en-IN" sz="2400" dirty="0" err="1" smtClean="0"/>
                        <a:t>ampi-sulbactam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amoxiclav</a:t>
                      </a:r>
                    </a:p>
                  </a:txBody>
                  <a:tcPr/>
                </a:tc>
              </a:tr>
              <a:tr h="760095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 ceftriaxone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cefixime</a:t>
                      </a:r>
                      <a:endParaRPr lang="en-IN" sz="2400" dirty="0" smtClean="0"/>
                    </a:p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cefopodoxime</a:t>
                      </a:r>
                    </a:p>
                  </a:txBody>
                  <a:tcPr/>
                </a:tc>
              </a:tr>
              <a:tr h="588645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vancomycin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linezolid</a:t>
                      </a:r>
                    </a:p>
                  </a:txBody>
                  <a:tcPr/>
                </a:tc>
              </a:tr>
              <a:tr h="58801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cefazolin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cephalexin</a:t>
                      </a:r>
                    </a:p>
                  </a:txBody>
                  <a:tcPr/>
                </a:tc>
              </a:tr>
              <a:tr h="5867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 </a:t>
                      </a:r>
                      <a:r>
                        <a:rPr lang="en-IN" sz="2400" dirty="0" err="1" smtClean="0"/>
                        <a:t>cefepime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   </a:t>
                      </a:r>
                      <a:r>
                        <a:rPr lang="en-IN" sz="2400" dirty="0" err="1" smtClean="0"/>
                        <a:t>cipro</a:t>
                      </a:r>
                      <a:r>
                        <a:rPr lang="en-IN" sz="2400" dirty="0" smtClean="0"/>
                        <a:t> /  </a:t>
                      </a:r>
                      <a:r>
                        <a:rPr lang="en-IN" sz="2400" dirty="0" err="1" smtClean="0"/>
                        <a:t>levoflox</a:t>
                      </a:r>
                    </a:p>
                  </a:txBody>
                  <a:tcPr/>
                </a:tc>
              </a:tr>
              <a:tr h="588010"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IN" dirty="0" smtClean="0">
                <a:latin typeface="Times New Roman" pitchFamily="18" charset="0"/>
                <a:cs typeface="Times New Roman" pitchFamily="18" charset="0"/>
              </a:rPr>
              <a:t>Antibiotic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Escalation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changing over from the current antibiotic to another one which is more potent / has a broader spectrum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Applicable when we have started a less potent antibiotic but the patient has not responded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Points to remember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altLang="en-IN" b="1" dirty="0">
                <a:latin typeface="Times New Roman" pitchFamily="18" charset="0"/>
                <a:cs typeface="Times New Roman" pitchFamily="18" charset="0"/>
              </a:rPr>
              <a:t>Rational use of antibiotics &amp; antibiotic stewardship is very important to prevent antimicrobial resistance &amp; related consequnces (poor outcome, prolonged hospital stay, higher cost of therapy)</a:t>
            </a:r>
          </a:p>
          <a:p>
            <a:pPr algn="just"/>
            <a:r>
              <a:rPr lang="en-GB" altLang="en-IN" dirty="0">
                <a:latin typeface="Times New Roman" pitchFamily="18" charset="0"/>
                <a:cs typeface="Times New Roman" pitchFamily="18" charset="0"/>
              </a:rPr>
              <a:t>It is reposnsibility of all, especially of health care professionals.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MCQs</a:t>
            </a:r>
            <a:endParaRPr lang="en-IN" sz="3200" b="1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CF29F-A86E-4062-976C-496EF6BA1B2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686800" cy="5897563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drugs </a:t>
            </a:r>
          </a:p>
          <a:p>
            <a:pPr marL="609600" indent="-609600" algn="just" eaLnBrk="1" hangingPunct="1">
              <a:lnSpc>
                <a:spcPct val="90000"/>
              </a:lnSpc>
              <a:buSzPct val="80000"/>
            </a:pP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drugs agents arrest the growth or replication of the microorganism, but cannot kill them. </a:t>
            </a:r>
          </a:p>
          <a:p>
            <a:pPr marL="609600" indent="-609600" algn="just" eaLnBrk="1" hangingPunct="1">
              <a:lnSpc>
                <a:spcPct val="90000"/>
              </a:lnSpc>
              <a:buSzPct val="80000"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Bactericidal /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Lysis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drugs 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 agents which can kill the microorganisms are called bactericidal drugs. but also can destroy them.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It should be noted that a drug may be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bacteriostatic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for one organism but bactericidal for another.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9175-C5B6-4113-86DD-18CD3FC873BD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Q 1 Antimicrobial agent acting by inhibition of cell wall synthesis is 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Erythromycin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Tetracycline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Lomefloxacin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  <a:defRPr/>
            </a:pP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Cefepime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C273-6197-45E0-974D-1F3BBF744945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Q. 2 The group of antibiotics that possesses anti Chlamydia action is-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a. Aminoglycosides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b. Polypeptide antibiotics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c.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Cephalosporins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d.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Macrolides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116EE-A4D2-4329-937B-40B52BEC6BC1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Q. 3 Tetracyclines inhibit protein synthesis by?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a. Inhibition of initiation and misreading of mRNA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b. Binding to 30 S subunit and inhibiting the binding of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aminoacyl-tRNA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to A site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c. Inhibiting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peptidyltransferase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activity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d. Inhibiting translocation 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175-F335-4CB9-9503-A3D10E155CA3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Q. 4 Mechanism of action of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fluroquinolones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is 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a.Inhibits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cell wall synthesis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b.Inhibits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protein synthesis 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c,Inhibits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DNA 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gyrase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d.Interferes</a:t>
            </a: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with intermediary metabolism</a:t>
            </a: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IN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E49F6-0245-4332-91CC-527C51E8FE8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Q. 5 Use of chemical compounds in the treatment of infectious disease and malignancy is known as: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Antibiotics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Chemotherapy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32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Bacteriostatic</a:t>
            </a:r>
            <a:endParaRPr lang="en-US" sz="32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32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All of the above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82A2-1691-45F2-B3FB-750234A6F512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250825" y="260361"/>
            <a:ext cx="8713788" cy="58658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Bibliography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Essentials of Medical Pharmacology -7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KD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Pharmacology – R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Lippincott's Illustrated Reviews: Pharmacology  - 6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 by Richard A. Harvey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Basic and Clinical pharmacology 11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Bertram 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Katzung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Rang &amp; Dale's Pharmacology -7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 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 Humphrey P. Rang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 Pharmacology 11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Bennett and Brown, Churchill Livingstone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Principles of Pharmacology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edition by HL Sharma and KK Sharma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7813" y="2652715"/>
            <a:ext cx="6048375" cy="935037"/>
          </a:xfrm>
        </p:spPr>
        <p:txBody>
          <a:bodyPr tIns="11132" rtlCol="0">
            <a:normAutofit fontScale="90000"/>
          </a:bodyPr>
          <a:lstStyle/>
          <a:p>
            <a:pPr marL="11132" eaLnBrk="1" fontAlgn="auto" hangingPunct="1">
              <a:spcBef>
                <a:spcPts val="88"/>
              </a:spcBef>
              <a:spcAft>
                <a:spcPts val="0"/>
              </a:spcAft>
              <a:defRPr/>
            </a:pPr>
            <a:r>
              <a:rPr sz="6000" b="1" spc="-4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Thank</a:t>
            </a:r>
            <a:r>
              <a:rPr sz="6000" b="1" spc="-75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sz="6000" b="1" spc="-18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you</a:t>
            </a:r>
            <a:endParaRPr sz="6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 bwMode="auto">
          <a:xfrm>
            <a:off x="457200" y="6378575"/>
            <a:ext cx="2103438" cy="2159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AA8DD866-793B-4506-8851-65AD1EC62648}" type="datetime2">
              <a:rPr lang="en-US" sz="1400" smtClean="0">
                <a:solidFill>
                  <a:srgbClr val="898989"/>
                </a:solidFill>
                <a:latin typeface="Times New Roman" charset="0"/>
              </a:rPr>
              <a:pPr algn="ctr"/>
              <a:t>Tuesday, November 26, 2024</a:t>
            </a:fld>
            <a:endParaRPr lang="en-US" smtClean="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83364" y="6378575"/>
            <a:ext cx="2103437" cy="2159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F4BF9-4629-4711-993D-4AA39441A981}" type="slidenum">
              <a:rPr lang="en-IN" sz="1400" smtClean="0">
                <a:solidFill>
                  <a:srgbClr val="898989"/>
                </a:solidFill>
                <a:latin typeface="Times New Roman" charset="0"/>
              </a:rPr>
              <a:pPr/>
              <a:t>66</a:t>
            </a:fld>
            <a:endParaRPr lang="en-IN" smtClean="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108326" y="6378575"/>
            <a:ext cx="2927350" cy="2159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IN" sz="1400" smtClean="0">
                <a:solidFill>
                  <a:srgbClr val="898989"/>
                </a:solidFill>
                <a:latin typeface="Times New Roman" charset="0"/>
              </a:rPr>
              <a:t>Dr. Ervilla Dass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Chemotherapy index (CI)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CI is a term used to evaluate the safety of chemotherapeutic drugs, the value is LD50/ED50. </a:t>
            </a:r>
          </a:p>
          <a:p>
            <a:pPr marL="609600" indent="-609600" eaLnBrk="1" hangingPunct="1">
              <a:buNone/>
            </a:pPr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CI= LD50/ED50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3AC6-34CF-48D9-A31F-053D297D6939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1500" y="5715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Classification of antimicrobial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drugs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b="1" dirty="0"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80000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Antibacterial drugs </a:t>
            </a:r>
          </a:p>
          <a:p>
            <a:pPr eaLnBrk="1" hangingPunct="1">
              <a:buSzPct val="80000"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80000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Antiviral drugs</a:t>
            </a:r>
          </a:p>
          <a:p>
            <a:pPr eaLnBrk="1" hangingPunct="1">
              <a:buSzPct val="80000"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Pct val="80000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Antifungal drugs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12F1C-959A-45D9-9466-461DE4A156F8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MICROBES</a:t>
            </a:r>
            <a:endParaRPr lang="en-US" b="1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1"/>
            <a:ext cx="8610600" cy="5287963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Bacteria, viruses, fungi, spirochetes, protozoa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Bacteria: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Cocci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(round) and Bacilli (rods);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Gm+ve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and Gm-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Aerobic/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anerobic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Gm+ve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Cocci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- Staphylococcus, Streptococcus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Gm-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Cocci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- 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Neisseria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Gonorrhoea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N.meningitidis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Gm+ve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Bacilli - Clostridium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tetani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, Anthrax, Diphtheria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Gm-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Bacilli - largest group -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E.Coli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Proteus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Klebsiella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Pseudomonas; Salmonella,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Shigella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Hemophilus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influenzae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Acid fast bacilli -Mycobacterium tuberculosis;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M.leprae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Anerobic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bacteria -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Bacteroides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fragilis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Clostridium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welchii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Fusobacterium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peptococcus</a:t>
            </a:r>
            <a:r>
              <a:rPr 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  </a:t>
            </a:r>
            <a:r>
              <a:rPr lang="en-US" sz="2800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peptostreptococcus</a:t>
            </a:r>
            <a:endParaRPr lang="en-US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4E17-D2FF-45B5-A9A1-0134B4DFAB3D}" type="datetime2">
              <a:rPr lang="en-US" smtClean="0"/>
              <a:pPr/>
              <a:t>Tuesday, November 26, 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Ervilla Dass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2820</Words>
  <Application>Microsoft Office PowerPoint</Application>
  <PresentationFormat>On-screen Show (4:3)</PresentationFormat>
  <Paragraphs>558</Paragraphs>
  <Slides>66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8" baseType="lpstr">
      <vt:lpstr>Office Theme</vt:lpstr>
      <vt:lpstr>幻灯片</vt:lpstr>
      <vt:lpstr>              S. B. K. S. Medical Institute &amp;   Research Center      Subject: Pharmacology  TOPIC:  GENERAL PRINCIPAL OF CHEMOTHERAPY : GENERAL CONSIDERATIONS  Date: 20th August, 2024 (12.00 – 1.00 pm)    II MBBS  (Aditya Samdadiya Batch 2024)  </vt:lpstr>
      <vt:lpstr>Slide 2</vt:lpstr>
      <vt:lpstr>Slide 3</vt:lpstr>
      <vt:lpstr>Important terms</vt:lpstr>
      <vt:lpstr>Special terms</vt:lpstr>
      <vt:lpstr>Slide 6</vt:lpstr>
      <vt:lpstr>Slide 7</vt:lpstr>
      <vt:lpstr>Classification of antimicrobial drugs </vt:lpstr>
      <vt:lpstr>MICROBES</vt:lpstr>
      <vt:lpstr>Bacteria Most Commonly Involved In Different Infections</vt:lpstr>
      <vt:lpstr>Evolution of antibacterials/antibiotics</vt:lpstr>
      <vt:lpstr>Mechanism of action </vt:lpstr>
      <vt:lpstr>Bacterial resistance</vt:lpstr>
      <vt:lpstr>Classification of antibiotics</vt:lpstr>
      <vt:lpstr>Antibiotic combinations</vt:lpstr>
      <vt:lpstr>Dangers of unnecessary antibiotic use</vt:lpstr>
      <vt:lpstr>Reasons of failure of antibiotic therapy</vt:lpstr>
      <vt:lpstr>Slide 18</vt:lpstr>
      <vt:lpstr>ANTIBACTERIAL AGENT </vt:lpstr>
      <vt:lpstr>Special terms</vt:lpstr>
      <vt:lpstr>Special terms</vt:lpstr>
      <vt:lpstr>Special terms</vt:lpstr>
      <vt:lpstr>Mechanism of action</vt:lpstr>
      <vt:lpstr>Slide 24</vt:lpstr>
      <vt:lpstr>Mechanism of antimicrobial agent</vt:lpstr>
      <vt:lpstr>Antibiotic Targets – M/A</vt:lpstr>
      <vt:lpstr>Slide 27</vt:lpstr>
      <vt:lpstr>Slide 28</vt:lpstr>
      <vt:lpstr>Slide 29</vt:lpstr>
      <vt:lpstr>Inhibition of protein synthesis</vt:lpstr>
      <vt:lpstr>Slide 31</vt:lpstr>
      <vt:lpstr>Slide 32</vt:lpstr>
      <vt:lpstr>Resistance of antimicrobial agent</vt:lpstr>
      <vt:lpstr>Slide 34</vt:lpstr>
      <vt:lpstr>Slide 35</vt:lpstr>
      <vt:lpstr>Slide 36</vt:lpstr>
      <vt:lpstr>Genetic alterations leading to drug resistance</vt:lpstr>
      <vt:lpstr>Genetic alterations leading to drug resistance</vt:lpstr>
      <vt:lpstr>Genetic alterations leading to drug resistance</vt:lpstr>
      <vt:lpstr>RATIONAL USE OF ANTIBIOTIC AND ANTIBIOTIC STEWARDSHIP</vt:lpstr>
      <vt:lpstr>Slide 41</vt:lpstr>
      <vt:lpstr>Slide 42</vt:lpstr>
      <vt:lpstr>Commonly used Stewardship Interventions interventions</vt:lpstr>
      <vt:lpstr>Steps in clinical decision-making</vt:lpstr>
      <vt:lpstr>Barriers to Antimicrobial Stewardship</vt:lpstr>
      <vt:lpstr>Slide 46</vt:lpstr>
      <vt:lpstr>If there is a limited access to microbiologic data (lab facility)</vt:lpstr>
      <vt:lpstr>Don’ts in antibiotic therapy</vt:lpstr>
      <vt:lpstr>Preventing Antibiotic Resistance</vt:lpstr>
      <vt:lpstr>Prophylaxis – Rational Examples</vt:lpstr>
      <vt:lpstr>Prophylactic Antibiotic Therapy</vt:lpstr>
      <vt:lpstr>Wrong Notions</vt:lpstr>
      <vt:lpstr>Advantages of Parenteral Oral Switch</vt:lpstr>
      <vt:lpstr>Clinical conditions where parenteral to oral switch is NOT permitted</vt:lpstr>
      <vt:lpstr>Criteria for selection of patients for  IV to PO therapy</vt:lpstr>
      <vt:lpstr>Examples of IV to PO Conversion</vt:lpstr>
      <vt:lpstr>Antibiotic Escalation</vt:lpstr>
      <vt:lpstr>Points to remember</vt:lpstr>
      <vt:lpstr>MCQs</vt:lpstr>
      <vt:lpstr>Slide 60</vt:lpstr>
      <vt:lpstr>Slide 61</vt:lpstr>
      <vt:lpstr>Slide 62</vt:lpstr>
      <vt:lpstr>Slide 63</vt:lpstr>
      <vt:lpstr>Slide 64</vt:lpstr>
      <vt:lpstr>Slide 65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318</cp:revision>
  <dcterms:created xsi:type="dcterms:W3CDTF">2006-08-16T00:00:00Z</dcterms:created>
  <dcterms:modified xsi:type="dcterms:W3CDTF">2024-11-26T05:52:36Z</dcterms:modified>
</cp:coreProperties>
</file>