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4"/>
  </p:notesMasterIdLst>
  <p:sldIdLst>
    <p:sldId id="256" r:id="rId2"/>
    <p:sldId id="257" r:id="rId3"/>
    <p:sldId id="316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317" r:id="rId19"/>
    <p:sldId id="272" r:id="rId20"/>
    <p:sldId id="273" r:id="rId21"/>
    <p:sldId id="274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275" r:id="rId58"/>
    <p:sldId id="276" r:id="rId59"/>
    <p:sldId id="277" r:id="rId60"/>
    <p:sldId id="278" r:id="rId61"/>
    <p:sldId id="279" r:id="rId62"/>
    <p:sldId id="280" r:id="rId6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ant Patharkar" userId="e47b8a46b24778c4" providerId="LiveId" clId="{434E5080-1A7C-4712-AFF7-AB2E007E2E2B}"/>
    <pc:docChg chg="custSel addSld modSld">
      <pc:chgData name="Jayant Patharkar" userId="e47b8a46b24778c4" providerId="LiveId" clId="{434E5080-1A7C-4712-AFF7-AB2E007E2E2B}" dt="2021-04-04T13:35:48.170" v="111" actId="27636"/>
      <pc:docMkLst>
        <pc:docMk/>
      </pc:docMkLst>
      <pc:sldChg chg="modSp mod">
        <pc:chgData name="Jayant Patharkar" userId="e47b8a46b24778c4" providerId="LiveId" clId="{434E5080-1A7C-4712-AFF7-AB2E007E2E2B}" dt="2021-04-04T13:35:47.974" v="100"/>
        <pc:sldMkLst>
          <pc:docMk/>
          <pc:sldMk cId="0" sldId="256"/>
        </pc:sldMkLst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256"/>
            <ac:spMk id="2" creationId="{00000000-0000-0000-0000-000000000000}"/>
          </ac:spMkLst>
        </pc:spChg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Jayant Patharkar" userId="e47b8a46b24778c4" providerId="LiveId" clId="{434E5080-1A7C-4712-AFF7-AB2E007E2E2B}" dt="2021-04-04T13:35:13.759" v="51" actId="27636"/>
        <pc:sldMkLst>
          <pc:docMk/>
          <pc:sldMk cId="0" sldId="257"/>
        </pc:sldMkLst>
        <pc:spChg chg="mod">
          <ac:chgData name="Jayant Patharkar" userId="e47b8a46b24778c4" providerId="LiveId" clId="{434E5080-1A7C-4712-AFF7-AB2E007E2E2B}" dt="2021-04-04T13:35:13.759" v="51" actId="27636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Jayant Patharkar" userId="e47b8a46b24778c4" providerId="LiveId" clId="{434E5080-1A7C-4712-AFF7-AB2E007E2E2B}" dt="2021-04-04T13:35:13.786" v="54" actId="27636"/>
        <pc:sldMkLst>
          <pc:docMk/>
          <pc:sldMk cId="0" sldId="258"/>
        </pc:sldMkLst>
        <pc:spChg chg="mod">
          <ac:chgData name="Jayant Patharkar" userId="e47b8a46b24778c4" providerId="LiveId" clId="{434E5080-1A7C-4712-AFF7-AB2E007E2E2B}" dt="2021-04-04T13:35:13.786" v="54" actId="27636"/>
          <ac:spMkLst>
            <pc:docMk/>
            <pc:sldMk cId="0" sldId="258"/>
            <ac:spMk id="2" creationId="{00000000-0000-0000-0000-000000000000}"/>
          </ac:spMkLst>
        </pc:spChg>
        <pc:spChg chg="mod">
          <ac:chgData name="Jayant Patharkar" userId="e47b8a46b24778c4" providerId="LiveId" clId="{434E5080-1A7C-4712-AFF7-AB2E007E2E2B}" dt="2021-04-04T13:35:13.786" v="53" actId="27636"/>
          <ac:spMkLst>
            <pc:docMk/>
            <pc:sldMk cId="0" sldId="258"/>
            <ac:spMk id="3" creationId="{00000000-0000-0000-0000-000000000000}"/>
          </ac:spMkLst>
        </pc:spChg>
      </pc:sldChg>
      <pc:sldChg chg="modSp mod">
        <pc:chgData name="Jayant Patharkar" userId="e47b8a46b24778c4" providerId="LiveId" clId="{434E5080-1A7C-4712-AFF7-AB2E007E2E2B}" dt="2021-04-04T13:35:13.774" v="52" actId="27636"/>
        <pc:sldMkLst>
          <pc:docMk/>
          <pc:sldMk cId="0" sldId="259"/>
        </pc:sldMkLst>
        <pc:spChg chg="mod">
          <ac:chgData name="Jayant Patharkar" userId="e47b8a46b24778c4" providerId="LiveId" clId="{434E5080-1A7C-4712-AFF7-AB2E007E2E2B}" dt="2021-04-04T13:35:13.774" v="52" actId="27636"/>
          <ac:spMkLst>
            <pc:docMk/>
            <pc:sldMk cId="0" sldId="259"/>
            <ac:spMk id="3" creationId="{00000000-0000-0000-0000-000000000000}"/>
          </ac:spMkLst>
        </pc:spChg>
      </pc:sldChg>
      <pc:sldChg chg="modSp mod">
        <pc:chgData name="Jayant Patharkar" userId="e47b8a46b24778c4" providerId="LiveId" clId="{434E5080-1A7C-4712-AFF7-AB2E007E2E2B}" dt="2021-04-04T13:35:13.800" v="55" actId="27636"/>
        <pc:sldMkLst>
          <pc:docMk/>
          <pc:sldMk cId="0" sldId="260"/>
        </pc:sldMkLst>
        <pc:spChg chg="mod">
          <ac:chgData name="Jayant Patharkar" userId="e47b8a46b24778c4" providerId="LiveId" clId="{434E5080-1A7C-4712-AFF7-AB2E007E2E2B}" dt="2021-04-04T13:35:13.800" v="55" actId="27636"/>
          <ac:spMkLst>
            <pc:docMk/>
            <pc:sldMk cId="0" sldId="260"/>
            <ac:spMk id="3" creationId="{00000000-0000-0000-0000-000000000000}"/>
          </ac:spMkLst>
        </pc:spChg>
      </pc:sldChg>
      <pc:sldChg chg="modSp mod">
        <pc:chgData name="Jayant Patharkar" userId="e47b8a46b24778c4" providerId="LiveId" clId="{434E5080-1A7C-4712-AFF7-AB2E007E2E2B}" dt="2021-04-04T13:35:13.807" v="56" actId="27636"/>
        <pc:sldMkLst>
          <pc:docMk/>
          <pc:sldMk cId="0" sldId="261"/>
        </pc:sldMkLst>
        <pc:spChg chg="mod">
          <ac:chgData name="Jayant Patharkar" userId="e47b8a46b24778c4" providerId="LiveId" clId="{434E5080-1A7C-4712-AFF7-AB2E007E2E2B}" dt="2021-04-04T13:35:13.807" v="56" actId="27636"/>
          <ac:spMkLst>
            <pc:docMk/>
            <pc:sldMk cId="0" sldId="261"/>
            <ac:spMk id="2" creationId="{00000000-0000-0000-0000-000000000000}"/>
          </ac:spMkLst>
        </pc:spChg>
        <pc:spChg chg="mod">
          <ac:chgData name="Jayant Patharkar" userId="e47b8a46b24778c4" providerId="LiveId" clId="{434E5080-1A7C-4712-AFF7-AB2E007E2E2B}" dt="2021-04-04T12:12:51.915" v="3" actId="113"/>
          <ac:spMkLst>
            <pc:docMk/>
            <pc:sldMk cId="0" sldId="261"/>
            <ac:spMk id="3" creationId="{00000000-0000-0000-0000-000000000000}"/>
          </ac:spMkLst>
        </pc:spChg>
      </pc:sldChg>
      <pc:sldChg chg="modSp mod">
        <pc:chgData name="Jayant Patharkar" userId="e47b8a46b24778c4" providerId="LiveId" clId="{434E5080-1A7C-4712-AFF7-AB2E007E2E2B}" dt="2021-04-04T13:35:13.825" v="57" actId="27636"/>
        <pc:sldMkLst>
          <pc:docMk/>
          <pc:sldMk cId="0" sldId="262"/>
        </pc:sldMkLst>
        <pc:spChg chg="mod">
          <ac:chgData name="Jayant Patharkar" userId="e47b8a46b24778c4" providerId="LiveId" clId="{434E5080-1A7C-4712-AFF7-AB2E007E2E2B}" dt="2021-04-04T13:35:13.825" v="57" actId="27636"/>
          <ac:spMkLst>
            <pc:docMk/>
            <pc:sldMk cId="0" sldId="262"/>
            <ac:spMk id="3" creationId="{00000000-0000-0000-0000-000000000000}"/>
          </ac:spMkLst>
        </pc:spChg>
      </pc:sldChg>
      <pc:sldChg chg="modSp mod">
        <pc:chgData name="Jayant Patharkar" userId="e47b8a46b24778c4" providerId="LiveId" clId="{434E5080-1A7C-4712-AFF7-AB2E007E2E2B}" dt="2021-04-04T13:35:13.836" v="58" actId="27636"/>
        <pc:sldMkLst>
          <pc:docMk/>
          <pc:sldMk cId="0" sldId="263"/>
        </pc:sldMkLst>
        <pc:spChg chg="mod">
          <ac:chgData name="Jayant Patharkar" userId="e47b8a46b24778c4" providerId="LiveId" clId="{434E5080-1A7C-4712-AFF7-AB2E007E2E2B}" dt="2021-04-04T13:35:13.836" v="58" actId="27636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Jayant Patharkar" userId="e47b8a46b24778c4" providerId="LiveId" clId="{434E5080-1A7C-4712-AFF7-AB2E007E2E2B}" dt="2021-04-04T13:35:13.848" v="60" actId="27636"/>
        <pc:sldMkLst>
          <pc:docMk/>
          <pc:sldMk cId="0" sldId="264"/>
        </pc:sldMkLst>
        <pc:spChg chg="mod">
          <ac:chgData name="Jayant Patharkar" userId="e47b8a46b24778c4" providerId="LiveId" clId="{434E5080-1A7C-4712-AFF7-AB2E007E2E2B}" dt="2021-04-04T13:35:13.848" v="60" actId="27636"/>
          <ac:spMkLst>
            <pc:docMk/>
            <pc:sldMk cId="0" sldId="264"/>
            <ac:spMk id="2" creationId="{00000000-0000-0000-0000-000000000000}"/>
          </ac:spMkLst>
        </pc:spChg>
        <pc:spChg chg="mod">
          <ac:chgData name="Jayant Patharkar" userId="e47b8a46b24778c4" providerId="LiveId" clId="{434E5080-1A7C-4712-AFF7-AB2E007E2E2B}" dt="2021-04-04T13:35:13.847" v="59" actId="27636"/>
          <ac:spMkLst>
            <pc:docMk/>
            <pc:sldMk cId="0" sldId="264"/>
            <ac:spMk id="3" creationId="{00000000-0000-0000-0000-000000000000}"/>
          </ac:spMkLst>
        </pc:spChg>
      </pc:sldChg>
      <pc:sldChg chg="modSp mod">
        <pc:chgData name="Jayant Patharkar" userId="e47b8a46b24778c4" providerId="LiveId" clId="{434E5080-1A7C-4712-AFF7-AB2E007E2E2B}" dt="2021-04-04T13:35:13.854" v="61" actId="27636"/>
        <pc:sldMkLst>
          <pc:docMk/>
          <pc:sldMk cId="0" sldId="265"/>
        </pc:sldMkLst>
        <pc:spChg chg="mod">
          <ac:chgData name="Jayant Patharkar" userId="e47b8a46b24778c4" providerId="LiveId" clId="{434E5080-1A7C-4712-AFF7-AB2E007E2E2B}" dt="2021-04-04T13:35:13.854" v="61" actId="27636"/>
          <ac:spMkLst>
            <pc:docMk/>
            <pc:sldMk cId="0" sldId="265"/>
            <ac:spMk id="3" creationId="{00000000-0000-0000-0000-000000000000}"/>
          </ac:spMkLst>
        </pc:spChg>
      </pc:sldChg>
      <pc:sldChg chg="modSp mod">
        <pc:chgData name="Jayant Patharkar" userId="e47b8a46b24778c4" providerId="LiveId" clId="{434E5080-1A7C-4712-AFF7-AB2E007E2E2B}" dt="2021-04-04T13:35:13.864" v="62" actId="27636"/>
        <pc:sldMkLst>
          <pc:docMk/>
          <pc:sldMk cId="0" sldId="266"/>
        </pc:sldMkLst>
        <pc:spChg chg="mod">
          <ac:chgData name="Jayant Patharkar" userId="e47b8a46b24778c4" providerId="LiveId" clId="{434E5080-1A7C-4712-AFF7-AB2E007E2E2B}" dt="2021-04-04T13:35:13.864" v="62" actId="27636"/>
          <ac:spMkLst>
            <pc:docMk/>
            <pc:sldMk cId="0" sldId="266"/>
            <ac:spMk id="3" creationId="{00000000-0000-0000-0000-000000000000}"/>
          </ac:spMkLst>
        </pc:spChg>
      </pc:sldChg>
      <pc:sldChg chg="modSp mod modNotesTx">
        <pc:chgData name="Jayant Patharkar" userId="e47b8a46b24778c4" providerId="LiveId" clId="{434E5080-1A7C-4712-AFF7-AB2E007E2E2B}" dt="2021-04-04T13:35:13.875" v="63" actId="27636"/>
        <pc:sldMkLst>
          <pc:docMk/>
          <pc:sldMk cId="0" sldId="267"/>
        </pc:sldMkLst>
        <pc:spChg chg="mod">
          <ac:chgData name="Jayant Patharkar" userId="e47b8a46b24778c4" providerId="LiveId" clId="{434E5080-1A7C-4712-AFF7-AB2E007E2E2B}" dt="2021-04-04T13:35:13.875" v="63" actId="27636"/>
          <ac:spMkLst>
            <pc:docMk/>
            <pc:sldMk cId="0" sldId="267"/>
            <ac:spMk id="3" creationId="{00000000-0000-0000-0000-000000000000}"/>
          </ac:spMkLst>
        </pc:spChg>
      </pc:sldChg>
      <pc:sldChg chg="modSp mod">
        <pc:chgData name="Jayant Patharkar" userId="e47b8a46b24778c4" providerId="LiveId" clId="{434E5080-1A7C-4712-AFF7-AB2E007E2E2B}" dt="2021-04-04T13:35:13.882" v="64" actId="27636"/>
        <pc:sldMkLst>
          <pc:docMk/>
          <pc:sldMk cId="0" sldId="268"/>
        </pc:sldMkLst>
        <pc:spChg chg="mod">
          <ac:chgData name="Jayant Patharkar" userId="e47b8a46b24778c4" providerId="LiveId" clId="{434E5080-1A7C-4712-AFF7-AB2E007E2E2B}" dt="2021-04-04T13:35:13.882" v="64" actId="27636"/>
          <ac:spMkLst>
            <pc:docMk/>
            <pc:sldMk cId="0" sldId="268"/>
            <ac:spMk id="3" creationId="{00000000-0000-0000-0000-000000000000}"/>
          </ac:spMkLst>
        </pc:spChg>
      </pc:sldChg>
      <pc:sldChg chg="modSp mod">
        <pc:chgData name="Jayant Patharkar" userId="e47b8a46b24778c4" providerId="LiveId" clId="{434E5080-1A7C-4712-AFF7-AB2E007E2E2B}" dt="2021-04-04T13:35:13.893" v="65" actId="27636"/>
        <pc:sldMkLst>
          <pc:docMk/>
          <pc:sldMk cId="0" sldId="269"/>
        </pc:sldMkLst>
        <pc:spChg chg="mod">
          <ac:chgData name="Jayant Patharkar" userId="e47b8a46b24778c4" providerId="LiveId" clId="{434E5080-1A7C-4712-AFF7-AB2E007E2E2B}" dt="2021-04-04T13:35:13.893" v="65" actId="27636"/>
          <ac:spMkLst>
            <pc:docMk/>
            <pc:sldMk cId="0" sldId="269"/>
            <ac:spMk id="3" creationId="{00000000-0000-0000-0000-000000000000}"/>
          </ac:spMkLst>
        </pc:spChg>
      </pc:sldChg>
      <pc:sldChg chg="modSp mod">
        <pc:chgData name="Jayant Patharkar" userId="e47b8a46b24778c4" providerId="LiveId" clId="{434E5080-1A7C-4712-AFF7-AB2E007E2E2B}" dt="2021-04-04T13:35:47.974" v="100"/>
        <pc:sldMkLst>
          <pc:docMk/>
          <pc:sldMk cId="0" sldId="270"/>
        </pc:sldMkLst>
        <pc:spChg chg="mod">
          <ac:chgData name="Jayant Patharkar" userId="e47b8a46b24778c4" providerId="LiveId" clId="{434E5080-1A7C-4712-AFF7-AB2E007E2E2B}" dt="2021-04-04T13:35:13.896" v="66" actId="27636"/>
          <ac:spMkLst>
            <pc:docMk/>
            <pc:sldMk cId="0" sldId="270"/>
            <ac:spMk id="2" creationId="{00000000-0000-0000-0000-000000000000}"/>
          </ac:spMkLst>
        </pc:spChg>
        <pc:picChg chg="mod">
          <ac:chgData name="Jayant Patharkar" userId="e47b8a46b24778c4" providerId="LiveId" clId="{434E5080-1A7C-4712-AFF7-AB2E007E2E2B}" dt="2021-04-04T13:35:47.974" v="100"/>
          <ac:picMkLst>
            <pc:docMk/>
            <pc:sldMk cId="0" sldId="270"/>
            <ac:picMk id="1026" creationId="{00000000-0000-0000-0000-000000000000}"/>
          </ac:picMkLst>
        </pc:picChg>
      </pc:sldChg>
      <pc:sldChg chg="modSp mod">
        <pc:chgData name="Jayant Patharkar" userId="e47b8a46b24778c4" providerId="LiveId" clId="{434E5080-1A7C-4712-AFF7-AB2E007E2E2B}" dt="2021-04-04T13:35:48.087" v="101" actId="27636"/>
        <pc:sldMkLst>
          <pc:docMk/>
          <pc:sldMk cId="0" sldId="271"/>
        </pc:sldMkLst>
        <pc:spChg chg="mod">
          <ac:chgData name="Jayant Patharkar" userId="e47b8a46b24778c4" providerId="LiveId" clId="{434E5080-1A7C-4712-AFF7-AB2E007E2E2B}" dt="2021-04-04T13:35:48.087" v="101" actId="27636"/>
          <ac:spMkLst>
            <pc:docMk/>
            <pc:sldMk cId="0" sldId="271"/>
            <ac:spMk id="3" creationId="{00000000-0000-0000-0000-000000000000}"/>
          </ac:spMkLst>
        </pc:spChg>
      </pc:sldChg>
      <pc:sldChg chg="modSp mod">
        <pc:chgData name="Jayant Patharkar" userId="e47b8a46b24778c4" providerId="LiveId" clId="{434E5080-1A7C-4712-AFF7-AB2E007E2E2B}" dt="2021-04-04T13:35:13.925" v="68" actId="27636"/>
        <pc:sldMkLst>
          <pc:docMk/>
          <pc:sldMk cId="0" sldId="273"/>
        </pc:sldMkLst>
        <pc:spChg chg="mod">
          <ac:chgData name="Jayant Patharkar" userId="e47b8a46b24778c4" providerId="LiveId" clId="{434E5080-1A7C-4712-AFF7-AB2E007E2E2B}" dt="2021-04-04T13:35:13.925" v="68" actId="27636"/>
          <ac:spMkLst>
            <pc:docMk/>
            <pc:sldMk cId="0" sldId="273"/>
            <ac:spMk id="3" creationId="{00000000-0000-0000-0000-000000000000}"/>
          </ac:spMkLst>
        </pc:spChg>
      </pc:sldChg>
      <pc:sldChg chg="modSp mod">
        <pc:chgData name="Jayant Patharkar" userId="e47b8a46b24778c4" providerId="LiveId" clId="{434E5080-1A7C-4712-AFF7-AB2E007E2E2B}" dt="2021-04-04T13:35:48.094" v="102" actId="27636"/>
        <pc:sldMkLst>
          <pc:docMk/>
          <pc:sldMk cId="0" sldId="274"/>
        </pc:sldMkLst>
        <pc:spChg chg="mod">
          <ac:chgData name="Jayant Patharkar" userId="e47b8a46b24778c4" providerId="LiveId" clId="{434E5080-1A7C-4712-AFF7-AB2E007E2E2B}" dt="2021-04-04T13:35:48.094" v="102" actId="27636"/>
          <ac:spMkLst>
            <pc:docMk/>
            <pc:sldMk cId="0" sldId="274"/>
            <ac:spMk id="3" creationId="{00000000-0000-0000-0000-000000000000}"/>
          </ac:spMkLst>
        </pc:spChg>
      </pc:sldChg>
      <pc:sldChg chg="modSp">
        <pc:chgData name="Jayant Patharkar" userId="e47b8a46b24778c4" providerId="LiveId" clId="{434E5080-1A7C-4712-AFF7-AB2E007E2E2B}" dt="2021-04-04T13:35:47.974" v="100"/>
        <pc:sldMkLst>
          <pc:docMk/>
          <pc:sldMk cId="0" sldId="275"/>
        </pc:sldMkLst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275"/>
            <ac:spMk id="3" creationId="{00000000-0000-0000-0000-000000000000}"/>
          </ac:spMkLst>
        </pc:spChg>
      </pc:sldChg>
      <pc:sldChg chg="modSp mod">
        <pc:chgData name="Jayant Patharkar" userId="e47b8a46b24778c4" providerId="LiveId" clId="{434E5080-1A7C-4712-AFF7-AB2E007E2E2B}" dt="2021-04-04T13:35:48.169" v="110" actId="27636"/>
        <pc:sldMkLst>
          <pc:docMk/>
          <pc:sldMk cId="0" sldId="276"/>
        </pc:sldMkLst>
        <pc:spChg chg="mod">
          <ac:chgData name="Jayant Patharkar" userId="e47b8a46b24778c4" providerId="LiveId" clId="{434E5080-1A7C-4712-AFF7-AB2E007E2E2B}" dt="2021-04-04T13:35:48.169" v="110" actId="27636"/>
          <ac:spMkLst>
            <pc:docMk/>
            <pc:sldMk cId="0" sldId="276"/>
            <ac:spMk id="2" creationId="{00000000-0000-0000-0000-000000000000}"/>
          </ac:spMkLst>
        </pc:spChg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276"/>
            <ac:spMk id="3" creationId="{00000000-0000-0000-0000-000000000000}"/>
          </ac:spMkLst>
        </pc:spChg>
      </pc:sldChg>
      <pc:sldChg chg="modSp mod">
        <pc:chgData name="Jayant Patharkar" userId="e47b8a46b24778c4" providerId="LiveId" clId="{434E5080-1A7C-4712-AFF7-AB2E007E2E2B}" dt="2021-04-04T13:35:48.170" v="111" actId="27636"/>
        <pc:sldMkLst>
          <pc:docMk/>
          <pc:sldMk cId="0" sldId="277"/>
        </pc:sldMkLst>
        <pc:spChg chg="mod">
          <ac:chgData name="Jayant Patharkar" userId="e47b8a46b24778c4" providerId="LiveId" clId="{434E5080-1A7C-4712-AFF7-AB2E007E2E2B}" dt="2021-04-04T13:35:48.170" v="111" actId="27636"/>
          <ac:spMkLst>
            <pc:docMk/>
            <pc:sldMk cId="0" sldId="277"/>
            <ac:spMk id="2" creationId="{00000000-0000-0000-0000-000000000000}"/>
          </ac:spMkLst>
        </pc:spChg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277"/>
            <ac:spMk id="3" creationId="{00000000-0000-0000-0000-000000000000}"/>
          </ac:spMkLst>
        </pc:spChg>
      </pc:sldChg>
      <pc:sldChg chg="modSp">
        <pc:chgData name="Jayant Patharkar" userId="e47b8a46b24778c4" providerId="LiveId" clId="{434E5080-1A7C-4712-AFF7-AB2E007E2E2B}" dt="2021-04-04T13:35:47.974" v="100"/>
        <pc:sldMkLst>
          <pc:docMk/>
          <pc:sldMk cId="0" sldId="278"/>
        </pc:sldMkLst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278"/>
            <ac:spMk id="2" creationId="{00000000-0000-0000-0000-000000000000}"/>
          </ac:spMkLst>
        </pc:spChg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278"/>
            <ac:spMk id="3" creationId="{00000000-0000-0000-0000-000000000000}"/>
          </ac:spMkLst>
        </pc:spChg>
      </pc:sldChg>
      <pc:sldChg chg="modSp mod">
        <pc:chgData name="Jayant Patharkar" userId="e47b8a46b24778c4" providerId="LiveId" clId="{434E5080-1A7C-4712-AFF7-AB2E007E2E2B}" dt="2021-04-04T13:35:47.974" v="100"/>
        <pc:sldMkLst>
          <pc:docMk/>
          <pc:sldMk cId="0" sldId="279"/>
        </pc:sldMkLst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279"/>
            <ac:spMk id="2" creationId="{00000000-0000-0000-0000-000000000000}"/>
          </ac:spMkLst>
        </pc:spChg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279"/>
            <ac:spMk id="3" creationId="{00000000-0000-0000-0000-000000000000}"/>
          </ac:spMkLst>
        </pc:spChg>
      </pc:sldChg>
      <pc:sldChg chg="modSp">
        <pc:chgData name="Jayant Patharkar" userId="e47b8a46b24778c4" providerId="LiveId" clId="{434E5080-1A7C-4712-AFF7-AB2E007E2E2B}" dt="2021-04-04T13:35:47.974" v="100"/>
        <pc:sldMkLst>
          <pc:docMk/>
          <pc:sldMk cId="0" sldId="280"/>
        </pc:sldMkLst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280"/>
            <ac:spMk id="2" creationId="{00000000-0000-0000-0000-000000000000}"/>
          </ac:spMkLst>
        </pc:spChg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280"/>
            <ac:spMk id="3" creationId="{00000000-0000-0000-0000-000000000000}"/>
          </ac:spMkLst>
        </pc:spChg>
      </pc:sldChg>
      <pc:sldChg chg="modSp add">
        <pc:chgData name="Jayant Patharkar" userId="e47b8a46b24778c4" providerId="LiveId" clId="{434E5080-1A7C-4712-AFF7-AB2E007E2E2B}" dt="2021-04-04T13:35:47.974" v="100"/>
        <pc:sldMkLst>
          <pc:docMk/>
          <pc:sldMk cId="0" sldId="281"/>
        </pc:sldMkLst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281"/>
            <ac:spMk id="2" creationId="{00000000-0000-0000-0000-000000000000}"/>
          </ac:spMkLst>
        </pc:spChg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281"/>
            <ac:spMk id="3" creationId="{00000000-0000-0000-0000-000000000000}"/>
          </ac:spMkLst>
        </pc:spChg>
      </pc:sldChg>
      <pc:sldChg chg="modSp add mod">
        <pc:chgData name="Jayant Patharkar" userId="e47b8a46b24778c4" providerId="LiveId" clId="{434E5080-1A7C-4712-AFF7-AB2E007E2E2B}" dt="2021-04-04T13:35:13.948" v="70" actId="27636"/>
        <pc:sldMkLst>
          <pc:docMk/>
          <pc:sldMk cId="0" sldId="282"/>
        </pc:sldMkLst>
        <pc:spChg chg="mod">
          <ac:chgData name="Jayant Patharkar" userId="e47b8a46b24778c4" providerId="LiveId" clId="{434E5080-1A7C-4712-AFF7-AB2E007E2E2B}" dt="2021-04-04T13:35:13.948" v="70" actId="27636"/>
          <ac:spMkLst>
            <pc:docMk/>
            <pc:sldMk cId="0" sldId="282"/>
            <ac:spMk id="3" creationId="{00000000-0000-0000-0000-000000000000}"/>
          </ac:spMkLst>
        </pc:spChg>
      </pc:sldChg>
      <pc:sldChg chg="add">
        <pc:chgData name="Jayant Patharkar" userId="e47b8a46b24778c4" providerId="LiveId" clId="{434E5080-1A7C-4712-AFF7-AB2E007E2E2B}" dt="2021-04-04T12:57:02.176" v="24"/>
        <pc:sldMkLst>
          <pc:docMk/>
          <pc:sldMk cId="0" sldId="283"/>
        </pc:sldMkLst>
      </pc:sldChg>
      <pc:sldChg chg="modSp add mod">
        <pc:chgData name="Jayant Patharkar" userId="e47b8a46b24778c4" providerId="LiveId" clId="{434E5080-1A7C-4712-AFF7-AB2E007E2E2B}" dt="2021-04-04T13:35:13.957" v="72" actId="27636"/>
        <pc:sldMkLst>
          <pc:docMk/>
          <pc:sldMk cId="0" sldId="284"/>
        </pc:sldMkLst>
        <pc:spChg chg="mod">
          <ac:chgData name="Jayant Patharkar" userId="e47b8a46b24778c4" providerId="LiveId" clId="{434E5080-1A7C-4712-AFF7-AB2E007E2E2B}" dt="2021-04-04T13:35:13.957" v="72" actId="27636"/>
          <ac:spMkLst>
            <pc:docMk/>
            <pc:sldMk cId="0" sldId="284"/>
            <ac:spMk id="2" creationId="{00000000-0000-0000-0000-000000000000}"/>
          </ac:spMkLst>
        </pc:spChg>
        <pc:spChg chg="mod">
          <ac:chgData name="Jayant Patharkar" userId="e47b8a46b24778c4" providerId="LiveId" clId="{434E5080-1A7C-4712-AFF7-AB2E007E2E2B}" dt="2021-04-04T13:35:13.955" v="71" actId="27636"/>
          <ac:spMkLst>
            <pc:docMk/>
            <pc:sldMk cId="0" sldId="284"/>
            <ac:spMk id="3" creationId="{00000000-0000-0000-0000-000000000000}"/>
          </ac:spMkLst>
        </pc:spChg>
      </pc:sldChg>
      <pc:sldChg chg="add">
        <pc:chgData name="Jayant Patharkar" userId="e47b8a46b24778c4" providerId="LiveId" clId="{434E5080-1A7C-4712-AFF7-AB2E007E2E2B}" dt="2021-04-04T12:57:02.176" v="24"/>
        <pc:sldMkLst>
          <pc:docMk/>
          <pc:sldMk cId="0" sldId="285"/>
        </pc:sldMkLst>
      </pc:sldChg>
      <pc:sldChg chg="modSp add mod">
        <pc:chgData name="Jayant Patharkar" userId="e47b8a46b24778c4" providerId="LiveId" clId="{434E5080-1A7C-4712-AFF7-AB2E007E2E2B}" dt="2021-04-04T13:35:13.968" v="73" actId="27636"/>
        <pc:sldMkLst>
          <pc:docMk/>
          <pc:sldMk cId="0" sldId="286"/>
        </pc:sldMkLst>
        <pc:spChg chg="mod">
          <ac:chgData name="Jayant Patharkar" userId="e47b8a46b24778c4" providerId="LiveId" clId="{434E5080-1A7C-4712-AFF7-AB2E007E2E2B}" dt="2021-04-04T13:35:13.968" v="73" actId="27636"/>
          <ac:spMkLst>
            <pc:docMk/>
            <pc:sldMk cId="0" sldId="286"/>
            <ac:spMk id="3" creationId="{00000000-0000-0000-0000-000000000000}"/>
          </ac:spMkLst>
        </pc:spChg>
      </pc:sldChg>
      <pc:sldChg chg="modSp add mod">
        <pc:chgData name="Jayant Patharkar" userId="e47b8a46b24778c4" providerId="LiveId" clId="{434E5080-1A7C-4712-AFF7-AB2E007E2E2B}" dt="2021-04-04T13:35:13.976" v="74" actId="27636"/>
        <pc:sldMkLst>
          <pc:docMk/>
          <pc:sldMk cId="0" sldId="287"/>
        </pc:sldMkLst>
        <pc:spChg chg="mod">
          <ac:chgData name="Jayant Patharkar" userId="e47b8a46b24778c4" providerId="LiveId" clId="{434E5080-1A7C-4712-AFF7-AB2E007E2E2B}" dt="2021-04-04T13:35:13.976" v="74" actId="27636"/>
          <ac:spMkLst>
            <pc:docMk/>
            <pc:sldMk cId="0" sldId="287"/>
            <ac:spMk id="3" creationId="{00000000-0000-0000-0000-000000000000}"/>
          </ac:spMkLst>
        </pc:spChg>
      </pc:sldChg>
      <pc:sldChg chg="add">
        <pc:chgData name="Jayant Patharkar" userId="e47b8a46b24778c4" providerId="LiveId" clId="{434E5080-1A7C-4712-AFF7-AB2E007E2E2B}" dt="2021-04-04T12:57:02.176" v="24"/>
        <pc:sldMkLst>
          <pc:docMk/>
          <pc:sldMk cId="0" sldId="288"/>
        </pc:sldMkLst>
      </pc:sldChg>
      <pc:sldChg chg="modSp add mod">
        <pc:chgData name="Jayant Patharkar" userId="e47b8a46b24778c4" providerId="LiveId" clId="{434E5080-1A7C-4712-AFF7-AB2E007E2E2B}" dt="2021-04-04T13:35:13.985" v="75" actId="27636"/>
        <pc:sldMkLst>
          <pc:docMk/>
          <pc:sldMk cId="0" sldId="289"/>
        </pc:sldMkLst>
        <pc:spChg chg="mod">
          <ac:chgData name="Jayant Patharkar" userId="e47b8a46b24778c4" providerId="LiveId" clId="{434E5080-1A7C-4712-AFF7-AB2E007E2E2B}" dt="2021-04-04T13:35:13.985" v="75" actId="27636"/>
          <ac:spMkLst>
            <pc:docMk/>
            <pc:sldMk cId="0" sldId="289"/>
            <ac:spMk id="2" creationId="{00000000-0000-0000-0000-000000000000}"/>
          </ac:spMkLst>
        </pc:spChg>
      </pc:sldChg>
      <pc:sldChg chg="modSp add mod">
        <pc:chgData name="Jayant Patharkar" userId="e47b8a46b24778c4" providerId="LiveId" clId="{434E5080-1A7C-4712-AFF7-AB2E007E2E2B}" dt="2021-04-04T13:35:13.998" v="76" actId="27636"/>
        <pc:sldMkLst>
          <pc:docMk/>
          <pc:sldMk cId="0" sldId="290"/>
        </pc:sldMkLst>
        <pc:spChg chg="mod">
          <ac:chgData name="Jayant Patharkar" userId="e47b8a46b24778c4" providerId="LiveId" clId="{434E5080-1A7C-4712-AFF7-AB2E007E2E2B}" dt="2021-04-04T13:35:13.998" v="76" actId="27636"/>
          <ac:spMkLst>
            <pc:docMk/>
            <pc:sldMk cId="0" sldId="290"/>
            <ac:spMk id="3" creationId="{00000000-0000-0000-0000-000000000000}"/>
          </ac:spMkLst>
        </pc:spChg>
      </pc:sldChg>
      <pc:sldChg chg="add">
        <pc:chgData name="Jayant Patharkar" userId="e47b8a46b24778c4" providerId="LiveId" clId="{434E5080-1A7C-4712-AFF7-AB2E007E2E2B}" dt="2021-04-04T12:57:02.176" v="24"/>
        <pc:sldMkLst>
          <pc:docMk/>
          <pc:sldMk cId="0" sldId="291"/>
        </pc:sldMkLst>
      </pc:sldChg>
      <pc:sldChg chg="add">
        <pc:chgData name="Jayant Patharkar" userId="e47b8a46b24778c4" providerId="LiveId" clId="{434E5080-1A7C-4712-AFF7-AB2E007E2E2B}" dt="2021-04-04T12:57:02.176" v="24"/>
        <pc:sldMkLst>
          <pc:docMk/>
          <pc:sldMk cId="0" sldId="292"/>
        </pc:sldMkLst>
      </pc:sldChg>
      <pc:sldChg chg="modSp add mod">
        <pc:chgData name="Jayant Patharkar" userId="e47b8a46b24778c4" providerId="LiveId" clId="{434E5080-1A7C-4712-AFF7-AB2E007E2E2B}" dt="2021-04-04T13:35:14.011" v="77" actId="27636"/>
        <pc:sldMkLst>
          <pc:docMk/>
          <pc:sldMk cId="0" sldId="293"/>
        </pc:sldMkLst>
        <pc:spChg chg="mod">
          <ac:chgData name="Jayant Patharkar" userId="e47b8a46b24778c4" providerId="LiveId" clId="{434E5080-1A7C-4712-AFF7-AB2E007E2E2B}" dt="2021-04-04T13:35:14.011" v="77" actId="27636"/>
          <ac:spMkLst>
            <pc:docMk/>
            <pc:sldMk cId="0" sldId="293"/>
            <ac:spMk id="3" creationId="{00000000-0000-0000-0000-000000000000}"/>
          </ac:spMkLst>
        </pc:spChg>
      </pc:sldChg>
      <pc:sldChg chg="modSp add mod">
        <pc:chgData name="Jayant Patharkar" userId="e47b8a46b24778c4" providerId="LiveId" clId="{434E5080-1A7C-4712-AFF7-AB2E007E2E2B}" dt="2021-04-04T13:35:14.019" v="78" actId="27636"/>
        <pc:sldMkLst>
          <pc:docMk/>
          <pc:sldMk cId="0" sldId="294"/>
        </pc:sldMkLst>
        <pc:spChg chg="mod">
          <ac:chgData name="Jayant Patharkar" userId="e47b8a46b24778c4" providerId="LiveId" clId="{434E5080-1A7C-4712-AFF7-AB2E007E2E2B}" dt="2021-04-04T13:35:14.019" v="78" actId="27636"/>
          <ac:spMkLst>
            <pc:docMk/>
            <pc:sldMk cId="0" sldId="294"/>
            <ac:spMk id="3" creationId="{00000000-0000-0000-0000-000000000000}"/>
          </ac:spMkLst>
        </pc:spChg>
      </pc:sldChg>
      <pc:sldChg chg="modSp add mod">
        <pc:chgData name="Jayant Patharkar" userId="e47b8a46b24778c4" providerId="LiveId" clId="{434E5080-1A7C-4712-AFF7-AB2E007E2E2B}" dt="2021-04-04T13:35:14.027" v="79" actId="27636"/>
        <pc:sldMkLst>
          <pc:docMk/>
          <pc:sldMk cId="0" sldId="295"/>
        </pc:sldMkLst>
        <pc:spChg chg="mod">
          <ac:chgData name="Jayant Patharkar" userId="e47b8a46b24778c4" providerId="LiveId" clId="{434E5080-1A7C-4712-AFF7-AB2E007E2E2B}" dt="2021-04-04T13:35:14.027" v="79" actId="27636"/>
          <ac:spMkLst>
            <pc:docMk/>
            <pc:sldMk cId="0" sldId="295"/>
            <ac:spMk id="3" creationId="{00000000-0000-0000-0000-000000000000}"/>
          </ac:spMkLst>
        </pc:spChg>
      </pc:sldChg>
      <pc:sldChg chg="modSp add mod">
        <pc:chgData name="Jayant Patharkar" userId="e47b8a46b24778c4" providerId="LiveId" clId="{434E5080-1A7C-4712-AFF7-AB2E007E2E2B}" dt="2021-04-04T13:35:14.039" v="80" actId="27636"/>
        <pc:sldMkLst>
          <pc:docMk/>
          <pc:sldMk cId="0" sldId="296"/>
        </pc:sldMkLst>
        <pc:spChg chg="mod">
          <ac:chgData name="Jayant Patharkar" userId="e47b8a46b24778c4" providerId="LiveId" clId="{434E5080-1A7C-4712-AFF7-AB2E007E2E2B}" dt="2021-04-04T13:35:14.039" v="80" actId="27636"/>
          <ac:spMkLst>
            <pc:docMk/>
            <pc:sldMk cId="0" sldId="296"/>
            <ac:spMk id="3" creationId="{00000000-0000-0000-0000-000000000000}"/>
          </ac:spMkLst>
        </pc:spChg>
      </pc:sldChg>
      <pc:sldChg chg="add">
        <pc:chgData name="Jayant Patharkar" userId="e47b8a46b24778c4" providerId="LiveId" clId="{434E5080-1A7C-4712-AFF7-AB2E007E2E2B}" dt="2021-04-04T12:57:02.176" v="24"/>
        <pc:sldMkLst>
          <pc:docMk/>
          <pc:sldMk cId="0" sldId="297"/>
        </pc:sldMkLst>
      </pc:sldChg>
      <pc:sldChg chg="modSp add mod">
        <pc:chgData name="Jayant Patharkar" userId="e47b8a46b24778c4" providerId="LiveId" clId="{434E5080-1A7C-4712-AFF7-AB2E007E2E2B}" dt="2021-04-04T13:35:48.124" v="103" actId="27636"/>
        <pc:sldMkLst>
          <pc:docMk/>
          <pc:sldMk cId="0" sldId="298"/>
        </pc:sldMkLst>
        <pc:spChg chg="mod">
          <ac:chgData name="Jayant Patharkar" userId="e47b8a46b24778c4" providerId="LiveId" clId="{434E5080-1A7C-4712-AFF7-AB2E007E2E2B}" dt="2021-04-04T13:35:48.124" v="103" actId="27636"/>
          <ac:spMkLst>
            <pc:docMk/>
            <pc:sldMk cId="0" sldId="298"/>
            <ac:spMk id="2" creationId="{00000000-0000-0000-0000-000000000000}"/>
          </ac:spMkLst>
        </pc:spChg>
      </pc:sldChg>
      <pc:sldChg chg="modSp add mod">
        <pc:chgData name="Jayant Patharkar" userId="e47b8a46b24778c4" providerId="LiveId" clId="{434E5080-1A7C-4712-AFF7-AB2E007E2E2B}" dt="2021-04-04T13:35:14.105" v="82" actId="27636"/>
        <pc:sldMkLst>
          <pc:docMk/>
          <pc:sldMk cId="0" sldId="299"/>
        </pc:sldMkLst>
        <pc:spChg chg="mod">
          <ac:chgData name="Jayant Patharkar" userId="e47b8a46b24778c4" providerId="LiveId" clId="{434E5080-1A7C-4712-AFF7-AB2E007E2E2B}" dt="2021-04-04T13:35:14.105" v="82" actId="27636"/>
          <ac:spMkLst>
            <pc:docMk/>
            <pc:sldMk cId="0" sldId="299"/>
            <ac:spMk id="3" creationId="{00000000-0000-0000-0000-000000000000}"/>
          </ac:spMkLst>
        </pc:spChg>
      </pc:sldChg>
      <pc:sldChg chg="modSp add mod">
        <pc:chgData name="Jayant Patharkar" userId="e47b8a46b24778c4" providerId="LiveId" clId="{434E5080-1A7C-4712-AFF7-AB2E007E2E2B}" dt="2021-04-04T13:35:14.113" v="83" actId="27636"/>
        <pc:sldMkLst>
          <pc:docMk/>
          <pc:sldMk cId="0" sldId="300"/>
        </pc:sldMkLst>
        <pc:spChg chg="mod">
          <ac:chgData name="Jayant Patharkar" userId="e47b8a46b24778c4" providerId="LiveId" clId="{434E5080-1A7C-4712-AFF7-AB2E007E2E2B}" dt="2021-04-04T13:35:14.113" v="83" actId="27636"/>
          <ac:spMkLst>
            <pc:docMk/>
            <pc:sldMk cId="0" sldId="300"/>
            <ac:spMk id="3" creationId="{00000000-0000-0000-0000-000000000000}"/>
          </ac:spMkLst>
        </pc:spChg>
      </pc:sldChg>
      <pc:sldChg chg="modSp add mod">
        <pc:chgData name="Jayant Patharkar" userId="e47b8a46b24778c4" providerId="LiveId" clId="{434E5080-1A7C-4712-AFF7-AB2E007E2E2B}" dt="2021-04-04T13:35:14.120" v="84" actId="27636"/>
        <pc:sldMkLst>
          <pc:docMk/>
          <pc:sldMk cId="0" sldId="301"/>
        </pc:sldMkLst>
        <pc:spChg chg="mod">
          <ac:chgData name="Jayant Patharkar" userId="e47b8a46b24778c4" providerId="LiveId" clId="{434E5080-1A7C-4712-AFF7-AB2E007E2E2B}" dt="2021-04-04T13:35:14.120" v="84" actId="27636"/>
          <ac:spMkLst>
            <pc:docMk/>
            <pc:sldMk cId="0" sldId="301"/>
            <ac:spMk id="3" creationId="{00000000-0000-0000-0000-000000000000}"/>
          </ac:spMkLst>
        </pc:spChg>
      </pc:sldChg>
      <pc:sldChg chg="modSp add mod">
        <pc:chgData name="Jayant Patharkar" userId="e47b8a46b24778c4" providerId="LiveId" clId="{434E5080-1A7C-4712-AFF7-AB2E007E2E2B}" dt="2021-04-04T13:35:48.138" v="104" actId="27636"/>
        <pc:sldMkLst>
          <pc:docMk/>
          <pc:sldMk cId="0" sldId="302"/>
        </pc:sldMkLst>
        <pc:spChg chg="mod">
          <ac:chgData name="Jayant Patharkar" userId="e47b8a46b24778c4" providerId="LiveId" clId="{434E5080-1A7C-4712-AFF7-AB2E007E2E2B}" dt="2021-04-04T13:35:48.138" v="104" actId="27636"/>
          <ac:spMkLst>
            <pc:docMk/>
            <pc:sldMk cId="0" sldId="302"/>
            <ac:spMk id="3" creationId="{00000000-0000-0000-0000-000000000000}"/>
          </ac:spMkLst>
        </pc:spChg>
      </pc:sldChg>
      <pc:sldChg chg="add">
        <pc:chgData name="Jayant Patharkar" userId="e47b8a46b24778c4" providerId="LiveId" clId="{434E5080-1A7C-4712-AFF7-AB2E007E2E2B}" dt="2021-04-04T12:57:02.176" v="24"/>
        <pc:sldMkLst>
          <pc:docMk/>
          <pc:sldMk cId="0" sldId="303"/>
        </pc:sldMkLst>
      </pc:sldChg>
      <pc:sldChg chg="modSp add mod">
        <pc:chgData name="Jayant Patharkar" userId="e47b8a46b24778c4" providerId="LiveId" clId="{434E5080-1A7C-4712-AFF7-AB2E007E2E2B}" dt="2021-04-04T13:35:14.148" v="86" actId="27636"/>
        <pc:sldMkLst>
          <pc:docMk/>
          <pc:sldMk cId="0" sldId="304"/>
        </pc:sldMkLst>
        <pc:spChg chg="mod">
          <ac:chgData name="Jayant Patharkar" userId="e47b8a46b24778c4" providerId="LiveId" clId="{434E5080-1A7C-4712-AFF7-AB2E007E2E2B}" dt="2021-04-04T13:35:14.148" v="86" actId="27636"/>
          <ac:spMkLst>
            <pc:docMk/>
            <pc:sldMk cId="0" sldId="304"/>
            <ac:spMk id="3" creationId="{00000000-0000-0000-0000-000000000000}"/>
          </ac:spMkLst>
        </pc:spChg>
      </pc:sldChg>
      <pc:sldChg chg="add">
        <pc:chgData name="Jayant Patharkar" userId="e47b8a46b24778c4" providerId="LiveId" clId="{434E5080-1A7C-4712-AFF7-AB2E007E2E2B}" dt="2021-04-04T12:57:02.176" v="24"/>
        <pc:sldMkLst>
          <pc:docMk/>
          <pc:sldMk cId="0" sldId="305"/>
        </pc:sldMkLst>
      </pc:sldChg>
      <pc:sldChg chg="modSp add mod">
        <pc:chgData name="Jayant Patharkar" userId="e47b8a46b24778c4" providerId="LiveId" clId="{434E5080-1A7C-4712-AFF7-AB2E007E2E2B}" dt="2021-04-04T13:35:48.142" v="105" actId="27636"/>
        <pc:sldMkLst>
          <pc:docMk/>
          <pc:sldMk cId="0" sldId="306"/>
        </pc:sldMkLst>
        <pc:spChg chg="mod">
          <ac:chgData name="Jayant Patharkar" userId="e47b8a46b24778c4" providerId="LiveId" clId="{434E5080-1A7C-4712-AFF7-AB2E007E2E2B}" dt="2021-04-04T13:35:48.142" v="105" actId="27636"/>
          <ac:spMkLst>
            <pc:docMk/>
            <pc:sldMk cId="0" sldId="306"/>
            <ac:spMk id="2" creationId="{00000000-0000-0000-0000-000000000000}"/>
          </ac:spMkLst>
        </pc:spChg>
        <pc:spChg chg="mod">
          <ac:chgData name="Jayant Patharkar" userId="e47b8a46b24778c4" providerId="LiveId" clId="{434E5080-1A7C-4712-AFF7-AB2E007E2E2B}" dt="2021-04-04T13:35:14.157" v="88" actId="27636"/>
          <ac:spMkLst>
            <pc:docMk/>
            <pc:sldMk cId="0" sldId="306"/>
            <ac:spMk id="3" creationId="{00000000-0000-0000-0000-000000000000}"/>
          </ac:spMkLst>
        </pc:spChg>
      </pc:sldChg>
      <pc:sldChg chg="modSp add mod">
        <pc:chgData name="Jayant Patharkar" userId="e47b8a46b24778c4" providerId="LiveId" clId="{434E5080-1A7C-4712-AFF7-AB2E007E2E2B}" dt="2021-04-04T13:35:48.148" v="106" actId="27636"/>
        <pc:sldMkLst>
          <pc:docMk/>
          <pc:sldMk cId="0" sldId="307"/>
        </pc:sldMkLst>
        <pc:spChg chg="mod">
          <ac:chgData name="Jayant Patharkar" userId="e47b8a46b24778c4" providerId="LiveId" clId="{434E5080-1A7C-4712-AFF7-AB2E007E2E2B}" dt="2021-04-04T13:35:48.148" v="106" actId="27636"/>
          <ac:spMkLst>
            <pc:docMk/>
            <pc:sldMk cId="0" sldId="307"/>
            <ac:spMk id="3" creationId="{00000000-0000-0000-0000-000000000000}"/>
          </ac:spMkLst>
        </pc:spChg>
      </pc:sldChg>
      <pc:sldChg chg="modSp add mod">
        <pc:chgData name="Jayant Patharkar" userId="e47b8a46b24778c4" providerId="LiveId" clId="{434E5080-1A7C-4712-AFF7-AB2E007E2E2B}" dt="2021-04-04T13:35:14.183" v="90" actId="27636"/>
        <pc:sldMkLst>
          <pc:docMk/>
          <pc:sldMk cId="0" sldId="308"/>
        </pc:sldMkLst>
        <pc:spChg chg="mod">
          <ac:chgData name="Jayant Patharkar" userId="e47b8a46b24778c4" providerId="LiveId" clId="{434E5080-1A7C-4712-AFF7-AB2E007E2E2B}" dt="2021-04-04T13:35:14.183" v="90" actId="27636"/>
          <ac:spMkLst>
            <pc:docMk/>
            <pc:sldMk cId="0" sldId="308"/>
            <ac:spMk id="3" creationId="{00000000-0000-0000-0000-000000000000}"/>
          </ac:spMkLst>
        </pc:spChg>
      </pc:sldChg>
      <pc:sldChg chg="modSp add mod">
        <pc:chgData name="Jayant Patharkar" userId="e47b8a46b24778c4" providerId="LiveId" clId="{434E5080-1A7C-4712-AFF7-AB2E007E2E2B}" dt="2021-04-04T13:35:48.156" v="108" actId="27636"/>
        <pc:sldMkLst>
          <pc:docMk/>
          <pc:sldMk cId="0" sldId="309"/>
        </pc:sldMkLst>
        <pc:spChg chg="mod">
          <ac:chgData name="Jayant Patharkar" userId="e47b8a46b24778c4" providerId="LiveId" clId="{434E5080-1A7C-4712-AFF7-AB2E007E2E2B}" dt="2021-04-04T13:35:48.156" v="108" actId="27636"/>
          <ac:spMkLst>
            <pc:docMk/>
            <pc:sldMk cId="0" sldId="309"/>
            <ac:spMk id="2" creationId="{00000000-0000-0000-0000-000000000000}"/>
          </ac:spMkLst>
        </pc:spChg>
        <pc:spChg chg="mod">
          <ac:chgData name="Jayant Patharkar" userId="e47b8a46b24778c4" providerId="LiveId" clId="{434E5080-1A7C-4712-AFF7-AB2E007E2E2B}" dt="2021-04-04T13:35:48.155" v="107" actId="27636"/>
          <ac:spMkLst>
            <pc:docMk/>
            <pc:sldMk cId="0" sldId="309"/>
            <ac:spMk id="3" creationId="{00000000-0000-0000-0000-000000000000}"/>
          </ac:spMkLst>
        </pc:spChg>
      </pc:sldChg>
      <pc:sldChg chg="modSp add">
        <pc:chgData name="Jayant Patharkar" userId="e47b8a46b24778c4" providerId="LiveId" clId="{434E5080-1A7C-4712-AFF7-AB2E007E2E2B}" dt="2021-04-04T13:35:47.974" v="100"/>
        <pc:sldMkLst>
          <pc:docMk/>
          <pc:sldMk cId="0" sldId="310"/>
        </pc:sldMkLst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310"/>
            <ac:spMk id="2" creationId="{00000000-0000-0000-0000-000000000000}"/>
          </ac:spMkLst>
        </pc:spChg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310"/>
            <ac:spMk id="3" creationId="{00000000-0000-0000-0000-000000000000}"/>
          </ac:spMkLst>
        </pc:spChg>
      </pc:sldChg>
      <pc:sldChg chg="modSp add mod">
        <pc:chgData name="Jayant Patharkar" userId="e47b8a46b24778c4" providerId="LiveId" clId="{434E5080-1A7C-4712-AFF7-AB2E007E2E2B}" dt="2021-04-04T13:35:47.974" v="100"/>
        <pc:sldMkLst>
          <pc:docMk/>
          <pc:sldMk cId="0" sldId="311"/>
        </pc:sldMkLst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311"/>
            <ac:spMk id="2" creationId="{00000000-0000-0000-0000-000000000000}"/>
          </ac:spMkLst>
        </pc:spChg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311"/>
            <ac:spMk id="3" creationId="{00000000-0000-0000-0000-000000000000}"/>
          </ac:spMkLst>
        </pc:spChg>
      </pc:sldChg>
      <pc:sldChg chg="modSp add mod">
        <pc:chgData name="Jayant Patharkar" userId="e47b8a46b24778c4" providerId="LiveId" clId="{434E5080-1A7C-4712-AFF7-AB2E007E2E2B}" dt="2021-04-04T13:35:47.974" v="100"/>
        <pc:sldMkLst>
          <pc:docMk/>
          <pc:sldMk cId="0" sldId="312"/>
        </pc:sldMkLst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312"/>
            <ac:spMk id="2" creationId="{00000000-0000-0000-0000-000000000000}"/>
          </ac:spMkLst>
        </pc:spChg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312"/>
            <ac:spMk id="3" creationId="{00000000-0000-0000-0000-000000000000}"/>
          </ac:spMkLst>
        </pc:spChg>
      </pc:sldChg>
      <pc:sldChg chg="modSp add">
        <pc:chgData name="Jayant Patharkar" userId="e47b8a46b24778c4" providerId="LiveId" clId="{434E5080-1A7C-4712-AFF7-AB2E007E2E2B}" dt="2021-04-04T13:35:47.974" v="100"/>
        <pc:sldMkLst>
          <pc:docMk/>
          <pc:sldMk cId="0" sldId="313"/>
        </pc:sldMkLst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313"/>
            <ac:spMk id="2" creationId="{00000000-0000-0000-0000-000000000000}"/>
          </ac:spMkLst>
        </pc:spChg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313"/>
            <ac:spMk id="3" creationId="{00000000-0000-0000-0000-000000000000}"/>
          </ac:spMkLst>
        </pc:spChg>
      </pc:sldChg>
      <pc:sldChg chg="modSp add mod">
        <pc:chgData name="Jayant Patharkar" userId="e47b8a46b24778c4" providerId="LiveId" clId="{434E5080-1A7C-4712-AFF7-AB2E007E2E2B}" dt="2021-04-04T13:35:48.163" v="109" actId="27636"/>
        <pc:sldMkLst>
          <pc:docMk/>
          <pc:sldMk cId="0" sldId="314"/>
        </pc:sldMkLst>
        <pc:spChg chg="mod">
          <ac:chgData name="Jayant Patharkar" userId="e47b8a46b24778c4" providerId="LiveId" clId="{434E5080-1A7C-4712-AFF7-AB2E007E2E2B}" dt="2021-04-04T13:35:48.163" v="109" actId="27636"/>
          <ac:spMkLst>
            <pc:docMk/>
            <pc:sldMk cId="0" sldId="314"/>
            <ac:spMk id="2" creationId="{00000000-0000-0000-0000-000000000000}"/>
          </ac:spMkLst>
        </pc:spChg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314"/>
            <ac:spMk id="3" creationId="{00000000-0000-0000-0000-000000000000}"/>
          </ac:spMkLst>
        </pc:spChg>
      </pc:sldChg>
      <pc:sldChg chg="modSp add mod">
        <pc:chgData name="Jayant Patharkar" userId="e47b8a46b24778c4" providerId="LiveId" clId="{434E5080-1A7C-4712-AFF7-AB2E007E2E2B}" dt="2021-04-04T13:35:47.974" v="100"/>
        <pc:sldMkLst>
          <pc:docMk/>
          <pc:sldMk cId="0" sldId="315"/>
        </pc:sldMkLst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315"/>
            <ac:spMk id="2" creationId="{00000000-0000-0000-0000-000000000000}"/>
          </ac:spMkLst>
        </pc:spChg>
        <pc:spChg chg="mod">
          <ac:chgData name="Jayant Patharkar" userId="e47b8a46b24778c4" providerId="LiveId" clId="{434E5080-1A7C-4712-AFF7-AB2E007E2E2B}" dt="2021-04-04T13:35:47.974" v="100"/>
          <ac:spMkLst>
            <pc:docMk/>
            <pc:sldMk cId="0" sldId="31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C0F15-383C-45EF-ACD5-789AFBFB12DA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669AEF-F835-45FB-9020-FF6F7D819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69AEF-F835-45FB-9020-FF6F7D819E1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Urate transporter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669AEF-F835-45FB-9020-FF6F7D819E1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13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an antibody produced by a single clone of cells or cell line and consisting of identical antibody molecules.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669AEF-F835-45FB-9020-FF6F7D819E1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180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0CE-F342-4554-AA7F-3E3B2BDC015E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009BCF2-1583-4D8B-9D6D-B6A3FDB46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85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0CE-F342-4554-AA7F-3E3B2BDC015E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009BCF2-1583-4D8B-9D6D-B6A3FDB46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94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0CE-F342-4554-AA7F-3E3B2BDC015E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009BCF2-1583-4D8B-9D6D-B6A3FDB46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28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0CE-F342-4554-AA7F-3E3B2BDC015E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009BCF2-1583-4D8B-9D6D-B6A3FDB46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12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0CE-F342-4554-AA7F-3E3B2BDC015E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009BCF2-1583-4D8B-9D6D-B6A3FDB46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1860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0CE-F342-4554-AA7F-3E3B2BDC015E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009BCF2-1583-4D8B-9D6D-B6A3FDB46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179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0CE-F342-4554-AA7F-3E3B2BDC015E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BCF2-1583-4D8B-9D6D-B6A3FDB46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81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0CE-F342-4554-AA7F-3E3B2BDC015E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BCF2-1583-4D8B-9D6D-B6A3FDB46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37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0CE-F342-4554-AA7F-3E3B2BDC015E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BCF2-1583-4D8B-9D6D-B6A3FDB46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8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0CE-F342-4554-AA7F-3E3B2BDC015E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009BCF2-1583-4D8B-9D6D-B6A3FDB46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34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0CE-F342-4554-AA7F-3E3B2BDC015E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009BCF2-1583-4D8B-9D6D-B6A3FDB46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0CE-F342-4554-AA7F-3E3B2BDC015E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009BCF2-1583-4D8B-9D6D-B6A3FDB46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0CE-F342-4554-AA7F-3E3B2BDC015E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BCF2-1583-4D8B-9D6D-B6A3FDB46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80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0CE-F342-4554-AA7F-3E3B2BDC015E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BCF2-1583-4D8B-9D6D-B6A3FDB46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68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0CE-F342-4554-AA7F-3E3B2BDC015E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9BCF2-1583-4D8B-9D6D-B6A3FDB46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22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20CE-F342-4554-AA7F-3E3B2BDC015E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009BCF2-1583-4D8B-9D6D-B6A3FDB46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81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C20CE-F342-4554-AA7F-3E3B2BDC015E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009BCF2-1583-4D8B-9D6D-B6A3FDB46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859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Drug used in Gout &amp; Rheumatoid arthritis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Dr. Jayant Patharkar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Therapeutic uses of colchicine: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66800"/>
            <a:ext cx="7620000" cy="56388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 </a:t>
            </a:r>
            <a:r>
              <a:rPr lang="en-US" sz="3800" dirty="0"/>
              <a:t>acute attack of gout:  0.5 mg tds maximum 6 mg in total spread over 3-4 days</a:t>
            </a:r>
          </a:p>
          <a:p>
            <a:endParaRPr lang="en-US" sz="3800" dirty="0"/>
          </a:p>
          <a:p>
            <a:r>
              <a:rPr lang="en-US" sz="3800" dirty="0"/>
              <a:t>Control of attack achieved in 4-12 hours</a:t>
            </a:r>
          </a:p>
          <a:p>
            <a:endParaRPr lang="en-US" sz="3800" dirty="0"/>
          </a:p>
          <a:p>
            <a:r>
              <a:rPr lang="en-US" sz="3800" dirty="0"/>
              <a:t>A second course should not be started before 3-7 days</a:t>
            </a:r>
          </a:p>
          <a:p>
            <a:endParaRPr lang="en-US" sz="3800" dirty="0"/>
          </a:p>
          <a:p>
            <a:r>
              <a:rPr lang="en-US" sz="3800" dirty="0"/>
              <a:t>Maintenance dose: 0.5- 1 mg/day for 4-8 weeks when hyperuricaemia controlled by other drugs</a:t>
            </a:r>
          </a:p>
          <a:p>
            <a:endParaRPr lang="en-US" sz="3800" dirty="0"/>
          </a:p>
          <a:p>
            <a:r>
              <a:rPr lang="en-US" sz="3800" dirty="0"/>
              <a:t>Prophylaxis : 0.5- 1 mg/day prevent further attack of gout.</a:t>
            </a:r>
          </a:p>
          <a:p>
            <a:endParaRPr lang="en-US" sz="3800" dirty="0"/>
          </a:p>
          <a:p>
            <a:r>
              <a:rPr lang="en-US" sz="3800" b="1" dirty="0"/>
              <a:t>Note:</a:t>
            </a:r>
            <a:r>
              <a:rPr lang="en-US" sz="3800" dirty="0"/>
              <a:t> colchicine is used only when NSAIDs are ineffective  or cannot be used.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391400" cy="5334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Corticosteroids: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838200"/>
            <a:ext cx="7543800" cy="5867400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Intraarticular injections of soluble steroids in acute attack</a:t>
            </a:r>
          </a:p>
          <a:p>
            <a:endParaRPr lang="en-US" sz="2400" dirty="0"/>
          </a:p>
          <a:p>
            <a:r>
              <a:rPr lang="en-US" sz="2400" dirty="0"/>
              <a:t>Only used when colchicine/NSAIDs not tolerated or ineffective</a:t>
            </a:r>
          </a:p>
          <a:p>
            <a:endParaRPr lang="en-US" sz="2400" dirty="0"/>
          </a:p>
          <a:p>
            <a:r>
              <a:rPr lang="en-US" sz="2400" dirty="0"/>
              <a:t>These are reserved drugs</a:t>
            </a:r>
          </a:p>
          <a:p>
            <a:endParaRPr lang="en-US" sz="2400" dirty="0"/>
          </a:p>
          <a:p>
            <a:r>
              <a:rPr lang="en-US" sz="2400" dirty="0"/>
              <a:t>Systemic steroids: reserved drugs used only in patients with renal failure or H/O peptic ulcer bleed – NSAIDs contraindicated or not tolerated</a:t>
            </a:r>
          </a:p>
          <a:p>
            <a:endParaRPr lang="en-US" sz="2400" dirty="0"/>
          </a:p>
          <a:p>
            <a:r>
              <a:rPr lang="en-US" sz="2400" dirty="0"/>
              <a:t>Prednisolone : 40- 60 mg in a day tapered over few weeks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7391400" cy="68580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Chronic gout: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796212"/>
            <a:ext cx="70104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Persistent pain, joint stiffness in between attacks</a:t>
            </a:r>
          </a:p>
          <a:p>
            <a:endParaRPr lang="en-US" sz="2000" dirty="0"/>
          </a:p>
          <a:p>
            <a:r>
              <a:rPr lang="en-US" sz="2000" dirty="0"/>
              <a:t>Hyperuricaemia</a:t>
            </a:r>
          </a:p>
          <a:p>
            <a:endParaRPr lang="en-US" sz="2000" dirty="0"/>
          </a:p>
          <a:p>
            <a:r>
              <a:rPr lang="en-US" sz="2000" dirty="0"/>
              <a:t>Tophi  under skin in pinna, eyelids, nose, around joints</a:t>
            </a:r>
          </a:p>
          <a:p>
            <a:endParaRPr lang="en-US" sz="2000" dirty="0"/>
          </a:p>
          <a:p>
            <a:r>
              <a:rPr lang="en-US" sz="2000" dirty="0"/>
              <a:t>Urate stone in kidney</a:t>
            </a:r>
          </a:p>
          <a:p>
            <a:endParaRPr lang="en-US" sz="2000" dirty="0"/>
          </a:p>
          <a:p>
            <a:r>
              <a:rPr lang="en-US" sz="2000" dirty="0"/>
              <a:t>Hyperuricaemia due to under secretion (excretion by kidney) or over production</a:t>
            </a:r>
          </a:p>
          <a:p>
            <a:endParaRPr lang="en-US" sz="2000" dirty="0"/>
          </a:p>
          <a:p>
            <a:r>
              <a:rPr lang="en-US" sz="2000" dirty="0"/>
              <a:t>It causes progressive disability &amp; permanent deformities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 Drug used:  A. uricosuric drugs    B. uric acid synthesis inhibitor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487362"/>
          </a:xfrm>
        </p:spPr>
        <p:txBody>
          <a:bodyPr>
            <a:noAutofit/>
          </a:bodyPr>
          <a:lstStyle/>
          <a:p>
            <a:pPr algn="l"/>
            <a:r>
              <a:rPr lang="en-US" sz="2800" b="1" dirty="0"/>
              <a:t>Uricosuric drugs: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838200"/>
            <a:ext cx="7620000" cy="5867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/>
              <a:t>1.Probenecid: </a:t>
            </a:r>
          </a:p>
          <a:p>
            <a:pPr>
              <a:buNone/>
            </a:pPr>
            <a:endParaRPr lang="en-US" b="1" dirty="0"/>
          </a:p>
          <a:p>
            <a:r>
              <a:rPr lang="en-US" dirty="0"/>
              <a:t>Highly lipid soluble organic acid</a:t>
            </a:r>
          </a:p>
          <a:p>
            <a:r>
              <a:rPr lang="en-US" dirty="0"/>
              <a:t>Uric acid largely reabsorbed by URAT-1 transporter</a:t>
            </a:r>
          </a:p>
          <a:p>
            <a:endParaRPr lang="en-US" dirty="0"/>
          </a:p>
          <a:p>
            <a:r>
              <a:rPr lang="en-US" dirty="0"/>
              <a:t>Probenecid by blocking this transporter inhibit uric acid reabsorption</a:t>
            </a:r>
          </a:p>
          <a:p>
            <a:endParaRPr lang="en-US" dirty="0"/>
          </a:p>
          <a:p>
            <a:r>
              <a:rPr lang="en-US" dirty="0"/>
              <a:t>Hence, promotes uric acid excretion &amp; lowers its blood level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It inhibit renal tubular secretion of penicillin</a:t>
            </a:r>
          </a:p>
          <a:p>
            <a:endParaRPr lang="en-US" dirty="0"/>
          </a:p>
          <a:p>
            <a:r>
              <a:rPr lang="en-US" dirty="0"/>
              <a:t>It competitively blocks active transport of penicillin by OATP at all sites particularly proximal renal tubule</a:t>
            </a:r>
          </a:p>
          <a:p>
            <a:endParaRPr lang="en-US" dirty="0"/>
          </a:p>
          <a:p>
            <a:r>
              <a:rPr lang="en-US" dirty="0"/>
              <a:t>Hence inhibition of penicillin excretion &amp; sustained blood levels – prolongation of action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304800"/>
            <a:ext cx="7696200" cy="6553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/>
              <a:t> </a:t>
            </a:r>
            <a:r>
              <a:rPr lang="en-US" sz="3000" b="1" dirty="0"/>
              <a:t>Drug interactions: </a:t>
            </a:r>
          </a:p>
          <a:p>
            <a:pPr>
              <a:buNone/>
            </a:pPr>
            <a:endParaRPr lang="en-US" sz="3000" b="1" dirty="0"/>
          </a:p>
          <a:p>
            <a:r>
              <a:rPr lang="en-US" sz="3000" dirty="0"/>
              <a:t>It inhibits urinary excretion of cephalosporins, sulfonamides, methotrexate &amp; indomethacin</a:t>
            </a:r>
          </a:p>
          <a:p>
            <a:endParaRPr lang="en-US" sz="3000" dirty="0"/>
          </a:p>
          <a:p>
            <a:r>
              <a:rPr lang="en-US" sz="3000" dirty="0"/>
              <a:t>It inhibits biliary excretion of  rifampicin.</a:t>
            </a:r>
          </a:p>
          <a:p>
            <a:endParaRPr lang="en-US" sz="3000" dirty="0"/>
          </a:p>
          <a:p>
            <a:r>
              <a:rPr lang="en-US" sz="3000" dirty="0"/>
              <a:t>Pyrazinamide &amp; ethambutol interfere with uricosuric action of probenecid</a:t>
            </a:r>
          </a:p>
          <a:p>
            <a:endParaRPr lang="en-US" sz="3000" dirty="0"/>
          </a:p>
          <a:p>
            <a:r>
              <a:rPr lang="en-US" sz="3000" dirty="0"/>
              <a:t>Salicylates  blocks uricosuric action of probenecid</a:t>
            </a:r>
          </a:p>
          <a:p>
            <a:endParaRPr lang="en-US" sz="3000" dirty="0"/>
          </a:p>
          <a:p>
            <a:pPr>
              <a:buNone/>
            </a:pPr>
            <a:r>
              <a:rPr lang="en-US" sz="3000" b="1" dirty="0"/>
              <a:t>ADR:  </a:t>
            </a:r>
            <a:r>
              <a:rPr lang="en-US" sz="3000" dirty="0"/>
              <a:t>It is well tolerated</a:t>
            </a:r>
          </a:p>
          <a:p>
            <a:r>
              <a:rPr lang="en-US" sz="3000" dirty="0"/>
              <a:t>Dyspepsia,  rashes, hypersensitivity reactions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3152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Uses of probenecid: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914400"/>
            <a:ext cx="7467600" cy="5791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b="1" dirty="0"/>
              <a:t>Chronic gout &amp; hyperuricaemia: </a:t>
            </a:r>
          </a:p>
          <a:p>
            <a:pPr>
              <a:buNone/>
            </a:pPr>
            <a:endParaRPr lang="en-US" sz="2000" b="1" dirty="0"/>
          </a:p>
          <a:p>
            <a:r>
              <a:rPr lang="en-US" sz="2000" dirty="0"/>
              <a:t>It is second line or adjuvant drug to allopurinol</a:t>
            </a:r>
          </a:p>
          <a:p>
            <a:endParaRPr lang="en-US" sz="2000" dirty="0"/>
          </a:p>
          <a:p>
            <a:r>
              <a:rPr lang="en-US" sz="2000" dirty="0"/>
              <a:t>Dose: 0.25 mg bd increased to 0.5 mg bd</a:t>
            </a:r>
          </a:p>
          <a:p>
            <a:endParaRPr lang="en-US" sz="2000" dirty="0"/>
          </a:p>
          <a:p>
            <a:r>
              <a:rPr lang="en-US" sz="2000" dirty="0"/>
              <a:t>It gradually lowers blood urate  levels, tophi, arthritis etc required prolonged treatment upto months</a:t>
            </a:r>
          </a:p>
          <a:p>
            <a:endParaRPr lang="en-US" sz="2000" dirty="0"/>
          </a:p>
          <a:p>
            <a:r>
              <a:rPr lang="en-US" sz="2000" dirty="0"/>
              <a:t>Initially, additional treatment started with NSAIDs / colchicine to prevent acute attack</a:t>
            </a:r>
          </a:p>
          <a:p>
            <a:endParaRPr lang="en-US" sz="2000" dirty="0"/>
          </a:p>
          <a:p>
            <a:r>
              <a:rPr lang="en-US" sz="2000" dirty="0"/>
              <a:t>In presence of renal insufficiency , probenecid is ineffective</a:t>
            </a:r>
          </a:p>
          <a:p>
            <a:endParaRPr lang="en-US" sz="2000" dirty="0"/>
          </a:p>
          <a:p>
            <a:r>
              <a:rPr lang="en-US" sz="2000" dirty="0"/>
              <a:t>Probenecid also used for prolongation of penicillin action as required in gonorrhoea,  SABE etc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B. Uric acid synthesis inhibitors: Allopurinol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447800" y="2286000"/>
            <a:ext cx="7543800" cy="429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/>
              <a:t>                Allopurinol: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914400"/>
            <a:ext cx="7620000" cy="579120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/>
              <a:t>It hypoxanthine analogue</a:t>
            </a:r>
          </a:p>
          <a:p>
            <a:endParaRPr lang="en-US" sz="2800" dirty="0"/>
          </a:p>
          <a:p>
            <a:r>
              <a:rPr lang="en-US" sz="2800" dirty="0"/>
              <a:t>It is substrate as well as inhibitor  of xanthine oxidase</a:t>
            </a:r>
          </a:p>
          <a:p>
            <a:endParaRPr lang="en-US" sz="2800" dirty="0"/>
          </a:p>
          <a:p>
            <a:r>
              <a:rPr lang="en-US" sz="2800" dirty="0"/>
              <a:t>Xanthine oxidase is an enzyme required in uric acid synthesis</a:t>
            </a:r>
          </a:p>
          <a:p>
            <a:endParaRPr lang="en-US" sz="2800" dirty="0"/>
          </a:p>
          <a:p>
            <a:r>
              <a:rPr lang="en-US" sz="2800" dirty="0"/>
              <a:t>Allopurinol -  short acting (t1/2 2 hrs) competitive inhibitor of  xanthine oxidase</a:t>
            </a:r>
          </a:p>
          <a:p>
            <a:endParaRPr lang="en-US" sz="2800" dirty="0"/>
          </a:p>
          <a:p>
            <a:r>
              <a:rPr lang="en-US" sz="2800" dirty="0"/>
              <a:t>Its major metabolite, alloxanthine  – long acting (t1/2 24 hrs) &amp; noncompetitive  inhibitor of xanthine oxidase.</a:t>
            </a:r>
          </a:p>
          <a:p>
            <a:endParaRPr lang="en-US" sz="2800" dirty="0"/>
          </a:p>
          <a:p>
            <a:r>
              <a:rPr lang="en-US" sz="2800" b="1" i="1" dirty="0"/>
              <a:t>Thus inhibits uric acid synthesis</a:t>
            </a:r>
          </a:p>
          <a:p>
            <a:endParaRPr lang="en-US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7558F-E9E7-4D1B-8438-CE2BE523B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8B33D-5758-4B0C-A7C0-55231AEBD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133600"/>
            <a:ext cx="7049185" cy="4648200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Drug interactions: </a:t>
            </a:r>
            <a:r>
              <a:rPr lang="en-US" sz="2800" dirty="0"/>
              <a:t>Allopurinol inhibits the degradation of </a:t>
            </a:r>
          </a:p>
          <a:p>
            <a:pPr marL="0" indent="0">
              <a:buNone/>
            </a:pPr>
            <a:r>
              <a:rPr lang="en-US" sz="2800" dirty="0"/>
              <a:t>    6-mercaptopurine &amp; azathioprine.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Hence there doses are reduced to 1/3</a:t>
            </a:r>
            <a:r>
              <a:rPr lang="en-US" sz="2800" baseline="30000" dirty="0"/>
              <a:t>rd</a:t>
            </a:r>
            <a:r>
              <a:rPr lang="en-US" sz="2800" dirty="0"/>
              <a:t>  </a:t>
            </a:r>
          </a:p>
          <a:p>
            <a:endParaRPr lang="en-US" sz="2800" dirty="0"/>
          </a:p>
          <a:p>
            <a:r>
              <a:rPr lang="en-US" sz="2800" dirty="0"/>
              <a:t>Allopurinol potentiate warfarin &amp; theophylline by inhibiting their metabolism 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723296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28600"/>
            <a:ext cx="7543800" cy="6477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/>
              <a:t>ADR : </a:t>
            </a:r>
          </a:p>
          <a:p>
            <a:r>
              <a:rPr lang="en-US" sz="2800" dirty="0"/>
              <a:t>hypersensitivity reactions like rashes, fever, malaise, muscle pain are frequent</a:t>
            </a:r>
          </a:p>
          <a:p>
            <a:endParaRPr lang="en-US" sz="2800" dirty="0"/>
          </a:p>
          <a:p>
            <a:r>
              <a:rPr lang="en-US" sz="2800" dirty="0"/>
              <a:t>Gastric irritation, nausea &amp; dizziness infrequent</a:t>
            </a:r>
          </a:p>
          <a:p>
            <a:endParaRPr lang="en-US" sz="2800" dirty="0"/>
          </a:p>
          <a:p>
            <a:r>
              <a:rPr lang="en-US" sz="2800" dirty="0"/>
              <a:t>Stevens-Johnson syndrome rare but serious</a:t>
            </a:r>
          </a:p>
          <a:p>
            <a:endParaRPr lang="en-US" sz="2800" dirty="0"/>
          </a:p>
          <a:p>
            <a:r>
              <a:rPr lang="en-US" sz="2800" dirty="0"/>
              <a:t>Contraindicated in hypersensitive patients, during pregnancy &amp; lactation</a:t>
            </a:r>
          </a:p>
          <a:p>
            <a:endParaRPr lang="en-US" sz="2800" dirty="0"/>
          </a:p>
          <a:p>
            <a:r>
              <a:rPr lang="en-US" sz="2800" dirty="0"/>
              <a:t>Cautiously used in the patients with liver &amp; kidney disease, children &amp; elderly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76400"/>
            <a:ext cx="7696200" cy="5029200"/>
          </a:xfrm>
        </p:spPr>
        <p:txBody>
          <a:bodyPr>
            <a:normAutofit/>
          </a:bodyPr>
          <a:lstStyle/>
          <a:p>
            <a:r>
              <a:rPr lang="en-US" sz="2800" dirty="0"/>
              <a:t>Metabolic disorder –  increase in urate level in body –hyperuricemia </a:t>
            </a:r>
          </a:p>
          <a:p>
            <a:endParaRPr lang="en-US" sz="2800" dirty="0"/>
          </a:p>
          <a:p>
            <a:pPr>
              <a:buNone/>
            </a:pPr>
            <a:r>
              <a:rPr lang="en-US" sz="2800" b="1" dirty="0"/>
              <a:t>Pathophysiology : </a:t>
            </a:r>
          </a:p>
          <a:p>
            <a:r>
              <a:rPr lang="en-US" sz="2800" dirty="0"/>
              <a:t>Arthritis is due reaction  to deposition of  monosodium urate (MSU) in the joints</a:t>
            </a:r>
          </a:p>
          <a:p>
            <a:r>
              <a:rPr lang="en-US" sz="2800" dirty="0"/>
              <a:t>Initially, monoarticular, acute &amp; recurrent involving  joint in the lower limbs</a:t>
            </a:r>
          </a:p>
          <a:p>
            <a:r>
              <a:rPr lang="en-US" sz="2800" dirty="0"/>
              <a:t>commonly metatarso-phalangeal joint of great toe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 descr="Gout in big toe: How to identify, causes, and treatment">
            <a:extLst>
              <a:ext uri="{FF2B5EF4-FFF2-40B4-BE49-F238E27FC236}">
                <a16:creationId xmlns:a16="http://schemas.microsoft.com/office/drawing/2014/main" id="{6291621D-8837-427A-8B4D-BA811896B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76201"/>
            <a:ext cx="24384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              Uses of Allopurinol: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838200"/>
            <a:ext cx="7620000" cy="58674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AutoNum type="arabicParenR"/>
            </a:pPr>
            <a:r>
              <a:rPr lang="en-US" sz="2400" b="1" i="1" dirty="0"/>
              <a:t>Chronic gout:</a:t>
            </a:r>
          </a:p>
          <a:p>
            <a:pPr marL="514350" indent="-514350"/>
            <a:r>
              <a:rPr lang="en-US" sz="2400" dirty="0"/>
              <a:t> first choice drug </a:t>
            </a:r>
          </a:p>
          <a:p>
            <a:r>
              <a:rPr lang="en-US" sz="2400" dirty="0"/>
              <a:t>It is indicated in more serious conditions with tophi &amp; nephropathy</a:t>
            </a:r>
          </a:p>
          <a:p>
            <a:r>
              <a:rPr lang="en-US" sz="2400" dirty="0"/>
              <a:t>Tophi gradually disappear &amp; nephropathy halted with long term therapy</a:t>
            </a:r>
          </a:p>
          <a:p>
            <a:endParaRPr lang="en-US" sz="2400" dirty="0"/>
          </a:p>
          <a:p>
            <a:pPr>
              <a:buNone/>
            </a:pPr>
            <a:r>
              <a:rPr lang="en-US" sz="2400" dirty="0"/>
              <a:t> 2) </a:t>
            </a:r>
            <a:r>
              <a:rPr lang="en-US" sz="2400" b="1" i="1" dirty="0"/>
              <a:t>Secondary hyperuricaemia </a:t>
            </a:r>
            <a:r>
              <a:rPr lang="en-US" sz="2400" dirty="0"/>
              <a:t>due to cancer chemotherapy/radiation/thiazides or other drugs controlled by allopurinol</a:t>
            </a:r>
          </a:p>
          <a:p>
            <a:r>
              <a:rPr lang="en-US" sz="2400" dirty="0"/>
              <a:t>It can also be used prophylactically in these situations </a:t>
            </a:r>
          </a:p>
          <a:p>
            <a:endParaRPr lang="en-US" sz="2400" dirty="0"/>
          </a:p>
          <a:p>
            <a:r>
              <a:rPr lang="en-US" sz="2400" dirty="0"/>
              <a:t>3) </a:t>
            </a:r>
            <a:r>
              <a:rPr lang="en-US" sz="2400" b="1" i="1" dirty="0"/>
              <a:t>In cancer chemotherapy &amp; immunosuppressant therapy </a:t>
            </a:r>
            <a:r>
              <a:rPr lang="en-US" sz="2400" dirty="0"/>
              <a:t>to potentiate 6-mercaptopurine or azathioprine. </a:t>
            </a:r>
          </a:p>
          <a:p>
            <a:pPr>
              <a:buNone/>
            </a:pPr>
            <a:r>
              <a:rPr lang="en-US" sz="2400" dirty="0"/>
              <a:t> </a:t>
            </a:r>
          </a:p>
          <a:p>
            <a:r>
              <a:rPr lang="en-US" sz="2400" dirty="0"/>
              <a:t>Dose: 100 mg od to 300 mg/day maximum 600 mg/day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          Febuxostat: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990600"/>
            <a:ext cx="7391400" cy="5791200"/>
          </a:xfrm>
        </p:spPr>
        <p:txBody>
          <a:bodyPr>
            <a:normAutofit fontScale="77500" lnSpcReduction="20000"/>
          </a:bodyPr>
          <a:lstStyle/>
          <a:p>
            <a:r>
              <a:rPr lang="en-US" sz="2300" dirty="0"/>
              <a:t>It is nonpurine xanthine oxidase inhibitor</a:t>
            </a:r>
          </a:p>
          <a:p>
            <a:endParaRPr lang="en-US" sz="2300" dirty="0"/>
          </a:p>
          <a:p>
            <a:r>
              <a:rPr lang="en-US" sz="2300" dirty="0"/>
              <a:t>It is equally or more effective than allopurinol in lowering blood uric acid levels</a:t>
            </a:r>
          </a:p>
          <a:p>
            <a:endParaRPr lang="en-US" sz="2300" dirty="0"/>
          </a:p>
          <a:p>
            <a:r>
              <a:rPr lang="en-US" sz="2300" b="1" dirty="0"/>
              <a:t>ADR :</a:t>
            </a:r>
            <a:r>
              <a:rPr lang="en-US" sz="2300" dirty="0"/>
              <a:t> liver damage, diarrhoea, nausea &amp; headache</a:t>
            </a:r>
          </a:p>
          <a:p>
            <a:endParaRPr lang="en-US" sz="2300" dirty="0"/>
          </a:p>
          <a:p>
            <a:r>
              <a:rPr lang="en-US" sz="2300" dirty="0"/>
              <a:t>Due to inhibition of xanthine oxidase it interact with mercaptopurine, azathioprine &amp; theophylline</a:t>
            </a:r>
          </a:p>
          <a:p>
            <a:endParaRPr lang="en-US" sz="2300" dirty="0"/>
          </a:p>
          <a:p>
            <a:r>
              <a:rPr lang="en-US" sz="2300" dirty="0"/>
              <a:t>It is alternative drug to treat symptomatic gout only in patients intolerant to allopurinol</a:t>
            </a:r>
          </a:p>
          <a:p>
            <a:endParaRPr lang="en-US" sz="2300" dirty="0"/>
          </a:p>
          <a:p>
            <a:r>
              <a:rPr lang="en-US" sz="2300" dirty="0"/>
              <a:t>It is not indicated in malignancy associated hyperuricaemia</a:t>
            </a:r>
          </a:p>
          <a:p>
            <a:endParaRPr lang="en-US" sz="2300" dirty="0"/>
          </a:p>
          <a:p>
            <a:r>
              <a:rPr lang="en-US" sz="2300" dirty="0"/>
              <a:t>Initially addition of colchicine/NSAIDs required for 1-2 months while starting febuxostat therapy</a:t>
            </a:r>
          </a:p>
          <a:p>
            <a:r>
              <a:rPr lang="en-US" sz="2300" b="1" dirty="0"/>
              <a:t>Dose:</a:t>
            </a:r>
            <a:r>
              <a:rPr lang="en-US" sz="2300" dirty="0"/>
              <a:t> 40-80 mg od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Antirheumatoid drugs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1"/>
            <a:r>
              <a:rPr lang="en-US" dirty="0"/>
              <a:t>                                   </a:t>
            </a:r>
            <a:r>
              <a:rPr lang="en-US" dirty="0">
                <a:solidFill>
                  <a:schemeClr val="tx1"/>
                </a:solidFill>
              </a:rPr>
              <a:t>Dr. Jayant Patharkar</a:t>
            </a:r>
          </a:p>
        </p:txBody>
      </p:sp>
      <p:pic>
        <p:nvPicPr>
          <p:cNvPr id="1026" name="Picture 2" descr="Rheumatoid Arthritis Symptoms : Johns Hopkins Arthritis Center">
            <a:extLst>
              <a:ext uri="{FF2B5EF4-FFF2-40B4-BE49-F238E27FC236}">
                <a16:creationId xmlns:a16="http://schemas.microsoft.com/office/drawing/2014/main" id="{D6150EC8-110B-42F9-909F-6E0F767BAA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907" y="4757164"/>
            <a:ext cx="2571750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l"/>
            <a:r>
              <a:rPr lang="en-US" b="1" dirty="0"/>
              <a:t>       Rheumatoid arthritis (RA)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990600"/>
            <a:ext cx="7696200" cy="5791200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/>
              <a:t>Autoimmune disease</a:t>
            </a:r>
          </a:p>
          <a:p>
            <a:endParaRPr lang="en-US" sz="3100" dirty="0"/>
          </a:p>
          <a:p>
            <a:r>
              <a:rPr lang="en-US" sz="3100" dirty="0"/>
              <a:t> Chronic, systemic , inflammatory disease affecting joint &amp; periarticular (synovial) tissues</a:t>
            </a:r>
          </a:p>
          <a:p>
            <a:endParaRPr lang="en-US" sz="3100" dirty="0"/>
          </a:p>
          <a:p>
            <a:r>
              <a:rPr lang="en-US" sz="3100" dirty="0"/>
              <a:t>Synovial proliferation</a:t>
            </a:r>
          </a:p>
          <a:p>
            <a:endParaRPr lang="en-US" sz="3100" dirty="0"/>
          </a:p>
          <a:p>
            <a:r>
              <a:rPr lang="en-US" sz="3100" dirty="0"/>
              <a:t>Destruction of articular cartilage</a:t>
            </a:r>
          </a:p>
          <a:p>
            <a:endParaRPr lang="en-US" sz="3100" dirty="0"/>
          </a:p>
          <a:p>
            <a:r>
              <a:rPr lang="en-US" sz="3100" dirty="0"/>
              <a:t>Chronic progressive disorder with waxing &amp; waning phenomenon</a:t>
            </a:r>
          </a:p>
          <a:p>
            <a:endParaRPr lang="en-US" sz="3100" dirty="0"/>
          </a:p>
          <a:p>
            <a:r>
              <a:rPr lang="en-US" sz="3100" dirty="0"/>
              <a:t>Symptoms like pain, joint swelling, morning stiffness &amp; immobility.</a:t>
            </a:r>
          </a:p>
          <a:p>
            <a:endParaRPr lang="en-US" sz="31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76200"/>
            <a:ext cx="6781800" cy="7315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/>
              <a:t>      </a:t>
            </a:r>
            <a:r>
              <a:rPr lang="en-US" sz="1600" dirty="0"/>
              <a:t>inflammation of small blood vessels</a:t>
            </a:r>
          </a:p>
          <a:p>
            <a:pPr>
              <a:buNone/>
            </a:pPr>
            <a:r>
              <a:rPr lang="en-US" sz="1600" dirty="0"/>
              <a:t>                                 ↓</a:t>
            </a:r>
          </a:p>
          <a:p>
            <a:pPr>
              <a:buNone/>
            </a:pPr>
            <a:r>
              <a:rPr lang="en-US" sz="1600" dirty="0"/>
              <a:t>      edema of synovium &amp; infiltration with mononuclear cells, macrophages, lymphocytes &amp; plasma cells </a:t>
            </a:r>
          </a:p>
          <a:p>
            <a:pPr>
              <a:buNone/>
            </a:pPr>
            <a:r>
              <a:rPr lang="en-US" sz="1600" dirty="0"/>
              <a:t>                                  ↓</a:t>
            </a:r>
          </a:p>
          <a:p>
            <a:pPr>
              <a:buNone/>
            </a:pPr>
            <a:r>
              <a:rPr lang="en-US" sz="1600" dirty="0"/>
              <a:t>       production of  IgG by plasma cells</a:t>
            </a:r>
          </a:p>
          <a:p>
            <a:pPr>
              <a:buNone/>
            </a:pPr>
            <a:r>
              <a:rPr lang="en-US" sz="1600" dirty="0"/>
              <a:t>                                  ↓ </a:t>
            </a:r>
          </a:p>
          <a:p>
            <a:pPr>
              <a:buNone/>
            </a:pPr>
            <a:r>
              <a:rPr lang="en-US" sz="1600" dirty="0"/>
              <a:t>        activated macrophages, lymphocytes&amp; fibroblast produce cytokines</a:t>
            </a:r>
          </a:p>
          <a:p>
            <a:pPr>
              <a:buNone/>
            </a:pPr>
            <a:r>
              <a:rPr lang="en-US" sz="1600" dirty="0"/>
              <a:t>                                  ↓</a:t>
            </a:r>
          </a:p>
          <a:p>
            <a:pPr>
              <a:buNone/>
            </a:pPr>
            <a:r>
              <a:rPr lang="en-US" sz="1600" dirty="0"/>
              <a:t>        synovial proliferation &amp; inflammation</a:t>
            </a:r>
          </a:p>
          <a:p>
            <a:pPr>
              <a:buNone/>
            </a:pPr>
            <a:r>
              <a:rPr lang="en-US" sz="1600" dirty="0"/>
              <a:t>			     ↓  </a:t>
            </a:r>
          </a:p>
          <a:p>
            <a:pPr>
              <a:buNone/>
            </a:pPr>
            <a:r>
              <a:rPr lang="en-US" sz="1600" dirty="0"/>
              <a:t>        activated macrophages produce TNF</a:t>
            </a:r>
            <a:r>
              <a:rPr lang="el-GR" sz="1600" dirty="0"/>
              <a:t>α</a:t>
            </a:r>
            <a:endParaRPr lang="en-US" sz="1600" dirty="0"/>
          </a:p>
          <a:p>
            <a:pPr>
              <a:buNone/>
            </a:pPr>
            <a:r>
              <a:rPr lang="en-US" sz="1600" dirty="0"/>
              <a:t>			     ↓</a:t>
            </a:r>
          </a:p>
          <a:p>
            <a:pPr>
              <a:buNone/>
            </a:pPr>
            <a:r>
              <a:rPr lang="en-US" sz="1600" dirty="0"/>
              <a:t>        induction of proinflammatory mediators- PGs (PGE2), leukotriene B4,</a:t>
            </a:r>
          </a:p>
          <a:p>
            <a:pPr>
              <a:buNone/>
            </a:pPr>
            <a:r>
              <a:rPr lang="en-US" sz="1600" dirty="0"/>
              <a:t>        interleukins (IL-1,IL-6)</a:t>
            </a:r>
          </a:p>
          <a:p>
            <a:pPr>
              <a:buNone/>
            </a:pPr>
            <a:r>
              <a:rPr lang="en-US" dirty="0"/>
              <a:t>                                  ↓</a:t>
            </a:r>
          </a:p>
          <a:p>
            <a:pPr>
              <a:buNone/>
            </a:pPr>
            <a:r>
              <a:rPr lang="en-US" dirty="0"/>
              <a:t>        cartilage damage &amp; bone destruction</a:t>
            </a:r>
          </a:p>
          <a:p>
            <a:pPr>
              <a:buNone/>
            </a:pPr>
            <a:r>
              <a:rPr lang="en-US" dirty="0"/>
              <a:t>                                     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r>
              <a:rPr lang="en-US" sz="1600" dirty="0"/>
              <a:t>   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861"/>
            <a:ext cx="8686800" cy="8382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/>
              <a:t>Goal of drug therapy in  rheumatoid arthritis: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914399"/>
            <a:ext cx="7696200" cy="5848739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AutoNum type="arabicParenR"/>
            </a:pPr>
            <a:r>
              <a:rPr lang="en-US" sz="2600" dirty="0"/>
              <a:t>To reduce pain, swelling &amp; joint stiffness</a:t>
            </a:r>
          </a:p>
          <a:p>
            <a:pPr marL="514350" indent="-514350">
              <a:buAutoNum type="arabicParenR"/>
            </a:pPr>
            <a:endParaRPr lang="en-US" sz="2600" dirty="0"/>
          </a:p>
          <a:p>
            <a:pPr marL="514350" indent="-514350">
              <a:buAutoNum type="arabicParenR"/>
            </a:pPr>
            <a:r>
              <a:rPr lang="en-US" sz="2600" dirty="0"/>
              <a:t>To prevent articular cartilage damage &amp; bone erosion</a:t>
            </a:r>
          </a:p>
          <a:p>
            <a:pPr marL="514350" indent="-514350">
              <a:buAutoNum type="arabicParenR"/>
            </a:pPr>
            <a:endParaRPr lang="en-US" sz="2600" dirty="0"/>
          </a:p>
          <a:p>
            <a:pPr marL="514350" indent="-514350">
              <a:buAutoNum type="arabicParenR"/>
            </a:pPr>
            <a:r>
              <a:rPr lang="en-US" sz="2600" dirty="0"/>
              <a:t>To prevent deformity &amp; preserve joint function</a:t>
            </a:r>
          </a:p>
          <a:p>
            <a:pPr marL="514350" indent="-514350">
              <a:buAutoNum type="arabicParenR"/>
            </a:pPr>
            <a:endParaRPr lang="en-US" sz="2600" dirty="0"/>
          </a:p>
          <a:p>
            <a:pPr marL="514350" indent="-514350">
              <a:buAutoNum type="arabicParenR"/>
            </a:pPr>
            <a:r>
              <a:rPr lang="en-US" sz="2600" dirty="0"/>
              <a:t>Improvement in laboratory indices (ESR, C-reactive </a:t>
            </a:r>
          </a:p>
          <a:p>
            <a:pPr marL="514350" indent="-514350">
              <a:buNone/>
            </a:pPr>
            <a:r>
              <a:rPr lang="en-US" sz="2600" dirty="0"/>
              <a:t>       protein)</a:t>
            </a:r>
          </a:p>
          <a:p>
            <a:pPr marL="514350" indent="-514350">
              <a:buNone/>
            </a:pPr>
            <a:endParaRPr lang="en-US" sz="2600" dirty="0"/>
          </a:p>
          <a:p>
            <a:pPr marL="514350" indent="-514350">
              <a:buNone/>
            </a:pPr>
            <a:r>
              <a:rPr lang="en-US" sz="2600" dirty="0"/>
              <a:t>5)   Induction &amp; maintenance of long term clinical &amp; radiological remission after cessation of  drug therapy</a:t>
            </a:r>
          </a:p>
          <a:p>
            <a:pPr marL="514350" indent="-514350">
              <a:buNone/>
            </a:pPr>
            <a:r>
              <a:rPr lang="en-US" dirty="0"/>
              <a:t>  </a:t>
            </a:r>
          </a:p>
          <a:p>
            <a:pPr marL="514350" indent="-514350">
              <a:buNone/>
            </a:pPr>
            <a:r>
              <a:rPr lang="en-US" dirty="0"/>
              <a:t>.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457200"/>
            <a:ext cx="6781800" cy="6172200"/>
          </a:xfrm>
        </p:spPr>
        <p:txBody>
          <a:bodyPr>
            <a:normAutofit/>
          </a:bodyPr>
          <a:lstStyle/>
          <a:p>
            <a:pPr marL="514350" indent="-514350"/>
            <a:r>
              <a:rPr lang="en-US" sz="2800" b="1" i="1" dirty="0"/>
              <a:t>NSAIDs</a:t>
            </a:r>
            <a:r>
              <a:rPr lang="en-US" sz="2800" dirty="0"/>
              <a:t> are the first line drugs in RA</a:t>
            </a:r>
          </a:p>
          <a:p>
            <a:pPr marL="514350" indent="-514350">
              <a:buNone/>
            </a:pPr>
            <a:endParaRPr lang="en-US" sz="2800" dirty="0"/>
          </a:p>
          <a:p>
            <a:pPr marL="514350" indent="-514350"/>
            <a:r>
              <a:rPr lang="en-US" sz="2800" dirty="0"/>
              <a:t>They afford symptomatic relief  i.e. pain, swelling, morning stiffness are relieved </a:t>
            </a:r>
          </a:p>
          <a:p>
            <a:pPr marL="514350" indent="-514350"/>
            <a:endParaRPr lang="en-US" sz="2800" dirty="0"/>
          </a:p>
          <a:p>
            <a:pPr marL="514350" indent="-514350"/>
            <a:r>
              <a:rPr lang="en-US" sz="2800" b="1" i="1" dirty="0"/>
              <a:t>Disease Modifying Antirheumatoid Drugs (DMARDs) </a:t>
            </a:r>
            <a:r>
              <a:rPr lang="en-US" sz="2800" dirty="0"/>
              <a:t>are recommended on diagnosis of  RA</a:t>
            </a:r>
          </a:p>
          <a:p>
            <a:pPr marL="514350" indent="-514350"/>
            <a:endParaRPr lang="en-US" sz="2800" dirty="0"/>
          </a:p>
          <a:p>
            <a:pPr marL="514350" indent="-514350"/>
            <a:r>
              <a:rPr lang="en-US" sz="2800" dirty="0"/>
              <a:t>More than one DMARD used concurrently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76200"/>
            <a:ext cx="6781800" cy="5334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/>
              <a:t>Classification: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609600"/>
            <a:ext cx="7467600" cy="6019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b="1" dirty="0"/>
              <a:t>I. Antiinflammatory &amp; analgesic drugs:</a:t>
            </a:r>
          </a:p>
          <a:p>
            <a:pPr>
              <a:buNone/>
            </a:pPr>
            <a:r>
              <a:rPr lang="en-US" sz="2000" dirty="0"/>
              <a:t>   Aspirin &amp; other NSAIDs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b="1" dirty="0"/>
              <a:t>II. Antiinflammatory drugs with indirect analgesic action:</a:t>
            </a:r>
          </a:p>
          <a:p>
            <a:pPr>
              <a:buNone/>
            </a:pPr>
            <a:r>
              <a:rPr lang="en-US" sz="2000" dirty="0"/>
              <a:t>    Glucocorticoids: they also have immunomodulatory action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b="1" dirty="0"/>
              <a:t>III. Disease modifying antirheumatic (DMARDs) :</a:t>
            </a:r>
          </a:p>
          <a:p>
            <a:pPr>
              <a:buNone/>
            </a:pPr>
            <a:r>
              <a:rPr lang="en-US" sz="2000" dirty="0"/>
              <a:t>     </a:t>
            </a:r>
            <a:r>
              <a:rPr lang="en-US" sz="2000" b="1" dirty="0"/>
              <a:t>A. Nonbiological drugs</a:t>
            </a:r>
          </a:p>
          <a:p>
            <a:pPr>
              <a:buNone/>
            </a:pPr>
            <a:r>
              <a:rPr lang="en-US" sz="2000" dirty="0"/>
              <a:t>          1. Immunosuppressants: Methotrexate, Azithioprine,           Cyclosporine</a:t>
            </a:r>
          </a:p>
          <a:p>
            <a:pPr>
              <a:buNone/>
            </a:pPr>
            <a:r>
              <a:rPr lang="en-US" sz="2000" dirty="0"/>
              <a:t>          2. Sulfasalazine</a:t>
            </a:r>
          </a:p>
          <a:p>
            <a:pPr>
              <a:buNone/>
            </a:pPr>
            <a:r>
              <a:rPr lang="en-US" sz="2000" dirty="0"/>
              <a:t>          3. Chloroquine or Hydroxychloroquine</a:t>
            </a:r>
          </a:p>
          <a:p>
            <a:pPr>
              <a:buNone/>
            </a:pPr>
            <a:r>
              <a:rPr lang="en-US" sz="2000" dirty="0"/>
              <a:t>          4. Leflunomide</a:t>
            </a:r>
          </a:p>
          <a:p>
            <a:pPr>
              <a:buNone/>
            </a:pPr>
            <a:r>
              <a:rPr lang="en-US" sz="2000" dirty="0"/>
              <a:t>          5. gold salts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    ( </a:t>
            </a:r>
            <a:r>
              <a:rPr lang="en-US" sz="2000" dirty="0">
                <a:solidFill>
                  <a:srgbClr val="FF0000"/>
                </a:solidFill>
              </a:rPr>
              <a:t>Gold and penicillamine  are obsolete DMARDs</a:t>
            </a:r>
            <a:r>
              <a:rPr lang="en-US" sz="2000" dirty="0"/>
              <a:t>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457200"/>
            <a:ext cx="7086600" cy="62484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800" b="1" dirty="0"/>
              <a:t>B. Biological agents :</a:t>
            </a:r>
          </a:p>
          <a:p>
            <a:pPr>
              <a:buNone/>
            </a:pPr>
            <a:endParaRPr lang="en-US" sz="2800" b="1" dirty="0"/>
          </a:p>
          <a:p>
            <a:pPr>
              <a:buNone/>
            </a:pPr>
            <a:r>
              <a:rPr lang="en-US" sz="2800" dirty="0"/>
              <a:t>    1. TNF</a:t>
            </a:r>
            <a:r>
              <a:rPr lang="el-GR" sz="2800" dirty="0"/>
              <a:t>α</a:t>
            </a:r>
            <a:r>
              <a:rPr lang="en-US" sz="2800" dirty="0"/>
              <a:t> inhibitors: Etanercept, Infliximab,  Adalimumab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    2. IL-1 receptor antagonist: Anakinra 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    3. IL-6 receptor antagonist: Tocilizumab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    4. T cell activation inhibitor : Abatacept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    5.  Anti-B-lymphocyte antibody : Rituximab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    6. Tyrosine kinase inhibitor : Tofacitinib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315200" cy="6858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/>
              <a:t>Antiinflammatory analgesics: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838200"/>
            <a:ext cx="7391400" cy="5867400"/>
          </a:xfrm>
        </p:spPr>
        <p:txBody>
          <a:bodyPr>
            <a:normAutofit/>
          </a:bodyPr>
          <a:lstStyle/>
          <a:p>
            <a:r>
              <a:rPr lang="en-US" sz="2400" dirty="0"/>
              <a:t>These drugs act symptomatically</a:t>
            </a:r>
          </a:p>
          <a:p>
            <a:r>
              <a:rPr lang="en-US" sz="2400" dirty="0"/>
              <a:t>Relieve pain, decrease swelling &amp; improve joint movement</a:t>
            </a:r>
          </a:p>
          <a:p>
            <a:r>
              <a:rPr lang="en-US" sz="2400" dirty="0"/>
              <a:t>Aspirin         : 3-5 g daily</a:t>
            </a:r>
          </a:p>
          <a:p>
            <a:r>
              <a:rPr lang="en-US" sz="2400" dirty="0"/>
              <a:t>Ibuprofen   : 200-400 mg thrice daily</a:t>
            </a:r>
          </a:p>
          <a:p>
            <a:r>
              <a:rPr lang="en-US" sz="2400" dirty="0"/>
              <a:t>Diclofenac : 75-100 mg twice daily</a:t>
            </a:r>
          </a:p>
          <a:p>
            <a:r>
              <a:rPr lang="en-US" sz="2400" dirty="0"/>
              <a:t>Naproxen   : 250 mg twice daily</a:t>
            </a:r>
          </a:p>
          <a:p>
            <a:r>
              <a:rPr lang="en-US" sz="2400" dirty="0"/>
              <a:t>Ketoprofen : 50 mg thrice daily</a:t>
            </a:r>
          </a:p>
          <a:p>
            <a:r>
              <a:rPr lang="en-US" sz="2400" dirty="0"/>
              <a:t>Ibuprofen best tolerated NSAIDs</a:t>
            </a:r>
          </a:p>
          <a:p>
            <a:r>
              <a:rPr lang="en-US" sz="2400" dirty="0"/>
              <a:t>Risk of GI bleed with NSAIDs &amp; glucocorticoids very high, can be minimized by use of PPI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E8AD8-DF49-4A3E-B0E2-896C6100F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1" y="1981200"/>
            <a:ext cx="7162800" cy="4572000"/>
          </a:xfrm>
        </p:spPr>
        <p:txBody>
          <a:bodyPr/>
          <a:lstStyle/>
          <a:p>
            <a:r>
              <a:rPr lang="en-US" sz="2800" dirty="0"/>
              <a:t>Tophi: Due to painless deposition of urate crystal in the soft tissues such as cartilage, bursae &amp; tendons leads tophi in subsequent years.</a:t>
            </a:r>
          </a:p>
          <a:p>
            <a:r>
              <a:rPr lang="en-US" sz="2800" dirty="0"/>
              <a:t>It can be diagnosed radiologically</a:t>
            </a:r>
          </a:p>
          <a:p>
            <a:r>
              <a:rPr lang="en-US" sz="2800" dirty="0"/>
              <a:t>Diagnosis of Gout:</a:t>
            </a:r>
          </a:p>
          <a:p>
            <a:r>
              <a:rPr lang="en-US" sz="2800" dirty="0"/>
              <a:t>A characteristic clinical arthritis</a:t>
            </a:r>
          </a:p>
          <a:p>
            <a:r>
              <a:rPr lang="en-US" sz="2800" dirty="0"/>
              <a:t>Tophi</a:t>
            </a:r>
          </a:p>
          <a:p>
            <a:r>
              <a:rPr lang="en-US" sz="2800" dirty="0"/>
              <a:t>Urate crystals in the joint &amp; tophi 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336988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/>
              <a:t>       Glucocorticoids: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838200"/>
            <a:ext cx="7543800" cy="5867400"/>
          </a:xfrm>
        </p:spPr>
        <p:txBody>
          <a:bodyPr>
            <a:normAutofit/>
          </a:bodyPr>
          <a:lstStyle/>
          <a:p>
            <a:r>
              <a:rPr lang="en-US" sz="2400" dirty="0"/>
              <a:t>Potent antiinflammatory action</a:t>
            </a:r>
          </a:p>
          <a:p>
            <a:endParaRPr lang="en-US" sz="2400" dirty="0"/>
          </a:p>
          <a:p>
            <a:r>
              <a:rPr lang="en-US" sz="2400" dirty="0"/>
              <a:t>They act by inhibiting inflammatory mediator synthesis or suppressing their action</a:t>
            </a:r>
          </a:p>
          <a:p>
            <a:endParaRPr lang="en-US" sz="2400" dirty="0"/>
          </a:p>
          <a:p>
            <a:r>
              <a:rPr lang="en-US" sz="2400" b="1" dirty="0"/>
              <a:t>Prednisolone</a:t>
            </a:r>
            <a:r>
              <a:rPr lang="en-US" sz="2400" dirty="0"/>
              <a:t>: Initial dose : 1 mg/kg/day than tapered gradually to maintenance dose  of 7.5 mg/day</a:t>
            </a:r>
          </a:p>
          <a:p>
            <a:r>
              <a:rPr lang="en-US" sz="2400" dirty="0"/>
              <a:t>They are not used as monotherapy but combined with DMARDs</a:t>
            </a:r>
          </a:p>
          <a:p>
            <a:r>
              <a:rPr lang="en-US" sz="2400" dirty="0"/>
              <a:t>Low dose 5 mg/day- joint protective effect</a:t>
            </a:r>
          </a:p>
          <a:p>
            <a:r>
              <a:rPr lang="en-US" sz="2400" dirty="0"/>
              <a:t>Larger dose required for severe systematic manifestations such as pericarditis &amp; vasculitis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       </a:t>
            </a:r>
            <a:r>
              <a:rPr lang="en-US" sz="3100" b="1" dirty="0"/>
              <a:t>Immunosuppressants: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685800"/>
            <a:ext cx="7620000" cy="6172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/>
              <a:t>    </a:t>
            </a:r>
            <a:r>
              <a:rPr lang="en-US" sz="2600" b="1" dirty="0"/>
              <a:t>Methotrexate: </a:t>
            </a:r>
          </a:p>
          <a:p>
            <a:endParaRPr lang="en-US" sz="2600" dirty="0"/>
          </a:p>
          <a:p>
            <a:r>
              <a:rPr lang="en-US" sz="2600" dirty="0"/>
              <a:t>It is DMARD of first choice.</a:t>
            </a:r>
          </a:p>
          <a:p>
            <a:endParaRPr lang="en-US" sz="2600" dirty="0"/>
          </a:p>
          <a:p>
            <a:r>
              <a:rPr lang="en-US" sz="2600" dirty="0"/>
              <a:t>Antiproliferative drugs by preventing clonal expansion of T &amp; B lymphocytes.</a:t>
            </a:r>
          </a:p>
          <a:p>
            <a:endParaRPr lang="en-US" sz="2600" dirty="0"/>
          </a:p>
          <a:p>
            <a:r>
              <a:rPr lang="en-US" sz="2600" dirty="0"/>
              <a:t>Folic acid antagonist</a:t>
            </a:r>
          </a:p>
          <a:p>
            <a:endParaRPr lang="en-US" sz="2600" dirty="0"/>
          </a:p>
          <a:p>
            <a:r>
              <a:rPr lang="en-US" sz="2600" dirty="0"/>
              <a:t>Mechanism of action:</a:t>
            </a:r>
          </a:p>
          <a:p>
            <a:endParaRPr lang="en-US" sz="2600" dirty="0"/>
          </a:p>
          <a:p>
            <a:r>
              <a:rPr lang="en-US" sz="2600" dirty="0"/>
              <a:t>Inhibition of cytokine production</a:t>
            </a:r>
          </a:p>
          <a:p>
            <a:endParaRPr lang="en-US" sz="2600" dirty="0"/>
          </a:p>
          <a:p>
            <a:r>
              <a:rPr lang="en-US" sz="2600" dirty="0"/>
              <a:t>Inhibition of chemotaxis</a:t>
            </a:r>
          </a:p>
          <a:p>
            <a:endParaRPr lang="en-US" sz="2600" dirty="0"/>
          </a:p>
          <a:p>
            <a:r>
              <a:rPr lang="en-US" sz="2600" dirty="0"/>
              <a:t>Inhibition of cell-mediated immune reaction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533400"/>
            <a:ext cx="6705600" cy="6172200"/>
          </a:xfrm>
        </p:spPr>
        <p:txBody>
          <a:bodyPr>
            <a:normAutofit/>
          </a:bodyPr>
          <a:lstStyle/>
          <a:p>
            <a:r>
              <a:rPr lang="en-US" sz="2400" b="1" dirty="0"/>
              <a:t>Dose:</a:t>
            </a:r>
            <a:r>
              <a:rPr lang="en-US" sz="2400" dirty="0"/>
              <a:t> Initially low oral dose 7.5-15 mg weekly</a:t>
            </a:r>
          </a:p>
          <a:p>
            <a:endParaRPr lang="en-US" sz="2400" dirty="0"/>
          </a:p>
          <a:p>
            <a:r>
              <a:rPr lang="en-US" sz="2400" dirty="0"/>
              <a:t>Clinical response seen in 4-8 weeks</a:t>
            </a:r>
          </a:p>
          <a:p>
            <a:endParaRPr lang="en-US" sz="2400" dirty="0"/>
          </a:p>
          <a:p>
            <a:r>
              <a:rPr lang="en-US" sz="2400" dirty="0"/>
              <a:t>Dose increased by 2.5 mg every other week to a maximum of 15 mg once wkly if no response is seen even after 8 weeks of therapy.</a:t>
            </a:r>
          </a:p>
          <a:p>
            <a:endParaRPr lang="en-US" sz="2400" dirty="0"/>
          </a:p>
          <a:p>
            <a:r>
              <a:rPr lang="en-US" sz="2400" dirty="0"/>
              <a:t>Methotrexate - included in 2 or 3 DMARDs regimen.</a:t>
            </a:r>
          </a:p>
          <a:p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457200"/>
            <a:ext cx="7391400" cy="6172200"/>
          </a:xfrm>
        </p:spPr>
        <p:txBody>
          <a:bodyPr/>
          <a:lstStyle/>
          <a:p>
            <a:pPr>
              <a:buNone/>
            </a:pPr>
            <a:r>
              <a:rPr lang="en-US" sz="2400" b="1" dirty="0"/>
              <a:t>   Adverse effects:</a:t>
            </a:r>
          </a:p>
          <a:p>
            <a:pPr>
              <a:buNone/>
            </a:pPr>
            <a:endParaRPr lang="en-US" sz="2400" b="1" dirty="0"/>
          </a:p>
          <a:p>
            <a:r>
              <a:rPr lang="en-US" sz="2400" dirty="0"/>
              <a:t> low-dose regimen- oral ulceration &amp; g.i.upset.</a:t>
            </a:r>
          </a:p>
          <a:p>
            <a:endParaRPr lang="en-US" sz="2400" dirty="0"/>
          </a:p>
          <a:p>
            <a:r>
              <a:rPr lang="en-US" sz="2400" dirty="0"/>
              <a:t>Prolonged therapy- liver damage leading to cirrhosis</a:t>
            </a:r>
          </a:p>
          <a:p>
            <a:endParaRPr lang="en-US" sz="2400" dirty="0"/>
          </a:p>
          <a:p>
            <a:r>
              <a:rPr lang="en-US" sz="2400" dirty="0"/>
              <a:t>To reduce toxicity folic acid 5 mg/day</a:t>
            </a:r>
          </a:p>
          <a:p>
            <a:endParaRPr lang="en-US" sz="2400" dirty="0"/>
          </a:p>
          <a:p>
            <a:pPr>
              <a:buNone/>
            </a:pPr>
            <a:r>
              <a:rPr lang="en-US" sz="2400" b="1" dirty="0"/>
              <a:t>   Contraindications: </a:t>
            </a:r>
          </a:p>
          <a:p>
            <a:r>
              <a:rPr lang="en-US" sz="2400" dirty="0"/>
              <a:t>Pregnancy, breast- feeding, liver disease, active infection, leucopenia &amp; peptic ulcer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57200"/>
            <a:ext cx="7848600" cy="6172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    </a:t>
            </a:r>
            <a:r>
              <a:rPr lang="en-US" sz="2600" b="1" dirty="0"/>
              <a:t>Sulfasalazine: </a:t>
            </a:r>
          </a:p>
          <a:p>
            <a:pPr>
              <a:buNone/>
            </a:pPr>
            <a:endParaRPr lang="en-US" sz="2600" b="1" dirty="0"/>
          </a:p>
          <a:p>
            <a:r>
              <a:rPr lang="en-US" sz="2600" dirty="0"/>
              <a:t>It is compound of sulfapyridine &amp; 5-amino salicylic acid (5-ASA)</a:t>
            </a:r>
          </a:p>
          <a:p>
            <a:endParaRPr lang="en-US" sz="2600" dirty="0"/>
          </a:p>
          <a:p>
            <a:r>
              <a:rPr lang="en-US" sz="2600" dirty="0"/>
              <a:t>Antiinflammatory action – ulcerative colitis </a:t>
            </a:r>
          </a:p>
          <a:p>
            <a:endParaRPr lang="en-US" sz="2600" dirty="0"/>
          </a:p>
          <a:p>
            <a:pPr>
              <a:buNone/>
            </a:pPr>
            <a:r>
              <a:rPr lang="en-US" sz="2600" b="1" dirty="0"/>
              <a:t>    Mechanism of action: </a:t>
            </a:r>
          </a:p>
          <a:p>
            <a:pPr>
              <a:buNone/>
            </a:pPr>
            <a:endParaRPr lang="en-US" sz="2600" b="1" dirty="0"/>
          </a:p>
          <a:p>
            <a:r>
              <a:rPr lang="en-US" sz="2600" dirty="0"/>
              <a:t>Inhibition of superoxide radicals &amp; cytokine elaboration by inflammatory cells</a:t>
            </a:r>
          </a:p>
          <a:p>
            <a:r>
              <a:rPr lang="en-US" sz="2600" dirty="0"/>
              <a:t>Dose: 1-2 g/day</a:t>
            </a:r>
          </a:p>
          <a:p>
            <a:r>
              <a:rPr lang="en-US" sz="2600" b="1" dirty="0"/>
              <a:t>Adverse effects: </a:t>
            </a:r>
            <a:r>
              <a:rPr lang="en-US" sz="2600" dirty="0"/>
              <a:t>allergy, nausea, vomiting, headache</a:t>
            </a:r>
          </a:p>
          <a:p>
            <a:r>
              <a:rPr lang="en-US" sz="2600" dirty="0"/>
              <a:t>Rarely, neutropenia, haemolytic anaemia &amp; thrombocytopenia.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381000"/>
            <a:ext cx="7239000" cy="6400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/>
              <a:t>   </a:t>
            </a:r>
            <a:r>
              <a:rPr lang="en-US" sz="3100" b="1" dirty="0"/>
              <a:t>Chloroquine &amp; hydroxychloroquine :</a:t>
            </a:r>
          </a:p>
          <a:p>
            <a:r>
              <a:rPr lang="en-US" sz="3100" dirty="0"/>
              <a:t>Antimalarial drugs</a:t>
            </a:r>
          </a:p>
          <a:p>
            <a:endParaRPr lang="en-US" sz="3100" dirty="0"/>
          </a:p>
          <a:p>
            <a:r>
              <a:rPr lang="en-US" sz="3100" dirty="0"/>
              <a:t>Low efficacy but advantage due to low toxicity</a:t>
            </a:r>
          </a:p>
          <a:p>
            <a:endParaRPr lang="en-US" sz="3100" dirty="0"/>
          </a:p>
          <a:p>
            <a:r>
              <a:rPr lang="en-US" sz="3100" dirty="0"/>
              <a:t>They do not prevent bony erosions </a:t>
            </a:r>
          </a:p>
          <a:p>
            <a:endParaRPr lang="en-US" sz="3100" dirty="0"/>
          </a:p>
          <a:p>
            <a:r>
              <a:rPr lang="en-US" sz="3100" dirty="0"/>
              <a:t>Remission in upto 50% of RA patients on prolonged treatment of 3-6 months</a:t>
            </a:r>
          </a:p>
          <a:p>
            <a:endParaRPr lang="en-US" sz="3100" dirty="0"/>
          </a:p>
          <a:p>
            <a:pPr>
              <a:buNone/>
            </a:pPr>
            <a:r>
              <a:rPr lang="en-US" sz="3100" b="1" dirty="0"/>
              <a:t>    Mechanism of action: </a:t>
            </a:r>
          </a:p>
          <a:p>
            <a:r>
              <a:rPr lang="en-US" sz="3100" dirty="0"/>
              <a:t>↓ monocyte IL-I, hence inhibition of B lymphocytes</a:t>
            </a:r>
          </a:p>
          <a:p>
            <a:r>
              <a:rPr lang="en-US" sz="3100" dirty="0"/>
              <a:t>Antigen processing inhibited</a:t>
            </a:r>
          </a:p>
          <a:p>
            <a:r>
              <a:rPr lang="en-US" sz="3100" dirty="0"/>
              <a:t>Lysosomal stabilization &amp; inhibition of free radicals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2400"/>
            <a:ext cx="7772400" cy="6477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/>
              <a:t>    </a:t>
            </a:r>
            <a:r>
              <a:rPr lang="en-US" sz="2400" b="1" dirty="0"/>
              <a:t>Adverse effects:</a:t>
            </a:r>
          </a:p>
          <a:p>
            <a:r>
              <a:rPr lang="en-US" sz="2400" dirty="0"/>
              <a:t>accumulates in tissues containing melanin→ toxicity</a:t>
            </a:r>
          </a:p>
          <a:p>
            <a:r>
              <a:rPr lang="en-US" sz="2400" dirty="0"/>
              <a:t>serious toxic effects – </a:t>
            </a:r>
            <a:r>
              <a:rPr lang="en-US" sz="2400" b="1" i="1" dirty="0"/>
              <a:t>retinal damage &amp; corneal opacity</a:t>
            </a:r>
          </a:p>
          <a:p>
            <a:r>
              <a:rPr lang="en-US" sz="2400" dirty="0"/>
              <a:t>hydroxychloroquine preferred over chloroquine as former has less ophthalmic toxic effects</a:t>
            </a:r>
          </a:p>
          <a:p>
            <a:endParaRPr lang="en-US" sz="2400" dirty="0"/>
          </a:p>
          <a:p>
            <a:r>
              <a:rPr lang="en-US" sz="2400" dirty="0"/>
              <a:t>Other adverse effects: rashes, graying of hair, irritable bowel syndrome, myopathy &amp; neuropathy.</a:t>
            </a:r>
          </a:p>
          <a:p>
            <a:r>
              <a:rPr lang="en-US" sz="2400" dirty="0"/>
              <a:t>used in milder nonerosive RA</a:t>
            </a:r>
          </a:p>
          <a:p>
            <a:r>
              <a:rPr lang="en-US" sz="2400" dirty="0"/>
              <a:t>only when one or few joints are involved</a:t>
            </a:r>
          </a:p>
          <a:p>
            <a:r>
              <a:rPr lang="en-US" sz="2400" dirty="0"/>
              <a:t>Can be combined with methotrexate/ sulfasalazine</a:t>
            </a:r>
          </a:p>
          <a:p>
            <a:r>
              <a:rPr lang="en-US" sz="2400" dirty="0"/>
              <a:t>Dose: Chloroquine  150 mg (base) per day</a:t>
            </a:r>
          </a:p>
          <a:p>
            <a:r>
              <a:rPr lang="en-US" sz="2400" dirty="0"/>
              <a:t>Hydroxychloroquine  400 mg/ day for 4-6 weeks, followed by 200 mg/ day for maintenance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04800"/>
            <a:ext cx="7848600" cy="6477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b="1" dirty="0"/>
              <a:t>   Leflunomide: </a:t>
            </a:r>
          </a:p>
          <a:p>
            <a:r>
              <a:rPr lang="en-US" sz="2400" dirty="0"/>
              <a:t>Pyrimidine synthesis inhibitor</a:t>
            </a:r>
          </a:p>
          <a:p>
            <a:endParaRPr lang="en-US" sz="2400" dirty="0"/>
          </a:p>
          <a:p>
            <a:r>
              <a:rPr lang="en-US" sz="2400" dirty="0"/>
              <a:t>Immunomodulator – inhibits  proliferation of stimulated lymphocytes.</a:t>
            </a:r>
          </a:p>
          <a:p>
            <a:endParaRPr lang="en-US" sz="2400" dirty="0"/>
          </a:p>
          <a:p>
            <a:r>
              <a:rPr lang="en-US" sz="2400" dirty="0"/>
              <a:t>Patients arthritic symptoms are relived within 4 weeks </a:t>
            </a:r>
          </a:p>
          <a:p>
            <a:endParaRPr lang="en-US" sz="2400" dirty="0"/>
          </a:p>
          <a:p>
            <a:r>
              <a:rPr lang="en-US" sz="2400" dirty="0"/>
              <a:t>Efficacy comparable to methotrexate &amp; radiological progression of disease is retarded.</a:t>
            </a:r>
          </a:p>
          <a:p>
            <a:endParaRPr lang="en-US" sz="2400" dirty="0"/>
          </a:p>
          <a:p>
            <a:pPr>
              <a:buNone/>
            </a:pPr>
            <a:r>
              <a:rPr lang="en-US" sz="2400" b="1" dirty="0"/>
              <a:t>    Mechanism of action: </a:t>
            </a:r>
          </a:p>
          <a:p>
            <a:r>
              <a:rPr lang="en-US" sz="2400" dirty="0"/>
              <a:t>It inhibits dihydroorotate dehydrogenase – mitochondrial enzyme which converts dihydroorotate into orotate.</a:t>
            </a:r>
          </a:p>
          <a:p>
            <a:r>
              <a:rPr lang="en-US" sz="2400" dirty="0"/>
              <a:t>This step is necessary for biosynthesis of uridine monophosphate</a:t>
            </a:r>
          </a:p>
          <a:p>
            <a:r>
              <a:rPr lang="en-US" sz="2400" dirty="0"/>
              <a:t>It also inhibits antibody production by B-cells.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381000"/>
            <a:ext cx="75438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    </a:t>
            </a:r>
            <a:r>
              <a:rPr lang="en-US" sz="2400" b="1" dirty="0"/>
              <a:t>Adverse effects:</a:t>
            </a:r>
          </a:p>
          <a:p>
            <a:r>
              <a:rPr lang="en-US" sz="2400" dirty="0"/>
              <a:t>diarrhoea, nausea, rashes, loss of hair, thrombocytopenia, leucopenia, increased hepatic transaminases – hepatic toxicity</a:t>
            </a:r>
          </a:p>
          <a:p>
            <a:endParaRPr lang="en-US" sz="2400" dirty="0"/>
          </a:p>
          <a:p>
            <a:r>
              <a:rPr lang="en-US" sz="2400" dirty="0"/>
              <a:t>anaphylaxis, Stevens- Johnson syndrome</a:t>
            </a:r>
          </a:p>
          <a:p>
            <a:endParaRPr lang="en-US" sz="2400" dirty="0"/>
          </a:p>
          <a:p>
            <a:r>
              <a:rPr lang="en-US" sz="2400" dirty="0"/>
              <a:t>It is contraindicated in children, lactating &amp; pregnant women.</a:t>
            </a:r>
          </a:p>
          <a:p>
            <a:endParaRPr lang="en-US" sz="2400" dirty="0"/>
          </a:p>
          <a:p>
            <a:r>
              <a:rPr lang="en-US" sz="2400" dirty="0"/>
              <a:t>Dose: Loading dose 100 mg daily for 3 days followed by maintenance dose of 10-20 mg/day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391400" cy="6858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/>
              <a:t>Biological agents: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990600"/>
            <a:ext cx="7391400" cy="5715000"/>
          </a:xfrm>
        </p:spPr>
        <p:txBody>
          <a:bodyPr>
            <a:normAutofit/>
          </a:bodyPr>
          <a:lstStyle/>
          <a:p>
            <a:r>
              <a:rPr lang="en-US" sz="2800" dirty="0"/>
              <a:t>These are recombinant proteins /monoclonal antibodies.</a:t>
            </a:r>
          </a:p>
          <a:p>
            <a:endParaRPr lang="en-US" sz="2800" dirty="0"/>
          </a:p>
          <a:p>
            <a:r>
              <a:rPr lang="en-US" sz="2800" dirty="0"/>
              <a:t>They inhibits cytokines like TNF</a:t>
            </a:r>
            <a:r>
              <a:rPr lang="el-GR" sz="2800" dirty="0"/>
              <a:t>α</a:t>
            </a:r>
            <a:r>
              <a:rPr lang="en-US" sz="2800" dirty="0"/>
              <a:t> or IL-1</a:t>
            </a:r>
          </a:p>
          <a:p>
            <a:endParaRPr lang="en-US" sz="2800" dirty="0"/>
          </a:p>
          <a:p>
            <a:r>
              <a:rPr lang="en-US" sz="2800" dirty="0"/>
              <a:t>They are expensive &amp; needs to be given parenterally.</a:t>
            </a:r>
          </a:p>
          <a:p>
            <a:endParaRPr lang="en-US" sz="2800" dirty="0"/>
          </a:p>
          <a:p>
            <a:r>
              <a:rPr lang="en-US" sz="2800" dirty="0"/>
              <a:t>They produce prominent adverse effects &amp; hence used only as reserved drugs for severe refractory disease</a:t>
            </a:r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304800"/>
            <a:ext cx="7467600" cy="6324600"/>
          </a:xfrm>
        </p:spPr>
        <p:txBody>
          <a:bodyPr>
            <a:normAutofit fontScale="85000" lnSpcReduction="20000"/>
          </a:bodyPr>
          <a:lstStyle/>
          <a:p>
            <a:r>
              <a:rPr lang="en-US" sz="2600" dirty="0"/>
              <a:t>Normal uric acid levels 2-6 mg/dl</a:t>
            </a:r>
          </a:p>
          <a:p>
            <a:endParaRPr lang="en-US" sz="2600" dirty="0"/>
          </a:p>
          <a:p>
            <a:r>
              <a:rPr lang="en-US" sz="2600" dirty="0"/>
              <a:t>Uric acid – product of purine metabolism</a:t>
            </a:r>
          </a:p>
          <a:p>
            <a:endParaRPr lang="en-US" sz="2600" dirty="0"/>
          </a:p>
          <a:p>
            <a:r>
              <a:rPr lang="en-US" sz="2600" dirty="0"/>
              <a:t>Hyperuricaemia due to increased production of uric acid or reduced uric acid excretion by kidney</a:t>
            </a:r>
          </a:p>
          <a:p>
            <a:endParaRPr lang="en-US" sz="2600" dirty="0"/>
          </a:p>
          <a:p>
            <a:r>
              <a:rPr lang="en-US" sz="2600" dirty="0"/>
              <a:t>Secondary hyperuricaemia occurs due to;</a:t>
            </a:r>
          </a:p>
          <a:p>
            <a:endParaRPr lang="en-US" sz="2600" dirty="0"/>
          </a:p>
          <a:p>
            <a:r>
              <a:rPr lang="en-US" sz="2600" dirty="0"/>
              <a:t>A) enhanced nucleic acid metabolism &amp; uric acid production as in case of leukaemias, lymphomas, polycythaemia when treated with chemotherapy or radiation</a:t>
            </a:r>
          </a:p>
          <a:p>
            <a:endParaRPr lang="en-US" sz="2600" dirty="0"/>
          </a:p>
          <a:p>
            <a:r>
              <a:rPr lang="en-US" sz="2600" dirty="0"/>
              <a:t>B) Drug induced – thiazides, furosemide, pyrazinamide, ethambutol, levodopa : reduce uric acid excretion by kidney.</a:t>
            </a:r>
          </a:p>
          <a:p>
            <a:endParaRPr lang="en-US" sz="26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304800"/>
            <a:ext cx="7315200" cy="6324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/>
              <a:t>   </a:t>
            </a:r>
            <a:r>
              <a:rPr lang="en-US" sz="2300" b="1" dirty="0"/>
              <a:t>TNF</a:t>
            </a:r>
            <a:r>
              <a:rPr lang="el-GR" sz="2300" b="1" dirty="0"/>
              <a:t>α</a:t>
            </a:r>
            <a:r>
              <a:rPr lang="en-US" sz="2300" b="1" dirty="0"/>
              <a:t> inhibitors:</a:t>
            </a:r>
          </a:p>
          <a:p>
            <a:pPr>
              <a:buNone/>
            </a:pPr>
            <a:endParaRPr lang="en-US" sz="2300" b="1" dirty="0"/>
          </a:p>
          <a:p>
            <a:r>
              <a:rPr lang="en-US" sz="2300" dirty="0"/>
              <a:t>TNF</a:t>
            </a:r>
            <a:r>
              <a:rPr lang="el-GR" sz="2300" dirty="0"/>
              <a:t>α</a:t>
            </a:r>
            <a:r>
              <a:rPr lang="en-US" sz="2300" dirty="0"/>
              <a:t> plays important role in inflammation </a:t>
            </a:r>
          </a:p>
          <a:p>
            <a:endParaRPr lang="en-US" sz="2300" dirty="0"/>
          </a:p>
          <a:p>
            <a:r>
              <a:rPr lang="en-US" sz="2300" dirty="0"/>
              <a:t>It activates membrane bound receptors on (TNFR1&amp; 2)  the surface of T-cells, macrophages</a:t>
            </a:r>
          </a:p>
          <a:p>
            <a:endParaRPr lang="en-US" sz="2300" dirty="0"/>
          </a:p>
          <a:p>
            <a:r>
              <a:rPr lang="en-US" sz="2300" dirty="0"/>
              <a:t>TNF</a:t>
            </a:r>
            <a:r>
              <a:rPr lang="el-GR" sz="2300" dirty="0"/>
              <a:t>α</a:t>
            </a:r>
            <a:r>
              <a:rPr lang="en-US" sz="2300" dirty="0"/>
              <a:t> inhibitors neutralize it &amp; suppress macrophage &amp; T-cell function</a:t>
            </a:r>
          </a:p>
          <a:p>
            <a:endParaRPr lang="en-US" sz="2300" dirty="0"/>
          </a:p>
          <a:p>
            <a:r>
              <a:rPr lang="en-US" sz="2300" dirty="0"/>
              <a:t>Thus they decrease inflammatory changes in the joint &amp; new erosions are slowed.</a:t>
            </a:r>
          </a:p>
          <a:p>
            <a:endParaRPr lang="en-US" sz="2300" dirty="0"/>
          </a:p>
          <a:p>
            <a:r>
              <a:rPr lang="en-US" sz="2300" dirty="0"/>
              <a:t>Their action is quick as compared to nonbiologic DMARDs </a:t>
            </a:r>
          </a:p>
          <a:p>
            <a:endParaRPr lang="en-US" sz="2300" dirty="0"/>
          </a:p>
          <a:p>
            <a:r>
              <a:rPr lang="en-US" sz="2300" dirty="0"/>
              <a:t>They can be used as monotherapy but combined with methotrexate.</a:t>
            </a:r>
          </a:p>
          <a:p>
            <a:endParaRPr lang="en-US" sz="2300" dirty="0"/>
          </a:p>
          <a:p>
            <a:r>
              <a:rPr lang="en-US" sz="2300" dirty="0"/>
              <a:t>They increase susceptibility to   opportunistic infections -  pneumocystitis pneumonia, tuberculosis</a:t>
            </a:r>
          </a:p>
          <a:p>
            <a:endParaRPr lang="en-US" sz="23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28600"/>
            <a:ext cx="7391400" cy="6553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    </a:t>
            </a:r>
            <a:r>
              <a:rPr lang="en-US" sz="2400" b="1" dirty="0"/>
              <a:t>Infliximab:</a:t>
            </a:r>
          </a:p>
          <a:p>
            <a:pPr>
              <a:buNone/>
            </a:pPr>
            <a:endParaRPr lang="en-US" sz="2400" b="1" dirty="0"/>
          </a:p>
          <a:p>
            <a:r>
              <a:rPr lang="en-US" sz="2400" dirty="0"/>
              <a:t>It is anti-TNF antibody</a:t>
            </a:r>
          </a:p>
          <a:p>
            <a:endParaRPr lang="en-US" sz="2400" dirty="0"/>
          </a:p>
          <a:p>
            <a:r>
              <a:rPr lang="en-US" sz="2400" dirty="0"/>
              <a:t>It binds to TNF</a:t>
            </a:r>
            <a:r>
              <a:rPr lang="el-GR" sz="2400" dirty="0"/>
              <a:t>α</a:t>
            </a:r>
            <a:r>
              <a:rPr lang="en-US" sz="2400" dirty="0"/>
              <a:t> with high affinity</a:t>
            </a:r>
          </a:p>
          <a:p>
            <a:endParaRPr lang="en-US" sz="2400" dirty="0"/>
          </a:p>
          <a:p>
            <a:r>
              <a:rPr lang="en-US" sz="2400" dirty="0"/>
              <a:t>Thus inhibits its binding with TNF</a:t>
            </a:r>
            <a:r>
              <a:rPr lang="el-GR" sz="2400" dirty="0"/>
              <a:t>α</a:t>
            </a:r>
            <a:r>
              <a:rPr lang="en-US" sz="2400" dirty="0"/>
              <a:t> receptor &amp; its action.</a:t>
            </a:r>
          </a:p>
          <a:p>
            <a:endParaRPr lang="en-US" sz="2400" dirty="0"/>
          </a:p>
          <a:p>
            <a:r>
              <a:rPr lang="en-US" sz="2400" dirty="0"/>
              <a:t>Dose: 3-5 mg/kg infused i.v. every 4-8 week.</a:t>
            </a:r>
          </a:p>
          <a:p>
            <a:endParaRPr lang="en-US" sz="2400" dirty="0"/>
          </a:p>
          <a:p>
            <a:r>
              <a:rPr lang="en-US" sz="2400" dirty="0"/>
              <a:t>Adalimumab is also recombinant, human anti- TNF monoclonal antibody</a:t>
            </a:r>
          </a:p>
          <a:p>
            <a:r>
              <a:rPr lang="en-US" sz="2400" dirty="0"/>
              <a:t>It has same mechanism of action as infliximab.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304800"/>
            <a:ext cx="7696200" cy="6400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/>
              <a:t>    </a:t>
            </a:r>
            <a:r>
              <a:rPr lang="en-US" sz="2600" b="1" dirty="0"/>
              <a:t>Etanercept: </a:t>
            </a:r>
          </a:p>
          <a:p>
            <a:pPr>
              <a:buNone/>
            </a:pPr>
            <a:endParaRPr lang="en-US" sz="2600" b="1" dirty="0"/>
          </a:p>
          <a:p>
            <a:r>
              <a:rPr lang="en-US" sz="2600" dirty="0"/>
              <a:t>It is fusion protein dimer consisting of TNF receptor joined to Fc domain of human IgG molecule</a:t>
            </a:r>
          </a:p>
          <a:p>
            <a:endParaRPr lang="en-US" sz="2600" dirty="0"/>
          </a:p>
          <a:p>
            <a:r>
              <a:rPr lang="en-US" sz="2600" dirty="0"/>
              <a:t>It binds to TNF</a:t>
            </a:r>
            <a:r>
              <a:rPr lang="el-GR" sz="2600" dirty="0"/>
              <a:t>α</a:t>
            </a:r>
            <a:r>
              <a:rPr lang="en-US" sz="2600" dirty="0"/>
              <a:t> as well as TNF</a:t>
            </a:r>
            <a:r>
              <a:rPr lang="el-GR" sz="2600" dirty="0"/>
              <a:t>β</a:t>
            </a:r>
            <a:endParaRPr lang="en-US" sz="2600" dirty="0"/>
          </a:p>
          <a:p>
            <a:endParaRPr lang="en-US" sz="2600" dirty="0"/>
          </a:p>
          <a:p>
            <a:r>
              <a:rPr lang="en-US" sz="2600" dirty="0"/>
              <a:t>Dose: 25 mg twice weekly s.c.</a:t>
            </a:r>
          </a:p>
          <a:p>
            <a:endParaRPr lang="en-US" sz="2600" dirty="0"/>
          </a:p>
          <a:p>
            <a:pPr>
              <a:buNone/>
            </a:pPr>
            <a:r>
              <a:rPr lang="en-US" sz="2600" b="1" dirty="0"/>
              <a:t>IL-1 receptor antagonists:</a:t>
            </a:r>
          </a:p>
          <a:p>
            <a:r>
              <a:rPr lang="en-US" sz="2600" b="1" dirty="0"/>
              <a:t>Anakinra: </a:t>
            </a:r>
          </a:p>
          <a:p>
            <a:r>
              <a:rPr lang="en-US" sz="2600" dirty="0"/>
              <a:t>It is recombinant human IL-1 receptor antagonists</a:t>
            </a:r>
          </a:p>
          <a:p>
            <a:r>
              <a:rPr lang="en-US" sz="2600" dirty="0"/>
              <a:t>It is given s.c. in combination with methotrexate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90500"/>
            <a:ext cx="7543800" cy="6477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600" b="1" dirty="0"/>
              <a:t>    IL-6 receptor antagonist: </a:t>
            </a:r>
          </a:p>
          <a:p>
            <a:pPr>
              <a:buNone/>
            </a:pPr>
            <a:endParaRPr lang="en-US" sz="2600" b="1" dirty="0"/>
          </a:p>
          <a:p>
            <a:pPr>
              <a:buNone/>
            </a:pPr>
            <a:r>
              <a:rPr lang="en-US" sz="2600" b="1" dirty="0"/>
              <a:t>    Tocilizumab:</a:t>
            </a:r>
          </a:p>
          <a:p>
            <a:pPr>
              <a:buNone/>
            </a:pPr>
            <a:endParaRPr lang="en-US" sz="2600" b="1" dirty="0"/>
          </a:p>
          <a:p>
            <a:r>
              <a:rPr lang="en-US" sz="2600" dirty="0"/>
              <a:t>It is anti- IL-6 receptor antagonist</a:t>
            </a:r>
          </a:p>
          <a:p>
            <a:endParaRPr lang="en-US" sz="2600" dirty="0"/>
          </a:p>
          <a:p>
            <a:r>
              <a:rPr lang="en-US" sz="2600" dirty="0"/>
              <a:t>It is indicated in patients not responding to DMARDs or anti-TNF agents</a:t>
            </a:r>
          </a:p>
          <a:p>
            <a:endParaRPr lang="en-US" sz="2600" dirty="0"/>
          </a:p>
          <a:p>
            <a:r>
              <a:rPr lang="en-US" sz="2600" dirty="0"/>
              <a:t>It is given by intravenous route</a:t>
            </a:r>
          </a:p>
          <a:p>
            <a:pPr>
              <a:buNone/>
            </a:pPr>
            <a:r>
              <a:rPr lang="en-US" sz="2600" b="1" dirty="0"/>
              <a:t>ADR: </a:t>
            </a:r>
            <a:r>
              <a:rPr lang="en-US" sz="2600" dirty="0"/>
              <a:t>neutropenia, ↑ total &amp; LDL- cholesterol.</a:t>
            </a:r>
          </a:p>
          <a:p>
            <a:pPr>
              <a:buNone/>
            </a:pPr>
            <a:endParaRPr lang="en-US" sz="2600" dirty="0"/>
          </a:p>
          <a:p>
            <a:pPr>
              <a:buNone/>
            </a:pPr>
            <a:r>
              <a:rPr lang="en-US" sz="2600" b="1" dirty="0"/>
              <a:t>  T- cell activation inhibitor</a:t>
            </a:r>
            <a:r>
              <a:rPr lang="en-US" sz="2600" dirty="0"/>
              <a:t>:</a:t>
            </a:r>
          </a:p>
          <a:p>
            <a:pPr>
              <a:buNone/>
            </a:pPr>
            <a:r>
              <a:rPr lang="en-US" sz="2600" b="1" dirty="0"/>
              <a:t>   Abatacept:</a:t>
            </a:r>
          </a:p>
          <a:p>
            <a:r>
              <a:rPr lang="en-US" sz="2600" dirty="0"/>
              <a:t>It is fusion protein of cytotoxic T- lymphocyte antigen linked to IgG-1</a:t>
            </a:r>
          </a:p>
          <a:p>
            <a:r>
              <a:rPr lang="en-US" sz="2600" dirty="0"/>
              <a:t>It inhibits T-cell activation &amp; lowers the serum concentration of inflammatory cytokines in RA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304800"/>
            <a:ext cx="7162800" cy="6324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   </a:t>
            </a:r>
            <a:r>
              <a:rPr lang="en-US" sz="2400" b="1" dirty="0"/>
              <a:t>Anti-B-lymphocyte antibody:</a:t>
            </a:r>
          </a:p>
          <a:p>
            <a:pPr>
              <a:buNone/>
            </a:pPr>
            <a:endParaRPr lang="en-US" sz="2400" b="1" dirty="0"/>
          </a:p>
          <a:p>
            <a:pPr>
              <a:buNone/>
            </a:pPr>
            <a:r>
              <a:rPr lang="en-US" sz="2400" b="1" dirty="0"/>
              <a:t>   Rituximab:</a:t>
            </a:r>
          </a:p>
          <a:p>
            <a:pPr>
              <a:buNone/>
            </a:pPr>
            <a:endParaRPr lang="en-US" sz="2400" b="1" dirty="0"/>
          </a:p>
          <a:p>
            <a:r>
              <a:rPr lang="en-US" sz="2400" dirty="0"/>
              <a:t>It is monoclonal antibody</a:t>
            </a:r>
          </a:p>
          <a:p>
            <a:endParaRPr lang="en-US" sz="2400" dirty="0"/>
          </a:p>
          <a:p>
            <a:r>
              <a:rPr lang="en-US" sz="2400" dirty="0"/>
              <a:t>It decreases CD 20 B-lymphocytes which causes autoimmune response &amp; chronic synovitis in RA</a:t>
            </a:r>
          </a:p>
          <a:p>
            <a:endParaRPr lang="en-US" sz="2400" dirty="0"/>
          </a:p>
          <a:p>
            <a:r>
              <a:rPr lang="en-US" sz="2400" dirty="0"/>
              <a:t>It is useful in patients resistant to TNF </a:t>
            </a:r>
            <a:r>
              <a:rPr lang="el-GR" sz="2400" dirty="0"/>
              <a:t>α</a:t>
            </a:r>
            <a:r>
              <a:rPr lang="en-US" sz="2400" dirty="0"/>
              <a:t> inhibitors</a:t>
            </a:r>
          </a:p>
          <a:p>
            <a:pPr>
              <a:buNone/>
            </a:pPr>
            <a:r>
              <a:rPr lang="en-US" sz="2400" dirty="0"/>
              <a:t>.</a:t>
            </a:r>
          </a:p>
          <a:p>
            <a:pPr>
              <a:buNone/>
            </a:pPr>
            <a:r>
              <a:rPr lang="en-US" sz="2400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304800"/>
            <a:ext cx="7467600" cy="6324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dirty="0"/>
              <a:t>Tyrosine kinase inhibitor:</a:t>
            </a:r>
          </a:p>
          <a:p>
            <a:pPr>
              <a:buNone/>
            </a:pPr>
            <a:r>
              <a:rPr lang="en-US" sz="2400" b="1" dirty="0"/>
              <a:t>   Tofacitinib:</a:t>
            </a:r>
          </a:p>
          <a:p>
            <a:r>
              <a:rPr lang="en-US" sz="2400" dirty="0"/>
              <a:t>It is first oral  janus kinase inhibitor approved for RA patients</a:t>
            </a:r>
          </a:p>
          <a:p>
            <a:endParaRPr lang="en-US" sz="2400" dirty="0"/>
          </a:p>
          <a:p>
            <a:r>
              <a:rPr lang="en-US" sz="2400" dirty="0"/>
              <a:t>Janus kinase is signaling mediator in various immune pathways</a:t>
            </a:r>
          </a:p>
          <a:p>
            <a:endParaRPr lang="en-US" sz="2400" dirty="0"/>
          </a:p>
          <a:p>
            <a:r>
              <a:rPr lang="en-US" sz="2400" dirty="0"/>
              <a:t>Hence it inhibits immune response &amp; inflammatory action leading to joint destruction</a:t>
            </a:r>
          </a:p>
          <a:p>
            <a:endParaRPr lang="en-US" sz="2400" dirty="0"/>
          </a:p>
          <a:p>
            <a:pPr>
              <a:buNone/>
            </a:pPr>
            <a:r>
              <a:rPr lang="en-US" sz="2400" dirty="0"/>
              <a:t>    </a:t>
            </a:r>
            <a:r>
              <a:rPr lang="en-US" sz="2400" b="1" dirty="0"/>
              <a:t>ADR:</a:t>
            </a:r>
          </a:p>
          <a:p>
            <a:r>
              <a:rPr lang="en-US" sz="2400" dirty="0"/>
              <a:t> diarrhoea, nasopharyngitis, hypertension, hypercholesterolaemia, opportunistic infection, neutropenia, lymphopenia, anaemia, increased liver enzymes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838200"/>
            <a:ext cx="7086600" cy="5287963"/>
          </a:xfrm>
        </p:spPr>
        <p:txBody>
          <a:bodyPr/>
          <a:lstStyle/>
          <a:p>
            <a:pPr>
              <a:buNone/>
            </a:pPr>
            <a:r>
              <a:rPr lang="en-US" sz="2400" b="1" dirty="0"/>
              <a:t>Immunosuppressive agents:</a:t>
            </a:r>
          </a:p>
          <a:p>
            <a:pPr>
              <a:buNone/>
            </a:pPr>
            <a:endParaRPr lang="en-US" sz="2400" b="1" dirty="0"/>
          </a:p>
          <a:p>
            <a:r>
              <a:rPr lang="en-US" sz="2400" dirty="0"/>
              <a:t>Azithioprine, cyclosporine, cyclophosphamide used for remission of RA</a:t>
            </a:r>
          </a:p>
          <a:p>
            <a:endParaRPr lang="en-US" sz="2400" dirty="0"/>
          </a:p>
          <a:p>
            <a:r>
              <a:rPr lang="en-US" sz="2400" dirty="0"/>
              <a:t>They suppress B &amp; T lymphocytes</a:t>
            </a:r>
          </a:p>
          <a:p>
            <a:endParaRPr lang="en-US" sz="2400" dirty="0"/>
          </a:p>
          <a:p>
            <a:r>
              <a:rPr lang="en-US" sz="2400" dirty="0"/>
              <a:t>They are less effective &amp; more toxic </a:t>
            </a:r>
          </a:p>
          <a:p>
            <a:pPr>
              <a:buNone/>
            </a:pPr>
            <a:r>
              <a:rPr lang="en-US" sz="2400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71596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/>
              <a:t>Choice of drug therapy in RA: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066800"/>
            <a:ext cx="7239000" cy="57912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It is decided by drug efficacy, safety &amp; affordability</a:t>
            </a:r>
          </a:p>
          <a:p>
            <a:endParaRPr lang="en-US" sz="2400" dirty="0"/>
          </a:p>
          <a:p>
            <a:r>
              <a:rPr lang="en-US" sz="2400" dirty="0"/>
              <a:t>Early use of </a:t>
            </a:r>
            <a:r>
              <a:rPr lang="en-US" sz="2400" b="1" i="1" dirty="0"/>
              <a:t>DMARDs </a:t>
            </a:r>
            <a:r>
              <a:rPr lang="en-US" sz="2400" dirty="0"/>
              <a:t>like methotrexate, chloroquine or sulfasalazine in combination</a:t>
            </a:r>
          </a:p>
          <a:p>
            <a:endParaRPr lang="en-US" sz="2400" dirty="0"/>
          </a:p>
          <a:p>
            <a:r>
              <a:rPr lang="en-US" sz="2400" dirty="0"/>
              <a:t>It reduce joint swelling &amp; delay bone damage</a:t>
            </a:r>
          </a:p>
          <a:p>
            <a:endParaRPr lang="en-US" sz="2400" dirty="0"/>
          </a:p>
          <a:p>
            <a:r>
              <a:rPr lang="en-US" sz="2400" b="1" i="1" dirty="0"/>
              <a:t>NSAIDs</a:t>
            </a:r>
            <a:r>
              <a:rPr lang="en-US" sz="2400" dirty="0"/>
              <a:t> - symptomatic relief  of pain</a:t>
            </a:r>
          </a:p>
          <a:p>
            <a:endParaRPr lang="en-US" sz="2400" dirty="0"/>
          </a:p>
          <a:p>
            <a:r>
              <a:rPr lang="en-US" sz="2400" dirty="0"/>
              <a:t>Low dose </a:t>
            </a:r>
            <a:r>
              <a:rPr lang="en-US" sz="2400" b="1" i="1" dirty="0"/>
              <a:t>prednisolone</a:t>
            </a:r>
            <a:r>
              <a:rPr lang="en-US" sz="2400" dirty="0"/>
              <a:t> (5-10 mg/day) along with DMARD</a:t>
            </a:r>
          </a:p>
          <a:p>
            <a:endParaRPr lang="en-US" sz="2400" dirty="0"/>
          </a:p>
          <a:p>
            <a:r>
              <a:rPr lang="en-US" sz="2400" dirty="0"/>
              <a:t>In severe cases, short term high dose glucocorticoid at the onset &amp; tapered to maintenance dose later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28600"/>
            <a:ext cx="7315200" cy="6400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Use of biological agents reserved in DMARD combination resistant patients</a:t>
            </a:r>
          </a:p>
          <a:p>
            <a:endParaRPr lang="en-US" dirty="0"/>
          </a:p>
          <a:p>
            <a:r>
              <a:rPr lang="en-US" dirty="0"/>
              <a:t>Depending on the response quick changes in drug combination along monitoring required</a:t>
            </a:r>
          </a:p>
          <a:p>
            <a:endParaRPr lang="en-US" dirty="0"/>
          </a:p>
          <a:p>
            <a:r>
              <a:rPr lang="en-US" dirty="0"/>
              <a:t>Treatment started immediately if clinical diagnosis made of RA without waiting for lab reports</a:t>
            </a:r>
          </a:p>
          <a:p>
            <a:endParaRPr lang="en-US" dirty="0"/>
          </a:p>
          <a:p>
            <a:r>
              <a:rPr lang="en-US" b="1" i="1" dirty="0"/>
              <a:t>Weekly methotrexate started </a:t>
            </a:r>
            <a:r>
              <a:rPr lang="en-US" dirty="0"/>
              <a:t>– rapid onset of action, long term benefit, acceptable toxicity, low cost.</a:t>
            </a:r>
          </a:p>
          <a:p>
            <a:endParaRPr lang="en-US" dirty="0"/>
          </a:p>
          <a:p>
            <a:r>
              <a:rPr lang="en-US" dirty="0"/>
              <a:t>Methotrexate combined with </a:t>
            </a:r>
            <a:r>
              <a:rPr lang="en-US" b="1" i="1" dirty="0"/>
              <a:t>sulfasalazine &amp; low dose prednisolone.</a:t>
            </a:r>
          </a:p>
          <a:p>
            <a:endParaRPr lang="en-US" dirty="0"/>
          </a:p>
          <a:p>
            <a:r>
              <a:rPr lang="en-US" dirty="0"/>
              <a:t>TNF</a:t>
            </a:r>
            <a:r>
              <a:rPr lang="el-GR" dirty="0"/>
              <a:t>α</a:t>
            </a:r>
            <a:r>
              <a:rPr lang="en-US" dirty="0"/>
              <a:t> inhibitors &amp; other biological agents used only when RA resistant to DMARDs</a:t>
            </a:r>
          </a:p>
          <a:p>
            <a:endParaRPr lang="en-US" dirty="0"/>
          </a:p>
          <a:p>
            <a:r>
              <a:rPr lang="en-US" dirty="0"/>
              <a:t>As they are very expensive &amp; long term safety is not clear though they are highly effective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Local intra-articular injection of a glucocorticoid: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/>
              <a:t>It is indicated in patients when only one or two joints involved that resistant to systemic therapy</a:t>
            </a:r>
          </a:p>
          <a:p>
            <a:endParaRPr lang="en-US" dirty="0"/>
          </a:p>
          <a:p>
            <a:r>
              <a:rPr lang="en-US" dirty="0"/>
              <a:t>When oral NSAIDs are contraindicated &amp; patients with one active joint</a:t>
            </a:r>
          </a:p>
          <a:p>
            <a:endParaRPr lang="en-US" dirty="0"/>
          </a:p>
          <a:p>
            <a:r>
              <a:rPr lang="en-US" dirty="0"/>
              <a:t>Hydrocortisone acetate injection 25-50 mg intra-articular for big joints &amp; 5-10 mg for small joint.</a:t>
            </a:r>
          </a:p>
          <a:p>
            <a:endParaRPr lang="en-US" dirty="0"/>
          </a:p>
          <a:p>
            <a:r>
              <a:rPr lang="en-US" dirty="0"/>
              <a:t>It is to be administered not more than once in three months </a:t>
            </a:r>
          </a:p>
          <a:p>
            <a:endParaRPr lang="en-US" dirty="0"/>
          </a:p>
          <a:p>
            <a:r>
              <a:rPr lang="en-US" dirty="0"/>
              <a:t>Extra-articular injection into the painful ligaments, tendons &amp; inflamed bursae is also beneficial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/>
              <a:t>            Drug used in gout: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990600"/>
            <a:ext cx="7467600" cy="5715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     </a:t>
            </a:r>
            <a:r>
              <a:rPr lang="en-US" sz="2600" b="1" dirty="0"/>
              <a:t>Drugs used in acute gout:</a:t>
            </a:r>
          </a:p>
          <a:p>
            <a:pPr>
              <a:buNone/>
            </a:pPr>
            <a:r>
              <a:rPr lang="en-US" sz="2600" dirty="0"/>
              <a:t>     1) NSAIDs</a:t>
            </a:r>
          </a:p>
          <a:p>
            <a:pPr>
              <a:buNone/>
            </a:pPr>
            <a:r>
              <a:rPr lang="en-US" sz="2600" dirty="0"/>
              <a:t>     2) Colchicine</a:t>
            </a:r>
          </a:p>
          <a:p>
            <a:pPr>
              <a:buNone/>
            </a:pPr>
            <a:r>
              <a:rPr lang="en-US" sz="2600" dirty="0"/>
              <a:t>     3) Corticosteroids</a:t>
            </a:r>
          </a:p>
          <a:p>
            <a:endParaRPr lang="en-US" sz="2600" dirty="0"/>
          </a:p>
          <a:p>
            <a:pPr>
              <a:buNone/>
            </a:pPr>
            <a:r>
              <a:rPr lang="en-US" sz="2600" dirty="0"/>
              <a:t>     </a:t>
            </a:r>
            <a:r>
              <a:rPr lang="en-US" sz="2600" b="1" dirty="0"/>
              <a:t>Drugs used in chronic gout/ hyperuricaemia</a:t>
            </a:r>
          </a:p>
          <a:p>
            <a:pPr>
              <a:buNone/>
            </a:pPr>
            <a:endParaRPr lang="en-US" sz="2600" b="1" dirty="0"/>
          </a:p>
          <a:p>
            <a:pPr>
              <a:buNone/>
            </a:pPr>
            <a:r>
              <a:rPr lang="en-US" sz="2600" dirty="0"/>
              <a:t>       </a:t>
            </a:r>
            <a:r>
              <a:rPr lang="en-US" sz="2600" b="1" dirty="0"/>
              <a:t>A) Uricosuric agents</a:t>
            </a:r>
          </a:p>
          <a:p>
            <a:pPr>
              <a:buNone/>
            </a:pPr>
            <a:r>
              <a:rPr lang="en-US" sz="2600" dirty="0"/>
              <a:t>             Probenecid</a:t>
            </a:r>
          </a:p>
          <a:p>
            <a:pPr>
              <a:buNone/>
            </a:pPr>
            <a:r>
              <a:rPr lang="en-US" sz="2600" dirty="0"/>
              <a:t>             Sulfinpyrazone</a:t>
            </a:r>
          </a:p>
          <a:p>
            <a:pPr>
              <a:buNone/>
            </a:pPr>
            <a:endParaRPr lang="en-US" sz="2600" dirty="0"/>
          </a:p>
          <a:p>
            <a:pPr>
              <a:buNone/>
            </a:pPr>
            <a:r>
              <a:rPr lang="en-US" sz="2600" b="1" dirty="0"/>
              <a:t>       B) Uric acid synthesis inhibitors</a:t>
            </a:r>
          </a:p>
          <a:p>
            <a:pPr>
              <a:buNone/>
            </a:pPr>
            <a:r>
              <a:rPr lang="en-US" sz="2600" dirty="0"/>
              <a:t>             Allopurinol</a:t>
            </a:r>
          </a:p>
          <a:p>
            <a:pPr>
              <a:buNone/>
            </a:pPr>
            <a:r>
              <a:rPr lang="en-US" sz="2600" dirty="0"/>
              <a:t>             Febuxostat</a:t>
            </a: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6858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Supportive therapy: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Rest to the acutely inflamed joint</a:t>
            </a:r>
          </a:p>
          <a:p>
            <a:endParaRPr lang="en-US" dirty="0"/>
          </a:p>
          <a:p>
            <a:r>
              <a:rPr lang="en-US" dirty="0"/>
              <a:t>Proper splinting of the joint</a:t>
            </a:r>
          </a:p>
          <a:p>
            <a:endParaRPr lang="en-US" dirty="0"/>
          </a:p>
          <a:p>
            <a:r>
              <a:rPr lang="en-US" dirty="0"/>
              <a:t>Antianxiety &amp; antidepressant drugs along with analgesic for insomnia &amp; anxiety</a:t>
            </a:r>
          </a:p>
          <a:p>
            <a:endParaRPr lang="en-US" dirty="0"/>
          </a:p>
          <a:p>
            <a:r>
              <a:rPr lang="en-US" dirty="0"/>
              <a:t>In patients with active RA disease bed rest for 4 weeks followed by rehabilitation for 2-6 weeks</a:t>
            </a:r>
          </a:p>
          <a:p>
            <a:endParaRPr lang="en-US" dirty="0"/>
          </a:p>
          <a:p>
            <a:r>
              <a:rPr lang="en-US" dirty="0"/>
              <a:t>Immobilization of the inflamed joint for 4 week followed by active exercises.</a:t>
            </a:r>
          </a:p>
          <a:p>
            <a:endParaRPr lang="en-US" dirty="0"/>
          </a:p>
          <a:p>
            <a:r>
              <a:rPr lang="en-US" dirty="0"/>
              <a:t>Proper exercise &amp; physiotherapy during &amp; after recovery stage is beneficial.</a:t>
            </a:r>
          </a:p>
          <a:p>
            <a:endParaRPr lang="en-US" dirty="0"/>
          </a:p>
          <a:p>
            <a:r>
              <a:rPr lang="en-US" dirty="0"/>
              <a:t>Use of warm baths &amp; hot packs help to loosen joints &amp; relieve stiffness.</a:t>
            </a:r>
          </a:p>
          <a:p>
            <a:r>
              <a:rPr lang="en-US" dirty="0"/>
              <a:t>In spite of recent advances cure in RA is still elusive.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7">
              <a:buNone/>
            </a:pPr>
            <a:r>
              <a:rPr lang="en-US" sz="3200" b="1" dirty="0"/>
              <a:t>MCQs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/>
              <a:t>Q 1. Following is true about rheumatoid arthritis except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arenR"/>
            </a:pPr>
            <a:r>
              <a:rPr lang="en-US" sz="2400" dirty="0"/>
              <a:t>chronic inflammatory disease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autoimmune disease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affects joint &amp; periarticular tissue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Injury to the chondrocytes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1" y="624110"/>
            <a:ext cx="7391400" cy="1280890"/>
          </a:xfrm>
        </p:spPr>
        <p:txBody>
          <a:bodyPr>
            <a:noAutofit/>
          </a:bodyPr>
          <a:lstStyle/>
          <a:p>
            <a:pPr algn="l"/>
            <a:r>
              <a:rPr lang="en-US" sz="2800" b="1" dirty="0"/>
              <a:t>Q 2. Current pharmacotherapeutic agents used in treatment of RA are except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495800"/>
          </a:xfrm>
        </p:spPr>
        <p:txBody>
          <a:bodyPr/>
          <a:lstStyle/>
          <a:p>
            <a:pPr marL="514350" indent="-514350">
              <a:buAutoNum type="alphaUcParenR"/>
            </a:pPr>
            <a:r>
              <a:rPr lang="en-US" sz="2400" dirty="0"/>
              <a:t>TNF </a:t>
            </a:r>
            <a:r>
              <a:rPr lang="el-GR" sz="2400" dirty="0"/>
              <a:t>α</a:t>
            </a:r>
            <a:r>
              <a:rPr lang="en-US" sz="2400" dirty="0"/>
              <a:t> inhibitors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methotrexate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prednisolone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penicillamine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/>
              <a:t>Q 3. Following is not DMARD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524000"/>
            <a:ext cx="6591985" cy="4387222"/>
          </a:xfrm>
        </p:spPr>
        <p:txBody>
          <a:bodyPr/>
          <a:lstStyle/>
          <a:p>
            <a:pPr marL="514350" indent="-514350">
              <a:buAutoNum type="alphaUcParenR"/>
            </a:pPr>
            <a:r>
              <a:rPr lang="en-US" sz="2400" dirty="0"/>
              <a:t>Sulfasalazine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Chloroquine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Hydroxychloroquine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Ibuprofen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/>
              <a:t>Q 4. Which of the following is used as first choice  DMARD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752600"/>
            <a:ext cx="6591985" cy="4158622"/>
          </a:xfrm>
        </p:spPr>
        <p:txBody>
          <a:bodyPr/>
          <a:lstStyle/>
          <a:p>
            <a:pPr marL="514350" indent="-514350">
              <a:buAutoNum type="alphaUcParenR"/>
            </a:pPr>
            <a:r>
              <a:rPr lang="en-US" sz="2400" dirty="0"/>
              <a:t>Sulfasalazine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Methotrexate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Chloroquine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leflunomide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624110"/>
            <a:ext cx="7467600" cy="1280890"/>
          </a:xfrm>
        </p:spPr>
        <p:txBody>
          <a:bodyPr>
            <a:noAutofit/>
          </a:bodyPr>
          <a:lstStyle/>
          <a:p>
            <a:pPr algn="l"/>
            <a:r>
              <a:rPr lang="en-US" sz="2800" b="1" dirty="0"/>
              <a:t>Q 5. Following is false about the biological agents used in  treatment of 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UcParenR"/>
            </a:pPr>
            <a:r>
              <a:rPr lang="en-US" sz="2400" dirty="0"/>
              <a:t>highly expensive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highly effective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increased risk of infection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first line drugs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4">
              <a:buNone/>
            </a:pPr>
            <a:endParaRPr lang="en-US" dirty="0"/>
          </a:p>
          <a:p>
            <a:pPr lvl="4">
              <a:buNone/>
            </a:pPr>
            <a:endParaRPr lang="en-US" dirty="0"/>
          </a:p>
          <a:p>
            <a:pPr lvl="4">
              <a:buNone/>
            </a:pPr>
            <a:endParaRPr lang="en-US" dirty="0"/>
          </a:p>
          <a:p>
            <a:pPr lvl="4">
              <a:buNone/>
            </a:pPr>
            <a:endParaRPr lang="en-US" dirty="0"/>
          </a:p>
          <a:p>
            <a:pPr lvl="4">
              <a:buNone/>
            </a:pPr>
            <a:endParaRPr lang="en-US" dirty="0"/>
          </a:p>
          <a:p>
            <a:pPr lvl="4">
              <a:buNone/>
            </a:pPr>
            <a:r>
              <a:rPr lang="en-US" dirty="0"/>
              <a:t>                          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MCQs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/>
              <a:t>Q.1 Gout is characterized by the following except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arenR"/>
            </a:pPr>
            <a:r>
              <a:rPr lang="en-US" sz="2400" dirty="0"/>
              <a:t>hyperuricaemia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tophi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urate crystals in joint, kidney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osteophytes</a:t>
            </a:r>
          </a:p>
          <a:p>
            <a:pPr marL="514350" indent="-514350">
              <a:buAutoNum type="alphaUcParenR"/>
            </a:pP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/>
              <a:t>Q 2. This is the drug of first choice for acute gout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828800"/>
            <a:ext cx="6591985" cy="4082422"/>
          </a:xfrm>
        </p:spPr>
        <p:txBody>
          <a:bodyPr/>
          <a:lstStyle/>
          <a:p>
            <a:pPr marL="514350" indent="-514350">
              <a:buAutoNum type="alphaUcParenR"/>
            </a:pPr>
            <a:r>
              <a:rPr lang="en-US" sz="2400" dirty="0"/>
              <a:t>colchicine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NSAID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corticosteroid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allopurinol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endParaRPr lang="en-US" dirty="0"/>
          </a:p>
          <a:p>
            <a:pPr marL="514350" indent="-514350">
              <a:buAutoNum type="alphaUcParenR"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NSAIDs: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914400"/>
            <a:ext cx="7543800" cy="5943600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/>
              <a:t>Antiinflammatory action – effective in acute attack</a:t>
            </a:r>
          </a:p>
          <a:p>
            <a:endParaRPr lang="en-US" sz="2600" dirty="0"/>
          </a:p>
          <a:p>
            <a:r>
              <a:rPr lang="en-US" sz="2600" dirty="0"/>
              <a:t>Response slower than colchicine</a:t>
            </a:r>
          </a:p>
          <a:p>
            <a:endParaRPr lang="en-US" sz="2600" dirty="0"/>
          </a:p>
          <a:p>
            <a:r>
              <a:rPr lang="en-US" sz="2600" dirty="0"/>
              <a:t>Though preferred due to better tolerance.</a:t>
            </a:r>
          </a:p>
          <a:p>
            <a:endParaRPr lang="en-US" sz="2600" dirty="0"/>
          </a:p>
          <a:p>
            <a:r>
              <a:rPr lang="en-US" sz="2600" dirty="0"/>
              <a:t>NSAIDs  with strong antiinflammatory action like naproxen, piroxicam, diclofenac, indomethacin</a:t>
            </a:r>
          </a:p>
          <a:p>
            <a:endParaRPr lang="en-US" sz="2600" dirty="0"/>
          </a:p>
          <a:p>
            <a:r>
              <a:rPr lang="en-US" sz="2600" dirty="0"/>
              <a:t>Naproxen &amp; piroxicam also inhibit chemotaxis of leucocytes into the inflamed joint.</a:t>
            </a:r>
          </a:p>
          <a:p>
            <a:endParaRPr lang="en-US" sz="2600" dirty="0"/>
          </a:p>
          <a:p>
            <a:r>
              <a:rPr lang="en-US" sz="2600" dirty="0"/>
              <a:t>Used in acute attack continued for 3-4 weeks at lower doses</a:t>
            </a:r>
          </a:p>
          <a:p>
            <a:endParaRPr lang="en-US" sz="2600" dirty="0"/>
          </a:p>
          <a:p>
            <a:r>
              <a:rPr lang="en-US" sz="2600" dirty="0"/>
              <a:t>NSAIDs used instead of colchicine for initiation therapy with allopurinol or uricosurics in chronic gout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/>
              <a:t>Q 3. colchicine acts 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371600"/>
            <a:ext cx="6591985" cy="4539622"/>
          </a:xfrm>
        </p:spPr>
        <p:txBody>
          <a:bodyPr>
            <a:normAutofit/>
          </a:bodyPr>
          <a:lstStyle/>
          <a:p>
            <a:pPr marL="514350" indent="-514350">
              <a:buAutoNum type="alphaUcParenR"/>
            </a:pPr>
            <a:r>
              <a:rPr lang="en-US" sz="2400" dirty="0"/>
              <a:t>analgesic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antipyretic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inhibition of glycoprotein release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all of the above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/>
              <a:t>Q 4. probenecid inhibits urinary excretion of following except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arenR"/>
            </a:pPr>
            <a:r>
              <a:rPr lang="en-US" sz="2400" dirty="0"/>
              <a:t>uric acid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penicillin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cephalosporins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sulfonamides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endParaRPr lang="en-US" dirty="0"/>
          </a:p>
          <a:p>
            <a:pPr marL="514350" indent="-514350">
              <a:buAutoNum type="alphaUcParenR"/>
            </a:pPr>
            <a:endParaRPr lang="en-US" dirty="0"/>
          </a:p>
          <a:p>
            <a:pPr marL="514350" indent="-514350">
              <a:buAutoNum type="alphaUcParenR"/>
            </a:pPr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/>
              <a:t>Q 5. Following is true about allopurinol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arenR"/>
            </a:pPr>
            <a:r>
              <a:rPr lang="en-US" sz="2400" dirty="0"/>
              <a:t>xanthine oxidase inhibitor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inhibits synthesis of uric acid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substrate for xanthine oxidase</a:t>
            </a:r>
          </a:p>
          <a:p>
            <a:pPr marL="514350" indent="-514350">
              <a:buAutoNum type="alphaUcParenR"/>
            </a:pPr>
            <a:endParaRPr lang="en-US" sz="2400" dirty="0"/>
          </a:p>
          <a:p>
            <a:pPr marL="514350" indent="-514350">
              <a:buAutoNum type="alphaUcParenR"/>
            </a:pPr>
            <a:r>
              <a:rPr lang="en-US" sz="2400" dirty="0"/>
              <a:t>all of the above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Colchicine: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990600"/>
            <a:ext cx="7162800" cy="5638800"/>
          </a:xfrm>
        </p:spPr>
        <p:txBody>
          <a:bodyPr>
            <a:normAutofit/>
          </a:bodyPr>
          <a:lstStyle/>
          <a:p>
            <a:r>
              <a:rPr lang="en-US" sz="2800" dirty="0"/>
              <a:t>It is an alkaloid colchicum autumnale</a:t>
            </a:r>
          </a:p>
          <a:p>
            <a:endParaRPr lang="en-US" sz="2800" dirty="0"/>
          </a:p>
          <a:p>
            <a:r>
              <a:rPr lang="en-US" sz="2800" dirty="0"/>
              <a:t>It is not analgesic nor antiinflammatory  </a:t>
            </a:r>
          </a:p>
          <a:p>
            <a:endParaRPr lang="en-US" sz="2800" dirty="0"/>
          </a:p>
          <a:p>
            <a:r>
              <a:rPr lang="en-US" sz="2800" dirty="0"/>
              <a:t>It  specially </a:t>
            </a:r>
            <a:r>
              <a:rPr lang="en-US" sz="2800" b="1" i="1" dirty="0"/>
              <a:t>suppresses gouty inflammation</a:t>
            </a:r>
          </a:p>
          <a:p>
            <a:endParaRPr lang="en-US" sz="2800" b="1" i="1" dirty="0"/>
          </a:p>
          <a:p>
            <a:r>
              <a:rPr lang="en-US" sz="2800" dirty="0"/>
              <a:t>It dose inhibit synthesis or promote excretion of uric acid.</a:t>
            </a:r>
          </a:p>
          <a:p>
            <a:pPr lvl="8">
              <a:buNone/>
            </a:pPr>
            <a:endParaRPr lang="en-US" dirty="0"/>
          </a:p>
          <a:p>
            <a:pPr lvl="8">
              <a:buNone/>
            </a:pPr>
            <a:endParaRPr lang="en-US" dirty="0"/>
          </a:p>
          <a:p>
            <a:pPr lvl="8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76200"/>
            <a:ext cx="7772400" cy="6629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b="1" dirty="0"/>
              <a:t>Mechanism of action:</a:t>
            </a:r>
          </a:p>
          <a:p>
            <a:pPr>
              <a:buNone/>
            </a:pPr>
            <a:r>
              <a:rPr lang="en-US" sz="2400" dirty="0"/>
              <a:t>Precipitation of urate crystal in synovial joint</a:t>
            </a:r>
          </a:p>
          <a:p>
            <a:pPr>
              <a:buNone/>
            </a:pPr>
            <a:r>
              <a:rPr lang="en-US" sz="2400" dirty="0"/>
              <a:t>                                  ↓</a:t>
            </a:r>
          </a:p>
          <a:p>
            <a:pPr>
              <a:buNone/>
            </a:pPr>
            <a:r>
              <a:rPr lang="en-US" sz="2400" dirty="0"/>
              <a:t>Release of mediators of inflammation</a:t>
            </a:r>
          </a:p>
          <a:p>
            <a:pPr>
              <a:buNone/>
            </a:pPr>
            <a:r>
              <a:rPr lang="en-US" sz="2400" dirty="0"/>
              <a:t>                                   ↓</a:t>
            </a:r>
          </a:p>
          <a:p>
            <a:pPr>
              <a:buNone/>
            </a:pPr>
            <a:r>
              <a:rPr lang="en-US" sz="2400" dirty="0"/>
              <a:t>granulocyte  migration into the joint by chemotaxis </a:t>
            </a:r>
            <a:r>
              <a:rPr lang="en-US" sz="4000" b="1" dirty="0">
                <a:solidFill>
                  <a:srgbClr val="FF0000"/>
                </a:solidFill>
                <a:latin typeface="Curlz MT"/>
              </a:rPr>
              <a:t>×</a:t>
            </a:r>
            <a:r>
              <a:rPr lang="en-US" sz="2400" dirty="0">
                <a:latin typeface="Curlz MT"/>
              </a:rPr>
              <a:t> </a:t>
            </a:r>
            <a:r>
              <a:rPr lang="en-US" sz="2400" dirty="0"/>
              <a:t>colchicine</a:t>
            </a:r>
          </a:p>
          <a:p>
            <a:pPr>
              <a:buNone/>
            </a:pPr>
            <a:r>
              <a:rPr lang="en-US" sz="2400" dirty="0"/>
              <a:t>                                    ↓     </a:t>
            </a:r>
          </a:p>
          <a:p>
            <a:pPr>
              <a:buNone/>
            </a:pPr>
            <a:r>
              <a:rPr lang="en-US" sz="2400" dirty="0"/>
              <a:t>Granulocyte phagocytose urate crystal</a:t>
            </a:r>
          </a:p>
          <a:p>
            <a:pPr>
              <a:buNone/>
            </a:pPr>
            <a:r>
              <a:rPr lang="en-US" sz="2400" dirty="0"/>
              <a:t>                                    ↓</a:t>
            </a:r>
          </a:p>
          <a:p>
            <a:pPr>
              <a:buNone/>
            </a:pPr>
            <a:r>
              <a:rPr lang="en-US" sz="2400" dirty="0"/>
              <a:t>Release of glycoprotein </a:t>
            </a:r>
            <a:r>
              <a:rPr lang="en-US" sz="4000" b="1" dirty="0">
                <a:solidFill>
                  <a:srgbClr val="FF0000"/>
                </a:solidFill>
                <a:latin typeface="Curlz MT"/>
              </a:rPr>
              <a:t>×</a:t>
            </a:r>
            <a:r>
              <a:rPr lang="en-US" sz="2400" dirty="0">
                <a:latin typeface="Curlz MT"/>
              </a:rPr>
              <a:t> </a:t>
            </a:r>
            <a:r>
              <a:rPr lang="en-US" sz="2400" dirty="0"/>
              <a:t>colchicine</a:t>
            </a:r>
            <a:r>
              <a:rPr lang="en-US" sz="2400" dirty="0">
                <a:latin typeface="Curlz MT"/>
              </a:rPr>
              <a:t> </a:t>
            </a:r>
          </a:p>
          <a:p>
            <a:pPr>
              <a:buNone/>
            </a:pPr>
            <a:r>
              <a:rPr lang="en-US" sz="2400" dirty="0">
                <a:latin typeface="Curlz MT"/>
              </a:rPr>
              <a:t>                              </a:t>
            </a:r>
            <a:r>
              <a:rPr lang="en-US" sz="2400" dirty="0"/>
              <a:t>↓</a:t>
            </a:r>
          </a:p>
          <a:p>
            <a:pPr>
              <a:buNone/>
            </a:pPr>
            <a:r>
              <a:rPr lang="en-US" sz="2400" dirty="0"/>
              <a:t>Increased lactic acid production &amp; more precipitation of urate crystal</a:t>
            </a:r>
          </a:p>
          <a:p>
            <a:pPr>
              <a:buNone/>
            </a:pPr>
            <a:r>
              <a:rPr lang="en-US" sz="2400" dirty="0"/>
              <a:t>                                     ↓</a:t>
            </a:r>
          </a:p>
          <a:p>
            <a:pPr>
              <a:buNone/>
            </a:pPr>
            <a:r>
              <a:rPr lang="en-US" sz="2400" dirty="0"/>
              <a:t>Release of lysosomal enzymes causing joint destruction</a:t>
            </a:r>
          </a:p>
          <a:p>
            <a:pPr lvl="8">
              <a:buNone/>
            </a:pPr>
            <a:endParaRPr lang="en-US" dirty="0"/>
          </a:p>
          <a:p>
            <a:pPr lvl="8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304800"/>
            <a:ext cx="7620000" cy="6400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b="1" dirty="0"/>
              <a:t>Other actions of colchicine:</a:t>
            </a:r>
          </a:p>
          <a:p>
            <a:pPr marL="514350" indent="-514350">
              <a:buAutoNum type="arabicParenR"/>
            </a:pPr>
            <a:r>
              <a:rPr lang="en-US" sz="2400" dirty="0"/>
              <a:t>Antimitotic: causes metaphase arrest by binding to microtubules of mitotic spindle</a:t>
            </a:r>
          </a:p>
          <a:p>
            <a:pPr marL="514350" indent="-514350">
              <a:buAutoNum type="arabicParenR"/>
            </a:pPr>
            <a:endParaRPr lang="en-US" sz="2400" dirty="0"/>
          </a:p>
          <a:p>
            <a:pPr>
              <a:buNone/>
            </a:pPr>
            <a:r>
              <a:rPr lang="en-US" sz="2400" dirty="0"/>
              <a:t>2) Increases gut motility through neural mechanisms</a:t>
            </a:r>
          </a:p>
          <a:p>
            <a:endParaRPr lang="en-US" sz="2400" dirty="0"/>
          </a:p>
          <a:p>
            <a:pPr>
              <a:buNone/>
            </a:pPr>
            <a:r>
              <a:rPr lang="en-US" sz="2400" b="1" dirty="0"/>
              <a:t>Toxicity:  </a:t>
            </a:r>
            <a:r>
              <a:rPr lang="en-US" sz="2400" dirty="0"/>
              <a:t>high &amp; dose related</a:t>
            </a:r>
          </a:p>
          <a:p>
            <a:r>
              <a:rPr lang="en-US" sz="2400" dirty="0"/>
              <a:t>Nausea, vomiting, watery or bloody diarrhoea &amp; abdominal cramps</a:t>
            </a:r>
          </a:p>
          <a:p>
            <a:endParaRPr lang="en-US" sz="2400" dirty="0"/>
          </a:p>
          <a:p>
            <a:r>
              <a:rPr lang="en-US" sz="2400" dirty="0"/>
              <a:t>Kidney damage, CNS depression, intestinal bleeding</a:t>
            </a:r>
          </a:p>
          <a:p>
            <a:endParaRPr lang="en-US" sz="2400" dirty="0"/>
          </a:p>
          <a:p>
            <a:r>
              <a:rPr lang="en-US" sz="2400" dirty="0"/>
              <a:t>Aplastic anaemia, agranulocytosis, myopathy &amp; loss of hair</a:t>
            </a:r>
          </a:p>
          <a:p>
            <a:endParaRPr lang="en-US" sz="2400" dirty="0"/>
          </a:p>
          <a:p>
            <a:r>
              <a:rPr lang="en-US" sz="2400" dirty="0"/>
              <a:t>Muscular paralysis &amp; respiratory failure leading to the death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1313</TotalTime>
  <Words>3259</Words>
  <Application>Microsoft Office PowerPoint</Application>
  <PresentationFormat>On-screen Show (4:3)</PresentationFormat>
  <Paragraphs>663</Paragraphs>
  <Slides>62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70" baseType="lpstr">
      <vt:lpstr>Arial</vt:lpstr>
      <vt:lpstr>Arial</vt:lpstr>
      <vt:lpstr>Calibri</vt:lpstr>
      <vt:lpstr>Century Gothic</vt:lpstr>
      <vt:lpstr>Curlz MT</vt:lpstr>
      <vt:lpstr>Times New Roman</vt:lpstr>
      <vt:lpstr>Wingdings 3</vt:lpstr>
      <vt:lpstr>Wisp</vt:lpstr>
      <vt:lpstr>Drug used in Gout &amp; Rheumatoid arthritis</vt:lpstr>
      <vt:lpstr>PowerPoint Presentation</vt:lpstr>
      <vt:lpstr>PowerPoint Presentation</vt:lpstr>
      <vt:lpstr>PowerPoint Presentation</vt:lpstr>
      <vt:lpstr>            Drug used in gout:</vt:lpstr>
      <vt:lpstr>NSAIDs:</vt:lpstr>
      <vt:lpstr>Colchicine:</vt:lpstr>
      <vt:lpstr>PowerPoint Presentation</vt:lpstr>
      <vt:lpstr>PowerPoint Presentation</vt:lpstr>
      <vt:lpstr>Therapeutic uses of colchicine:</vt:lpstr>
      <vt:lpstr>Corticosteroids:</vt:lpstr>
      <vt:lpstr>Chronic gout:</vt:lpstr>
      <vt:lpstr>Uricosuric drugs:</vt:lpstr>
      <vt:lpstr>PowerPoint Presentation</vt:lpstr>
      <vt:lpstr>Uses of probenecid:</vt:lpstr>
      <vt:lpstr>B. Uric acid synthesis inhibitors: Allopurinol</vt:lpstr>
      <vt:lpstr>                Allopurinol:</vt:lpstr>
      <vt:lpstr>PowerPoint Presentation</vt:lpstr>
      <vt:lpstr>PowerPoint Presentation</vt:lpstr>
      <vt:lpstr>              Uses of Allopurinol:</vt:lpstr>
      <vt:lpstr>          Febuxostat:</vt:lpstr>
      <vt:lpstr>Antirheumatoid drugs</vt:lpstr>
      <vt:lpstr>       Rheumatoid arthritis (RA) :</vt:lpstr>
      <vt:lpstr>PowerPoint Presentation</vt:lpstr>
      <vt:lpstr>Goal of drug therapy in  rheumatoid arthritis:</vt:lpstr>
      <vt:lpstr>PowerPoint Presentation</vt:lpstr>
      <vt:lpstr>Classification:</vt:lpstr>
      <vt:lpstr>PowerPoint Presentation</vt:lpstr>
      <vt:lpstr>Antiinflammatory analgesics:</vt:lpstr>
      <vt:lpstr>       Glucocorticoids:</vt:lpstr>
      <vt:lpstr>       Immunosuppressants: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Biological agents: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Choice of drug therapy in RA:</vt:lpstr>
      <vt:lpstr>PowerPoint Presentation</vt:lpstr>
      <vt:lpstr>Local intra-articular injection of a glucocorticoid:</vt:lpstr>
      <vt:lpstr>Supportive therapy:</vt:lpstr>
      <vt:lpstr>PowerPoint Presentation</vt:lpstr>
      <vt:lpstr>Q 1. Following is true about rheumatoid arthritis except  </vt:lpstr>
      <vt:lpstr>Q 2. Current pharmacotherapeutic agents used in treatment of RA are except</vt:lpstr>
      <vt:lpstr>Q 3. Following is not DMARD</vt:lpstr>
      <vt:lpstr>Q 4. Which of the following is used as first choice  DMARD </vt:lpstr>
      <vt:lpstr>Q 5. Following is false about the biological agents used in  treatment of RA</vt:lpstr>
      <vt:lpstr>PowerPoint Presentation</vt:lpstr>
      <vt:lpstr>Q.1 Gout is characterized by the following except</vt:lpstr>
      <vt:lpstr>Q 2. This is the drug of first choice for acute gout</vt:lpstr>
      <vt:lpstr>Q 3. colchicine acts as</vt:lpstr>
      <vt:lpstr>Q 4. probenecid inhibits urinary excretion of following except </vt:lpstr>
      <vt:lpstr>Q 5. Following is true about allopurinol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Gout</dc:title>
  <dc:creator>Atharv</dc:creator>
  <cp:lastModifiedBy>Jayant Patharkar</cp:lastModifiedBy>
  <cp:revision>82</cp:revision>
  <dcterms:created xsi:type="dcterms:W3CDTF">2018-07-04T09:24:26Z</dcterms:created>
  <dcterms:modified xsi:type="dcterms:W3CDTF">2024-11-25T01:12:07Z</dcterms:modified>
</cp:coreProperties>
</file>