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6" r:id="rId1"/>
  </p:sldMasterIdLst>
  <p:notesMasterIdLst>
    <p:notesMasterId r:id="rId22"/>
  </p:notesMasterIdLst>
  <p:sldIdLst>
    <p:sldId id="292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80" r:id="rId17"/>
    <p:sldId id="281" r:id="rId18"/>
    <p:sldId id="282" r:id="rId19"/>
    <p:sldId id="283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F27B7-EE2F-4349-8475-A5878CE87E39}" v="1" dt="2023-04-13T06:32:27.5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2719B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9D0-494D-8CB8-8886743BE802}"/>
              </c:ext>
            </c:extLst>
          </c:dPt>
          <c:dPt>
            <c:idx val="1"/>
            <c:bubble3D val="0"/>
            <c:spPr>
              <a:solidFill>
                <a:srgbClr val="4B7FAF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D0-494D-8CB8-8886743BE802}"/>
              </c:ext>
            </c:extLst>
          </c:dPt>
          <c:dPt>
            <c:idx val="2"/>
            <c:bubble3D val="0"/>
            <c:spPr>
              <a:solidFill>
                <a:srgbClr val="538DC2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D0-494D-8CB8-8886743BE802}"/>
              </c:ext>
            </c:extLst>
          </c:dPt>
          <c:dPt>
            <c:idx val="3"/>
            <c:bubble3D val="0"/>
            <c:spPr>
              <a:solidFill>
                <a:srgbClr val="5E9CD5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D0-494D-8CB8-8886743BE802}"/>
              </c:ext>
            </c:extLst>
          </c:dPt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79</c:v>
                </c:pt>
                <c:pt idx="1">
                  <c:v>72.3</c:v>
                </c:pt>
                <c:pt idx="2">
                  <c:v>29.5</c:v>
                </c:pt>
                <c:pt idx="3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D0-494D-8CB8-8886743BE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8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0196400000000002E-2"/>
          <c:y val="7.6862100000000003E-2"/>
          <c:w val="0.96480399999999999"/>
          <c:h val="0.797266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2719B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-25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5-4392-A195-8C194938B8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4B7FAF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-35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5-4392-A195-8C194938B8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Untitled 1</c:v>
                </c:pt>
              </c:strCache>
            </c:strRef>
          </c:tx>
          <c:spPr>
            <a:solidFill>
              <a:srgbClr val="538DC2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C5-4392-A195-8C194938B8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Untitled 2</c:v>
                </c:pt>
              </c:strCache>
            </c:strRef>
          </c:tx>
          <c:spPr>
            <a:solidFill>
              <a:srgbClr val="5E9CD5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-45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C5-4392-A195-8C194938B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7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2094734552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0" name="Shape 5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MyriadPro"/>
                <a:ea typeface="MyriadPro"/>
                <a:cs typeface="MyriadPro"/>
                <a:sym typeface="MyriadPro"/>
              </a:defRPr>
            </a:lvl1pPr>
          </a:lstStyle>
          <a:p>
            <a:r>
              <a:t>Patients with hypercholesterolemia and statin intolerance were investigated in two clinical trials [CLEAR (Cholesterol Lowering through Bempedoic acid, an ACL-Inhibiting Regimen) Tranquility and CLEAR Serenity]. The effects of bempedoic acid were further investigated in patients with ASCVD or high risk of ASCVD and HeFH in two larger trials, CLEAR Harmony and CLEAR Wisdom.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30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4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84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0864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52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506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44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8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55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013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55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64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44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46A04-6D2F-7C35-1671-D5E8D397359F}"/>
              </a:ext>
            </a:extLst>
          </p:cNvPr>
          <p:cNvSpPr txBox="1"/>
          <p:nvPr/>
        </p:nvSpPr>
        <p:spPr>
          <a:xfrm>
            <a:off x="3471333" y="2228675"/>
            <a:ext cx="7196666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3600" b="1" dirty="0"/>
              <a:t>Dyslipidemia Management- Statins and Beyond</a:t>
            </a:r>
            <a:endParaRPr kumimoji="0" lang="en-IN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19DF6F-74C4-AC7C-275F-1762121A4921}"/>
              </a:ext>
            </a:extLst>
          </p:cNvPr>
          <p:cNvSpPr txBox="1">
            <a:spLocks/>
          </p:cNvSpPr>
          <p:nvPr/>
        </p:nvSpPr>
        <p:spPr>
          <a:xfrm>
            <a:off x="4839547" y="3728719"/>
            <a:ext cx="6664079" cy="211327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31" rtl="0" latinLnBrk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2A2A2A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331" rtl="0" latinLnBrk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2A2A2A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2pPr>
            <a:lvl3pPr marL="0" marR="0" indent="0" algn="l" defTabSz="914331" rtl="0" latinLnBrk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2A2A2A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3pPr>
            <a:lvl4pPr marL="0" marR="0" indent="0" algn="l" defTabSz="914331" rtl="0" latinLnBrk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2A2A2A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4pPr>
            <a:lvl5pPr marL="0" marR="0" indent="0" algn="l" defTabSz="914331" rtl="0" latinLnBrk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2A2A2A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5pPr>
            <a:lvl6pPr marL="0" marR="0" indent="0" algn="l" defTabSz="914331" rtl="0" latinLnBrk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2A2A2A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6pPr>
            <a:lvl7pPr marL="0" marR="0" indent="0" algn="l" defTabSz="914331" rtl="0" latinLnBrk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2A2A2A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7pPr>
            <a:lvl8pPr marL="0" marR="0" indent="0" algn="l" defTabSz="914331" rtl="0" latinLnBrk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2A2A2A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8pPr>
            <a:lvl9pPr marL="0" marR="0" indent="0" algn="l" defTabSz="914331" rtl="0" latinLnBrk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2A2A2A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9pPr>
          </a:lstStyle>
          <a:p>
            <a:pPr algn="r" hangingPunct="1"/>
            <a:r>
              <a:rPr lang="en-US" sz="1600"/>
              <a:t>Dr. Cinosh Mathew</a:t>
            </a:r>
            <a:br>
              <a:rPr lang="en-US" sz="1600"/>
            </a:br>
            <a:r>
              <a:rPr lang="en-US" sz="1600"/>
              <a:t>MD,DM Cardiology</a:t>
            </a:r>
            <a:br>
              <a:rPr lang="en-US" sz="1600"/>
            </a:br>
            <a:r>
              <a:rPr lang="en-US" sz="1600"/>
              <a:t>Interventional Cardiologist</a:t>
            </a:r>
            <a:br>
              <a:rPr lang="en-US" sz="1600"/>
            </a:br>
            <a:r>
              <a:rPr lang="en-US" sz="1600"/>
              <a:t>Professor&amp; HOD</a:t>
            </a:r>
            <a:br>
              <a:rPr lang="en-US" sz="1600"/>
            </a:br>
            <a:r>
              <a:rPr lang="en-US" sz="1600"/>
              <a:t>Department of Cardiology,</a:t>
            </a:r>
            <a:br>
              <a:rPr lang="en-US" sz="1600"/>
            </a:br>
            <a:r>
              <a:rPr lang="en-US" sz="1600"/>
              <a:t>SBKS Medical Institute and Research Centre</a:t>
            </a:r>
            <a:br>
              <a:rPr lang="en-US" sz="1600"/>
            </a:br>
            <a:r>
              <a:rPr lang="en-US" sz="1600"/>
              <a:t>Sumandeep Vidyapeeth Deemed to be University</a:t>
            </a:r>
            <a:br>
              <a:rPr lang="en-US" sz="1600"/>
            </a:br>
            <a:br>
              <a:rPr lang="en-US" sz="160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17789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ounded Rectangle"/>
          <p:cNvSpPr/>
          <p:nvPr/>
        </p:nvSpPr>
        <p:spPr>
          <a:xfrm>
            <a:off x="7520268" y="1215641"/>
            <a:ext cx="4056163" cy="3745172"/>
          </a:xfrm>
          <a:prstGeom prst="roundRect">
            <a:avLst>
              <a:gd name="adj" fmla="val 5087"/>
            </a:avLst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24" name="Clinical impact of atorvastatin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Clinical impact of atorvastatin</a:t>
            </a:r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5455" y="6378032"/>
            <a:ext cx="228408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326" name="TextBox 5"/>
          <p:cNvSpPr txBox="1"/>
          <p:nvPr/>
        </p:nvSpPr>
        <p:spPr>
          <a:xfrm>
            <a:off x="524103" y="6410295"/>
            <a:ext cx="3231705" cy="19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700">
                <a:latin typeface="Calibri"/>
                <a:ea typeface="Calibri"/>
                <a:cs typeface="Calibri"/>
                <a:sym typeface="Calibri"/>
              </a:defRPr>
            </a:pPr>
            <a:r>
              <a:t>References: 1. Bybee KA. et al. </a:t>
            </a:r>
            <a:r>
              <a:rPr>
                <a:solidFill>
                  <a:srgbClr val="212121"/>
                </a:solidFill>
                <a:latin typeface="system-ui"/>
                <a:ea typeface="system-ui"/>
                <a:cs typeface="system-ui"/>
                <a:sym typeface="system-ui"/>
              </a:rPr>
              <a:t>Curr Med Res Opin. 2008;24(4):1217-1229. </a:t>
            </a:r>
          </a:p>
        </p:txBody>
      </p:sp>
      <p:sp>
        <p:nvSpPr>
          <p:cNvPr id="327" name="TextBox 7"/>
          <p:cNvSpPr txBox="1"/>
          <p:nvPr/>
        </p:nvSpPr>
        <p:spPr>
          <a:xfrm>
            <a:off x="8657046" y="6351144"/>
            <a:ext cx="2850489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CHD: coronary heart disease; CKD: chronic kidney disease; CV: cardiovascular; HTN: hypertension; T2DM: type 2 diabetes mellitus</a:t>
            </a:r>
          </a:p>
        </p:txBody>
      </p:sp>
      <p:sp>
        <p:nvSpPr>
          <p:cNvPr id="328" name="Rounded Rectangle"/>
          <p:cNvSpPr/>
          <p:nvPr/>
        </p:nvSpPr>
        <p:spPr>
          <a:xfrm>
            <a:off x="560800" y="5248862"/>
            <a:ext cx="11070399" cy="889178"/>
          </a:xfrm>
          <a:prstGeom prst="roundRect">
            <a:avLst>
              <a:gd name="adj" fmla="val 21424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29" name="Rectangle 7"/>
          <p:cNvSpPr txBox="1"/>
          <p:nvPr/>
        </p:nvSpPr>
        <p:spPr>
          <a:xfrm>
            <a:off x="1399151" y="5380856"/>
            <a:ext cx="9393698" cy="625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Atorvastatin reduces major CV events in both secondary and primary prevention of CHD and in a broad range of patients and disease conditions</a:t>
            </a:r>
          </a:p>
        </p:txBody>
      </p:sp>
      <p:sp>
        <p:nvSpPr>
          <p:cNvPr id="330" name="High-dose atorvastatin can halt and, in some cases, reverse atherosclerotic progression…"/>
          <p:cNvSpPr txBox="1"/>
          <p:nvPr/>
        </p:nvSpPr>
        <p:spPr>
          <a:xfrm>
            <a:off x="7978302" y="1995151"/>
            <a:ext cx="3140093" cy="2339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254000" indent="-254000">
              <a:spcBef>
                <a:spcPts val="2000"/>
              </a:spcBef>
              <a:buSzPct val="100000"/>
              <a:buFont typeface="Arial"/>
              <a:buChar char="‣"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High-dose atorvastatin can halt and, in some cases, reverse atherosclerotic progression</a:t>
            </a:r>
          </a:p>
          <a:p>
            <a:pPr marL="254000" indent="-254000">
              <a:spcBef>
                <a:spcPts val="2000"/>
              </a:spcBef>
              <a:buSzPct val="100000"/>
              <a:buFont typeface="Arial"/>
              <a:buChar char="‣"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Throughout its dose range, atorvastatin is safe and well tolerated </a:t>
            </a:r>
          </a:p>
        </p:txBody>
      </p:sp>
      <p:sp>
        <p:nvSpPr>
          <p:cNvPr id="331" name="Shape"/>
          <p:cNvSpPr/>
          <p:nvPr/>
        </p:nvSpPr>
        <p:spPr>
          <a:xfrm rot="5400000">
            <a:off x="4364500" y="-410290"/>
            <a:ext cx="978947" cy="4230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28"/>
                  <a:pt x="21600" y="95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57"/>
                </a:lnTo>
                <a:cubicBezTo>
                  <a:pt x="0" y="428"/>
                  <a:pt x="1612" y="0"/>
                  <a:pt x="3600" y="0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rgbClr val="535353"/>
            </a:solidFill>
            <a:miter/>
          </a:ln>
        </p:spPr>
        <p:txBody>
          <a:bodyPr lIns="45718" tIns="45718" rIns="45718" bIns="45718" anchor="ctr"/>
          <a:lstStyle/>
          <a:p>
            <a:pPr defTabSz="711200">
              <a:lnSpc>
                <a:spcPct val="90000"/>
              </a:lnSpc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2" name="Rounded Rectangle"/>
          <p:cNvSpPr/>
          <p:nvPr/>
        </p:nvSpPr>
        <p:spPr>
          <a:xfrm>
            <a:off x="489411" y="1135118"/>
            <a:ext cx="2378924" cy="1139989"/>
          </a:xfrm>
          <a:prstGeom prst="roundRect">
            <a:avLst>
              <a:gd name="adj" fmla="val 12716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33" name="Shape"/>
          <p:cNvSpPr/>
          <p:nvPr/>
        </p:nvSpPr>
        <p:spPr>
          <a:xfrm rot="5400000">
            <a:off x="4506065" y="658961"/>
            <a:ext cx="695816" cy="4230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28"/>
                  <a:pt x="21600" y="95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57"/>
                </a:lnTo>
                <a:cubicBezTo>
                  <a:pt x="0" y="428"/>
                  <a:pt x="1612" y="0"/>
                  <a:pt x="3600" y="0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rgbClr val="535353"/>
            </a:solidFill>
            <a:miter/>
          </a:ln>
        </p:spPr>
        <p:txBody>
          <a:bodyPr lIns="45718" tIns="45718" rIns="45718" bIns="45718" anchor="ctr"/>
          <a:lstStyle/>
          <a:p>
            <a:pPr defTabSz="711200">
              <a:lnSpc>
                <a:spcPct val="90000"/>
              </a:lnSpc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4" name="Rounded Rectangle"/>
          <p:cNvSpPr/>
          <p:nvPr/>
        </p:nvSpPr>
        <p:spPr>
          <a:xfrm>
            <a:off x="489411" y="2339482"/>
            <a:ext cx="2378924" cy="869767"/>
          </a:xfrm>
          <a:prstGeom prst="roundRect">
            <a:avLst>
              <a:gd name="adj" fmla="val 16667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35" name="Shape"/>
          <p:cNvSpPr/>
          <p:nvPr/>
        </p:nvSpPr>
        <p:spPr>
          <a:xfrm rot="5400000">
            <a:off x="4506065" y="1572215"/>
            <a:ext cx="695816" cy="4230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28"/>
                  <a:pt x="21600" y="95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57"/>
                </a:lnTo>
                <a:cubicBezTo>
                  <a:pt x="0" y="428"/>
                  <a:pt x="1612" y="0"/>
                  <a:pt x="3600" y="0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rgbClr val="535353"/>
            </a:solidFill>
            <a:miter/>
          </a:ln>
        </p:spPr>
        <p:txBody>
          <a:bodyPr lIns="45718" tIns="45718" rIns="45718" bIns="45718" anchor="ctr"/>
          <a:lstStyle/>
          <a:p>
            <a:pPr defTabSz="711200">
              <a:lnSpc>
                <a:spcPct val="90000"/>
              </a:lnSpc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Rounded Rectangle"/>
          <p:cNvSpPr/>
          <p:nvPr/>
        </p:nvSpPr>
        <p:spPr>
          <a:xfrm>
            <a:off x="489411" y="3252735"/>
            <a:ext cx="2378924" cy="869768"/>
          </a:xfrm>
          <a:prstGeom prst="roundRect">
            <a:avLst>
              <a:gd name="adj" fmla="val 16667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37" name="Shape"/>
          <p:cNvSpPr/>
          <p:nvPr/>
        </p:nvSpPr>
        <p:spPr>
          <a:xfrm rot="5400000">
            <a:off x="4506065" y="2485468"/>
            <a:ext cx="695816" cy="423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28"/>
                  <a:pt x="21600" y="95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957"/>
                </a:lnTo>
                <a:cubicBezTo>
                  <a:pt x="0" y="428"/>
                  <a:pt x="1612" y="0"/>
                  <a:pt x="3600" y="0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rgbClr val="535353"/>
            </a:solidFill>
            <a:miter/>
          </a:ln>
        </p:spPr>
        <p:txBody>
          <a:bodyPr lIns="45718" tIns="45718" rIns="45718" bIns="45718" anchor="ctr"/>
          <a:lstStyle/>
          <a:p>
            <a:pPr defTabSz="711200">
              <a:lnSpc>
                <a:spcPct val="90000"/>
              </a:lnSpc>
              <a:spcBef>
                <a:spcPts val="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8" name="Rounded Rectangle"/>
          <p:cNvSpPr/>
          <p:nvPr/>
        </p:nvSpPr>
        <p:spPr>
          <a:xfrm>
            <a:off x="489411" y="4165989"/>
            <a:ext cx="2378924" cy="869769"/>
          </a:xfrm>
          <a:prstGeom prst="roundRect">
            <a:avLst>
              <a:gd name="adj" fmla="val 16667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39" name="Acute CHD events…"/>
          <p:cNvSpPr txBox="1"/>
          <p:nvPr/>
        </p:nvSpPr>
        <p:spPr>
          <a:xfrm>
            <a:off x="4214888" y="1300816"/>
            <a:ext cx="2567143" cy="808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90500" lvl="1" indent="-190500" defTabSz="711200">
              <a:buSzPct val="100000"/>
              <a:buFont typeface="Arial"/>
              <a:buChar char="‣"/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Acute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CHD events</a:t>
            </a:r>
          </a:p>
          <a:p>
            <a:pPr marL="190500" lvl="1" indent="-190500" defTabSz="711200">
              <a:buSzPct val="100000"/>
              <a:buFont typeface="Arial"/>
              <a:buChar char="‣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Coronary revascularizations</a:t>
            </a:r>
          </a:p>
          <a:p>
            <a:pPr marL="190500" lvl="1" indent="-190500" defTabSz="711200">
              <a:buSzPct val="100000"/>
              <a:buFont typeface="Arial"/>
              <a:buChar char="‣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Stroke</a:t>
            </a:r>
          </a:p>
        </p:txBody>
      </p:sp>
      <p:sp>
        <p:nvSpPr>
          <p:cNvPr id="340" name="T2DM"/>
          <p:cNvSpPr txBox="1"/>
          <p:nvPr/>
        </p:nvSpPr>
        <p:spPr>
          <a:xfrm>
            <a:off x="870694" y="1563597"/>
            <a:ext cx="1616359" cy="31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889000">
              <a:lnSpc>
                <a:spcPct val="90000"/>
              </a:lnSpc>
              <a:spcBef>
                <a:spcPts val="800"/>
              </a:spcBef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T2DM</a:t>
            </a:r>
          </a:p>
        </p:txBody>
      </p:sp>
      <p:sp>
        <p:nvSpPr>
          <p:cNvPr id="341" name="HTN + ≥3 risk factors"/>
          <p:cNvSpPr txBox="1"/>
          <p:nvPr/>
        </p:nvSpPr>
        <p:spPr>
          <a:xfrm>
            <a:off x="505760" y="2615439"/>
            <a:ext cx="2346227" cy="31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889000">
              <a:lnSpc>
                <a:spcPct val="90000"/>
              </a:lnSpc>
              <a:spcBef>
                <a:spcPts val="800"/>
              </a:spcBef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HTN + ≥3 risk factors</a:t>
            </a:r>
          </a:p>
        </p:txBody>
      </p:sp>
      <p:sp>
        <p:nvSpPr>
          <p:cNvPr id="342" name="Prior cerebrovascular events"/>
          <p:cNvSpPr txBox="1"/>
          <p:nvPr/>
        </p:nvSpPr>
        <p:spPr>
          <a:xfrm>
            <a:off x="569081" y="3423242"/>
            <a:ext cx="2219583" cy="58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889000">
              <a:lnSpc>
                <a:spcPct val="90000"/>
              </a:lnSpc>
              <a:spcBef>
                <a:spcPts val="800"/>
              </a:spcBef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Prior cerebrovascular events</a:t>
            </a:r>
          </a:p>
        </p:txBody>
      </p:sp>
      <p:sp>
        <p:nvSpPr>
          <p:cNvPr id="343" name="Mild CKD"/>
          <p:cNvSpPr txBox="1"/>
          <p:nvPr/>
        </p:nvSpPr>
        <p:spPr>
          <a:xfrm>
            <a:off x="800722" y="4441950"/>
            <a:ext cx="1756300" cy="31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889000">
              <a:lnSpc>
                <a:spcPct val="90000"/>
              </a:lnSpc>
              <a:spcBef>
                <a:spcPts val="800"/>
              </a:spcBef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Mild CKD</a:t>
            </a:r>
          </a:p>
        </p:txBody>
      </p:sp>
      <p:sp>
        <p:nvSpPr>
          <p:cNvPr id="344" name="TextBox 234"/>
          <p:cNvSpPr txBox="1"/>
          <p:nvPr/>
        </p:nvSpPr>
        <p:spPr>
          <a:xfrm>
            <a:off x="3008179" y="1300817"/>
            <a:ext cx="1066861" cy="80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Reduced incidence of </a:t>
            </a:r>
          </a:p>
        </p:txBody>
      </p:sp>
      <p:sp>
        <p:nvSpPr>
          <p:cNvPr id="345" name="TextBox 234"/>
          <p:cNvSpPr txBox="1"/>
          <p:nvPr/>
        </p:nvSpPr>
        <p:spPr>
          <a:xfrm>
            <a:off x="3008179" y="2497067"/>
            <a:ext cx="1335201" cy="554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Reduced incidence of </a:t>
            </a:r>
          </a:p>
        </p:txBody>
      </p:sp>
      <p:sp>
        <p:nvSpPr>
          <p:cNvPr id="346" name="Non fatal MI…"/>
          <p:cNvSpPr txBox="1"/>
          <p:nvPr/>
        </p:nvSpPr>
        <p:spPr>
          <a:xfrm>
            <a:off x="4214888" y="2494669"/>
            <a:ext cx="1319566" cy="55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90500" lvl="1" indent="-190500" defTabSz="711200">
              <a:buSzPct val="100000"/>
              <a:buFont typeface="Arial"/>
              <a:buChar char="‣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Non fatal MI</a:t>
            </a:r>
          </a:p>
          <a:p>
            <a:pPr marL="190500" lvl="1" indent="-190500" defTabSz="711200">
              <a:buSzPct val="100000"/>
              <a:buFont typeface="Arial"/>
              <a:buChar char="‣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Fatal CHD</a:t>
            </a:r>
          </a:p>
        </p:txBody>
      </p:sp>
      <p:sp>
        <p:nvSpPr>
          <p:cNvPr id="347" name="Reduced risk of recurrent stroke"/>
          <p:cNvSpPr txBox="1"/>
          <p:nvPr/>
        </p:nvSpPr>
        <p:spPr>
          <a:xfrm>
            <a:off x="3407695" y="3527390"/>
            <a:ext cx="2967292" cy="300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90500" lvl="1" indent="-190500" defTabSz="711200">
              <a:buSzPct val="100000"/>
              <a:buFont typeface="Arial"/>
              <a:buChar char="‣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Reduced risk </a:t>
            </a:r>
            <a:r>
              <a:rPr b="1"/>
              <a:t>of recurrent stroke</a:t>
            </a:r>
          </a:p>
        </p:txBody>
      </p:sp>
      <p:sp>
        <p:nvSpPr>
          <p:cNvPr id="348" name="Reduced disease progression"/>
          <p:cNvSpPr txBox="1"/>
          <p:nvPr/>
        </p:nvSpPr>
        <p:spPr>
          <a:xfrm>
            <a:off x="3407695" y="4435883"/>
            <a:ext cx="2700493" cy="300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90500" lvl="1" indent="-190500" defTabSz="711200">
              <a:buSzPct val="100000"/>
              <a:buFont typeface="Arial"/>
              <a:buChar char="‣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Reduced disease </a:t>
            </a:r>
            <a:r>
              <a:rPr b="1"/>
              <a:t>progression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Atorvastatin versus other statins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Atorvastatin versus other statins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6789" y="6378032"/>
            <a:ext cx="225742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352" name="TextBox 5"/>
          <p:cNvSpPr txBox="1"/>
          <p:nvPr/>
        </p:nvSpPr>
        <p:spPr>
          <a:xfrm>
            <a:off x="524104" y="6362443"/>
            <a:ext cx="5020822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Hou Q. et al. Cardiovasc Drugs Ther. 2022. 2. Costa GS. et al. Eur Heart J Cardiovasc Pharmacother. 2022;9(1):100-115. 3. 1. Descamps OS. et al. In Hypercholesterolemia. IntechOpen. 2015.   </a:t>
            </a:r>
          </a:p>
        </p:txBody>
      </p:sp>
      <p:sp>
        <p:nvSpPr>
          <p:cNvPr id="353" name="TextBox 7"/>
          <p:cNvSpPr txBox="1"/>
          <p:nvPr/>
        </p:nvSpPr>
        <p:spPr>
          <a:xfrm>
            <a:off x="8657046" y="6351144"/>
            <a:ext cx="2850489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BP: blood pressure ;</a:t>
            </a:r>
            <a:r>
              <a: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t>LDL-C: low-density lipoprotein cholesterol; RCT: randomized controlled trials</a:t>
            </a:r>
          </a:p>
        </p:txBody>
      </p:sp>
      <p:sp>
        <p:nvSpPr>
          <p:cNvPr id="354" name="Statins may be generally safe on muscles but there are concerns around adverse muscle events…"/>
          <p:cNvSpPr txBox="1"/>
          <p:nvPr/>
        </p:nvSpPr>
        <p:spPr>
          <a:xfrm>
            <a:off x="557200" y="2017857"/>
            <a:ext cx="5020822" cy="282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0500" indent="-190500">
              <a:spcBef>
                <a:spcPts val="29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Statins may be generally safe on muscles but there are concerns around adverse muscle events</a:t>
            </a:r>
          </a:p>
          <a:p>
            <a:pPr marL="190500" indent="-190500">
              <a:spcBef>
                <a:spcPts val="29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Meta-analysis of RCTs shows that moderate atorvastatin may be superior to equivalent simvastatin and pravastatin in muscle tolerability</a:t>
            </a:r>
            <a:r>
              <a:rPr baseline="28887"/>
              <a:t>1</a:t>
            </a:r>
          </a:p>
          <a:p>
            <a:pPr marL="190500" indent="-190500">
              <a:spcBef>
                <a:spcPts val="29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Atorvastatin has a BP lowering effect independent of LDL-C levels</a:t>
            </a:r>
            <a:r>
              <a:rPr baseline="28887"/>
              <a:t>2</a:t>
            </a:r>
          </a:p>
        </p:txBody>
      </p:sp>
      <p:graphicFrame>
        <p:nvGraphicFramePr>
          <p:cNvPr id="355" name="Table 4"/>
          <p:cNvGraphicFramePr/>
          <p:nvPr/>
        </p:nvGraphicFramePr>
        <p:xfrm>
          <a:off x="6353504" y="1642140"/>
          <a:ext cx="5087372" cy="357921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54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535">
                <a:tc gridSpan="2">
                  <a:txBody>
                    <a:bodyPr/>
                    <a:lstStyle/>
                    <a:p>
                      <a:pPr defTabSz="914400"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For better precision of Atorvastatin</a:t>
                      </a:r>
                      <a:r>
                        <a:rPr baseline="30199"/>
                        <a:t>3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204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3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Dosage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LDL-C reduction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53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mg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53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mg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53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mg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53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 mg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reatment intensification beyond LDL-C target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Treatment intensification beyond LDL-C target</a:t>
            </a: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7998" y="6378032"/>
            <a:ext cx="223323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373" name="TextBox 5"/>
          <p:cNvSpPr txBox="1"/>
          <p:nvPr/>
        </p:nvSpPr>
        <p:spPr>
          <a:xfrm>
            <a:off x="524104" y="6414644"/>
            <a:ext cx="3239549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Reference: 1. Descamps OS. et al. In Hypercholesterolemia. IntechOpen. 2015. </a:t>
            </a:r>
          </a:p>
        </p:txBody>
      </p:sp>
      <p:sp>
        <p:nvSpPr>
          <p:cNvPr id="374" name="TextBox 7"/>
          <p:cNvSpPr txBox="1"/>
          <p:nvPr/>
        </p:nvSpPr>
        <p:spPr>
          <a:xfrm>
            <a:off x="8657046" y="6351144"/>
            <a:ext cx="2850489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CV: cardiovascular; HDL-C: high-density lipoprotein cholesterol; LDL-C: low-density lipoprotein  cholesterol; TG: triglycerides</a:t>
            </a:r>
          </a:p>
        </p:txBody>
      </p:sp>
      <p:grpSp>
        <p:nvGrpSpPr>
          <p:cNvPr id="390" name="Group"/>
          <p:cNvGrpSpPr/>
          <p:nvPr/>
        </p:nvGrpSpPr>
        <p:grpSpPr>
          <a:xfrm>
            <a:off x="399229" y="1012626"/>
            <a:ext cx="11554925" cy="4832895"/>
            <a:chOff x="0" y="0"/>
            <a:chExt cx="11554923" cy="4832894"/>
          </a:xfrm>
        </p:grpSpPr>
        <p:grpSp>
          <p:nvGrpSpPr>
            <p:cNvPr id="386" name="Group"/>
            <p:cNvGrpSpPr/>
            <p:nvPr/>
          </p:nvGrpSpPr>
          <p:grpSpPr>
            <a:xfrm>
              <a:off x="-1" y="0"/>
              <a:ext cx="11554925" cy="4832895"/>
              <a:chOff x="0" y="0"/>
              <a:chExt cx="11554923" cy="4832894"/>
            </a:xfrm>
          </p:grpSpPr>
          <p:sp>
            <p:nvSpPr>
              <p:cNvPr id="375" name="Rectangle"/>
              <p:cNvSpPr/>
              <p:nvPr/>
            </p:nvSpPr>
            <p:spPr>
              <a:xfrm>
                <a:off x="172699" y="1106649"/>
                <a:ext cx="11382225" cy="3133523"/>
              </a:xfrm>
              <a:prstGeom prst="rect">
                <a:avLst/>
              </a:prstGeom>
              <a:solidFill>
                <a:srgbClr val="DDDDDD">
                  <a:alpha val="50113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6" name="Round Diagonal Corner Rectangle 7"/>
              <p:cNvSpPr/>
              <p:nvPr/>
            </p:nvSpPr>
            <p:spPr>
              <a:xfrm>
                <a:off x="1" y="1307035"/>
                <a:ext cx="685347" cy="631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9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0114" y="21600"/>
                      <a:pt x="18281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1486" y="0"/>
                      <a:pt x="3319" y="0"/>
                    </a:cubicBezTo>
                    <a:close/>
                  </a:path>
                </a:pathLst>
              </a:custGeom>
              <a:gradFill flip="none" rotWithShape="1">
                <a:gsLst>
                  <a:gs pos="535">
                    <a:srgbClr val="531B93"/>
                  </a:gs>
                  <a:gs pos="50748">
                    <a:srgbClr val="005493"/>
                  </a:gs>
                  <a:gs pos="99845">
                    <a:srgbClr val="3F87B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Right Triangle 11"/>
              <p:cNvSpPr/>
              <p:nvPr/>
            </p:nvSpPr>
            <p:spPr>
              <a:xfrm rot="10800000">
                <a:off x="0" y="1938902"/>
                <a:ext cx="181117" cy="86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2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8" name="Round Diagonal Corner Rectangle 7"/>
              <p:cNvSpPr/>
              <p:nvPr/>
            </p:nvSpPr>
            <p:spPr>
              <a:xfrm>
                <a:off x="1" y="2298493"/>
                <a:ext cx="685347" cy="631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9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0114" y="21600"/>
                      <a:pt x="18281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1486" y="0"/>
                      <a:pt x="3319" y="0"/>
                    </a:cubicBezTo>
                    <a:close/>
                  </a:path>
                </a:pathLst>
              </a:custGeom>
              <a:gradFill flip="none" rotWithShape="1">
                <a:gsLst>
                  <a:gs pos="535">
                    <a:srgbClr val="531B93"/>
                  </a:gs>
                  <a:gs pos="50748">
                    <a:srgbClr val="005493"/>
                  </a:gs>
                  <a:gs pos="99845">
                    <a:srgbClr val="3F87B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Right Triangle 11"/>
              <p:cNvSpPr/>
              <p:nvPr/>
            </p:nvSpPr>
            <p:spPr>
              <a:xfrm rot="10800000">
                <a:off x="0" y="2930359"/>
                <a:ext cx="181117" cy="86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2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0" name="Round Diagonal Corner Rectangle 7"/>
              <p:cNvSpPr/>
              <p:nvPr/>
            </p:nvSpPr>
            <p:spPr>
              <a:xfrm>
                <a:off x="1" y="3236536"/>
                <a:ext cx="685347" cy="631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9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0114" y="21600"/>
                      <a:pt x="18281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1486" y="0"/>
                      <a:pt x="3319" y="0"/>
                    </a:cubicBezTo>
                    <a:close/>
                  </a:path>
                </a:pathLst>
              </a:custGeom>
              <a:gradFill flip="none" rotWithShape="1">
                <a:gsLst>
                  <a:gs pos="535">
                    <a:srgbClr val="531B93"/>
                  </a:gs>
                  <a:gs pos="50748">
                    <a:srgbClr val="005493"/>
                  </a:gs>
                  <a:gs pos="99845">
                    <a:srgbClr val="3F87B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Right Triangle 11"/>
              <p:cNvSpPr/>
              <p:nvPr/>
            </p:nvSpPr>
            <p:spPr>
              <a:xfrm rot="10800000">
                <a:off x="0" y="3868402"/>
                <a:ext cx="181117" cy="86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2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2" name="1"/>
              <p:cNvSpPr txBox="1"/>
              <p:nvPr/>
            </p:nvSpPr>
            <p:spPr>
              <a:xfrm>
                <a:off x="239111" y="1472675"/>
                <a:ext cx="207126" cy="300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383" name="2"/>
              <p:cNvSpPr txBox="1"/>
              <p:nvPr/>
            </p:nvSpPr>
            <p:spPr>
              <a:xfrm>
                <a:off x="239111" y="2464132"/>
                <a:ext cx="207126" cy="300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384" name="3"/>
              <p:cNvSpPr txBox="1"/>
              <p:nvPr/>
            </p:nvSpPr>
            <p:spPr>
              <a:xfrm>
                <a:off x="239111" y="3402176"/>
                <a:ext cx="207126" cy="300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3</a:t>
                </a:r>
              </a:p>
            </p:txBody>
          </p:sp>
          <p:pic>
            <p:nvPicPr>
              <p:cNvPr id="385" name="question-mark-g3aaa6689f_1280.jpg" descr="question-mark-g3aaa6689f_1280.jpg"/>
              <p:cNvPicPr>
                <a:picLocks noChangeAspect="1"/>
              </p:cNvPicPr>
              <p:nvPr/>
            </p:nvPicPr>
            <p:blipFill>
              <a:blip r:embed="rId2"/>
              <a:srcRect l="19925" t="7610" r="28777" b="12167"/>
              <a:stretch>
                <a:fillRect/>
              </a:stretch>
            </p:blipFill>
            <p:spPr>
              <a:xfrm>
                <a:off x="7686291" y="-1"/>
                <a:ext cx="3090256" cy="48328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87" name="Rectangle 1"/>
            <p:cNvSpPr/>
            <p:nvPr/>
          </p:nvSpPr>
          <p:spPr>
            <a:xfrm>
              <a:off x="823623" y="2452996"/>
              <a:ext cx="632487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Is it necessary to target HDL-C and TG?</a:t>
              </a:r>
            </a:p>
          </p:txBody>
        </p:sp>
        <p:sp>
          <p:nvSpPr>
            <p:cNvPr id="388" name="Under statin therapy, does the patient still have a residual CV risk?"/>
            <p:cNvSpPr/>
            <p:nvPr/>
          </p:nvSpPr>
          <p:spPr>
            <a:xfrm>
              <a:off x="823624" y="1479756"/>
              <a:ext cx="640168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Under statin therapy, does the patient still have a residual CV risk?</a:t>
              </a:r>
            </a:p>
          </p:txBody>
        </p:sp>
        <p:sp>
          <p:nvSpPr>
            <p:cNvPr id="389" name="Rectangle 1"/>
            <p:cNvSpPr/>
            <p:nvPr/>
          </p:nvSpPr>
          <p:spPr>
            <a:xfrm>
              <a:off x="823623" y="3426235"/>
              <a:ext cx="591365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Would further intervention be beneficial?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LDL-C and Non-HDL goals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LDL-C and Non-HDL goals</a:t>
            </a:r>
          </a:p>
        </p:txBody>
      </p:sp>
      <p:sp>
        <p:nvSpPr>
          <p:cNvPr id="3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6789" y="6378032"/>
            <a:ext cx="225742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394" name="TextBox 5"/>
          <p:cNvSpPr txBox="1"/>
          <p:nvPr/>
        </p:nvSpPr>
        <p:spPr>
          <a:xfrm>
            <a:off x="524103" y="6414644"/>
            <a:ext cx="3729377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Puri R. et al. The Journal of The Association of Physicians of India. 2020;68(11):21-34. </a:t>
            </a:r>
          </a:p>
        </p:txBody>
      </p:sp>
      <p:sp>
        <p:nvSpPr>
          <p:cNvPr id="395" name="TextBox 7"/>
          <p:cNvSpPr txBox="1"/>
          <p:nvPr/>
        </p:nvSpPr>
        <p:spPr>
          <a:xfrm>
            <a:off x="8657046" y="6351144"/>
            <a:ext cx="2850489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HDL: high-density lipoprotein; LAI: Lipid Association of India; LDL-C: low-density lipoprotein cholesterol</a:t>
            </a:r>
          </a:p>
        </p:txBody>
      </p:sp>
      <p:sp>
        <p:nvSpPr>
          <p:cNvPr id="396" name="Rounded Rectangle"/>
          <p:cNvSpPr/>
          <p:nvPr/>
        </p:nvSpPr>
        <p:spPr>
          <a:xfrm>
            <a:off x="560800" y="5558885"/>
            <a:ext cx="11070399" cy="585755"/>
          </a:xfrm>
          <a:prstGeom prst="roundRect">
            <a:avLst>
              <a:gd name="adj" fmla="val 32522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97" name="Rectangle 7"/>
          <p:cNvSpPr txBox="1"/>
          <p:nvPr/>
        </p:nvSpPr>
        <p:spPr>
          <a:xfrm>
            <a:off x="934139" y="5685218"/>
            <a:ext cx="10323722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LAI recommends non-HDL-C as a co-primary target, as important as LDL-C, for lipid lowering therapy</a:t>
            </a:r>
          </a:p>
        </p:txBody>
      </p:sp>
      <p:sp>
        <p:nvSpPr>
          <p:cNvPr id="398" name="Rounded Rectangle"/>
          <p:cNvSpPr/>
          <p:nvPr/>
        </p:nvSpPr>
        <p:spPr>
          <a:xfrm>
            <a:off x="315383" y="1263880"/>
            <a:ext cx="11561234" cy="585755"/>
          </a:xfrm>
          <a:prstGeom prst="roundRect">
            <a:avLst>
              <a:gd name="adj" fmla="val 50000"/>
            </a:avLst>
          </a:prstGeom>
          <a:solidFill>
            <a:srgbClr val="004F7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9" name="Newer treatment goals and statin initiation thresholds based on the risk categories proposed by LAI in 2020"/>
          <p:cNvSpPr txBox="1"/>
          <p:nvPr/>
        </p:nvSpPr>
        <p:spPr>
          <a:xfrm>
            <a:off x="934139" y="1390213"/>
            <a:ext cx="10323717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Newer treatment goals and statin initiation thresholds based on the risk categories proposed by LAI in 2020 </a:t>
            </a:r>
          </a:p>
        </p:txBody>
      </p:sp>
      <p:graphicFrame>
        <p:nvGraphicFramePr>
          <p:cNvPr id="400" name="Table"/>
          <p:cNvGraphicFramePr/>
          <p:nvPr/>
        </p:nvGraphicFramePr>
        <p:xfrm>
          <a:off x="557042" y="2031526"/>
          <a:ext cx="11077911" cy="338104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20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913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Group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04D6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Goals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04D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Consider Drug Therapy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04D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64">
                <a:tc>
                  <a:txBody>
                    <a:bodyPr/>
                    <a:lstStyle/>
                    <a:p>
                      <a:pPr>
                        <a:defRPr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04E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LDL-C (mg/dl)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04E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Non-HDL (mg/dl)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04E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LDL-C (mg/dl)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04E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Non-HDL (mg/dl)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04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98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Extreme Risk Group Category A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&lt;50 (Optional goal ≤30)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&lt;80 (Optional goal ≤60)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≥50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≥80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8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Extreme Risk Group Category B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≤30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≤60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&gt;30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&gt;60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8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High Risk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&lt;50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&lt;80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≥50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≥80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8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Risk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&lt;70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&lt;100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≥70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≥100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58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 Risk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&lt;100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&lt;130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≥100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≥130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58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Risk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&lt;100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&lt;130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≥130*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≥160*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582">
                <a:tc gridSpan="5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*After an adequate non-pharmacological intervention for at least 3 months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Further lowering LDL-C levels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Further lowering LDL-C levels</a:t>
            </a:r>
          </a:p>
        </p:txBody>
      </p:sp>
      <p:sp>
        <p:nvSpPr>
          <p:cNvPr id="4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6603" y="6378032"/>
            <a:ext cx="226114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404" name="TextBox 5"/>
          <p:cNvSpPr txBox="1"/>
          <p:nvPr/>
        </p:nvSpPr>
        <p:spPr>
          <a:xfrm>
            <a:off x="524103" y="6414644"/>
            <a:ext cx="3814578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Puri R. et al. The Journal of The Association of Physicians of India. 2020;68(11):21-34. </a:t>
            </a:r>
          </a:p>
        </p:txBody>
      </p:sp>
      <p:sp>
        <p:nvSpPr>
          <p:cNvPr id="405" name="TextBox 7"/>
          <p:cNvSpPr txBox="1"/>
          <p:nvPr/>
        </p:nvSpPr>
        <p:spPr>
          <a:xfrm>
            <a:off x="8657046" y="6351144"/>
            <a:ext cx="2850489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ASCVD: atherosclerotic cardiovascular disease; CV: cardiovascular; LDL-C: low-density lipoprotein cholesterol</a:t>
            </a:r>
          </a:p>
        </p:txBody>
      </p:sp>
      <p:sp>
        <p:nvSpPr>
          <p:cNvPr id="406" name="Rounded Rectangle"/>
          <p:cNvSpPr/>
          <p:nvPr/>
        </p:nvSpPr>
        <p:spPr>
          <a:xfrm>
            <a:off x="315383" y="1263880"/>
            <a:ext cx="11561234" cy="585755"/>
          </a:xfrm>
          <a:prstGeom prst="roundRect">
            <a:avLst>
              <a:gd name="adj" fmla="val 50000"/>
            </a:avLst>
          </a:prstGeom>
          <a:solidFill>
            <a:srgbClr val="004F7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7" name="Relationship between achieved LDL-C levels, CV events and relative risk reduction in FOURIER Study"/>
          <p:cNvSpPr txBox="1"/>
          <p:nvPr/>
        </p:nvSpPr>
        <p:spPr>
          <a:xfrm>
            <a:off x="1303605" y="1390213"/>
            <a:ext cx="9584787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Relationship between achieved LDL-C levels, CV events and relative risk reduction in FOURIER Study </a:t>
            </a:r>
          </a:p>
        </p:txBody>
      </p:sp>
      <p:sp>
        <p:nvSpPr>
          <p:cNvPr id="408" name="There is evidence to support the benefit of attaining LDL-C levels &lt;50 mg/dL"/>
          <p:cNvSpPr txBox="1"/>
          <p:nvPr/>
        </p:nvSpPr>
        <p:spPr>
          <a:xfrm>
            <a:off x="524947" y="5689027"/>
            <a:ext cx="7323305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190500" indent="-1905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There is evidence to support the benefit of attaining LDL-C levels &lt;50 mg/dL</a:t>
            </a:r>
          </a:p>
        </p:txBody>
      </p:sp>
      <p:graphicFrame>
        <p:nvGraphicFramePr>
          <p:cNvPr id="409" name="Table 9"/>
          <p:cNvGraphicFramePr/>
          <p:nvPr/>
        </p:nvGraphicFramePr>
        <p:xfrm>
          <a:off x="872950" y="2172348"/>
          <a:ext cx="10446096" cy="319396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41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3744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Patients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2669 (10%)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8003 (31%)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3444 (13%)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7471 (29%)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4395 (17%)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28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Achieved LDL-C levels at 4 weeks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&lt;20 mg/dL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to 49 mg/dL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to 69 mg/dL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 to 99 mg/dL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≥100 mg/dL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46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Kaplan Meier event rates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10.3%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12.4%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13.6%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13.7%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15.5%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1F4D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46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Relative risk reduction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Further lowering LDL-C levels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Further lowering LDL-C levels</a:t>
            </a:r>
          </a:p>
        </p:txBody>
      </p:sp>
      <p:sp>
        <p:nvSpPr>
          <p:cNvPr id="4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87084" y="6378032"/>
            <a:ext cx="245151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413" name="TextBox 5"/>
          <p:cNvSpPr txBox="1"/>
          <p:nvPr/>
        </p:nvSpPr>
        <p:spPr>
          <a:xfrm>
            <a:off x="524104" y="6414644"/>
            <a:ext cx="4562956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Puri R. et al. The Journal of The Association of Physicians of India. 2020;68(11):21-34. </a:t>
            </a:r>
          </a:p>
        </p:txBody>
      </p:sp>
      <p:sp>
        <p:nvSpPr>
          <p:cNvPr id="414" name="TextBox 7"/>
          <p:cNvSpPr txBox="1"/>
          <p:nvPr/>
        </p:nvSpPr>
        <p:spPr>
          <a:xfrm>
            <a:off x="8657046" y="6408294"/>
            <a:ext cx="2850489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LDL-C: low-density lipoprotein cholesterol</a:t>
            </a:r>
          </a:p>
        </p:txBody>
      </p:sp>
      <p:grpSp>
        <p:nvGrpSpPr>
          <p:cNvPr id="439" name="Group"/>
          <p:cNvGrpSpPr/>
          <p:nvPr/>
        </p:nvGrpSpPr>
        <p:grpSpPr>
          <a:xfrm>
            <a:off x="692469" y="2119276"/>
            <a:ext cx="10807067" cy="3715821"/>
            <a:chOff x="0" y="0"/>
            <a:chExt cx="10807065" cy="3715820"/>
          </a:xfrm>
        </p:grpSpPr>
        <p:grpSp>
          <p:nvGrpSpPr>
            <p:cNvPr id="435" name="Group"/>
            <p:cNvGrpSpPr/>
            <p:nvPr/>
          </p:nvGrpSpPr>
          <p:grpSpPr>
            <a:xfrm>
              <a:off x="0" y="0"/>
              <a:ext cx="10807067" cy="3715821"/>
              <a:chOff x="0" y="0"/>
              <a:chExt cx="10807066" cy="3715820"/>
            </a:xfrm>
          </p:grpSpPr>
          <p:sp>
            <p:nvSpPr>
              <p:cNvPr id="415" name="Rectangle"/>
              <p:cNvSpPr/>
              <p:nvPr/>
            </p:nvSpPr>
            <p:spPr>
              <a:xfrm>
                <a:off x="172698" y="0"/>
                <a:ext cx="10634369" cy="3133522"/>
              </a:xfrm>
              <a:prstGeom prst="rect">
                <a:avLst/>
              </a:prstGeom>
              <a:solidFill>
                <a:srgbClr val="DDDDDD">
                  <a:alpha val="50113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6" name="Round Diagonal Corner Rectangle 7"/>
              <p:cNvSpPr/>
              <p:nvPr/>
            </p:nvSpPr>
            <p:spPr>
              <a:xfrm>
                <a:off x="0" y="200386"/>
                <a:ext cx="685348" cy="631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9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0114" y="21600"/>
                      <a:pt x="18281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1486" y="0"/>
                      <a:pt x="3319" y="0"/>
                    </a:cubicBezTo>
                    <a:close/>
                  </a:path>
                </a:pathLst>
              </a:custGeom>
              <a:gradFill flip="none" rotWithShape="1">
                <a:gsLst>
                  <a:gs pos="535">
                    <a:srgbClr val="531B93"/>
                  </a:gs>
                  <a:gs pos="50748">
                    <a:srgbClr val="005493"/>
                  </a:gs>
                  <a:gs pos="99845">
                    <a:srgbClr val="3F87B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17" name="Right Triangle 11"/>
              <p:cNvSpPr/>
              <p:nvPr/>
            </p:nvSpPr>
            <p:spPr>
              <a:xfrm rot="10800000">
                <a:off x="0" y="832251"/>
                <a:ext cx="181117" cy="86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2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422" name="Group 15"/>
              <p:cNvGrpSpPr/>
              <p:nvPr/>
            </p:nvGrpSpPr>
            <p:grpSpPr>
              <a:xfrm>
                <a:off x="1514307" y="940950"/>
                <a:ext cx="8384443" cy="121876"/>
                <a:chOff x="-1" y="-1"/>
                <a:chExt cx="8384441" cy="121875"/>
              </a:xfrm>
            </p:grpSpPr>
            <p:grpSp>
              <p:nvGrpSpPr>
                <p:cNvPr id="420" name="Group 14"/>
                <p:cNvGrpSpPr/>
                <p:nvPr/>
              </p:nvGrpSpPr>
              <p:grpSpPr>
                <a:xfrm>
                  <a:off x="-2" y="26937"/>
                  <a:ext cx="8384443" cy="12702"/>
                  <a:chOff x="-1" y="0"/>
                  <a:chExt cx="8384442" cy="12701"/>
                </a:xfrm>
              </p:grpSpPr>
              <p:sp>
                <p:nvSpPr>
                  <p:cNvPr id="418" name="Straight Connector 12"/>
                  <p:cNvSpPr/>
                  <p:nvPr/>
                </p:nvSpPr>
                <p:spPr>
                  <a:xfrm flipV="1">
                    <a:off x="-2" y="0"/>
                    <a:ext cx="3732740" cy="12702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BFBFB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9" name="Straight Connector 58"/>
                  <p:cNvSpPr/>
                  <p:nvPr/>
                </p:nvSpPr>
                <p:spPr>
                  <a:xfrm flipV="1">
                    <a:off x="4651701" y="0"/>
                    <a:ext cx="3732740" cy="12702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BFBFB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21" name="Arrow: Chevron 13"/>
                <p:cNvSpPr/>
                <p:nvPr/>
              </p:nvSpPr>
              <p:spPr>
                <a:xfrm rot="5400000">
                  <a:off x="4131281" y="-43473"/>
                  <a:ext cx="121876" cy="20882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1E4B6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800"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/>
                </a:p>
              </p:txBody>
            </p:sp>
          </p:grpSp>
          <p:sp>
            <p:nvSpPr>
              <p:cNvPr id="423" name="Round Diagonal Corner Rectangle 7"/>
              <p:cNvSpPr/>
              <p:nvPr/>
            </p:nvSpPr>
            <p:spPr>
              <a:xfrm>
                <a:off x="0" y="1191843"/>
                <a:ext cx="685348" cy="631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9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0114" y="21600"/>
                      <a:pt x="18281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1486" y="0"/>
                      <a:pt x="3319" y="0"/>
                    </a:cubicBezTo>
                    <a:close/>
                  </a:path>
                </a:pathLst>
              </a:custGeom>
              <a:gradFill flip="none" rotWithShape="1">
                <a:gsLst>
                  <a:gs pos="535">
                    <a:srgbClr val="531B93"/>
                  </a:gs>
                  <a:gs pos="50748">
                    <a:srgbClr val="005493"/>
                  </a:gs>
                  <a:gs pos="99845">
                    <a:srgbClr val="3F87B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24" name="Right Triangle 11"/>
              <p:cNvSpPr/>
              <p:nvPr/>
            </p:nvSpPr>
            <p:spPr>
              <a:xfrm rot="10800000">
                <a:off x="0" y="1823709"/>
                <a:ext cx="181117" cy="86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2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5" name="Round Diagonal Corner Rectangle 7"/>
              <p:cNvSpPr/>
              <p:nvPr/>
            </p:nvSpPr>
            <p:spPr>
              <a:xfrm>
                <a:off x="0" y="2129887"/>
                <a:ext cx="685348" cy="631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9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0114" y="21600"/>
                      <a:pt x="18281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1486" y="0"/>
                      <a:pt x="3319" y="0"/>
                    </a:cubicBezTo>
                    <a:close/>
                  </a:path>
                </a:pathLst>
              </a:custGeom>
              <a:gradFill flip="none" rotWithShape="1">
                <a:gsLst>
                  <a:gs pos="535">
                    <a:srgbClr val="531B93"/>
                  </a:gs>
                  <a:gs pos="50748">
                    <a:srgbClr val="005493"/>
                  </a:gs>
                  <a:gs pos="99845">
                    <a:srgbClr val="3F87B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26" name="Right Triangle 11"/>
              <p:cNvSpPr/>
              <p:nvPr/>
            </p:nvSpPr>
            <p:spPr>
              <a:xfrm rot="10800000">
                <a:off x="0" y="2761751"/>
                <a:ext cx="181117" cy="86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2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431" name="Group 15"/>
              <p:cNvGrpSpPr/>
              <p:nvPr/>
            </p:nvGrpSpPr>
            <p:grpSpPr>
              <a:xfrm>
                <a:off x="1514307" y="1899802"/>
                <a:ext cx="8384443" cy="121875"/>
                <a:chOff x="-1" y="-1"/>
                <a:chExt cx="8384441" cy="121874"/>
              </a:xfrm>
            </p:grpSpPr>
            <p:grpSp>
              <p:nvGrpSpPr>
                <p:cNvPr id="429" name="Group 14"/>
                <p:cNvGrpSpPr/>
                <p:nvPr/>
              </p:nvGrpSpPr>
              <p:grpSpPr>
                <a:xfrm>
                  <a:off x="-2" y="26937"/>
                  <a:ext cx="8384443" cy="12702"/>
                  <a:chOff x="-1" y="0"/>
                  <a:chExt cx="8384442" cy="12701"/>
                </a:xfrm>
              </p:grpSpPr>
              <p:sp>
                <p:nvSpPr>
                  <p:cNvPr id="427" name="Straight Connector 12"/>
                  <p:cNvSpPr/>
                  <p:nvPr/>
                </p:nvSpPr>
                <p:spPr>
                  <a:xfrm flipV="1">
                    <a:off x="-2" y="0"/>
                    <a:ext cx="3732740" cy="12702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BFBFB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8" name="Straight Connector 58"/>
                  <p:cNvSpPr/>
                  <p:nvPr/>
                </p:nvSpPr>
                <p:spPr>
                  <a:xfrm flipV="1">
                    <a:off x="4651701" y="0"/>
                    <a:ext cx="3732740" cy="12702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BFBFB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30" name="Arrow: Chevron 13"/>
                <p:cNvSpPr/>
                <p:nvPr/>
              </p:nvSpPr>
              <p:spPr>
                <a:xfrm rot="5400000">
                  <a:off x="4131281" y="-43474"/>
                  <a:ext cx="121875" cy="20882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1E4B6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800"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/>
                </a:p>
              </p:txBody>
            </p:sp>
          </p:grpSp>
          <p:sp>
            <p:nvSpPr>
              <p:cNvPr id="432" name="1"/>
              <p:cNvSpPr/>
              <p:nvPr/>
            </p:nvSpPr>
            <p:spPr>
              <a:xfrm>
                <a:off x="342674" y="516319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33" name="2"/>
              <p:cNvSpPr/>
              <p:nvPr/>
            </p:nvSpPr>
            <p:spPr>
              <a:xfrm>
                <a:off x="342674" y="150777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34" name="3"/>
              <p:cNvSpPr/>
              <p:nvPr/>
            </p:nvSpPr>
            <p:spPr>
              <a:xfrm>
                <a:off x="342674" y="244582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sp>
          <p:nvSpPr>
            <p:cNvPr id="436" name="Rectangle 1"/>
            <p:cNvSpPr/>
            <p:nvPr/>
          </p:nvSpPr>
          <p:spPr>
            <a:xfrm>
              <a:off x="823623" y="1520794"/>
              <a:ext cx="98809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Hunter-gatherer populations have 50 to 75 mg/dL LDL-C and no evidence of atherosclerosis</a:t>
              </a:r>
            </a:p>
          </p:txBody>
        </p:sp>
        <p:sp>
          <p:nvSpPr>
            <p:cNvPr id="437" name="LDL-C levels in neonates = 30 to 70 mg/dL"/>
            <p:cNvSpPr/>
            <p:nvPr/>
          </p:nvSpPr>
          <p:spPr>
            <a:xfrm>
              <a:off x="823624" y="533641"/>
              <a:ext cx="99739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LDL-C levels in neonates = 30 to 70 mg/dL</a:t>
              </a:r>
            </a:p>
          </p:txBody>
        </p:sp>
        <p:sp>
          <p:nvSpPr>
            <p:cNvPr id="438" name="Rectangle 1"/>
            <p:cNvSpPr/>
            <p:nvPr/>
          </p:nvSpPr>
          <p:spPr>
            <a:xfrm>
              <a:off x="823623" y="2441544"/>
              <a:ext cx="98809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25 mg/dL LDL-C plasma levels enough to provide nourishment to the body cells.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Rectangle 1"/>
          <p:cNvSpPr txBox="1"/>
          <p:nvPr/>
        </p:nvSpPr>
        <p:spPr>
          <a:xfrm>
            <a:off x="1077245" y="3168954"/>
            <a:ext cx="5632305" cy="2377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54000" indent="-254000"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Lower incidence of new-onset or worsening diabetes </a:t>
            </a:r>
          </a:p>
          <a:p>
            <a:pPr marL="254000" indent="-254000"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54000" indent="-254000"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Low frequency of muscle-related side effects</a:t>
            </a:r>
          </a:p>
          <a:p>
            <a:pPr marL="254000" indent="-254000"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54000" indent="-254000"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Minimal drug interactions</a:t>
            </a:r>
          </a:p>
          <a:p>
            <a:pPr marL="254000" indent="-254000"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54000" indent="-254000"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Significant reduction in high-sensitivity C-reactive protein (hsCRP)</a:t>
            </a:r>
          </a:p>
        </p:txBody>
      </p:sp>
      <p:sp>
        <p:nvSpPr>
          <p:cNvPr id="507" name="TextBox 5"/>
          <p:cNvSpPr txBox="1"/>
          <p:nvPr/>
        </p:nvSpPr>
        <p:spPr>
          <a:xfrm>
            <a:off x="524103" y="6414644"/>
            <a:ext cx="3890499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Mehta V. et al. The Journal of The Association of Physicians of India. 2022;70(9):67-75. </a:t>
            </a:r>
          </a:p>
        </p:txBody>
      </p:sp>
      <p:sp>
        <p:nvSpPr>
          <p:cNvPr id="508" name="Rectangle 6"/>
          <p:cNvSpPr txBox="1"/>
          <p:nvPr/>
        </p:nvSpPr>
        <p:spPr>
          <a:xfrm>
            <a:off x="9179042" y="6335497"/>
            <a:ext cx="2319539" cy="300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LDL-C: low-density lipoprotein cholesterol; hsCRP: high sensitivity C-reactive protein</a:t>
            </a:r>
          </a:p>
        </p:txBody>
      </p:sp>
      <p:sp>
        <p:nvSpPr>
          <p:cNvPr id="509" name="How should we treat this patient?"/>
          <p:cNvSpPr txBox="1"/>
          <p:nvPr/>
        </p:nvSpPr>
        <p:spPr>
          <a:xfrm>
            <a:off x="464829" y="733487"/>
            <a:ext cx="5424933" cy="87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Bempedoic acid can be a promising addition to the therapy</a:t>
            </a:r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12"/>
          </p:nvPr>
        </p:nvSpPr>
        <p:spPr>
          <a:xfrm>
            <a:off x="11687085" y="6378032"/>
            <a:ext cx="245152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 dirty="0"/>
          </a:p>
        </p:txBody>
      </p:sp>
      <p:pic>
        <p:nvPicPr>
          <p:cNvPr id="511" name="Picture Placeholder 22" descr="Picture Placeholder 22"/>
          <p:cNvPicPr>
            <a:picLocks noChangeAspect="1"/>
          </p:cNvPicPr>
          <p:nvPr/>
        </p:nvPicPr>
        <p:blipFill>
          <a:blip r:embed="rId2"/>
          <a:srcRect l="9964" r="16481"/>
          <a:stretch>
            <a:fillRect/>
          </a:stretch>
        </p:blipFill>
        <p:spPr>
          <a:xfrm>
            <a:off x="7223563" y="1095205"/>
            <a:ext cx="4739944" cy="5115004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Rounded Rectangle"/>
          <p:cNvSpPr/>
          <p:nvPr/>
        </p:nvSpPr>
        <p:spPr>
          <a:xfrm>
            <a:off x="515401" y="2354243"/>
            <a:ext cx="6406361" cy="522143"/>
          </a:xfrm>
          <a:prstGeom prst="roundRect">
            <a:avLst>
              <a:gd name="adj" fmla="val 50000"/>
            </a:avLst>
          </a:prstGeom>
          <a:solidFill>
            <a:srgbClr val="004F7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3" name="It is a useful adjunct therapy for LDL-C lowering because of:"/>
          <p:cNvSpPr txBox="1"/>
          <p:nvPr/>
        </p:nvSpPr>
        <p:spPr>
          <a:xfrm>
            <a:off x="861586" y="2448773"/>
            <a:ext cx="5713990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It is a useful adjunct therapy for LDL-C lowering because of: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Bempedoic acid: Mechanism of action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Bempedoic acid: Mechanism of action</a:t>
            </a:r>
          </a:p>
        </p:txBody>
      </p:sp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86899" y="6378032"/>
            <a:ext cx="245524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 dirty="0"/>
          </a:p>
        </p:txBody>
      </p:sp>
      <p:sp>
        <p:nvSpPr>
          <p:cNvPr id="517" name="TextBox 5"/>
          <p:cNvSpPr txBox="1"/>
          <p:nvPr/>
        </p:nvSpPr>
        <p:spPr>
          <a:xfrm>
            <a:off x="524103" y="6414644"/>
            <a:ext cx="3890499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Mehta V. et al. The Journal of The Association of Physicians of India. 2022;70(9):67-75. </a:t>
            </a:r>
          </a:p>
        </p:txBody>
      </p:sp>
      <p:sp>
        <p:nvSpPr>
          <p:cNvPr id="518" name="TextBox 7"/>
          <p:cNvSpPr txBox="1"/>
          <p:nvPr/>
        </p:nvSpPr>
        <p:spPr>
          <a:xfrm>
            <a:off x="8657046" y="6408294"/>
            <a:ext cx="2850489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CoA: coenzyme A;</a:t>
            </a:r>
            <a:r>
              <a: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t>LDL-C: low-density lipoprotein cholesterol</a:t>
            </a:r>
          </a:p>
        </p:txBody>
      </p:sp>
      <p:sp>
        <p:nvSpPr>
          <p:cNvPr id="519" name="Rounded Rectangle"/>
          <p:cNvSpPr/>
          <p:nvPr/>
        </p:nvSpPr>
        <p:spPr>
          <a:xfrm>
            <a:off x="560800" y="5568577"/>
            <a:ext cx="11070399" cy="603119"/>
          </a:xfrm>
          <a:prstGeom prst="roundRect">
            <a:avLst>
              <a:gd name="adj" fmla="val 31586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20" name="Rectangle 7"/>
          <p:cNvSpPr txBox="1"/>
          <p:nvPr/>
        </p:nvSpPr>
        <p:spPr>
          <a:xfrm>
            <a:off x="1399151" y="5703592"/>
            <a:ext cx="9393698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Statins and Bempedoic acid act on the same pathway to reduce serum LDL-C levels</a:t>
            </a:r>
          </a:p>
        </p:txBody>
      </p:sp>
      <p:pic>
        <p:nvPicPr>
          <p:cNvPr id="521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30" y="1211209"/>
            <a:ext cx="6621739" cy="4120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Reference: 1. Global status report on alcohol and health 2018. Geneva: World Health Organization; 2018."/>
          <p:cNvSpPr txBox="1"/>
          <p:nvPr/>
        </p:nvSpPr>
        <p:spPr>
          <a:xfrm>
            <a:off x="432779" y="6419593"/>
            <a:ext cx="3711750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Mehta V. et al. The Journal of The Association of Physicians of India. 2022;70(9):67-75. </a:t>
            </a:r>
          </a:p>
        </p:txBody>
      </p:sp>
      <p:sp>
        <p:nvSpPr>
          <p:cNvPr id="524" name="TextBox 10"/>
          <p:cNvSpPr txBox="1"/>
          <p:nvPr/>
        </p:nvSpPr>
        <p:spPr>
          <a:xfrm>
            <a:off x="7503883" y="6390597"/>
            <a:ext cx="3479180" cy="300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solidFill>
                  <a:srgbClr val="21212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LDL-C: low-density lipoprotein cholesterol; ASCVD: Atherosclerotic cardiovascular disease; HeFH: Heterozygous familial hypercholesterolemia  </a:t>
            </a:r>
          </a:p>
        </p:txBody>
      </p:sp>
      <p:graphicFrame>
        <p:nvGraphicFramePr>
          <p:cNvPr id="525" name="Table 7"/>
          <p:cNvGraphicFramePr/>
          <p:nvPr/>
        </p:nvGraphicFramePr>
        <p:xfrm>
          <a:off x="723218" y="3156460"/>
          <a:ext cx="10745560" cy="288604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32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5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6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59">
                <a:tc>
                  <a:txBody>
                    <a:bodyPr/>
                    <a:lstStyle/>
                    <a:p>
                      <a:pPr>
                        <a:defRPr sz="18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C4C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 Serenity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C4C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 Tranquillity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C4C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 Harmony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C4C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 Wisdom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2C4C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3">
                <a:tc>
                  <a:txBody>
                    <a:bodyPr/>
                    <a:lstStyle/>
                    <a:p>
                      <a:pPr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Treatment</a:t>
                      </a:r>
                    </a:p>
                    <a:p>
                      <a:pPr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(compared with placebo)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Bempedoic acid </a:t>
                      </a:r>
                    </a:p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(180 mg /day)</a:t>
                      </a:r>
                    </a:p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(12 weeks)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Bempedoic acid (180 mg) Ezetimibe (10 mg/day)</a:t>
                      </a:r>
                    </a:p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(12 weeks)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Bempedoic acid </a:t>
                      </a:r>
                    </a:p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with ASCVD, HeFH, </a:t>
                      </a:r>
                    </a:p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or both</a:t>
                      </a:r>
                    </a:p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(12 weeks)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Bempedoic acid </a:t>
                      </a:r>
                    </a:p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(180 mg/day) </a:t>
                      </a:r>
                    </a:p>
                    <a:p>
                      <a:pPr algn="l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(52 weeks)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99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Patient’s history 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00" indent="-190500" algn="l">
                        <a:buSzPct val="100000"/>
                        <a:buFont typeface="Arial"/>
                        <a:buChar char="•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Statin intolerance</a:t>
                      </a:r>
                    </a:p>
                    <a:p>
                      <a:pPr marL="190500" indent="-190500" algn="l">
                        <a:buSzPct val="100000"/>
                        <a:buFont typeface="Arial"/>
                        <a:buChar char="•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Receiving low statin doses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00" indent="-190500" algn="l">
                        <a:buSzPct val="100000"/>
                        <a:buFont typeface="Arial"/>
                        <a:buChar char="•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Statin intolerance</a:t>
                      </a:r>
                    </a:p>
                    <a:p>
                      <a:pPr marL="190500" indent="-190500" algn="l">
                        <a:buSzPct val="100000"/>
                        <a:buFont typeface="Arial"/>
                        <a:buChar char="•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LDL-C ≥100 mg/dL</a:t>
                      </a:r>
                    </a:p>
                    <a:p>
                      <a:pPr marL="190500" indent="-190500" algn="l">
                        <a:buSzPct val="100000"/>
                        <a:buFont typeface="Arial"/>
                        <a:buChar char="•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On stable lipid-modifying medications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00" indent="-190500" algn="l" defTabSz="914400">
                        <a:buSzPct val="100000"/>
                        <a:buFont typeface="Arial"/>
                        <a:buChar char="•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Receiving maximally tolerated statin </a:t>
                      </a:r>
                    </a:p>
                    <a:p>
                      <a:pPr marL="190500" indent="-190500" algn="l" defTabSz="914400">
                        <a:buSzPct val="100000"/>
                        <a:buFont typeface="Arial"/>
                        <a:buChar char="•"/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LDL-C values ≥70 mg/dL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Receiving maximally  tolerated statin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6" name="TextBox 8"/>
          <p:cNvSpPr txBox="1"/>
          <p:nvPr/>
        </p:nvSpPr>
        <p:spPr>
          <a:xfrm>
            <a:off x="562611" y="2550950"/>
            <a:ext cx="2632712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Study design:</a:t>
            </a:r>
          </a:p>
        </p:txBody>
      </p:sp>
      <p:sp>
        <p:nvSpPr>
          <p:cNvPr id="527" name="Rectangle 3"/>
          <p:cNvSpPr txBox="1"/>
          <p:nvPr/>
        </p:nvSpPr>
        <p:spPr>
          <a:xfrm>
            <a:off x="504313" y="1666039"/>
            <a:ext cx="11637920" cy="62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0500" indent="-190500"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Patients with hypercholesterolemia and statin intolerance were investigated in CLEAR Serenity and CLEAR Tranquility</a:t>
            </a:r>
          </a:p>
          <a:p>
            <a:pPr marL="190500" indent="-190500"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Patients with ASCVD or high risk of ASCVD and HeFH were investigated in CLEAR Harmony and CLEAR Wisdom</a:t>
            </a:r>
          </a:p>
        </p:txBody>
      </p:sp>
      <p:sp>
        <p:nvSpPr>
          <p:cNvPr id="528" name="Bempedoic acid: Mechanism of action"/>
          <p:cNvSpPr txBox="1"/>
          <p:nvPr/>
        </p:nvSpPr>
        <p:spPr>
          <a:xfrm>
            <a:off x="464829" y="653304"/>
            <a:ext cx="10048214" cy="876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CLEAR clinical trials: Investigation on the lipid-lowering effects of bempedoic acid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28806" y="635876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27</a:t>
            </a:r>
            <a:endParaRPr lang="en-IL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" name="Table 13"/>
          <p:cNvGraphicFramePr/>
          <p:nvPr/>
        </p:nvGraphicFramePr>
        <p:xfrm>
          <a:off x="617989" y="2131809"/>
          <a:ext cx="6022971" cy="283549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3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1564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points 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2B4C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 Serenity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2B4C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 Tranquillity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2B4C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 Harmony 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2B4C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 Wisdom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2B4C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8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Non-HDL-C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-17.9%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–23.6%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–13.3%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–10.8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60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cholesterol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–14.8%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–18.0%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–11.1%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–9.9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8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 B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–15.0%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–19.3%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–11.9%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–9.3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8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hsCRP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–24.3%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–31.0%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–21.5%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–18.7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8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HDL-C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- 4.5%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(–7.3 ± 1.2%)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- 5.8%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-6.1%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3" name="TextBox 14"/>
          <p:cNvSpPr txBox="1"/>
          <p:nvPr/>
        </p:nvSpPr>
        <p:spPr>
          <a:xfrm>
            <a:off x="527586" y="1653166"/>
            <a:ext cx="2327912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Study outcomes:</a:t>
            </a:r>
          </a:p>
        </p:txBody>
      </p:sp>
      <p:pic>
        <p:nvPicPr>
          <p:cNvPr id="534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967" y="1666039"/>
            <a:ext cx="5011820" cy="3234581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Reference: 1. Global status report on alcohol and health 2018. Geneva: World Health Organization; 2018."/>
          <p:cNvSpPr txBox="1"/>
          <p:nvPr/>
        </p:nvSpPr>
        <p:spPr>
          <a:xfrm>
            <a:off x="432779" y="6419593"/>
            <a:ext cx="3711750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Mehta V. et al. The Journal of The Association of Physicians of India. 2022;70(9):67-75. </a:t>
            </a:r>
          </a:p>
        </p:txBody>
      </p:sp>
      <p:sp>
        <p:nvSpPr>
          <p:cNvPr id="536" name="Bempedoic acid: Mechanism of action"/>
          <p:cNvSpPr txBox="1"/>
          <p:nvPr/>
        </p:nvSpPr>
        <p:spPr>
          <a:xfrm>
            <a:off x="464829" y="653304"/>
            <a:ext cx="10995398" cy="876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CLEAR clinical trials: Investigation on the lipid-lowering effects of bempedoic acid</a:t>
            </a:r>
          </a:p>
        </p:txBody>
      </p:sp>
      <p:sp>
        <p:nvSpPr>
          <p:cNvPr id="537" name="Rounded Rectangle"/>
          <p:cNvSpPr/>
          <p:nvPr/>
        </p:nvSpPr>
        <p:spPr>
          <a:xfrm>
            <a:off x="560800" y="5248862"/>
            <a:ext cx="11070399" cy="889178"/>
          </a:xfrm>
          <a:prstGeom prst="roundRect">
            <a:avLst>
              <a:gd name="adj" fmla="val 21424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38" name="Rectangle 7"/>
          <p:cNvSpPr txBox="1"/>
          <p:nvPr/>
        </p:nvSpPr>
        <p:spPr>
          <a:xfrm>
            <a:off x="1399151" y="5508784"/>
            <a:ext cx="9393698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Bempedoic</a:t>
            </a:r>
            <a:r>
              <a:rPr dirty="0"/>
              <a:t> acid has a reasonable LDL-C lowering efficacy and </a:t>
            </a:r>
            <a:r>
              <a:t>safety profile</a:t>
            </a:r>
            <a:r>
              <a:rPr lang="en-US"/>
              <a:t>!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1631199" y="641959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28</a:t>
            </a:r>
            <a:endParaRPr lang="en-IL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Dyslipidemia prevalence in India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Dyslipidemia prevalence in India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21003" y="6378032"/>
            <a:ext cx="177311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6" name="TextBox 5"/>
          <p:cNvSpPr txBox="1"/>
          <p:nvPr/>
        </p:nvSpPr>
        <p:spPr>
          <a:xfrm>
            <a:off x="524103" y="6353143"/>
            <a:ext cx="3248499" cy="309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References: 1. Puri R. et al. The Journal of The Association of Physicians of India. 2020;68(11):8-9. 2. Misra S. et al. Indian Heart J. </a:t>
            </a:r>
            <a:r>
              <a:rPr>
                <a:solidFill>
                  <a:srgbClr val="212121"/>
                </a:solidFill>
                <a:latin typeface="system-ui"/>
                <a:ea typeface="system-ui"/>
                <a:cs typeface="system-ui"/>
                <a:sym typeface="system-ui"/>
              </a:rPr>
              <a:t>2022;74(5):341-350.</a:t>
            </a:r>
            <a:r>
              <a:t> </a:t>
            </a:r>
          </a:p>
        </p:txBody>
      </p:sp>
      <p:sp>
        <p:nvSpPr>
          <p:cNvPr id="117" name="TextBox 7"/>
          <p:cNvSpPr txBox="1"/>
          <p:nvPr/>
        </p:nvSpPr>
        <p:spPr>
          <a:xfrm>
            <a:off x="5377355" y="6351144"/>
            <a:ext cx="6130181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ASCVD: atherosclerotic cardiovascular disease; CABG: coronary artery bypass graft; HDL-C: high-density lipoprotein cholesterol; hs-CRP: high sensitivity C-reactive protein; LDL-C: low-density lipoprotein  cholesterol; MI: myocardial infarction; RBG: random blood glucose; TG: triglycerides; T2DM: type 2 diabetes mellitus</a:t>
            </a:r>
          </a:p>
        </p:txBody>
      </p:sp>
      <p:sp>
        <p:nvSpPr>
          <p:cNvPr id="118" name="Rounded Rectangle"/>
          <p:cNvSpPr/>
          <p:nvPr/>
        </p:nvSpPr>
        <p:spPr>
          <a:xfrm>
            <a:off x="560800" y="5410994"/>
            <a:ext cx="11070399" cy="725033"/>
          </a:xfrm>
          <a:prstGeom prst="roundRect">
            <a:avLst>
              <a:gd name="adj" fmla="val 26274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19" name="Rectangle 7"/>
          <p:cNvSpPr txBox="1"/>
          <p:nvPr/>
        </p:nvSpPr>
        <p:spPr>
          <a:xfrm>
            <a:off x="1399150" y="5588844"/>
            <a:ext cx="939370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The prevalence of </a:t>
            </a:r>
            <a:r>
              <a:rPr lang="en-US" dirty="0"/>
              <a:t>D</a:t>
            </a:r>
            <a:r>
              <a:rPr dirty="0"/>
              <a:t>yslipidemia in Indians is very </a:t>
            </a:r>
            <a:r>
              <a:rPr lang="en-US" dirty="0"/>
              <a:t>H</a:t>
            </a:r>
            <a:r>
              <a:rPr dirty="0"/>
              <a:t>igh</a:t>
            </a:r>
            <a:r>
              <a:rPr lang="en-US" dirty="0"/>
              <a:t>!!!!!!!!</a:t>
            </a:r>
            <a:endParaRPr dirty="0"/>
          </a:p>
        </p:txBody>
      </p:sp>
      <p:grpSp>
        <p:nvGrpSpPr>
          <p:cNvPr id="123" name="Group"/>
          <p:cNvGrpSpPr/>
          <p:nvPr/>
        </p:nvGrpSpPr>
        <p:grpSpPr>
          <a:xfrm>
            <a:off x="861615" y="1372257"/>
            <a:ext cx="5097746" cy="554963"/>
            <a:chOff x="0" y="0"/>
            <a:chExt cx="5097745" cy="554961"/>
          </a:xfrm>
        </p:grpSpPr>
        <p:sp>
          <p:nvSpPr>
            <p:cNvPr id="120" name="Line"/>
            <p:cNvSpPr/>
            <p:nvPr/>
          </p:nvSpPr>
          <p:spPr>
            <a:xfrm>
              <a:off x="0" y="277479"/>
              <a:ext cx="5097747" cy="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Rounded Rectangle"/>
            <p:cNvSpPr/>
            <p:nvPr/>
          </p:nvSpPr>
          <p:spPr>
            <a:xfrm>
              <a:off x="420189" y="-1"/>
              <a:ext cx="4257368" cy="554963"/>
            </a:xfrm>
            <a:prstGeom prst="roundRect">
              <a:avLst>
                <a:gd name="adj" fmla="val 50000"/>
              </a:avLst>
            </a:prstGeom>
            <a:solidFill>
              <a:srgbClr val="004F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Dyslipidemia prevalence1"/>
            <p:cNvSpPr txBox="1"/>
            <p:nvPr/>
          </p:nvSpPr>
          <p:spPr>
            <a:xfrm>
              <a:off x="1311842" y="110935"/>
              <a:ext cx="2496624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Dyslipidemia prevalence</a:t>
              </a:r>
              <a:r>
                <a:rPr baseline="28887"/>
                <a:t>1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6677473" y="1372257"/>
            <a:ext cx="5097746" cy="554963"/>
            <a:chOff x="0" y="0"/>
            <a:chExt cx="5097745" cy="554961"/>
          </a:xfrm>
        </p:grpSpPr>
        <p:sp>
          <p:nvSpPr>
            <p:cNvPr id="124" name="Line"/>
            <p:cNvSpPr/>
            <p:nvPr/>
          </p:nvSpPr>
          <p:spPr>
            <a:xfrm>
              <a:off x="-1" y="277479"/>
              <a:ext cx="5097746" cy="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Rounded Rectangle"/>
            <p:cNvSpPr/>
            <p:nvPr/>
          </p:nvSpPr>
          <p:spPr>
            <a:xfrm>
              <a:off x="581131" y="-1"/>
              <a:ext cx="3935481" cy="554963"/>
            </a:xfrm>
            <a:prstGeom prst="roundRect">
              <a:avLst>
                <a:gd name="adj" fmla="val 50000"/>
              </a:avLst>
            </a:prstGeom>
            <a:solidFill>
              <a:srgbClr val="004F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" name="ASCVD2"/>
            <p:cNvSpPr txBox="1"/>
            <p:nvPr/>
          </p:nvSpPr>
          <p:spPr>
            <a:xfrm>
              <a:off x="2134759" y="110935"/>
              <a:ext cx="828223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ASCVD</a:t>
              </a:r>
              <a:r>
                <a:rPr baseline="28887"/>
                <a:t>2</a:t>
              </a:r>
            </a:p>
          </p:txBody>
        </p:sp>
      </p:grpSp>
      <p:grpSp>
        <p:nvGrpSpPr>
          <p:cNvPr id="137" name="Group"/>
          <p:cNvGrpSpPr/>
          <p:nvPr/>
        </p:nvGrpSpPr>
        <p:grpSpPr>
          <a:xfrm>
            <a:off x="574542" y="2449679"/>
            <a:ext cx="5671891" cy="2420928"/>
            <a:chOff x="0" y="0"/>
            <a:chExt cx="5671889" cy="2420926"/>
          </a:xfrm>
        </p:grpSpPr>
        <p:graphicFrame>
          <p:nvGraphicFramePr>
            <p:cNvPr id="128" name="2D Doughnut Chart"/>
            <p:cNvGraphicFramePr/>
            <p:nvPr/>
          </p:nvGraphicFramePr>
          <p:xfrm>
            <a:off x="1821156" y="60807"/>
            <a:ext cx="2360120" cy="236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9" name="79% atleast one lipid abnormality"/>
            <p:cNvSpPr txBox="1"/>
            <p:nvPr/>
          </p:nvSpPr>
          <p:spPr>
            <a:xfrm>
              <a:off x="4381675" y="1190652"/>
              <a:ext cx="1164614" cy="737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79% atleast one lipid abnormality</a:t>
              </a:r>
            </a:p>
          </p:txBody>
        </p:sp>
        <p:sp>
          <p:nvSpPr>
            <p:cNvPr id="130" name="72.3% decreased HDL-C"/>
            <p:cNvSpPr txBox="1"/>
            <p:nvPr/>
          </p:nvSpPr>
          <p:spPr>
            <a:xfrm>
              <a:off x="48722" y="1783430"/>
              <a:ext cx="1487900" cy="509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r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72.3% decreased HDL-C</a:t>
              </a:r>
            </a:p>
          </p:txBody>
        </p:sp>
        <p:sp>
          <p:nvSpPr>
            <p:cNvPr id="131" name="29.5% hypertriglyceridemia"/>
            <p:cNvSpPr txBox="1"/>
            <p:nvPr/>
          </p:nvSpPr>
          <p:spPr>
            <a:xfrm>
              <a:off x="0" y="252357"/>
              <a:ext cx="1774676" cy="509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r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29.5% hypertriglyceridemia</a:t>
              </a:r>
            </a:p>
          </p:txBody>
        </p:sp>
        <p:sp>
          <p:nvSpPr>
            <p:cNvPr id="132" name="11.8% elevated LDL-C"/>
            <p:cNvSpPr txBox="1"/>
            <p:nvPr/>
          </p:nvSpPr>
          <p:spPr>
            <a:xfrm>
              <a:off x="4394382" y="0"/>
              <a:ext cx="1277508" cy="5093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11.8% elevated LDL-C</a:t>
              </a:r>
            </a:p>
          </p:txBody>
        </p:sp>
        <p:sp>
          <p:nvSpPr>
            <p:cNvPr id="133" name="Line"/>
            <p:cNvSpPr/>
            <p:nvPr/>
          </p:nvSpPr>
          <p:spPr>
            <a:xfrm>
              <a:off x="3783472" y="1561101"/>
              <a:ext cx="562090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Line"/>
            <p:cNvSpPr/>
            <p:nvPr/>
          </p:nvSpPr>
          <p:spPr>
            <a:xfrm>
              <a:off x="2849855" y="254697"/>
              <a:ext cx="1431028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Line"/>
            <p:cNvSpPr/>
            <p:nvPr/>
          </p:nvSpPr>
          <p:spPr>
            <a:xfrm>
              <a:off x="1877414" y="507054"/>
              <a:ext cx="486902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Line"/>
            <p:cNvSpPr/>
            <p:nvPr/>
          </p:nvSpPr>
          <p:spPr>
            <a:xfrm>
              <a:off x="1663124" y="2038127"/>
              <a:ext cx="770063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6797010" y="2161946"/>
            <a:ext cx="4858673" cy="3063034"/>
            <a:chOff x="0" y="0"/>
            <a:chExt cx="4858671" cy="3063032"/>
          </a:xfrm>
        </p:grpSpPr>
        <p:sp>
          <p:nvSpPr>
            <p:cNvPr id="138" name="Associated with pathophysiology of ASCVD…"/>
            <p:cNvSpPr txBox="1"/>
            <p:nvPr/>
          </p:nvSpPr>
          <p:spPr>
            <a:xfrm>
              <a:off x="779320" y="944191"/>
              <a:ext cx="4079352" cy="310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190500" indent="-190500">
                <a:spcBef>
                  <a:spcPts val="1200"/>
                </a:spcBef>
                <a:buSzPct val="100000"/>
                <a:buChar char="‣"/>
                <a:defRPr sz="17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24% CV deaths (aged 25 to 69 years)</a:t>
              </a:r>
            </a:p>
          </p:txBody>
        </p:sp>
        <p:pic>
          <p:nvPicPr>
            <p:cNvPr id="139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53" y="0"/>
              <a:ext cx="589671" cy="554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" name="Associated with pathophysiology of ASCVD…"/>
            <p:cNvSpPr txBox="1"/>
            <p:nvPr/>
          </p:nvSpPr>
          <p:spPr>
            <a:xfrm>
              <a:off x="779320" y="122236"/>
              <a:ext cx="4079352" cy="310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190500" indent="-190500">
                <a:spcBef>
                  <a:spcPts val="1200"/>
                </a:spcBef>
                <a:buSzPct val="100000"/>
                <a:buChar char="‣"/>
                <a:defRPr sz="17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Associated with pathophysiology of ASCVD</a:t>
              </a:r>
            </a:p>
          </p:txBody>
        </p:sp>
        <p:sp>
          <p:nvSpPr>
            <p:cNvPr id="141" name="Associated with pathophysiology of ASCVD…"/>
            <p:cNvSpPr txBox="1"/>
            <p:nvPr/>
          </p:nvSpPr>
          <p:spPr>
            <a:xfrm>
              <a:off x="779320" y="1766145"/>
              <a:ext cx="3436701" cy="310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190500" indent="-190500">
                <a:spcBef>
                  <a:spcPts val="1200"/>
                </a:spcBef>
                <a:buSzPct val="100000"/>
                <a:buChar char="‣"/>
                <a:defRPr sz="17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10% MI (aged &lt;40 years)</a:t>
              </a:r>
            </a:p>
          </p:txBody>
        </p:sp>
        <p:sp>
          <p:nvSpPr>
            <p:cNvPr id="142" name="Associated with pathophysiology of ASCVD…"/>
            <p:cNvSpPr txBox="1"/>
            <p:nvPr/>
          </p:nvSpPr>
          <p:spPr>
            <a:xfrm>
              <a:off x="779320" y="2588100"/>
              <a:ext cx="3436701" cy="310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190500" indent="-190500">
                <a:spcBef>
                  <a:spcPts val="1200"/>
                </a:spcBef>
                <a:buSzPct val="100000"/>
                <a:buChar char="‣"/>
                <a:defRPr sz="17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&gt;50% CV deaths (aged &lt;70 years)</a:t>
              </a:r>
            </a:p>
          </p:txBody>
        </p:sp>
        <p:pic>
          <p:nvPicPr>
            <p:cNvPr id="143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16" y="821954"/>
              <a:ext cx="482345" cy="554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Circle"/>
            <p:cNvSpPr/>
            <p:nvPr/>
          </p:nvSpPr>
          <p:spPr>
            <a:xfrm>
              <a:off x="-1" y="1601700"/>
              <a:ext cx="639380" cy="639379"/>
            </a:xfrm>
            <a:prstGeom prst="ellipse">
              <a:avLst/>
            </a:prstGeom>
            <a:solidFill>
              <a:srgbClr val="4377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45" name="Circle"/>
            <p:cNvSpPr/>
            <p:nvPr/>
          </p:nvSpPr>
          <p:spPr>
            <a:xfrm>
              <a:off x="-1" y="2423654"/>
              <a:ext cx="639380" cy="639379"/>
            </a:xfrm>
            <a:prstGeom prst="ellipse">
              <a:avLst/>
            </a:prstGeom>
            <a:solidFill>
              <a:srgbClr val="4377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46" name="&lt;40…"/>
            <p:cNvSpPr txBox="1"/>
            <p:nvPr/>
          </p:nvSpPr>
          <p:spPr>
            <a:xfrm>
              <a:off x="114029" y="1732423"/>
              <a:ext cx="411318" cy="377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lnSpc>
                  <a:spcPct val="50000"/>
                </a:lnSpc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&lt;40</a:t>
              </a:r>
            </a:p>
            <a:p>
              <a:pPr algn="ctr">
                <a:lnSpc>
                  <a:spcPct val="50000"/>
                </a:lnSpc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years</a:t>
              </a:r>
            </a:p>
          </p:txBody>
        </p:sp>
        <p:sp>
          <p:nvSpPr>
            <p:cNvPr id="147" name="&lt;70…"/>
            <p:cNvSpPr txBox="1"/>
            <p:nvPr/>
          </p:nvSpPr>
          <p:spPr>
            <a:xfrm>
              <a:off x="114029" y="2563989"/>
              <a:ext cx="411318" cy="377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lnSpc>
                  <a:spcPct val="50000"/>
                </a:lnSpc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&lt;70</a:t>
              </a:r>
            </a:p>
            <a:p>
              <a:pPr algn="ctr">
                <a:lnSpc>
                  <a:spcPct val="50000"/>
                </a:lnSpc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years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 23"/>
          <p:cNvSpPr txBox="1">
            <a:spLocks noGrp="1"/>
          </p:cNvSpPr>
          <p:nvPr>
            <p:ph type="sldNum" sz="quarter" idx="2"/>
          </p:nvPr>
        </p:nvSpPr>
        <p:spPr>
          <a:xfrm>
            <a:off x="11687085" y="6378032"/>
            <a:ext cx="245151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pic>
        <p:nvPicPr>
          <p:cNvPr id="579" name="Picture 13" descr="Picture 13"/>
          <p:cNvPicPr>
            <a:picLocks noChangeAspect="1"/>
          </p:cNvPicPr>
          <p:nvPr/>
        </p:nvPicPr>
        <p:blipFill>
          <a:blip r:embed="rId2"/>
          <a:srcRect b="1771"/>
          <a:stretch>
            <a:fillRect/>
          </a:stretch>
        </p:blipFill>
        <p:spPr>
          <a:xfrm>
            <a:off x="0" y="0"/>
            <a:ext cx="4663755" cy="6868140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Rectangle 14"/>
          <p:cNvSpPr/>
          <p:nvPr/>
        </p:nvSpPr>
        <p:spPr>
          <a:xfrm>
            <a:off x="-4869" y="444"/>
            <a:ext cx="4673416" cy="6857111"/>
          </a:xfrm>
          <a:prstGeom prst="rect">
            <a:avLst/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81" name="Google Shape;107;p2"/>
          <p:cNvSpPr/>
          <p:nvPr/>
        </p:nvSpPr>
        <p:spPr>
          <a:xfrm rot="20635413">
            <a:off x="-355603" y="1336673"/>
            <a:ext cx="3898905" cy="417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70" y="486"/>
                </a:moveTo>
                <a:cubicBezTo>
                  <a:pt x="18180" y="1853"/>
                  <a:pt x="21600" y="5954"/>
                  <a:pt x="21600" y="10800"/>
                </a:cubicBezTo>
                <a:cubicBezTo>
                  <a:pt x="21600" y="16765"/>
                  <a:pt x="16419" y="21600"/>
                  <a:pt x="10029" y="21600"/>
                </a:cubicBezTo>
                <a:cubicBezTo>
                  <a:pt x="6034" y="21600"/>
                  <a:pt x="2513" y="19711"/>
                  <a:pt x="433" y="16838"/>
                </a:cubicBezTo>
                <a:lnTo>
                  <a:pt x="0" y="16173"/>
                </a:lnTo>
                <a:lnTo>
                  <a:pt x="4604" y="1263"/>
                </a:lnTo>
                <a:lnTo>
                  <a:pt x="5524" y="849"/>
                </a:lnTo>
                <a:cubicBezTo>
                  <a:pt x="6909" y="302"/>
                  <a:pt x="8431" y="0"/>
                  <a:pt x="10029" y="0"/>
                </a:cubicBezTo>
                <a:cubicBezTo>
                  <a:pt x="11227" y="0"/>
                  <a:pt x="12383" y="170"/>
                  <a:pt x="13470" y="486"/>
                </a:cubicBezTo>
                <a:close/>
              </a:path>
            </a:pathLst>
          </a:cu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82" name="TextBox 47"/>
          <p:cNvSpPr txBox="1"/>
          <p:nvPr/>
        </p:nvSpPr>
        <p:spPr>
          <a:xfrm>
            <a:off x="387349" y="2683529"/>
            <a:ext cx="2925530" cy="149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defTabSz="785812">
              <a:lnSpc>
                <a:spcPct val="90000"/>
              </a:lnSpc>
              <a:defRPr sz="44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Key takeaways</a:t>
            </a:r>
          </a:p>
        </p:txBody>
      </p:sp>
      <p:sp>
        <p:nvSpPr>
          <p:cNvPr id="583" name="TextBox 3"/>
          <p:cNvSpPr txBox="1"/>
          <p:nvPr/>
        </p:nvSpPr>
        <p:spPr>
          <a:xfrm>
            <a:off x="5232928" y="648765"/>
            <a:ext cx="6378928" cy="520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spcBef>
                <a:spcPts val="5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LAI new recommendations offer a practical ASCVD risk stratification approach</a:t>
            </a:r>
          </a:p>
          <a:p>
            <a:pPr>
              <a:spcBef>
                <a:spcPts val="5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Lower the LDL-C, lower the risk. Aggressive LDL-C lowering approach</a:t>
            </a:r>
          </a:p>
          <a:p>
            <a:pPr>
              <a:spcBef>
                <a:spcPts val="5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Shared decision making for optimal management and adherence</a:t>
            </a:r>
          </a:p>
          <a:p>
            <a:pPr>
              <a:spcBef>
                <a:spcPts val="5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As a high-intensity statin, atorvastatin can be the prescribed for aggressive LDL-C lowering</a:t>
            </a:r>
          </a:p>
          <a:p>
            <a:pPr>
              <a:spcBef>
                <a:spcPts val="5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Bempedoic acid is a non-statin drug suitable for patients hyporesponsive to statins</a:t>
            </a:r>
          </a:p>
        </p:txBody>
      </p:sp>
      <p:grpSp>
        <p:nvGrpSpPr>
          <p:cNvPr id="588" name="Group"/>
          <p:cNvGrpSpPr/>
          <p:nvPr/>
        </p:nvGrpSpPr>
        <p:grpSpPr>
          <a:xfrm>
            <a:off x="4383964" y="581240"/>
            <a:ext cx="690963" cy="690962"/>
            <a:chOff x="0" y="0"/>
            <a:chExt cx="690961" cy="690961"/>
          </a:xfrm>
        </p:grpSpPr>
        <p:sp>
          <p:nvSpPr>
            <p:cNvPr id="584" name="Oval 3"/>
            <p:cNvSpPr/>
            <p:nvPr/>
          </p:nvSpPr>
          <p:spPr>
            <a:xfrm>
              <a:off x="0" y="0"/>
              <a:ext cx="690962" cy="69096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5" name="Oval 4"/>
            <p:cNvSpPr/>
            <p:nvPr/>
          </p:nvSpPr>
          <p:spPr>
            <a:xfrm>
              <a:off x="84065" y="84063"/>
              <a:ext cx="522833" cy="52283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215900" dist="165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6" name="Oval 207"/>
            <p:cNvSpPr/>
            <p:nvPr/>
          </p:nvSpPr>
          <p:spPr>
            <a:xfrm>
              <a:off x="203820" y="203819"/>
              <a:ext cx="283321" cy="283321"/>
            </a:xfrm>
            <a:prstGeom prst="ellipse">
              <a:avLst/>
            </a:prstGeom>
            <a:gradFill flip="none" rotWithShape="1">
              <a:gsLst>
                <a:gs pos="0">
                  <a:srgbClr val="121A2E"/>
                </a:gs>
                <a:gs pos="100000">
                  <a:srgbClr val="469AD5"/>
                </a:gs>
              </a:gsLst>
              <a:lin ang="2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87" name="Freeform 17"/>
            <p:cNvSpPr/>
            <p:nvPr/>
          </p:nvSpPr>
          <p:spPr>
            <a:xfrm>
              <a:off x="286698" y="294763"/>
              <a:ext cx="117564" cy="10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34" extrusionOk="0">
                  <a:moveTo>
                    <a:pt x="21319" y="3885"/>
                  </a:moveTo>
                  <a:cubicBezTo>
                    <a:pt x="18169" y="197"/>
                    <a:pt x="18169" y="197"/>
                    <a:pt x="18169" y="197"/>
                  </a:cubicBezTo>
                  <a:cubicBezTo>
                    <a:pt x="18169" y="-66"/>
                    <a:pt x="17719" y="-66"/>
                    <a:pt x="17719" y="197"/>
                  </a:cubicBezTo>
                  <a:cubicBezTo>
                    <a:pt x="6694" y="12841"/>
                    <a:pt x="6694" y="12841"/>
                    <a:pt x="6694" y="12841"/>
                  </a:cubicBezTo>
                  <a:cubicBezTo>
                    <a:pt x="3769" y="9680"/>
                    <a:pt x="3769" y="9680"/>
                    <a:pt x="3769" y="9680"/>
                  </a:cubicBezTo>
                  <a:cubicBezTo>
                    <a:pt x="3769" y="9417"/>
                    <a:pt x="3319" y="9417"/>
                    <a:pt x="3319" y="9680"/>
                  </a:cubicBezTo>
                  <a:cubicBezTo>
                    <a:pt x="169" y="13368"/>
                    <a:pt x="169" y="13368"/>
                    <a:pt x="169" y="13368"/>
                  </a:cubicBezTo>
                  <a:cubicBezTo>
                    <a:pt x="-56" y="13368"/>
                    <a:pt x="-56" y="13895"/>
                    <a:pt x="169" y="13895"/>
                  </a:cubicBezTo>
                  <a:cubicBezTo>
                    <a:pt x="6469" y="21271"/>
                    <a:pt x="6469" y="21271"/>
                    <a:pt x="6469" y="21271"/>
                  </a:cubicBezTo>
                  <a:cubicBezTo>
                    <a:pt x="6469" y="21534"/>
                    <a:pt x="6469" y="21534"/>
                    <a:pt x="6694" y="21534"/>
                  </a:cubicBezTo>
                  <a:cubicBezTo>
                    <a:pt x="6919" y="21534"/>
                    <a:pt x="6919" y="21534"/>
                    <a:pt x="6919" y="21271"/>
                  </a:cubicBezTo>
                  <a:cubicBezTo>
                    <a:pt x="21319" y="4412"/>
                    <a:pt x="21319" y="4412"/>
                    <a:pt x="21319" y="4412"/>
                  </a:cubicBezTo>
                  <a:cubicBezTo>
                    <a:pt x="21544" y="4412"/>
                    <a:pt x="21544" y="3885"/>
                    <a:pt x="21319" y="38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800"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</p:grpSp>
      <p:grpSp>
        <p:nvGrpSpPr>
          <p:cNvPr id="593" name="Group"/>
          <p:cNvGrpSpPr/>
          <p:nvPr/>
        </p:nvGrpSpPr>
        <p:grpSpPr>
          <a:xfrm>
            <a:off x="4383964" y="1784678"/>
            <a:ext cx="690963" cy="690961"/>
            <a:chOff x="0" y="0"/>
            <a:chExt cx="690961" cy="690959"/>
          </a:xfrm>
        </p:grpSpPr>
        <p:sp>
          <p:nvSpPr>
            <p:cNvPr id="589" name="Oval 3"/>
            <p:cNvSpPr/>
            <p:nvPr/>
          </p:nvSpPr>
          <p:spPr>
            <a:xfrm>
              <a:off x="0" y="-1"/>
              <a:ext cx="690962" cy="69096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0" name="Oval 4"/>
            <p:cNvSpPr/>
            <p:nvPr/>
          </p:nvSpPr>
          <p:spPr>
            <a:xfrm>
              <a:off x="84065" y="84063"/>
              <a:ext cx="522833" cy="52283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215900" dist="165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1" name="Oval 207"/>
            <p:cNvSpPr/>
            <p:nvPr/>
          </p:nvSpPr>
          <p:spPr>
            <a:xfrm>
              <a:off x="203820" y="203819"/>
              <a:ext cx="283321" cy="283321"/>
            </a:xfrm>
            <a:prstGeom prst="ellipse">
              <a:avLst/>
            </a:prstGeom>
            <a:gradFill flip="none" rotWithShape="1">
              <a:gsLst>
                <a:gs pos="0">
                  <a:srgbClr val="121A2E"/>
                </a:gs>
                <a:gs pos="100000">
                  <a:srgbClr val="469AD5"/>
                </a:gs>
              </a:gsLst>
              <a:lin ang="2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92" name="Freeform 17"/>
            <p:cNvSpPr/>
            <p:nvPr/>
          </p:nvSpPr>
          <p:spPr>
            <a:xfrm>
              <a:off x="286698" y="294763"/>
              <a:ext cx="117564" cy="10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34" extrusionOk="0">
                  <a:moveTo>
                    <a:pt x="21319" y="3885"/>
                  </a:moveTo>
                  <a:cubicBezTo>
                    <a:pt x="18169" y="197"/>
                    <a:pt x="18169" y="197"/>
                    <a:pt x="18169" y="197"/>
                  </a:cubicBezTo>
                  <a:cubicBezTo>
                    <a:pt x="18169" y="-66"/>
                    <a:pt x="17719" y="-66"/>
                    <a:pt x="17719" y="197"/>
                  </a:cubicBezTo>
                  <a:cubicBezTo>
                    <a:pt x="6694" y="12841"/>
                    <a:pt x="6694" y="12841"/>
                    <a:pt x="6694" y="12841"/>
                  </a:cubicBezTo>
                  <a:cubicBezTo>
                    <a:pt x="3769" y="9680"/>
                    <a:pt x="3769" y="9680"/>
                    <a:pt x="3769" y="9680"/>
                  </a:cubicBezTo>
                  <a:cubicBezTo>
                    <a:pt x="3769" y="9417"/>
                    <a:pt x="3319" y="9417"/>
                    <a:pt x="3319" y="9680"/>
                  </a:cubicBezTo>
                  <a:cubicBezTo>
                    <a:pt x="169" y="13368"/>
                    <a:pt x="169" y="13368"/>
                    <a:pt x="169" y="13368"/>
                  </a:cubicBezTo>
                  <a:cubicBezTo>
                    <a:pt x="-56" y="13368"/>
                    <a:pt x="-56" y="13895"/>
                    <a:pt x="169" y="13895"/>
                  </a:cubicBezTo>
                  <a:cubicBezTo>
                    <a:pt x="6469" y="21271"/>
                    <a:pt x="6469" y="21271"/>
                    <a:pt x="6469" y="21271"/>
                  </a:cubicBezTo>
                  <a:cubicBezTo>
                    <a:pt x="6469" y="21534"/>
                    <a:pt x="6469" y="21534"/>
                    <a:pt x="6694" y="21534"/>
                  </a:cubicBezTo>
                  <a:cubicBezTo>
                    <a:pt x="6919" y="21534"/>
                    <a:pt x="6919" y="21534"/>
                    <a:pt x="6919" y="21271"/>
                  </a:cubicBezTo>
                  <a:cubicBezTo>
                    <a:pt x="21319" y="4412"/>
                    <a:pt x="21319" y="4412"/>
                    <a:pt x="21319" y="4412"/>
                  </a:cubicBezTo>
                  <a:cubicBezTo>
                    <a:pt x="21544" y="4412"/>
                    <a:pt x="21544" y="3885"/>
                    <a:pt x="21319" y="38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800"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</p:grpSp>
      <p:grpSp>
        <p:nvGrpSpPr>
          <p:cNvPr id="598" name="Group"/>
          <p:cNvGrpSpPr/>
          <p:nvPr/>
        </p:nvGrpSpPr>
        <p:grpSpPr>
          <a:xfrm>
            <a:off x="4383964" y="2908231"/>
            <a:ext cx="690963" cy="690962"/>
            <a:chOff x="0" y="0"/>
            <a:chExt cx="690961" cy="690961"/>
          </a:xfrm>
        </p:grpSpPr>
        <p:sp>
          <p:nvSpPr>
            <p:cNvPr id="594" name="Oval 3"/>
            <p:cNvSpPr/>
            <p:nvPr/>
          </p:nvSpPr>
          <p:spPr>
            <a:xfrm>
              <a:off x="0" y="0"/>
              <a:ext cx="690962" cy="69096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5" name="Oval 4"/>
            <p:cNvSpPr/>
            <p:nvPr/>
          </p:nvSpPr>
          <p:spPr>
            <a:xfrm>
              <a:off x="84065" y="84063"/>
              <a:ext cx="522833" cy="52283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215900" dist="165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6" name="Oval 207"/>
            <p:cNvSpPr/>
            <p:nvPr/>
          </p:nvSpPr>
          <p:spPr>
            <a:xfrm>
              <a:off x="203820" y="203819"/>
              <a:ext cx="283321" cy="283321"/>
            </a:xfrm>
            <a:prstGeom prst="ellipse">
              <a:avLst/>
            </a:prstGeom>
            <a:gradFill flip="none" rotWithShape="1">
              <a:gsLst>
                <a:gs pos="0">
                  <a:srgbClr val="121A2E"/>
                </a:gs>
                <a:gs pos="100000">
                  <a:srgbClr val="469AD5"/>
                </a:gs>
              </a:gsLst>
              <a:lin ang="2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97" name="Freeform 17"/>
            <p:cNvSpPr/>
            <p:nvPr/>
          </p:nvSpPr>
          <p:spPr>
            <a:xfrm>
              <a:off x="286698" y="294763"/>
              <a:ext cx="117564" cy="10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34" extrusionOk="0">
                  <a:moveTo>
                    <a:pt x="21319" y="3885"/>
                  </a:moveTo>
                  <a:cubicBezTo>
                    <a:pt x="18169" y="197"/>
                    <a:pt x="18169" y="197"/>
                    <a:pt x="18169" y="197"/>
                  </a:cubicBezTo>
                  <a:cubicBezTo>
                    <a:pt x="18169" y="-66"/>
                    <a:pt x="17719" y="-66"/>
                    <a:pt x="17719" y="197"/>
                  </a:cubicBezTo>
                  <a:cubicBezTo>
                    <a:pt x="6694" y="12841"/>
                    <a:pt x="6694" y="12841"/>
                    <a:pt x="6694" y="12841"/>
                  </a:cubicBezTo>
                  <a:cubicBezTo>
                    <a:pt x="3769" y="9680"/>
                    <a:pt x="3769" y="9680"/>
                    <a:pt x="3769" y="9680"/>
                  </a:cubicBezTo>
                  <a:cubicBezTo>
                    <a:pt x="3769" y="9417"/>
                    <a:pt x="3319" y="9417"/>
                    <a:pt x="3319" y="9680"/>
                  </a:cubicBezTo>
                  <a:cubicBezTo>
                    <a:pt x="169" y="13368"/>
                    <a:pt x="169" y="13368"/>
                    <a:pt x="169" y="13368"/>
                  </a:cubicBezTo>
                  <a:cubicBezTo>
                    <a:pt x="-56" y="13368"/>
                    <a:pt x="-56" y="13895"/>
                    <a:pt x="169" y="13895"/>
                  </a:cubicBezTo>
                  <a:cubicBezTo>
                    <a:pt x="6469" y="21271"/>
                    <a:pt x="6469" y="21271"/>
                    <a:pt x="6469" y="21271"/>
                  </a:cubicBezTo>
                  <a:cubicBezTo>
                    <a:pt x="6469" y="21534"/>
                    <a:pt x="6469" y="21534"/>
                    <a:pt x="6694" y="21534"/>
                  </a:cubicBezTo>
                  <a:cubicBezTo>
                    <a:pt x="6919" y="21534"/>
                    <a:pt x="6919" y="21534"/>
                    <a:pt x="6919" y="21271"/>
                  </a:cubicBezTo>
                  <a:cubicBezTo>
                    <a:pt x="21319" y="4412"/>
                    <a:pt x="21319" y="4412"/>
                    <a:pt x="21319" y="4412"/>
                  </a:cubicBezTo>
                  <a:cubicBezTo>
                    <a:pt x="21544" y="4412"/>
                    <a:pt x="21544" y="3885"/>
                    <a:pt x="21319" y="38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800"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</p:grpSp>
      <p:grpSp>
        <p:nvGrpSpPr>
          <p:cNvPr id="603" name="Group"/>
          <p:cNvGrpSpPr/>
          <p:nvPr/>
        </p:nvGrpSpPr>
        <p:grpSpPr>
          <a:xfrm>
            <a:off x="4383964" y="3964466"/>
            <a:ext cx="690963" cy="690963"/>
            <a:chOff x="0" y="0"/>
            <a:chExt cx="690961" cy="690961"/>
          </a:xfrm>
        </p:grpSpPr>
        <p:sp>
          <p:nvSpPr>
            <p:cNvPr id="599" name="Oval 3"/>
            <p:cNvSpPr/>
            <p:nvPr/>
          </p:nvSpPr>
          <p:spPr>
            <a:xfrm>
              <a:off x="0" y="0"/>
              <a:ext cx="690962" cy="69096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0" name="Oval 4"/>
            <p:cNvSpPr/>
            <p:nvPr/>
          </p:nvSpPr>
          <p:spPr>
            <a:xfrm>
              <a:off x="84065" y="84063"/>
              <a:ext cx="522833" cy="52283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215900" dist="165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1" name="Oval 207"/>
            <p:cNvSpPr/>
            <p:nvPr/>
          </p:nvSpPr>
          <p:spPr>
            <a:xfrm>
              <a:off x="203820" y="203819"/>
              <a:ext cx="283321" cy="283321"/>
            </a:xfrm>
            <a:prstGeom prst="ellipse">
              <a:avLst/>
            </a:prstGeom>
            <a:gradFill flip="none" rotWithShape="1">
              <a:gsLst>
                <a:gs pos="0">
                  <a:srgbClr val="121A2E"/>
                </a:gs>
                <a:gs pos="100000">
                  <a:srgbClr val="469AD5"/>
                </a:gs>
              </a:gsLst>
              <a:lin ang="2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02" name="Freeform 17"/>
            <p:cNvSpPr/>
            <p:nvPr/>
          </p:nvSpPr>
          <p:spPr>
            <a:xfrm>
              <a:off x="286698" y="294763"/>
              <a:ext cx="117564" cy="10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34" extrusionOk="0">
                  <a:moveTo>
                    <a:pt x="21319" y="3885"/>
                  </a:moveTo>
                  <a:cubicBezTo>
                    <a:pt x="18169" y="197"/>
                    <a:pt x="18169" y="197"/>
                    <a:pt x="18169" y="197"/>
                  </a:cubicBezTo>
                  <a:cubicBezTo>
                    <a:pt x="18169" y="-66"/>
                    <a:pt x="17719" y="-66"/>
                    <a:pt x="17719" y="197"/>
                  </a:cubicBezTo>
                  <a:cubicBezTo>
                    <a:pt x="6694" y="12841"/>
                    <a:pt x="6694" y="12841"/>
                    <a:pt x="6694" y="12841"/>
                  </a:cubicBezTo>
                  <a:cubicBezTo>
                    <a:pt x="3769" y="9680"/>
                    <a:pt x="3769" y="9680"/>
                    <a:pt x="3769" y="9680"/>
                  </a:cubicBezTo>
                  <a:cubicBezTo>
                    <a:pt x="3769" y="9417"/>
                    <a:pt x="3319" y="9417"/>
                    <a:pt x="3319" y="9680"/>
                  </a:cubicBezTo>
                  <a:cubicBezTo>
                    <a:pt x="169" y="13368"/>
                    <a:pt x="169" y="13368"/>
                    <a:pt x="169" y="13368"/>
                  </a:cubicBezTo>
                  <a:cubicBezTo>
                    <a:pt x="-56" y="13368"/>
                    <a:pt x="-56" y="13895"/>
                    <a:pt x="169" y="13895"/>
                  </a:cubicBezTo>
                  <a:cubicBezTo>
                    <a:pt x="6469" y="21271"/>
                    <a:pt x="6469" y="21271"/>
                    <a:pt x="6469" y="21271"/>
                  </a:cubicBezTo>
                  <a:cubicBezTo>
                    <a:pt x="6469" y="21534"/>
                    <a:pt x="6469" y="21534"/>
                    <a:pt x="6694" y="21534"/>
                  </a:cubicBezTo>
                  <a:cubicBezTo>
                    <a:pt x="6919" y="21534"/>
                    <a:pt x="6919" y="21534"/>
                    <a:pt x="6919" y="21271"/>
                  </a:cubicBezTo>
                  <a:cubicBezTo>
                    <a:pt x="21319" y="4412"/>
                    <a:pt x="21319" y="4412"/>
                    <a:pt x="21319" y="4412"/>
                  </a:cubicBezTo>
                  <a:cubicBezTo>
                    <a:pt x="21544" y="4412"/>
                    <a:pt x="21544" y="3885"/>
                    <a:pt x="21319" y="38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800"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</p:grpSp>
      <p:grpSp>
        <p:nvGrpSpPr>
          <p:cNvPr id="608" name="Group"/>
          <p:cNvGrpSpPr/>
          <p:nvPr/>
        </p:nvGrpSpPr>
        <p:grpSpPr>
          <a:xfrm>
            <a:off x="4383964" y="5164377"/>
            <a:ext cx="690963" cy="690962"/>
            <a:chOff x="0" y="0"/>
            <a:chExt cx="690961" cy="690961"/>
          </a:xfrm>
        </p:grpSpPr>
        <p:sp>
          <p:nvSpPr>
            <p:cNvPr id="604" name="Oval 3"/>
            <p:cNvSpPr/>
            <p:nvPr/>
          </p:nvSpPr>
          <p:spPr>
            <a:xfrm>
              <a:off x="0" y="0"/>
              <a:ext cx="690962" cy="69096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5" name="Oval 4"/>
            <p:cNvSpPr/>
            <p:nvPr/>
          </p:nvSpPr>
          <p:spPr>
            <a:xfrm>
              <a:off x="84065" y="84063"/>
              <a:ext cx="522833" cy="52283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215900" dist="165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6" name="Oval 207"/>
            <p:cNvSpPr/>
            <p:nvPr/>
          </p:nvSpPr>
          <p:spPr>
            <a:xfrm>
              <a:off x="203820" y="203819"/>
              <a:ext cx="283321" cy="283321"/>
            </a:xfrm>
            <a:prstGeom prst="ellipse">
              <a:avLst/>
            </a:prstGeom>
            <a:gradFill flip="none" rotWithShape="1">
              <a:gsLst>
                <a:gs pos="0">
                  <a:srgbClr val="121A2E"/>
                </a:gs>
                <a:gs pos="100000">
                  <a:srgbClr val="469AD5"/>
                </a:gs>
              </a:gsLst>
              <a:lin ang="2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07" name="Freeform 17"/>
            <p:cNvSpPr/>
            <p:nvPr/>
          </p:nvSpPr>
          <p:spPr>
            <a:xfrm>
              <a:off x="286698" y="294763"/>
              <a:ext cx="117564" cy="10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34" extrusionOk="0">
                  <a:moveTo>
                    <a:pt x="21319" y="3885"/>
                  </a:moveTo>
                  <a:cubicBezTo>
                    <a:pt x="18169" y="197"/>
                    <a:pt x="18169" y="197"/>
                    <a:pt x="18169" y="197"/>
                  </a:cubicBezTo>
                  <a:cubicBezTo>
                    <a:pt x="18169" y="-66"/>
                    <a:pt x="17719" y="-66"/>
                    <a:pt x="17719" y="197"/>
                  </a:cubicBezTo>
                  <a:cubicBezTo>
                    <a:pt x="6694" y="12841"/>
                    <a:pt x="6694" y="12841"/>
                    <a:pt x="6694" y="12841"/>
                  </a:cubicBezTo>
                  <a:cubicBezTo>
                    <a:pt x="3769" y="9680"/>
                    <a:pt x="3769" y="9680"/>
                    <a:pt x="3769" y="9680"/>
                  </a:cubicBezTo>
                  <a:cubicBezTo>
                    <a:pt x="3769" y="9417"/>
                    <a:pt x="3319" y="9417"/>
                    <a:pt x="3319" y="9680"/>
                  </a:cubicBezTo>
                  <a:cubicBezTo>
                    <a:pt x="169" y="13368"/>
                    <a:pt x="169" y="13368"/>
                    <a:pt x="169" y="13368"/>
                  </a:cubicBezTo>
                  <a:cubicBezTo>
                    <a:pt x="-56" y="13368"/>
                    <a:pt x="-56" y="13895"/>
                    <a:pt x="169" y="13895"/>
                  </a:cubicBezTo>
                  <a:cubicBezTo>
                    <a:pt x="6469" y="21271"/>
                    <a:pt x="6469" y="21271"/>
                    <a:pt x="6469" y="21271"/>
                  </a:cubicBezTo>
                  <a:cubicBezTo>
                    <a:pt x="6469" y="21534"/>
                    <a:pt x="6469" y="21534"/>
                    <a:pt x="6694" y="21534"/>
                  </a:cubicBezTo>
                  <a:cubicBezTo>
                    <a:pt x="6919" y="21534"/>
                    <a:pt x="6919" y="21534"/>
                    <a:pt x="6919" y="21271"/>
                  </a:cubicBezTo>
                  <a:cubicBezTo>
                    <a:pt x="21319" y="4412"/>
                    <a:pt x="21319" y="4412"/>
                    <a:pt x="21319" y="4412"/>
                  </a:cubicBezTo>
                  <a:cubicBezTo>
                    <a:pt x="21544" y="4412"/>
                    <a:pt x="21544" y="3885"/>
                    <a:pt x="21319" y="38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800"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9159251" y="3530453"/>
            <a:ext cx="2787688" cy="1996359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Rectangle"/>
          <p:cNvSpPr/>
          <p:nvPr/>
        </p:nvSpPr>
        <p:spPr>
          <a:xfrm>
            <a:off x="558213" y="1200377"/>
            <a:ext cx="453925" cy="2316872"/>
          </a:xfrm>
          <a:prstGeom prst="rect">
            <a:avLst/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2" name="Rectangle"/>
          <p:cNvSpPr/>
          <p:nvPr/>
        </p:nvSpPr>
        <p:spPr>
          <a:xfrm>
            <a:off x="1049050" y="3530453"/>
            <a:ext cx="1504346" cy="1996359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3" name="Rectangle"/>
          <p:cNvSpPr/>
          <p:nvPr/>
        </p:nvSpPr>
        <p:spPr>
          <a:xfrm>
            <a:off x="2581692" y="3530453"/>
            <a:ext cx="2136750" cy="1996359"/>
          </a:xfrm>
          <a:prstGeom prst="rect">
            <a:avLst/>
          </a:prstGeom>
          <a:solidFill>
            <a:schemeClr val="accent4">
              <a:lumOff val="125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Rectangle"/>
          <p:cNvSpPr/>
          <p:nvPr/>
        </p:nvSpPr>
        <p:spPr>
          <a:xfrm>
            <a:off x="4765850" y="3530453"/>
            <a:ext cx="2287901" cy="199635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Rectangle"/>
          <p:cNvSpPr/>
          <p:nvPr/>
        </p:nvSpPr>
        <p:spPr>
          <a:xfrm>
            <a:off x="7101161" y="3530453"/>
            <a:ext cx="2008124" cy="1996359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558213" y="3530453"/>
            <a:ext cx="453925" cy="1996359"/>
          </a:xfrm>
          <a:prstGeom prst="rect">
            <a:avLst/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7" name="Cardiovascular risk calculation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Cardiovascular risk calculation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22337" y="6378032"/>
            <a:ext cx="174645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59" name="TextBox 5"/>
          <p:cNvSpPr txBox="1"/>
          <p:nvPr/>
        </p:nvSpPr>
        <p:spPr>
          <a:xfrm>
            <a:off x="524104" y="6357494"/>
            <a:ext cx="2787688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Puri R. et al. The Journal of The Association of Physicians of India. 2020;68(11):21-34. </a:t>
            </a:r>
          </a:p>
        </p:txBody>
      </p:sp>
      <p:sp>
        <p:nvSpPr>
          <p:cNvPr id="160" name="TextBox 7"/>
          <p:cNvSpPr txBox="1"/>
          <p:nvPr/>
        </p:nvSpPr>
        <p:spPr>
          <a:xfrm>
            <a:off x="5048543" y="6293994"/>
            <a:ext cx="6458993" cy="414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Apo B: apolipoprotein B;ASCVD: atherosclerotic cardiovascular disease; ACS: acute coronary syndrome; CAD: coronary artery disease; CKD: chronic kidney disease; FBG: fasting blood glucose; HDL-C: high-density lipoprotein cholesterol; hs-CRP: high sensitivity C-reactive protein; IMT: intima-media thickness; LDL-C: low-density lipoprotein cholesterol; Lp(a): lipoprotein(a); PAD: peripheral artery disease; RBG: random blood glucose; TG: triglycerides</a:t>
            </a:r>
          </a:p>
        </p:txBody>
      </p:sp>
      <p:sp>
        <p:nvSpPr>
          <p:cNvPr id="161" name="TextBox 8"/>
          <p:cNvSpPr txBox="1"/>
          <p:nvPr/>
        </p:nvSpPr>
        <p:spPr>
          <a:xfrm rot="16200000">
            <a:off x="-242241" y="2192273"/>
            <a:ext cx="2054827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Risk factors/markers</a:t>
            </a:r>
          </a:p>
        </p:txBody>
      </p:sp>
      <p:sp>
        <p:nvSpPr>
          <p:cNvPr id="162" name="TextBox 10"/>
          <p:cNvSpPr txBox="1"/>
          <p:nvPr/>
        </p:nvSpPr>
        <p:spPr>
          <a:xfrm rot="16200000">
            <a:off x="143842" y="4362091"/>
            <a:ext cx="1282655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Risk group</a:t>
            </a:r>
          </a:p>
        </p:txBody>
      </p:sp>
      <p:sp>
        <p:nvSpPr>
          <p:cNvPr id="163" name="Rectangle"/>
          <p:cNvSpPr/>
          <p:nvPr/>
        </p:nvSpPr>
        <p:spPr>
          <a:xfrm>
            <a:off x="1049050" y="1200377"/>
            <a:ext cx="2589927" cy="2316871"/>
          </a:xfrm>
          <a:prstGeom prst="rect">
            <a:avLst/>
          </a:prstGeom>
          <a:solidFill>
            <a:srgbClr val="004F7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>
            <a:off x="3675893" y="1200377"/>
            <a:ext cx="4354445" cy="2316871"/>
          </a:xfrm>
          <a:prstGeom prst="rect">
            <a:avLst/>
          </a:prstGeom>
          <a:solidFill>
            <a:srgbClr val="004F7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Rectangle"/>
          <p:cNvSpPr/>
          <p:nvPr/>
        </p:nvSpPr>
        <p:spPr>
          <a:xfrm>
            <a:off x="8067254" y="1200377"/>
            <a:ext cx="3875452" cy="2316871"/>
          </a:xfrm>
          <a:prstGeom prst="rect">
            <a:avLst/>
          </a:prstGeom>
          <a:solidFill>
            <a:srgbClr val="004F7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TextBox 4"/>
          <p:cNvSpPr txBox="1"/>
          <p:nvPr/>
        </p:nvSpPr>
        <p:spPr>
          <a:xfrm>
            <a:off x="1138168" y="1583505"/>
            <a:ext cx="2411692" cy="168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Age ≥45 years in males and ≥55 years in females 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Family history of premature ASCVD 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Current cigarette smoking or tobacco use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High blood pressure 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Low HDL-C</a:t>
            </a:r>
          </a:p>
        </p:txBody>
      </p:sp>
      <p:sp>
        <p:nvSpPr>
          <p:cNvPr id="167" name="TextBox 11"/>
          <p:cNvSpPr txBox="1"/>
          <p:nvPr/>
        </p:nvSpPr>
        <p:spPr>
          <a:xfrm>
            <a:off x="3847932" y="1583505"/>
            <a:ext cx="4010365" cy="1883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Diabetes with 0-1 other major ASCVD risk factors and no evidence of target organ damage 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CKD stage 3B or 4</a:t>
            </a:r>
            <a:br/>
            <a:r>
              <a:t>Familial hypercholesterolemia (other than familial 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homozygous hypercholesterolemia) </a:t>
            </a:r>
          </a:p>
          <a:p>
            <a:pPr marL="190500" indent="-190500">
              <a:buSzPct val="100000"/>
              <a:buAutoNum type="arabicPeriod" startAt="4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Extreme of a single risk factor </a:t>
            </a:r>
          </a:p>
          <a:p>
            <a:pPr marL="190500" indent="-190500">
              <a:buSzPct val="100000"/>
              <a:buAutoNum type="arabicPeriod" startAt="4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Coronary calcium score &gt;300 HU </a:t>
            </a:r>
          </a:p>
          <a:p>
            <a:pPr marL="190500" indent="-190500">
              <a:buSzPct val="100000"/>
              <a:buAutoNum type="arabicPeriod" startAt="4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Non-stenotic carotid plaque </a:t>
            </a:r>
          </a:p>
          <a:p>
            <a:pPr marL="190500" indent="-190500">
              <a:buSzPct val="100000"/>
              <a:buAutoNum type="arabicPeriod" startAt="4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Lipoprotein (a) ≥50 mg/dL </a:t>
            </a:r>
          </a:p>
        </p:txBody>
      </p:sp>
      <p:sp>
        <p:nvSpPr>
          <p:cNvPr id="168" name="TextBox 14"/>
          <p:cNvSpPr txBox="1"/>
          <p:nvPr/>
        </p:nvSpPr>
        <p:spPr>
          <a:xfrm>
            <a:off x="8418713" y="1583505"/>
            <a:ext cx="3172534" cy="1477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Coronary calcium score 100-299 HU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Increased carotid IMT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Lp(a) 20-49 mg/dL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FBG 100 to 125 mg/dL* 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Increased waist circumference**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Apo B ≥110 mg/dL</a:t>
            </a:r>
          </a:p>
          <a:p>
            <a:pPr marL="190500" indent="-190500">
              <a:buSzPct val="100000"/>
              <a:buAutoNum type="arabicPeriod"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hsCRP ≥2 mg/L*** </a:t>
            </a:r>
          </a:p>
        </p:txBody>
      </p:sp>
      <p:sp>
        <p:nvSpPr>
          <p:cNvPr id="169" name="Major ASCVD risk factors"/>
          <p:cNvSpPr txBox="1"/>
          <p:nvPr/>
        </p:nvSpPr>
        <p:spPr>
          <a:xfrm>
            <a:off x="1373339" y="1281851"/>
            <a:ext cx="1941346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Major ASCVD risk factors</a:t>
            </a:r>
          </a:p>
        </p:txBody>
      </p:sp>
      <p:sp>
        <p:nvSpPr>
          <p:cNvPr id="170" name="Other high-risk features"/>
          <p:cNvSpPr txBox="1"/>
          <p:nvPr/>
        </p:nvSpPr>
        <p:spPr>
          <a:xfrm>
            <a:off x="5104126" y="1281851"/>
            <a:ext cx="1898545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Other high-risk features </a:t>
            </a:r>
          </a:p>
        </p:txBody>
      </p:sp>
      <p:sp>
        <p:nvSpPr>
          <p:cNvPr id="171" name="Moderate risk non-conventional risk factors"/>
          <p:cNvSpPr txBox="1"/>
          <p:nvPr/>
        </p:nvSpPr>
        <p:spPr>
          <a:xfrm>
            <a:off x="8391541" y="1281851"/>
            <a:ext cx="3320858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Moderate risk non-conventional risk factors</a:t>
            </a:r>
          </a:p>
        </p:txBody>
      </p:sp>
      <p:sp>
        <p:nvSpPr>
          <p:cNvPr id="172" name="TextBox 15"/>
          <p:cNvSpPr txBox="1"/>
          <p:nvPr/>
        </p:nvSpPr>
        <p:spPr>
          <a:xfrm>
            <a:off x="1149867" y="3931420"/>
            <a:ext cx="1302715" cy="107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7000" indent="-127000">
              <a:buSzPct val="100000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0-1 major ASCVD risk factor And Life-time CVD risk &lt;30 % </a:t>
            </a:r>
          </a:p>
        </p:txBody>
      </p:sp>
      <p:sp>
        <p:nvSpPr>
          <p:cNvPr id="173" name="TextBox 16"/>
          <p:cNvSpPr txBox="1"/>
          <p:nvPr/>
        </p:nvSpPr>
        <p:spPr>
          <a:xfrm>
            <a:off x="2718834" y="3931420"/>
            <a:ext cx="1862467" cy="1274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7000" indent="-127000">
              <a:buSzPct val="100000"/>
              <a:buFont typeface="Arial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2 major ASCVD risk factors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127000" indent="-127000">
              <a:buSzPct val="100000"/>
              <a:buFont typeface="Arial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Low risk group with ≥1 moderate risk non- conventional risk factor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127000" indent="-127000">
              <a:buSzPct val="100000"/>
              <a:buFont typeface="Arial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Life-time CVD risk ≥30% </a:t>
            </a:r>
          </a:p>
        </p:txBody>
      </p:sp>
      <p:sp>
        <p:nvSpPr>
          <p:cNvPr id="174" name="TextBox 17"/>
          <p:cNvSpPr txBox="1"/>
          <p:nvPr/>
        </p:nvSpPr>
        <p:spPr>
          <a:xfrm>
            <a:off x="4872475" y="3980820"/>
            <a:ext cx="2074653" cy="107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7000" indent="-127000">
              <a:buSzPct val="100000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≥3majorASCVD risk factors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127000" indent="-127000">
              <a:buSzPct val="100000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2 major ASCVD risk factors with ≥I moderate risk non- conventional risk factor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127000" indent="-127000">
              <a:buSzPct val="100000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≥1 other high-risk features</a:t>
            </a:r>
          </a:p>
        </p:txBody>
      </p:sp>
      <p:sp>
        <p:nvSpPr>
          <p:cNvPr id="175" name="TextBox 18"/>
          <p:cNvSpPr txBox="1"/>
          <p:nvPr/>
        </p:nvSpPr>
        <p:spPr>
          <a:xfrm>
            <a:off x="7155946" y="3935124"/>
            <a:ext cx="1898547" cy="1477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7000" indent="-127000">
              <a:buSzPct val="100000"/>
              <a:buFont typeface="Arial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Pre existing ASCVD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127000" indent="-127000">
              <a:buSzPct val="100000"/>
              <a:buFont typeface="Arial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Diabetics with ≥2 other major ASCVD risk factors or evidence of target organ damage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marL="127000" indent="-127000">
              <a:buSzPct val="100000"/>
              <a:buFont typeface="Arial"/>
              <a:buChar char="‣"/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Familial homozygous hypercholesterolemia </a:t>
            </a:r>
          </a:p>
        </p:txBody>
      </p:sp>
      <p:sp>
        <p:nvSpPr>
          <p:cNvPr id="176" name="Low risk"/>
          <p:cNvSpPr txBox="1"/>
          <p:nvPr/>
        </p:nvSpPr>
        <p:spPr>
          <a:xfrm>
            <a:off x="1446032" y="3608632"/>
            <a:ext cx="710376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Low risk</a:t>
            </a:r>
          </a:p>
        </p:txBody>
      </p:sp>
      <p:sp>
        <p:nvSpPr>
          <p:cNvPr id="177" name="Moderate risk"/>
          <p:cNvSpPr txBox="1"/>
          <p:nvPr/>
        </p:nvSpPr>
        <p:spPr>
          <a:xfrm>
            <a:off x="3187271" y="3608634"/>
            <a:ext cx="1137773" cy="28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Moderate risk</a:t>
            </a:r>
          </a:p>
        </p:txBody>
      </p:sp>
      <p:sp>
        <p:nvSpPr>
          <p:cNvPr id="178" name="High risk"/>
          <p:cNvSpPr txBox="1"/>
          <p:nvPr/>
        </p:nvSpPr>
        <p:spPr>
          <a:xfrm>
            <a:off x="5538289" y="3608632"/>
            <a:ext cx="743019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High risk</a:t>
            </a:r>
          </a:p>
        </p:txBody>
      </p:sp>
      <p:sp>
        <p:nvSpPr>
          <p:cNvPr id="179" name="Very high risk"/>
          <p:cNvSpPr txBox="1"/>
          <p:nvPr/>
        </p:nvSpPr>
        <p:spPr>
          <a:xfrm>
            <a:off x="7555130" y="3608632"/>
            <a:ext cx="1100181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Very high risk</a:t>
            </a:r>
          </a:p>
        </p:txBody>
      </p:sp>
      <p:sp>
        <p:nvSpPr>
          <p:cNvPr id="180" name="Extreme risk"/>
          <p:cNvSpPr txBox="1"/>
          <p:nvPr/>
        </p:nvSpPr>
        <p:spPr>
          <a:xfrm>
            <a:off x="10041897" y="3608632"/>
            <a:ext cx="1022394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Extreme risk</a:t>
            </a:r>
          </a:p>
        </p:txBody>
      </p:sp>
      <p:sp>
        <p:nvSpPr>
          <p:cNvPr id="181" name="TextBox 20"/>
          <p:cNvSpPr txBox="1"/>
          <p:nvPr/>
        </p:nvSpPr>
        <p:spPr>
          <a:xfrm>
            <a:off x="9379556" y="4494246"/>
            <a:ext cx="710380" cy="72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CAD with ≥1 feature of </a:t>
            </a:r>
            <a:r>
              <a:rPr b="1" i="1"/>
              <a:t>high risk group</a:t>
            </a:r>
          </a:p>
        </p:txBody>
      </p:sp>
      <p:sp>
        <p:nvSpPr>
          <p:cNvPr id="182" name="TextBox 21"/>
          <p:cNvSpPr txBox="1"/>
          <p:nvPr/>
        </p:nvSpPr>
        <p:spPr>
          <a:xfrm>
            <a:off x="10261985" y="4494248"/>
            <a:ext cx="1617210" cy="906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CAD with ≥1 feature of </a:t>
            </a:r>
            <a:r>
              <a:rPr b="1" i="1"/>
              <a:t>very high risk group </a:t>
            </a:r>
            <a:r>
              <a:t>or recurrent ACS (within one year) despite LDL-C </a:t>
            </a:r>
            <a:r>
              <a:rPr>
                <a:latin typeface="SymbolMT"/>
                <a:ea typeface="SymbolMT"/>
                <a:cs typeface="SymbolMT"/>
                <a:sym typeface="SymbolMT"/>
              </a:rPr>
              <a:t>≤</a:t>
            </a:r>
            <a:r>
              <a:t>50 mg/dL or polyvascular disease</a:t>
            </a:r>
          </a:p>
        </p:txBody>
      </p:sp>
      <p:sp>
        <p:nvSpPr>
          <p:cNvPr id="183" name="Category A"/>
          <p:cNvSpPr txBox="1"/>
          <p:nvPr/>
        </p:nvSpPr>
        <p:spPr>
          <a:xfrm>
            <a:off x="9367021" y="3970339"/>
            <a:ext cx="735447" cy="22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Category A</a:t>
            </a:r>
          </a:p>
        </p:txBody>
      </p:sp>
      <p:sp>
        <p:nvSpPr>
          <p:cNvPr id="184" name="Category B"/>
          <p:cNvSpPr txBox="1"/>
          <p:nvPr/>
        </p:nvSpPr>
        <p:spPr>
          <a:xfrm>
            <a:off x="10755148" y="3970339"/>
            <a:ext cx="729103" cy="22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Category B</a:t>
            </a:r>
          </a:p>
        </p:txBody>
      </p:sp>
      <p:sp>
        <p:nvSpPr>
          <p:cNvPr id="185" name="Arrow"/>
          <p:cNvSpPr/>
          <p:nvPr/>
        </p:nvSpPr>
        <p:spPr>
          <a:xfrm rot="5400000">
            <a:off x="9621893" y="4232292"/>
            <a:ext cx="225709" cy="225709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6" name="Arrow"/>
          <p:cNvSpPr/>
          <p:nvPr/>
        </p:nvSpPr>
        <p:spPr>
          <a:xfrm rot="5400000">
            <a:off x="11006849" y="4232292"/>
            <a:ext cx="225708" cy="225709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7" name="TextBox 12"/>
          <p:cNvSpPr txBox="1"/>
          <p:nvPr/>
        </p:nvSpPr>
        <p:spPr>
          <a:xfrm>
            <a:off x="636005" y="5650584"/>
            <a:ext cx="11332073" cy="390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Clinical judgment to be used if the patient has atherosclerotic PAD instead of CAD; *Confirmed by repeat testing; **If increased waist circumference is the only risk factor, it should again be measured after 6 months after initiating heart healthy lifestyle measures; ***On two occasions at least 2 weeks apart. For reclassifying moderate risk group only.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AI recommendations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LAI recommendations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22151" y="6378032"/>
            <a:ext cx="175016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91" name="TextBox 5"/>
          <p:cNvSpPr txBox="1"/>
          <p:nvPr/>
        </p:nvSpPr>
        <p:spPr>
          <a:xfrm>
            <a:off x="524104" y="6357494"/>
            <a:ext cx="2547786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Puri R. et al. The Journal of The Association of Physicians of India. 2020;68(11):50-53. 2. Ibid. 42-46. </a:t>
            </a:r>
          </a:p>
        </p:txBody>
      </p:sp>
      <p:sp>
        <p:nvSpPr>
          <p:cNvPr id="192" name="TextBox 7"/>
          <p:cNvSpPr txBox="1"/>
          <p:nvPr/>
        </p:nvSpPr>
        <p:spPr>
          <a:xfrm>
            <a:off x="5219120" y="6351144"/>
            <a:ext cx="6288417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Apo B: apolipoprotein B; ASCVD: atherosclerotic cardiovascular disease; CV: cardiovascular; FRS: Framingham Risk Score; HDL-C: high-density lipoprotein cholesterol; JBS: Joint British Societies; LAI: Lipid Association of India LDL-C: low-density lipoprotein cholesterol; Lp(a): lipoprotein(a); T2DM: type 2 diabetes mellitus</a:t>
            </a:r>
          </a:p>
        </p:txBody>
      </p:sp>
      <p:sp>
        <p:nvSpPr>
          <p:cNvPr id="193" name="TextBox 21"/>
          <p:cNvSpPr txBox="1"/>
          <p:nvPr/>
        </p:nvSpPr>
        <p:spPr>
          <a:xfrm>
            <a:off x="540987" y="1550170"/>
            <a:ext cx="6639894" cy="3990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0500" indent="-190500">
              <a:spcBef>
                <a:spcPts val="26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CV risk may be underestimated by use of LDL-C alone​</a:t>
            </a:r>
          </a:p>
          <a:p>
            <a:pPr marL="190500" indent="-190500">
              <a:spcBef>
                <a:spcPts val="26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An ideal detailed lipid panel for screening, diagnosis should include total cholesterol, HDL-C, triglycerides, apo B, and Lp(a)</a:t>
            </a:r>
            <a:r>
              <a:rPr baseline="29333"/>
              <a:t>1</a:t>
            </a:r>
            <a:r>
              <a:t> ​</a:t>
            </a:r>
          </a:p>
          <a:p>
            <a:pPr marL="190500" indent="-190500">
              <a:spcBef>
                <a:spcPts val="26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LAI proposes apo B levels to estimate true risk because it is present on all atherogenic lipoprotein particles</a:t>
            </a:r>
            <a:r>
              <a:rPr baseline="29333"/>
              <a:t>1​</a:t>
            </a:r>
          </a:p>
          <a:p>
            <a:pPr marL="190500" indent="-190500">
              <a:spcBef>
                <a:spcPts val="26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LAI strongly recommends measuring Lp(a) levels because of high prevalence of raised Lp(a) in Indian population</a:t>
            </a:r>
            <a:r>
              <a:rPr baseline="29333"/>
              <a:t>2​</a:t>
            </a:r>
          </a:p>
          <a:p>
            <a:pPr marL="190500" indent="-190500">
              <a:spcBef>
                <a:spcPts val="26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JBS and FRS risk scores can be used but there is lack of consensus and validation of these estimators in Indian context</a:t>
            </a:r>
          </a:p>
        </p:txBody>
      </p:sp>
      <p:pic>
        <p:nvPicPr>
          <p:cNvPr id="194" name="Picture Placeholder 22" descr="Picture Placeholder 22"/>
          <p:cNvPicPr>
            <a:picLocks noChangeAspect="1"/>
          </p:cNvPicPr>
          <p:nvPr/>
        </p:nvPicPr>
        <p:blipFill>
          <a:blip r:embed="rId2"/>
          <a:srcRect t="309" b="309"/>
          <a:stretch>
            <a:fillRect/>
          </a:stretch>
        </p:blipFill>
        <p:spPr>
          <a:xfrm>
            <a:off x="8034466" y="0"/>
            <a:ext cx="4165889" cy="6210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AI 2022 LDL-C targets and management algorithm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LAI 2022 LDL-C targets and management algorithm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22337" y="6378032"/>
            <a:ext cx="174645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16" name="TextBox 5"/>
          <p:cNvSpPr txBox="1"/>
          <p:nvPr/>
        </p:nvSpPr>
        <p:spPr>
          <a:xfrm>
            <a:off x="524103" y="6357494"/>
            <a:ext cx="2474554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Mehta V. et al. The Journal of The Association of Physicians of India. 2022;70(9):67-75. </a:t>
            </a:r>
          </a:p>
        </p:txBody>
      </p:sp>
      <p:sp>
        <p:nvSpPr>
          <p:cNvPr id="217" name="TextBox 7"/>
          <p:cNvSpPr txBox="1"/>
          <p:nvPr/>
        </p:nvSpPr>
        <p:spPr>
          <a:xfrm>
            <a:off x="8657046" y="6351144"/>
            <a:ext cx="2850489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>
              <a:defRPr sz="700">
                <a:solidFill>
                  <a:srgbClr val="212121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HeFH: familial hypercholesterolemia;</a:t>
            </a:r>
            <a:r>
              <a: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rgbClr val="595959"/>
              </a:solidFill>
            </a:endParaRPr>
          </a:p>
          <a:p>
            <a:pPr algn="r">
              <a:defRPr sz="700">
                <a:solidFill>
                  <a:srgbClr val="212121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LAI: Lipid Association of India LDL-C: low-density lipoprotein cholesterol</a:t>
            </a:r>
          </a:p>
        </p:txBody>
      </p:sp>
      <p:pic>
        <p:nvPicPr>
          <p:cNvPr id="218" name="Content Placeholder 6" descr="Content Placeholder 6"/>
          <p:cNvPicPr>
            <a:picLocks noChangeAspect="1"/>
          </p:cNvPicPr>
          <p:nvPr/>
        </p:nvPicPr>
        <p:blipFill>
          <a:blip r:embed="rId2"/>
          <a:srcRect b="699"/>
          <a:stretch>
            <a:fillRect/>
          </a:stretch>
        </p:blipFill>
        <p:spPr>
          <a:xfrm>
            <a:off x="2327661" y="1315387"/>
            <a:ext cx="7536678" cy="422732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ounded Rectangle"/>
          <p:cNvSpPr/>
          <p:nvPr/>
        </p:nvSpPr>
        <p:spPr>
          <a:xfrm>
            <a:off x="560800" y="5620310"/>
            <a:ext cx="11070399" cy="592884"/>
          </a:xfrm>
          <a:prstGeom prst="roundRect">
            <a:avLst>
              <a:gd name="adj" fmla="val 32131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20" name="Statin are the first line of treatment for all risk groups"/>
          <p:cNvSpPr txBox="1"/>
          <p:nvPr/>
        </p:nvSpPr>
        <p:spPr>
          <a:xfrm>
            <a:off x="3513981" y="5750207"/>
            <a:ext cx="5164033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Statin are the first line of treatment for all risk groups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How should we treat this patient?"/>
          <p:cNvSpPr txBox="1"/>
          <p:nvPr/>
        </p:nvSpPr>
        <p:spPr>
          <a:xfrm>
            <a:off x="464829" y="597140"/>
            <a:ext cx="1004821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How should we treat 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22151" y="6378032"/>
            <a:ext cx="175016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24" name="TextBox 5"/>
          <p:cNvSpPr txBox="1"/>
          <p:nvPr/>
        </p:nvSpPr>
        <p:spPr>
          <a:xfrm>
            <a:off x="524105" y="6357494"/>
            <a:ext cx="4176713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Mehta V. et al. The Journal of The Association of Physicians of India. 2022;70(9):67-75. 2. Descamps OS. et al. In Hypercholesterolemia. IntechOpen. 2015.</a:t>
            </a:r>
          </a:p>
        </p:txBody>
      </p:sp>
      <p:sp>
        <p:nvSpPr>
          <p:cNvPr id="225" name="TextBox 7"/>
          <p:cNvSpPr txBox="1"/>
          <p:nvPr/>
        </p:nvSpPr>
        <p:spPr>
          <a:xfrm>
            <a:off x="8657046" y="6351144"/>
            <a:ext cx="2850489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HTN: hypertension;</a:t>
            </a:r>
            <a:r>
              <a: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t>LDL-C: low-density lipoprotein cholesterol; T2DM: type 2 diabetes mellitus</a:t>
            </a:r>
          </a:p>
        </p:txBody>
      </p:sp>
      <p:sp>
        <p:nvSpPr>
          <p:cNvPr id="228" name="Lifestyle interventions…"/>
          <p:cNvSpPr txBox="1"/>
          <p:nvPr/>
        </p:nvSpPr>
        <p:spPr>
          <a:xfrm>
            <a:off x="820797" y="3697906"/>
            <a:ext cx="3583329" cy="155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90500" indent="-190500">
              <a:spcBef>
                <a:spcPts val="100"/>
              </a:spcBef>
              <a:buSzPct val="100000"/>
              <a:buFont typeface="Arial"/>
              <a:buChar char="‣"/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Control T2DM and HTN</a:t>
            </a:r>
          </a:p>
          <a:p>
            <a:pPr marL="190500" indent="-190500">
              <a:spcBef>
                <a:spcPts val="100"/>
              </a:spcBef>
              <a:buSzPct val="100000"/>
              <a:buFont typeface="Arial"/>
              <a:buChar char="‣"/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Maximally tolerated statin therapy</a:t>
            </a:r>
          </a:p>
          <a:p>
            <a:pPr marL="190500" indent="-190500">
              <a:spcBef>
                <a:spcPts val="100"/>
              </a:spcBef>
              <a:buSzPct val="100000"/>
              <a:buFont typeface="Arial"/>
              <a:buChar char="‣"/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Ezetimibe</a:t>
            </a:r>
          </a:p>
          <a:p>
            <a:pPr marL="190500" indent="-190500">
              <a:spcBef>
                <a:spcPts val="100"/>
              </a:spcBef>
              <a:buSzPct val="100000"/>
              <a:buFont typeface="Arial"/>
              <a:buChar char="‣"/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PCSK9i</a:t>
            </a:r>
          </a:p>
          <a:p>
            <a:pPr marL="190500" indent="-190500">
              <a:spcBef>
                <a:spcPts val="100"/>
              </a:spcBef>
              <a:buSzPct val="100000"/>
              <a:buFont typeface="Arial"/>
              <a:buChar char="‣"/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Bempedoic acid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961432" y="1240912"/>
            <a:ext cx="2908907" cy="1519090"/>
            <a:chOff x="0" y="0"/>
            <a:chExt cx="2908905" cy="1519088"/>
          </a:xfrm>
        </p:grpSpPr>
        <p:sp>
          <p:nvSpPr>
            <p:cNvPr id="229" name="Line"/>
            <p:cNvSpPr/>
            <p:nvPr/>
          </p:nvSpPr>
          <p:spPr>
            <a:xfrm>
              <a:off x="0" y="254727"/>
              <a:ext cx="2908907" cy="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32" name="Group"/>
            <p:cNvGrpSpPr/>
            <p:nvPr/>
          </p:nvGrpSpPr>
          <p:grpSpPr>
            <a:xfrm>
              <a:off x="316870" y="0"/>
              <a:ext cx="2275166" cy="1519089"/>
              <a:chOff x="0" y="0"/>
              <a:chExt cx="2275165" cy="1519088"/>
            </a:xfrm>
          </p:grpSpPr>
          <p:sp>
            <p:nvSpPr>
              <p:cNvPr id="230" name="Rounded Rectangle"/>
              <p:cNvSpPr/>
              <p:nvPr/>
            </p:nvSpPr>
            <p:spPr>
              <a:xfrm>
                <a:off x="0" y="0"/>
                <a:ext cx="2275166" cy="498178"/>
              </a:xfrm>
              <a:prstGeom prst="roundRect">
                <a:avLst>
                  <a:gd name="adj" fmla="val 50000"/>
                </a:avLst>
              </a:pr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" name="Treatment options1"/>
              <p:cNvSpPr/>
              <p:nvPr/>
            </p:nvSpPr>
            <p:spPr>
              <a:xfrm>
                <a:off x="169607" y="249088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>
                  <a:lnSpc>
                    <a:spcPct val="150000"/>
                  </a:lnSpc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Treatment options</a:t>
                </a:r>
                <a:r>
                  <a:rPr baseline="29221"/>
                  <a:t>1</a:t>
                </a:r>
              </a:p>
            </p:txBody>
          </p:sp>
        </p:grpSp>
      </p:grpSp>
      <p:grpSp>
        <p:nvGrpSpPr>
          <p:cNvPr id="238" name="Group"/>
          <p:cNvGrpSpPr/>
          <p:nvPr/>
        </p:nvGrpSpPr>
        <p:grpSpPr>
          <a:xfrm>
            <a:off x="7595964" y="998311"/>
            <a:ext cx="2989108" cy="1519089"/>
            <a:chOff x="0" y="0"/>
            <a:chExt cx="2989106" cy="1519088"/>
          </a:xfrm>
        </p:grpSpPr>
        <p:sp>
          <p:nvSpPr>
            <p:cNvPr id="234" name="Line"/>
            <p:cNvSpPr/>
            <p:nvPr/>
          </p:nvSpPr>
          <p:spPr>
            <a:xfrm>
              <a:off x="-1" y="249086"/>
              <a:ext cx="2989108" cy="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37" name="Group"/>
            <p:cNvGrpSpPr/>
            <p:nvPr/>
          </p:nvGrpSpPr>
          <p:grpSpPr>
            <a:xfrm>
              <a:off x="356972" y="0"/>
              <a:ext cx="2407583" cy="1519089"/>
              <a:chOff x="0" y="0"/>
              <a:chExt cx="2407582" cy="1519088"/>
            </a:xfrm>
          </p:grpSpPr>
          <p:sp>
            <p:nvSpPr>
              <p:cNvPr id="235" name="Rounded Rectangle"/>
              <p:cNvSpPr/>
              <p:nvPr/>
            </p:nvSpPr>
            <p:spPr>
              <a:xfrm>
                <a:off x="0" y="0"/>
                <a:ext cx="2275165" cy="498178"/>
              </a:xfrm>
              <a:prstGeom prst="roundRect">
                <a:avLst>
                  <a:gd name="adj" fmla="val 50000"/>
                </a:avLst>
              </a:pr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" name="Choice of statin2"/>
              <p:cNvSpPr/>
              <p:nvPr/>
            </p:nvSpPr>
            <p:spPr>
              <a:xfrm>
                <a:off x="1137582" y="249088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>
                  <a:lnSpc>
                    <a:spcPct val="150000"/>
                  </a:lnSpc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Choice of statin</a:t>
                </a:r>
                <a:r>
                  <a:rPr baseline="29333"/>
                  <a:t>2</a:t>
                </a:r>
              </a:p>
            </p:txBody>
          </p:sp>
        </p:grpSp>
      </p:grpSp>
      <p:sp>
        <p:nvSpPr>
          <p:cNvPr id="239" name="Lifestyle interventions"/>
          <p:cNvSpPr txBox="1"/>
          <p:nvPr/>
        </p:nvSpPr>
        <p:spPr>
          <a:xfrm>
            <a:off x="820796" y="2047207"/>
            <a:ext cx="2395235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190500" indent="-190500">
              <a:spcBef>
                <a:spcPts val="100"/>
              </a:spcBef>
              <a:buSzPct val="100000"/>
              <a:buFont typeface="Arial"/>
              <a:buChar char="‣"/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Lifestyle interventions</a:t>
            </a:r>
          </a:p>
        </p:txBody>
      </p:sp>
      <p:grpSp>
        <p:nvGrpSpPr>
          <p:cNvPr id="246" name="Group"/>
          <p:cNvGrpSpPr/>
          <p:nvPr/>
        </p:nvGrpSpPr>
        <p:grpSpPr>
          <a:xfrm>
            <a:off x="867894" y="2473237"/>
            <a:ext cx="4552531" cy="1131724"/>
            <a:chOff x="0" y="0"/>
            <a:chExt cx="4552530" cy="1131722"/>
          </a:xfrm>
        </p:grpSpPr>
        <p:sp>
          <p:nvSpPr>
            <p:cNvPr id="240" name="Heart-healthy diet"/>
            <p:cNvSpPr txBox="1"/>
            <p:nvPr/>
          </p:nvSpPr>
          <p:spPr>
            <a:xfrm>
              <a:off x="0" y="622327"/>
              <a:ext cx="1260951" cy="509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1" algn="ctr">
                <a:spcBef>
                  <a:spcPts val="1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Heart-healthy diet</a:t>
              </a:r>
            </a:p>
          </p:txBody>
        </p:sp>
        <p:sp>
          <p:nvSpPr>
            <p:cNvPr id="241" name="Regular physical activity"/>
            <p:cNvSpPr txBox="1"/>
            <p:nvPr/>
          </p:nvSpPr>
          <p:spPr>
            <a:xfrm>
              <a:off x="1512074" y="622327"/>
              <a:ext cx="1430625" cy="509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1" algn="ctr">
                <a:spcBef>
                  <a:spcPts val="1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Regular physical activity</a:t>
              </a:r>
            </a:p>
          </p:txBody>
        </p:sp>
        <p:sp>
          <p:nvSpPr>
            <p:cNvPr id="242" name="Avoid smoking and alcohol"/>
            <p:cNvSpPr txBox="1"/>
            <p:nvPr/>
          </p:nvSpPr>
          <p:spPr>
            <a:xfrm>
              <a:off x="3193824" y="622327"/>
              <a:ext cx="1358707" cy="509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1" algn="ctr">
                <a:spcBef>
                  <a:spcPts val="1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Avoid smoking and alcohol</a:t>
              </a:r>
            </a:p>
          </p:txBody>
        </p:sp>
        <p:pic>
          <p:nvPicPr>
            <p:cNvPr id="24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813" y="50509"/>
              <a:ext cx="479325" cy="5097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3597" y="25254"/>
              <a:ext cx="647580" cy="560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063" y="-1"/>
              <a:ext cx="560229" cy="560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7" name="Group"/>
          <p:cNvGrpSpPr/>
          <p:nvPr/>
        </p:nvGrpSpPr>
        <p:grpSpPr>
          <a:xfrm>
            <a:off x="6042677" y="1401375"/>
            <a:ext cx="5888130" cy="3801251"/>
            <a:chOff x="-177800" y="-253999"/>
            <a:chExt cx="5888128" cy="3801250"/>
          </a:xfrm>
        </p:grpSpPr>
        <p:graphicFrame>
          <p:nvGraphicFramePr>
            <p:cNvPr id="247" name="2D Column Chart"/>
            <p:cNvGraphicFramePr/>
            <p:nvPr/>
          </p:nvGraphicFramePr>
          <p:xfrm>
            <a:off x="-177800" y="-254000"/>
            <a:ext cx="5888129" cy="3304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48" name="-25%"/>
            <p:cNvSpPr txBox="1"/>
            <p:nvPr/>
          </p:nvSpPr>
          <p:spPr>
            <a:xfrm>
              <a:off x="963136" y="953775"/>
              <a:ext cx="676580" cy="385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2200" b="1">
                  <a:solidFill>
                    <a:srgbClr val="FFFB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-25%</a:t>
              </a:r>
            </a:p>
          </p:txBody>
        </p:sp>
        <p:sp>
          <p:nvSpPr>
            <p:cNvPr id="249" name="-35%"/>
            <p:cNvSpPr txBox="1"/>
            <p:nvPr/>
          </p:nvSpPr>
          <p:spPr>
            <a:xfrm>
              <a:off x="2012031" y="1468051"/>
              <a:ext cx="676580" cy="385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2200" b="1">
                  <a:solidFill>
                    <a:srgbClr val="FFFB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-35%</a:t>
              </a:r>
            </a:p>
          </p:txBody>
        </p:sp>
        <p:sp>
          <p:nvSpPr>
            <p:cNvPr id="250" name="-40%"/>
            <p:cNvSpPr txBox="1"/>
            <p:nvPr/>
          </p:nvSpPr>
          <p:spPr>
            <a:xfrm>
              <a:off x="3049650" y="1748529"/>
              <a:ext cx="676579" cy="385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2200" b="1">
                  <a:solidFill>
                    <a:srgbClr val="FFFB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-40%</a:t>
              </a:r>
            </a:p>
          </p:txBody>
        </p:sp>
        <p:sp>
          <p:nvSpPr>
            <p:cNvPr id="251" name="-45%"/>
            <p:cNvSpPr txBox="1"/>
            <p:nvPr/>
          </p:nvSpPr>
          <p:spPr>
            <a:xfrm>
              <a:off x="4087267" y="1986311"/>
              <a:ext cx="676579" cy="385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2200" b="1">
                  <a:solidFill>
                    <a:srgbClr val="FFFB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-45%</a:t>
              </a:r>
            </a:p>
          </p:txBody>
        </p:sp>
        <p:sp>
          <p:nvSpPr>
            <p:cNvPr id="252" name="Prava statin"/>
            <p:cNvSpPr txBox="1"/>
            <p:nvPr/>
          </p:nvSpPr>
          <p:spPr>
            <a:xfrm>
              <a:off x="807999" y="155919"/>
              <a:ext cx="479325" cy="393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Prava- statin</a:t>
              </a:r>
            </a:p>
          </p:txBody>
        </p:sp>
        <p:sp>
          <p:nvSpPr>
            <p:cNvPr id="253" name="Fluva statin"/>
            <p:cNvSpPr txBox="1"/>
            <p:nvPr/>
          </p:nvSpPr>
          <p:spPr>
            <a:xfrm>
              <a:off x="807999" y="550664"/>
              <a:ext cx="479325" cy="393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Fluva- statin</a:t>
              </a:r>
            </a:p>
          </p:txBody>
        </p:sp>
        <p:sp>
          <p:nvSpPr>
            <p:cNvPr id="254" name="20 mg"/>
            <p:cNvSpPr txBox="1"/>
            <p:nvPr/>
          </p:nvSpPr>
          <p:spPr>
            <a:xfrm>
              <a:off x="1315529" y="238468"/>
              <a:ext cx="479325" cy="22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20 mg</a:t>
              </a:r>
            </a:p>
          </p:txBody>
        </p:sp>
        <p:sp>
          <p:nvSpPr>
            <p:cNvPr id="255" name="40 mg"/>
            <p:cNvSpPr txBox="1"/>
            <p:nvPr/>
          </p:nvSpPr>
          <p:spPr>
            <a:xfrm>
              <a:off x="1315529" y="633214"/>
              <a:ext cx="479325" cy="22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40 mg</a:t>
              </a:r>
            </a:p>
          </p:txBody>
        </p:sp>
        <p:sp>
          <p:nvSpPr>
            <p:cNvPr id="256" name="Simva statin"/>
            <p:cNvSpPr txBox="1"/>
            <p:nvPr/>
          </p:nvSpPr>
          <p:spPr>
            <a:xfrm>
              <a:off x="1856894" y="155919"/>
              <a:ext cx="479325" cy="393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Simva-statin</a:t>
              </a:r>
            </a:p>
          </p:txBody>
        </p:sp>
        <p:sp>
          <p:nvSpPr>
            <p:cNvPr id="257" name="20 mg"/>
            <p:cNvSpPr txBox="1"/>
            <p:nvPr/>
          </p:nvSpPr>
          <p:spPr>
            <a:xfrm>
              <a:off x="2364425" y="238468"/>
              <a:ext cx="479325" cy="22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20 mg</a:t>
              </a:r>
            </a:p>
          </p:txBody>
        </p:sp>
        <p:sp>
          <p:nvSpPr>
            <p:cNvPr id="258" name="Pitava statin"/>
            <p:cNvSpPr txBox="1"/>
            <p:nvPr/>
          </p:nvSpPr>
          <p:spPr>
            <a:xfrm>
              <a:off x="1856894" y="691645"/>
              <a:ext cx="479325" cy="393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Pitava- statin</a:t>
              </a:r>
            </a:p>
          </p:txBody>
        </p:sp>
        <p:sp>
          <p:nvSpPr>
            <p:cNvPr id="259" name="2 mg"/>
            <p:cNvSpPr txBox="1"/>
            <p:nvPr/>
          </p:nvSpPr>
          <p:spPr>
            <a:xfrm>
              <a:off x="2364425" y="774194"/>
              <a:ext cx="479325" cy="22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 mg</a:t>
              </a:r>
            </a:p>
          </p:txBody>
        </p:sp>
        <p:sp>
          <p:nvSpPr>
            <p:cNvPr id="260" name="Atorva…"/>
            <p:cNvSpPr txBox="1"/>
            <p:nvPr/>
          </p:nvSpPr>
          <p:spPr>
            <a:xfrm>
              <a:off x="2905791" y="170111"/>
              <a:ext cx="852550" cy="22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Atorvstatin</a:t>
              </a:r>
            </a:p>
          </p:txBody>
        </p:sp>
        <p:sp>
          <p:nvSpPr>
            <p:cNvPr id="261" name="10 mg"/>
            <p:cNvSpPr txBox="1"/>
            <p:nvPr/>
          </p:nvSpPr>
          <p:spPr>
            <a:xfrm>
              <a:off x="3153916" y="547055"/>
              <a:ext cx="479325" cy="22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 mg</a:t>
              </a:r>
            </a:p>
          </p:txBody>
        </p:sp>
        <p:sp>
          <p:nvSpPr>
            <p:cNvPr id="262" name="Rosuva…"/>
            <p:cNvSpPr txBox="1"/>
            <p:nvPr/>
          </p:nvSpPr>
          <p:spPr>
            <a:xfrm>
              <a:off x="3913267" y="154471"/>
              <a:ext cx="989151" cy="22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Rosuvastatin</a:t>
              </a:r>
            </a:p>
          </p:txBody>
        </p:sp>
        <p:sp>
          <p:nvSpPr>
            <p:cNvPr id="263" name="10 mg"/>
            <p:cNvSpPr txBox="1"/>
            <p:nvPr/>
          </p:nvSpPr>
          <p:spPr>
            <a:xfrm>
              <a:off x="4191533" y="547055"/>
              <a:ext cx="479325" cy="22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 mg</a:t>
              </a:r>
            </a:p>
          </p:txBody>
        </p:sp>
        <p:sp>
          <p:nvSpPr>
            <p:cNvPr id="264" name="Rectangle"/>
            <p:cNvSpPr/>
            <p:nvPr/>
          </p:nvSpPr>
          <p:spPr>
            <a:xfrm>
              <a:off x="276530" y="2712751"/>
              <a:ext cx="5187018" cy="834500"/>
            </a:xfrm>
            <a:prstGeom prst="rect">
              <a:avLst/>
            </a:prstGeom>
            <a:solidFill>
              <a:srgbClr val="204D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-6%"/>
            <p:cNvSpPr txBox="1"/>
            <p:nvPr/>
          </p:nvSpPr>
          <p:spPr>
            <a:xfrm>
              <a:off x="4264735" y="2911170"/>
              <a:ext cx="613303" cy="437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2600" b="1">
                  <a:solidFill>
                    <a:srgbClr val="FFFB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-6%</a:t>
              </a:r>
            </a:p>
          </p:txBody>
        </p:sp>
        <p:sp>
          <p:nvSpPr>
            <p:cNvPr id="266" name="Each dosage doubling beings an additional LDL-C reduction"/>
            <p:cNvSpPr txBox="1"/>
            <p:nvPr/>
          </p:nvSpPr>
          <p:spPr>
            <a:xfrm>
              <a:off x="652489" y="2875302"/>
              <a:ext cx="3243074" cy="509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Each dosage doubling beings an additional LDL-C reduction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uideline recommendations for follow up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Guideline recommendations for follow up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6789" y="6378032"/>
            <a:ext cx="225742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71" name="TextBox 5"/>
          <p:cNvSpPr txBox="1"/>
          <p:nvPr/>
        </p:nvSpPr>
        <p:spPr>
          <a:xfrm>
            <a:off x="524103" y="6414644"/>
            <a:ext cx="2862033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Misra S. et al. Indian Heart J. 2022;74(5):341-350. </a:t>
            </a:r>
          </a:p>
        </p:txBody>
      </p:sp>
      <p:sp>
        <p:nvSpPr>
          <p:cNvPr id="272" name="TextBox 7"/>
          <p:cNvSpPr txBox="1"/>
          <p:nvPr/>
        </p:nvSpPr>
        <p:spPr>
          <a:xfrm>
            <a:off x="6398482" y="6351144"/>
            <a:ext cx="5109055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ACC: American College of Cardiology; AHA: American Heart Association; CV: cardiovascular; EAS: European Atherosclerosis Society; ESC: European Society of Cardiology;</a:t>
            </a:r>
            <a:r>
              <a: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t>LAI: Lipid Association of India; NICE: National Institute for Health and Care Excellence</a:t>
            </a:r>
          </a:p>
        </p:txBody>
      </p:sp>
      <p:sp>
        <p:nvSpPr>
          <p:cNvPr id="273" name="LAI recommends the use of one lipid assessment to initiate treatment with statin due to the cost involved and the low probability of patients returning with secondary measurements…"/>
          <p:cNvSpPr txBox="1"/>
          <p:nvPr/>
        </p:nvSpPr>
        <p:spPr>
          <a:xfrm>
            <a:off x="630893" y="1446355"/>
            <a:ext cx="4268752" cy="2504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0500" indent="-190500">
              <a:spcBef>
                <a:spcPts val="10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LAI recommends the use of one lipid assessment to initiate treatment with statin due to the cost involved and the low probability of patients returning with secondary measurements</a:t>
            </a:r>
          </a:p>
          <a:p>
            <a:pPr marL="190500" indent="-190500">
              <a:spcBef>
                <a:spcPts val="1000"/>
              </a:spcBef>
              <a:buSzPct val="100000"/>
              <a:buFont typeface="Arial"/>
              <a:buChar char="‣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Lipid assessment, clinical history, and CV risk evaluation should guide the treatment plan</a:t>
            </a:r>
          </a:p>
        </p:txBody>
      </p:sp>
      <p:graphicFrame>
        <p:nvGraphicFramePr>
          <p:cNvPr id="274" name="Table 5"/>
          <p:cNvGraphicFramePr/>
          <p:nvPr/>
        </p:nvGraphicFramePr>
        <p:xfrm>
          <a:off x="5382428" y="1325802"/>
          <a:ext cx="6264271" cy="322281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8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6383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Guideline recommendation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204E6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Monitoring after initiating statin therapy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204E6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Further monitoring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2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7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ACC/AHA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to 12 weeks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 3 to 12 months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28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ESC/EAS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1 to 12 weeks</a:t>
                      </a:r>
                    </a:p>
                    <a:p>
                      <a:pPr defTabSz="914400">
                        <a:defRPr sz="18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3 to 4 weeks after changing medication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Once a year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57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NICE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months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Once a year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0" name="Group"/>
          <p:cNvGrpSpPr/>
          <p:nvPr/>
        </p:nvGrpSpPr>
        <p:grpSpPr>
          <a:xfrm>
            <a:off x="284677" y="4541633"/>
            <a:ext cx="11627206" cy="1544442"/>
            <a:chOff x="0" y="0"/>
            <a:chExt cx="11627205" cy="1544440"/>
          </a:xfrm>
        </p:grpSpPr>
        <p:sp>
          <p:nvSpPr>
            <p:cNvPr id="275" name="Rounded Rectangle"/>
            <p:cNvSpPr/>
            <p:nvPr/>
          </p:nvSpPr>
          <p:spPr>
            <a:xfrm>
              <a:off x="309679" y="279785"/>
              <a:ext cx="11317527" cy="1002736"/>
            </a:xfrm>
            <a:prstGeom prst="roundRect">
              <a:avLst>
                <a:gd name="adj" fmla="val 13702"/>
              </a:avLst>
            </a:prstGeom>
            <a:solidFill>
              <a:srgbClr val="5353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278" name="Group"/>
            <p:cNvGrpSpPr/>
            <p:nvPr/>
          </p:nvGrpSpPr>
          <p:grpSpPr>
            <a:xfrm>
              <a:off x="0" y="-1"/>
              <a:ext cx="2045549" cy="1544442"/>
              <a:chOff x="0" y="0"/>
              <a:chExt cx="2045548" cy="1544440"/>
            </a:xfrm>
          </p:grpSpPr>
          <p:sp>
            <p:nvSpPr>
              <p:cNvPr id="276" name="Rectangle"/>
              <p:cNvSpPr/>
              <p:nvPr/>
            </p:nvSpPr>
            <p:spPr>
              <a:xfrm>
                <a:off x="0" y="0"/>
                <a:ext cx="2045549" cy="548882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535">
                    <a:srgbClr val="531B93"/>
                  </a:gs>
                  <a:gs pos="50748">
                    <a:srgbClr val="005493"/>
                  </a:gs>
                  <a:gs pos="99845">
                    <a:srgbClr val="3F87BF"/>
                  </a:gs>
                </a:gsLst>
                <a:lin ang="5400000" scaled="0"/>
              </a:gra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Panel Question:"/>
              <p:cNvSpPr/>
              <p:nvPr/>
            </p:nvSpPr>
            <p:spPr>
              <a:xfrm>
                <a:off x="219271" y="27444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>
                  <a:lnSpc>
                    <a:spcPct val="150000"/>
                  </a:lnSpc>
                  <a:defRPr sz="1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Panel Question:</a:t>
                </a:r>
              </a:p>
            </p:txBody>
          </p:sp>
        </p:grpSp>
        <p:sp>
          <p:nvSpPr>
            <p:cNvPr id="279" name="LAI does not recommend a timeline for monitoring. What is feasible in the Indian scenario?"/>
            <p:cNvSpPr txBox="1"/>
            <p:nvPr/>
          </p:nvSpPr>
          <p:spPr>
            <a:xfrm>
              <a:off x="742882" y="720110"/>
              <a:ext cx="7967024" cy="300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marL="190500" indent="-190500">
                <a:buSzPct val="100000"/>
                <a:buChar char="‣"/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LAI does not recommend a timeline for monitoring. What is feasible in the Indian scenario?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ounded Rectangle"/>
          <p:cNvSpPr/>
          <p:nvPr/>
        </p:nvSpPr>
        <p:spPr>
          <a:xfrm>
            <a:off x="1023918" y="1514967"/>
            <a:ext cx="10144164" cy="585754"/>
          </a:xfrm>
          <a:prstGeom prst="roundRect">
            <a:avLst>
              <a:gd name="adj" fmla="val 50000"/>
            </a:avLst>
          </a:prstGeom>
          <a:solidFill>
            <a:srgbClr val="004F7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2" name="Why is it important to reach LDL-C target?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Why is it important to reach LDL-C target?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6789" y="6378032"/>
            <a:ext cx="225742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94" name="TextBox 5"/>
          <p:cNvSpPr txBox="1"/>
          <p:nvPr/>
        </p:nvSpPr>
        <p:spPr>
          <a:xfrm>
            <a:off x="524105" y="6414644"/>
            <a:ext cx="4480420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References: 1. Puri R. et al. The Journal of The Association of Physicians of India. 2020;68(11):21-34. </a:t>
            </a:r>
          </a:p>
        </p:txBody>
      </p:sp>
      <p:sp>
        <p:nvSpPr>
          <p:cNvPr id="295" name="TextBox 7"/>
          <p:cNvSpPr txBox="1"/>
          <p:nvPr/>
        </p:nvSpPr>
        <p:spPr>
          <a:xfrm>
            <a:off x="8657046" y="6351144"/>
            <a:ext cx="2850489" cy="30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ASCVD: atherosclerotic cardiovascular disease; CV: cardiovascular; LDL-C: low-density lipoprotein cholesterol</a:t>
            </a:r>
          </a:p>
        </p:txBody>
      </p:sp>
      <p:sp>
        <p:nvSpPr>
          <p:cNvPr id="296" name="Rounded Rectangle"/>
          <p:cNvSpPr/>
          <p:nvPr/>
        </p:nvSpPr>
        <p:spPr>
          <a:xfrm>
            <a:off x="560800" y="5248862"/>
            <a:ext cx="11070399" cy="889178"/>
          </a:xfrm>
          <a:prstGeom prst="roundRect">
            <a:avLst>
              <a:gd name="adj" fmla="val 21424"/>
            </a:avLst>
          </a:prstGeom>
          <a:gradFill>
            <a:gsLst>
              <a:gs pos="535">
                <a:srgbClr val="531B93"/>
              </a:gs>
              <a:gs pos="50748">
                <a:srgbClr val="005493"/>
              </a:gs>
              <a:gs pos="99845">
                <a:srgbClr val="3F87BF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97" name="Rectangle 7"/>
          <p:cNvSpPr txBox="1"/>
          <p:nvPr/>
        </p:nvSpPr>
        <p:spPr>
          <a:xfrm>
            <a:off x="1399151" y="5526906"/>
            <a:ext cx="9393698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There is a linear correlation between LDL-C lowering and risk of ASCVD</a:t>
            </a:r>
          </a:p>
        </p:txBody>
      </p:sp>
      <p:sp>
        <p:nvSpPr>
          <p:cNvPr id="298" name="The adjusted hazard ratios based on achieved LDL-C levels in a meta-analysis of eight major trials"/>
          <p:cNvSpPr txBox="1"/>
          <p:nvPr/>
        </p:nvSpPr>
        <p:spPr>
          <a:xfrm>
            <a:off x="1466293" y="1641299"/>
            <a:ext cx="9259410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 adjusted hazard ratios based on achieved LDL-C levels in a meta-analysis of eight major trials</a:t>
            </a:r>
          </a:p>
        </p:txBody>
      </p:sp>
      <p:graphicFrame>
        <p:nvGraphicFramePr>
          <p:cNvPr id="299" name="Table"/>
          <p:cNvGraphicFramePr/>
          <p:nvPr/>
        </p:nvGraphicFramePr>
        <p:xfrm>
          <a:off x="469210" y="2589765"/>
          <a:ext cx="11253576" cy="219253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40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66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9626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LDL-C (mg/dl)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&lt;50 mg/dl (n=4375)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50-75 mg/dl (n=10,375)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75-100 mg/dl (n=10,091)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100-125 mg/dl (n=8953)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125-150 mg/dl (n=3128)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150-175 mg/dl (n=836)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&gt;175 mg/dl (n=375)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26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CV events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0.44 </a:t>
                      </a:r>
                    </a:p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(0.35-0.55)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0.51 </a:t>
                      </a:r>
                    </a:p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(0.42-0.62)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0.56 </a:t>
                      </a:r>
                    </a:p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(0.46-0.67)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0.58 </a:t>
                      </a:r>
                    </a:p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(0.48-0.69)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0.64 </a:t>
                      </a:r>
                    </a:p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(0.53-0.79)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0.71 </a:t>
                      </a:r>
                    </a:p>
                    <a:p>
                      <a:pPr>
                        <a:defRPr sz="1800" b="1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(0.56-0.89)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 (ref)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What to do if the target is not reached?"/>
          <p:cNvSpPr txBox="1"/>
          <p:nvPr/>
        </p:nvSpPr>
        <p:spPr>
          <a:xfrm>
            <a:off x="464829" y="636370"/>
            <a:ext cx="1004821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 b="1">
                <a:solidFill>
                  <a:srgbClr val="204E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What to do if the target is not reached?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6789" y="6378032"/>
            <a:ext cx="225742" cy="26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303" name="TextBox 5"/>
          <p:cNvSpPr txBox="1"/>
          <p:nvPr/>
        </p:nvSpPr>
        <p:spPr>
          <a:xfrm>
            <a:off x="524103" y="6414644"/>
            <a:ext cx="3202483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Reference: 1. Descamps OS. et al. In Hypercholesterolemia. IntechOpen. 2015. </a:t>
            </a:r>
          </a:p>
        </p:txBody>
      </p:sp>
      <p:sp>
        <p:nvSpPr>
          <p:cNvPr id="304" name="TextBox 7"/>
          <p:cNvSpPr txBox="1"/>
          <p:nvPr/>
        </p:nvSpPr>
        <p:spPr>
          <a:xfrm>
            <a:off x="8657046" y="6408294"/>
            <a:ext cx="2850489" cy="18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LDL-C: low-density lipoprotein  cholesterol</a:t>
            </a:r>
          </a:p>
        </p:txBody>
      </p:sp>
      <p:grpSp>
        <p:nvGrpSpPr>
          <p:cNvPr id="320" name="Group"/>
          <p:cNvGrpSpPr/>
          <p:nvPr/>
        </p:nvGrpSpPr>
        <p:grpSpPr>
          <a:xfrm>
            <a:off x="692469" y="1555920"/>
            <a:ext cx="10807067" cy="2777779"/>
            <a:chOff x="0" y="0"/>
            <a:chExt cx="10807065" cy="2777778"/>
          </a:xfrm>
        </p:grpSpPr>
        <p:grpSp>
          <p:nvGrpSpPr>
            <p:cNvPr id="317" name="Group"/>
            <p:cNvGrpSpPr/>
            <p:nvPr/>
          </p:nvGrpSpPr>
          <p:grpSpPr>
            <a:xfrm>
              <a:off x="0" y="0"/>
              <a:ext cx="10807067" cy="2777779"/>
              <a:chOff x="0" y="0"/>
              <a:chExt cx="10807066" cy="2777778"/>
            </a:xfrm>
          </p:grpSpPr>
          <p:sp>
            <p:nvSpPr>
              <p:cNvPr id="307" name="Rectangle"/>
              <p:cNvSpPr/>
              <p:nvPr/>
            </p:nvSpPr>
            <p:spPr>
              <a:xfrm>
                <a:off x="172698" y="0"/>
                <a:ext cx="10634369" cy="2194884"/>
              </a:xfrm>
              <a:prstGeom prst="rect">
                <a:avLst/>
              </a:prstGeom>
              <a:solidFill>
                <a:srgbClr val="DDDDDD">
                  <a:alpha val="50113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8" name="Round Diagonal Corner Rectangle 7"/>
              <p:cNvSpPr/>
              <p:nvPr/>
            </p:nvSpPr>
            <p:spPr>
              <a:xfrm>
                <a:off x="0" y="200386"/>
                <a:ext cx="685348" cy="631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9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0114" y="21600"/>
                      <a:pt x="18281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1486" y="0"/>
                      <a:pt x="3319" y="0"/>
                    </a:cubicBezTo>
                    <a:close/>
                  </a:path>
                </a:pathLst>
              </a:custGeom>
              <a:gradFill flip="none" rotWithShape="1">
                <a:gsLst>
                  <a:gs pos="535">
                    <a:srgbClr val="531B93"/>
                  </a:gs>
                  <a:gs pos="50748">
                    <a:srgbClr val="005493"/>
                  </a:gs>
                  <a:gs pos="99845">
                    <a:srgbClr val="3F87B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Right Triangle 11"/>
              <p:cNvSpPr/>
              <p:nvPr/>
            </p:nvSpPr>
            <p:spPr>
              <a:xfrm rot="10800000">
                <a:off x="0" y="832251"/>
                <a:ext cx="181117" cy="86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2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312" name="Group 15"/>
              <p:cNvGrpSpPr/>
              <p:nvPr/>
            </p:nvGrpSpPr>
            <p:grpSpPr>
              <a:xfrm>
                <a:off x="1393306" y="940951"/>
                <a:ext cx="4296632" cy="121875"/>
                <a:chOff x="0" y="-1"/>
                <a:chExt cx="4296631" cy="121874"/>
              </a:xfrm>
            </p:grpSpPr>
            <p:sp>
              <p:nvSpPr>
                <p:cNvPr id="310" name="Group 14"/>
                <p:cNvSpPr/>
                <p:nvPr/>
              </p:nvSpPr>
              <p:spPr>
                <a:xfrm flipV="1">
                  <a:off x="563890" y="39637"/>
                  <a:ext cx="3732741" cy="3"/>
                </a:xfrm>
                <a:prstGeom prst="line">
                  <a:avLst/>
                </a:prstGeom>
                <a:noFill/>
                <a:ln w="6350" cap="flat">
                  <a:solidFill>
                    <a:srgbClr val="BFBFBF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1" name="Arrow: Chevron 13"/>
                <p:cNvSpPr/>
                <p:nvPr/>
              </p:nvSpPr>
              <p:spPr>
                <a:xfrm rot="5400000">
                  <a:off x="43471" y="-43474"/>
                  <a:ext cx="121875" cy="208820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1E4B6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800"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/>
                </a:p>
              </p:txBody>
            </p:sp>
          </p:grpSp>
          <p:sp>
            <p:nvSpPr>
              <p:cNvPr id="313" name="Round Diagonal Corner Rectangle 7"/>
              <p:cNvSpPr/>
              <p:nvPr/>
            </p:nvSpPr>
            <p:spPr>
              <a:xfrm>
                <a:off x="0" y="1191844"/>
                <a:ext cx="685348" cy="631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9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0114" y="21600"/>
                      <a:pt x="18281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1486" y="0"/>
                      <a:pt x="3319" y="0"/>
                    </a:cubicBezTo>
                    <a:close/>
                  </a:path>
                </a:pathLst>
              </a:custGeom>
              <a:gradFill flip="none" rotWithShape="1">
                <a:gsLst>
                  <a:gs pos="535">
                    <a:srgbClr val="531B93"/>
                  </a:gs>
                  <a:gs pos="50748">
                    <a:srgbClr val="005493"/>
                  </a:gs>
                  <a:gs pos="99845">
                    <a:srgbClr val="3F87B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Right Triangle 11"/>
              <p:cNvSpPr/>
              <p:nvPr/>
            </p:nvSpPr>
            <p:spPr>
              <a:xfrm rot="10800000">
                <a:off x="0" y="1823709"/>
                <a:ext cx="181117" cy="86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2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4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5" name="1"/>
              <p:cNvSpPr/>
              <p:nvPr/>
            </p:nvSpPr>
            <p:spPr>
              <a:xfrm>
                <a:off x="342674" y="516320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316" name="2"/>
              <p:cNvSpPr/>
              <p:nvPr/>
            </p:nvSpPr>
            <p:spPr>
              <a:xfrm>
                <a:off x="342674" y="1507778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318" name="Rectangle 1"/>
            <p:cNvSpPr/>
            <p:nvPr/>
          </p:nvSpPr>
          <p:spPr>
            <a:xfrm>
              <a:off x="823623" y="1357256"/>
              <a:ext cx="98809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Adapt the statin</a:t>
              </a:r>
            </a:p>
          </p:txBody>
        </p:sp>
        <p:sp>
          <p:nvSpPr>
            <p:cNvPr id="319" name="Ensure compliance"/>
            <p:cNvSpPr/>
            <p:nvPr/>
          </p:nvSpPr>
          <p:spPr>
            <a:xfrm>
              <a:off x="823624" y="347546"/>
              <a:ext cx="99739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Ensure compliance</a:t>
              </a:r>
            </a:p>
          </p:txBody>
        </p:sp>
      </p:grpSp>
      <p:pic>
        <p:nvPicPr>
          <p:cNvPr id="321" name="Picture Placeholder 22" descr="Picture Placeholder 22"/>
          <p:cNvPicPr>
            <a:picLocks noChangeAspect="1"/>
          </p:cNvPicPr>
          <p:nvPr/>
        </p:nvPicPr>
        <p:blipFill>
          <a:blip r:embed="rId2"/>
          <a:srcRect t="309" b="309"/>
          <a:stretch>
            <a:fillRect/>
          </a:stretch>
        </p:blipFill>
        <p:spPr>
          <a:xfrm>
            <a:off x="8034466" y="0"/>
            <a:ext cx="4165889" cy="6210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6_Office Theme">
  <a:themeElements>
    <a:clrScheme name="16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6_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6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33</TotalTime>
  <Words>2809</Words>
  <Application>Microsoft Office PowerPoint</Application>
  <PresentationFormat>Widescreen</PresentationFormat>
  <Paragraphs>400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SymbolMT</vt:lpstr>
      <vt:lpstr>system-ui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SIMRAN</dc:creator>
  <cp:lastModifiedBy>C M</cp:lastModifiedBy>
  <cp:revision>9</cp:revision>
  <dcterms:modified xsi:type="dcterms:W3CDTF">2024-11-30T06:31:33Z</dcterms:modified>
</cp:coreProperties>
</file>