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1" r:id="rId2"/>
    <p:sldId id="851" r:id="rId3"/>
    <p:sldId id="352" r:id="rId4"/>
    <p:sldId id="353" r:id="rId5"/>
    <p:sldId id="355" r:id="rId6"/>
    <p:sldId id="366" r:id="rId7"/>
    <p:sldId id="365" r:id="rId8"/>
    <p:sldId id="370" r:id="rId9"/>
    <p:sldId id="404" r:id="rId10"/>
    <p:sldId id="603" r:id="rId11"/>
    <p:sldId id="974" r:id="rId12"/>
    <p:sldId id="975" r:id="rId13"/>
    <p:sldId id="976" r:id="rId14"/>
    <p:sldId id="977" r:id="rId15"/>
    <p:sldId id="978" r:id="rId16"/>
    <p:sldId id="987" r:id="rId17"/>
    <p:sldId id="988" r:id="rId18"/>
    <p:sldId id="989" r:id="rId19"/>
    <p:sldId id="990" r:id="rId20"/>
    <p:sldId id="991" r:id="rId21"/>
    <p:sldId id="993" r:id="rId22"/>
    <p:sldId id="992" r:id="rId23"/>
    <p:sldId id="979" r:id="rId24"/>
    <p:sldId id="980" r:id="rId25"/>
    <p:sldId id="981" r:id="rId26"/>
    <p:sldId id="293" r:id="rId27"/>
    <p:sldId id="294" r:id="rId28"/>
    <p:sldId id="982" r:id="rId29"/>
    <p:sldId id="983" r:id="rId30"/>
    <p:sldId id="984" r:id="rId31"/>
    <p:sldId id="985" r:id="rId32"/>
    <p:sldId id="986" r:id="rId33"/>
    <p:sldId id="9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dik" initials="H" lastIdx="102" clrIdx="0">
    <p:extLst>
      <p:ext uri="{19B8F6BF-5375-455C-9EA6-DF929625EA0E}">
        <p15:presenceInfo xmlns:p15="http://schemas.microsoft.com/office/powerpoint/2012/main" userId="d903d30feea96d94" providerId="Windows Live"/>
      </p:ext>
    </p:extLst>
  </p:cmAuthor>
  <p:cmAuthor id="2" name="chauhans@rntcp.org" initials="c" lastIdx="5" clrIdx="1">
    <p:extLst>
      <p:ext uri="{19B8F6BF-5375-455C-9EA6-DF929625EA0E}">
        <p15:presenceInfo xmlns:p15="http://schemas.microsoft.com/office/powerpoint/2012/main" userId="5d735ee32174b7ef" providerId="Windows Live"/>
      </p:ext>
    </p:extLst>
  </p:cmAuthor>
  <p:cmAuthor id="3" name="Samprada Tank" initials="ST" lastIdx="1" clrIdx="2">
    <p:extLst>
      <p:ext uri="{19B8F6BF-5375-455C-9EA6-DF929625EA0E}">
        <p15:presenceInfo xmlns:p15="http://schemas.microsoft.com/office/powerpoint/2012/main" userId="7359366158f818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rada Tank" userId="7359366158f8188b" providerId="LiveId" clId="{FF44EDFE-7297-4B26-9D77-8272C0D81032}"/>
    <pc:docChg chg="undo redo custSel addSld delSld modSld sldOrd">
      <pc:chgData name="Samprada Tank" userId="7359366158f8188b" providerId="LiveId" clId="{FF44EDFE-7297-4B26-9D77-8272C0D81032}" dt="2024-10-01T05:28:14.256" v="1620" actId="20577"/>
      <pc:docMkLst>
        <pc:docMk/>
      </pc:docMkLst>
      <pc:sldChg chg="modSp mod">
        <pc:chgData name="Samprada Tank" userId="7359366158f8188b" providerId="LiveId" clId="{FF44EDFE-7297-4B26-9D77-8272C0D81032}" dt="2024-09-24T05:21:10.471" v="227" actId="20577"/>
        <pc:sldMkLst>
          <pc:docMk/>
          <pc:sldMk cId="187066814" sldId="271"/>
        </pc:sldMkLst>
        <pc:spChg chg="mod">
          <ac:chgData name="Samprada Tank" userId="7359366158f8188b" providerId="LiveId" clId="{FF44EDFE-7297-4B26-9D77-8272C0D81032}" dt="2024-09-24T05:19:17.167" v="119" actId="20577"/>
          <ac:spMkLst>
            <pc:docMk/>
            <pc:sldMk cId="187066814" sldId="271"/>
            <ac:spMk id="5" creationId="{96E87633-B2C6-472B-90C4-DCEB0265EE26}"/>
          </ac:spMkLst>
        </pc:spChg>
        <pc:spChg chg="mod">
          <ac:chgData name="Samprada Tank" userId="7359366158f8188b" providerId="LiveId" clId="{FF44EDFE-7297-4B26-9D77-8272C0D81032}" dt="2024-09-24T05:21:10.471" v="227" actId="20577"/>
          <ac:spMkLst>
            <pc:docMk/>
            <pc:sldMk cId="187066814" sldId="271"/>
            <ac:spMk id="6" creationId="{74A72B48-CDFA-487C-A0BD-1725CD6301C7}"/>
          </ac:spMkLst>
        </pc:spChg>
      </pc:sldChg>
      <pc:sldChg chg="modSp add mod ord">
        <pc:chgData name="Samprada Tank" userId="7359366158f8188b" providerId="LiveId" clId="{FF44EDFE-7297-4B26-9D77-8272C0D81032}" dt="2024-09-24T07:06:16.316" v="960" actId="14100"/>
        <pc:sldMkLst>
          <pc:docMk/>
          <pc:sldMk cId="0" sldId="293"/>
        </pc:sldMkLst>
        <pc:spChg chg="mod">
          <ac:chgData name="Samprada Tank" userId="7359366158f8188b" providerId="LiveId" clId="{FF44EDFE-7297-4B26-9D77-8272C0D81032}" dt="2024-09-24T07:06:16.316" v="960" actId="14100"/>
          <ac:spMkLst>
            <pc:docMk/>
            <pc:sldMk cId="0" sldId="293"/>
            <ac:spMk id="2" creationId="{00000000-0000-0000-0000-000000000000}"/>
          </ac:spMkLst>
        </pc:spChg>
      </pc:sldChg>
      <pc:sldChg chg="modSp add mod">
        <pc:chgData name="Samprada Tank" userId="7359366158f8188b" providerId="LiveId" clId="{FF44EDFE-7297-4B26-9D77-8272C0D81032}" dt="2024-09-24T07:06:50.650" v="963" actId="14100"/>
        <pc:sldMkLst>
          <pc:docMk/>
          <pc:sldMk cId="0" sldId="294"/>
        </pc:sldMkLst>
        <pc:spChg chg="mod">
          <ac:chgData name="Samprada Tank" userId="7359366158f8188b" providerId="LiveId" clId="{FF44EDFE-7297-4B26-9D77-8272C0D81032}" dt="2024-09-24T07:06:50.650" v="963" actId="14100"/>
          <ac:spMkLst>
            <pc:docMk/>
            <pc:sldMk cId="0" sldId="294"/>
            <ac:spMk id="8" creationId="{00000000-0000-0000-0000-000000000000}"/>
          </ac:spMkLst>
        </pc:spChg>
      </pc:sldChg>
      <pc:sldChg chg="del">
        <pc:chgData name="Samprada Tank" userId="7359366158f8188b" providerId="LiveId" clId="{FF44EDFE-7297-4B26-9D77-8272C0D81032}" dt="2024-09-24T05:42:36.608" v="385" actId="2696"/>
        <pc:sldMkLst>
          <pc:docMk/>
          <pc:sldMk cId="1696229928" sldId="354"/>
        </pc:sldMkLst>
      </pc:sldChg>
      <pc:sldChg chg="del">
        <pc:chgData name="Samprada Tank" userId="7359366158f8188b" providerId="LiveId" clId="{FF44EDFE-7297-4B26-9D77-8272C0D81032}" dt="2024-09-24T05:42:37.325" v="386" actId="2696"/>
        <pc:sldMkLst>
          <pc:docMk/>
          <pc:sldMk cId="1091822867" sldId="356"/>
        </pc:sldMkLst>
      </pc:sldChg>
      <pc:sldChg chg="del">
        <pc:chgData name="Samprada Tank" userId="7359366158f8188b" providerId="LiveId" clId="{FF44EDFE-7297-4B26-9D77-8272C0D81032}" dt="2024-09-24T05:42:38.413" v="387" actId="2696"/>
        <pc:sldMkLst>
          <pc:docMk/>
          <pc:sldMk cId="3376584" sldId="357"/>
        </pc:sldMkLst>
      </pc:sldChg>
      <pc:sldChg chg="del">
        <pc:chgData name="Samprada Tank" userId="7359366158f8188b" providerId="LiveId" clId="{FF44EDFE-7297-4B26-9D77-8272C0D81032}" dt="2024-09-24T05:43:03.457" v="388" actId="2696"/>
        <pc:sldMkLst>
          <pc:docMk/>
          <pc:sldMk cId="3468114634" sldId="358"/>
        </pc:sldMkLst>
      </pc:sldChg>
      <pc:sldChg chg="del">
        <pc:chgData name="Samprada Tank" userId="7359366158f8188b" providerId="LiveId" clId="{FF44EDFE-7297-4B26-9D77-8272C0D81032}" dt="2024-09-24T05:44:28.818" v="389" actId="2696"/>
        <pc:sldMkLst>
          <pc:docMk/>
          <pc:sldMk cId="3325704161" sldId="359"/>
        </pc:sldMkLst>
      </pc:sldChg>
      <pc:sldChg chg="del">
        <pc:chgData name="Samprada Tank" userId="7359366158f8188b" providerId="LiveId" clId="{FF44EDFE-7297-4B26-9D77-8272C0D81032}" dt="2024-09-24T05:44:34.274" v="392" actId="2696"/>
        <pc:sldMkLst>
          <pc:docMk/>
          <pc:sldMk cId="3473444573" sldId="361"/>
        </pc:sldMkLst>
      </pc:sldChg>
      <pc:sldChg chg="modSp mod">
        <pc:chgData name="Samprada Tank" userId="7359366158f8188b" providerId="LiveId" clId="{FF44EDFE-7297-4B26-9D77-8272C0D81032}" dt="2024-10-01T05:23:05.197" v="1619" actId="20577"/>
        <pc:sldMkLst>
          <pc:docMk/>
          <pc:sldMk cId="4254566829" sldId="365"/>
        </pc:sldMkLst>
        <pc:spChg chg="mod">
          <ac:chgData name="Samprada Tank" userId="7359366158f8188b" providerId="LiveId" clId="{FF44EDFE-7297-4B26-9D77-8272C0D81032}" dt="2024-10-01T05:23:05.197" v="1619" actId="20577"/>
          <ac:spMkLst>
            <pc:docMk/>
            <pc:sldMk cId="4254566829" sldId="365"/>
            <ac:spMk id="10" creationId="{9610596F-3D61-48B5-A97A-9320421A5CCD}"/>
          </ac:spMkLst>
        </pc:spChg>
      </pc:sldChg>
      <pc:sldChg chg="modSp mod modAnim">
        <pc:chgData name="Samprada Tank" userId="7359366158f8188b" providerId="LiveId" clId="{FF44EDFE-7297-4B26-9D77-8272C0D81032}" dt="2024-09-24T05:51:55.314" v="396"/>
        <pc:sldMkLst>
          <pc:docMk/>
          <pc:sldMk cId="1876015295" sldId="404"/>
        </pc:sldMkLst>
        <pc:spChg chg="mod">
          <ac:chgData name="Samprada Tank" userId="7359366158f8188b" providerId="LiveId" clId="{FF44EDFE-7297-4B26-9D77-8272C0D81032}" dt="2024-09-24T05:51:29.641" v="395" actId="27636"/>
          <ac:spMkLst>
            <pc:docMk/>
            <pc:sldMk cId="1876015295" sldId="404"/>
            <ac:spMk id="9" creationId="{39D406F2-EB32-4FFF-AED7-9C0C92709B7C}"/>
          </ac:spMkLst>
        </pc:spChg>
      </pc:sldChg>
      <pc:sldChg chg="del">
        <pc:chgData name="Samprada Tank" userId="7359366158f8188b" providerId="LiveId" clId="{FF44EDFE-7297-4B26-9D77-8272C0D81032}" dt="2024-09-24T05:44:35.684" v="393" actId="2696"/>
        <pc:sldMkLst>
          <pc:docMk/>
          <pc:sldMk cId="2269527818" sldId="405"/>
        </pc:sldMkLst>
      </pc:sldChg>
      <pc:sldChg chg="modSp mod">
        <pc:chgData name="Samprada Tank" userId="7359366158f8188b" providerId="LiveId" clId="{FF44EDFE-7297-4B26-9D77-8272C0D81032}" dt="2024-10-01T05:28:14.256" v="1620" actId="20577"/>
        <pc:sldMkLst>
          <pc:docMk/>
          <pc:sldMk cId="3783529265" sldId="603"/>
        </pc:sldMkLst>
        <pc:spChg chg="mod">
          <ac:chgData name="Samprada Tank" userId="7359366158f8188b" providerId="LiveId" clId="{FF44EDFE-7297-4B26-9D77-8272C0D81032}" dt="2024-10-01T05:28:14.256" v="1620" actId="20577"/>
          <ac:spMkLst>
            <pc:docMk/>
            <pc:sldMk cId="3783529265" sldId="603"/>
            <ac:spMk id="8" creationId="{79414B81-5C47-40C2-BE80-EA652B9206EA}"/>
          </ac:spMkLst>
        </pc:spChg>
      </pc:sldChg>
      <pc:sldChg chg="modSp mod modAnim">
        <pc:chgData name="Samprada Tank" userId="7359366158f8188b" providerId="LiveId" clId="{FF44EDFE-7297-4B26-9D77-8272C0D81032}" dt="2024-09-24T05:27:46.466" v="384"/>
        <pc:sldMkLst>
          <pc:docMk/>
          <pc:sldMk cId="2692788846" sldId="851"/>
        </pc:sldMkLst>
        <pc:spChg chg="mod">
          <ac:chgData name="Samprada Tank" userId="7359366158f8188b" providerId="LiveId" clId="{FF44EDFE-7297-4B26-9D77-8272C0D81032}" dt="2024-09-24T05:25:29.949" v="376" actId="255"/>
          <ac:spMkLst>
            <pc:docMk/>
            <pc:sldMk cId="2692788846" sldId="851"/>
            <ac:spMk id="5" creationId="{2C93CE51-E2F5-4DAE-8C03-022161844E77}"/>
          </ac:spMkLst>
        </pc:spChg>
      </pc:sldChg>
      <pc:sldChg chg="del">
        <pc:chgData name="Samprada Tank" userId="7359366158f8188b" providerId="LiveId" clId="{FF44EDFE-7297-4B26-9D77-8272C0D81032}" dt="2024-09-24T05:44:29.576" v="390" actId="2696"/>
        <pc:sldMkLst>
          <pc:docMk/>
          <pc:sldMk cId="3895505889" sldId="912"/>
        </pc:sldMkLst>
      </pc:sldChg>
      <pc:sldChg chg="del">
        <pc:chgData name="Samprada Tank" userId="7359366158f8188b" providerId="LiveId" clId="{FF44EDFE-7297-4B26-9D77-8272C0D81032}" dt="2024-09-24T05:44:30.316" v="391" actId="2696"/>
        <pc:sldMkLst>
          <pc:docMk/>
          <pc:sldMk cId="3124893720" sldId="913"/>
        </pc:sldMkLst>
      </pc:sldChg>
      <pc:sldChg chg="new del">
        <pc:chgData name="Samprada Tank" userId="7359366158f8188b" providerId="LiveId" clId="{FF44EDFE-7297-4B26-9D77-8272C0D81032}" dt="2024-09-24T05:53:28.336" v="401" actId="2696"/>
        <pc:sldMkLst>
          <pc:docMk/>
          <pc:sldMk cId="3389541401" sldId="973"/>
        </pc:sldMkLst>
      </pc:sldChg>
      <pc:sldChg chg="addSp delSp modSp new mod ord">
        <pc:chgData name="Samprada Tank" userId="7359366158f8188b" providerId="LiveId" clId="{FF44EDFE-7297-4B26-9D77-8272C0D81032}" dt="2024-09-24T05:58:09.676" v="464" actId="20577"/>
        <pc:sldMkLst>
          <pc:docMk/>
          <pc:sldMk cId="1717352185" sldId="974"/>
        </pc:sldMkLst>
        <pc:spChg chg="mod">
          <ac:chgData name="Samprada Tank" userId="7359366158f8188b" providerId="LiveId" clId="{FF44EDFE-7297-4B26-9D77-8272C0D81032}" dt="2024-09-24T05:58:09.676" v="464" actId="20577"/>
          <ac:spMkLst>
            <pc:docMk/>
            <pc:sldMk cId="1717352185" sldId="974"/>
            <ac:spMk id="2" creationId="{FDAA2DE5-DB4C-5E1A-C064-AD153BE5E672}"/>
          </ac:spMkLst>
        </pc:spChg>
        <pc:spChg chg="del">
          <ac:chgData name="Samprada Tank" userId="7359366158f8188b" providerId="LiveId" clId="{FF44EDFE-7297-4B26-9D77-8272C0D81032}" dt="2024-09-24T05:57:10.580" v="438"/>
          <ac:spMkLst>
            <pc:docMk/>
            <pc:sldMk cId="1717352185" sldId="974"/>
            <ac:spMk id="3" creationId="{8BB569EA-740A-8D0D-FE37-BFAFFF7B98DF}"/>
          </ac:spMkLst>
        </pc:spChg>
        <pc:picChg chg="add mod">
          <ac:chgData name="Samprada Tank" userId="7359366158f8188b" providerId="LiveId" clId="{FF44EDFE-7297-4B26-9D77-8272C0D81032}" dt="2024-09-24T05:57:10.580" v="438"/>
          <ac:picMkLst>
            <pc:docMk/>
            <pc:sldMk cId="1717352185" sldId="974"/>
            <ac:picMk id="5" creationId="{B37BCB7D-628F-E2E5-809C-1F06C48AC8BD}"/>
          </ac:picMkLst>
        </pc:picChg>
      </pc:sldChg>
      <pc:sldChg chg="modSp add mod">
        <pc:chgData name="Samprada Tank" userId="7359366158f8188b" providerId="LiveId" clId="{FF44EDFE-7297-4B26-9D77-8272C0D81032}" dt="2024-09-24T06:01:25.059" v="512" actId="20577"/>
        <pc:sldMkLst>
          <pc:docMk/>
          <pc:sldMk cId="1517469429" sldId="975"/>
        </pc:sldMkLst>
        <pc:spChg chg="mod">
          <ac:chgData name="Samprada Tank" userId="7359366158f8188b" providerId="LiveId" clId="{FF44EDFE-7297-4B26-9D77-8272C0D81032}" dt="2024-09-24T06:01:25.059" v="512" actId="20577"/>
          <ac:spMkLst>
            <pc:docMk/>
            <pc:sldMk cId="1517469429" sldId="975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01:06.831" v="486" actId="20577"/>
          <ac:spMkLst>
            <pc:docMk/>
            <pc:sldMk cId="1517469429" sldId="975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6:03:39.701" v="533" actId="5793"/>
        <pc:sldMkLst>
          <pc:docMk/>
          <pc:sldMk cId="2516263080" sldId="976"/>
        </pc:sldMkLst>
        <pc:spChg chg="mod">
          <ac:chgData name="Samprada Tank" userId="7359366158f8188b" providerId="LiveId" clId="{FF44EDFE-7297-4B26-9D77-8272C0D81032}" dt="2024-09-24T06:01:45.455" v="513"/>
          <ac:spMkLst>
            <pc:docMk/>
            <pc:sldMk cId="2516263080" sldId="976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03:39.701" v="533" actId="5793"/>
          <ac:spMkLst>
            <pc:docMk/>
            <pc:sldMk cId="2516263080" sldId="976"/>
            <ac:spMk id="3" creationId="{8BB569EA-740A-8D0D-FE37-BFAFFF7B98DF}"/>
          </ac:spMkLst>
        </pc:spChg>
      </pc:sldChg>
      <pc:sldChg chg="addSp delSp modSp add mod">
        <pc:chgData name="Samprada Tank" userId="7359366158f8188b" providerId="LiveId" clId="{FF44EDFE-7297-4B26-9D77-8272C0D81032}" dt="2024-09-24T07:18:59.128" v="1171" actId="1076"/>
        <pc:sldMkLst>
          <pc:docMk/>
          <pc:sldMk cId="2165688523" sldId="977"/>
        </pc:sldMkLst>
        <pc:spChg chg="del">
          <ac:chgData name="Samprada Tank" userId="7359366158f8188b" providerId="LiveId" clId="{FF44EDFE-7297-4B26-9D77-8272C0D81032}" dt="2024-09-24T06:04:27.136" v="534"/>
          <ac:spMkLst>
            <pc:docMk/>
            <pc:sldMk cId="2165688523" sldId="977"/>
            <ac:spMk id="3" creationId="{8BB569EA-740A-8D0D-FE37-BFAFFF7B98DF}"/>
          </ac:spMkLst>
        </pc:spChg>
        <pc:picChg chg="add mod">
          <ac:chgData name="Samprada Tank" userId="7359366158f8188b" providerId="LiveId" clId="{FF44EDFE-7297-4B26-9D77-8272C0D81032}" dt="2024-09-24T07:18:59.128" v="1171" actId="1076"/>
          <ac:picMkLst>
            <pc:docMk/>
            <pc:sldMk cId="2165688523" sldId="977"/>
            <ac:picMk id="5" creationId="{5A273404-42E8-547B-F7C6-E58DE14C02D8}"/>
          </ac:picMkLst>
        </pc:picChg>
        <pc:picChg chg="add mod">
          <ac:chgData name="Samprada Tank" userId="7359366158f8188b" providerId="LiveId" clId="{FF44EDFE-7297-4B26-9D77-8272C0D81032}" dt="2024-09-24T06:05:59.726" v="550" actId="14100"/>
          <ac:picMkLst>
            <pc:docMk/>
            <pc:sldMk cId="2165688523" sldId="977"/>
            <ac:picMk id="6" creationId="{E1F08CF1-853D-3B34-5961-1D22C6BAA7DB}"/>
          </ac:picMkLst>
        </pc:picChg>
      </pc:sldChg>
      <pc:sldChg chg="modSp add mod">
        <pc:chgData name="Samprada Tank" userId="7359366158f8188b" providerId="LiveId" clId="{FF44EDFE-7297-4B26-9D77-8272C0D81032}" dt="2024-09-24T06:06:55.416" v="584"/>
        <pc:sldMkLst>
          <pc:docMk/>
          <pc:sldMk cId="536905480" sldId="978"/>
        </pc:sldMkLst>
        <pc:spChg chg="mod">
          <ac:chgData name="Samprada Tank" userId="7359366158f8188b" providerId="LiveId" clId="{FF44EDFE-7297-4B26-9D77-8272C0D81032}" dt="2024-09-24T06:06:36.431" v="569" actId="20577"/>
          <ac:spMkLst>
            <pc:docMk/>
            <pc:sldMk cId="536905480" sldId="978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06:55.416" v="584"/>
          <ac:spMkLst>
            <pc:docMk/>
            <pc:sldMk cId="536905480" sldId="978"/>
            <ac:spMk id="3" creationId="{8BB569EA-740A-8D0D-FE37-BFAFFF7B98DF}"/>
          </ac:spMkLst>
        </pc:spChg>
      </pc:sldChg>
      <pc:sldChg chg="addSp delSp modSp add mod">
        <pc:chgData name="Samprada Tank" userId="7359366158f8188b" providerId="LiveId" clId="{FF44EDFE-7297-4B26-9D77-8272C0D81032}" dt="2024-09-24T06:56:18.911" v="900" actId="14100"/>
        <pc:sldMkLst>
          <pc:docMk/>
          <pc:sldMk cId="1066243294" sldId="979"/>
        </pc:sldMkLst>
        <pc:spChg chg="del">
          <ac:chgData name="Samprada Tank" userId="7359366158f8188b" providerId="LiveId" clId="{FF44EDFE-7297-4B26-9D77-8272C0D81032}" dt="2024-09-24T06:56:04.331" v="896"/>
          <ac:spMkLst>
            <pc:docMk/>
            <pc:sldMk cId="1066243294" sldId="979"/>
            <ac:spMk id="3" creationId="{8BB569EA-740A-8D0D-FE37-BFAFFF7B98DF}"/>
          </ac:spMkLst>
        </pc:spChg>
        <pc:picChg chg="add mod">
          <ac:chgData name="Samprada Tank" userId="7359366158f8188b" providerId="LiveId" clId="{FF44EDFE-7297-4B26-9D77-8272C0D81032}" dt="2024-09-24T06:56:18.911" v="900" actId="14100"/>
          <ac:picMkLst>
            <pc:docMk/>
            <pc:sldMk cId="1066243294" sldId="979"/>
            <ac:picMk id="5" creationId="{90578D6F-6028-918A-6B31-B21F249FCC0D}"/>
          </ac:picMkLst>
        </pc:picChg>
      </pc:sldChg>
      <pc:sldChg chg="modSp add mod">
        <pc:chgData name="Samprada Tank" userId="7359366158f8188b" providerId="LiveId" clId="{FF44EDFE-7297-4B26-9D77-8272C0D81032}" dt="2024-09-24T06:59:17.970" v="926" actId="255"/>
        <pc:sldMkLst>
          <pc:docMk/>
          <pc:sldMk cId="3071414311" sldId="980"/>
        </pc:sldMkLst>
        <pc:spChg chg="mod">
          <ac:chgData name="Samprada Tank" userId="7359366158f8188b" providerId="LiveId" clId="{FF44EDFE-7297-4B26-9D77-8272C0D81032}" dt="2024-09-24T06:57:56.374" v="916"/>
          <ac:spMkLst>
            <pc:docMk/>
            <pc:sldMk cId="3071414311" sldId="980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59:17.970" v="926" actId="255"/>
          <ac:spMkLst>
            <pc:docMk/>
            <pc:sldMk cId="3071414311" sldId="980"/>
            <ac:spMk id="3" creationId="{8BB569EA-740A-8D0D-FE37-BFAFFF7B98DF}"/>
          </ac:spMkLst>
        </pc:spChg>
      </pc:sldChg>
      <pc:sldChg chg="addSp delSp modSp add mod">
        <pc:chgData name="Samprada Tank" userId="7359366158f8188b" providerId="LiveId" clId="{FF44EDFE-7297-4B26-9D77-8272C0D81032}" dt="2024-09-24T07:04:21.476" v="955" actId="20577"/>
        <pc:sldMkLst>
          <pc:docMk/>
          <pc:sldMk cId="1789184225" sldId="981"/>
        </pc:sldMkLst>
        <pc:spChg chg="mod">
          <ac:chgData name="Samprada Tank" userId="7359366158f8188b" providerId="LiveId" clId="{FF44EDFE-7297-4B26-9D77-8272C0D81032}" dt="2024-09-24T07:01:20.780" v="927"/>
          <ac:spMkLst>
            <pc:docMk/>
            <pc:sldMk cId="1789184225" sldId="981"/>
            <ac:spMk id="2" creationId="{FDAA2DE5-DB4C-5E1A-C064-AD153BE5E672}"/>
          </ac:spMkLst>
        </pc:spChg>
        <pc:spChg chg="del">
          <ac:chgData name="Samprada Tank" userId="7359366158f8188b" providerId="LiveId" clId="{FF44EDFE-7297-4B26-9D77-8272C0D81032}" dt="2024-09-24T07:01:35.598" v="928"/>
          <ac:spMkLst>
            <pc:docMk/>
            <pc:sldMk cId="1789184225" sldId="981"/>
            <ac:spMk id="3" creationId="{8BB569EA-740A-8D0D-FE37-BFAFFF7B98DF}"/>
          </ac:spMkLst>
        </pc:spChg>
        <pc:spChg chg="add mod">
          <ac:chgData name="Samprada Tank" userId="7359366158f8188b" providerId="LiveId" clId="{FF44EDFE-7297-4B26-9D77-8272C0D81032}" dt="2024-09-24T07:03:37.967" v="940" actId="14100"/>
          <ac:spMkLst>
            <pc:docMk/>
            <pc:sldMk cId="1789184225" sldId="981"/>
            <ac:spMk id="6" creationId="{07460E77-3E80-6948-5279-2A7FB3E4ECED}"/>
          </ac:spMkLst>
        </pc:spChg>
        <pc:spChg chg="add mod">
          <ac:chgData name="Samprada Tank" userId="7359366158f8188b" providerId="LiveId" clId="{FF44EDFE-7297-4B26-9D77-8272C0D81032}" dt="2024-09-24T07:03:59.831" v="947" actId="20577"/>
          <ac:spMkLst>
            <pc:docMk/>
            <pc:sldMk cId="1789184225" sldId="981"/>
            <ac:spMk id="7" creationId="{781D995C-D4EB-3DA1-F969-B1BF8C487B78}"/>
          </ac:spMkLst>
        </pc:spChg>
        <pc:spChg chg="add mod">
          <ac:chgData name="Samprada Tank" userId="7359366158f8188b" providerId="LiveId" clId="{FF44EDFE-7297-4B26-9D77-8272C0D81032}" dt="2024-09-24T07:04:21.476" v="955" actId="20577"/>
          <ac:spMkLst>
            <pc:docMk/>
            <pc:sldMk cId="1789184225" sldId="981"/>
            <ac:spMk id="8" creationId="{899FE968-67B9-A8AE-9957-464111F4374E}"/>
          </ac:spMkLst>
        </pc:spChg>
        <pc:picChg chg="add mod">
          <ac:chgData name="Samprada Tank" userId="7359366158f8188b" providerId="LiveId" clId="{FF44EDFE-7297-4B26-9D77-8272C0D81032}" dt="2024-09-24T07:03:04.670" v="935" actId="14100"/>
          <ac:picMkLst>
            <pc:docMk/>
            <pc:sldMk cId="1789184225" sldId="981"/>
            <ac:picMk id="5" creationId="{69F76B2A-9408-14FB-3804-094C2DA01DDA}"/>
          </ac:picMkLst>
        </pc:picChg>
      </pc:sldChg>
      <pc:sldChg chg="modSp add mod">
        <pc:chgData name="Samprada Tank" userId="7359366158f8188b" providerId="LiveId" clId="{FF44EDFE-7297-4B26-9D77-8272C0D81032}" dt="2024-09-24T07:12:57.284" v="1074" actId="20577"/>
        <pc:sldMkLst>
          <pc:docMk/>
          <pc:sldMk cId="1327620841" sldId="982"/>
        </pc:sldMkLst>
        <pc:spChg chg="mod">
          <ac:chgData name="Samprada Tank" userId="7359366158f8188b" providerId="LiveId" clId="{FF44EDFE-7297-4B26-9D77-8272C0D81032}" dt="2024-09-24T07:08:35.014" v="967" actId="20577"/>
          <ac:spMkLst>
            <pc:docMk/>
            <pc:sldMk cId="1327620841" sldId="982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7:12:57.284" v="1074" actId="20577"/>
          <ac:spMkLst>
            <pc:docMk/>
            <pc:sldMk cId="1327620841" sldId="982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7:17:44.719" v="1161" actId="20577"/>
        <pc:sldMkLst>
          <pc:docMk/>
          <pc:sldMk cId="4190799119" sldId="983"/>
        </pc:sldMkLst>
        <pc:spChg chg="mod">
          <ac:chgData name="Samprada Tank" userId="7359366158f8188b" providerId="LiveId" clId="{FF44EDFE-7297-4B26-9D77-8272C0D81032}" dt="2024-09-24T07:17:44.719" v="1161" actId="20577"/>
          <ac:spMkLst>
            <pc:docMk/>
            <pc:sldMk cId="4190799119" sldId="983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10-01T04:03:45.067" v="1577" actId="20577"/>
        <pc:sldMkLst>
          <pc:docMk/>
          <pc:sldMk cId="1017782455" sldId="984"/>
        </pc:sldMkLst>
        <pc:spChg chg="mod">
          <ac:chgData name="Samprada Tank" userId="7359366158f8188b" providerId="LiveId" clId="{FF44EDFE-7297-4B26-9D77-8272C0D81032}" dt="2024-10-01T04:03:45.067" v="1577" actId="20577"/>
          <ac:spMkLst>
            <pc:docMk/>
            <pc:sldMk cId="1017782455" sldId="984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7:25:46.727" v="1443" actId="5793"/>
        <pc:sldMkLst>
          <pc:docMk/>
          <pc:sldMk cId="1437202012" sldId="985"/>
        </pc:sldMkLst>
        <pc:spChg chg="mod">
          <ac:chgData name="Samprada Tank" userId="7359366158f8188b" providerId="LiveId" clId="{FF44EDFE-7297-4B26-9D77-8272C0D81032}" dt="2024-09-24T07:25:46.727" v="1443" actId="5793"/>
          <ac:spMkLst>
            <pc:docMk/>
            <pc:sldMk cId="1437202012" sldId="985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7:29:05.395" v="1567" actId="20577"/>
        <pc:sldMkLst>
          <pc:docMk/>
          <pc:sldMk cId="3825210323" sldId="986"/>
        </pc:sldMkLst>
        <pc:spChg chg="mod">
          <ac:chgData name="Samprada Tank" userId="7359366158f8188b" providerId="LiveId" clId="{FF44EDFE-7297-4B26-9D77-8272C0D81032}" dt="2024-09-24T07:29:05.395" v="1567" actId="20577"/>
          <ac:spMkLst>
            <pc:docMk/>
            <pc:sldMk cId="3825210323" sldId="986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6:37:01.139" v="639" actId="20577"/>
        <pc:sldMkLst>
          <pc:docMk/>
          <pc:sldMk cId="3367762276" sldId="987"/>
        </pc:sldMkLst>
        <pc:spChg chg="mod">
          <ac:chgData name="Samprada Tank" userId="7359366158f8188b" providerId="LiveId" clId="{FF44EDFE-7297-4B26-9D77-8272C0D81032}" dt="2024-09-24T06:29:07.497" v="585"/>
          <ac:spMkLst>
            <pc:docMk/>
            <pc:sldMk cId="3367762276" sldId="987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37:01.139" v="639" actId="20577"/>
          <ac:spMkLst>
            <pc:docMk/>
            <pc:sldMk cId="3367762276" sldId="987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6:41:24.509" v="770" actId="20577"/>
        <pc:sldMkLst>
          <pc:docMk/>
          <pc:sldMk cId="602044790" sldId="988"/>
        </pc:sldMkLst>
        <pc:spChg chg="mod">
          <ac:chgData name="Samprada Tank" userId="7359366158f8188b" providerId="LiveId" clId="{FF44EDFE-7297-4B26-9D77-8272C0D81032}" dt="2024-09-24T06:40:36.743" v="697" actId="20577"/>
          <ac:spMkLst>
            <pc:docMk/>
            <pc:sldMk cId="602044790" sldId="988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41:24.509" v="770" actId="20577"/>
          <ac:spMkLst>
            <pc:docMk/>
            <pc:sldMk cId="602044790" sldId="988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6:44:28.959" v="783" actId="27636"/>
        <pc:sldMkLst>
          <pc:docMk/>
          <pc:sldMk cId="3416984232" sldId="989"/>
        </pc:sldMkLst>
        <pc:spChg chg="mod">
          <ac:chgData name="Samprada Tank" userId="7359366158f8188b" providerId="LiveId" clId="{FF44EDFE-7297-4B26-9D77-8272C0D81032}" dt="2024-09-24T06:43:19.052" v="774" actId="20577"/>
          <ac:spMkLst>
            <pc:docMk/>
            <pc:sldMk cId="3416984232" sldId="989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44:28.959" v="783" actId="27636"/>
          <ac:spMkLst>
            <pc:docMk/>
            <pc:sldMk cId="3416984232" sldId="989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6:45:21.203" v="801"/>
        <pc:sldMkLst>
          <pc:docMk/>
          <pc:sldMk cId="1246852154" sldId="990"/>
        </pc:sldMkLst>
        <pc:spChg chg="mod">
          <ac:chgData name="Samprada Tank" userId="7359366158f8188b" providerId="LiveId" clId="{FF44EDFE-7297-4B26-9D77-8272C0D81032}" dt="2024-09-24T06:45:01.263" v="792"/>
          <ac:spMkLst>
            <pc:docMk/>
            <pc:sldMk cId="1246852154" sldId="990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45:21.203" v="801"/>
          <ac:spMkLst>
            <pc:docMk/>
            <pc:sldMk cId="1246852154" sldId="990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6:47:38.568" v="837" actId="20577"/>
        <pc:sldMkLst>
          <pc:docMk/>
          <pc:sldMk cId="1779134610" sldId="991"/>
        </pc:sldMkLst>
        <pc:spChg chg="mod">
          <ac:chgData name="Samprada Tank" userId="7359366158f8188b" providerId="LiveId" clId="{FF44EDFE-7297-4B26-9D77-8272C0D81032}" dt="2024-09-24T06:46:14.043" v="802"/>
          <ac:spMkLst>
            <pc:docMk/>
            <pc:sldMk cId="1779134610" sldId="991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47:38.568" v="837" actId="20577"/>
          <ac:spMkLst>
            <pc:docMk/>
            <pc:sldMk cId="1779134610" sldId="991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6:54:48.323" v="895" actId="20577"/>
        <pc:sldMkLst>
          <pc:docMk/>
          <pc:sldMk cId="2698898688" sldId="992"/>
        </pc:sldMkLst>
        <pc:spChg chg="mod">
          <ac:chgData name="Samprada Tank" userId="7359366158f8188b" providerId="LiveId" clId="{FF44EDFE-7297-4B26-9D77-8272C0D81032}" dt="2024-09-24T06:51:43.288" v="851" actId="20577"/>
          <ac:spMkLst>
            <pc:docMk/>
            <pc:sldMk cId="2698898688" sldId="992"/>
            <ac:spMk id="2" creationId="{FDAA2DE5-DB4C-5E1A-C064-AD153BE5E672}"/>
          </ac:spMkLst>
        </pc:spChg>
        <pc:spChg chg="mod">
          <ac:chgData name="Samprada Tank" userId="7359366158f8188b" providerId="LiveId" clId="{FF44EDFE-7297-4B26-9D77-8272C0D81032}" dt="2024-09-24T06:54:48.323" v="895" actId="20577"/>
          <ac:spMkLst>
            <pc:docMk/>
            <pc:sldMk cId="2698898688" sldId="992"/>
            <ac:spMk id="3" creationId="{8BB569EA-740A-8D0D-FE37-BFAFFF7B98DF}"/>
          </ac:spMkLst>
        </pc:spChg>
      </pc:sldChg>
      <pc:sldChg chg="modSp add mod">
        <pc:chgData name="Samprada Tank" userId="7359366158f8188b" providerId="LiveId" clId="{FF44EDFE-7297-4B26-9D77-8272C0D81032}" dt="2024-09-24T06:50:52.950" v="847"/>
        <pc:sldMkLst>
          <pc:docMk/>
          <pc:sldMk cId="1011504487" sldId="993"/>
        </pc:sldMkLst>
        <pc:spChg chg="mod">
          <ac:chgData name="Samprada Tank" userId="7359366158f8188b" providerId="LiveId" clId="{FF44EDFE-7297-4B26-9D77-8272C0D81032}" dt="2024-09-24T06:50:52.950" v="847"/>
          <ac:spMkLst>
            <pc:docMk/>
            <pc:sldMk cId="1011504487" sldId="993"/>
            <ac:spMk id="3" creationId="{8BB569EA-740A-8D0D-FE37-BFAFFF7B98D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29A83-E75B-4B2C-9805-F5FD45D40C1D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820D52B-8E4E-4395-B8B0-EB35F36B837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 b="0" dirty="0">
              <a:solidFill>
                <a:schemeClr val="tx1"/>
              </a:solidFill>
            </a:rPr>
            <a:t>Duration</a:t>
          </a:r>
          <a:endParaRPr lang="en-US" sz="5400" b="0" dirty="0">
            <a:solidFill>
              <a:schemeClr val="tx1"/>
            </a:solidFill>
          </a:endParaRPr>
        </a:p>
      </dgm:t>
    </dgm:pt>
    <dgm:pt modelId="{D5A62E48-DC4B-44C9-98B4-0C12F224CBF9}" type="parTrans" cxnId="{B7FC3396-52FF-427E-A2A7-D857D89E2729}">
      <dgm:prSet/>
      <dgm:spPr/>
      <dgm:t>
        <a:bodyPr/>
        <a:lstStyle/>
        <a:p>
          <a:endParaRPr lang="en-US"/>
        </a:p>
      </dgm:t>
    </dgm:pt>
    <dgm:pt modelId="{0556F68F-5855-4CF5-871C-498459556A47}" type="sibTrans" cxnId="{B7FC3396-52FF-427E-A2A7-D857D89E2729}">
      <dgm:prSet/>
      <dgm:spPr/>
      <dgm:t>
        <a:bodyPr/>
        <a:lstStyle/>
        <a:p>
          <a:endParaRPr lang="en-US"/>
        </a:p>
      </dgm:t>
    </dgm:pt>
    <dgm:pt modelId="{7D153EB3-B07C-45BE-A27F-03C3787A8A9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9 – 11 months</a:t>
          </a:r>
        </a:p>
      </dgm:t>
    </dgm:pt>
    <dgm:pt modelId="{2C2DBD54-5E33-4145-BF79-A37D2DF53998}" type="parTrans" cxnId="{4E5F52F1-87FA-4F2C-9898-C9B6B0C1D3BB}">
      <dgm:prSet/>
      <dgm:spPr/>
      <dgm:t>
        <a:bodyPr/>
        <a:lstStyle/>
        <a:p>
          <a:endParaRPr lang="en-US"/>
        </a:p>
      </dgm:t>
    </dgm:pt>
    <dgm:pt modelId="{6CA39388-A999-4190-97ED-53D6507B2971}" type="sibTrans" cxnId="{4E5F52F1-87FA-4F2C-9898-C9B6B0C1D3BB}">
      <dgm:prSet/>
      <dgm:spPr/>
      <dgm:t>
        <a:bodyPr/>
        <a:lstStyle/>
        <a:p>
          <a:endParaRPr lang="en-US"/>
        </a:p>
      </dgm:t>
    </dgm:pt>
    <dgm:pt modelId="{6F766831-4863-42CA-842F-BAB5FA36199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Bedaquiline for 6 month</a:t>
          </a:r>
        </a:p>
      </dgm:t>
    </dgm:pt>
    <dgm:pt modelId="{07095519-1D16-4689-BB99-54BD48DFA8A3}" type="parTrans" cxnId="{C8328700-4A56-4DA7-8CD3-CFBFFF8751B2}">
      <dgm:prSet/>
      <dgm:spPr/>
      <dgm:t>
        <a:bodyPr/>
        <a:lstStyle/>
        <a:p>
          <a:endParaRPr lang="en-US"/>
        </a:p>
      </dgm:t>
    </dgm:pt>
    <dgm:pt modelId="{55759E74-E2EB-490B-914E-1AD4F84D4D3B}" type="sibTrans" cxnId="{C8328700-4A56-4DA7-8CD3-CFBFFF8751B2}">
      <dgm:prSet/>
      <dgm:spPr/>
      <dgm:t>
        <a:bodyPr/>
        <a:lstStyle/>
        <a:p>
          <a:endParaRPr lang="en-US"/>
        </a:p>
      </dgm:t>
    </dgm:pt>
    <dgm:pt modelId="{95D9AB7E-C012-45CC-ADDC-16765683FE0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Continuation phase (CP): 5 months</a:t>
          </a:r>
        </a:p>
      </dgm:t>
    </dgm:pt>
    <dgm:pt modelId="{3324220D-D9E5-4693-A4A8-AA0F5EA32205}" type="parTrans" cxnId="{1C61F422-D2E0-4063-8894-ED94D0509A74}">
      <dgm:prSet/>
      <dgm:spPr/>
      <dgm:t>
        <a:bodyPr/>
        <a:lstStyle/>
        <a:p>
          <a:endParaRPr lang="en-US"/>
        </a:p>
      </dgm:t>
    </dgm:pt>
    <dgm:pt modelId="{7AB135DE-E64E-402E-8E20-19DBFA7FC9F9}" type="sibTrans" cxnId="{1C61F422-D2E0-4063-8894-ED94D0509A74}">
      <dgm:prSet/>
      <dgm:spPr/>
      <dgm:t>
        <a:bodyPr/>
        <a:lstStyle/>
        <a:p>
          <a:endParaRPr lang="en-US"/>
        </a:p>
      </dgm:t>
    </dgm:pt>
    <dgm:pt modelId="{E9655713-D472-434E-A3C1-1135DCE23EA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Initial phase (IP): 4 months</a:t>
          </a:r>
        </a:p>
      </dgm:t>
    </dgm:pt>
    <dgm:pt modelId="{283405DA-70C9-415A-9ED1-45AF0FF2CBE2}" type="parTrans" cxnId="{8226261C-FDBB-47CB-A35A-8FDEF9CF8494}">
      <dgm:prSet/>
      <dgm:spPr/>
      <dgm:t>
        <a:bodyPr/>
        <a:lstStyle/>
        <a:p>
          <a:endParaRPr lang="en-US"/>
        </a:p>
      </dgm:t>
    </dgm:pt>
    <dgm:pt modelId="{147B8F56-A321-4B41-9E3E-7790E645638B}" type="sibTrans" cxnId="{8226261C-FDBB-47CB-A35A-8FDEF9CF8494}">
      <dgm:prSet/>
      <dgm:spPr/>
      <dgm:t>
        <a:bodyPr/>
        <a:lstStyle/>
        <a:p>
          <a:endParaRPr lang="en-US"/>
        </a:p>
      </dgm:t>
    </dgm:pt>
    <dgm:pt modelId="{B389D1AB-F89E-4B6C-BA28-B7BA39E40CC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IP can be extended up to 6 months</a:t>
          </a:r>
        </a:p>
      </dgm:t>
    </dgm:pt>
    <dgm:pt modelId="{D50F17D4-4BDA-49F8-B6AA-72B39A3D532A}" type="parTrans" cxnId="{62D814FF-C232-4CE0-9EE3-565C45F9402D}">
      <dgm:prSet/>
      <dgm:spPr/>
      <dgm:t>
        <a:bodyPr/>
        <a:lstStyle/>
        <a:p>
          <a:endParaRPr lang="en-US"/>
        </a:p>
      </dgm:t>
    </dgm:pt>
    <dgm:pt modelId="{1BF4296B-FB10-419B-80F5-09A6C87EA933}" type="sibTrans" cxnId="{62D814FF-C232-4CE0-9EE3-565C45F9402D}">
      <dgm:prSet/>
      <dgm:spPr/>
      <dgm:t>
        <a:bodyPr/>
        <a:lstStyle/>
        <a:p>
          <a:endParaRPr lang="en-US"/>
        </a:p>
      </dgm:t>
    </dgm:pt>
    <dgm:pt modelId="{4BDB8A52-0634-4FA1-909B-41810120285A}" type="pres">
      <dgm:prSet presAssocID="{95129A83-E75B-4B2C-9805-F5FD45D40C1D}" presName="Name0" presStyleCnt="0">
        <dgm:presLayoutVars>
          <dgm:dir/>
          <dgm:animLvl val="lvl"/>
          <dgm:resizeHandles val="exact"/>
        </dgm:presLayoutVars>
      </dgm:prSet>
      <dgm:spPr/>
    </dgm:pt>
    <dgm:pt modelId="{12DBCE62-174E-4629-B2CA-56B7A683D36E}" type="pres">
      <dgm:prSet presAssocID="{5820D52B-8E4E-4395-B8B0-EB35F36B8371}" presName="composite" presStyleCnt="0"/>
      <dgm:spPr/>
    </dgm:pt>
    <dgm:pt modelId="{9474B785-8551-4645-9E78-9D6076E33C87}" type="pres">
      <dgm:prSet presAssocID="{5820D52B-8E4E-4395-B8B0-EB35F36B8371}" presName="parTx" presStyleLbl="alignNode1" presStyleIdx="0" presStyleCnt="1" custScaleY="95374">
        <dgm:presLayoutVars>
          <dgm:chMax val="0"/>
          <dgm:chPref val="0"/>
          <dgm:bulletEnabled val="1"/>
        </dgm:presLayoutVars>
      </dgm:prSet>
      <dgm:spPr/>
    </dgm:pt>
    <dgm:pt modelId="{D91ED259-7704-410E-81B4-E04D0724F687}" type="pres">
      <dgm:prSet presAssocID="{5820D52B-8E4E-4395-B8B0-EB35F36B8371}" presName="desTx" presStyleLbl="alignAccFollowNode1" presStyleIdx="0" presStyleCnt="1" custScaleY="100000">
        <dgm:presLayoutVars>
          <dgm:bulletEnabled val="1"/>
        </dgm:presLayoutVars>
      </dgm:prSet>
      <dgm:spPr/>
    </dgm:pt>
  </dgm:ptLst>
  <dgm:cxnLst>
    <dgm:cxn modelId="{C8328700-4A56-4DA7-8CD3-CFBFFF8751B2}" srcId="{5820D52B-8E4E-4395-B8B0-EB35F36B8371}" destId="{6F766831-4863-42CA-842F-BAB5FA36199F}" srcOrd="4" destOrd="0" parTransId="{07095519-1D16-4689-BB99-54BD48DFA8A3}" sibTransId="{55759E74-E2EB-490B-914E-1AD4F84D4D3B}"/>
    <dgm:cxn modelId="{8226261C-FDBB-47CB-A35A-8FDEF9CF8494}" srcId="{5820D52B-8E4E-4395-B8B0-EB35F36B8371}" destId="{E9655713-D472-434E-A3C1-1135DCE23EAA}" srcOrd="1" destOrd="0" parTransId="{283405DA-70C9-415A-9ED1-45AF0FF2CBE2}" sibTransId="{147B8F56-A321-4B41-9E3E-7790E645638B}"/>
    <dgm:cxn modelId="{1C61F422-D2E0-4063-8894-ED94D0509A74}" srcId="{5820D52B-8E4E-4395-B8B0-EB35F36B8371}" destId="{95D9AB7E-C012-45CC-ADDC-16765683FE0E}" srcOrd="3" destOrd="0" parTransId="{3324220D-D9E5-4693-A4A8-AA0F5EA32205}" sibTransId="{7AB135DE-E64E-402E-8E20-19DBFA7FC9F9}"/>
    <dgm:cxn modelId="{46B05D27-4096-4936-A27F-5B29541685FE}" type="presOf" srcId="{5820D52B-8E4E-4395-B8B0-EB35F36B8371}" destId="{9474B785-8551-4645-9E78-9D6076E33C87}" srcOrd="0" destOrd="0" presId="urn:microsoft.com/office/officeart/2005/8/layout/hList1"/>
    <dgm:cxn modelId="{48B26460-592A-423F-96F2-9C3F7FA751E6}" type="presOf" srcId="{E9655713-D472-434E-A3C1-1135DCE23EAA}" destId="{D91ED259-7704-410E-81B4-E04D0724F687}" srcOrd="0" destOrd="1" presId="urn:microsoft.com/office/officeart/2005/8/layout/hList1"/>
    <dgm:cxn modelId="{D9C04D48-5A18-44DE-A891-41319CAD5E58}" type="presOf" srcId="{7D153EB3-B07C-45BE-A27F-03C3787A8A96}" destId="{D91ED259-7704-410E-81B4-E04D0724F687}" srcOrd="0" destOrd="0" presId="urn:microsoft.com/office/officeart/2005/8/layout/hList1"/>
    <dgm:cxn modelId="{225A858D-8883-4C40-BB29-59D35893F838}" type="presOf" srcId="{95129A83-E75B-4B2C-9805-F5FD45D40C1D}" destId="{4BDB8A52-0634-4FA1-909B-41810120285A}" srcOrd="0" destOrd="0" presId="urn:microsoft.com/office/officeart/2005/8/layout/hList1"/>
    <dgm:cxn modelId="{B7FC3396-52FF-427E-A2A7-D857D89E2729}" srcId="{95129A83-E75B-4B2C-9805-F5FD45D40C1D}" destId="{5820D52B-8E4E-4395-B8B0-EB35F36B8371}" srcOrd="0" destOrd="0" parTransId="{D5A62E48-DC4B-44C9-98B4-0C12F224CBF9}" sibTransId="{0556F68F-5855-4CF5-871C-498459556A47}"/>
    <dgm:cxn modelId="{F6117D9B-CBA5-494B-AFC5-B9D445DF919C}" type="presOf" srcId="{95D9AB7E-C012-45CC-ADDC-16765683FE0E}" destId="{D91ED259-7704-410E-81B4-E04D0724F687}" srcOrd="0" destOrd="3" presId="urn:microsoft.com/office/officeart/2005/8/layout/hList1"/>
    <dgm:cxn modelId="{D13B1EA5-2DE2-408A-BFC6-DC9F4AA4C155}" type="presOf" srcId="{B389D1AB-F89E-4B6C-BA28-B7BA39E40CC6}" destId="{D91ED259-7704-410E-81B4-E04D0724F687}" srcOrd="0" destOrd="2" presId="urn:microsoft.com/office/officeart/2005/8/layout/hList1"/>
    <dgm:cxn modelId="{92381CD3-2B1E-4147-96E0-72425D6C0DFA}" type="presOf" srcId="{6F766831-4863-42CA-842F-BAB5FA36199F}" destId="{D91ED259-7704-410E-81B4-E04D0724F687}" srcOrd="0" destOrd="4" presId="urn:microsoft.com/office/officeart/2005/8/layout/hList1"/>
    <dgm:cxn modelId="{4E5F52F1-87FA-4F2C-9898-C9B6B0C1D3BB}" srcId="{5820D52B-8E4E-4395-B8B0-EB35F36B8371}" destId="{7D153EB3-B07C-45BE-A27F-03C3787A8A96}" srcOrd="0" destOrd="0" parTransId="{2C2DBD54-5E33-4145-BF79-A37D2DF53998}" sibTransId="{6CA39388-A999-4190-97ED-53D6507B2971}"/>
    <dgm:cxn modelId="{62D814FF-C232-4CE0-9EE3-565C45F9402D}" srcId="{5820D52B-8E4E-4395-B8B0-EB35F36B8371}" destId="{B389D1AB-F89E-4B6C-BA28-B7BA39E40CC6}" srcOrd="2" destOrd="0" parTransId="{D50F17D4-4BDA-49F8-B6AA-72B39A3D532A}" sibTransId="{1BF4296B-FB10-419B-80F5-09A6C87EA933}"/>
    <dgm:cxn modelId="{130F5358-F274-4765-AD3D-CA141E7A25AD}" type="presParOf" srcId="{4BDB8A52-0634-4FA1-909B-41810120285A}" destId="{12DBCE62-174E-4629-B2CA-56B7A683D36E}" srcOrd="0" destOrd="0" presId="urn:microsoft.com/office/officeart/2005/8/layout/hList1"/>
    <dgm:cxn modelId="{DB43E1EC-A846-483E-80C5-1C88EF369CF3}" type="presParOf" srcId="{12DBCE62-174E-4629-B2CA-56B7A683D36E}" destId="{9474B785-8551-4645-9E78-9D6076E33C87}" srcOrd="0" destOrd="0" presId="urn:microsoft.com/office/officeart/2005/8/layout/hList1"/>
    <dgm:cxn modelId="{6B57AFB1-2165-477A-86C1-FD50759C4A8A}" type="presParOf" srcId="{12DBCE62-174E-4629-B2CA-56B7A683D36E}" destId="{D91ED259-7704-410E-81B4-E04D0724F6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4B785-8551-4645-9E78-9D6076E33C87}">
      <dsp:nvSpPr>
        <dsp:cNvPr id="0" name=""/>
        <dsp:cNvSpPr/>
      </dsp:nvSpPr>
      <dsp:spPr>
        <a:xfrm>
          <a:off x="2891" y="44140"/>
          <a:ext cx="5916177" cy="6943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chemeClr val="tx1"/>
              </a:solidFill>
            </a:rPr>
            <a:t>Duration</a:t>
          </a:r>
          <a:endParaRPr lang="en-US" sz="5400" b="0" kern="1200" dirty="0">
            <a:solidFill>
              <a:schemeClr val="tx1"/>
            </a:solidFill>
          </a:endParaRPr>
        </a:p>
      </dsp:txBody>
      <dsp:txXfrm>
        <a:off x="2891" y="44140"/>
        <a:ext cx="5916177" cy="694398"/>
      </dsp:txXfrm>
    </dsp:sp>
    <dsp:sp modelId="{D91ED259-7704-410E-81B4-E04D0724F687}">
      <dsp:nvSpPr>
        <dsp:cNvPr id="0" name=""/>
        <dsp:cNvSpPr/>
      </dsp:nvSpPr>
      <dsp:spPr>
        <a:xfrm>
          <a:off x="2891" y="721698"/>
          <a:ext cx="5916177" cy="2415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9 – 11 months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Initial phase (IP): 4 months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IP can be extended up to 6 months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Continuation phase (CP): 5 months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Bedaquiline for 6 month</a:t>
          </a:r>
        </a:p>
      </dsp:txBody>
      <dsp:txXfrm>
        <a:off x="2891" y="721698"/>
        <a:ext cx="5916177" cy="241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55C14-0094-46AD-8F7E-04307A17B32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2D211-74EB-4C44-8BF7-496D72521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4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802F-BDCF-42C4-B848-F897087E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783" y="1449977"/>
            <a:ext cx="9875520" cy="2059986"/>
          </a:xfrm>
        </p:spPr>
        <p:txBody>
          <a:bodyPr anchor="ctr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C215A-00EA-4083-995E-5F3F345B0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919B6-48E3-411C-8752-1C70F8F8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78A0-ECE1-4A8B-A62F-F80F8A9C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1999C-75A6-45E0-84C1-F1B302BD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03EC-367E-4B79-87A6-ACAB6A67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E1DCC-ACBA-42A2-9F7C-0F5292564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EC3CA-992D-4AC1-A81E-1BDC14F88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829E3-D010-4CEC-8594-B1E4DE3C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531C5-90BF-4409-84F5-BE411602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E8E79-B4E8-4573-8EF9-C52221DB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8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BDDA-96AC-4C7D-8D8A-E78F9A51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010CD-EA0F-4497-81E5-F4F4F81A3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E2CC6-B13C-4E47-B442-1A5B709F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E0D1-61A6-41B6-9045-24468748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57FE-EC80-44FC-BD6C-056817CC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6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96DC1-65ED-455F-B7E7-4CCCD4009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111AB-AC96-4161-94F7-4D4A688D9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6354-F5C9-4D7A-A0C7-32A82FB5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6C1BD-41E4-4C91-BA58-A35F8C07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BFEB1-06AE-4FF5-9E1C-078022CC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7931-3D63-4842-9363-52569312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403B-B6A3-419B-8CAC-DC3A8CCA3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E533A-75E7-4F00-A37A-91574B65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4FDB1-3536-4380-A29C-E149C497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BDDA3-BB69-46AB-B21F-1A192457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7931-3D63-4842-9363-52569312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403B-B6A3-419B-8CAC-DC3A8CCA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1989221"/>
            <a:ext cx="11756569" cy="4161551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E533A-75E7-4F00-A37A-91574B65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4FDB1-3536-4380-A29C-E149C497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BDDA3-BB69-46AB-B21F-1A192457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D26EA-40A5-4981-AF22-14858D1032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069" y="1339516"/>
            <a:ext cx="11756569" cy="569495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>
              <a:buClr>
                <a:schemeClr val="accent1">
                  <a:lumMod val="50000"/>
                </a:schemeClr>
              </a:buClr>
              <a:buNone/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02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EDA7-C906-4B6A-9D7A-D3ED5738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016" y="352697"/>
            <a:ext cx="6148433" cy="5839097"/>
          </a:xfrm>
          <a:solidFill>
            <a:schemeClr val="bg1"/>
          </a:solidFill>
        </p:spPr>
        <p:txBody>
          <a:bodyPr anchor="ctr"/>
          <a:lstStyle>
            <a:lvl1pPr algn="l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0828A-6810-4ED5-B709-8E2A99DC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D3697-DD61-47F9-B1AF-A98338BA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BCC5E-6BB8-4431-82C9-40719826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35245-FF23-40A3-A8B2-AC663E846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72" y="431827"/>
            <a:ext cx="4019004" cy="56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5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765D-E016-417E-BB93-EFEC942496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743A-6ACF-42C2-9C24-641BD635F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070" y="1433421"/>
            <a:ext cx="5797730" cy="4743542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AA2A2-1AB7-4FF3-9F3F-033C2D92E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3421"/>
            <a:ext cx="5806440" cy="4743542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F460C-B295-45DE-8867-1B71F54C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1125-65B9-4B93-B803-1C782F79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6F7D1-C29C-4EE1-B7C0-295F57F3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F1AD-E957-44B4-A9CB-40C52B242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070" y="1387566"/>
            <a:ext cx="5775506" cy="823913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4BC68-DE9D-4C01-AE5D-829148681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070" y="2345012"/>
            <a:ext cx="5775505" cy="3844652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EC18C-FBE8-4518-B1D5-B50147630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1" y="1387567"/>
            <a:ext cx="5775505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9C563-1DFA-4023-B277-7D9015EA4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5012"/>
            <a:ext cx="5806440" cy="3844651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5E374-AAA4-48E2-ADA2-65385FED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61ABF-B5A3-497A-8ADF-EE47BB0D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430ED-3160-4B17-8D5F-AFA888B9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CF0E02-BD80-4F5A-8CDB-6D85B930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136525"/>
            <a:ext cx="11756570" cy="1117509"/>
          </a:xfr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91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C1BF-FE71-4085-A15F-16AECB2A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E049F-7F48-4DB5-83D5-AA269ED6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6F39A-FFDF-4679-9BFC-BCCCF23D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FBEC0-D5A2-4C4A-AF9B-FE461AF7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1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D777B-14A9-4B3E-AA07-5435175F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AB9E7-152A-4026-8EC7-4E287461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B7A1D-0A3B-4CF9-A9AA-F39605CB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AE65-E5BB-4F42-8C69-9F8162B9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E47C6-2CF7-4C2A-A57B-CDE0B072F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7A6C8-559C-4773-A77E-C94365152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0E2B8-A2E5-4235-B26A-1F4392CA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4870C-95A7-4160-A1E8-679F4E5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51A18-CC86-4109-9665-7E9CEF60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94A24-86DC-4C7A-AB10-E32ADB94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70" y="136525"/>
            <a:ext cx="11756570" cy="111750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DF5CC-BD4F-43F4-BBA6-B1D290A1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069" y="1368424"/>
            <a:ext cx="11756569" cy="486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4BF12-9F0B-404C-A574-C1B535D8E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5438" y="6338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1699-3BB0-4517-B6F1-ADF4FFD4C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644FC-0D29-4FEA-BB4A-D7F4822F8230}"/>
              </a:ext>
            </a:extLst>
          </p:cNvPr>
          <p:cNvSpPr txBox="1"/>
          <p:nvPr userDrawn="1"/>
        </p:nvSpPr>
        <p:spPr>
          <a:xfrm>
            <a:off x="0" y="6716214"/>
            <a:ext cx="12192000" cy="1384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10827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69C2F.FD6F3CD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E87633-B2C6-472B-90C4-DCEB0265E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862" y="1648758"/>
            <a:ext cx="10880034" cy="20599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MDR &amp; XDR TB AND ANTILEPROTIC DRUGS </a:t>
            </a:r>
            <a:endParaRPr lang="en-US" sz="44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4A72B48-CDFA-487C-A0BD-1725CD630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184"/>
            <a:ext cx="9144000" cy="2715967"/>
          </a:xfrm>
        </p:spPr>
        <p:txBody>
          <a:bodyPr>
            <a:normAutofit/>
          </a:bodyPr>
          <a:lstStyle/>
          <a:p>
            <a:endParaRPr lang="en-IN" dirty="0"/>
          </a:p>
          <a:p>
            <a:pPr algn="r"/>
            <a:r>
              <a:rPr lang="en-IN" dirty="0"/>
              <a:t>                 DR SAMPRADA TANK (AP)</a:t>
            </a:r>
          </a:p>
          <a:p>
            <a:pPr algn="r"/>
            <a:r>
              <a:rPr lang="en-IN" dirty="0"/>
              <a:t>PHARMACOLOGY DEPARTMENT</a:t>
            </a:r>
          </a:p>
          <a:p>
            <a:pPr algn="r"/>
            <a:r>
              <a:rPr lang="en-IN" dirty="0"/>
              <a:t>SBKS MI &amp; RC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0DFAC-37CF-479E-9A90-39FDE70B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ABF0FC-ABBF-4D12-A17D-3B2D963EFE6F}"/>
              </a:ext>
            </a:extLst>
          </p:cNvPr>
          <p:cNvGrpSpPr/>
          <p:nvPr/>
        </p:nvGrpSpPr>
        <p:grpSpPr>
          <a:xfrm>
            <a:off x="2285405" y="256978"/>
            <a:ext cx="7811589" cy="1100924"/>
            <a:chOff x="2285405" y="256978"/>
            <a:chExt cx="7811589" cy="104439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A0904D-0CDE-46EC-B869-0E4F44A31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405" y="256978"/>
              <a:ext cx="7811589" cy="104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B16015-7380-4D53-96AA-0E0585B9A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689" y="351427"/>
              <a:ext cx="679898" cy="67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6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9D65-2AA7-4E24-B67E-A1BAF26F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Regimen and duration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414B81-5C47-40C2-BE80-EA652B92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2698053"/>
            <a:ext cx="11756569" cy="400509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kern="1200" dirty="0"/>
              <a:t>Duration: 18 – 20 months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b="1" u="sng" kern="1200" dirty="0">
                <a:solidFill>
                  <a:srgbClr val="3366FF"/>
                </a:solidFill>
              </a:rPr>
              <a:t>No separate IP and CP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i="1" kern="1200" dirty="0" err="1"/>
              <a:t>Bdq</a:t>
            </a:r>
            <a:r>
              <a:rPr lang="en-US" sz="2600" i="1" kern="1200" dirty="0"/>
              <a:t> will be given for 6 months  &amp; extended beyond 6 months as an exception</a:t>
            </a:r>
            <a:endParaRPr lang="en-US" sz="2600" kern="1200" dirty="0"/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i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Pyridoxine to be given to all DR-TB patients as per weight band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For Pre-XDR-TB and XDR-TB patients the </a:t>
            </a:r>
            <a:r>
              <a:rPr lang="en-US" sz="2600" i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duration of longer oral XDR-TB regimen would be for </a:t>
            </a:r>
            <a:r>
              <a:rPr lang="en-US" sz="26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20 months with appropriate modifications.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D286C-A4EB-42CA-9321-502A5E79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4025D0B-6A60-41D6-9C32-337046D78D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069" y="1339516"/>
            <a:ext cx="11756569" cy="1273055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i="1" dirty="0">
                <a:solidFill>
                  <a:schemeClr val="tx1"/>
                </a:solidFill>
              </a:rPr>
              <a:t>(18-20) </a:t>
            </a:r>
            <a:r>
              <a:rPr lang="en-US" sz="4000" b="1" i="1" dirty="0" err="1">
                <a:solidFill>
                  <a:schemeClr val="tx1"/>
                </a:solidFill>
              </a:rPr>
              <a:t>Lfx</a:t>
            </a:r>
            <a:r>
              <a:rPr lang="en-US" sz="4000" b="1" i="1" dirty="0">
                <a:solidFill>
                  <a:schemeClr val="tx1"/>
                </a:solidFill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</a:rPr>
              <a:t>Bdq</a:t>
            </a:r>
            <a:r>
              <a:rPr lang="en-US" sz="4000" b="1" i="1" dirty="0">
                <a:solidFill>
                  <a:schemeClr val="tx1"/>
                </a:solidFill>
              </a:rPr>
              <a:t> </a:t>
            </a:r>
            <a:r>
              <a:rPr lang="en-US" sz="4000" b="1" i="1" baseline="-25000" dirty="0">
                <a:solidFill>
                  <a:schemeClr val="tx1"/>
                </a:solidFill>
              </a:rPr>
              <a:t>(6 month or longer)</a:t>
            </a:r>
            <a:r>
              <a:rPr lang="en-US" sz="4000" b="1" i="1" dirty="0">
                <a:solidFill>
                  <a:schemeClr val="tx1"/>
                </a:solidFill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</a:rPr>
              <a:t>Lzd</a:t>
            </a:r>
            <a:r>
              <a:rPr lang="en-US" sz="4000" b="1" i="1" baseline="30000" dirty="0">
                <a:solidFill>
                  <a:schemeClr val="tx1"/>
                </a:solidFill>
              </a:rPr>
              <a:t>#</a:t>
            </a:r>
            <a:r>
              <a:rPr lang="en-US" sz="4000" b="1" i="1" dirty="0">
                <a:solidFill>
                  <a:schemeClr val="tx1"/>
                </a:solidFill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</a:rPr>
              <a:t>Cfz</a:t>
            </a:r>
            <a:r>
              <a:rPr lang="en-US" sz="4000" b="1" i="1" dirty="0">
                <a:solidFill>
                  <a:schemeClr val="tx1"/>
                </a:solidFill>
              </a:rPr>
              <a:t> Cs</a:t>
            </a:r>
          </a:p>
          <a:p>
            <a:pPr lvl="0" algn="ctr"/>
            <a:r>
              <a:rPr lang="en-US" sz="2400" b="0" i="1" baseline="30000" dirty="0">
                <a:solidFill>
                  <a:schemeClr val="tx1"/>
                </a:solidFill>
              </a:rPr>
              <a:t>#</a:t>
            </a:r>
            <a:r>
              <a:rPr lang="en-US" sz="2400" b="0" i="1" dirty="0">
                <a:solidFill>
                  <a:schemeClr val="tx1"/>
                </a:solidFill>
              </a:rPr>
              <a:t>dose of </a:t>
            </a:r>
            <a:r>
              <a:rPr lang="en-US" sz="2400" b="0" i="1" dirty="0" err="1">
                <a:solidFill>
                  <a:schemeClr val="tx1"/>
                </a:solidFill>
              </a:rPr>
              <a:t>Lzd</a:t>
            </a:r>
            <a:r>
              <a:rPr lang="en-US" sz="2400" b="0" i="1" dirty="0">
                <a:solidFill>
                  <a:schemeClr val="tx1"/>
                </a:solidFill>
              </a:rPr>
              <a:t> will be tapered to 300 mg after the initial 6</a:t>
            </a:r>
            <a:r>
              <a:rPr lang="en-IN" sz="2400" b="0" dirty="0">
                <a:solidFill>
                  <a:schemeClr val="tx1"/>
                </a:solidFill>
              </a:rPr>
              <a:t>–</a:t>
            </a:r>
            <a:r>
              <a:rPr lang="en-US" sz="2400" b="0" i="1" dirty="0">
                <a:solidFill>
                  <a:schemeClr val="tx1"/>
                </a:solidFill>
              </a:rPr>
              <a:t>8 months of treatment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7BCB7D-628F-E2E5-809C-1F06C48AC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072" y="1368425"/>
            <a:ext cx="10157380" cy="48625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5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LEPROSY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0" u="none" strike="noStrike" baseline="0" dirty="0"/>
              <a:t>Leprosy is a chronic granulomatous infection; primarily affecting skin, mucous membranes and nerves. </a:t>
            </a:r>
          </a:p>
          <a:p>
            <a:pPr>
              <a:lnSpc>
                <a:spcPct val="150000"/>
              </a:lnSpc>
            </a:pPr>
            <a:r>
              <a:rPr lang="en-US" sz="2800" b="0" u="none" strike="noStrike" baseline="0" dirty="0"/>
              <a:t>It is more prevalent among the lowest socio-economic strata</a:t>
            </a:r>
          </a:p>
          <a:p>
            <a:pPr algn="l">
              <a:lnSpc>
                <a:spcPct val="150000"/>
              </a:lnSpc>
            </a:pPr>
            <a:r>
              <a:rPr lang="en-US" b="0" u="none" strike="noStrike" baseline="0" dirty="0"/>
              <a:t>Causative organism: Mycobacterium leprae</a:t>
            </a:r>
          </a:p>
          <a:p>
            <a:pPr algn="l">
              <a:lnSpc>
                <a:spcPct val="150000"/>
              </a:lnSpc>
            </a:pPr>
            <a:r>
              <a:rPr lang="en-US" b="0" u="none" strike="noStrike" baseline="0" dirty="0"/>
              <a:t>Considered incurable since ages and bears a social stigma.</a:t>
            </a:r>
          </a:p>
          <a:p>
            <a:pPr algn="l">
              <a:lnSpc>
                <a:spcPct val="150000"/>
              </a:lnSpc>
            </a:pPr>
            <a:r>
              <a:rPr lang="en-US" b="0" u="none" strike="noStrike" baseline="0" dirty="0"/>
              <a:t>Availability of effective antileprotic drugs, it is entirely curable now.</a:t>
            </a:r>
          </a:p>
          <a:p>
            <a:pPr algn="l">
              <a:lnSpc>
                <a:spcPct val="150000"/>
              </a:lnSpc>
            </a:pPr>
            <a:r>
              <a:rPr lang="en-US" b="0" u="none" strike="noStrike" baseline="0" dirty="0"/>
              <a:t>Deformities/defects already incurred may </a:t>
            </a:r>
            <a:r>
              <a:rPr lang="en-IN" b="0" u="none" strike="noStrike" baseline="0" dirty="0"/>
              <a:t>not reverse</a:t>
            </a:r>
            <a:endParaRPr lang="en-IN" sz="4000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LEPROSY CLASSIFICATION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WHO reclassified leprosy in 1998 into:</a:t>
            </a:r>
          </a:p>
          <a:p>
            <a:r>
              <a:rPr lang="en-IN" dirty="0">
                <a:solidFill>
                  <a:srgbClr val="7030A0"/>
                </a:solidFill>
              </a:rPr>
              <a:t>Single lesion paucibacillary leprosy (SL PB): </a:t>
            </a:r>
            <a:r>
              <a:rPr lang="en-IN" dirty="0"/>
              <a:t>With a solitary cutaneous lesion.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>
                <a:solidFill>
                  <a:srgbClr val="7030A0"/>
                </a:solidFill>
              </a:rPr>
              <a:t>Paucibacillary leprosy (PB): </a:t>
            </a:r>
            <a:r>
              <a:rPr lang="en-IN" dirty="0"/>
              <a:t>With 2–5 skin lesions.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Both SLPB and PB cases are skin smear negative for </a:t>
            </a:r>
            <a:r>
              <a:rPr lang="en-IN" dirty="0" err="1"/>
              <a:t>M.leprae</a:t>
            </a:r>
            <a:r>
              <a:rPr lang="en-IN" dirty="0"/>
              <a:t>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>
                <a:solidFill>
                  <a:srgbClr val="7030A0"/>
                </a:solidFill>
              </a:rPr>
              <a:t>Multibacillary leprosy (MB): </a:t>
            </a:r>
            <a:r>
              <a:rPr lang="en-IN" dirty="0"/>
              <a:t>With &gt; 6 skin lesions, as well as all smear positive cases.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6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73404-42E8-547B-F7C6-E58DE14C0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08" y="2184046"/>
            <a:ext cx="6254930" cy="3200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08CF1-853D-3B34-5961-1D22C6BA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76" y="136526"/>
            <a:ext cx="5913124" cy="65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8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DRUG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spcBef>
                <a:spcPts val="700"/>
              </a:spcBef>
            </a:pPr>
            <a:r>
              <a:rPr lang="en-IN" sz="2800" dirty="0">
                <a:cs typeface="Times New Roman"/>
              </a:rPr>
              <a:t>Sulfo</a:t>
            </a:r>
            <a:r>
              <a:rPr lang="en-IN" sz="2800" spc="5" dirty="0">
                <a:cs typeface="Times New Roman"/>
              </a:rPr>
              <a:t>n</a:t>
            </a:r>
            <a:r>
              <a:rPr lang="en-IN" sz="2800" dirty="0">
                <a:cs typeface="Times New Roman"/>
              </a:rPr>
              <a:t>es: Dapsone</a:t>
            </a:r>
          </a:p>
          <a:p>
            <a:pPr marL="12700">
              <a:spcBef>
                <a:spcPts val="605"/>
              </a:spcBef>
            </a:pPr>
            <a:r>
              <a:rPr lang="en-IN" sz="2800" dirty="0">
                <a:cs typeface="Times New Roman"/>
              </a:rPr>
              <a:t>Phe</a:t>
            </a:r>
            <a:r>
              <a:rPr lang="en-IN" sz="2800" spc="5" dirty="0">
                <a:cs typeface="Times New Roman"/>
              </a:rPr>
              <a:t>n</a:t>
            </a:r>
            <a:r>
              <a:rPr lang="en-IN" sz="2800" dirty="0">
                <a:cs typeface="Times New Roman"/>
              </a:rPr>
              <a:t>a</a:t>
            </a:r>
            <a:r>
              <a:rPr lang="en-IN" sz="2800" spc="5" dirty="0">
                <a:cs typeface="Times New Roman"/>
              </a:rPr>
              <a:t>z</a:t>
            </a:r>
            <a:r>
              <a:rPr lang="en-IN" sz="2800" dirty="0">
                <a:cs typeface="Times New Roman"/>
              </a:rPr>
              <a:t>ine</a:t>
            </a:r>
            <a:r>
              <a:rPr lang="en-IN" sz="2800" spc="-15" dirty="0">
                <a:cs typeface="Times New Roman"/>
              </a:rPr>
              <a:t> </a:t>
            </a:r>
            <a:r>
              <a:rPr lang="en-IN" sz="2800" dirty="0" err="1">
                <a:cs typeface="Times New Roman"/>
              </a:rPr>
              <a:t>dri</a:t>
            </a:r>
            <a:r>
              <a:rPr lang="en-IN" sz="2800" spc="5" dirty="0" err="1">
                <a:cs typeface="Times New Roman"/>
              </a:rPr>
              <a:t>v</a:t>
            </a:r>
            <a:r>
              <a:rPr lang="en-IN" sz="2800" dirty="0" err="1">
                <a:cs typeface="Times New Roman"/>
              </a:rPr>
              <a:t>atives</a:t>
            </a:r>
            <a:r>
              <a:rPr lang="en-IN" sz="2800" dirty="0">
                <a:cs typeface="Times New Roman"/>
              </a:rPr>
              <a:t>: Clofazimine</a:t>
            </a:r>
          </a:p>
          <a:p>
            <a:pPr marL="12700">
              <a:spcBef>
                <a:spcPts val="600"/>
              </a:spcBef>
            </a:pPr>
            <a:r>
              <a:rPr lang="en-IN" sz="2800" dirty="0">
                <a:cs typeface="Times New Roman"/>
              </a:rPr>
              <a:t>Antitu</a:t>
            </a:r>
            <a:r>
              <a:rPr lang="en-IN" sz="2800" spc="5" dirty="0">
                <a:cs typeface="Times New Roman"/>
              </a:rPr>
              <a:t>b</a:t>
            </a:r>
            <a:r>
              <a:rPr lang="en-IN" sz="2800" dirty="0">
                <a:cs typeface="Times New Roman"/>
              </a:rPr>
              <a:t>er</a:t>
            </a:r>
            <a:r>
              <a:rPr lang="en-IN" sz="2800" spc="5" dirty="0">
                <a:cs typeface="Times New Roman"/>
              </a:rPr>
              <a:t>c</a:t>
            </a:r>
            <a:r>
              <a:rPr lang="en-IN" sz="2800" dirty="0">
                <a:cs typeface="Times New Roman"/>
              </a:rPr>
              <a:t>ular</a:t>
            </a:r>
            <a:r>
              <a:rPr lang="en-IN" sz="2800" spc="-35" dirty="0">
                <a:cs typeface="Times New Roman"/>
              </a:rPr>
              <a:t> </a:t>
            </a:r>
            <a:r>
              <a:rPr lang="en-IN" sz="2800" dirty="0">
                <a:cs typeface="Times New Roman"/>
              </a:rPr>
              <a:t>dr</a:t>
            </a:r>
            <a:r>
              <a:rPr lang="en-IN" sz="2800" spc="5" dirty="0">
                <a:cs typeface="Times New Roman"/>
              </a:rPr>
              <a:t>u</a:t>
            </a:r>
            <a:r>
              <a:rPr lang="en-IN" sz="2800" dirty="0">
                <a:cs typeface="Times New Roman"/>
              </a:rPr>
              <a:t>gs: </a:t>
            </a:r>
            <a:r>
              <a:rPr lang="en-IN" sz="2800" dirty="0" err="1">
                <a:cs typeface="Times New Roman"/>
              </a:rPr>
              <a:t>Rifampin</a:t>
            </a:r>
            <a:endParaRPr lang="en-IN" sz="2800" dirty="0"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IN" dirty="0">
                <a:cs typeface="Times New Roman"/>
              </a:rPr>
              <a:t>                                          Ethionamide</a:t>
            </a:r>
            <a:endParaRPr lang="en-IN" sz="2800" dirty="0">
              <a:cs typeface="Times New Roman"/>
            </a:endParaRPr>
          </a:p>
          <a:p>
            <a:pPr marL="12700">
              <a:spcBef>
                <a:spcPts val="700"/>
              </a:spcBef>
              <a:tabLst>
                <a:tab pos="3941445" algn="l"/>
                <a:tab pos="4258945" algn="l"/>
              </a:tabLst>
            </a:pPr>
            <a:r>
              <a:rPr lang="en-IN" sz="2800" dirty="0">
                <a:cs typeface="Times New Roman"/>
              </a:rPr>
              <a:t>Other</a:t>
            </a:r>
            <a:r>
              <a:rPr lang="en-IN" sz="2800" spc="-190" dirty="0">
                <a:cs typeface="Times New Roman"/>
              </a:rPr>
              <a:t> </a:t>
            </a:r>
            <a:r>
              <a:rPr lang="en-IN" sz="2800" dirty="0">
                <a:cs typeface="Times New Roman"/>
              </a:rPr>
              <a:t>Antimicrobials: Ofloxacin</a:t>
            </a:r>
            <a:endParaRPr lang="en-IN" dirty="0">
              <a:cs typeface="Times New Roman"/>
            </a:endParaRPr>
          </a:p>
          <a:p>
            <a:pPr marL="0" indent="0">
              <a:spcBef>
                <a:spcPts val="700"/>
              </a:spcBef>
              <a:buNone/>
              <a:tabLst>
                <a:tab pos="3941445" algn="l"/>
                <a:tab pos="4258945" algn="l"/>
              </a:tabLst>
            </a:pPr>
            <a:r>
              <a:rPr lang="en-IN" sz="2800" dirty="0">
                <a:cs typeface="Times New Roman"/>
              </a:rPr>
              <a:t>                                          Moxifloxacin</a:t>
            </a:r>
          </a:p>
          <a:p>
            <a:pPr marL="0" indent="0">
              <a:spcBef>
                <a:spcPts val="700"/>
              </a:spcBef>
              <a:buNone/>
              <a:tabLst>
                <a:tab pos="3941445" algn="l"/>
                <a:tab pos="4258945" algn="l"/>
              </a:tabLst>
            </a:pPr>
            <a:r>
              <a:rPr lang="en-IN" dirty="0">
                <a:cs typeface="Times New Roman"/>
              </a:rPr>
              <a:t>                                        </a:t>
            </a:r>
            <a:r>
              <a:rPr lang="en-IN" sz="2800" dirty="0">
                <a:cs typeface="Times New Roman"/>
              </a:rPr>
              <a:t> </a:t>
            </a:r>
            <a:r>
              <a:rPr lang="en-IN" sz="2800" spc="5" dirty="0">
                <a:cs typeface="Times New Roman"/>
              </a:rPr>
              <a:t> </a:t>
            </a:r>
            <a:r>
              <a:rPr lang="en-IN" sz="2800" dirty="0">
                <a:cs typeface="Times New Roman"/>
              </a:rPr>
              <a:t>Minocycline</a:t>
            </a:r>
          </a:p>
          <a:p>
            <a:pPr marL="0" indent="0">
              <a:spcBef>
                <a:spcPts val="700"/>
              </a:spcBef>
              <a:buNone/>
              <a:tabLst>
                <a:tab pos="3941445" algn="l"/>
                <a:tab pos="4258945" algn="l"/>
              </a:tabLst>
            </a:pPr>
            <a:r>
              <a:rPr lang="en-IN" dirty="0">
                <a:cs typeface="Times New Roman"/>
              </a:rPr>
              <a:t>                                        </a:t>
            </a:r>
            <a:r>
              <a:rPr lang="en-IN" sz="2800" dirty="0">
                <a:cs typeface="Times New Roman"/>
              </a:rPr>
              <a:t> </a:t>
            </a:r>
            <a:r>
              <a:rPr lang="en-IN" sz="2800" spc="5" dirty="0">
                <a:cs typeface="Times New Roman"/>
              </a:rPr>
              <a:t> </a:t>
            </a:r>
            <a:r>
              <a:rPr lang="en-IN" sz="2800" dirty="0">
                <a:cs typeface="Times New Roman"/>
              </a:rPr>
              <a:t>Clarithr</a:t>
            </a:r>
            <a:r>
              <a:rPr lang="en-IN" sz="2800" spc="5" dirty="0">
                <a:cs typeface="Times New Roman"/>
              </a:rPr>
              <a:t>o</a:t>
            </a:r>
            <a:r>
              <a:rPr lang="en-IN" sz="2800" dirty="0">
                <a:cs typeface="Times New Roman"/>
              </a:rPr>
              <a:t>mycin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DAPSONE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b="0" u="none" strike="noStrike" baseline="0" dirty="0"/>
          </a:p>
          <a:p>
            <a:pPr algn="l"/>
            <a:r>
              <a:rPr lang="en-US" dirty="0"/>
              <a:t>C</a:t>
            </a:r>
            <a:r>
              <a:rPr lang="en-US" b="0" u="none" strike="noStrike" baseline="0" dirty="0"/>
              <a:t>hemically related to sulfonamides </a:t>
            </a:r>
          </a:p>
          <a:p>
            <a:pPr algn="l"/>
            <a:r>
              <a:rPr lang="en-US" dirty="0"/>
              <a:t>MOA: </a:t>
            </a:r>
            <a:r>
              <a:rPr lang="en-US" b="0" u="none" strike="noStrike" baseline="0" dirty="0"/>
              <a:t>inhibition of PABA incorporation into folic acid by folate synthase</a:t>
            </a:r>
          </a:p>
          <a:p>
            <a:pPr algn="l"/>
            <a:r>
              <a:rPr lang="en-US" b="0" u="none" strike="noStrike" baseline="0" dirty="0"/>
              <a:t>The antibacterial action of dapsone is antagonized by PABA</a:t>
            </a:r>
          </a:p>
          <a:p>
            <a:pPr algn="l"/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="0" u="none" strike="noStrike" baseline="0" dirty="0" err="1">
                <a:solidFill>
                  <a:srgbClr val="FF0000"/>
                </a:solidFill>
              </a:rPr>
              <a:t>eprostatic</a:t>
            </a:r>
            <a:r>
              <a:rPr lang="en-US" b="0" u="none" strike="noStrike" baseline="0" dirty="0">
                <a:solidFill>
                  <a:srgbClr val="FF0000"/>
                </a:solidFill>
              </a:rPr>
              <a:t> </a:t>
            </a:r>
            <a:endParaRPr lang="en-IN" b="0" u="none" strike="noStrike" baseline="0" dirty="0">
              <a:solidFill>
                <a:srgbClr val="FF0000"/>
              </a:solidFill>
            </a:endParaRPr>
          </a:p>
          <a:p>
            <a:pPr algn="l"/>
            <a:endParaRPr lang="en-IN" dirty="0">
              <a:solidFill>
                <a:srgbClr val="FF0000"/>
              </a:solidFill>
            </a:endParaRPr>
          </a:p>
          <a:p>
            <a:pPr algn="l"/>
            <a:r>
              <a:rPr lang="en-US" b="0" u="none" strike="noStrike" baseline="0" dirty="0">
                <a:solidFill>
                  <a:srgbClr val="000000"/>
                </a:solidFill>
              </a:rPr>
              <a:t>The mechanism of resistance:</a:t>
            </a:r>
            <a:r>
              <a:rPr lang="en-IN" b="0" u="none" strike="noStrike" baseline="0" dirty="0">
                <a:solidFill>
                  <a:srgbClr val="000000"/>
                </a:solidFill>
              </a:rPr>
              <a:t> Selective propagation </a:t>
            </a:r>
            <a:r>
              <a:rPr lang="en-US" b="0" u="none" strike="noStrike" baseline="0" dirty="0">
                <a:solidFill>
                  <a:srgbClr val="000000"/>
                </a:solidFill>
              </a:rPr>
              <a:t>of resistant bacilli over time </a:t>
            </a:r>
          </a:p>
          <a:p>
            <a:pPr algn="l"/>
            <a:r>
              <a:rPr lang="en-US" b="0" u="none" strike="noStrike" baseline="0" dirty="0">
                <a:solidFill>
                  <a:srgbClr val="000000"/>
                </a:solidFill>
              </a:rPr>
              <a:t>Dapsone resistant M. Leprae have mutated folate synthase which has lower affinity for dapsone.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PHARMACOKINETICS OF DAPSONE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N" b="0" i="0" u="none" strike="noStrike" baseline="0" dirty="0">
                <a:solidFill>
                  <a:srgbClr val="000000"/>
                </a:solidFill>
              </a:rPr>
              <a:t>Completely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absorbed after oral administration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Widely distributed in the body, though penetration in CSF is poor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70% plasma protein bound, but more importantly it is concentrated in the  </a:t>
            </a:r>
            <a:r>
              <a:rPr lang="en-IN" b="0" i="0" u="none" strike="noStrike" baseline="0" dirty="0">
                <a:solidFill>
                  <a:srgbClr val="000000"/>
                </a:solidFill>
              </a:rPr>
              <a:t>skin (especially lepromatous skin), muscle, liver and kidney,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Acetylated as well as glucuronide and sulfate conjugated in liver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Metabolites are excreted in bile and reabsorbed from intestine, so that ultimate excretion occurs mostly in urine.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Plasma T</a:t>
            </a:r>
            <a:r>
              <a:rPr lang="en-US" b="0" i="0" u="none" strike="noStrike" baseline="-25000" dirty="0">
                <a:solidFill>
                  <a:srgbClr val="000000"/>
                </a:solidFill>
              </a:rPr>
              <a:t>½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of dapsone is variable, though often &gt; 24 hrs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Elimination takes 1–2 weeks or longer</a:t>
            </a:r>
            <a:endParaRPr lang="en-IN" b="0" i="0" u="none" strike="noStrike" baseline="0" dirty="0">
              <a:solidFill>
                <a:srgbClr val="000000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1368424"/>
            <a:ext cx="11756569" cy="5334727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haemolytic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anaemia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dose-related toxicity—reflects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oxidising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property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Gastric intolerance—nausea and anorexia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A/E: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methaemoglobinaemia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headache,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paresthesias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mental symptoms,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 fever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Cutaneous reactions: itching, allergic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rashes, fixed drug eruption, hypermelanosis,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phototoxicity and rarely exfoliative dermatitis.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Hepatitis and agranulocytosis: rare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Sulfone syndrome: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develops 4–6 weeks after starting dapsone treatment: consists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fever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malaise,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lymph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enlargement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desquamation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skin, jaundice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anaemia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 treatment consists of stopping dapsone and instituting corticosteroid therapy along with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supportive measures.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8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DAPSONE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Contraindications: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B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anaemia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(Hb &lt; 7 g/ dl)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G-6-PD deficiency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those showing hypersensitivity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use: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combination with pyrimethamine, dapsone can be used for chloroquine-resistant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malaria, toxoplasmosis and P.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jirovecii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infection.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5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28296-41C8-45E5-BDE2-C597ADEC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93CE51-E2F5-4DAE-8C03-02216184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1368424"/>
            <a:ext cx="11756569" cy="5217906"/>
          </a:xfrm>
        </p:spPr>
        <p:txBody>
          <a:bodyPr>
            <a:noAutofit/>
          </a:bodyPr>
          <a:lstStyle/>
          <a:p>
            <a:r>
              <a:rPr lang="en-US" sz="2400" u="sng" dirty="0"/>
              <a:t>1. Drug-sensitive TB</a:t>
            </a:r>
            <a:r>
              <a:rPr lang="en-US" sz="2400" dirty="0"/>
              <a:t>: - </a:t>
            </a:r>
            <a:r>
              <a:rPr lang="en-US" sz="2400" dirty="0">
                <a:solidFill>
                  <a:srgbClr val="00B050"/>
                </a:solidFill>
              </a:rPr>
              <a:t>susceptible to all 5 first line</a:t>
            </a:r>
            <a:r>
              <a:rPr lang="en-US" sz="2400" dirty="0"/>
              <a:t> anti-TB drugs (ATDs). </a:t>
            </a:r>
          </a:p>
          <a:p>
            <a:r>
              <a:rPr lang="en-US" sz="2400" u="sng" dirty="0"/>
              <a:t>2. Multidrug resistant TB (MDR-TB)</a:t>
            </a:r>
            <a:r>
              <a:rPr lang="en-US" sz="2400" dirty="0"/>
              <a:t>: - resistant to both </a:t>
            </a:r>
            <a:r>
              <a:rPr lang="en-US" sz="2400" dirty="0">
                <a:solidFill>
                  <a:srgbClr val="FF0000"/>
                </a:solidFill>
              </a:rPr>
              <a:t>R and H</a:t>
            </a:r>
            <a:r>
              <a:rPr lang="en-US" sz="2400" dirty="0"/>
              <a:t> with or without resistance to any number of other 1st line drugs. </a:t>
            </a:r>
          </a:p>
          <a:p>
            <a:r>
              <a:rPr lang="en-US" sz="2400" u="sng" dirty="0"/>
              <a:t>3. Rifampin resistant TB (RR-TB)</a:t>
            </a:r>
            <a:r>
              <a:rPr lang="en-US" sz="2400" dirty="0"/>
              <a:t>:-resistant to </a:t>
            </a:r>
            <a:r>
              <a:rPr lang="en-US" sz="2400" dirty="0">
                <a:solidFill>
                  <a:srgbClr val="FF0000"/>
                </a:solidFill>
              </a:rPr>
              <a:t>R but not to H</a:t>
            </a:r>
            <a:r>
              <a:rPr lang="en-US" sz="2400" dirty="0"/>
              <a:t>, with or assessed by without resistance to other ATDs. These patients are to be treated as if they have MDR-TB. </a:t>
            </a:r>
          </a:p>
          <a:p>
            <a:r>
              <a:rPr lang="en-US" sz="2400" u="sng" dirty="0"/>
              <a:t>4. Mono-resistant TB</a:t>
            </a:r>
            <a:r>
              <a:rPr lang="en-US" sz="2400" dirty="0"/>
              <a:t>: - resistant to </a:t>
            </a:r>
            <a:r>
              <a:rPr lang="en-US" sz="2400" dirty="0">
                <a:solidFill>
                  <a:srgbClr val="FF0000"/>
                </a:solidFill>
              </a:rPr>
              <a:t>one 1st line </a:t>
            </a:r>
            <a:r>
              <a:rPr lang="en-US" sz="2400" dirty="0"/>
              <a:t>ATD, but </a:t>
            </a:r>
            <a:r>
              <a:rPr lang="en-US" sz="2400" dirty="0">
                <a:solidFill>
                  <a:srgbClr val="FF0000"/>
                </a:solidFill>
              </a:rPr>
              <a:t>not R-resistant</a:t>
            </a:r>
            <a:r>
              <a:rPr lang="en-US" sz="2400" dirty="0"/>
              <a:t>.</a:t>
            </a:r>
          </a:p>
          <a:p>
            <a:r>
              <a:rPr lang="en-US" sz="2400" u="sng" dirty="0"/>
              <a:t>5. Poly-drug resistant TB (PDR-TB)</a:t>
            </a:r>
            <a:r>
              <a:rPr lang="en-US" sz="2400" dirty="0"/>
              <a:t>:- resistant to </a:t>
            </a:r>
            <a:r>
              <a:rPr lang="en-US" sz="2400" dirty="0">
                <a:solidFill>
                  <a:srgbClr val="FF0000"/>
                </a:solidFill>
              </a:rPr>
              <a:t>more than one 1st line ATD</a:t>
            </a:r>
            <a:r>
              <a:rPr lang="en-US" sz="2400" dirty="0"/>
              <a:t>, except both R and H resistance </a:t>
            </a:r>
          </a:p>
          <a:p>
            <a:r>
              <a:rPr lang="en-US" sz="2400" u="sng" dirty="0"/>
              <a:t>6. Extensive drug resistant TB (XDR-TB)</a:t>
            </a:r>
            <a:r>
              <a:rPr lang="en-US" sz="2400" dirty="0"/>
              <a:t>:- A MDR-TB case whose bacilli are </a:t>
            </a:r>
            <a:r>
              <a:rPr lang="en-US" sz="2400" dirty="0">
                <a:solidFill>
                  <a:srgbClr val="FF0000"/>
                </a:solidFill>
              </a:rPr>
              <a:t>additionally resistant to a FQ and one 2nd line injectable </a:t>
            </a:r>
            <a:r>
              <a:rPr lang="en-US" sz="2400" dirty="0"/>
              <a:t>ATD.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CF4FB-C5D6-401E-8138-BB00EF2E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i="0" u="none" strike="noStrike" baseline="0" dirty="0"/>
              <a:t>CLOFAZIMINE (CLO)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 dye with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leprostatic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anti-inflammatory properties.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mechanisms of antileprotic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of clofazimine are: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Interference with template function of DNA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I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M.leprae</a:t>
            </a:r>
            <a:endParaRPr kumimoji="0" lang="en-IN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Alteration of membrane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stucture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its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function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Disruption of mitochondrial electron transport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used alone, the clinical response to clofazimine is slower than that to dapsone, and resistance develops in 1–3 years.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Dapsone resistant M. leprae respond to clofazimine,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apparently after a lag period of about 2 months.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34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i="0" u="none" strike="noStrike" baseline="0" dirty="0"/>
              <a:t>CLOFAZIMINE (CLO)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2800" b="1" u="sng" strike="noStrike" baseline="0" dirty="0">
                <a:solidFill>
                  <a:srgbClr val="FF0000"/>
                </a:solidFill>
              </a:rPr>
              <a:t>Pharmacokinetics:</a:t>
            </a:r>
          </a:p>
          <a:p>
            <a:pPr algn="l"/>
            <a:r>
              <a:rPr lang="en-US" sz="2800" b="0" u="none" strike="noStrike" baseline="0" dirty="0">
                <a:solidFill>
                  <a:srgbClr val="000000"/>
                </a:solidFill>
              </a:rPr>
              <a:t>Orally active (40–70% absorbed)</a:t>
            </a:r>
          </a:p>
          <a:p>
            <a:pPr algn="l"/>
            <a:r>
              <a:rPr lang="en-US" sz="2800" b="0" u="none" strike="noStrike" baseline="0" dirty="0">
                <a:solidFill>
                  <a:srgbClr val="000000"/>
                </a:solidFill>
              </a:rPr>
              <a:t>It accumulates in macrophages and gets deposited as needle shaped crystals in many </a:t>
            </a:r>
            <a:r>
              <a:rPr lang="en-IN" sz="2800" b="0" u="none" strike="noStrike" baseline="0" dirty="0">
                <a:solidFill>
                  <a:srgbClr val="000000"/>
                </a:solidFill>
              </a:rPr>
              <a:t>tissues including subcutaneous fat. </a:t>
            </a:r>
          </a:p>
          <a:p>
            <a:pPr algn="l"/>
            <a:r>
              <a:rPr lang="en-US" sz="2800" b="0" u="none" strike="noStrike" baseline="0" dirty="0">
                <a:solidFill>
                  <a:srgbClr val="000000"/>
                </a:solidFill>
              </a:rPr>
              <a:t>Entry in CSF is poor. </a:t>
            </a:r>
          </a:p>
          <a:p>
            <a:pPr algn="l"/>
            <a:r>
              <a:rPr lang="en-US" sz="2800" b="0" u="none" strike="noStrike" baseline="0" dirty="0">
                <a:solidFill>
                  <a:srgbClr val="000000"/>
                </a:solidFill>
              </a:rPr>
              <a:t>The T</a:t>
            </a:r>
            <a:r>
              <a:rPr lang="en-US" sz="2800" b="0" u="none" strike="noStrike" baseline="-25000" dirty="0">
                <a:solidFill>
                  <a:srgbClr val="000000"/>
                </a:solidFill>
              </a:rPr>
              <a:t>½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b="0" u="none" strike="noStrike" baseline="0" dirty="0">
                <a:solidFill>
                  <a:srgbClr val="000000"/>
                </a:solidFill>
              </a:rPr>
              <a:t> 70 days</a:t>
            </a:r>
          </a:p>
          <a:p>
            <a:pPr algn="l"/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b="1" u="sng" strike="noStrike" baseline="0" dirty="0">
                <a:solidFill>
                  <a:srgbClr val="FF0000"/>
                </a:solidFill>
              </a:rPr>
              <a:t>Other uses:</a:t>
            </a:r>
          </a:p>
          <a:p>
            <a:pPr algn="l"/>
            <a:r>
              <a:rPr lang="en-US" sz="2800" b="0" u="none" strike="noStrike" baseline="0" dirty="0">
                <a:solidFill>
                  <a:srgbClr val="000000"/>
                </a:solidFill>
              </a:rPr>
              <a:t>Because of its anti-inflammatory property, it is valuable </a:t>
            </a:r>
            <a:r>
              <a:rPr lang="en-IN" sz="2800" b="0" u="none" strike="noStrike" baseline="0" dirty="0">
                <a:solidFill>
                  <a:srgbClr val="000000"/>
                </a:solidFill>
              </a:rPr>
              <a:t>in lepra reaction.</a:t>
            </a:r>
          </a:p>
          <a:p>
            <a:pPr algn="l"/>
            <a:r>
              <a:rPr lang="en-US" sz="2800" b="0" u="none" strike="noStrike" baseline="0" dirty="0">
                <a:solidFill>
                  <a:srgbClr val="000000"/>
                </a:solidFill>
              </a:rPr>
              <a:t>Occasionally, it is used as a component of combination regimen for extensive drug resistant </a:t>
            </a:r>
            <a:r>
              <a:rPr lang="en-IN" sz="2800" b="0" u="none" strike="noStrike" baseline="0" dirty="0">
                <a:solidFill>
                  <a:srgbClr val="000000"/>
                </a:solidFill>
              </a:rPr>
              <a:t>TB (XDR-TB).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04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1368424"/>
            <a:ext cx="11756569" cy="5184776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Skin: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reddish-black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discolouration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skin, especially on exposed parts.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Discolouration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hair and body secretions: harmless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Dryness of skin, itching and scaling is often troublesome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Acneform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eruptions and phototoxicity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Conjunctival pigmentation may create cosmetic problem.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 symptoms: Nausea, anorexia, abdominal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pain, weight loss and enteritis with intermittent loose stools can occur, particularly when higher doses are used to control lepra reaction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000000"/>
              </a:solidFill>
              <a:latin typeface="Calibri" panose="020F0502020204030204"/>
            </a:endParaRPr>
          </a:p>
          <a:p>
            <a:pPr algn="l"/>
            <a:r>
              <a:rPr lang="en-US" sz="2800" b="0" u="none" strike="noStrike" baseline="0" dirty="0">
                <a:solidFill>
                  <a:srgbClr val="C00000"/>
                </a:solidFill>
              </a:rPr>
              <a:t>CONTRAINDICATIONS</a:t>
            </a:r>
            <a:r>
              <a:rPr lang="en-US" sz="2800" b="0" u="none" strike="noStrike" baseline="0" dirty="0">
                <a:solidFill>
                  <a:srgbClr val="000000"/>
                </a:solidFill>
              </a:rPr>
              <a:t> - During early pregnancy &amp;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sz="2800" b="0" u="none" strike="noStrike" baseline="0" dirty="0">
                <a:solidFill>
                  <a:srgbClr val="000000"/>
                </a:solidFill>
              </a:rPr>
              <a:t>n patients with liver  &amp; kidney </a:t>
            </a:r>
            <a:r>
              <a:rPr lang="en-IN" sz="2800" b="0" u="none" strike="noStrike" baseline="0" dirty="0">
                <a:solidFill>
                  <a:srgbClr val="000000"/>
                </a:solidFill>
              </a:rPr>
              <a:t>damage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98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578D6F-6028-918A-6B31-B21F249FC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4849"/>
            <a:ext cx="10134600" cy="63983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43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CO-INFECTION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Leprosy and TB coinfection MDT for leprosy is continued, but rifampin is given daily as for treatment of TB.</a:t>
            </a:r>
          </a:p>
          <a:p>
            <a:r>
              <a:rPr lang="en-US" dirty="0"/>
              <a:t>No association with HIV found</a:t>
            </a:r>
          </a:p>
          <a:p>
            <a:r>
              <a:rPr lang="en-US" dirty="0"/>
              <a:t>MDT for leprosy can be given safely to HIV +</a:t>
            </a:r>
            <a:r>
              <a:rPr lang="en-US" dirty="0" err="1"/>
              <a:t>ive</a:t>
            </a:r>
            <a:r>
              <a:rPr lang="en-US" dirty="0"/>
              <a:t> patients and to those receiving anti-retroviral therapy.</a:t>
            </a:r>
          </a:p>
          <a:p>
            <a:endParaRPr lang="en-US" dirty="0"/>
          </a:p>
          <a:p>
            <a:r>
              <a:rPr lang="en-IN" sz="3200" b="1" i="1" dirty="0">
                <a:solidFill>
                  <a:srgbClr val="C00000"/>
                </a:solidFill>
              </a:rPr>
              <a:t>RELAPSE OF LEPROSY </a:t>
            </a:r>
            <a:endParaRPr lang="en-US" sz="3200" b="1" i="1" dirty="0">
              <a:solidFill>
                <a:srgbClr val="C00000"/>
              </a:solidFill>
            </a:endParaRPr>
          </a:p>
          <a:p>
            <a:r>
              <a:rPr lang="en-US" b="0" u="none" strike="noStrike" baseline="0" dirty="0">
                <a:solidFill>
                  <a:srgbClr val="000000"/>
                </a:solidFill>
              </a:rPr>
              <a:t>The same MDT (12 months for MBL and 6 months for PBL) is started on confirmation of relapse.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1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cs typeface="Trebuchet MS"/>
              </a:rPr>
              <a:t>LEPRA REACTIONS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F76B2A-9408-14FB-3804-094C2DA01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2580376"/>
            <a:ext cx="7315200" cy="24386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07460E77-3E80-6948-5279-2A7FB3E4ECED}"/>
              </a:ext>
            </a:extLst>
          </p:cNvPr>
          <p:cNvSpPr/>
          <p:nvPr/>
        </p:nvSpPr>
        <p:spPr>
          <a:xfrm>
            <a:off x="222070" y="1905000"/>
            <a:ext cx="4578530" cy="443302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Due to release of Ag from killed bacilli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D995C-D4EB-3DA1-F969-B1BF8C487B78}"/>
              </a:ext>
            </a:extLst>
          </p:cNvPr>
          <p:cNvSpPr/>
          <p:nvPr/>
        </p:nvSpPr>
        <p:spPr>
          <a:xfrm>
            <a:off x="5410200" y="53340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TYPE 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FE968-67B9-A8AE-9957-464111F4374E}"/>
              </a:ext>
            </a:extLst>
          </p:cNvPr>
          <p:cNvSpPr/>
          <p:nvPr/>
        </p:nvSpPr>
        <p:spPr>
          <a:xfrm>
            <a:off x="8763000" y="53340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TYPE II</a:t>
            </a:r>
          </a:p>
        </p:txBody>
      </p:sp>
    </p:spTree>
    <p:extLst>
      <p:ext uri="{BB962C8B-B14F-4D97-AF65-F5344CB8AC3E}">
        <p14:creationId xmlns:p14="http://schemas.microsoft.com/office/powerpoint/2010/main" val="1789184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511886"/>
            <a:ext cx="1051560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>
                <a:latin typeface="Times New Roman"/>
                <a:cs typeface="Times New Roman"/>
              </a:rPr>
              <a:t>Type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-</a:t>
            </a:r>
            <a:r>
              <a:rPr lang="en-US" sz="4000" spc="-5" dirty="0">
                <a:latin typeface="Times New Roman"/>
                <a:cs typeface="Times New Roman"/>
              </a:rPr>
              <a:t>I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Lepra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Reaction</a:t>
            </a:r>
            <a:endParaRPr sz="40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4932" y="5649468"/>
            <a:ext cx="7647940" cy="1077595"/>
            <a:chOff x="1360932" y="5649467"/>
            <a:chExt cx="7647940" cy="1077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0932" y="5649467"/>
              <a:ext cx="7647432" cy="10774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5208" y="5826251"/>
              <a:ext cx="4616196" cy="7635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5728" y="5826251"/>
              <a:ext cx="2147316" cy="76352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70757" y="5900115"/>
            <a:ext cx="5878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2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204" dirty="0">
                <a:solidFill>
                  <a:srgbClr val="FFFFFF"/>
                </a:solidFill>
                <a:latin typeface="Trebuchet MS"/>
                <a:cs typeface="Trebuchet MS"/>
              </a:rPr>
              <a:t>eatm</a:t>
            </a:r>
            <a:r>
              <a:rPr sz="2800" spc="-1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1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8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00" spc="1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6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tico</a:t>
            </a: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spc="-2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oid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spc="-41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Clofazimine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89503" y="1283208"/>
            <a:ext cx="7640320" cy="4525010"/>
            <a:chOff x="1365503" y="1283208"/>
            <a:chExt cx="7640320" cy="45250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503" y="4236719"/>
              <a:ext cx="7639811" cy="15712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1991" y="4191000"/>
              <a:ext cx="6025896" cy="12222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5099" y="4281805"/>
              <a:ext cx="7499350" cy="142996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35099" y="4281805"/>
              <a:ext cx="7499350" cy="1430020"/>
            </a:xfrm>
            <a:custGeom>
              <a:avLst/>
              <a:gdLst/>
              <a:ahLst/>
              <a:cxnLst/>
              <a:rect l="l" t="t" r="r" b="b"/>
              <a:pathLst>
                <a:path w="7499350" h="1430020">
                  <a:moveTo>
                    <a:pt x="7499350" y="929132"/>
                  </a:moveTo>
                  <a:lnTo>
                    <a:pt x="3928491" y="929132"/>
                  </a:lnTo>
                  <a:lnTo>
                    <a:pt x="3928491" y="1072515"/>
                  </a:lnTo>
                  <a:lnTo>
                    <a:pt x="4107179" y="1072515"/>
                  </a:lnTo>
                  <a:lnTo>
                    <a:pt x="3749675" y="1429969"/>
                  </a:lnTo>
                  <a:lnTo>
                    <a:pt x="3392170" y="1072515"/>
                  </a:lnTo>
                  <a:lnTo>
                    <a:pt x="3570859" y="1072515"/>
                  </a:lnTo>
                  <a:lnTo>
                    <a:pt x="3570859" y="929132"/>
                  </a:lnTo>
                  <a:lnTo>
                    <a:pt x="0" y="929132"/>
                  </a:lnTo>
                  <a:lnTo>
                    <a:pt x="0" y="0"/>
                  </a:lnTo>
                  <a:lnTo>
                    <a:pt x="7499350" y="0"/>
                  </a:lnTo>
                  <a:lnTo>
                    <a:pt x="7499350" y="92913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5503" y="2820924"/>
              <a:ext cx="7639811" cy="15697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5247" y="2703575"/>
              <a:ext cx="5737859" cy="13670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5099" y="2865627"/>
              <a:ext cx="7499350" cy="14300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35099" y="2865627"/>
              <a:ext cx="7499350" cy="1430020"/>
            </a:xfrm>
            <a:custGeom>
              <a:avLst/>
              <a:gdLst/>
              <a:ahLst/>
              <a:cxnLst/>
              <a:rect l="l" t="t" r="r" b="b"/>
              <a:pathLst>
                <a:path w="7499350" h="1430020">
                  <a:moveTo>
                    <a:pt x="7499350" y="929259"/>
                  </a:moveTo>
                  <a:lnTo>
                    <a:pt x="3928491" y="929259"/>
                  </a:lnTo>
                  <a:lnTo>
                    <a:pt x="3928491" y="1072515"/>
                  </a:lnTo>
                  <a:lnTo>
                    <a:pt x="4107179" y="1072515"/>
                  </a:lnTo>
                  <a:lnTo>
                    <a:pt x="3749675" y="1430020"/>
                  </a:lnTo>
                  <a:lnTo>
                    <a:pt x="3392170" y="1072515"/>
                  </a:lnTo>
                  <a:lnTo>
                    <a:pt x="3570859" y="1072515"/>
                  </a:lnTo>
                  <a:lnTo>
                    <a:pt x="3570859" y="929259"/>
                  </a:lnTo>
                  <a:lnTo>
                    <a:pt x="0" y="929259"/>
                  </a:lnTo>
                  <a:lnTo>
                    <a:pt x="0" y="0"/>
                  </a:lnTo>
                  <a:lnTo>
                    <a:pt x="7499350" y="0"/>
                  </a:lnTo>
                  <a:lnTo>
                    <a:pt x="7499350" y="9292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4119" y="1283208"/>
              <a:ext cx="5401056" cy="16885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70247" y="1322832"/>
              <a:ext cx="1943100" cy="7574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15411" y="1833372"/>
              <a:ext cx="4565903" cy="75742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005452" y="1313963"/>
            <a:ext cx="5408930" cy="38638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6430" marR="640080" indent="1355090">
              <a:lnSpc>
                <a:spcPct val="1197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sz="2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/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RSAL</a:t>
            </a:r>
            <a:r>
              <a:rPr sz="28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TIO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55575" marR="148590" indent="805815">
              <a:lnSpc>
                <a:spcPct val="120700"/>
              </a:lnSpc>
            </a:pPr>
            <a:r>
              <a:rPr sz="2800" spc="-285" dirty="0">
                <a:latin typeface="Trebuchet MS"/>
                <a:cs typeface="Trebuchet MS"/>
              </a:rPr>
              <a:t>T</a:t>
            </a:r>
            <a:r>
              <a:rPr sz="2800" spc="-170" dirty="0">
                <a:latin typeface="Trebuchet MS"/>
                <a:cs typeface="Trebuchet MS"/>
              </a:rPr>
              <a:t>ype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IV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210" dirty="0">
                <a:latin typeface="Trebuchet MS"/>
                <a:cs typeface="Trebuchet MS"/>
              </a:rPr>
              <a:t>H</a:t>
            </a:r>
            <a:r>
              <a:rPr sz="2800" spc="-170" dirty="0">
                <a:latin typeface="Trebuchet MS"/>
                <a:cs typeface="Trebuchet MS"/>
              </a:rPr>
              <a:t>yp</a:t>
            </a:r>
            <a:r>
              <a:rPr sz="2800" spc="-165" dirty="0">
                <a:latin typeface="Trebuchet MS"/>
                <a:cs typeface="Trebuchet MS"/>
              </a:rPr>
              <a:t>e</a:t>
            </a:r>
            <a:r>
              <a:rPr sz="2800" spc="-85" dirty="0">
                <a:latin typeface="Trebuchet MS"/>
                <a:cs typeface="Trebuchet MS"/>
              </a:rPr>
              <a:t>rse</a:t>
            </a:r>
            <a:r>
              <a:rPr sz="2800" spc="-95" dirty="0">
                <a:latin typeface="Trebuchet MS"/>
                <a:cs typeface="Trebuchet MS"/>
              </a:rPr>
              <a:t>n</a:t>
            </a:r>
            <a:r>
              <a:rPr sz="2800" spc="-160" dirty="0">
                <a:latin typeface="Trebuchet MS"/>
                <a:cs typeface="Trebuchet MS"/>
              </a:rPr>
              <a:t>sitivi</a:t>
            </a:r>
            <a:r>
              <a:rPr sz="2800" spc="-170" dirty="0">
                <a:latin typeface="Trebuchet MS"/>
                <a:cs typeface="Trebuchet MS"/>
              </a:rPr>
              <a:t>t</a:t>
            </a:r>
            <a:r>
              <a:rPr sz="2800" spc="-120" dirty="0">
                <a:latin typeface="Trebuchet MS"/>
                <a:cs typeface="Trebuchet MS"/>
              </a:rPr>
              <a:t>y  </a:t>
            </a:r>
            <a:r>
              <a:rPr sz="2800" spc="15" dirty="0">
                <a:latin typeface="Trebuchet MS"/>
                <a:cs typeface="Trebuchet MS"/>
              </a:rPr>
              <a:t>(D</a:t>
            </a:r>
            <a:r>
              <a:rPr sz="2800" spc="20" dirty="0">
                <a:latin typeface="Trebuchet MS"/>
                <a:cs typeface="Trebuchet MS"/>
              </a:rPr>
              <a:t>e</a:t>
            </a:r>
            <a:r>
              <a:rPr sz="2800" spc="-220" dirty="0">
                <a:latin typeface="Trebuchet MS"/>
                <a:cs typeface="Trebuchet MS"/>
              </a:rPr>
              <a:t>l</a:t>
            </a:r>
            <a:r>
              <a:rPr sz="2800" spc="-400" dirty="0">
                <a:latin typeface="Trebuchet MS"/>
                <a:cs typeface="Trebuchet MS"/>
              </a:rPr>
              <a:t>a</a:t>
            </a:r>
            <a:r>
              <a:rPr sz="2800" spc="-225" dirty="0">
                <a:latin typeface="Trebuchet MS"/>
                <a:cs typeface="Trebuchet MS"/>
              </a:rPr>
              <a:t>y</a:t>
            </a:r>
            <a:r>
              <a:rPr sz="2800" spc="-165" dirty="0">
                <a:latin typeface="Trebuchet MS"/>
                <a:cs typeface="Trebuchet MS"/>
              </a:rPr>
              <a:t>ed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225" dirty="0">
                <a:latin typeface="Trebuchet MS"/>
                <a:cs typeface="Trebuchet MS"/>
              </a:rPr>
              <a:t>h</a:t>
            </a:r>
            <a:r>
              <a:rPr sz="2800" spc="-170" dirty="0">
                <a:latin typeface="Trebuchet MS"/>
                <a:cs typeface="Trebuchet MS"/>
              </a:rPr>
              <a:t>yp</a:t>
            </a:r>
            <a:r>
              <a:rPr sz="2800" spc="-165" dirty="0">
                <a:latin typeface="Trebuchet MS"/>
                <a:cs typeface="Trebuchet MS"/>
              </a:rPr>
              <a:t>e</a:t>
            </a:r>
            <a:r>
              <a:rPr sz="2800" spc="-85" dirty="0">
                <a:latin typeface="Trebuchet MS"/>
                <a:cs typeface="Trebuchet MS"/>
              </a:rPr>
              <a:t>rse</a:t>
            </a:r>
            <a:r>
              <a:rPr sz="2800" spc="-95" dirty="0">
                <a:latin typeface="Trebuchet MS"/>
                <a:cs typeface="Trebuchet MS"/>
              </a:rPr>
              <a:t>n</a:t>
            </a:r>
            <a:r>
              <a:rPr sz="2800" spc="-160" dirty="0">
                <a:latin typeface="Trebuchet MS"/>
                <a:cs typeface="Trebuchet MS"/>
              </a:rPr>
              <a:t>sitivi</a:t>
            </a:r>
            <a:r>
              <a:rPr sz="2800" spc="-170" dirty="0">
                <a:latin typeface="Trebuchet MS"/>
                <a:cs typeface="Trebuchet MS"/>
              </a:rPr>
              <a:t>t</a:t>
            </a:r>
            <a:r>
              <a:rPr sz="2800" spc="-160" dirty="0">
                <a:latin typeface="Trebuchet MS"/>
                <a:cs typeface="Trebuchet MS"/>
              </a:rPr>
              <a:t>y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r</a:t>
            </a:r>
            <a:r>
              <a:rPr sz="2800" spc="-145" dirty="0">
                <a:latin typeface="Trebuchet MS"/>
                <a:cs typeface="Trebuchet MS"/>
              </a:rPr>
              <a:t>e</a:t>
            </a:r>
            <a:r>
              <a:rPr sz="2800" spc="-100" dirty="0">
                <a:latin typeface="Trebuchet MS"/>
                <a:cs typeface="Trebuchet MS"/>
              </a:rPr>
              <a:t>s</a:t>
            </a:r>
            <a:r>
              <a:rPr sz="2800" spc="-160" dirty="0">
                <a:latin typeface="Trebuchet MS"/>
                <a:cs typeface="Trebuchet MS"/>
              </a:rPr>
              <a:t>p</a:t>
            </a:r>
            <a:r>
              <a:rPr sz="2800" spc="-50" dirty="0">
                <a:latin typeface="Trebuchet MS"/>
                <a:cs typeface="Trebuchet MS"/>
              </a:rPr>
              <a:t>o</a:t>
            </a:r>
            <a:r>
              <a:rPr sz="2800" spc="-40" dirty="0">
                <a:latin typeface="Trebuchet MS"/>
                <a:cs typeface="Trebuchet MS"/>
              </a:rPr>
              <a:t>n</a:t>
            </a:r>
            <a:r>
              <a:rPr sz="2800" spc="-105" dirty="0">
                <a:latin typeface="Trebuchet MS"/>
                <a:cs typeface="Trebuchet MS"/>
              </a:rPr>
              <a:t>s</a:t>
            </a:r>
            <a:r>
              <a:rPr sz="2800" spc="-140" dirty="0">
                <a:latin typeface="Trebuchet MS"/>
                <a:cs typeface="Trebuchet MS"/>
              </a:rPr>
              <a:t>e</a:t>
            </a:r>
            <a:r>
              <a:rPr sz="2800" spc="-125" dirty="0">
                <a:latin typeface="Trebuchet MS"/>
                <a:cs typeface="Trebuchet MS"/>
              </a:rPr>
              <a:t>)</a:t>
            </a:r>
            <a:endParaRPr sz="2800" dirty="0">
              <a:latin typeface="Trebuchet MS"/>
              <a:cs typeface="Trebuchet MS"/>
            </a:endParaRPr>
          </a:p>
          <a:p>
            <a:pPr>
              <a:spcBef>
                <a:spcPts val="10"/>
              </a:spcBef>
            </a:pPr>
            <a:endParaRPr sz="4100" dirty="0">
              <a:latin typeface="Trebuchet MS"/>
              <a:cs typeface="Trebuchet MS"/>
            </a:endParaRPr>
          </a:p>
          <a:p>
            <a:pPr marL="1837055" marR="5080" indent="-1824989">
              <a:lnSpc>
                <a:spcPts val="2920"/>
              </a:lnSpc>
            </a:pPr>
            <a:r>
              <a:rPr sz="2800" spc="-85" dirty="0">
                <a:latin typeface="Trebuchet MS"/>
                <a:cs typeface="Trebuchet MS"/>
              </a:rPr>
              <a:t>Cutaneous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70" dirty="0">
                <a:latin typeface="Trebuchet MS"/>
                <a:cs typeface="Trebuchet MS"/>
              </a:rPr>
              <a:t>ulcerations,multiple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nerve </a:t>
            </a:r>
            <a:r>
              <a:rPr sz="2800" spc="-825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involvement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5423" y="0"/>
            <a:ext cx="9142730" cy="6858000"/>
            <a:chOff x="1423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196" y="0"/>
              <a:ext cx="1813560" cy="10835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1051" y="0"/>
              <a:ext cx="848868" cy="10835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0216" y="0"/>
              <a:ext cx="1231392" cy="10835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3" y="0"/>
              <a:ext cx="1863851" cy="10835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4067" y="0"/>
              <a:ext cx="2487167" cy="108356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2000" y="84836"/>
            <a:ext cx="1074420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>
                <a:latin typeface="Times New Roman"/>
                <a:cs typeface="Times New Roman"/>
              </a:rPr>
              <a:t>Type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-</a:t>
            </a:r>
            <a:r>
              <a:rPr lang="en-US" sz="4000" spc="-5" dirty="0">
                <a:latin typeface="Times New Roman"/>
                <a:cs typeface="Times New Roman"/>
              </a:rPr>
              <a:t>I</a:t>
            </a:r>
            <a:r>
              <a:rPr sz="4000" spc="-5" dirty="0">
                <a:latin typeface="Times New Roman"/>
                <a:cs typeface="Times New Roman"/>
              </a:rPr>
              <a:t>I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Lepra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Reaction</a:t>
            </a:r>
            <a:endParaRPr sz="40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84932" y="665987"/>
            <a:ext cx="7647940" cy="6134100"/>
            <a:chOff x="1360932" y="665987"/>
            <a:chExt cx="7647940" cy="613410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0932" y="4890514"/>
              <a:ext cx="7647432" cy="19095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3448" y="4930140"/>
              <a:ext cx="2176272" cy="7574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8616" y="4930140"/>
              <a:ext cx="2263140" cy="7574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3560" y="5440679"/>
              <a:ext cx="4936236" cy="7574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8691" y="5440679"/>
              <a:ext cx="569976" cy="7574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7564" y="5440679"/>
              <a:ext cx="2165604" cy="7574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4016" y="5952743"/>
              <a:ext cx="5568696" cy="7574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5504" y="3544823"/>
              <a:ext cx="7639811" cy="15666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40764" y="3502152"/>
              <a:ext cx="7376159" cy="12131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5100" y="3590036"/>
              <a:ext cx="7499350" cy="14264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35100" y="3590036"/>
              <a:ext cx="7499350" cy="1426845"/>
            </a:xfrm>
            <a:custGeom>
              <a:avLst/>
              <a:gdLst/>
              <a:ahLst/>
              <a:cxnLst/>
              <a:rect l="l" t="t" r="r" b="b"/>
              <a:pathLst>
                <a:path w="7499350" h="1426845">
                  <a:moveTo>
                    <a:pt x="7499350" y="926845"/>
                  </a:moveTo>
                  <a:lnTo>
                    <a:pt x="3927983" y="926845"/>
                  </a:lnTo>
                  <a:lnTo>
                    <a:pt x="3927983" y="1069847"/>
                  </a:lnTo>
                  <a:lnTo>
                    <a:pt x="4106291" y="1069847"/>
                  </a:lnTo>
                  <a:lnTo>
                    <a:pt x="3749675" y="1426464"/>
                  </a:lnTo>
                  <a:lnTo>
                    <a:pt x="3393059" y="1069847"/>
                  </a:lnTo>
                  <a:lnTo>
                    <a:pt x="3571366" y="1069847"/>
                  </a:lnTo>
                  <a:lnTo>
                    <a:pt x="3571366" y="926845"/>
                  </a:lnTo>
                  <a:lnTo>
                    <a:pt x="0" y="926845"/>
                  </a:lnTo>
                  <a:lnTo>
                    <a:pt x="0" y="0"/>
                  </a:lnTo>
                  <a:lnTo>
                    <a:pt x="7499350" y="0"/>
                  </a:lnTo>
                  <a:lnTo>
                    <a:pt x="7499350" y="92684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65504" y="2132076"/>
              <a:ext cx="7639811" cy="15681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30068" y="2017776"/>
              <a:ext cx="4796028" cy="13563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35100" y="2177415"/>
              <a:ext cx="7499350" cy="142659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35100" y="2177415"/>
              <a:ext cx="7499350" cy="1426845"/>
            </a:xfrm>
            <a:custGeom>
              <a:avLst/>
              <a:gdLst/>
              <a:ahLst/>
              <a:cxnLst/>
              <a:rect l="l" t="t" r="r" b="b"/>
              <a:pathLst>
                <a:path w="7499350" h="1426845">
                  <a:moveTo>
                    <a:pt x="7499350" y="926973"/>
                  </a:moveTo>
                  <a:lnTo>
                    <a:pt x="3927983" y="926973"/>
                  </a:lnTo>
                  <a:lnTo>
                    <a:pt x="3927983" y="1069975"/>
                  </a:lnTo>
                  <a:lnTo>
                    <a:pt x="4106291" y="1069975"/>
                  </a:lnTo>
                  <a:lnTo>
                    <a:pt x="3749675" y="1426590"/>
                  </a:lnTo>
                  <a:lnTo>
                    <a:pt x="3393059" y="1069975"/>
                  </a:lnTo>
                  <a:lnTo>
                    <a:pt x="3571366" y="1069975"/>
                  </a:lnTo>
                  <a:lnTo>
                    <a:pt x="3571366" y="926973"/>
                  </a:lnTo>
                  <a:lnTo>
                    <a:pt x="0" y="926973"/>
                  </a:lnTo>
                  <a:lnTo>
                    <a:pt x="0" y="0"/>
                  </a:lnTo>
                  <a:lnTo>
                    <a:pt x="7499350" y="0"/>
                  </a:lnTo>
                  <a:lnTo>
                    <a:pt x="7499350" y="9269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68296" y="665987"/>
              <a:ext cx="5634228" cy="16154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43072" y="705611"/>
              <a:ext cx="4005072" cy="7574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93136" y="1072895"/>
              <a:ext cx="4407408" cy="757427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322702" y="781049"/>
            <a:ext cx="6773545" cy="57759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407795" marR="1399540" indent="20955" algn="ctr">
              <a:lnSpc>
                <a:spcPts val="2890"/>
              </a:lnSpc>
              <a:spcBef>
                <a:spcPts val="580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lang="en-US"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II</a:t>
            </a:r>
            <a:r>
              <a:rPr sz="2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ERYTHEMA 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NODOSUM</a:t>
            </a:r>
            <a:r>
              <a:rPr sz="2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LEPROSUM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1301750" marR="1294130" indent="-2540" algn="ctr">
              <a:lnSpc>
                <a:spcPct val="119700"/>
              </a:lnSpc>
            </a:pPr>
            <a:r>
              <a:rPr sz="2800" spc="-50" dirty="0">
                <a:latin typeface="Times New Roman"/>
                <a:cs typeface="Times New Roman"/>
              </a:rPr>
              <a:t>Type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III</a:t>
            </a:r>
            <a:r>
              <a:rPr sz="2800" spc="-5" dirty="0">
                <a:latin typeface="Times New Roman"/>
                <a:cs typeface="Times New Roman"/>
              </a:rPr>
              <a:t> Hypersensitivity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(Humoral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antibody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response)</a:t>
            </a:r>
          </a:p>
          <a:p>
            <a:pPr>
              <a:spcBef>
                <a:spcPts val="20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289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Existing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lesions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enlarge </a:t>
            </a:r>
            <a:r>
              <a:rPr sz="2800" spc="-5" dirty="0">
                <a:latin typeface="Times New Roman"/>
                <a:cs typeface="Times New Roman"/>
              </a:rPr>
              <a:t>, become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red,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inflamed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painful</a:t>
            </a:r>
          </a:p>
          <a:p>
            <a:pPr>
              <a:spcBef>
                <a:spcPts val="5"/>
              </a:spcBef>
            </a:pPr>
            <a:endParaRPr sz="4100" dirty="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Clofazamine</a:t>
            </a:r>
            <a:endParaRPr sz="2800" dirty="0">
              <a:latin typeface="Times New Roman"/>
              <a:cs typeface="Times New Roman"/>
            </a:endParaRPr>
          </a:p>
          <a:p>
            <a:pPr marL="227329" marR="219075" algn="ctr">
              <a:lnSpc>
                <a:spcPts val="4029"/>
              </a:lnSpc>
              <a:spcBef>
                <a:spcPts val="9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(200mg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OD),corticosteroids(40-60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mg/day),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Thalidomide(alternative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steroids)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1-</a:t>
            </a:r>
            <a:r>
              <a:rPr lang="en-US" sz="2800" dirty="0"/>
              <a:t> TB Bacilli resistant to one 1st line ATD, but not R-resistant known as </a:t>
            </a:r>
          </a:p>
          <a:p>
            <a:r>
              <a:rPr lang="en-US" dirty="0"/>
              <a:t>A- MDR TB</a:t>
            </a:r>
          </a:p>
          <a:p>
            <a:r>
              <a:rPr lang="en-US" dirty="0"/>
              <a:t>B- XDR TB</a:t>
            </a:r>
          </a:p>
          <a:p>
            <a:r>
              <a:rPr lang="en-US" dirty="0"/>
              <a:t>C- Mono drug resistant TB</a:t>
            </a:r>
          </a:p>
          <a:p>
            <a:r>
              <a:rPr lang="en-US" dirty="0"/>
              <a:t>D- Rifampin resistant TB [RR TB]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0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2-MOA of </a:t>
            </a:r>
            <a:r>
              <a:rPr lang="en-US" sz="2800" dirty="0" err="1"/>
              <a:t>Bedaquiline</a:t>
            </a:r>
            <a:r>
              <a:rPr lang="en-US" sz="2800" dirty="0"/>
              <a:t> is</a:t>
            </a:r>
          </a:p>
          <a:p>
            <a:r>
              <a:rPr lang="en-US" dirty="0"/>
              <a:t>A- </a:t>
            </a:r>
            <a:r>
              <a:rPr lang="en-US" sz="2800" dirty="0"/>
              <a:t>mycobacterial ATP synthase, an enzyme which supplies energy to </a:t>
            </a:r>
            <a:r>
              <a:rPr lang="en-US" sz="2800" i="1" dirty="0" err="1"/>
              <a:t>M.tb</a:t>
            </a:r>
            <a:r>
              <a:rPr lang="en-US" sz="2800" i="1" dirty="0"/>
              <a:t>.</a:t>
            </a:r>
          </a:p>
          <a:p>
            <a:r>
              <a:rPr lang="en-US" i="1" dirty="0"/>
              <a:t>B-synthesis of mycolic acids .</a:t>
            </a:r>
          </a:p>
          <a:p>
            <a:r>
              <a:rPr lang="en-US" i="1" dirty="0"/>
              <a:t>C-Poison the bacilli with nitric oxide.</a:t>
            </a:r>
          </a:p>
          <a:p>
            <a:r>
              <a:rPr lang="en-US" dirty="0"/>
              <a:t>D-All of the above. </a:t>
            </a:r>
            <a:endParaRPr lang="en-US" sz="2800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9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C65E-3B1A-4844-A521-6E474B5E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TB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2B76-BA1A-458A-A712-D52A5CA8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Render patient non-infectious, break the chain of transmission and decrease pool of infection</a:t>
            </a:r>
          </a:p>
          <a:p>
            <a:pPr>
              <a:lnSpc>
                <a:spcPct val="200000"/>
              </a:lnSpc>
            </a:pPr>
            <a:r>
              <a:rPr lang="en-US" dirty="0"/>
              <a:t>Decrease TB deaths and related comorbidity by ensuring relapse free cure </a:t>
            </a:r>
          </a:p>
          <a:p>
            <a:pPr>
              <a:lnSpc>
                <a:spcPct val="200000"/>
              </a:lnSpc>
            </a:pPr>
            <a:r>
              <a:rPr lang="en-US" dirty="0"/>
              <a:t>Minimize &amp; prevent development and amplification of drug resistance</a:t>
            </a: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F9E58-6628-44A4-A850-B39819AD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50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3-Duration of MDT of leprosy for multibacillary &amp; paucibacillary respectively</a:t>
            </a:r>
          </a:p>
          <a:p>
            <a:r>
              <a:rPr lang="en-IN"/>
              <a:t>A- 04 &amp; 06 </a:t>
            </a:r>
            <a:r>
              <a:rPr lang="en-IN" dirty="0"/>
              <a:t>months</a:t>
            </a:r>
          </a:p>
          <a:p>
            <a:r>
              <a:rPr lang="en-IN" dirty="0"/>
              <a:t>B- 06 &amp; 12 months</a:t>
            </a:r>
          </a:p>
          <a:p>
            <a:r>
              <a:rPr lang="en-IN" dirty="0"/>
              <a:t>C- 12 &amp; 08 months</a:t>
            </a:r>
          </a:p>
          <a:p>
            <a:r>
              <a:rPr lang="en-IN" dirty="0"/>
              <a:t>D-12 &amp; 6 months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82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4-All of the following are antileprotic drugs except </a:t>
            </a:r>
          </a:p>
          <a:p>
            <a:r>
              <a:rPr lang="en-IN" dirty="0"/>
              <a:t>A- </a:t>
            </a:r>
            <a:r>
              <a:rPr lang="en-IN" dirty="0" err="1"/>
              <a:t>rifampicine</a:t>
            </a:r>
            <a:r>
              <a:rPr lang="en-IN" dirty="0"/>
              <a:t> </a:t>
            </a:r>
          </a:p>
          <a:p>
            <a:r>
              <a:rPr lang="en-IN" dirty="0"/>
              <a:t>B- </a:t>
            </a:r>
            <a:r>
              <a:rPr lang="en-IN" dirty="0" err="1"/>
              <a:t>rifampin</a:t>
            </a:r>
            <a:endParaRPr lang="en-IN" dirty="0"/>
          </a:p>
          <a:p>
            <a:r>
              <a:rPr lang="en-IN" dirty="0"/>
              <a:t>C- clofazimine </a:t>
            </a:r>
          </a:p>
          <a:p>
            <a:r>
              <a:rPr lang="en-IN" dirty="0"/>
              <a:t>D – dapsone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2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2DE5-DB4C-5E1A-C064-AD153BE5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69EA-740A-8D0D-FE37-BFAFFF7B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5 – treatment of lepra reactions includes </a:t>
            </a:r>
          </a:p>
          <a:p>
            <a:r>
              <a:rPr lang="en-IN" dirty="0"/>
              <a:t>A- clofazimine </a:t>
            </a:r>
          </a:p>
          <a:p>
            <a:r>
              <a:rPr lang="en-IN" dirty="0"/>
              <a:t>B- corticosteroids </a:t>
            </a:r>
          </a:p>
          <a:p>
            <a:r>
              <a:rPr lang="en-IN" dirty="0"/>
              <a:t>C – A &amp; B</a:t>
            </a:r>
          </a:p>
          <a:p>
            <a:r>
              <a:rPr lang="en-IN" dirty="0"/>
              <a:t>D</a:t>
            </a:r>
            <a:r>
              <a:rPr lang="en-IN"/>
              <a:t> </a:t>
            </a:r>
            <a:r>
              <a:rPr lang="en-IN" dirty="0"/>
              <a:t>– none of the above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E717-CDD1-60E5-A25C-6CE3834C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10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0601" y="1449977"/>
            <a:ext cx="3200400" cy="3731623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download sleep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323364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B73F93-C6C8-42D3-93B6-1D3B53BA6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597" y="6190930"/>
            <a:ext cx="11669415" cy="823913"/>
          </a:xfrm>
        </p:spPr>
        <p:txBody>
          <a:bodyPr anchor="t">
            <a:normAutofit/>
          </a:bodyPr>
          <a:lstStyle/>
          <a:p>
            <a:pPr algn="l"/>
            <a:r>
              <a:rPr lang="en-US" sz="1400" b="0" i="1" dirty="0"/>
              <a:t>* Reference: WHO Consolidated Guidelines for TB module 4: Treatment of DR-TB 2020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D88A05-AFDF-420D-9A94-D433D50533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1469115"/>
              </p:ext>
            </p:extLst>
          </p:nvPr>
        </p:nvGraphicFramePr>
        <p:xfrm>
          <a:off x="245884" y="1332352"/>
          <a:ext cx="7256179" cy="485857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148755">
                  <a:extLst>
                    <a:ext uri="{9D8B030D-6E8A-4147-A177-3AD203B41FA5}">
                      <a16:colId xmlns:a16="http://schemas.microsoft.com/office/drawing/2014/main" val="1500763603"/>
                    </a:ext>
                  </a:extLst>
                </a:gridCol>
                <a:gridCol w="3048262">
                  <a:extLst>
                    <a:ext uri="{9D8B030D-6E8A-4147-A177-3AD203B41FA5}">
                      <a16:colId xmlns:a16="http://schemas.microsoft.com/office/drawing/2014/main" val="1153207131"/>
                    </a:ext>
                  </a:extLst>
                </a:gridCol>
                <a:gridCol w="2059162">
                  <a:extLst>
                    <a:ext uri="{9D8B030D-6E8A-4147-A177-3AD203B41FA5}">
                      <a16:colId xmlns:a16="http://schemas.microsoft.com/office/drawing/2014/main" val="643234642"/>
                    </a:ext>
                  </a:extLst>
                </a:gridCol>
              </a:tblGrid>
              <a:tr h="296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75"/>
                        </a:spcBef>
                        <a:spcAft>
                          <a:spcPts val="600"/>
                        </a:spcAft>
                      </a:pPr>
                      <a:r>
                        <a:rPr lang="en-IN" sz="1800" dirty="0">
                          <a:effectLst/>
                        </a:rPr>
                        <a:t>Groups &amp; steps</a:t>
                      </a:r>
                      <a:endParaRPr lang="en-US" sz="18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Medicine</a:t>
                      </a:r>
                      <a:endParaRPr lang="en-US" sz="18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Abbreviation</a:t>
                      </a:r>
                      <a:endParaRPr lang="en-US" sz="18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159715"/>
                  </a:ext>
                </a:extLst>
              </a:tr>
              <a:tr h="527032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775"/>
                        </a:spcBef>
                        <a:spcAft>
                          <a:spcPts val="600"/>
                        </a:spcAft>
                      </a:pPr>
                      <a:r>
                        <a:rPr lang="en-IN" sz="1600" u="sng" dirty="0">
                          <a:effectLst/>
                        </a:rPr>
                        <a:t>Group 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Include all three medicines</a:t>
                      </a:r>
                      <a:endParaRPr lang="en-US" sz="1600" b="1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Levofloxacin or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Moxifloxacin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Lfx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Mfx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861103"/>
                  </a:ext>
                </a:extLst>
              </a:tr>
              <a:tr h="263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Bedaquiline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Bdq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192385"/>
                  </a:ext>
                </a:extLst>
              </a:tr>
              <a:tr h="263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Linezolid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Lzd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131893"/>
                  </a:ext>
                </a:extLst>
              </a:tr>
              <a:tr h="263516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775"/>
                        </a:spcBef>
                        <a:spcAft>
                          <a:spcPts val="600"/>
                        </a:spcAft>
                      </a:pPr>
                      <a:r>
                        <a:rPr lang="en-IN" sz="1600" u="sng" dirty="0">
                          <a:effectLst/>
                        </a:rPr>
                        <a:t>Group B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Add one or both medicines</a:t>
                      </a:r>
                      <a:endParaRPr lang="en-US" sz="1600" b="1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Clofazimine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Cfz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769594"/>
                  </a:ext>
                </a:extLst>
              </a:tr>
              <a:tr h="609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Cycloserine</a:t>
                      </a:r>
                      <a:r>
                        <a:rPr lang="en-IN" sz="1600" dirty="0">
                          <a:effectLst/>
                        </a:rPr>
                        <a:t> or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Terizidone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Trd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849105"/>
                  </a:ext>
                </a:extLst>
              </a:tr>
              <a:tr h="263516">
                <a:tc rowSpan="7">
                  <a:txBody>
                    <a:bodyPr/>
                    <a:lstStyle/>
                    <a:p>
                      <a:pPr marL="0" marR="0" algn="just">
                        <a:spcBef>
                          <a:spcPts val="775"/>
                        </a:spcBef>
                        <a:spcAft>
                          <a:spcPts val="600"/>
                        </a:spcAft>
                      </a:pPr>
                      <a:r>
                        <a:rPr lang="en-IN" sz="1600" u="sng" dirty="0">
                          <a:effectLst/>
                        </a:rPr>
                        <a:t>Group C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Add to complete the regimen and when medicines from Group A and B cannot be used</a:t>
                      </a:r>
                      <a:endParaRPr lang="en-US" sz="1600" b="1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Ethambutol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E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909077"/>
                  </a:ext>
                </a:extLst>
              </a:tr>
              <a:tr h="263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Delamanid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Dlm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705312"/>
                  </a:ext>
                </a:extLst>
              </a:tr>
              <a:tr h="263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Pyrazinamide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Z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374403"/>
                  </a:ext>
                </a:extLst>
              </a:tr>
              <a:tr h="527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Imipenem-</a:t>
                      </a:r>
                      <a:r>
                        <a:rPr lang="en-IN" sz="1600" dirty="0" err="1">
                          <a:effectLst/>
                        </a:rPr>
                        <a:t>cilastatin</a:t>
                      </a:r>
                      <a:r>
                        <a:rPr lang="en-IN" sz="1600" dirty="0">
                          <a:effectLst/>
                        </a:rPr>
                        <a:t> or Meropenem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Ipm-Cln</a:t>
                      </a:r>
                      <a:r>
                        <a:rPr lang="en-IN" sz="1600" dirty="0">
                          <a:effectLst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Mpm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305744"/>
                  </a:ext>
                </a:extLst>
              </a:tr>
              <a:tr h="527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Amikacin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(OR Streptomycin)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Am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(S)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2736124"/>
                  </a:ext>
                </a:extLst>
              </a:tr>
              <a:tr h="527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Ethionamide or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Prothionamide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Eto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Pto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52950"/>
                  </a:ext>
                </a:extLst>
              </a:tr>
              <a:tr h="263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p-</a:t>
                      </a:r>
                      <a:r>
                        <a:rPr lang="en-IN" sz="1600" dirty="0" err="1">
                          <a:effectLst/>
                        </a:rPr>
                        <a:t>aminosalicylic</a:t>
                      </a:r>
                      <a:r>
                        <a:rPr lang="en-IN" sz="1600" dirty="0">
                          <a:effectLst/>
                        </a:rPr>
                        <a:t> acid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PAS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8584754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8682A3-2253-44EE-967F-4346CF844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2062" y="1278383"/>
            <a:ext cx="4444054" cy="587007"/>
          </a:xfrm>
        </p:spPr>
        <p:txBody>
          <a:bodyPr>
            <a:normAutofit/>
          </a:bodyPr>
          <a:lstStyle/>
          <a:p>
            <a:r>
              <a:rPr lang="en-US" dirty="0"/>
              <a:t>Drugs not included in Groups A–C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99CD5-766D-4804-BA88-974B945A5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19917" y="1825635"/>
            <a:ext cx="4458722" cy="47558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/>
              <a:t>Kanamycin and Capreomycin: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Associated with poorer outcomes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No longer recommended for use in MDR-TB regimens.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 err="1"/>
              <a:t>Gatifloxacin</a:t>
            </a:r>
            <a:endParaRPr lang="en-US" sz="1800" b="1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Non availability of quality-assured preparations due to concern about dysglycaemias.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/>
              <a:t>Thioacetazone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Not available in a quality-assured formulation.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/>
              <a:t>Clavulanic </a:t>
            </a:r>
            <a:r>
              <a:rPr lang="en-US" sz="2000" b="1" dirty="0"/>
              <a:t>acid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Only a companion agent to the carbapenems (Imp-</a:t>
            </a:r>
            <a:r>
              <a:rPr lang="en-US" sz="1600" dirty="0" err="1"/>
              <a:t>Cln</a:t>
            </a:r>
            <a:r>
              <a:rPr lang="en-US" sz="1600" dirty="0"/>
              <a:t> and </a:t>
            </a:r>
            <a:r>
              <a:rPr lang="en-US" sz="1600" dirty="0" err="1"/>
              <a:t>Mpm</a:t>
            </a:r>
            <a:r>
              <a:rPr lang="en-US" sz="1600" dirty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Not to be counted as an effective TB agent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8C5E3-80FE-48D1-8CF2-94F0B168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571CE-C0C8-4D2F-BCF1-3D226F37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84" y="164194"/>
            <a:ext cx="11757025" cy="1117600"/>
          </a:xfrm>
        </p:spPr>
        <p:txBody>
          <a:bodyPr>
            <a:normAutofit fontScale="90000"/>
          </a:bodyPr>
          <a:lstStyle/>
          <a:p>
            <a:r>
              <a:rPr lang="en-US" dirty="0"/>
              <a:t>Grouping* of anti-TB drugs and other consideration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399B7-11EB-43BB-8569-17BA603F969D}"/>
              </a:ext>
            </a:extLst>
          </p:cNvPr>
          <p:cNvSpPr txBox="1"/>
          <p:nvPr/>
        </p:nvSpPr>
        <p:spPr>
          <a:xfrm>
            <a:off x="120597" y="6420325"/>
            <a:ext cx="11293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Annexure 11: evidences on efficacy and safety of the second-line anti-TB drugs</a:t>
            </a:r>
          </a:p>
        </p:txBody>
      </p:sp>
    </p:spTree>
    <p:extLst>
      <p:ext uri="{BB962C8B-B14F-4D97-AF65-F5344CB8AC3E}">
        <p14:creationId xmlns:p14="http://schemas.microsoft.com/office/powerpoint/2010/main" val="183294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B6367-62A0-4B51-A41C-22522B486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070" y="1387567"/>
            <a:ext cx="5686934" cy="65264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Bedaquiline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99FEA-3237-4072-B548-6AC31CB67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195" y="2040212"/>
            <a:ext cx="5686933" cy="451878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Diarylquinoline that specifically targets mycobacterial ATP synthase, an enzyme which supplies energy to </a:t>
            </a:r>
            <a:r>
              <a:rPr lang="en-US" sz="2600" i="1" dirty="0" err="1"/>
              <a:t>M.tb</a:t>
            </a:r>
            <a:endParaRPr lang="en-US" sz="2600" i="1" dirty="0"/>
          </a:p>
          <a:p>
            <a:pPr>
              <a:lnSpc>
                <a:spcPct val="100000"/>
              </a:lnSpc>
            </a:pPr>
            <a:r>
              <a:rPr lang="en-US" sz="2600" dirty="0"/>
              <a:t>Strong bactericidal and sterilizing activities 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Extensive tissue distribution, highly bound to plasma proteins and is hepatically metabolized. 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Extended half-life of up to 5.5 months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Significantly improves time to culture conversion in MDR-TB patients</a:t>
            </a: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A12917-D003-47B1-9FCA-7601D1826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36917" y="1387566"/>
            <a:ext cx="6009200" cy="65264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Delamanid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A160F8-6DE1-48B6-A697-085793ECF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7253" y="2040211"/>
            <a:ext cx="6001631" cy="4518783"/>
          </a:xfrm>
        </p:spPr>
        <p:txBody>
          <a:bodyPr>
            <a:normAutofit/>
          </a:bodyPr>
          <a:lstStyle/>
          <a:p>
            <a:r>
              <a:rPr lang="en-US" sz="2400" dirty="0"/>
              <a:t>First approved drug in the class of nitro-dihydro-</a:t>
            </a:r>
            <a:r>
              <a:rPr lang="en-US" sz="2400" dirty="0" err="1"/>
              <a:t>imidazo</a:t>
            </a:r>
            <a:r>
              <a:rPr lang="en-US" sz="2400" dirty="0"/>
              <a:t>-</a:t>
            </a:r>
            <a:r>
              <a:rPr lang="en-US" sz="2400" dirty="0" err="1"/>
              <a:t>oxazoles</a:t>
            </a:r>
            <a:r>
              <a:rPr lang="en-US" sz="2400" dirty="0"/>
              <a:t> for the treatment of MDR-TB. </a:t>
            </a:r>
          </a:p>
          <a:p>
            <a:r>
              <a:rPr lang="en-US" sz="2400" dirty="0"/>
              <a:t>Bactericidal drug with 36 hours of half-life </a:t>
            </a:r>
          </a:p>
          <a:p>
            <a:r>
              <a:rPr lang="en-US" sz="2400" dirty="0"/>
              <a:t>Act with two different mechanisms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It blocks the synthesis of mycolic acids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 Poison the bacilli with nitric oxide </a:t>
            </a:r>
          </a:p>
          <a:p>
            <a:r>
              <a:rPr lang="en-US" sz="2400" dirty="0"/>
              <a:t>As per WHO recommendation, the risk-benefit considerations for the use of </a:t>
            </a:r>
            <a:r>
              <a:rPr lang="en-US" sz="2400" dirty="0" err="1"/>
              <a:t>Bdq</a:t>
            </a:r>
            <a:r>
              <a:rPr lang="en-US" sz="2400" dirty="0"/>
              <a:t> in patients aged 6–17 years and </a:t>
            </a:r>
            <a:r>
              <a:rPr lang="en-US" sz="2400" dirty="0" err="1"/>
              <a:t>Dlm</a:t>
            </a:r>
            <a:r>
              <a:rPr lang="en-US" sz="2400" dirty="0"/>
              <a:t> in patients aged 3–5 years are similar to those considered for adults.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62C6B-F076-4F61-877A-A0F74336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140FCC-461B-449A-ABC1-E611B27D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14" y="149777"/>
            <a:ext cx="11756570" cy="1117509"/>
          </a:xfrm>
        </p:spPr>
        <p:txBody>
          <a:bodyPr/>
          <a:lstStyle/>
          <a:p>
            <a:r>
              <a:rPr lang="en-US" dirty="0"/>
              <a:t>Newer drugs</a:t>
            </a:r>
          </a:p>
        </p:txBody>
      </p:sp>
    </p:spTree>
    <p:extLst>
      <p:ext uri="{BB962C8B-B14F-4D97-AF65-F5344CB8AC3E}">
        <p14:creationId xmlns:p14="http://schemas.microsoft.com/office/powerpoint/2010/main" val="176493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68F09D4-3638-4B92-AB8D-B3749DD7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44" y="38728"/>
            <a:ext cx="11756570" cy="1117509"/>
          </a:xfrm>
        </p:spPr>
        <p:txBody>
          <a:bodyPr>
            <a:normAutofit fontScale="90000"/>
          </a:bodyPr>
          <a:lstStyle/>
          <a:p>
            <a:r>
              <a:rPr lang="en-US" dirty="0"/>
              <a:t>Shorter oral Bedaquiline-</a:t>
            </a:r>
            <a:br>
              <a:rPr lang="en-US" dirty="0"/>
            </a:br>
            <a:r>
              <a:rPr lang="en-US" dirty="0"/>
              <a:t>containing MDR/RR-TB regimen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D406F2-EB32-4FFF-AED7-9C0C9270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ransitioning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the current shorter injectable containing MDR/RR-TB regimen to the </a:t>
            </a:r>
            <a:r>
              <a:rPr lang="en-GB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shorter oral Bedaquiline-containing MDR/RR-TB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regimen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patients &gt;5 years of age weighing 15kg or more in a phased manner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starting with selected states to gain programmatic experience to guide future expansion within 2021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5CEA8-451A-4A03-AFAF-5BA6990B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68115A-8CD0-45CB-9537-C4DE8E52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070" y="1387566"/>
            <a:ext cx="3387405" cy="823913"/>
          </a:xfrm>
        </p:spPr>
        <p:txBody>
          <a:bodyPr/>
          <a:lstStyle/>
          <a:p>
            <a:r>
              <a:rPr lang="en-US" dirty="0"/>
              <a:t>1. DST based inclusion 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E2CD9-49CD-4EB7-B426-DCD7E1B61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071" y="2345011"/>
            <a:ext cx="3387404" cy="42444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Rifampicin resistance detected/inferred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MDR/RR-TB with H resistance detected/inferred based on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InhA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mutation only or based on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KatG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mutation only </a:t>
            </a: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(not both)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MDR/RR-TB with </a:t>
            </a:r>
            <a:r>
              <a:rPr lang="en-GB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FQ resistance not detected</a:t>
            </a:r>
            <a:endParaRPr lang="en-US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F403CE-1D0A-4C42-81CC-B752E4544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6304" y="1387567"/>
            <a:ext cx="7869813" cy="823912"/>
          </a:xfrm>
        </p:spPr>
        <p:txBody>
          <a:bodyPr/>
          <a:lstStyle/>
          <a:p>
            <a:r>
              <a:rPr lang="en-US" dirty="0"/>
              <a:t>2. Other inclusion criteria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10596F-3D61-48B5-A97A-9320421A5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6674" y="2345012"/>
            <a:ext cx="7911966" cy="42444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Children, aged 5 years to less than 18 years of age and weighing at least 15 kg, given their special needs, in consultation with the pediatrician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history of exposure to previous treatment with second-line medicines in the regimen (</a:t>
            </a:r>
            <a:r>
              <a:rPr lang="en-US" sz="2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Bdq</a:t>
            </a:r>
            <a:r>
              <a:rPr lang="en-US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Lfx</a:t>
            </a:r>
            <a:r>
              <a:rPr lang="en-US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</a:t>
            </a:r>
            <a:r>
              <a:rPr lang="en-US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en-US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for more than 1 month (unless susceptibility to these medicines is confirmed)</a:t>
            </a:r>
            <a:endParaRPr lang="en-US" sz="2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extensive TB disease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severe extra-pulmonary TB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Women who are not pregnant or lactating.</a:t>
            </a:r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2A9E2-714C-42F0-B227-6A584583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A49A9-086E-490E-804F-AF619515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– inclusion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425456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70345A8-B825-48FC-8001-E072BFAF2D3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32812" y="1387563"/>
          <a:ext cx="5935033" cy="13436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935033">
                  <a:extLst>
                    <a:ext uri="{9D8B030D-6E8A-4147-A177-3AD203B41FA5}">
                      <a16:colId xmlns:a16="http://schemas.microsoft.com/office/drawing/2014/main" val="317665826"/>
                    </a:ext>
                  </a:extLst>
                </a:gridCol>
              </a:tblGrid>
              <a:tr h="671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(4-6)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</a:rPr>
                        <a:t>Bdq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baseline="-25000" dirty="0">
                          <a:solidFill>
                            <a:schemeClr val="tx1"/>
                          </a:solidFill>
                          <a:effectLst/>
                        </a:rPr>
                        <a:t>(6 m),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Lfx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</a:rPr>
                        <a:t>Cfz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, Z, E,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3200" baseline="30000" dirty="0" err="1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</a:rPr>
                        <a:t>Eto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61" marR="6136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19055"/>
                  </a:ext>
                </a:extLst>
              </a:tr>
              <a:tr h="671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l-PL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 </a:t>
                      </a:r>
                      <a:r>
                        <a:rPr lang="pl-PL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Lfx</a:t>
                      </a:r>
                      <a:r>
                        <a:rPr lang="pl-PL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Cfz, Z, E</a:t>
                      </a:r>
                    </a:p>
                  </a:txBody>
                  <a:tcPr marL="61361" marR="6136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59448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7EF1E-9B41-4ECE-B5EC-F996C8151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496" y="1387567"/>
            <a:ext cx="5542692" cy="634960"/>
          </a:xfrm>
        </p:spPr>
        <p:txBody>
          <a:bodyPr/>
          <a:lstStyle/>
          <a:p>
            <a:r>
              <a:rPr lang="en-US" dirty="0"/>
              <a:t>Points to note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75FB05-D50F-496B-BF7F-33EA284A9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45" y="2052538"/>
            <a:ext cx="5806440" cy="3993014"/>
          </a:xfrm>
        </p:spPr>
        <p:txBody>
          <a:bodyPr>
            <a:normAutofit lnSpcReduction="10000"/>
          </a:bodyPr>
          <a:lstStyle/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to end of 4 months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Bdq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Z, E,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of 5 months to end of 6 months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(If IP not extended):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Bdq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Z, E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start of 7 months to end of 9 months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Z, 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the IP is extended up to 6 months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then all 3 drugs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Bdq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2400" baseline="30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Eto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stopped together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D286C-A4EB-42CA-9321-502A5E79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A9D65-2AA7-4E24-B67E-A1BAF26F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Regimen and duration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B61A3AA-370E-4D3A-B083-320CD9D4964D}"/>
              </a:ext>
            </a:extLst>
          </p:cNvPr>
          <p:cNvGraphicFramePr/>
          <p:nvPr/>
        </p:nvGraphicFramePr>
        <p:xfrm>
          <a:off x="245883" y="2851483"/>
          <a:ext cx="5921961" cy="318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3FD19EA1-480C-4B59-86D4-72B56433481B}"/>
              </a:ext>
            </a:extLst>
          </p:cNvPr>
          <p:cNvSpPr/>
          <p:nvPr/>
        </p:nvSpPr>
        <p:spPr>
          <a:xfrm>
            <a:off x="307250" y="5835317"/>
            <a:ext cx="11526941" cy="83782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omposition or the duration of the initial or continuation phase cannot be changed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4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68F09D4-3638-4B92-AB8D-B3749DD7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Longer oral M/XDR-TB regimen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D406F2-EB32-4FFF-AED7-9C0C9270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Recommended for MDR/RR-TB patients who are </a:t>
            </a:r>
            <a:r>
              <a:rPr lang="en-US" sz="3200" u="sng" dirty="0">
                <a:solidFill>
                  <a:srgbClr val="3366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3200" b="1" u="sng" dirty="0">
                <a:solidFill>
                  <a:srgbClr val="3366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xcluded from shorter oral Bedaquiline-containing MDR/RR-TB regimen including for the XDR-TB patient.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5CEA8-451A-4A03-AFAF-5BA6990B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699-3BB0-4517-B6F1-ADF4FFD4CC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2040</Words>
  <Application>Microsoft Office PowerPoint</Application>
  <PresentationFormat>Widescreen</PresentationFormat>
  <Paragraphs>296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</vt:lpstr>
      <vt:lpstr>Carlito</vt:lpstr>
      <vt:lpstr>Courier New</vt:lpstr>
      <vt:lpstr>Symbol</vt:lpstr>
      <vt:lpstr>Times New Roman</vt:lpstr>
      <vt:lpstr>Trebuchet MS</vt:lpstr>
      <vt:lpstr>Office Theme</vt:lpstr>
      <vt:lpstr>MDR &amp; XDR TB AND ANTILEPROTIC DRUGS </vt:lpstr>
      <vt:lpstr>Definitions</vt:lpstr>
      <vt:lpstr>Goal of TB treatment</vt:lpstr>
      <vt:lpstr>Grouping* of anti-TB drugs and other consideration</vt:lpstr>
      <vt:lpstr>Newer drugs</vt:lpstr>
      <vt:lpstr>Shorter oral Bedaquiline- containing MDR/RR-TB regimen</vt:lpstr>
      <vt:lpstr>Eligibility – inclusion criteria</vt:lpstr>
      <vt:lpstr>Regimen and duration</vt:lpstr>
      <vt:lpstr>Longer oral M/XDR-TB regimen</vt:lpstr>
      <vt:lpstr>Regimen and duration</vt:lpstr>
      <vt:lpstr>SUMMARY </vt:lpstr>
      <vt:lpstr>LEPROSY </vt:lpstr>
      <vt:lpstr>LEPROSY CLASSIFICATION</vt:lpstr>
      <vt:lpstr>PowerPoint Presentation</vt:lpstr>
      <vt:lpstr>DRUG CLASSIFICATION</vt:lpstr>
      <vt:lpstr>DAPSONE</vt:lpstr>
      <vt:lpstr>PHARMACOKINETICS OF DAPSONE</vt:lpstr>
      <vt:lpstr>ADRS</vt:lpstr>
      <vt:lpstr>DAPSONE</vt:lpstr>
      <vt:lpstr>CLOFAZIMINE (CLO)</vt:lpstr>
      <vt:lpstr>CLOFAZIMINE (CLO)</vt:lpstr>
      <vt:lpstr>ADRS</vt:lpstr>
      <vt:lpstr>PowerPoint Presentation</vt:lpstr>
      <vt:lpstr>CO-INFECTION</vt:lpstr>
      <vt:lpstr>LEPRA REACTIONS</vt:lpstr>
      <vt:lpstr>Type -I Lepra Reaction</vt:lpstr>
      <vt:lpstr>Type -II Lepra Reaction</vt:lpstr>
      <vt:lpstr>MCQS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Programmatic Management of  Drug Resistant Tuberculosis in India 2021</dc:title>
  <dc:creator>Hp</dc:creator>
  <cp:lastModifiedBy>Samprada Tank</cp:lastModifiedBy>
  <cp:revision>13</cp:revision>
  <dcterms:modified xsi:type="dcterms:W3CDTF">2024-10-01T05:28:18Z</dcterms:modified>
</cp:coreProperties>
</file>