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7" r:id="rId1"/>
  </p:sldMasterIdLst>
  <p:notesMasterIdLst>
    <p:notesMasterId r:id="rId49"/>
  </p:notesMasterIdLst>
  <p:handoutMasterIdLst>
    <p:handoutMasterId r:id="rId50"/>
  </p:handoutMasterIdLst>
  <p:sldIdLst>
    <p:sldId id="343" r:id="rId2"/>
    <p:sldId id="330" r:id="rId3"/>
    <p:sldId id="308" r:id="rId4"/>
    <p:sldId id="302" r:id="rId5"/>
    <p:sldId id="301" r:id="rId6"/>
    <p:sldId id="303" r:id="rId7"/>
    <p:sldId id="314" r:id="rId8"/>
    <p:sldId id="316" r:id="rId9"/>
    <p:sldId id="329" r:id="rId10"/>
    <p:sldId id="317" r:id="rId11"/>
    <p:sldId id="328" r:id="rId12"/>
    <p:sldId id="318" r:id="rId13"/>
    <p:sldId id="319" r:id="rId14"/>
    <p:sldId id="320" r:id="rId15"/>
    <p:sldId id="321" r:id="rId16"/>
    <p:sldId id="322" r:id="rId17"/>
    <p:sldId id="323" r:id="rId18"/>
    <p:sldId id="347" r:id="rId19"/>
    <p:sldId id="348" r:id="rId20"/>
    <p:sldId id="349" r:id="rId21"/>
    <p:sldId id="350" r:id="rId22"/>
    <p:sldId id="351" r:id="rId23"/>
    <p:sldId id="352" r:id="rId24"/>
    <p:sldId id="353" r:id="rId25"/>
    <p:sldId id="354" r:id="rId26"/>
    <p:sldId id="355" r:id="rId27"/>
    <p:sldId id="356" r:id="rId28"/>
    <p:sldId id="357" r:id="rId29"/>
    <p:sldId id="358" r:id="rId30"/>
    <p:sldId id="359" r:id="rId31"/>
    <p:sldId id="361" r:id="rId32"/>
    <p:sldId id="362" r:id="rId33"/>
    <p:sldId id="363" r:id="rId34"/>
    <p:sldId id="365" r:id="rId35"/>
    <p:sldId id="366" r:id="rId36"/>
    <p:sldId id="367" r:id="rId37"/>
    <p:sldId id="368" r:id="rId38"/>
    <p:sldId id="346" r:id="rId39"/>
    <p:sldId id="369" r:id="rId40"/>
    <p:sldId id="370" r:id="rId41"/>
    <p:sldId id="371" r:id="rId42"/>
    <p:sldId id="372" r:id="rId43"/>
    <p:sldId id="373" r:id="rId44"/>
    <p:sldId id="374" r:id="rId45"/>
    <p:sldId id="375" r:id="rId46"/>
    <p:sldId id="376" r:id="rId47"/>
    <p:sldId id="341" r:id="rId48"/>
  </p:sldIdLst>
  <p:sldSz cx="9144000" cy="6858000" type="screen4x3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E23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65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2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21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Cell injury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9111A-BE0A-44BB-A30A-6862EF5F2503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CA38A8-8BB8-49A4-A0F8-BE2FC993379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51490377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smtClean="0"/>
              <a:t>Cell injury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A3E6D-863D-4D03-B380-E94D34033084}" type="datetimeFigureOut">
              <a:rPr lang="en-US" smtClean="0"/>
              <a:pPr/>
              <a:t>26/11/2024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F4179C-0D97-40D6-B30F-7EDD5D123E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314830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fld id="{F947D6D5-A9BA-4A4D-A939-980D72C578B6}" type="slidenum">
              <a:rPr lang="en-US" smtClean="0">
                <a:latin typeface="Arial" charset="0"/>
              </a:rPr>
              <a:pPr eaLnBrk="1" hangingPunct="1"/>
              <a:t>2</a:t>
            </a:fld>
            <a:endParaRPr lang="th-TH" smtClean="0">
              <a:latin typeface="Arial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9088" y="512763"/>
            <a:ext cx="3432175" cy="2573337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21318" y="3258741"/>
            <a:ext cx="6701367" cy="30861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smtClean="0"/>
              <a:t>Normal cell has relative narrow range of functions and structure</a:t>
            </a:r>
          </a:p>
          <a:p>
            <a:pPr eaLnBrk="1" hangingPunct="1"/>
            <a:r>
              <a:rPr lang="en-US" smtClean="0"/>
              <a:t>Limited changes in metabolism = homeostasis (increased Glc and TG metabolism in active contracting muscle)</a:t>
            </a:r>
          </a:p>
          <a:p>
            <a:pPr eaLnBrk="1" hangingPunct="1"/>
            <a:r>
              <a:rPr lang="en-US" smtClean="0"/>
              <a:t>Stress = demands in excess of normal homeostatic changes leads to adaptations</a:t>
            </a:r>
          </a:p>
          <a:p>
            <a:pPr eaLnBrk="1" hangingPunct="1"/>
            <a:r>
              <a:rPr lang="en-US" smtClean="0"/>
              <a:t>If stress exceeds adaptive response of cell -</a:t>
            </a:r>
            <a:r>
              <a:rPr lang="en-US" smtClean="0">
                <a:sym typeface="Wingdings" pitchFamily="2" charset="2"/>
              </a:rPr>
              <a:t> injury</a:t>
            </a:r>
          </a:p>
          <a:p>
            <a:pPr eaLnBrk="1" hangingPunct="1"/>
            <a:r>
              <a:rPr lang="en-US" smtClean="0">
                <a:sym typeface="Wingdings" pitchFamily="2" charset="2"/>
              </a:rPr>
              <a:t>In addition, a variety of agents can directly injure cells (ie CN, , Hg, pH, temp, etc)</a:t>
            </a:r>
            <a:endParaRPr 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Cell injury</a:t>
            </a: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6844D861-F4D2-4205-BF90-39E5FC79834A}" type="slidenum">
              <a:rPr lang="en-US" sz="1200" smtClean="0"/>
              <a:pPr/>
              <a:t>30</a:t>
            </a:fld>
            <a:endParaRPr lang="en-US" sz="1200" smtClean="0"/>
          </a:p>
        </p:txBody>
      </p:sp>
      <p:sp>
        <p:nvSpPr>
          <p:cNvPr id="870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704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Mechanisams of Cell Injury</a:t>
            </a:r>
            <a:endParaRPr lang="en-IN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08015E12-35FD-4C45-8FCE-DF5E0ECBDDA6}" type="slidenum">
              <a:rPr lang="en-US" sz="1200" smtClean="0"/>
              <a:pPr/>
              <a:t>35</a:t>
            </a:fld>
            <a:endParaRPr lang="en-US" sz="1200" smtClean="0"/>
          </a:p>
        </p:txBody>
      </p:sp>
      <p:sp>
        <p:nvSpPr>
          <p:cNvPr id="798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987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Mechanisams of Cell Injury</a:t>
            </a:r>
            <a:endParaRPr lang="en-IN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A1C78C-2FB1-4EA6-9635-0D8359DBA913}" type="slidenum">
              <a:rPr lang="en-US" altLang="zh-CN"/>
              <a:pPr/>
              <a:t>37</a:t>
            </a:fld>
            <a:endParaRPr lang="en-US" altLang="zh-CN"/>
          </a:p>
        </p:txBody>
      </p:sp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20195" name="Rectangle 3"/>
          <p:cNvSpPr>
            <a:spLocks noChangeArrowheads="1"/>
          </p:cNvSpPr>
          <p:nvPr/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86491" tIns="43245" rIns="86491" bIns="43245" anchor="b"/>
          <a:lstStyle/>
          <a:p>
            <a:pPr algn="r" defTabSz="855663" eaLnBrk="0" hangingPunct="0"/>
            <a:r>
              <a:rPr lang="en-US" altLang="zh-CN" sz="1100"/>
              <a:t>26</a:t>
            </a:r>
          </a:p>
        </p:txBody>
      </p:sp>
      <p:sp>
        <p:nvSpPr>
          <p:cNvPr id="520196" name="Rectangle 4"/>
          <p:cNvSpPr>
            <a:spLocks noChangeArrowheads="1"/>
          </p:cNvSpPr>
          <p:nvPr/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20197" name="Rectangle 5"/>
          <p:cNvSpPr>
            <a:spLocks noChangeArrowheads="1"/>
          </p:cNvSpPr>
          <p:nvPr/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20198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40013" y="350838"/>
            <a:ext cx="3863975" cy="2897187"/>
          </a:xfrm>
          <a:ln w="12700" cap="flat"/>
        </p:spPr>
      </p:sp>
      <p:sp>
        <p:nvSpPr>
          <p:cNvPr id="520199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217085" y="3257550"/>
            <a:ext cx="6709833" cy="3086100"/>
          </a:xfrm>
          <a:ln/>
        </p:spPr>
        <p:txBody>
          <a:bodyPr lIns="86491" tIns="43245" rIns="86491" bIns="43245"/>
          <a:lstStyle/>
          <a:p>
            <a:endParaRPr lang="en-US"/>
          </a:p>
        </p:txBody>
      </p:sp>
      <p:sp>
        <p:nvSpPr>
          <p:cNvPr id="9" name="Header Placeholder 8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Mechanisams of Cell Injury</a:t>
            </a:r>
            <a:endParaRPr lang="en-I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F4179C-0D97-40D6-B30F-7EDD5D123ED0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Cell injury</a:t>
            </a: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FBF21948-C90F-488B-A844-1FBDAE5926E9}" type="slidenum">
              <a:rPr lang="en-US" sz="1200" smtClean="0"/>
              <a:pPr/>
              <a:t>19</a:t>
            </a:fld>
            <a:endParaRPr lang="en-US" sz="1200" smtClean="0"/>
          </a:p>
        </p:txBody>
      </p:sp>
      <p:sp>
        <p:nvSpPr>
          <p:cNvPr id="7373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373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Mechanisams of Cell Injury</a:t>
            </a:r>
            <a:endParaRPr lang="en-I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D765E-EC62-461C-9D6F-05F826518CBF}" type="slidenum">
              <a:rPr lang="en-IN" smtClean="0"/>
              <a:pPr/>
              <a:t>20</a:t>
            </a:fld>
            <a:endParaRPr lang="en-IN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IN" smtClean="0"/>
              <a:t>Mechanisams of Cell Injury</a:t>
            </a:r>
            <a:endParaRPr lang="en-IN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7B3CFA5A-06F4-4E0E-8B91-B69D9FBDCAF7}" type="slidenum">
              <a:rPr lang="en-US" sz="1200" smtClean="0"/>
              <a:pPr/>
              <a:t>22</a:t>
            </a:fld>
            <a:endParaRPr lang="en-US" sz="1200" smtClean="0"/>
          </a:p>
        </p:txBody>
      </p:sp>
      <p:sp>
        <p:nvSpPr>
          <p:cNvPr id="7782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7782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Mechanisams of Cell Injury</a:t>
            </a:r>
            <a:endParaRPr lang="en-I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D4F5F70E-42B8-4D4E-829A-D8016CE73B02}" type="slidenum">
              <a:rPr lang="en-US" sz="1200" smtClean="0"/>
              <a:pPr/>
              <a:t>26</a:t>
            </a:fld>
            <a:endParaRPr lang="en-US" sz="1200" smtClean="0"/>
          </a:p>
        </p:txBody>
      </p:sp>
      <p:sp>
        <p:nvSpPr>
          <p:cNvPr id="808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8090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Mechanisams of Cell Injury</a:t>
            </a:r>
            <a:endParaRPr lang="en-I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247045A1-16BD-4D29-8F50-352AFB06C75C}" type="slidenum">
              <a:rPr lang="en-US" sz="1200" smtClean="0"/>
              <a:pPr/>
              <a:t>27</a:t>
            </a:fld>
            <a:endParaRPr lang="en-US" sz="1200" smtClean="0"/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Mechanisams of Cell Injury</a:t>
            </a:r>
            <a:endParaRPr lang="en-I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58DCC2FE-5A0C-490A-86E1-55B100426C13}" type="slidenum">
              <a:rPr lang="en-US" sz="1200" smtClean="0"/>
              <a:pPr/>
              <a:t>28</a:t>
            </a:fld>
            <a:endParaRPr lang="en-US" sz="1200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Mechanisams of Cell Injury</a:t>
            </a:r>
            <a:endParaRPr lang="en-I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BFC0FB4F-F333-4F5D-8024-BC9607336E8B}" type="slidenum">
              <a:rPr lang="en-US" sz="1200" smtClean="0"/>
              <a:pPr/>
              <a:t>29</a:t>
            </a:fld>
            <a:endParaRPr lang="en-US" sz="1200" smtClean="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IN" smtClean="0"/>
              <a:t>Mechanisams of Cell Injury</a:t>
            </a:r>
            <a:endParaRPr lang="en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748279-5157-46CC-822B-7EB14DD0CA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34822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F75168C-F216-4459-AC9A-6AB909B670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028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42D9A6-42DF-40DC-84F6-9A981455B9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955631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D4D6DC-C2F9-4C2A-B493-841298DB094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  <p:extLst>
      <p:ext uri="{BB962C8B-B14F-4D97-AF65-F5344CB8AC3E}">
        <p14:creationId xmlns="" xmlns:p14="http://schemas.microsoft.com/office/powerpoint/2010/main" val="355597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CE4F16-1E54-4E8A-A3E7-962AEE1461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078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DA738-B8B5-418B-B136-F90A2211651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65654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25A202-2C05-4967-8023-7F111F89536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9493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DED27-34A5-44EB-9DE4-DBA389CC0F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47744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88FB60-8D6A-4084-9BC6-C34AD599B03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8673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B09EA6-A136-475F-A1BD-9897B5AE7A3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5640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CE887B-6A32-4F60-8086-D28B2DCA10E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718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3542F41-5AB3-4E21-8E11-72DE5E9757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96570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DB1C602-A2AD-4554-A1F9-0AD881ABB5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300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9" r:id="rId2"/>
    <p:sldLayoutId id="2147483980" r:id="rId3"/>
    <p:sldLayoutId id="2147483981" r:id="rId4"/>
    <p:sldLayoutId id="2147483982" r:id="rId5"/>
    <p:sldLayoutId id="2147483983" r:id="rId6"/>
    <p:sldLayoutId id="2147483984" r:id="rId7"/>
    <p:sldLayoutId id="2147483985" r:id="rId8"/>
    <p:sldLayoutId id="2147483986" r:id="rId9"/>
    <p:sldLayoutId id="2147483987" r:id="rId10"/>
    <p:sldLayoutId id="2147483988" r:id="rId11"/>
    <p:sldLayoutId id="214748398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Cell Injury I </a:t>
            </a:r>
            <a:b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4000" b="1" dirty="0" smtClean="0">
                <a:solidFill>
                  <a:srgbClr val="FF3399"/>
                </a:solidFill>
                <a:latin typeface="Times New Roman" pitchFamily="18" charset="0"/>
                <a:cs typeface="Times New Roman" pitchFamily="18" charset="0"/>
              </a:rPr>
              <a:t> Cell Injury and Its Mechanism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Dr.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Swapan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Goswami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Professor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Department of Pathology</a:t>
            </a:r>
          </a:p>
          <a:p>
            <a:pPr algn="r">
              <a:buNone/>
            </a:pP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S.B.K.S. MI &amp; RC</a:t>
            </a:r>
          </a:p>
        </p:txBody>
      </p:sp>
    </p:spTree>
    <p:extLst>
      <p:ext uri="{BB962C8B-B14F-4D97-AF65-F5344CB8AC3E}">
        <p14:creationId xmlns="" xmlns:p14="http://schemas.microsoft.com/office/powerpoint/2010/main" val="860563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AU" sz="3400" b="1" dirty="0" smtClean="0"/>
              <a:t>Causes of Cell Injury</a:t>
            </a:r>
            <a:endParaRPr lang="th-TH" sz="3400" b="1" dirty="0" smtClean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en-AU" sz="3200" dirty="0" smtClean="0"/>
              <a:t>Oxygen Deprivation</a:t>
            </a:r>
          </a:p>
          <a:p>
            <a:pPr lvl="1">
              <a:buFont typeface="Wingdings" pitchFamily="2" charset="2"/>
              <a:buChar char="q"/>
            </a:pPr>
            <a:r>
              <a:rPr lang="en-AU" sz="3200" dirty="0" smtClean="0"/>
              <a:t>Physical Agents</a:t>
            </a:r>
          </a:p>
          <a:p>
            <a:pPr lvl="1">
              <a:buFont typeface="Wingdings" pitchFamily="2" charset="2"/>
              <a:buChar char="q"/>
            </a:pPr>
            <a:r>
              <a:rPr lang="en-AU" sz="3200" dirty="0" smtClean="0"/>
              <a:t>Chemical Agents and Drugs</a:t>
            </a:r>
          </a:p>
          <a:p>
            <a:pPr lvl="1">
              <a:buFont typeface="Wingdings" pitchFamily="2" charset="2"/>
              <a:buChar char="q"/>
            </a:pPr>
            <a:r>
              <a:rPr lang="en-AU" sz="3200" dirty="0" smtClean="0"/>
              <a:t>Infectious Agents</a:t>
            </a:r>
          </a:p>
          <a:p>
            <a:pPr lvl="1">
              <a:buFont typeface="Wingdings" pitchFamily="2" charset="2"/>
              <a:buChar char="q"/>
            </a:pPr>
            <a:r>
              <a:rPr lang="en-AU" sz="3200" dirty="0" smtClean="0"/>
              <a:t>Immunologic Reactions</a:t>
            </a:r>
          </a:p>
          <a:p>
            <a:pPr lvl="1">
              <a:buFont typeface="Wingdings" pitchFamily="2" charset="2"/>
              <a:buChar char="q"/>
            </a:pPr>
            <a:r>
              <a:rPr lang="en-AU" sz="3200" dirty="0" smtClean="0"/>
              <a:t>Genetic Derangements</a:t>
            </a:r>
          </a:p>
          <a:p>
            <a:pPr lvl="1">
              <a:buFont typeface="Wingdings" pitchFamily="2" charset="2"/>
              <a:buChar char="q"/>
            </a:pPr>
            <a:r>
              <a:rPr lang="en-AU" sz="3200" dirty="0" smtClean="0"/>
              <a:t>Nutritional Imbalances</a:t>
            </a:r>
            <a:endParaRPr lang="th-TH" sz="3200" dirty="0" smtClean="0"/>
          </a:p>
        </p:txBody>
      </p:sp>
    </p:spTree>
    <p:extLst>
      <p:ext uri="{BB962C8B-B14F-4D97-AF65-F5344CB8AC3E}">
        <p14:creationId xmlns="" xmlns:p14="http://schemas.microsoft.com/office/powerpoint/2010/main" val="89068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IN" sz="3400" b="1" dirty="0" smtClean="0"/>
              <a:t>Hypoxia and </a:t>
            </a:r>
            <a:r>
              <a:rPr lang="en-IN" sz="3400" b="1" dirty="0" err="1" smtClean="0"/>
              <a:t>Ischaemia</a:t>
            </a:r>
            <a:endParaRPr lang="en-IN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IN" sz="2400" dirty="0" smtClean="0"/>
              <a:t>Cells of different tissues essentially require oxygen </a:t>
            </a:r>
            <a:r>
              <a:rPr lang="en-IN" sz="2400" b="1" dirty="0" smtClean="0"/>
              <a:t>to generate energy and perform metabolic functions</a:t>
            </a:r>
            <a:r>
              <a:rPr lang="en-IN" sz="24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IN" sz="2400" dirty="0" smtClean="0"/>
          </a:p>
          <a:p>
            <a:pPr>
              <a:buFont typeface="Wingdings" pitchFamily="2" charset="2"/>
              <a:buChar char="q"/>
            </a:pPr>
            <a:r>
              <a:rPr lang="en-IN" sz="2400" b="1" dirty="0" smtClean="0"/>
              <a:t>Deficiency of oxygen or hypoxia results in failure to carry out these activities by the cells.</a:t>
            </a:r>
          </a:p>
          <a:p>
            <a:pPr>
              <a:buFont typeface="Wingdings" pitchFamily="2" charset="2"/>
              <a:buChar char="q"/>
            </a:pPr>
            <a:endParaRPr lang="en-IN" sz="2400" dirty="0" smtClean="0"/>
          </a:p>
          <a:p>
            <a:pPr>
              <a:buFont typeface="Wingdings" pitchFamily="2" charset="2"/>
              <a:buChar char="q"/>
            </a:pPr>
            <a:r>
              <a:rPr lang="en-IN" sz="2400" dirty="0" smtClean="0"/>
              <a:t>Hypoxia is the most common cause of cell injury.</a:t>
            </a:r>
          </a:p>
          <a:p>
            <a:pPr>
              <a:buFont typeface="Wingdings" pitchFamily="2" charset="2"/>
              <a:buChar char="q"/>
            </a:pP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31825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AU" sz="3400" b="1" dirty="0" smtClean="0"/>
              <a:t>Physical Agents</a:t>
            </a:r>
            <a:endParaRPr lang="th-TH" sz="3400" b="1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AU" sz="3200" dirty="0" smtClean="0"/>
              <a:t>Mechanical trauma</a:t>
            </a:r>
          </a:p>
          <a:p>
            <a:pPr>
              <a:buFont typeface="Wingdings" pitchFamily="2" charset="2"/>
              <a:buChar char="q"/>
            </a:pPr>
            <a:r>
              <a:rPr lang="en-AU" sz="3200" dirty="0" smtClean="0"/>
              <a:t>Extremes of temperature – burns, deep cold</a:t>
            </a:r>
          </a:p>
          <a:p>
            <a:pPr>
              <a:buFont typeface="Wingdings" pitchFamily="2" charset="2"/>
              <a:buChar char="q"/>
            </a:pPr>
            <a:r>
              <a:rPr lang="en-AU" sz="3200" dirty="0" smtClean="0"/>
              <a:t>Radiation</a:t>
            </a:r>
          </a:p>
          <a:p>
            <a:pPr>
              <a:buFont typeface="Wingdings" pitchFamily="2" charset="2"/>
              <a:buChar char="q"/>
            </a:pPr>
            <a:r>
              <a:rPr lang="en-AU" sz="3200" dirty="0" smtClean="0"/>
              <a:t>Electric shock</a:t>
            </a:r>
            <a:endParaRPr lang="th-TH" sz="3200" dirty="0" smtClean="0"/>
          </a:p>
        </p:txBody>
      </p:sp>
      <p:pic>
        <p:nvPicPr>
          <p:cNvPr id="5" name="Picture 12" descr="car acciden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38125" y="3581400"/>
            <a:ext cx="2581275" cy="2895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6" name="Picture 19" descr="ch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581400"/>
            <a:ext cx="2590800" cy="2679123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  <p:pic>
        <p:nvPicPr>
          <p:cNvPr id="7" name="Picture 16" descr="bu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3505200" y="3075499"/>
            <a:ext cx="1905000" cy="3784678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</p:pic>
    </p:spTree>
    <p:extLst>
      <p:ext uri="{BB962C8B-B14F-4D97-AF65-F5344CB8AC3E}">
        <p14:creationId xmlns="" xmlns:p14="http://schemas.microsoft.com/office/powerpoint/2010/main" val="56063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b="1" dirty="0" smtClean="0">
                <a:latin typeface="+mn-lt"/>
              </a:rPr>
              <a:t>Chemical Agents and Drugs</a:t>
            </a:r>
            <a:endParaRPr lang="th-TH" sz="3400" b="1" dirty="0" smtClean="0">
              <a:latin typeface="+mn-lt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sz="3200" dirty="0" smtClean="0"/>
              <a:t>Hypertonic concentration of salt – deranging electrolyte homeostasis</a:t>
            </a:r>
          </a:p>
          <a:p>
            <a:r>
              <a:rPr lang="en-AU" sz="3200" dirty="0" smtClean="0"/>
              <a:t>Poisons – arsenic, cyanide, or mercuric salts</a:t>
            </a:r>
          </a:p>
          <a:p>
            <a:r>
              <a:rPr lang="en-AU" sz="3200" dirty="0" smtClean="0"/>
              <a:t>Insecticides and Herbicides</a:t>
            </a:r>
          </a:p>
          <a:p>
            <a:r>
              <a:rPr lang="en-AU" sz="3200" dirty="0" smtClean="0"/>
              <a:t>Air pollutant – carbon monoxide</a:t>
            </a:r>
          </a:p>
          <a:p>
            <a:r>
              <a:rPr lang="en-AU" sz="3200" dirty="0" smtClean="0"/>
              <a:t>Occupational hazard – asbestos</a:t>
            </a:r>
          </a:p>
          <a:p>
            <a:r>
              <a:rPr lang="en-AU" sz="3200" dirty="0" smtClean="0"/>
              <a:t>Alcohol and Narcotic drugs </a:t>
            </a:r>
            <a:endParaRPr lang="th-TH" sz="3200" dirty="0" smtClean="0"/>
          </a:p>
        </p:txBody>
      </p:sp>
      <p:pic>
        <p:nvPicPr>
          <p:cNvPr id="2051" name="Picture 3" descr="C:\Program Files (x86)\Microsoft Office\MEDIA\CAGCAT10\j0199755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04800"/>
            <a:ext cx="1044675" cy="1066800"/>
          </a:xfrm>
          <a:prstGeom prst="rect">
            <a:avLst/>
          </a:prstGeom>
          <a:noFill/>
        </p:spPr>
      </p:pic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7344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b="1" dirty="0" smtClean="0">
                <a:latin typeface="+mn-lt"/>
              </a:rPr>
              <a:t>Infectious Agents</a:t>
            </a:r>
            <a:endParaRPr lang="th-TH" sz="3400" b="1" dirty="0" smtClean="0">
              <a:latin typeface="+mn-lt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dirty="0" smtClean="0"/>
              <a:t>Bacteria</a:t>
            </a:r>
          </a:p>
          <a:p>
            <a:r>
              <a:rPr lang="en-AU" dirty="0"/>
              <a:t>Viruses</a:t>
            </a:r>
            <a:endParaRPr lang="th-TH" dirty="0"/>
          </a:p>
          <a:p>
            <a:r>
              <a:rPr lang="en-AU" dirty="0" smtClean="0"/>
              <a:t>Parasites</a:t>
            </a:r>
            <a:endParaRPr lang="en-AU" sz="3200" dirty="0" smtClean="0"/>
          </a:p>
          <a:p>
            <a:r>
              <a:rPr lang="en-AU" sz="3200" dirty="0" smtClean="0"/>
              <a:t>Fungi</a:t>
            </a:r>
          </a:p>
          <a:p>
            <a:r>
              <a:rPr lang="en-AU" sz="3200" dirty="0" err="1" smtClean="0"/>
              <a:t>Rickettsiae</a:t>
            </a:r>
            <a:endParaRPr lang="en-AU" sz="3200" dirty="0" smtClean="0"/>
          </a:p>
        </p:txBody>
      </p:sp>
      <p:pic>
        <p:nvPicPr>
          <p:cNvPr id="1026" name="Picture 2" descr="C:\Users\Lenovo\Desktop\imag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295400"/>
            <a:ext cx="5233987" cy="4191360"/>
          </a:xfrm>
          <a:prstGeom prst="rect">
            <a:avLst/>
          </a:prstGeom>
          <a:noFill/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44982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b="1" dirty="0" smtClean="0"/>
              <a:t>Immunologic Reactions</a:t>
            </a:r>
            <a:endParaRPr lang="th-TH" sz="3400" b="1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sz="3200" dirty="0" smtClean="0"/>
              <a:t>Anaphylactic reaction to foreign protein or drug</a:t>
            </a:r>
          </a:p>
          <a:p>
            <a:r>
              <a:rPr lang="en-AU" sz="3200" dirty="0" smtClean="0"/>
              <a:t>Reactions to endogenous self-antigens – autoimmune diseases</a:t>
            </a:r>
          </a:p>
          <a:p>
            <a:endParaRPr lang="th-TH" sz="3200" dirty="0" smtClean="0"/>
          </a:p>
        </p:txBody>
      </p:sp>
      <p:pic>
        <p:nvPicPr>
          <p:cNvPr id="5" name="Picture 7" descr="immune reac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86400" y="2925762"/>
            <a:ext cx="3359942" cy="3352800"/>
          </a:xfrm>
          <a:prstGeom prst="rect">
            <a:avLst/>
          </a:prstGeom>
          <a:noFill/>
        </p:spPr>
      </p:pic>
      <p:pic>
        <p:nvPicPr>
          <p:cNvPr id="6" name="Picture 8" descr="rheumatoid_arthritis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62000" y="3627437"/>
            <a:ext cx="3962400" cy="2651125"/>
          </a:xfrm>
          <a:prstGeom prst="rect">
            <a:avLst/>
          </a:prstGeom>
          <a:noFill/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733687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b="1" dirty="0" smtClean="0"/>
              <a:t>Genetics Derangements</a:t>
            </a:r>
            <a:endParaRPr lang="th-TH" sz="3400" b="1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sz="3200" dirty="0" smtClean="0"/>
              <a:t>Congenital malformation – Down syndrome</a:t>
            </a:r>
          </a:p>
          <a:p>
            <a:r>
              <a:rPr lang="en-AU" sz="3200" dirty="0" smtClean="0"/>
              <a:t>Decreased life of red blood cell – </a:t>
            </a:r>
            <a:r>
              <a:rPr lang="en-AU" sz="3200" dirty="0" err="1" smtClean="0"/>
              <a:t>Thalassemia</a:t>
            </a:r>
            <a:r>
              <a:rPr lang="en-AU" sz="3200" dirty="0" smtClean="0"/>
              <a:t>, Sickle cell </a:t>
            </a:r>
            <a:r>
              <a:rPr lang="en-AU" sz="3200" dirty="0" err="1" smtClean="0"/>
              <a:t>anemia</a:t>
            </a:r>
            <a:endParaRPr lang="th-TH" sz="3200" dirty="0" smtClean="0"/>
          </a:p>
          <a:p>
            <a:r>
              <a:rPr lang="en-AU" sz="3200" dirty="0" smtClean="0"/>
              <a:t>Inborn errors of metabolism</a:t>
            </a:r>
          </a:p>
          <a:p>
            <a:endParaRPr lang="th-TH" sz="3200" dirty="0" smtClean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1596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400" b="1" dirty="0" smtClean="0"/>
              <a:t>Nutritional Imbalances</a:t>
            </a:r>
            <a:endParaRPr lang="th-TH" sz="3400" b="1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r>
              <a:rPr lang="en-AU" sz="3200" dirty="0" smtClean="0"/>
              <a:t>Protein-calorie deficiencies</a:t>
            </a:r>
          </a:p>
          <a:p>
            <a:r>
              <a:rPr lang="en-AU" sz="3200" dirty="0" smtClean="0"/>
              <a:t>Vitamin deficiencies</a:t>
            </a:r>
          </a:p>
          <a:p>
            <a:r>
              <a:rPr lang="en-AU" sz="3200" dirty="0" smtClean="0"/>
              <a:t>Anorexia nervosa</a:t>
            </a:r>
          </a:p>
          <a:p>
            <a:r>
              <a:rPr lang="en-AU" sz="3200" dirty="0" smtClean="0"/>
              <a:t>Excesses of lipids – Obesity, Atherosclerosis</a:t>
            </a:r>
            <a:endParaRPr lang="th-TH" sz="3200" dirty="0" smtClean="0"/>
          </a:p>
          <a:p>
            <a:r>
              <a:rPr lang="en-AU" sz="3200" dirty="0" smtClean="0"/>
              <a:t>Metabolic diseases – Diabetes</a:t>
            </a:r>
            <a:endParaRPr lang="th-TH" sz="3200" dirty="0" smtClean="0"/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00322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398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400" b="1" u="sng" dirty="0" smtClean="0">
                <a:solidFill>
                  <a:srgbClr val="FF0066"/>
                </a:solidFill>
              </a:rPr>
              <a:t>Mechanisms of Cell Injury</a:t>
            </a:r>
            <a:endParaRPr lang="th-TH" sz="3400" b="1" u="sng" dirty="0" smtClean="0">
              <a:solidFill>
                <a:srgbClr val="FF0066"/>
              </a:solidFill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600200"/>
            <a:ext cx="9144000" cy="4530725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dirty="0" smtClean="0"/>
              <a:t>Depletion of ATP</a:t>
            </a:r>
          </a:p>
          <a:p>
            <a:pPr eaLnBrk="1" hangingPunct="1">
              <a:defRPr/>
            </a:pPr>
            <a:r>
              <a:rPr lang="en-AU" dirty="0" smtClean="0"/>
              <a:t>Mitochondrial Damage</a:t>
            </a:r>
          </a:p>
          <a:p>
            <a:pPr eaLnBrk="1" hangingPunct="1">
              <a:defRPr/>
            </a:pPr>
            <a:r>
              <a:rPr lang="en-AU" dirty="0" smtClean="0"/>
              <a:t>Influx of Intracellular Calcium and Loss of Calcium Homeostasis</a:t>
            </a:r>
          </a:p>
          <a:p>
            <a:pPr eaLnBrk="1" hangingPunct="1">
              <a:defRPr/>
            </a:pPr>
            <a:r>
              <a:rPr lang="en-AU" dirty="0" smtClean="0"/>
              <a:t>Accumulation of Oxygen-Derived free radical (</a:t>
            </a:r>
            <a:r>
              <a:rPr lang="en-AU" i="1" dirty="0" smtClean="0">
                <a:solidFill>
                  <a:srgbClr val="FF66FF"/>
                </a:solidFill>
              </a:rPr>
              <a:t>Oxidative stress</a:t>
            </a:r>
            <a:r>
              <a:rPr lang="en-AU" dirty="0" smtClean="0"/>
              <a:t>)</a:t>
            </a:r>
            <a:endParaRPr lang="th-TH" dirty="0" smtClean="0"/>
          </a:p>
          <a:p>
            <a:pPr eaLnBrk="1" hangingPunct="1">
              <a:defRPr/>
            </a:pPr>
            <a:r>
              <a:rPr lang="en-AU" dirty="0" smtClean="0"/>
              <a:t>Defects in Membrane Permeability</a:t>
            </a:r>
            <a:endParaRPr lang="th-TH" dirty="0" smtClean="0"/>
          </a:p>
        </p:txBody>
      </p:sp>
    </p:spTree>
    <p:extLst>
      <p:ext uri="{BB962C8B-B14F-4D97-AF65-F5344CB8AC3E}">
        <p14:creationId xmlns="" xmlns:p14="http://schemas.microsoft.com/office/powerpoint/2010/main" val="326892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" descr="d:\SCContent\9781416031215\graphics\fullsize\S9781416031215-001-f0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2895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6856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3662363" y="1990725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5643563" y="1685925"/>
            <a:ext cx="1539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491163" y="1762125"/>
            <a:ext cx="1905000" cy="9144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rgbClr val="841481"/>
                </a:solidFill>
                <a:latin typeface="Arial" charset="0"/>
                <a:cs typeface="Arial" charset="0"/>
              </a:rPr>
              <a:t>Adapted</a:t>
            </a:r>
          </a:p>
          <a:p>
            <a:pPr algn="ctr"/>
            <a:r>
              <a:rPr lang="en-US" sz="2400" b="1">
                <a:solidFill>
                  <a:srgbClr val="841481"/>
                </a:solidFill>
                <a:latin typeface="Arial" charset="0"/>
                <a:cs typeface="Arial" charset="0"/>
              </a:rPr>
              <a:t>Cell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738563" y="1685925"/>
            <a:ext cx="1447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en-US" sz="2400">
              <a:latin typeface="Times New Roman" pitchFamily="18" charset="0"/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814763" y="1727200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endParaRPr lang="en-US" sz="2000">
              <a:latin typeface="Arial" charset="0"/>
              <a:cs typeface="Arial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824288" y="1609725"/>
            <a:ext cx="12954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000" b="1">
                <a:solidFill>
                  <a:srgbClr val="FF0000"/>
                </a:solidFill>
                <a:latin typeface="Arial" charset="0"/>
                <a:cs typeface="Arial" charset="0"/>
              </a:rPr>
              <a:t>+ Stress</a:t>
            </a:r>
          </a:p>
        </p:txBody>
      </p:sp>
      <p:sp>
        <p:nvSpPr>
          <p:cNvPr id="144392" name="Text Box 8"/>
          <p:cNvSpPr txBox="1">
            <a:spLocks noChangeArrowheads="1"/>
          </p:cNvSpPr>
          <p:nvPr/>
        </p:nvSpPr>
        <p:spPr bwMode="auto">
          <a:xfrm>
            <a:off x="2138363" y="2905125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Injury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595563" y="26765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595563" y="3286125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7" name="Line 11"/>
          <p:cNvSpPr>
            <a:spLocks noChangeShapeType="1"/>
          </p:cNvSpPr>
          <p:nvPr/>
        </p:nvSpPr>
        <p:spPr bwMode="auto">
          <a:xfrm>
            <a:off x="2671763" y="4505325"/>
            <a:ext cx="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 flipH="1" flipV="1">
            <a:off x="3128963" y="2524125"/>
            <a:ext cx="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3738563" y="5419725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3738563" y="5876925"/>
            <a:ext cx="2438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11" name="Oval 15"/>
          <p:cNvSpPr>
            <a:spLocks noChangeArrowheads="1"/>
          </p:cNvSpPr>
          <p:nvPr/>
        </p:nvSpPr>
        <p:spPr bwMode="auto">
          <a:xfrm>
            <a:off x="1604963" y="1685925"/>
            <a:ext cx="1981200" cy="9144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charset="0"/>
                <a:cs typeface="Arial" charset="0"/>
              </a:rPr>
              <a:t>Normal </a:t>
            </a:r>
          </a:p>
          <a:p>
            <a:pPr algn="ctr"/>
            <a:r>
              <a:rPr lang="en-US" sz="2400" b="1" dirty="0">
                <a:latin typeface="Arial" charset="0"/>
                <a:cs typeface="Arial" charset="0"/>
              </a:rPr>
              <a:t>cell</a:t>
            </a: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1681163" y="3590925"/>
            <a:ext cx="1981200" cy="914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charset="0"/>
                <a:cs typeface="Arial" charset="0"/>
              </a:rPr>
              <a:t>Reversibly</a:t>
            </a:r>
          </a:p>
          <a:p>
            <a:pPr algn="ctr"/>
            <a:r>
              <a:rPr lang="en-US" sz="2400" b="1" dirty="0">
                <a:latin typeface="Arial" charset="0"/>
                <a:cs typeface="Arial" charset="0"/>
              </a:rPr>
              <a:t> injured cell</a:t>
            </a:r>
          </a:p>
        </p:txBody>
      </p:sp>
      <p:sp>
        <p:nvSpPr>
          <p:cNvPr id="4113" name="Rectangle 17"/>
          <p:cNvSpPr>
            <a:spLocks noChangeArrowheads="1"/>
          </p:cNvSpPr>
          <p:nvPr/>
        </p:nvSpPr>
        <p:spPr bwMode="auto">
          <a:xfrm>
            <a:off x="1757363" y="5191125"/>
            <a:ext cx="1905000" cy="914400"/>
          </a:xfrm>
          <a:prstGeom prst="rect">
            <a:avLst/>
          </a:prstGeom>
          <a:solidFill>
            <a:srgbClr val="4D4D4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charset="0"/>
                <a:cs typeface="Arial" charset="0"/>
              </a:rPr>
              <a:t>Irreversibly </a:t>
            </a:r>
          </a:p>
          <a:p>
            <a:pPr algn="ctr"/>
            <a:r>
              <a:rPr lang="en-US" sz="2400" b="1" dirty="0">
                <a:latin typeface="Arial" charset="0"/>
                <a:cs typeface="Arial" charset="0"/>
              </a:rPr>
              <a:t>Injured cell</a:t>
            </a:r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6329363" y="5191125"/>
            <a:ext cx="1676400" cy="9144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 dirty="0">
                <a:latin typeface="Arial" charset="0"/>
                <a:cs typeface="Arial" charset="0"/>
              </a:rPr>
              <a:t>Dead cell</a:t>
            </a:r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 rot="-1666920">
            <a:off x="4183063" y="2852738"/>
            <a:ext cx="1136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 b="1">
                <a:solidFill>
                  <a:srgbClr val="FF0000"/>
                </a:solidFill>
                <a:latin typeface="Times New Roman" pitchFamily="18" charset="0"/>
              </a:rPr>
              <a:t>+Stress</a:t>
            </a:r>
          </a:p>
        </p:txBody>
      </p:sp>
      <p:sp>
        <p:nvSpPr>
          <p:cNvPr id="4116" name="Line 20"/>
          <p:cNvSpPr>
            <a:spLocks noChangeShapeType="1"/>
          </p:cNvSpPr>
          <p:nvPr/>
        </p:nvSpPr>
        <p:spPr bwMode="auto">
          <a:xfrm flipH="1">
            <a:off x="3738563" y="2752725"/>
            <a:ext cx="2057400" cy="1066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17" name="Line 21"/>
          <p:cNvSpPr>
            <a:spLocks noChangeShapeType="1"/>
          </p:cNvSpPr>
          <p:nvPr/>
        </p:nvSpPr>
        <p:spPr bwMode="auto">
          <a:xfrm flipV="1">
            <a:off x="3738563" y="2752725"/>
            <a:ext cx="2667000" cy="1447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18" name="Line 22"/>
          <p:cNvSpPr>
            <a:spLocks noChangeShapeType="1"/>
          </p:cNvSpPr>
          <p:nvPr/>
        </p:nvSpPr>
        <p:spPr bwMode="auto">
          <a:xfrm flipH="1">
            <a:off x="3662363" y="2295525"/>
            <a:ext cx="1676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4407" name="Text Box 23"/>
          <p:cNvSpPr txBox="1">
            <a:spLocks noChangeArrowheads="1"/>
          </p:cNvSpPr>
          <p:nvPr/>
        </p:nvSpPr>
        <p:spPr bwMode="auto">
          <a:xfrm>
            <a:off x="4043363" y="4962525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Apoptosis</a:t>
            </a:r>
          </a:p>
        </p:txBody>
      </p:sp>
      <p:sp>
        <p:nvSpPr>
          <p:cNvPr id="144408" name="Text Box 24"/>
          <p:cNvSpPr txBox="1">
            <a:spLocks noChangeArrowheads="1"/>
          </p:cNvSpPr>
          <p:nvPr/>
        </p:nvSpPr>
        <p:spPr bwMode="auto">
          <a:xfrm>
            <a:off x="4195763" y="5800725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Necrosis</a:t>
            </a:r>
          </a:p>
        </p:txBody>
      </p:sp>
      <p:sp>
        <p:nvSpPr>
          <p:cNvPr id="4121" name="Text Box 25"/>
          <p:cNvSpPr txBox="1">
            <a:spLocks noChangeArrowheads="1"/>
          </p:cNvSpPr>
          <p:nvPr/>
        </p:nvSpPr>
        <p:spPr bwMode="auto">
          <a:xfrm>
            <a:off x="3890963" y="2265363"/>
            <a:ext cx="111442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000" b="1">
                <a:solidFill>
                  <a:srgbClr val="0000CC"/>
                </a:solidFill>
                <a:latin typeface="Arial" charset="0"/>
                <a:cs typeface="Arial" charset="0"/>
              </a:rPr>
              <a:t>- Stress</a:t>
            </a:r>
          </a:p>
        </p:txBody>
      </p:sp>
      <p:sp>
        <p:nvSpPr>
          <p:cNvPr id="4122" name="Text Box 26"/>
          <p:cNvSpPr txBox="1">
            <a:spLocks noChangeArrowheads="1"/>
          </p:cNvSpPr>
          <p:nvPr/>
        </p:nvSpPr>
        <p:spPr bwMode="auto">
          <a:xfrm rot="-1609336">
            <a:off x="4500563" y="3514725"/>
            <a:ext cx="11414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/>
            <a:r>
              <a:rPr lang="en-US" sz="2400" b="1">
                <a:solidFill>
                  <a:srgbClr val="0000CC"/>
                </a:solidFill>
                <a:latin typeface="Times New Roman" pitchFamily="18" charset="0"/>
              </a:rPr>
              <a:t>- Stress</a:t>
            </a:r>
          </a:p>
        </p:txBody>
      </p:sp>
      <p:sp>
        <p:nvSpPr>
          <p:cNvPr id="4123" name="Freeform 27"/>
          <p:cNvSpPr>
            <a:spLocks/>
          </p:cNvSpPr>
          <p:nvPr/>
        </p:nvSpPr>
        <p:spPr bwMode="auto">
          <a:xfrm>
            <a:off x="1401763" y="2371725"/>
            <a:ext cx="355600" cy="3124200"/>
          </a:xfrm>
          <a:custGeom>
            <a:avLst/>
            <a:gdLst>
              <a:gd name="T0" fmla="*/ 2147483647 w 224"/>
              <a:gd name="T1" fmla="*/ 0 h 1968"/>
              <a:gd name="T2" fmla="*/ 2147483647 w 224"/>
              <a:gd name="T3" fmla="*/ 2147483647 h 1968"/>
              <a:gd name="T4" fmla="*/ 2147483647 w 224"/>
              <a:gd name="T5" fmla="*/ 2147483647 h 1968"/>
              <a:gd name="T6" fmla="*/ 2147483647 w 224"/>
              <a:gd name="T7" fmla="*/ 2147483647 h 1968"/>
              <a:gd name="T8" fmla="*/ 0 60000 65536"/>
              <a:gd name="T9" fmla="*/ 0 60000 65536"/>
              <a:gd name="T10" fmla="*/ 0 60000 65536"/>
              <a:gd name="T11" fmla="*/ 0 60000 65536"/>
              <a:gd name="T12" fmla="*/ 0 w 224"/>
              <a:gd name="T13" fmla="*/ 0 h 1968"/>
              <a:gd name="T14" fmla="*/ 224 w 224"/>
              <a:gd name="T15" fmla="*/ 1968 h 196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4" h="1968">
                <a:moveTo>
                  <a:pt x="224" y="0"/>
                </a:moveTo>
                <a:cubicBezTo>
                  <a:pt x="144" y="56"/>
                  <a:pt x="64" y="112"/>
                  <a:pt x="32" y="384"/>
                </a:cubicBezTo>
                <a:cubicBezTo>
                  <a:pt x="0" y="656"/>
                  <a:pt x="8" y="1368"/>
                  <a:pt x="32" y="1632"/>
                </a:cubicBezTo>
                <a:cubicBezTo>
                  <a:pt x="56" y="1896"/>
                  <a:pt x="152" y="1912"/>
                  <a:pt x="176" y="1968"/>
                </a:cubicBezTo>
              </a:path>
            </a:pathLst>
          </a:custGeom>
          <a:noFill/>
          <a:ln w="38100" cmpd="sng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24" name="Line 28"/>
          <p:cNvSpPr>
            <a:spLocks noChangeShapeType="1"/>
          </p:cNvSpPr>
          <p:nvPr/>
        </p:nvSpPr>
        <p:spPr bwMode="auto">
          <a:xfrm>
            <a:off x="1604963" y="5419725"/>
            <a:ext cx="152400" cy="76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144413" name="Text Box 29"/>
          <p:cNvSpPr txBox="1">
            <a:spLocks noChangeArrowheads="1"/>
          </p:cNvSpPr>
          <p:nvPr/>
        </p:nvSpPr>
        <p:spPr bwMode="auto">
          <a:xfrm>
            <a:off x="3470275" y="530225"/>
            <a:ext cx="26717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Overview</a:t>
            </a:r>
          </a:p>
        </p:txBody>
      </p:sp>
      <p:sp>
        <p:nvSpPr>
          <p:cNvPr id="31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87352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9164" name="Rectangle 1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AU" sz="3400" b="1" u="sng" dirty="0" smtClean="0">
                <a:ln w="6350">
                  <a:noFill/>
                </a:ln>
                <a:solidFill>
                  <a:srgbClr val="FF0066"/>
                </a:solidFill>
              </a:rPr>
              <a:t>Depletion of ATP</a:t>
            </a:r>
            <a:endParaRPr lang="th-TH" sz="3400" b="1" u="sng" dirty="0" smtClean="0">
              <a:ln w="6350">
                <a:noFill/>
              </a:ln>
              <a:solidFill>
                <a:srgbClr val="FF0066"/>
              </a:solidFill>
            </a:endParaRPr>
          </a:p>
        </p:txBody>
      </p:sp>
      <p:sp>
        <p:nvSpPr>
          <p:cNvPr id="49165" name="Text Box 13"/>
          <p:cNvSpPr txBox="1">
            <a:spLocks noChangeArrowheads="1"/>
          </p:cNvSpPr>
          <p:nvPr/>
        </p:nvSpPr>
        <p:spPr bwMode="auto">
          <a:xfrm>
            <a:off x="0" y="2286000"/>
            <a:ext cx="91440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3200" dirty="0"/>
              <a:t>Causes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AU" sz="3200" dirty="0" smtClean="0"/>
              <a:t>Hypoxia </a:t>
            </a:r>
            <a:r>
              <a:rPr lang="en-US" sz="3200" dirty="0" smtClean="0"/>
              <a:t>mitochondrial damage</a:t>
            </a:r>
            <a:endParaRPr lang="en-AU" sz="3200" dirty="0" smtClean="0"/>
          </a:p>
          <a:p>
            <a:pPr lvl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AU" sz="3200" dirty="0" smtClean="0"/>
              <a:t>Ischemia </a:t>
            </a:r>
            <a:r>
              <a:rPr lang="en-US" sz="3200" dirty="0" smtClean="0"/>
              <a:t>(reduced blood supply and hence oxygen and nutrients) </a:t>
            </a:r>
            <a:endParaRPr lang="en-AU" sz="3200" dirty="0"/>
          </a:p>
          <a:p>
            <a:pPr lvl="1">
              <a:spcBef>
                <a:spcPct val="50000"/>
              </a:spcBef>
              <a:buFont typeface="Wingdings" pitchFamily="2" charset="2"/>
              <a:buChar char="q"/>
              <a:defRPr/>
            </a:pPr>
            <a:r>
              <a:rPr lang="en-AU" sz="3200" dirty="0" smtClean="0"/>
              <a:t>Chemical Injury </a:t>
            </a:r>
            <a:r>
              <a:rPr lang="en-US" sz="3200" dirty="0" smtClean="0"/>
              <a:t>certain toxins(</a:t>
            </a:r>
            <a:r>
              <a:rPr lang="en-US" sz="3200" dirty="0" err="1" smtClean="0"/>
              <a:t>e.g</a:t>
            </a:r>
            <a:r>
              <a:rPr lang="en-US" sz="3200" dirty="0" smtClean="0"/>
              <a:t> cyanides)</a:t>
            </a:r>
          </a:p>
          <a:p>
            <a:pPr lvl="1">
              <a:spcBef>
                <a:spcPct val="50000"/>
              </a:spcBef>
              <a:buFont typeface="Wingdings" pitchFamily="2" charset="2"/>
              <a:buChar char="q"/>
              <a:defRPr/>
            </a:pPr>
            <a:endParaRPr lang="th-TH" sz="3200" dirty="0"/>
          </a:p>
        </p:txBody>
      </p:sp>
    </p:spTree>
    <p:extLst>
      <p:ext uri="{BB962C8B-B14F-4D97-AF65-F5344CB8AC3E}">
        <p14:creationId xmlns="" xmlns:p14="http://schemas.microsoft.com/office/powerpoint/2010/main" val="1988586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9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5"/>
          <p:cNvSpPr txBox="1">
            <a:spLocks noChangeArrowheads="1"/>
          </p:cNvSpPr>
          <p:nvPr/>
        </p:nvSpPr>
        <p:spPr>
          <a:xfrm>
            <a:off x="0" y="990600"/>
            <a:ext cx="9144000" cy="5029200"/>
          </a:xfrm>
          <a:prstGeom prst="rect">
            <a:avLst/>
          </a:prstGeom>
        </p:spPr>
        <p:txBody>
          <a:bodyPr/>
          <a:lstStyle/>
          <a:p>
            <a:pPr marL="495300" indent="-4953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3200" u="sng" kern="0" dirty="0" smtClean="0">
                <a:latin typeface="+mn-lt"/>
                <a:cs typeface="+mn-cs"/>
              </a:rPr>
              <a:t>ATP </a:t>
            </a:r>
            <a:r>
              <a:rPr lang="en-US" sz="3200" u="sng" kern="0" dirty="0">
                <a:latin typeface="+mn-lt"/>
                <a:cs typeface="+mn-cs"/>
              </a:rPr>
              <a:t>is critical for:</a:t>
            </a:r>
          </a:p>
          <a:p>
            <a:pPr marL="869950" lvl="1" indent="-412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  <a:cs typeface="+mn-cs"/>
              </a:rPr>
              <a:t>Membrane transport</a:t>
            </a:r>
          </a:p>
          <a:p>
            <a:pPr marL="869950" lvl="1" indent="-412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  <a:cs typeface="+mn-cs"/>
              </a:rPr>
              <a:t>Maintenance of ionic gradients ( Na+, K+ Ca2+)</a:t>
            </a:r>
          </a:p>
          <a:p>
            <a:pPr marL="869950" lvl="1" indent="-412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>
                <a:latin typeface="+mn-lt"/>
                <a:cs typeface="+mn-cs"/>
              </a:rPr>
              <a:t>Protein synthesis</a:t>
            </a:r>
          </a:p>
          <a:p>
            <a:pPr marL="869950" lvl="1" indent="-41275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60000"/>
              <a:buFont typeface="Wingdings" pitchFamily="2" charset="2"/>
              <a:buChar char="n"/>
              <a:defRPr/>
            </a:pPr>
            <a:r>
              <a:rPr lang="en-US" sz="3200" kern="0" dirty="0" err="1">
                <a:latin typeface="+mn-lt"/>
                <a:cs typeface="+mn-cs"/>
              </a:rPr>
              <a:t>Cytoskeletal</a:t>
            </a:r>
            <a:r>
              <a:rPr lang="en-US" sz="3200" kern="0" dirty="0">
                <a:latin typeface="+mn-lt"/>
                <a:cs typeface="+mn-cs"/>
              </a:rPr>
              <a:t> function (microfilaments)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676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" descr="d:\SCContent\9781416031215\graphics\fullsize\S9781416031215-001-f0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0"/>
            <a:ext cx="61722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211868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316414" y="538361"/>
            <a:ext cx="4511170" cy="615553"/>
          </a:xfrm>
        </p:spPr>
        <p:txBody>
          <a:bodyPr wrap="none">
            <a:spAutoFit/>
          </a:bodyPr>
          <a:lstStyle/>
          <a:p>
            <a:pPr>
              <a:defRPr/>
            </a:pPr>
            <a:r>
              <a:rPr lang="en-AU" sz="3400" b="1" u="sng" dirty="0" smtClean="0">
                <a:solidFill>
                  <a:srgbClr val="FF3399"/>
                </a:solidFill>
                <a:latin typeface="+mn-lt"/>
                <a:ea typeface="+mn-ea"/>
                <a:cs typeface="+mn-cs"/>
              </a:rPr>
              <a:t>Mitochondrial Damage</a:t>
            </a:r>
            <a:endParaRPr lang="th-TH" sz="3400" b="1" u="sng" dirty="0" smtClean="0">
              <a:solidFill>
                <a:srgbClr val="FF3399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0" y="1574800"/>
            <a:ext cx="91440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sz="3200" dirty="0"/>
              <a:t>Causes</a:t>
            </a:r>
          </a:p>
          <a:p>
            <a:pPr>
              <a:spcBef>
                <a:spcPct val="50000"/>
              </a:spcBef>
              <a:defRPr/>
            </a:pPr>
            <a:r>
              <a:rPr lang="en-AU" sz="3200" dirty="0"/>
              <a:t>    Hypoxia, Toxins</a:t>
            </a:r>
          </a:p>
          <a:p>
            <a:pPr>
              <a:spcBef>
                <a:spcPct val="50000"/>
              </a:spcBef>
              <a:defRPr/>
            </a:pPr>
            <a:r>
              <a:rPr lang="en-AU" sz="3200" dirty="0"/>
              <a:t>    </a:t>
            </a:r>
            <a:r>
              <a:rPr lang="en-AU" sz="3200" dirty="0" err="1"/>
              <a:t>Cytosolic</a:t>
            </a:r>
            <a:r>
              <a:rPr lang="en-AU" sz="3200" dirty="0"/>
              <a:t> Ca</a:t>
            </a:r>
            <a:r>
              <a:rPr lang="en-AU" sz="3200" baseline="30000" dirty="0"/>
              <a:t>2+  </a:t>
            </a:r>
            <a:endParaRPr lang="en-AU" sz="3200" dirty="0"/>
          </a:p>
          <a:p>
            <a:pPr>
              <a:spcBef>
                <a:spcPct val="50000"/>
              </a:spcBef>
              <a:defRPr/>
            </a:pPr>
            <a:r>
              <a:rPr lang="en-AU" sz="3200" dirty="0"/>
              <a:t>    Oxidative stress</a:t>
            </a:r>
          </a:p>
          <a:p>
            <a:pPr>
              <a:spcBef>
                <a:spcPct val="50000"/>
              </a:spcBef>
              <a:defRPr/>
            </a:pPr>
            <a:r>
              <a:rPr lang="en-AU" sz="3200" dirty="0"/>
              <a:t>    Lipid breakdown product</a:t>
            </a:r>
          </a:p>
          <a:p>
            <a:pPr>
              <a:spcBef>
                <a:spcPct val="50000"/>
              </a:spcBef>
              <a:defRPr/>
            </a:pPr>
            <a:endParaRPr lang="th-TH" sz="3200" baseline="30000" dirty="0"/>
          </a:p>
          <a:p>
            <a:pPr>
              <a:spcBef>
                <a:spcPct val="50000"/>
              </a:spcBef>
              <a:defRPr/>
            </a:pPr>
            <a:r>
              <a:rPr lang="th-TH" sz="3200" baseline="30000" dirty="0"/>
              <a:t>      </a:t>
            </a:r>
          </a:p>
        </p:txBody>
      </p: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952500" y="4495800"/>
            <a:ext cx="5918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  <a:cs typeface="Angsana New" pitchFamily="18" charset="-34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83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83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3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3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01871-001-f01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1219200" y="467254"/>
            <a:ext cx="6477000" cy="5933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5911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i="1" u="sng" dirty="0">
                <a:solidFill>
                  <a:srgbClr val="FF3399"/>
                </a:solidFill>
              </a:rPr>
              <a:t>CALCIUM INFLUX AND LOSS OF CALCIUM HOMEOSTASIS</a:t>
            </a:r>
            <a:endParaRPr lang="en-IN" sz="3400" b="1" u="sng" dirty="0">
              <a:solidFill>
                <a:srgbClr val="FF33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2437"/>
            <a:ext cx="9144000" cy="4525963"/>
          </a:xfrm>
        </p:spPr>
        <p:txBody>
          <a:bodyPr/>
          <a:lstStyle/>
          <a:p>
            <a:pPr algn="just"/>
            <a:r>
              <a:rPr lang="en-US" dirty="0" smtClean="0"/>
              <a:t>Ischemia  and certain toxins causes an increase in cytosolic calcium concentration initially by releasing calcium from intracellular stores and later from  increased calcium influx across the cell membrane. </a:t>
            </a:r>
          </a:p>
          <a:p>
            <a:endParaRPr lang="en-US" dirty="0" smtClean="0"/>
          </a:p>
          <a:p>
            <a:pPr algn="just"/>
            <a:r>
              <a:rPr lang="en-US" dirty="0" smtClean="0"/>
              <a:t>Increased cytosolic calcium causes cell injury by several mechanisms.</a:t>
            </a:r>
          </a:p>
          <a:p>
            <a:endParaRPr lang="en-IN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733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 descr="d:\SCContent\9781416031215\graphics\fullsize\S9781416031215-001-f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0"/>
            <a:ext cx="6324600" cy="6400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5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72052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>
            <a:normAutofit/>
          </a:bodyPr>
          <a:lstStyle/>
          <a:p>
            <a:r>
              <a:rPr lang="en-US" sz="3400" b="1" u="sng" dirty="0" smtClean="0">
                <a:solidFill>
                  <a:srgbClr val="FF3399"/>
                </a:solidFill>
              </a:rPr>
              <a:t>Free Radicals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Free radicals cause chain reactions</a:t>
            </a:r>
          </a:p>
          <a:p>
            <a:pPr algn="just"/>
            <a:r>
              <a:rPr lang="en-US" dirty="0" smtClean="0"/>
              <a:t>Generated by:</a:t>
            </a:r>
          </a:p>
          <a:p>
            <a:pPr lvl="1" algn="just"/>
            <a:r>
              <a:rPr lang="en-US" dirty="0" smtClean="0"/>
              <a:t>Absorption of radiant energy</a:t>
            </a:r>
          </a:p>
          <a:p>
            <a:pPr lvl="1" algn="just"/>
            <a:r>
              <a:rPr lang="en-US" dirty="0" smtClean="0"/>
              <a:t>Oxidation of endogenous constituents</a:t>
            </a:r>
          </a:p>
          <a:p>
            <a:pPr lvl="1" algn="just"/>
            <a:r>
              <a:rPr lang="en-US" dirty="0" smtClean="0"/>
              <a:t>Oxidation of exogenous compounds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2446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906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FF3399"/>
                </a:solidFill>
              </a:rPr>
              <a:t>Examples of Free Radical Injury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0" y="2209800"/>
            <a:ext cx="9144000" cy="3733800"/>
          </a:xfrm>
        </p:spPr>
        <p:txBody>
          <a:bodyPr/>
          <a:lstStyle/>
          <a:p>
            <a:r>
              <a:rPr lang="en-US" dirty="0" smtClean="0"/>
              <a:t>Chemical (e.g., CCl</a:t>
            </a:r>
            <a:r>
              <a:rPr lang="en-US" baseline="-25000" dirty="0" smtClean="0"/>
              <a:t>4</a:t>
            </a:r>
            <a:r>
              <a:rPr lang="en-US" dirty="0" smtClean="0"/>
              <a:t>, acetaminophen)</a:t>
            </a:r>
          </a:p>
          <a:p>
            <a:r>
              <a:rPr lang="en-US" dirty="0" smtClean="0"/>
              <a:t>Inflammation / Microbial killing</a:t>
            </a:r>
          </a:p>
          <a:p>
            <a:r>
              <a:rPr lang="en-US" dirty="0" smtClean="0"/>
              <a:t>Irradiation (e.g., UV rays </a:t>
            </a:r>
            <a:r>
              <a:rPr lang="en-US" dirty="0" smtClean="0">
                <a:sym typeface="Wingdings" charset="2"/>
              </a:rPr>
              <a:t> skin cancer)</a:t>
            </a:r>
            <a:endParaRPr lang="en-US" dirty="0" smtClean="0"/>
          </a:p>
          <a:p>
            <a:r>
              <a:rPr lang="en-US" dirty="0" smtClean="0"/>
              <a:t>Oxygen (e.g., exposure to very high oxygen tension on ventilator)</a:t>
            </a:r>
          </a:p>
          <a:p>
            <a:r>
              <a:rPr lang="en-US" dirty="0" smtClean="0"/>
              <a:t>Age-related changes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676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400" b="1" dirty="0" smtClean="0">
                <a:solidFill>
                  <a:srgbClr val="FF3399"/>
                </a:solidFill>
              </a:rPr>
              <a:t>Mechanism of Free Radical Injury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3962400"/>
          </a:xfrm>
        </p:spPr>
        <p:txBody>
          <a:bodyPr/>
          <a:lstStyle/>
          <a:p>
            <a:pPr algn="just"/>
            <a:r>
              <a:rPr lang="en-US" b="1" dirty="0" smtClean="0"/>
              <a:t>Lipid </a:t>
            </a:r>
            <a:r>
              <a:rPr lang="en-US" b="1" dirty="0" err="1" smtClean="0"/>
              <a:t>peroxidation</a:t>
            </a:r>
            <a:r>
              <a:rPr lang="en-US" dirty="0" smtClean="0"/>
              <a:t> </a:t>
            </a:r>
            <a:r>
              <a:rPr lang="en-US" dirty="0" smtClean="0">
                <a:sym typeface="Wingdings" charset="2"/>
              </a:rPr>
              <a:t> damage to cellular and </a:t>
            </a:r>
            <a:r>
              <a:rPr lang="en-US" dirty="0" err="1" smtClean="0">
                <a:sym typeface="Wingdings" charset="2"/>
              </a:rPr>
              <a:t>organellar</a:t>
            </a:r>
            <a:r>
              <a:rPr lang="en-US" dirty="0" smtClean="0">
                <a:sym typeface="Wingdings" charset="2"/>
              </a:rPr>
              <a:t> membranes</a:t>
            </a:r>
            <a:endParaRPr lang="en-US" dirty="0" smtClean="0"/>
          </a:p>
          <a:p>
            <a:pPr algn="just"/>
            <a:r>
              <a:rPr lang="en-US" b="1" dirty="0" smtClean="0"/>
              <a:t>Protein cross-linking and fragmentation</a:t>
            </a:r>
            <a:r>
              <a:rPr lang="en-US" dirty="0" smtClean="0"/>
              <a:t> due to oxidative modification of amino acids and proteins</a:t>
            </a:r>
          </a:p>
          <a:p>
            <a:pPr algn="just"/>
            <a:r>
              <a:rPr lang="en-US" b="1" dirty="0" smtClean="0"/>
              <a:t>DNA damage </a:t>
            </a:r>
            <a:r>
              <a:rPr lang="en-US" dirty="0" smtClean="0"/>
              <a:t>due to reactions of free radicals with thymine</a:t>
            </a:r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15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err="1" smtClean="0"/>
              <a:t>DEFINATION</a:t>
            </a:r>
            <a:r>
              <a:rPr lang="en-US" sz="3400" b="1" dirty="0" smtClean="0"/>
              <a:t/>
            </a:r>
            <a:br>
              <a:rPr lang="en-US" sz="3400" b="1" dirty="0" smtClean="0"/>
            </a:br>
            <a:endParaRPr lang="en-US" sz="34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0" y="1759327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2800" dirty="0" smtClean="0">
                <a:latin typeface="+mj-lt"/>
              </a:rPr>
              <a:t>If the limits of adaptive response to a stimulus are exceeded, or in certain instances when the cell is exposed to an injurious agent or stress, a sequence of events follows that is termed </a:t>
            </a:r>
            <a:r>
              <a:rPr lang="en-US" sz="2800" b="1" i="1" dirty="0" smtClean="0">
                <a:solidFill>
                  <a:srgbClr val="FF0000"/>
                </a:solidFill>
                <a:latin typeface="+mj-lt"/>
              </a:rPr>
              <a:t>cell injury</a:t>
            </a:r>
            <a:r>
              <a:rPr lang="en-US" sz="2800" dirty="0" smtClean="0">
                <a:latin typeface="+mj-lt"/>
              </a:rPr>
              <a:t>. </a:t>
            </a:r>
          </a:p>
        </p:txBody>
      </p:sp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d:\SCContent\9781416031215\graphics\fullsize\S9781416031215-001-f0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50" y="0"/>
            <a:ext cx="8369300" cy="6477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9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35806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1077913"/>
            <a:ext cx="8229600" cy="11398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AU" sz="3200" dirty="0" smtClean="0"/>
              <a:t>Effects of the free radicals on cell injury</a:t>
            </a:r>
            <a:endParaRPr lang="th-TH" sz="3200" dirty="0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43125"/>
            <a:ext cx="8229600" cy="2347913"/>
          </a:xfrm>
        </p:spPr>
        <p:txBody>
          <a:bodyPr/>
          <a:lstStyle/>
          <a:p>
            <a:pPr eaLnBrk="1" hangingPunct="1">
              <a:defRPr/>
            </a:pPr>
            <a:r>
              <a:rPr lang="en-AU" b="1" dirty="0" smtClean="0"/>
              <a:t>Lipid </a:t>
            </a:r>
            <a:r>
              <a:rPr lang="en-AU" b="1" dirty="0" err="1" smtClean="0"/>
              <a:t>peroxidation</a:t>
            </a:r>
            <a:r>
              <a:rPr lang="en-AU" b="1" dirty="0" smtClean="0"/>
              <a:t> of Membranes</a:t>
            </a:r>
            <a:endParaRPr lang="th-TH" b="1" dirty="0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/>
              <a:t>          </a:t>
            </a:r>
            <a:r>
              <a:rPr lang="en-AU" dirty="0" smtClean="0"/>
              <a:t>- Plasma membrane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AU" dirty="0" smtClean="0"/>
              <a:t>          - </a:t>
            </a:r>
            <a:r>
              <a:rPr lang="en-AU" dirty="0" err="1" smtClean="0"/>
              <a:t>Organellar</a:t>
            </a:r>
            <a:r>
              <a:rPr lang="en-AU" dirty="0" smtClean="0"/>
              <a:t> membrane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en-AU" dirty="0" smtClean="0"/>
          </a:p>
        </p:txBody>
      </p:sp>
      <p:sp>
        <p:nvSpPr>
          <p:cNvPr id="79877" name="Text Box 5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58937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98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98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1" name="Text Box 5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0904" name="Rectangle 8"/>
          <p:cNvSpPr>
            <a:spLocks noGrp="1" noChangeArrowheads="1"/>
          </p:cNvSpPr>
          <p:nvPr>
            <p:ph idx="1"/>
          </p:nvPr>
        </p:nvSpPr>
        <p:spPr>
          <a:xfrm>
            <a:off x="0" y="2357438"/>
            <a:ext cx="9144000" cy="3679825"/>
          </a:xfrm>
        </p:spPr>
        <p:txBody>
          <a:bodyPr/>
          <a:lstStyle/>
          <a:p>
            <a:pPr eaLnBrk="1" hangingPunct="1">
              <a:defRPr/>
            </a:pPr>
            <a:r>
              <a:rPr lang="en-AU" b="1" dirty="0" smtClean="0"/>
              <a:t>Oxidative modification of proteins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AU" dirty="0" smtClean="0"/>
              <a:t>      -</a:t>
            </a:r>
            <a:r>
              <a:rPr lang="en-AU" sz="2400" dirty="0" smtClean="0"/>
              <a:t>Oxidation of amino acid side chains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AU" dirty="0" smtClean="0"/>
              <a:t>           Protein-protein cross-linkages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AU" dirty="0" smtClean="0"/>
              <a:t>      -</a:t>
            </a:r>
            <a:r>
              <a:rPr lang="en-AU" sz="2400" dirty="0" smtClean="0"/>
              <a:t>Oxidation of the protein backbone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AU" dirty="0" smtClean="0"/>
              <a:t>           Protein fragmentation</a:t>
            </a:r>
            <a:endParaRPr lang="th-TH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th-TH" dirty="0" smtClean="0"/>
          </a:p>
        </p:txBody>
      </p:sp>
    </p:spTree>
    <p:extLst>
      <p:ext uri="{BB962C8B-B14F-4D97-AF65-F5344CB8AC3E}">
        <p14:creationId xmlns="" xmlns:p14="http://schemas.microsoft.com/office/powerpoint/2010/main" val="219262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09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809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09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809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809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9" name="Text Box 5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2952" name="Rectangle 8"/>
          <p:cNvSpPr>
            <a:spLocks noGrp="1" noChangeArrowheads="1"/>
          </p:cNvSpPr>
          <p:nvPr>
            <p:ph idx="1"/>
          </p:nvPr>
        </p:nvSpPr>
        <p:spPr>
          <a:xfrm>
            <a:off x="0" y="2147888"/>
            <a:ext cx="91440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AU" b="1" dirty="0" smtClean="0"/>
              <a:t>Lesions in DNA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A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dirty="0" smtClean="0"/>
              <a:t>          Reaction with Thymine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A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dirty="0" smtClean="0"/>
              <a:t>         DNA single-stranded break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AU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dirty="0" smtClean="0"/>
              <a:t>              </a:t>
            </a:r>
            <a:r>
              <a:rPr lang="en-AU" b="1" dirty="0" smtClean="0"/>
              <a:t>DNA fragmentation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AU" dirty="0" smtClean="0"/>
              <a:t>         </a:t>
            </a:r>
            <a:endParaRPr lang="th-TH" dirty="0" smtClean="0"/>
          </a:p>
        </p:txBody>
      </p:sp>
      <p:sp>
        <p:nvSpPr>
          <p:cNvPr id="82953" name="AutoShape 9"/>
          <p:cNvSpPr>
            <a:spLocks noChangeArrowheads="1"/>
          </p:cNvSpPr>
          <p:nvPr/>
        </p:nvSpPr>
        <p:spPr bwMode="auto">
          <a:xfrm>
            <a:off x="3200400" y="3778250"/>
            <a:ext cx="711200" cy="5651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2954" name="AutoShape 10"/>
          <p:cNvSpPr>
            <a:spLocks noChangeArrowheads="1"/>
          </p:cNvSpPr>
          <p:nvPr/>
        </p:nvSpPr>
        <p:spPr bwMode="auto">
          <a:xfrm>
            <a:off x="3251200" y="4800600"/>
            <a:ext cx="711200" cy="5651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1970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29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2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9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82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82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82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2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29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3" grpId="0" animBg="1"/>
      <p:bldP spid="8295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i="1" u="sng" dirty="0"/>
              <a:t>DEFECTS IN MEMBRANE </a:t>
            </a:r>
            <a:r>
              <a:rPr lang="en-US" sz="3400" b="1" i="1" u="sng" dirty="0" smtClean="0"/>
              <a:t>PERMEABILITY</a:t>
            </a:r>
            <a:endParaRPr lang="en-IN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8637"/>
            <a:ext cx="9144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Several biochemical mechanisms contribute to membrane damage these involve: </a:t>
            </a:r>
          </a:p>
          <a:p>
            <a:pPr marL="0" indent="0">
              <a:buNone/>
            </a:pPr>
            <a:r>
              <a:rPr lang="en-US" dirty="0" smtClean="0"/>
              <a:t>	1) ATP depletion </a:t>
            </a:r>
          </a:p>
          <a:p>
            <a:pPr marL="0" indent="0">
              <a:buNone/>
            </a:pPr>
            <a:r>
              <a:rPr lang="en-US" dirty="0" smtClean="0"/>
              <a:t>	2) </a:t>
            </a:r>
            <a:r>
              <a:rPr lang="en-US" dirty="0" err="1" smtClean="0"/>
              <a:t>ROS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3) Decrease phospholipid synthesis              	</a:t>
            </a:r>
          </a:p>
          <a:p>
            <a:pPr marL="0" indent="0">
              <a:buNone/>
            </a:pPr>
            <a:r>
              <a:rPr lang="en-US" dirty="0" smtClean="0"/>
              <a:t>	4) Increased phospholipase activity                     	5) Cytoskeletal abnormalities caused by 	activation of protease as  a result of increase 	</a:t>
            </a:r>
            <a:r>
              <a:rPr lang="en-US" dirty="0" err="1" smtClean="0"/>
              <a:t>cytosolic</a:t>
            </a:r>
            <a:r>
              <a:rPr lang="en-US" dirty="0" smtClean="0"/>
              <a:t> calcium…..    </a:t>
            </a:r>
            <a:endParaRPr lang="en-US" dirty="0"/>
          </a:p>
          <a:p>
            <a:endParaRPr lang="en-IN" dirty="0"/>
          </a:p>
        </p:txBody>
      </p:sp>
      <p:sp>
        <p:nvSpPr>
          <p:cNvPr id="4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181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d:\SCContent\9781416031215\graphics\fullsize\S9781416031215-001-f02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5928"/>
            <a:ext cx="8134350" cy="6011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611188" y="5876925"/>
            <a:ext cx="7848600" cy="215900"/>
          </a:xfrm>
          <a:prstGeom prst="rect">
            <a:avLst/>
          </a:prstGeom>
          <a:solidFill>
            <a:schemeClr val="bg1">
              <a:alpha val="38039"/>
            </a:schemeClr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/>
            <a:endParaRPr lang="en-US" sz="800"/>
          </a:p>
        </p:txBody>
      </p:sp>
      <p:sp>
        <p:nvSpPr>
          <p:cNvPr id="14342" name="Picture 5" descr="top_logo"/>
          <p:cNvSpPr>
            <a:spLocks noChangeAspect="1" noChangeArrowheads="1"/>
          </p:cNvSpPr>
          <p:nvPr/>
        </p:nvSpPr>
        <p:spPr bwMode="auto">
          <a:xfrm>
            <a:off x="14288" y="9525"/>
            <a:ext cx="301942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47389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3400" b="1" u="sng" dirty="0" smtClean="0"/>
              <a:t>Protein </a:t>
            </a:r>
            <a:r>
              <a:rPr lang="en-US" sz="3400" b="1" u="sng" dirty="0" err="1" smtClean="0"/>
              <a:t>Misfolding</a:t>
            </a:r>
            <a:endParaRPr lang="en-IN" sz="3400" b="1" u="sng" dirty="0"/>
          </a:p>
        </p:txBody>
      </p:sp>
      <p:sp>
        <p:nvSpPr>
          <p:cNvPr id="3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191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5" name="Text Box 8"/>
          <p:cNvSpPr txBox="1">
            <a:spLocks noChangeArrowheads="1"/>
          </p:cNvSpPr>
          <p:nvPr/>
        </p:nvSpPr>
        <p:spPr bwMode="auto">
          <a:xfrm>
            <a:off x="85725" y="34925"/>
            <a:ext cx="3171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AU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Mechanisms of Cell Injury</a:t>
            </a:r>
            <a:endParaRPr lang="th-TH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57485"/>
            <a:ext cx="9144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zh-CN" sz="2800" b="1" dirty="0" err="1" smtClean="0">
                <a:latin typeface="+mj-lt"/>
              </a:rPr>
              <a:t>Marfan</a:t>
            </a:r>
            <a:r>
              <a:rPr lang="en-US" altLang="zh-CN" sz="2800" b="1" dirty="0" smtClean="0">
                <a:latin typeface="+mj-lt"/>
              </a:rPr>
              <a:t> syndrome</a:t>
            </a:r>
          </a:p>
          <a:p>
            <a:pPr>
              <a:spcBef>
                <a:spcPct val="0"/>
              </a:spcBef>
            </a:pPr>
            <a:r>
              <a:rPr lang="en-US" altLang="zh-CN" sz="2800" dirty="0" err="1" smtClean="0">
                <a:latin typeface="+mj-lt"/>
              </a:rPr>
              <a:t>Fibrillin</a:t>
            </a:r>
            <a:r>
              <a:rPr lang="en-US" altLang="zh-CN" sz="2800" dirty="0" smtClean="0">
                <a:latin typeface="+mj-lt"/>
              </a:rPr>
              <a:t>, a scaffolding on which </a:t>
            </a:r>
            <a:r>
              <a:rPr lang="en-US" altLang="zh-CN" sz="2800" dirty="0" err="1" smtClean="0">
                <a:latin typeface="+mj-lt"/>
              </a:rPr>
              <a:t>tropoelastin</a:t>
            </a:r>
            <a:r>
              <a:rPr lang="en-US" altLang="zh-CN" sz="2800" dirty="0" smtClean="0">
                <a:latin typeface="+mj-lt"/>
              </a:rPr>
              <a:t> is deposited to form  elastic fibers.</a:t>
            </a:r>
          </a:p>
          <a:p>
            <a:pPr>
              <a:spcBef>
                <a:spcPct val="0"/>
              </a:spcBef>
            </a:pPr>
            <a:endParaRPr lang="en-US" altLang="zh-CN" sz="2800" dirty="0" smtClean="0">
              <a:latin typeface="+mj-lt"/>
            </a:endParaRPr>
          </a:p>
          <a:p>
            <a:pPr>
              <a:spcBef>
                <a:spcPct val="0"/>
              </a:spcBef>
            </a:pPr>
            <a:r>
              <a:rPr lang="en-US" altLang="zh-CN" sz="2800" b="1" dirty="0" err="1" smtClean="0">
                <a:latin typeface="+mj-lt"/>
              </a:rPr>
              <a:t>Adenomatous</a:t>
            </a:r>
            <a:r>
              <a:rPr lang="en-US" altLang="zh-CN" sz="2800" b="1" dirty="0" smtClean="0">
                <a:latin typeface="+mj-lt"/>
              </a:rPr>
              <a:t> </a:t>
            </a:r>
            <a:r>
              <a:rPr lang="en-US" altLang="zh-CN" sz="2800" b="1" dirty="0" err="1" smtClean="0">
                <a:latin typeface="+mj-lt"/>
              </a:rPr>
              <a:t>polyposis</a:t>
            </a:r>
            <a:r>
              <a:rPr lang="en-US" altLang="zh-CN" sz="2800" b="1" dirty="0" smtClean="0">
                <a:latin typeface="+mj-lt"/>
              </a:rPr>
              <a:t> coli</a:t>
            </a:r>
          </a:p>
          <a:p>
            <a:pPr>
              <a:spcBef>
                <a:spcPct val="0"/>
              </a:spcBef>
            </a:pPr>
            <a:r>
              <a:rPr lang="en-US" altLang="zh-CN" sz="2800" dirty="0" smtClean="0">
                <a:latin typeface="+mj-lt"/>
              </a:rPr>
              <a:t>APC loci, 5q21</a:t>
            </a:r>
          </a:p>
          <a:p>
            <a:pPr>
              <a:spcBef>
                <a:spcPct val="0"/>
              </a:spcBef>
            </a:pPr>
            <a:r>
              <a:rPr lang="en-US" altLang="zh-CN" sz="2800" dirty="0" err="1" smtClean="0">
                <a:latin typeface="+mj-lt"/>
              </a:rPr>
              <a:t>Adenomatous</a:t>
            </a:r>
            <a:r>
              <a:rPr lang="en-US" altLang="zh-CN" sz="2800" dirty="0" smtClean="0">
                <a:latin typeface="+mj-lt"/>
              </a:rPr>
              <a:t> </a:t>
            </a:r>
            <a:r>
              <a:rPr lang="en-US" altLang="zh-CN" sz="2800" dirty="0" err="1" smtClean="0">
                <a:latin typeface="+mj-lt"/>
              </a:rPr>
              <a:t>polyposis</a:t>
            </a:r>
            <a:r>
              <a:rPr lang="en-US" altLang="zh-CN" sz="2800" dirty="0" smtClean="0">
                <a:latin typeface="+mj-lt"/>
              </a:rPr>
              <a:t> in colons (in teens).</a:t>
            </a:r>
          </a:p>
          <a:p>
            <a:pPr>
              <a:spcBef>
                <a:spcPct val="0"/>
              </a:spcBef>
            </a:pPr>
            <a:r>
              <a:rPr lang="en-US" altLang="zh-CN" sz="2800" dirty="0" smtClean="0">
                <a:latin typeface="+mj-lt"/>
              </a:rPr>
              <a:t>100% malignant transformation ( &gt;40ys ).</a:t>
            </a:r>
          </a:p>
          <a:p>
            <a:pPr>
              <a:spcBef>
                <a:spcPct val="0"/>
              </a:spcBef>
              <a:buFont typeface="Wingdings" pitchFamily="2" charset="2"/>
              <a:buChar char="q"/>
            </a:pPr>
            <a:endParaRPr lang="en-US" altLang="zh-CN" sz="3200" dirty="0" smtClean="0">
              <a:latin typeface="+mj-lt"/>
            </a:endParaRPr>
          </a:p>
          <a:p>
            <a:pPr>
              <a:spcBef>
                <a:spcPct val="0"/>
              </a:spcBef>
            </a:pPr>
            <a:endParaRPr lang="en-US" altLang="zh-CN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0" y="990600"/>
            <a:ext cx="9144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 smtClean="0">
                <a:latin typeface="+mj-lt"/>
              </a:rPr>
              <a:t>Diseases caused due to protein </a:t>
            </a:r>
            <a:r>
              <a:rPr lang="en-US" sz="3400" dirty="0" err="1" smtClean="0">
                <a:latin typeface="+mj-lt"/>
              </a:rPr>
              <a:t>misfolding</a:t>
            </a:r>
            <a:endParaRPr lang="en-US" sz="3400" dirty="0" smtClean="0">
              <a:latin typeface="+mj-lt"/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MCQs</a:t>
            </a:r>
            <a:endParaRPr lang="en-IN" b="1" dirty="0"/>
          </a:p>
        </p:txBody>
      </p:sp>
    </p:spTree>
    <p:extLst>
      <p:ext uri="{BB962C8B-B14F-4D97-AF65-F5344CB8AC3E}">
        <p14:creationId xmlns="" xmlns:p14="http://schemas.microsoft.com/office/powerpoint/2010/main" val="33264221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(</a:t>
            </a:r>
            <a:r>
              <a:rPr lang="en-US" sz="2800" dirty="0" smtClean="0">
                <a:sym typeface="Wingdings"/>
              </a:rPr>
              <a:t>) the most appropriate answer.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Stimuli causing cellular injury do so by which of the following mechanisms:</a:t>
            </a:r>
          </a:p>
          <a:p>
            <a:endParaRPr lang="en-IN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ATP depletion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Loss of mitochondrial membrane potential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Oxidative stress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Loss of membrane permeability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All of the above</a:t>
            </a:r>
            <a:endParaRPr lang="en-IN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 marL="274320" indent="-274320" algn="ct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Char char=""/>
              <a:defRPr/>
            </a:pPr>
            <a:endParaRPr lang="en-US" sz="3400" b="1" dirty="0">
              <a:latin typeface="+mn-lt"/>
            </a:endParaRPr>
          </a:p>
          <a:p>
            <a:pPr algn="ctr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3400" b="1" dirty="0" smtClean="0">
                <a:latin typeface="+mn-lt"/>
              </a:rPr>
              <a:t>CELLULAR </a:t>
            </a:r>
            <a:r>
              <a:rPr lang="en-US" sz="3400" b="1" dirty="0">
                <a:latin typeface="+mn-lt"/>
              </a:rPr>
              <a:t>RESPONSE TO INJURY </a:t>
            </a:r>
            <a:r>
              <a:rPr lang="en-US" sz="3400" b="1" dirty="0">
                <a:solidFill>
                  <a:srgbClr val="FF0000"/>
                </a:solidFill>
                <a:latin typeface="+mn-lt"/>
              </a:rPr>
              <a:t>DEPENDS ON </a:t>
            </a:r>
            <a:r>
              <a:rPr lang="en-US" sz="3400" b="1" dirty="0" smtClean="0">
                <a:latin typeface="+mn-lt"/>
              </a:rPr>
              <a:t>:-</a:t>
            </a:r>
          </a:p>
          <a:p>
            <a:pPr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endParaRPr lang="en-US" sz="3200" dirty="0">
              <a:latin typeface="+mn-lt"/>
            </a:endParaRPr>
          </a:p>
          <a:p>
            <a:pPr marL="274320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3200" dirty="0">
                <a:latin typeface="+mn-lt"/>
              </a:rPr>
              <a:t>      (A) Duration of injury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3200" dirty="0">
                <a:latin typeface="+mn-lt"/>
              </a:rPr>
              <a:t>      (B</a:t>
            </a:r>
            <a:r>
              <a:rPr lang="en-US" sz="3200" dirty="0" smtClean="0">
                <a:latin typeface="+mn-lt"/>
              </a:rPr>
              <a:t>) Type </a:t>
            </a:r>
            <a:r>
              <a:rPr lang="en-US" sz="3200" dirty="0">
                <a:latin typeface="+mn-lt"/>
              </a:rPr>
              <a:t>of injury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3200" dirty="0">
                <a:latin typeface="+mn-lt"/>
              </a:rPr>
              <a:t>      (C) Cell’s metabolic state</a:t>
            </a:r>
          </a:p>
          <a:p>
            <a:pPr marL="274320" indent="-274320" eaLnBrk="1" fontAlgn="auto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en-US" sz="3200" dirty="0">
                <a:latin typeface="+mn-lt"/>
              </a:rPr>
              <a:t>      (D) Cell’s ability to adapt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(</a:t>
            </a:r>
            <a:r>
              <a:rPr lang="en-US" sz="2800" dirty="0" smtClean="0">
                <a:sym typeface="Wingdings"/>
              </a:rPr>
              <a:t>) the most appropriate answer.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dirty="0" smtClean="0"/>
              <a:t>Ischemia reduces oxidative </a:t>
            </a:r>
            <a:r>
              <a:rPr lang="en-IN" dirty="0" err="1" smtClean="0"/>
              <a:t>phosphorylation</a:t>
            </a:r>
            <a:r>
              <a:rPr lang="en-IN" dirty="0" smtClean="0"/>
              <a:t> in mitochondria, resulting in a </a:t>
            </a:r>
            <a:r>
              <a:rPr lang="en-IN" dirty="0" err="1" smtClean="0"/>
              <a:t>decreasein</a:t>
            </a:r>
            <a:r>
              <a:rPr lang="en-IN" dirty="0" smtClean="0"/>
              <a:t> ATP production. Which of the following would NOT follow as a </a:t>
            </a:r>
            <a:r>
              <a:rPr lang="en-IN" dirty="0" err="1" smtClean="0"/>
              <a:t>morphologicconsequence</a:t>
            </a:r>
            <a:r>
              <a:rPr lang="en-IN" dirty="0" smtClean="0"/>
              <a:t>?</a:t>
            </a:r>
          </a:p>
          <a:p>
            <a:pPr algn="just">
              <a:buFont typeface="Wingdings" pitchFamily="2" charset="2"/>
              <a:buChar char="Ø"/>
            </a:pPr>
            <a:endParaRPr lang="en-IN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Increased anaerobic </a:t>
            </a:r>
            <a:r>
              <a:rPr lang="en-IN" dirty="0" err="1" smtClean="0"/>
              <a:t>glycolysis</a:t>
            </a:r>
            <a:r>
              <a:rPr lang="en-IN" dirty="0" smtClean="0"/>
              <a:t> 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Increase in pH and glycogen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Decrease in protein synthesis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Influx of Ca++, H2O, and Na++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Efflux of K+</a:t>
            </a:r>
            <a:endParaRPr lang="en-IN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(</a:t>
            </a:r>
            <a:r>
              <a:rPr lang="en-US" sz="2800" dirty="0" smtClean="0">
                <a:sym typeface="Wingdings"/>
              </a:rPr>
              <a:t>) the most appropriate answer.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Which of the following would NOT cause mitochondrial damage?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 marL="1371600" lvl="2" indent="-514350">
              <a:buFont typeface="+mj-lt"/>
              <a:buAutoNum type="alphaLcParenR"/>
            </a:pPr>
            <a:r>
              <a:rPr lang="en-IN" dirty="0" smtClean="0"/>
              <a:t>Increase in </a:t>
            </a:r>
            <a:r>
              <a:rPr lang="en-IN" dirty="0" err="1" smtClean="0"/>
              <a:t>cytosolic</a:t>
            </a:r>
            <a:r>
              <a:rPr lang="en-IN" dirty="0" smtClean="0"/>
              <a:t> Ca++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IN" dirty="0" smtClean="0"/>
              <a:t>Oxidative stress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IN" dirty="0" smtClean="0"/>
              <a:t>Retention of </a:t>
            </a:r>
            <a:r>
              <a:rPr lang="en-IN" dirty="0" err="1" smtClean="0"/>
              <a:t>cytochrome</a:t>
            </a:r>
            <a:r>
              <a:rPr lang="en-IN" dirty="0" smtClean="0"/>
              <a:t> c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IN" dirty="0" smtClean="0"/>
              <a:t>Breakdown of phospholipids through the </a:t>
            </a:r>
            <a:r>
              <a:rPr lang="en-IN" dirty="0" err="1" smtClean="0"/>
              <a:t>phospholipase</a:t>
            </a:r>
            <a:r>
              <a:rPr lang="en-IN" dirty="0" smtClean="0"/>
              <a:t> A2 and </a:t>
            </a:r>
            <a:r>
              <a:rPr lang="en-IN" dirty="0" err="1" smtClean="0"/>
              <a:t>sphingomyelin</a:t>
            </a:r>
            <a:r>
              <a:rPr lang="en-IN" dirty="0" smtClean="0"/>
              <a:t> </a:t>
            </a:r>
            <a:r>
              <a:rPr lang="en-IN" dirty="0" err="1" smtClean="0"/>
              <a:t>pathwayse</a:t>
            </a:r>
            <a:endParaRPr lang="en-IN" dirty="0" smtClean="0"/>
          </a:p>
          <a:p>
            <a:pPr marL="1371600" lvl="2" indent="-514350">
              <a:buFont typeface="+mj-lt"/>
              <a:buAutoNum type="alphaLcParenR"/>
            </a:pPr>
            <a:r>
              <a:rPr lang="en-IN" dirty="0" smtClean="0"/>
              <a:t>Lipid breakdown products (e.g. free fatty acids and </a:t>
            </a:r>
            <a:r>
              <a:rPr lang="en-IN" dirty="0" err="1" smtClean="0"/>
              <a:t>ceramide</a:t>
            </a:r>
            <a:r>
              <a:rPr lang="en-IN" dirty="0" smtClean="0"/>
              <a:t>)</a:t>
            </a:r>
            <a:endParaRPr lang="en-IN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(</a:t>
            </a:r>
            <a:r>
              <a:rPr lang="en-US" sz="2800" dirty="0" smtClean="0">
                <a:sym typeface="Wingdings"/>
              </a:rPr>
              <a:t>) the most appropriate answer.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sz="3800" dirty="0" smtClean="0"/>
              <a:t>Some energy producing processes produce reactive oxygen species (free radicals)that can cause damage to cells. Which of the following is NOT a mechanism of free radical generation?</a:t>
            </a:r>
          </a:p>
          <a:p>
            <a:pPr>
              <a:buFont typeface="Wingdings" pitchFamily="2" charset="2"/>
              <a:buChar char="Ø"/>
            </a:pPr>
            <a:endParaRPr lang="en-IN" sz="4100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IN" dirty="0" smtClean="0"/>
              <a:t>Absorption of radiant energy 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IN" dirty="0" smtClean="0"/>
              <a:t>Enzymatic metabolism of exogenous chemicals or drugs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IN" dirty="0" smtClean="0"/>
              <a:t>During creation of ATP via </a:t>
            </a:r>
            <a:r>
              <a:rPr lang="en-IN" dirty="0" err="1" smtClean="0"/>
              <a:t>glycolysis</a:t>
            </a:r>
            <a:endParaRPr lang="en-IN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IN" dirty="0" smtClean="0"/>
              <a:t>Free electron donation from transition metals (e.g. copper, iron)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IN" dirty="0" smtClean="0"/>
              <a:t>Reduction-oxidation reactions during normal metabolic processes</a:t>
            </a:r>
            <a:endParaRPr lang="en-IN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(</a:t>
            </a:r>
            <a:r>
              <a:rPr lang="en-US" sz="2800" dirty="0" smtClean="0">
                <a:sym typeface="Wingdings"/>
              </a:rPr>
              <a:t>) the most appropriate answer.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Stimuli causing cellular injury do so by which of the following mechanisms:</a:t>
            </a:r>
          </a:p>
          <a:p>
            <a:endParaRPr lang="en-IN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ATP depletion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Loss of mitochondrial membrane potential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Oxidative stress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Loss of membrane permeability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b="1" dirty="0" smtClean="0">
                <a:solidFill>
                  <a:srgbClr val="FF0000"/>
                </a:solidFill>
              </a:rPr>
              <a:t>All of the above</a:t>
            </a:r>
            <a:endParaRPr lang="en-IN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(</a:t>
            </a:r>
            <a:r>
              <a:rPr lang="en-US" sz="2800" dirty="0" smtClean="0">
                <a:sym typeface="Wingdings"/>
              </a:rPr>
              <a:t>) the most appropriate answer.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dirty="0" smtClean="0"/>
              <a:t>Ischemia reduces oxidative </a:t>
            </a:r>
            <a:r>
              <a:rPr lang="en-IN" dirty="0" err="1" smtClean="0"/>
              <a:t>phosphorylation</a:t>
            </a:r>
            <a:r>
              <a:rPr lang="en-IN" dirty="0" smtClean="0"/>
              <a:t> in mitochondria, resulting in a decrease in ATP production. Which of the following would NOT follow as a morphologic consequence?</a:t>
            </a:r>
          </a:p>
          <a:p>
            <a:pPr algn="just">
              <a:buFont typeface="Wingdings" pitchFamily="2" charset="2"/>
              <a:buChar char="Ø"/>
            </a:pPr>
            <a:endParaRPr lang="en-IN" dirty="0" smtClean="0"/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Increased anaerobic </a:t>
            </a:r>
            <a:r>
              <a:rPr lang="en-IN" dirty="0" err="1" smtClean="0"/>
              <a:t>glycolysis</a:t>
            </a:r>
            <a:r>
              <a:rPr lang="en-IN" dirty="0" smtClean="0"/>
              <a:t> 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b="1" dirty="0" smtClean="0">
                <a:solidFill>
                  <a:srgbClr val="FF0000"/>
                </a:solidFill>
              </a:rPr>
              <a:t>Increase in pH and glycogen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Decrease in protein synthesis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Influx of Ca++, H2O, and Na++</a:t>
            </a:r>
          </a:p>
          <a:p>
            <a:pPr marL="971550" lvl="1" indent="-514350">
              <a:buFont typeface="+mj-lt"/>
              <a:buAutoNum type="alphaLcParenR"/>
            </a:pPr>
            <a:r>
              <a:rPr lang="en-IN" dirty="0" smtClean="0"/>
              <a:t>Efflux of K+</a:t>
            </a:r>
            <a:endParaRPr lang="en-IN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(</a:t>
            </a:r>
            <a:r>
              <a:rPr lang="en-US" sz="2800" dirty="0" smtClean="0">
                <a:sym typeface="Wingdings"/>
              </a:rPr>
              <a:t>) the most appropriate answer.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IN" dirty="0" smtClean="0"/>
              <a:t>Which of the following would NOT cause mitochondrial damage?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pPr marL="1371600" lvl="2" indent="-514350">
              <a:buFont typeface="+mj-lt"/>
              <a:buAutoNum type="alphaLcParenR"/>
            </a:pPr>
            <a:r>
              <a:rPr lang="en-IN" dirty="0" smtClean="0"/>
              <a:t>Increase in </a:t>
            </a:r>
            <a:r>
              <a:rPr lang="en-IN" dirty="0" err="1" smtClean="0"/>
              <a:t>cytosolic</a:t>
            </a:r>
            <a:r>
              <a:rPr lang="en-IN" dirty="0" smtClean="0"/>
              <a:t> Ca++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IN" dirty="0" smtClean="0"/>
              <a:t>Oxidative stress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IN" b="1" dirty="0" smtClean="0">
                <a:solidFill>
                  <a:srgbClr val="FF0000"/>
                </a:solidFill>
              </a:rPr>
              <a:t>Retention of </a:t>
            </a:r>
            <a:r>
              <a:rPr lang="en-IN" b="1" dirty="0" err="1" smtClean="0">
                <a:solidFill>
                  <a:srgbClr val="FF0000"/>
                </a:solidFill>
              </a:rPr>
              <a:t>cytochrome</a:t>
            </a:r>
            <a:r>
              <a:rPr lang="en-IN" b="1" dirty="0" smtClean="0">
                <a:solidFill>
                  <a:srgbClr val="FF0000"/>
                </a:solidFill>
              </a:rPr>
              <a:t> c</a:t>
            </a:r>
          </a:p>
          <a:p>
            <a:pPr marL="1371600" lvl="2" indent="-514350">
              <a:buFont typeface="+mj-lt"/>
              <a:buAutoNum type="alphaLcParenR"/>
            </a:pPr>
            <a:r>
              <a:rPr lang="en-IN" dirty="0" smtClean="0"/>
              <a:t>Breakdown of phospholipids through the </a:t>
            </a:r>
            <a:r>
              <a:rPr lang="en-IN" dirty="0" err="1" smtClean="0"/>
              <a:t>phospholipase</a:t>
            </a:r>
            <a:r>
              <a:rPr lang="en-IN" dirty="0" smtClean="0"/>
              <a:t> A2 and </a:t>
            </a:r>
            <a:r>
              <a:rPr lang="en-IN" dirty="0" err="1" smtClean="0"/>
              <a:t>sphingomyelin</a:t>
            </a:r>
            <a:r>
              <a:rPr lang="en-IN" dirty="0" smtClean="0"/>
              <a:t> </a:t>
            </a:r>
            <a:r>
              <a:rPr lang="en-IN" dirty="0" err="1" smtClean="0"/>
              <a:t>pathwayse</a:t>
            </a:r>
            <a:endParaRPr lang="en-IN" dirty="0" smtClean="0"/>
          </a:p>
          <a:p>
            <a:pPr marL="1371600" lvl="2" indent="-514350">
              <a:buFont typeface="+mj-lt"/>
              <a:buAutoNum type="alphaLcParenR"/>
            </a:pPr>
            <a:r>
              <a:rPr lang="en-IN" dirty="0" smtClean="0"/>
              <a:t>Lipid breakdown products (e.g. free fatty acids and </a:t>
            </a:r>
            <a:r>
              <a:rPr lang="en-IN" dirty="0" err="1" smtClean="0"/>
              <a:t>ceramide</a:t>
            </a:r>
            <a:r>
              <a:rPr lang="en-IN" dirty="0" smtClean="0"/>
              <a:t>)</a:t>
            </a:r>
            <a:endParaRPr lang="en-IN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Mark (</a:t>
            </a:r>
            <a:r>
              <a:rPr lang="en-US" sz="2800" dirty="0" smtClean="0">
                <a:sym typeface="Wingdings"/>
              </a:rPr>
              <a:t>) the most appropriate answer.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IN" sz="3800" dirty="0" smtClean="0"/>
              <a:t>Some energy producing processes produce reactive oxygen species (free radicals)that can cause damage to cells. Which of the following is NOT a mechanism of free radical generation?</a:t>
            </a:r>
          </a:p>
          <a:p>
            <a:pPr>
              <a:buFont typeface="Wingdings" pitchFamily="2" charset="2"/>
              <a:buChar char="Ø"/>
            </a:pPr>
            <a:endParaRPr lang="en-IN" sz="4100" dirty="0" smtClean="0"/>
          </a:p>
          <a:p>
            <a:pPr marL="914400" lvl="1" indent="-514350">
              <a:buFont typeface="+mj-lt"/>
              <a:buAutoNum type="alphaLcParenR"/>
            </a:pPr>
            <a:r>
              <a:rPr lang="en-IN" dirty="0" smtClean="0"/>
              <a:t>Absorption of radiant energy 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IN" dirty="0" smtClean="0"/>
              <a:t>Enzymatic metabolism of exogenous chemicals or drugs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IN" b="1" dirty="0" smtClean="0">
                <a:solidFill>
                  <a:srgbClr val="FF0000"/>
                </a:solidFill>
              </a:rPr>
              <a:t>During creation of ATP via </a:t>
            </a:r>
            <a:r>
              <a:rPr lang="en-IN" b="1" dirty="0" err="1" smtClean="0">
                <a:solidFill>
                  <a:srgbClr val="FF0000"/>
                </a:solidFill>
              </a:rPr>
              <a:t>glycolysis</a:t>
            </a:r>
            <a:endParaRPr lang="en-IN" b="1" dirty="0" smtClean="0">
              <a:solidFill>
                <a:srgbClr val="FF0000"/>
              </a:solidFill>
            </a:endParaRPr>
          </a:p>
          <a:p>
            <a:pPr marL="914400" lvl="1" indent="-514350">
              <a:buFont typeface="+mj-lt"/>
              <a:buAutoNum type="alphaLcParenR"/>
            </a:pPr>
            <a:r>
              <a:rPr lang="en-IN" dirty="0" smtClean="0"/>
              <a:t>Free electron donation from transition metals (e.g. copper, iron)</a:t>
            </a:r>
          </a:p>
          <a:p>
            <a:pPr marL="914400" lvl="1" indent="-514350">
              <a:buFont typeface="+mj-lt"/>
              <a:buAutoNum type="alphaLcParenR"/>
            </a:pPr>
            <a:r>
              <a:rPr lang="en-IN" dirty="0" smtClean="0"/>
              <a:t>Reduction-oxidation reactions during normal metabolic processes</a:t>
            </a:r>
            <a:endParaRPr lang="en-IN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rmAutofit/>
          </a:bodyPr>
          <a:lstStyle/>
          <a:p>
            <a:pPr algn="ctr"/>
            <a:endParaRPr lang="en-US" sz="4800" dirty="0" smtClean="0">
              <a:solidFill>
                <a:srgbClr val="FF0000"/>
              </a:solidFill>
            </a:endParaRPr>
          </a:p>
          <a:p>
            <a:pPr algn="ctr"/>
            <a:endParaRPr lang="en-US" sz="4800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</a:rPr>
              <a:t>THANK YOU</a:t>
            </a:r>
            <a:endParaRPr lang="en-IN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4206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400" b="1" dirty="0" smtClean="0"/>
              <a:t>CELLULAR </a:t>
            </a:r>
            <a:r>
              <a:rPr lang="en-US" sz="3400" b="1" dirty="0" smtClean="0">
                <a:solidFill>
                  <a:srgbClr val="FF0000"/>
                </a:solidFill>
              </a:rPr>
              <a:t>RESPONSE</a:t>
            </a:r>
            <a:r>
              <a:rPr lang="en-US" sz="3400" b="1" dirty="0" smtClean="0"/>
              <a:t> TO INJURY :-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>
            <a:noAutofit/>
          </a:bodyPr>
          <a:lstStyle/>
          <a:p>
            <a:r>
              <a:rPr lang="en-US" sz="2400" dirty="0" smtClean="0"/>
              <a:t>Adaptations </a:t>
            </a:r>
          </a:p>
          <a:p>
            <a:pPr lvl="1"/>
            <a:r>
              <a:rPr lang="en-US" sz="2400" dirty="0" smtClean="0"/>
              <a:t>Atrophy</a:t>
            </a:r>
          </a:p>
          <a:p>
            <a:pPr lvl="1"/>
            <a:r>
              <a:rPr lang="en-US" sz="2400" dirty="0" smtClean="0"/>
              <a:t>Hypertrophy</a:t>
            </a:r>
          </a:p>
          <a:p>
            <a:pPr lvl="1"/>
            <a:r>
              <a:rPr lang="en-US" sz="2400" dirty="0" smtClean="0"/>
              <a:t>Hyperplasia</a:t>
            </a:r>
          </a:p>
          <a:p>
            <a:pPr lvl="1"/>
            <a:r>
              <a:rPr lang="en-US" sz="2400" dirty="0" err="1" smtClean="0"/>
              <a:t>Metaplasia</a:t>
            </a:r>
            <a:endParaRPr lang="en-US" sz="2400" dirty="0" smtClean="0"/>
          </a:p>
          <a:p>
            <a:pPr lvl="1"/>
            <a:r>
              <a:rPr lang="en-US" sz="2400" dirty="0" smtClean="0"/>
              <a:t>Dysplasia</a:t>
            </a:r>
          </a:p>
          <a:p>
            <a:r>
              <a:rPr lang="en-US" sz="2400" dirty="0"/>
              <a:t>C</a:t>
            </a:r>
            <a:r>
              <a:rPr lang="en-US" sz="2400" dirty="0" smtClean="0"/>
              <a:t>ell injury </a:t>
            </a:r>
          </a:p>
          <a:p>
            <a:pPr lvl="1"/>
            <a:r>
              <a:rPr lang="en-US" sz="2400" dirty="0" smtClean="0"/>
              <a:t>Reversible</a:t>
            </a:r>
          </a:p>
          <a:p>
            <a:pPr lvl="1"/>
            <a:r>
              <a:rPr lang="en-US" sz="2400" dirty="0" smtClean="0"/>
              <a:t>Irreversible</a:t>
            </a:r>
          </a:p>
          <a:p>
            <a:r>
              <a:rPr lang="en-US" sz="2400" dirty="0" smtClean="0"/>
              <a:t>Intra cellular accumulation &amp; Pathological calcification </a:t>
            </a:r>
          </a:p>
          <a:p>
            <a:r>
              <a:rPr lang="en-US" sz="2400" dirty="0" smtClean="0"/>
              <a:t>Cellular Ageing 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400" b="1" dirty="0" smtClean="0"/>
              <a:t>CELLULAR CHANGES DURING INJURY</a:t>
            </a:r>
            <a:br>
              <a:rPr lang="en-US" sz="3400" b="1" dirty="0" smtClean="0"/>
            </a:br>
            <a:endParaRPr lang="en-IN" sz="3400" b="1" dirty="0"/>
          </a:p>
        </p:txBody>
      </p:sp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3200" dirty="0" smtClean="0"/>
              <a:t>INTRA CELLULAR SYSTEM VULNERABLE TO INJURY :-</a:t>
            </a:r>
          </a:p>
          <a:p>
            <a:pPr>
              <a:buNone/>
            </a:pPr>
            <a:endParaRPr lang="en-US" sz="3200" dirty="0" smtClean="0"/>
          </a:p>
          <a:p>
            <a:r>
              <a:rPr lang="en-US" sz="3200" dirty="0" smtClean="0"/>
              <a:t>Cell membrane</a:t>
            </a:r>
          </a:p>
          <a:p>
            <a:r>
              <a:rPr lang="en-US" sz="3200" dirty="0" smtClean="0"/>
              <a:t>Production of ATP via aerobic respiration </a:t>
            </a:r>
          </a:p>
          <a:p>
            <a:r>
              <a:rPr lang="en-US" sz="3200" dirty="0" smtClean="0"/>
              <a:t>Protein synthesis by ER &amp; </a:t>
            </a:r>
            <a:r>
              <a:rPr lang="en-US" dirty="0" smtClean="0"/>
              <a:t>Ribosomes</a:t>
            </a:r>
            <a:endParaRPr lang="en-US" sz="3200" dirty="0" smtClean="0"/>
          </a:p>
          <a:p>
            <a:r>
              <a:rPr lang="en-US" sz="3200" dirty="0" smtClean="0"/>
              <a:t>DNA in nucleus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/>
              <a:t>Morphology of cell injury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52400" y="14478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800" kern="0" dirty="0">
                <a:latin typeface="+mn-lt"/>
                <a:cs typeface="+mn-cs"/>
              </a:rPr>
              <a:t>Swelling (via increased water content)</a:t>
            </a:r>
          </a:p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800" kern="0" dirty="0">
                <a:latin typeface="+mn-lt"/>
                <a:cs typeface="+mn-cs"/>
              </a:rPr>
              <a:t>Fatty change (</a:t>
            </a:r>
            <a:r>
              <a:rPr lang="en-US" sz="2800" kern="0" dirty="0" err="1" smtClean="0">
                <a:latin typeface="+mn-lt"/>
                <a:cs typeface="+mn-cs"/>
              </a:rPr>
              <a:t>steatosis</a:t>
            </a:r>
            <a:r>
              <a:rPr lang="en-US" sz="2800" kern="0" dirty="0" smtClean="0">
                <a:latin typeface="+mn-lt"/>
                <a:cs typeface="+mn-cs"/>
              </a:rPr>
              <a:t>)</a:t>
            </a:r>
            <a:endParaRPr lang="en-US" sz="2800" kern="0" dirty="0">
              <a:latin typeface="+mn-lt"/>
              <a:cs typeface="+mn-cs"/>
            </a:endParaRPr>
          </a:p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800" kern="0" dirty="0" smtClean="0">
                <a:latin typeface="+mn-lt"/>
                <a:cs typeface="+mn-cs"/>
              </a:rPr>
              <a:t>Intracellular </a:t>
            </a:r>
            <a:r>
              <a:rPr lang="en-US" sz="2800" kern="0" dirty="0">
                <a:latin typeface="+mn-lt"/>
                <a:cs typeface="+mn-cs"/>
              </a:rPr>
              <a:t>deposits (</a:t>
            </a:r>
            <a:r>
              <a:rPr lang="en-US" sz="2800" kern="0" dirty="0" err="1" smtClean="0">
                <a:latin typeface="+mn-lt"/>
                <a:cs typeface="+mn-cs"/>
              </a:rPr>
              <a:t>lipid,protein</a:t>
            </a:r>
            <a:r>
              <a:rPr lang="en-US" sz="2800" kern="0" dirty="0">
                <a:latin typeface="+mn-lt"/>
                <a:cs typeface="+mn-cs"/>
              </a:rPr>
              <a:t>)</a:t>
            </a:r>
          </a:p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800" kern="0" dirty="0">
                <a:latin typeface="+mn-lt"/>
                <a:cs typeface="+mn-cs"/>
              </a:rPr>
              <a:t>Loss of cellular fine structure (microvilli)</a:t>
            </a:r>
          </a:p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800" kern="0" dirty="0" err="1">
                <a:latin typeface="+mn-lt"/>
                <a:cs typeface="+mn-cs"/>
              </a:rPr>
              <a:t>Karyolysis</a:t>
            </a:r>
            <a:r>
              <a:rPr lang="en-US" sz="2800" kern="0" dirty="0">
                <a:latin typeface="+mn-lt"/>
                <a:cs typeface="+mn-cs"/>
              </a:rPr>
              <a:t> (DNA degradation)</a:t>
            </a:r>
          </a:p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800" kern="0" dirty="0" err="1">
                <a:latin typeface="+mn-lt"/>
                <a:cs typeface="+mn-cs"/>
              </a:rPr>
              <a:t>Pyknosis</a:t>
            </a:r>
            <a:r>
              <a:rPr lang="en-US" sz="2800" kern="0" dirty="0">
                <a:latin typeface="+mn-lt"/>
                <a:cs typeface="+mn-cs"/>
              </a:rPr>
              <a:t> (nuclear shrinkage)</a:t>
            </a:r>
          </a:p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800" kern="0" dirty="0" err="1">
                <a:latin typeface="+mn-lt"/>
                <a:cs typeface="+mn-cs"/>
              </a:rPr>
              <a:t>Karyorrhexis</a:t>
            </a:r>
            <a:r>
              <a:rPr lang="en-US" sz="2800" kern="0" dirty="0">
                <a:latin typeface="+mn-lt"/>
                <a:cs typeface="+mn-cs"/>
              </a:rPr>
              <a:t> (nuclear fragmentation</a:t>
            </a:r>
            <a:r>
              <a:rPr lang="en-US" sz="2800" kern="0" dirty="0" smtClean="0">
                <a:latin typeface="+mn-lt"/>
                <a:cs typeface="+mn-cs"/>
              </a:rPr>
              <a:t>)</a:t>
            </a:r>
          </a:p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r>
              <a:rPr lang="en-US" sz="2800" kern="0" dirty="0" smtClean="0">
                <a:latin typeface="+mj-lt"/>
              </a:rPr>
              <a:t>Necrosis (dead cells)</a:t>
            </a:r>
          </a:p>
          <a:p>
            <a:pPr marL="342900" indent="-342900">
              <a:spcBef>
                <a:spcPct val="20000"/>
              </a:spcBef>
              <a:buSzPct val="60000"/>
              <a:buFont typeface="Wingdings" pitchFamily="2" charset="2"/>
              <a:buChar char="q"/>
              <a:defRPr/>
            </a:pPr>
            <a:endParaRPr lang="en-US" sz="28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08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400" b="1" dirty="0" smtClean="0"/>
              <a:t>Mechanisms of cell injury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0" y="1335088"/>
            <a:ext cx="9144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3200" b="1" u="sng" kern="0" dirty="0">
                <a:latin typeface="+mn-lt"/>
                <a:cs typeface="+mn-cs"/>
              </a:rPr>
              <a:t>3 </a:t>
            </a:r>
            <a:r>
              <a:rPr lang="en-US" sz="3200" b="1" u="sng" kern="0" dirty="0" smtClean="0">
                <a:latin typeface="+mn-lt"/>
                <a:cs typeface="+mn-cs"/>
              </a:rPr>
              <a:t>Principles</a:t>
            </a:r>
            <a:endParaRPr lang="en-US" sz="3200" u="sng" kern="0" dirty="0" smtClean="0">
              <a:latin typeface="+mn-lt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3200" kern="0" dirty="0" smtClean="0">
                <a:latin typeface="+mn-lt"/>
              </a:rPr>
              <a:t>	</a:t>
            </a:r>
            <a:r>
              <a:rPr lang="en-US" sz="2000" kern="0" dirty="0" smtClean="0">
                <a:latin typeface="+mn-lt"/>
              </a:rPr>
              <a:t>1) </a:t>
            </a:r>
            <a:r>
              <a:rPr lang="en-US" sz="2000" kern="0" dirty="0" smtClean="0">
                <a:latin typeface="+mn-lt"/>
                <a:cs typeface="+mn-cs"/>
              </a:rPr>
              <a:t>The </a:t>
            </a:r>
            <a:r>
              <a:rPr lang="en-US" sz="2000" b="1" kern="0" dirty="0">
                <a:latin typeface="+mn-lt"/>
                <a:cs typeface="+mn-cs"/>
              </a:rPr>
              <a:t>cellular response to injury</a:t>
            </a:r>
            <a:r>
              <a:rPr lang="en-US" sz="2000" kern="0" dirty="0">
                <a:latin typeface="+mn-lt"/>
                <a:cs typeface="+mn-cs"/>
              </a:rPr>
              <a:t> depends on </a:t>
            </a:r>
            <a:r>
              <a:rPr lang="en-US" sz="2000" kern="0" dirty="0" smtClean="0">
                <a:latin typeface="+mn-lt"/>
              </a:rPr>
              <a:t> </a:t>
            </a:r>
            <a:r>
              <a:rPr lang="en-US" sz="2000" kern="0" dirty="0" smtClean="0">
                <a:latin typeface="+mn-lt"/>
                <a:cs typeface="+mn-cs"/>
              </a:rPr>
              <a:t>the </a:t>
            </a:r>
            <a:r>
              <a:rPr lang="en-US" sz="2000" b="1" kern="0" dirty="0" smtClean="0">
                <a:latin typeface="+mn-lt"/>
                <a:cs typeface="+mn-cs"/>
              </a:rPr>
              <a:t>type, duration and severity </a:t>
            </a:r>
            <a:r>
              <a:rPr lang="en-US" sz="2000" b="1" kern="0" dirty="0">
                <a:latin typeface="+mn-lt"/>
                <a:cs typeface="+mn-cs"/>
              </a:rPr>
              <a:t>of the </a:t>
            </a:r>
            <a:r>
              <a:rPr lang="en-US" sz="2000" b="1" kern="0" dirty="0" smtClean="0">
                <a:latin typeface="+mn-lt"/>
                <a:cs typeface="+mn-cs"/>
              </a:rPr>
              <a:t>	injury</a:t>
            </a:r>
            <a:r>
              <a:rPr lang="en-US" sz="2000" kern="0" dirty="0" smtClean="0">
                <a:latin typeface="+mn-lt"/>
                <a:cs typeface="+mn-cs"/>
              </a:rPr>
              <a:t>.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US" sz="2000" kern="0" dirty="0">
              <a:latin typeface="+mn-lt"/>
              <a:cs typeface="+mn-cs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r>
              <a:rPr lang="en-US" sz="2000" kern="0" dirty="0" smtClean="0">
                <a:latin typeface="+mn-lt"/>
              </a:rPr>
              <a:t>	2) The </a:t>
            </a:r>
            <a:r>
              <a:rPr lang="en-US" sz="2000" b="1" kern="0" dirty="0" smtClean="0">
                <a:latin typeface="+mn-lt"/>
              </a:rPr>
              <a:t>consequences of the injury</a:t>
            </a:r>
            <a:r>
              <a:rPr lang="en-US" sz="2000" kern="0" dirty="0" smtClean="0">
                <a:latin typeface="+mn-lt"/>
              </a:rPr>
              <a:t> depend on the </a:t>
            </a:r>
            <a:r>
              <a:rPr lang="en-US" sz="2000" b="1" kern="0" dirty="0" smtClean="0">
                <a:latin typeface="+mn-lt"/>
              </a:rPr>
              <a:t>type, state and adaptability of the cell.</a:t>
            </a: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US" sz="2000" b="1" kern="0" dirty="0" smtClean="0">
              <a:latin typeface="+mn-lt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+mn-lt"/>
              </a:rPr>
              <a:t>	3) Cell injury results from an abnormality in one or more essential cellular 	components: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</a:rPr>
              <a:t>Aerobic respiration (mitochondrial oxidation &amp; ATP production)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</a:rPr>
              <a:t>Membrane integrity (cell &amp; organelle membranes)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 smtClean="0">
                <a:latin typeface="+mn-lt"/>
              </a:rPr>
              <a:t>Protein synthesis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FontTx/>
              <a:buChar char="•"/>
              <a:defRPr/>
            </a:pPr>
            <a:r>
              <a:rPr lang="en-US" sz="2000" kern="0" dirty="0" err="1" smtClean="0">
                <a:latin typeface="+mn-lt"/>
              </a:rPr>
              <a:t>Cytoskeletal</a:t>
            </a:r>
            <a:r>
              <a:rPr lang="en-US" sz="2000" kern="0" dirty="0" smtClean="0">
                <a:latin typeface="+mn-lt"/>
              </a:rPr>
              <a:t> structure</a:t>
            </a:r>
          </a:p>
          <a:p>
            <a:pPr marL="1295400" lvl="2" indent="-381000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endParaRPr lang="en-US" sz="2000" kern="0" dirty="0" smtClean="0">
              <a:latin typeface="+mn-lt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defRPr/>
            </a:pPr>
            <a:endParaRPr lang="en-US" sz="2000" kern="0" dirty="0" smtClean="0">
              <a:latin typeface="+mn-lt"/>
            </a:endParaRPr>
          </a:p>
          <a:p>
            <a:pPr marL="457200" indent="-457200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0000"/>
              <a:buFontTx/>
              <a:buAutoNum type="arabicPeriod"/>
              <a:defRPr/>
            </a:pPr>
            <a:endParaRPr lang="en-US" sz="3200" kern="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1957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f00100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4495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0" y="228600"/>
            <a:ext cx="914400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400" b="1" dirty="0">
                <a:latin typeface="+mn-lt"/>
              </a:rPr>
              <a:t>CAUSES OF CELL INJURY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990600" y="6477000"/>
            <a:ext cx="7086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dirty="0"/>
              <a:t>*</a:t>
            </a:r>
            <a:r>
              <a:rPr lang="en-IN" dirty="0"/>
              <a:t>Kumar Robbins and </a:t>
            </a:r>
            <a:r>
              <a:rPr lang="en-IN" dirty="0" err="1"/>
              <a:t>Cotran</a:t>
            </a:r>
            <a:r>
              <a:rPr lang="en-IN" dirty="0"/>
              <a:t> Pathologic Basis of Disease, 8th </a:t>
            </a:r>
            <a:r>
              <a:rPr lang="en-IN" dirty="0" err="1"/>
              <a:t>ed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9714477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ser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1142</TotalTime>
  <Words>1394</Words>
  <Application>Microsoft Office PowerPoint</Application>
  <PresentationFormat>On-screen Show (4:3)</PresentationFormat>
  <Paragraphs>326</Paragraphs>
  <Slides>47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Cell Injury I   Cell Injury and Its Mechanism</vt:lpstr>
      <vt:lpstr>Slide 2</vt:lpstr>
      <vt:lpstr>DEFINATION </vt:lpstr>
      <vt:lpstr>Slide 4</vt:lpstr>
      <vt:lpstr>CELLULAR RESPONSE TO INJURY :-</vt:lpstr>
      <vt:lpstr>CELLULAR CHANGES DURING INJURY </vt:lpstr>
      <vt:lpstr>Morphology of cell injury</vt:lpstr>
      <vt:lpstr>Mechanisms of cell injury</vt:lpstr>
      <vt:lpstr>Slide 9</vt:lpstr>
      <vt:lpstr>Causes of Cell Injury</vt:lpstr>
      <vt:lpstr>Hypoxia and Ischaemia</vt:lpstr>
      <vt:lpstr>Physical Agents</vt:lpstr>
      <vt:lpstr>Chemical Agents and Drugs</vt:lpstr>
      <vt:lpstr>Infectious Agents</vt:lpstr>
      <vt:lpstr>Immunologic Reactions</vt:lpstr>
      <vt:lpstr>Genetics Derangements</vt:lpstr>
      <vt:lpstr>Nutritional Imbalances</vt:lpstr>
      <vt:lpstr>Mechanisms of Cell Injury</vt:lpstr>
      <vt:lpstr>Slide 19</vt:lpstr>
      <vt:lpstr>Depletion of ATP</vt:lpstr>
      <vt:lpstr>Slide 21</vt:lpstr>
      <vt:lpstr>Slide 22</vt:lpstr>
      <vt:lpstr>Mitochondrial Damage</vt:lpstr>
      <vt:lpstr>Slide 24</vt:lpstr>
      <vt:lpstr>CALCIUM INFLUX AND LOSS OF CALCIUM HOMEOSTASIS</vt:lpstr>
      <vt:lpstr>Slide 26</vt:lpstr>
      <vt:lpstr>Free Radicals</vt:lpstr>
      <vt:lpstr>Examples of Free Radical Injury</vt:lpstr>
      <vt:lpstr>Mechanism of Free Radical Injury</vt:lpstr>
      <vt:lpstr>Slide 30</vt:lpstr>
      <vt:lpstr>Effects of the free radicals on cell injury</vt:lpstr>
      <vt:lpstr>Slide 32</vt:lpstr>
      <vt:lpstr>Slide 33</vt:lpstr>
      <vt:lpstr>DEFECTS IN MEMBRANE PERMEABILITY</vt:lpstr>
      <vt:lpstr>Slide 35</vt:lpstr>
      <vt:lpstr>Protein Misfolding</vt:lpstr>
      <vt:lpstr>Slide 37</vt:lpstr>
      <vt:lpstr>        MCQs</vt:lpstr>
      <vt:lpstr>Mark () the most appropriate answer.</vt:lpstr>
      <vt:lpstr>Mark () the most appropriate answer.</vt:lpstr>
      <vt:lpstr>Mark () the most appropriate answer.</vt:lpstr>
      <vt:lpstr>Mark () the most appropriate answer.</vt:lpstr>
      <vt:lpstr>Mark () the most appropriate answer.</vt:lpstr>
      <vt:lpstr>Mark () the most appropriate answer.</vt:lpstr>
      <vt:lpstr>Mark () the most appropriate answer.</vt:lpstr>
      <vt:lpstr>Mark () the most appropriate answer.</vt:lpstr>
      <vt:lpstr>Slide 47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 INJURY</dc:title>
  <dc:creator>jasmin</dc:creator>
  <cp:lastModifiedBy>user</cp:lastModifiedBy>
  <cp:revision>158</cp:revision>
  <dcterms:created xsi:type="dcterms:W3CDTF">2008-11-11T04:19:40Z</dcterms:created>
  <dcterms:modified xsi:type="dcterms:W3CDTF">2024-11-26T06:52:08Z</dcterms:modified>
</cp:coreProperties>
</file>