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6" r:id="rId3"/>
    <p:sldId id="257" r:id="rId4"/>
    <p:sldId id="315" r:id="rId5"/>
    <p:sldId id="260" r:id="rId6"/>
    <p:sldId id="299" r:id="rId7"/>
    <p:sldId id="261" r:id="rId8"/>
    <p:sldId id="262" r:id="rId9"/>
    <p:sldId id="263" r:id="rId10"/>
    <p:sldId id="264" r:id="rId11"/>
    <p:sldId id="265" r:id="rId12"/>
    <p:sldId id="266" r:id="rId13"/>
    <p:sldId id="258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6" r:id="rId22"/>
    <p:sldId id="275" r:id="rId23"/>
    <p:sldId id="259" r:id="rId24"/>
    <p:sldId id="277" r:id="rId25"/>
    <p:sldId id="278" r:id="rId26"/>
    <p:sldId id="279" r:id="rId27"/>
    <p:sldId id="290" r:id="rId28"/>
    <p:sldId id="280" r:id="rId29"/>
    <p:sldId id="281" r:id="rId30"/>
    <p:sldId id="302" r:id="rId31"/>
    <p:sldId id="310" r:id="rId32"/>
    <p:sldId id="303" r:id="rId33"/>
    <p:sldId id="282" r:id="rId34"/>
    <p:sldId id="304" r:id="rId35"/>
    <p:sldId id="291" r:id="rId36"/>
    <p:sldId id="311" r:id="rId37"/>
    <p:sldId id="313" r:id="rId38"/>
    <p:sldId id="312" r:id="rId39"/>
    <p:sldId id="314" r:id="rId40"/>
    <p:sldId id="283" r:id="rId41"/>
    <p:sldId id="284" r:id="rId42"/>
    <p:sldId id="305" r:id="rId43"/>
    <p:sldId id="285" r:id="rId44"/>
    <p:sldId id="292" r:id="rId45"/>
    <p:sldId id="286" r:id="rId46"/>
    <p:sldId id="308" r:id="rId47"/>
    <p:sldId id="309" r:id="rId48"/>
    <p:sldId id="300" r:id="rId49"/>
    <p:sldId id="288" r:id="rId50"/>
    <p:sldId id="306" r:id="rId51"/>
    <p:sldId id="301" r:id="rId52"/>
    <p:sldId id="307" r:id="rId53"/>
    <p:sldId id="289" r:id="rId54"/>
    <p:sldId id="293" r:id="rId55"/>
    <p:sldId id="294" r:id="rId56"/>
    <p:sldId id="295" r:id="rId57"/>
    <p:sldId id="296" r:id="rId58"/>
    <p:sldId id="297" r:id="rId59"/>
    <p:sldId id="298" r:id="rId60"/>
    <p:sldId id="27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191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Dr. </a:t>
            </a:r>
            <a:r>
              <a:rPr lang="en-US" sz="7200" dirty="0" err="1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Jigna</a:t>
            </a:r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 Patel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81000"/>
            <a:ext cx="7696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AMYLOIDOSIS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477869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9005" y="3392269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690" y="76200"/>
            <a:ext cx="4952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FIBRIL PROTEINS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By electron microscopy,</a:t>
            </a:r>
          </a:p>
          <a:p>
            <a:r>
              <a:rPr lang="en-US" sz="3600" dirty="0" smtClean="0"/>
              <a:t>Amyloid consists of </a:t>
            </a:r>
            <a:r>
              <a:rPr lang="en-US" sz="3600" b="1" dirty="0" smtClean="0">
                <a:solidFill>
                  <a:srgbClr val="FF0000"/>
                </a:solidFill>
              </a:rPr>
              <a:t>meshwork of fibril proteins</a:t>
            </a:r>
            <a:r>
              <a:rPr lang="en-US" sz="3600" dirty="0" smtClean="0"/>
              <a:t>. The </a:t>
            </a:r>
            <a:r>
              <a:rPr lang="en-US" sz="3600" b="1" dirty="0" smtClean="0">
                <a:solidFill>
                  <a:srgbClr val="7030A0"/>
                </a:solidFill>
              </a:rPr>
              <a:t>fibrils are delicate</a:t>
            </a:r>
            <a:r>
              <a:rPr lang="en-US" sz="3600" dirty="0" smtClean="0"/>
              <a:t>, randomly dispersed, </a:t>
            </a:r>
            <a:r>
              <a:rPr lang="en-US" sz="3600" b="1" dirty="0" smtClean="0">
                <a:solidFill>
                  <a:srgbClr val="7030A0"/>
                </a:solidFill>
              </a:rPr>
              <a:t>non-branching</a:t>
            </a:r>
            <a:r>
              <a:rPr lang="en-US" sz="3600" dirty="0" smtClean="0"/>
              <a:t>, each measuring 7.5-10 nm in diameter and having indefinite length.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333" y="76200"/>
            <a:ext cx="6210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E M FIBRIL PROTEINS</a:t>
            </a:r>
            <a:endParaRPr lang="en-US" sz="5400" b="1" dirty="0"/>
          </a:p>
        </p:txBody>
      </p:sp>
      <p:pic>
        <p:nvPicPr>
          <p:cNvPr id="5" name="Picture 4" descr="fibri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38200"/>
            <a:ext cx="6019800" cy="48158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85800" y="2362200"/>
            <a:ext cx="2286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" y="2362200"/>
            <a:ext cx="22860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1752600"/>
            <a:ext cx="115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AMYLOID </a:t>
            </a:r>
          </a:p>
          <a:p>
            <a:r>
              <a:rPr lang="en-US" b="1" dirty="0" smtClean="0"/>
              <a:t>FIBRILS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17693"/>
            <a:ext cx="8001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Each fibril is further composed of double helix of two pleated sheets in the form of twin filaments separated by a clear space.</a:t>
            </a:r>
          </a:p>
          <a:p>
            <a:r>
              <a:rPr lang="en-US" sz="3600" dirty="0" smtClean="0"/>
              <a:t>By X-ray crystallography and infra-red spectroscopy, the fibrils are shown to have </a:t>
            </a:r>
            <a:r>
              <a:rPr lang="en-US" sz="3600" b="1" dirty="0" smtClean="0">
                <a:solidFill>
                  <a:srgbClr val="FF0000"/>
                </a:solidFill>
              </a:rPr>
              <a:t>cross-</a:t>
            </a:r>
            <a:r>
              <a:rPr lang="el-GR" sz="3600" b="1" dirty="0" smtClean="0">
                <a:solidFill>
                  <a:srgbClr val="FF0000"/>
                </a:solidFill>
              </a:rPr>
              <a:t>β</a:t>
            </a:r>
            <a:r>
              <a:rPr lang="en-US" sz="3600" b="1" dirty="0" smtClean="0">
                <a:solidFill>
                  <a:srgbClr val="FF0000"/>
                </a:solidFill>
              </a:rPr>
              <a:t>-pleated sheet </a:t>
            </a:r>
            <a:r>
              <a:rPr lang="en-US" sz="3600" dirty="0" smtClean="0"/>
              <a:t>configuration which produces 1000 A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periodicity that </a:t>
            </a:r>
            <a:r>
              <a:rPr lang="en-US" sz="3600" b="1" dirty="0" smtClean="0">
                <a:solidFill>
                  <a:srgbClr val="FF0000"/>
                </a:solidFill>
              </a:rPr>
              <a:t>gives characteristic staining properties of amyloid with congo red and birefringence under polarising microscopy</a:t>
            </a:r>
            <a:r>
              <a:rPr lang="en-US" sz="3600" dirty="0" smtClean="0"/>
              <a:t>. Based on these amyloid is also referred to as </a:t>
            </a:r>
            <a:r>
              <a:rPr lang="el-GR" sz="3600" dirty="0" smtClean="0"/>
              <a:t>β</a:t>
            </a:r>
            <a:r>
              <a:rPr lang="en-US" sz="3600" dirty="0" smtClean="0"/>
              <a:t>-</a:t>
            </a:r>
            <a:r>
              <a:rPr lang="en-US" sz="3600" dirty="0" err="1" smtClean="0"/>
              <a:t>fibrillosis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pic>
        <p:nvPicPr>
          <p:cNvPr id="3" name="Picture 2" descr="Amyloid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0469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Amyloid fibril proteins can be categorised as under: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AL (amyloid light chain) protein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AA (amyloid associated) protein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Other proteins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022" y="143470"/>
            <a:ext cx="3581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AL PROTEIN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Derived from immunoglobulin light  chain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Seen in association with plasma cell dyscrasias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Included in primary systemic amyloidosis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022" y="143470"/>
            <a:ext cx="3708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AA PROTEIN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Derived from larger precursor protein in the serum called SAA (serum amyloid associated protein)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SAA is an acute phase reactant protein synthesised in liver, its level being high in chronic inflammatory and traumatic conditions.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Included in secondary amyloidosis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43470"/>
            <a:ext cx="5156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OTHER PROTEINS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143000"/>
            <a:ext cx="8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Transthyretin (TTR) </a:t>
            </a:r>
            <a:r>
              <a:rPr lang="en-US" sz="3600" dirty="0" smtClean="0"/>
              <a:t>– familial amyloid </a:t>
            </a:r>
            <a:r>
              <a:rPr lang="en-US" sz="3600" dirty="0" err="1" smtClean="0"/>
              <a:t>polyneuropathies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A</a:t>
            </a:r>
            <a:r>
              <a:rPr lang="el-GR" sz="3600" b="1" dirty="0" smtClean="0">
                <a:solidFill>
                  <a:srgbClr val="7030A0"/>
                </a:solidFill>
              </a:rPr>
              <a:t>β</a:t>
            </a:r>
            <a:r>
              <a:rPr lang="en-US" sz="3600" b="1" baseline="-25000" dirty="0" smtClean="0">
                <a:solidFill>
                  <a:srgbClr val="7030A0"/>
                </a:solidFill>
              </a:rPr>
              <a:t>2 </a:t>
            </a:r>
            <a:r>
              <a:rPr lang="en-US" sz="3600" b="1" dirty="0" smtClean="0">
                <a:solidFill>
                  <a:srgbClr val="7030A0"/>
                </a:solidFill>
              </a:rPr>
              <a:t> - </a:t>
            </a:r>
            <a:r>
              <a:rPr lang="en-US" sz="3600" b="1" dirty="0" err="1" smtClean="0">
                <a:solidFill>
                  <a:srgbClr val="7030A0"/>
                </a:solidFill>
              </a:rPr>
              <a:t>microglobulin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/>
              <a:t>(A</a:t>
            </a:r>
            <a:r>
              <a:rPr lang="el-GR" sz="3600" dirty="0" smtClean="0"/>
              <a:t>β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M) – seen in long term cases of </a:t>
            </a:r>
            <a:r>
              <a:rPr lang="en-US" sz="3600" dirty="0" err="1" smtClean="0"/>
              <a:t>haemodialysis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l-GR" sz="3600" b="1" dirty="0" smtClean="0">
                <a:solidFill>
                  <a:srgbClr val="7030A0"/>
                </a:solidFill>
              </a:rPr>
              <a:t>β</a:t>
            </a:r>
            <a:r>
              <a:rPr lang="en-US" sz="3600" b="1" dirty="0" smtClean="0">
                <a:solidFill>
                  <a:srgbClr val="7030A0"/>
                </a:solidFill>
              </a:rPr>
              <a:t>-amyloid protein </a:t>
            </a:r>
            <a:r>
              <a:rPr lang="en-US" sz="3600" dirty="0" smtClean="0"/>
              <a:t>– seen in cerebral plaques as well as cerebral vessels in Alzheimer’s disease.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Immunoglobulin </a:t>
            </a:r>
            <a:r>
              <a:rPr lang="en-US" sz="3600" b="1" dirty="0" smtClean="0">
                <a:solidFill>
                  <a:srgbClr val="7030A0"/>
                </a:solidFill>
              </a:rPr>
              <a:t>heavy chain amyloid </a:t>
            </a:r>
            <a:r>
              <a:rPr lang="en-US" sz="3600" dirty="0" smtClean="0"/>
              <a:t>– derived from truncated heavy chain of immunoglobulin 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82689"/>
            <a:ext cx="8001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Amyloid from </a:t>
            </a:r>
            <a:r>
              <a:rPr lang="en-US" sz="3600" b="1" dirty="0" smtClean="0">
                <a:solidFill>
                  <a:srgbClr val="7030A0"/>
                </a:solidFill>
              </a:rPr>
              <a:t>hormone precursor proteins</a:t>
            </a:r>
            <a:r>
              <a:rPr lang="en-US" sz="3600" dirty="0" smtClean="0"/>
              <a:t> – pro-</a:t>
            </a:r>
            <a:r>
              <a:rPr lang="en-US" sz="3600" dirty="0" err="1" smtClean="0"/>
              <a:t>calcitonin</a:t>
            </a:r>
            <a:r>
              <a:rPr lang="en-US" sz="3600" dirty="0" smtClean="0"/>
              <a:t>, islet amyloid polypeptide, pro-insulin, </a:t>
            </a:r>
            <a:r>
              <a:rPr lang="en-US" sz="3600" dirty="0" err="1" smtClean="0"/>
              <a:t>prolactin</a:t>
            </a:r>
            <a:r>
              <a:rPr lang="en-US" sz="3600" dirty="0" smtClean="0"/>
              <a:t>, </a:t>
            </a:r>
            <a:r>
              <a:rPr lang="en-US" sz="3600" dirty="0" err="1" smtClean="0"/>
              <a:t>lactoferrin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Amyloid of </a:t>
            </a:r>
            <a:r>
              <a:rPr lang="en-US" sz="3600" b="1" dirty="0" err="1" smtClean="0">
                <a:solidFill>
                  <a:srgbClr val="7030A0"/>
                </a:solidFill>
              </a:rPr>
              <a:t>prion</a:t>
            </a:r>
            <a:r>
              <a:rPr lang="en-US" sz="3600" b="1" dirty="0" smtClean="0">
                <a:solidFill>
                  <a:srgbClr val="7030A0"/>
                </a:solidFill>
              </a:rPr>
              <a:t> protein </a:t>
            </a:r>
            <a:r>
              <a:rPr lang="en-US" sz="3600" dirty="0" smtClean="0"/>
              <a:t>– derived from precursor </a:t>
            </a:r>
            <a:r>
              <a:rPr lang="en-US" sz="3600" dirty="0" err="1" smtClean="0"/>
              <a:t>prion</a:t>
            </a:r>
            <a:r>
              <a:rPr lang="en-US" sz="3600" dirty="0" smtClean="0"/>
              <a:t> protein which is plasma membrane glycoprotein, </a:t>
            </a:r>
            <a:r>
              <a:rPr lang="en-US" sz="3600" dirty="0" err="1" smtClean="0"/>
              <a:t>prion</a:t>
            </a:r>
            <a:r>
              <a:rPr lang="en-US" sz="3600" dirty="0" smtClean="0"/>
              <a:t> protein are proteinaceous infectious particles lacking in RNA or DNA.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Miscellaneous </a:t>
            </a:r>
            <a:r>
              <a:rPr lang="en-US" sz="3600" b="1" dirty="0" err="1" smtClean="0">
                <a:solidFill>
                  <a:srgbClr val="7030A0"/>
                </a:solidFill>
              </a:rPr>
              <a:t>heredofamilial</a:t>
            </a:r>
            <a:r>
              <a:rPr lang="en-US" sz="3600" b="1" dirty="0" smtClean="0">
                <a:solidFill>
                  <a:srgbClr val="7030A0"/>
                </a:solidFill>
              </a:rPr>
              <a:t> forms of amyloid</a:t>
            </a:r>
            <a:r>
              <a:rPr lang="en-US" sz="3600" dirty="0" smtClean="0"/>
              <a:t> – derived from </a:t>
            </a:r>
            <a:r>
              <a:rPr lang="en-US" sz="3600" dirty="0" err="1" smtClean="0"/>
              <a:t>apolipoprotein</a:t>
            </a:r>
            <a:r>
              <a:rPr lang="en-US" sz="3600" dirty="0" smtClean="0"/>
              <a:t> I, </a:t>
            </a:r>
            <a:r>
              <a:rPr lang="en-US" sz="3600" dirty="0" err="1" smtClean="0"/>
              <a:t>gelsolin</a:t>
            </a:r>
            <a:r>
              <a:rPr lang="en-US" sz="3600" dirty="0" smtClean="0"/>
              <a:t>, </a:t>
            </a:r>
            <a:r>
              <a:rPr lang="en-US" sz="3600" dirty="0" err="1" smtClean="0"/>
              <a:t>lysozyme</a:t>
            </a:r>
            <a:r>
              <a:rPr lang="en-US" sz="3600" dirty="0" smtClean="0"/>
              <a:t>, </a:t>
            </a:r>
            <a:r>
              <a:rPr lang="en-US" sz="3600" dirty="0" err="1" smtClean="0"/>
              <a:t>cystatin</a:t>
            </a:r>
            <a:r>
              <a:rPr lang="en-US" sz="3600" dirty="0" smtClean="0"/>
              <a:t> C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43470"/>
            <a:ext cx="8986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NON-FIBRILLAR COMPONENTS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143000"/>
            <a:ext cx="800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</a:rPr>
              <a:t>Amyloid P-component</a:t>
            </a:r>
          </a:p>
          <a:p>
            <a:pPr marL="742950" indent="-742950" algn="just"/>
            <a:r>
              <a:rPr lang="en-US" sz="3600" dirty="0" smtClean="0"/>
              <a:t>  	- </a:t>
            </a:r>
            <a:r>
              <a:rPr lang="en-US" sz="2800" dirty="0" smtClean="0"/>
              <a:t>synthesised in liver</a:t>
            </a:r>
          </a:p>
          <a:p>
            <a:pPr marL="742950" indent="-742950" algn="just"/>
            <a:r>
              <a:rPr lang="en-US" sz="2800" dirty="0" smtClean="0"/>
              <a:t>	- derived from circulating serum amyloid </a:t>
            </a:r>
          </a:p>
          <a:p>
            <a:pPr marL="742950" indent="-742950" algn="just"/>
            <a:r>
              <a:rPr lang="en-US" sz="2800" dirty="0" smtClean="0"/>
              <a:t>	  p- component which is a glycoprotein</a:t>
            </a:r>
          </a:p>
          <a:p>
            <a:pPr marL="742950" indent="-742950" algn="just"/>
            <a:r>
              <a:rPr lang="en-US" sz="2800" dirty="0" smtClean="0"/>
              <a:t>	  resembling the normal serum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 glycoprotein </a:t>
            </a:r>
          </a:p>
          <a:p>
            <a:pPr marL="742950" indent="-742950" algn="just"/>
            <a:r>
              <a:rPr lang="en-US" sz="2800" dirty="0" smtClean="0"/>
              <a:t>	  and is PAS – positive</a:t>
            </a:r>
          </a:p>
          <a:p>
            <a:pPr marL="742950" indent="-742950" algn="just"/>
            <a:r>
              <a:rPr lang="en-US" sz="2800" dirty="0" smtClean="0"/>
              <a:t>	- by E M, it has pentagonal profile or doughnut </a:t>
            </a:r>
          </a:p>
          <a:p>
            <a:pPr marL="742950" indent="-742950" algn="just"/>
            <a:r>
              <a:rPr lang="en-US" sz="2800" dirty="0" smtClean="0"/>
              <a:t> 	   shape with external diameter of 9 nm and</a:t>
            </a:r>
          </a:p>
          <a:p>
            <a:pPr marL="742950" indent="-742950" algn="just"/>
            <a:r>
              <a:rPr lang="en-US" sz="2800" dirty="0" smtClean="0"/>
              <a:t>	   internal diameter of 4 nm.</a:t>
            </a:r>
          </a:p>
          <a:p>
            <a:pPr marL="742950" indent="-742950" algn="just"/>
            <a:r>
              <a:rPr lang="en-US" sz="2800" dirty="0" smtClean="0"/>
              <a:t>	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the lecture the student will be able to:</a:t>
            </a:r>
          </a:p>
          <a:p>
            <a:endParaRPr lang="en-US" dirty="0"/>
          </a:p>
          <a:p>
            <a:r>
              <a:rPr lang="en-US" dirty="0" smtClean="0"/>
              <a:t>1) Describe the Pathogenesis of amyloidosis</a:t>
            </a:r>
          </a:p>
          <a:p>
            <a:r>
              <a:rPr lang="en-US" dirty="0" smtClean="0"/>
              <a:t>2) Describe the Pathology of Amyloidosis.</a:t>
            </a:r>
          </a:p>
          <a:p>
            <a:endParaRPr lang="en-US" dirty="0"/>
          </a:p>
          <a:p>
            <a:r>
              <a:rPr lang="en-US" dirty="0" smtClean="0"/>
              <a:t>Domain: Knows</a:t>
            </a:r>
          </a:p>
          <a:p>
            <a:r>
              <a:rPr lang="en-US" dirty="0" smtClean="0"/>
              <a:t>Level: Knows How</a:t>
            </a:r>
          </a:p>
          <a:p>
            <a:r>
              <a:rPr lang="en-US" dirty="0" smtClean="0"/>
              <a:t>Core: Yes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274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43470"/>
            <a:ext cx="8986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NON-FIBRILLAR COMPONENTS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143000"/>
            <a:ext cx="800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rgbClr val="00B050"/>
                </a:solidFill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</a:rPr>
              <a:t>Apolipoprotein</a:t>
            </a:r>
            <a:r>
              <a:rPr lang="en-US" sz="3600" b="1" dirty="0" smtClean="0">
                <a:solidFill>
                  <a:srgbClr val="00B050"/>
                </a:solidFill>
              </a:rPr>
              <a:t>-E</a:t>
            </a:r>
          </a:p>
          <a:p>
            <a:pPr marL="742950" indent="-742950"/>
            <a:r>
              <a:rPr lang="en-US" sz="3600" dirty="0" smtClean="0"/>
              <a:t>     -</a:t>
            </a:r>
            <a:r>
              <a:rPr lang="en-US" sz="2800" dirty="0" smtClean="0"/>
              <a:t> regulator of lipoprotein metabolism </a:t>
            </a:r>
          </a:p>
          <a:p>
            <a:pPr marL="742950" indent="-742950"/>
            <a:r>
              <a:rPr lang="en-US" sz="2800" dirty="0" smtClean="0"/>
              <a:t>       - apoE4 increases the risk of Alzheimer precursor protein deposition in Alzheimer’s disease</a:t>
            </a:r>
          </a:p>
          <a:p>
            <a:pPr marL="742950" indent="-742950"/>
            <a:r>
              <a:rPr lang="en-US" sz="3600" dirty="0" smtClean="0"/>
              <a:t>3. </a:t>
            </a:r>
            <a:r>
              <a:rPr lang="en-US" sz="3600" b="1" dirty="0" smtClean="0">
                <a:solidFill>
                  <a:srgbClr val="00B050"/>
                </a:solidFill>
              </a:rPr>
              <a:t>Sulfated </a:t>
            </a:r>
            <a:r>
              <a:rPr lang="en-US" sz="3600" b="1" dirty="0" err="1" smtClean="0">
                <a:solidFill>
                  <a:srgbClr val="00B050"/>
                </a:solidFill>
              </a:rPr>
              <a:t>glycosaminoglycans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marL="742950" indent="-742950"/>
            <a:r>
              <a:rPr lang="en-US" sz="3600" dirty="0" smtClean="0"/>
              <a:t>      </a:t>
            </a:r>
            <a:r>
              <a:rPr lang="en-US" sz="2800" dirty="0" smtClean="0"/>
              <a:t>- constituents of matrix proteins</a:t>
            </a:r>
          </a:p>
          <a:p>
            <a:pPr marL="742950" indent="-742950"/>
            <a:r>
              <a:rPr lang="en-US" sz="3600" dirty="0" smtClean="0"/>
              <a:t>4. </a:t>
            </a:r>
            <a:r>
              <a:rPr lang="el-GR" sz="3600" b="1" dirty="0" smtClean="0">
                <a:solidFill>
                  <a:srgbClr val="00B050"/>
                </a:solidFill>
              </a:rPr>
              <a:t>α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3600" b="1" dirty="0" smtClean="0">
                <a:solidFill>
                  <a:srgbClr val="00B050"/>
                </a:solidFill>
              </a:rPr>
              <a:t> anti-</a:t>
            </a:r>
            <a:r>
              <a:rPr lang="en-US" sz="3600" b="1" dirty="0" err="1" smtClean="0">
                <a:solidFill>
                  <a:srgbClr val="00B050"/>
                </a:solidFill>
              </a:rPr>
              <a:t>chymotrypsin</a:t>
            </a:r>
            <a:r>
              <a:rPr lang="en-US" sz="3600" dirty="0" smtClean="0"/>
              <a:t> – seen in cases of AA deposits</a:t>
            </a:r>
          </a:p>
          <a:p>
            <a:pPr marL="742950" indent="-742950"/>
            <a:r>
              <a:rPr lang="en-US" sz="3600" dirty="0" smtClean="0"/>
              <a:t>5. </a:t>
            </a:r>
            <a:r>
              <a:rPr lang="en-US" sz="3600" b="1" dirty="0" smtClean="0">
                <a:solidFill>
                  <a:srgbClr val="00B050"/>
                </a:solidFill>
              </a:rPr>
              <a:t>Protein X</a:t>
            </a:r>
            <a:r>
              <a:rPr lang="en-US" sz="3600" dirty="0" smtClean="0"/>
              <a:t> – present in cases of </a:t>
            </a:r>
            <a:r>
              <a:rPr lang="en-US" sz="3600" dirty="0" err="1" smtClean="0"/>
              <a:t>prionoses</a:t>
            </a:r>
            <a:endParaRPr lang="en-US" sz="3600" dirty="0" smtClean="0"/>
          </a:p>
          <a:p>
            <a:pPr marL="742950" indent="-74295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0262" y="0"/>
            <a:ext cx="4526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PATHOGENESIS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1430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/>
              <a:t>Proteins that form amyloid fall into two</a:t>
            </a:r>
          </a:p>
          <a:p>
            <a:pPr marL="742950" indent="-742950"/>
            <a:r>
              <a:rPr lang="en-US" sz="3600" dirty="0" smtClean="0"/>
              <a:t>general categories: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Normal proteins that have an inherent tendency to fold improperly, associate and form fibrils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 Mutant proteins that are prone to misfolding and subsequent aggregation  </a:t>
            </a:r>
          </a:p>
          <a:p>
            <a:pPr marL="742950" indent="-74295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6448" y="143470"/>
            <a:ext cx="4526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PATHOGENESIS</a:t>
            </a:r>
            <a:endParaRPr lang="en-US" sz="5400" b="1" dirty="0"/>
          </a:p>
        </p:txBody>
      </p:sp>
      <p:pic>
        <p:nvPicPr>
          <p:cNvPr id="5" name="Picture 4" descr="pathogenesis amyloid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8686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pic>
        <p:nvPicPr>
          <p:cNvPr id="3" name="Picture 2" descr="classific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6200"/>
            <a:ext cx="8444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STAINING CHARACTERISTICS </a:t>
            </a:r>
          </a:p>
          <a:p>
            <a:pPr algn="just"/>
            <a:r>
              <a:rPr lang="en-US" sz="5400" b="1" dirty="0" smtClean="0"/>
              <a:t>              OF AMYLOID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6396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en-US" sz="3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524000"/>
          <a:ext cx="8915400" cy="5308282"/>
        </p:xfrm>
        <a:graphic>
          <a:graphicData uri="http://schemas.openxmlformats.org/drawingml/2006/table">
            <a:tbl>
              <a:tblPr/>
              <a:tblGrid>
                <a:gridCol w="3373178"/>
                <a:gridCol w="5542222"/>
              </a:tblGrid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Stain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Appearance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 &amp; E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pink, hyaline, homogeneous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Methyl violet/Crystal violet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Metachromasia: rose-pink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Congo red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microscopy: pink red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polarising light: apple-green birefringence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Thioflavin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Thioflavin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Ultraviolet light: fluorescence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Immunohistochemistry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Immunoreactivity: Positive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Non-specific stains: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Standard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toluidine blue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Orthochromatic blue, polarising ME: dark red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Alcian blue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Blue-green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pink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9120" y="0"/>
            <a:ext cx="3420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DIAGNOSIS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762000"/>
            <a:ext cx="8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</a:rPr>
              <a:t>BIOPSY EXAMINATION</a:t>
            </a:r>
            <a:r>
              <a:rPr lang="en-US" sz="3600" dirty="0" smtClean="0"/>
              <a:t>: </a:t>
            </a:r>
          </a:p>
          <a:p>
            <a:pPr marL="742950" indent="-742950"/>
            <a:r>
              <a:rPr lang="en-US" sz="3600" dirty="0" smtClean="0"/>
              <a:t>       - biopsy of affected organ</a:t>
            </a:r>
          </a:p>
          <a:p>
            <a:pPr marL="742950" indent="-742950"/>
            <a:r>
              <a:rPr lang="en-US" sz="3600" dirty="0" smtClean="0"/>
              <a:t>	- FNA of abdominal subcutaneous fat </a:t>
            </a:r>
          </a:p>
          <a:p>
            <a:pPr marL="742950" indent="-742950"/>
            <a:r>
              <a:rPr lang="en-US" sz="3600" dirty="0" smtClean="0"/>
              <a:t>        followed by congo red staining and </a:t>
            </a:r>
          </a:p>
          <a:p>
            <a:pPr marL="742950" indent="-742950"/>
            <a:r>
              <a:rPr lang="en-US" sz="3600" dirty="0" smtClean="0"/>
              <a:t>	 polarising ME for confirmation</a:t>
            </a:r>
          </a:p>
          <a:p>
            <a:pPr marL="742950" indent="-742950">
              <a:buAutoNum type="arabicPeriod" startAt="2"/>
            </a:pPr>
            <a:r>
              <a:rPr lang="en-US" sz="3600" b="1" dirty="0" smtClean="0">
                <a:solidFill>
                  <a:srgbClr val="0000FF"/>
                </a:solidFill>
              </a:rPr>
              <a:t>IN VIVO CONGO RED TEST</a:t>
            </a:r>
          </a:p>
          <a:p>
            <a:pPr marL="742950" indent="-742950">
              <a:buAutoNum type="arabicPeriod" startAt="2"/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OTHER TESTS:</a:t>
            </a:r>
          </a:p>
          <a:p>
            <a:pPr marL="1200150" lvl="1" indent="-742950"/>
            <a:r>
              <a:rPr lang="en-US" sz="3600" dirty="0" smtClean="0"/>
              <a:t>     - protein electrophoresis</a:t>
            </a:r>
          </a:p>
          <a:p>
            <a:pPr marL="1200150" lvl="1" indent="-742950"/>
            <a:r>
              <a:rPr lang="en-US" sz="3600" dirty="0" smtClean="0"/>
              <a:t>     - </a:t>
            </a:r>
            <a:r>
              <a:rPr lang="en-US" sz="3600" dirty="0" err="1" smtClean="0"/>
              <a:t>immunoelectrophoresis</a:t>
            </a:r>
            <a:r>
              <a:rPr lang="en-US" sz="3600" dirty="0" smtClean="0"/>
              <a:t> of urine and serum</a:t>
            </a:r>
          </a:p>
          <a:p>
            <a:pPr marL="1200150" lvl="1" indent="-742950"/>
            <a:r>
              <a:rPr lang="en-US" sz="3600" dirty="0" smtClean="0"/>
              <a:t>      - bone marrow aspiration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0"/>
            <a:ext cx="8619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MORPHOLOGIC FEATURES OF</a:t>
            </a:r>
          </a:p>
          <a:p>
            <a:pPr algn="just"/>
            <a:r>
              <a:rPr lang="en-US" sz="5400" b="1" dirty="0" smtClean="0"/>
              <a:t>AMYLOIDOSIS OF ORGANS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855887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Grossly, enlarged, pale and rubbery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On c/s firm, waxy and translucent parenchyma which takes positive staining with the iodine test.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Microscopically, deposits of amyloid found in extracellular location(initially in the wall of small blood vessels), later the deposits are in large amounts causing macroscopic changes and effects of pressure atrophy.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609600" y="2362200"/>
            <a:ext cx="7498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0000FF"/>
                </a:solidFill>
              </a:rPr>
              <a:t>AMYLOIDOSIS OF KIDNEY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793" y="0"/>
            <a:ext cx="7498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AMYLOIDOSIS OF KIDNEY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334869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Most common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Found in most cases of secondary amyloidosis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Can cause </a:t>
            </a:r>
            <a:r>
              <a:rPr lang="en-US" sz="3600" dirty="0" err="1" smtClean="0"/>
              <a:t>proteinuria</a:t>
            </a:r>
            <a:r>
              <a:rPr lang="en-US" sz="3600" dirty="0" smtClean="0"/>
              <a:t> and </a:t>
            </a:r>
            <a:r>
              <a:rPr lang="en-US" sz="3600" dirty="0" err="1" smtClean="0"/>
              <a:t>nephrotic</a:t>
            </a:r>
            <a:r>
              <a:rPr lang="en-US" sz="3600" dirty="0" smtClean="0"/>
              <a:t>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0"/>
            <a:ext cx="2721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GROSSLY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334869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May be normal sized, enlarged or terminally contracted due to </a:t>
            </a:r>
            <a:r>
              <a:rPr lang="en-US" sz="3600" dirty="0" err="1" smtClean="0"/>
              <a:t>ischaemic</a:t>
            </a:r>
            <a:r>
              <a:rPr lang="en-US" sz="3600" dirty="0" smtClean="0"/>
              <a:t> effect of narrowing of vascular </a:t>
            </a:r>
            <a:r>
              <a:rPr lang="en-US" sz="3600" dirty="0" err="1" smtClean="0"/>
              <a:t>lumina</a:t>
            </a:r>
            <a:endParaRPr lang="en-US" sz="3600" dirty="0" smtClean="0"/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 On c/s pale, waxy and translucent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022" y="143470"/>
            <a:ext cx="3554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DEFINITION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Amyloidosis is the term used for a group</a:t>
            </a:r>
          </a:p>
          <a:p>
            <a:r>
              <a:rPr lang="en-US" sz="3600" dirty="0" smtClean="0"/>
              <a:t> of diseases characterised by extracellular </a:t>
            </a:r>
          </a:p>
          <a:p>
            <a:r>
              <a:rPr lang="en-US" sz="3600" dirty="0" smtClean="0"/>
              <a:t>deposition of fibrillar proteinaceous </a:t>
            </a:r>
          </a:p>
          <a:p>
            <a:r>
              <a:rPr lang="en-US" sz="3600" dirty="0" smtClean="0"/>
              <a:t>substance called amyloid having common </a:t>
            </a:r>
          </a:p>
          <a:p>
            <a:r>
              <a:rPr lang="en-US" sz="3600" dirty="0" smtClean="0"/>
              <a:t>morphological appearance, staining </a:t>
            </a:r>
          </a:p>
          <a:p>
            <a:r>
              <a:rPr lang="en-US" sz="3600" dirty="0" smtClean="0"/>
              <a:t>properties and Physical structure but with </a:t>
            </a:r>
          </a:p>
          <a:p>
            <a:r>
              <a:rPr lang="en-US" sz="3600" dirty="0" smtClean="0"/>
              <a:t>variable protein composition.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wapan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65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wapan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27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wapan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94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948" y="0"/>
            <a:ext cx="5575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MICROSCOPICALLY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334869"/>
            <a:ext cx="358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Amyloid deposition occurs in the </a:t>
            </a:r>
            <a:r>
              <a:rPr lang="en-US" sz="3600" dirty="0" err="1" smtClean="0"/>
              <a:t>glomeruli</a:t>
            </a:r>
            <a:r>
              <a:rPr lang="en-US" sz="3600" dirty="0" smtClean="0"/>
              <a:t>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It may involve </a:t>
            </a:r>
            <a:r>
              <a:rPr lang="en-US" sz="3600" dirty="0" err="1" smtClean="0"/>
              <a:t>peritubular</a:t>
            </a:r>
            <a:r>
              <a:rPr lang="en-US" sz="3600" dirty="0" smtClean="0"/>
              <a:t> interstitial tissue and the wall of arterioles</a:t>
            </a:r>
          </a:p>
        </p:txBody>
      </p:sp>
      <p:pic>
        <p:nvPicPr>
          <p:cNvPr id="5" name="Picture 4" descr="kidney a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66" y="1752600"/>
            <a:ext cx="5472434" cy="4343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>
            <a:off x="6477000" y="1447800"/>
            <a:ext cx="990600" cy="68580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59937" y="914400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Glomerular</a:t>
            </a:r>
            <a:endParaRPr lang="en-US" dirty="0" smtClean="0"/>
          </a:p>
          <a:p>
            <a:r>
              <a:rPr lang="en-US" dirty="0" smtClean="0"/>
              <a:t>deposit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wapan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5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2362200"/>
            <a:ext cx="7467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0000FF"/>
                </a:solidFill>
              </a:rPr>
              <a:t>AMYLOIDOSIS OF SPLEEN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wapan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46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wapan-p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86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wapan-pc\Desktop\amyloidosis-and-porphyria-1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93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wapan-pc\Desktop\capture1330655249458-thumb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0678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79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light microscopy and </a:t>
            </a:r>
            <a:r>
              <a:rPr lang="en-US" dirty="0" err="1" smtClean="0"/>
              <a:t>Haematoxylin</a:t>
            </a:r>
            <a:r>
              <a:rPr lang="en-US" dirty="0" smtClean="0"/>
              <a:t> Eosin stains Amyloid appears as amorphous, </a:t>
            </a:r>
            <a:r>
              <a:rPr lang="en-US" dirty="0" err="1" smtClean="0"/>
              <a:t>eosinophilic</a:t>
            </a:r>
            <a:r>
              <a:rPr lang="en-US" dirty="0" smtClean="0"/>
              <a:t>, hyaline, extracellular substance that, with progressive accumulation, encroaches on , and produces pressure atrophy of adjacent cells.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794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793" y="0"/>
            <a:ext cx="7467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AMYLOIDOSIS OF SPLEEN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334869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Two patterns:</a:t>
            </a:r>
          </a:p>
          <a:p>
            <a:pPr marL="742950" indent="-742950"/>
            <a:r>
              <a:rPr lang="en-US" sz="3600" dirty="0" smtClean="0"/>
              <a:t>        1. SAGO SPLEEN:</a:t>
            </a:r>
          </a:p>
          <a:p>
            <a:pPr marL="742950" indent="-742950"/>
            <a:r>
              <a:rPr lang="en-US" sz="3600" dirty="0" smtClean="0"/>
              <a:t>	      gross- splenomegaly is not marked</a:t>
            </a:r>
          </a:p>
          <a:p>
            <a:pPr marL="742950" indent="-742950"/>
            <a:r>
              <a:rPr lang="en-US" sz="3600" dirty="0" smtClean="0"/>
              <a:t>		     c/s – translucent pale and waxy</a:t>
            </a:r>
          </a:p>
          <a:p>
            <a:pPr marL="742950" indent="-742950"/>
            <a:r>
              <a:rPr lang="en-US" sz="3600" dirty="0" smtClean="0"/>
              <a:t>	       nodules resembling sago grains</a:t>
            </a:r>
          </a:p>
          <a:p>
            <a:pPr marL="742950" indent="-742950"/>
            <a:r>
              <a:rPr lang="en-US" sz="3600" dirty="0" smtClean="0"/>
              <a:t>		     ME- deposits in the wall of arterioles</a:t>
            </a:r>
          </a:p>
          <a:p>
            <a:pPr marL="742950" indent="-742950"/>
            <a:r>
              <a:rPr lang="en-US" sz="3600" dirty="0" smtClean="0"/>
              <a:t>	       of the white pulp and may replace the</a:t>
            </a:r>
          </a:p>
          <a:p>
            <a:pPr marL="742950" indent="-742950"/>
            <a:r>
              <a:rPr lang="en-US" sz="3600" dirty="0" smtClean="0"/>
              <a:t>		      follicles.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793" y="0"/>
            <a:ext cx="7467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AMYLOIDOSIS OF SPLEEN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334869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/>
              <a:t>    2.     LARDACEOUS SPLEEN:</a:t>
            </a:r>
          </a:p>
          <a:p>
            <a:pPr marL="742950" indent="-742950"/>
            <a:r>
              <a:rPr lang="en-US" sz="3600" dirty="0" smtClean="0"/>
              <a:t>	      gross- splenomegaly moderate to</a:t>
            </a:r>
          </a:p>
          <a:p>
            <a:pPr marL="742950" indent="-742950"/>
            <a:r>
              <a:rPr lang="en-US" sz="3600" dirty="0" smtClean="0"/>
              <a:t>             marked</a:t>
            </a:r>
          </a:p>
          <a:p>
            <a:pPr marL="742950" indent="-742950"/>
            <a:r>
              <a:rPr lang="en-US" sz="3600" dirty="0" smtClean="0"/>
              <a:t>		     c/s –map like areas of amyloid		     	     ME- deposits involves the wall of</a:t>
            </a:r>
          </a:p>
          <a:p>
            <a:pPr marL="742950" indent="-742950"/>
            <a:r>
              <a:rPr lang="en-US" sz="3600" dirty="0" smtClean="0"/>
              <a:t>	       </a:t>
            </a:r>
            <a:r>
              <a:rPr lang="en-US" sz="3600" dirty="0" err="1" smtClean="0"/>
              <a:t>splenic</a:t>
            </a:r>
            <a:r>
              <a:rPr lang="en-US" sz="3600" dirty="0" smtClean="0"/>
              <a:t> sinus, small arteries and in the</a:t>
            </a:r>
          </a:p>
          <a:p>
            <a:pPr marL="742950" indent="-742950"/>
            <a:r>
              <a:rPr lang="en-US" sz="3600" dirty="0" smtClean="0"/>
              <a:t>	       connective tissue of red pulp.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wapan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85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pic>
        <p:nvPicPr>
          <p:cNvPr id="5" name="Picture 4" descr="amy sple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272689" cy="670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2400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(A) Green </a:t>
            </a:r>
            <a:r>
              <a:rPr lang="en-US" sz="2400" dirty="0" err="1" smtClean="0"/>
              <a:t>birefringent</a:t>
            </a:r>
            <a:r>
              <a:rPr lang="en-US" sz="2400" dirty="0" smtClean="0"/>
              <a:t> vascular amyloid deposits were found in Congo red stained specimens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57400" y="5410200"/>
            <a:ext cx="2743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614" y="5257800"/>
            <a:ext cx="232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Amyloid deposits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041402" y="2667000"/>
            <a:ext cx="6959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0000FF"/>
                </a:solidFill>
              </a:rPr>
              <a:t>AMYLOIDOSIS OF LIVER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793" y="0"/>
            <a:ext cx="6959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AMYLOIDOSIS OF LIVER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334869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Grossly, often enlarged, pale, waxy, firm.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Microscopically, amyloid appears in the space of </a:t>
            </a:r>
            <a:r>
              <a:rPr lang="en-US" sz="3600" dirty="0" err="1" smtClean="0"/>
              <a:t>disse</a:t>
            </a:r>
            <a:endParaRPr lang="en-US" sz="3600" dirty="0" smtClean="0"/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Later, as deposits increases </a:t>
            </a:r>
            <a:r>
              <a:rPr lang="en-US" sz="3600" dirty="0" smtClean="0">
                <a:sym typeface="Wingdings" pitchFamily="2" charset="2"/>
              </a:rPr>
              <a:t> compress cord of </a:t>
            </a:r>
            <a:r>
              <a:rPr lang="en-US" sz="3600" dirty="0" err="1" smtClean="0">
                <a:sym typeface="Wingdings" pitchFamily="2" charset="2"/>
              </a:rPr>
              <a:t>hepatocytes</a:t>
            </a:r>
            <a:r>
              <a:rPr lang="en-US" sz="3600" dirty="0" smtClean="0">
                <a:sym typeface="Wingdings" pitchFamily="2" charset="2"/>
              </a:rPr>
              <a:t>  liver cells are shrunken, atrophic and replaced by amyloid.</a:t>
            </a:r>
            <a:r>
              <a:rPr lang="en-US" sz="36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wapan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78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wapan-p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73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wapan-pc\Desktop\amyloidosis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39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0"/>
            <a:ext cx="4799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OTHER ORGANS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334869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Heart, pituitary, thyroid, adrenals, skin, lymphnodes, respiratory tract, peripheral and autonomic nerves.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022" y="143470"/>
            <a:ext cx="2721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GROSSLY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 the cut surface of an organ containing amyloid which stained brown with iodine and turned violet on addition of dilute sulfuric acid.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wapan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28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wapan-pc\Desktop\metabolic-disorders-oral-surgery-courses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86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21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wapan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95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67270"/>
            <a:ext cx="3608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 smtClean="0"/>
              <a:t>PROGNOSIS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0668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Prognosis is generally poor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Primary amyloidosis, if left untreated, is rapidly progressive and fatal. Therapy is directed at reducing the </a:t>
            </a:r>
            <a:r>
              <a:rPr lang="en-US" sz="3600" dirty="0" err="1" smtClean="0"/>
              <a:t>clonal</a:t>
            </a:r>
            <a:r>
              <a:rPr lang="en-US" sz="3600" dirty="0" smtClean="0"/>
              <a:t> marrow plasma cells.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Secondary amyloidosis, control of inflammation is the main treatment.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Renal failure and cardiac arrhythmias-  most common cause of death in systemic amyloidosis.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birefringence by polarizing microscopy is seen in:</a:t>
            </a:r>
          </a:p>
          <a:p>
            <a:r>
              <a:rPr lang="en-US" dirty="0" smtClean="0"/>
              <a:t>A)  </a:t>
            </a:r>
            <a:r>
              <a:rPr lang="en-US" dirty="0" err="1" smtClean="0"/>
              <a:t>Collagenoses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B)  </a:t>
            </a:r>
            <a:r>
              <a:rPr lang="en-US" dirty="0" err="1" smtClean="0"/>
              <a:t>Lysosomal</a:t>
            </a:r>
            <a:r>
              <a:rPr lang="en-US" dirty="0" smtClean="0"/>
              <a:t> storage diseases.</a:t>
            </a:r>
          </a:p>
          <a:p>
            <a:r>
              <a:rPr lang="en-US" dirty="0" smtClean="0"/>
              <a:t>C)  Amyloidosis.</a:t>
            </a:r>
          </a:p>
          <a:p>
            <a:r>
              <a:rPr lang="en-US" dirty="0" smtClean="0"/>
              <a:t>D)  </a:t>
            </a:r>
            <a:r>
              <a:rPr lang="en-US" dirty="0" err="1" smtClean="0"/>
              <a:t>Sarcoidosis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4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component of amyloid is known as :</a:t>
            </a:r>
          </a:p>
          <a:p>
            <a:r>
              <a:rPr lang="en-US" dirty="0" smtClean="0"/>
              <a:t>A)  B component.</a:t>
            </a:r>
          </a:p>
          <a:p>
            <a:r>
              <a:rPr lang="en-US" dirty="0" smtClean="0"/>
              <a:t>B)  E component.</a:t>
            </a:r>
          </a:p>
          <a:p>
            <a:r>
              <a:rPr lang="en-US" dirty="0" smtClean="0"/>
              <a:t>C)  L component.</a:t>
            </a:r>
          </a:p>
          <a:p>
            <a:r>
              <a:rPr lang="en-US" dirty="0" smtClean="0"/>
              <a:t>D)  P component.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29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Alzheimers</a:t>
            </a:r>
            <a:r>
              <a:rPr lang="en-US" dirty="0" smtClean="0"/>
              <a:t> disease the amyloid protein is:</a:t>
            </a:r>
          </a:p>
          <a:p>
            <a:r>
              <a:rPr lang="en-US" dirty="0" smtClean="0"/>
              <a:t>A)  </a:t>
            </a:r>
            <a:r>
              <a:rPr lang="en-US" dirty="0" err="1" smtClean="0"/>
              <a:t>Transthyretin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B)  B2 amyloid protein.</a:t>
            </a:r>
          </a:p>
          <a:p>
            <a:r>
              <a:rPr lang="en-US" dirty="0" smtClean="0"/>
              <a:t>C)  B2 </a:t>
            </a:r>
            <a:r>
              <a:rPr lang="en-US" dirty="0" err="1" smtClean="0"/>
              <a:t>Microglobulin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D)  Calcitonin.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75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Dyes used to detect amyloid are all except:</a:t>
            </a:r>
          </a:p>
          <a:p>
            <a:r>
              <a:rPr lang="en-US" dirty="0" smtClean="0"/>
              <a:t>A)  Congo Red.</a:t>
            </a:r>
          </a:p>
          <a:p>
            <a:r>
              <a:rPr lang="en-US" dirty="0" smtClean="0"/>
              <a:t>B)  </a:t>
            </a:r>
            <a:r>
              <a:rPr lang="en-US" dirty="0" err="1" smtClean="0"/>
              <a:t>Thioflavin</a:t>
            </a:r>
            <a:endParaRPr lang="en-US" dirty="0" smtClean="0"/>
          </a:p>
          <a:p>
            <a:r>
              <a:rPr lang="en-US" dirty="0" smtClean="0"/>
              <a:t>C)  Crystal violet</a:t>
            </a:r>
          </a:p>
          <a:p>
            <a:r>
              <a:rPr lang="en-US" dirty="0" smtClean="0"/>
              <a:t>D)  Eosin.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47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Liver amyloid first appears in:</a:t>
            </a:r>
          </a:p>
          <a:p>
            <a:r>
              <a:rPr lang="en-US" dirty="0" smtClean="0"/>
              <a:t>A)  Sinusoids.</a:t>
            </a:r>
          </a:p>
          <a:p>
            <a:r>
              <a:rPr lang="en-US" dirty="0" smtClean="0"/>
              <a:t>B)  Parenchymal cells.</a:t>
            </a:r>
          </a:p>
          <a:p>
            <a:r>
              <a:rPr lang="en-US" dirty="0" smtClean="0"/>
              <a:t>C)  Blood vessels.</a:t>
            </a:r>
          </a:p>
          <a:p>
            <a:r>
              <a:rPr lang="en-US" dirty="0" smtClean="0"/>
              <a:t>D)  Space of </a:t>
            </a:r>
            <a:r>
              <a:rPr lang="en-US" dirty="0" err="1" smtClean="0"/>
              <a:t>Disse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7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C</a:t>
            </a:r>
          </a:p>
          <a:p>
            <a:r>
              <a:rPr lang="en-US" dirty="0" smtClean="0"/>
              <a:t>2- D</a:t>
            </a:r>
          </a:p>
          <a:p>
            <a:r>
              <a:rPr lang="en-US" dirty="0" smtClean="0"/>
              <a:t>3- B</a:t>
            </a:r>
          </a:p>
          <a:p>
            <a:r>
              <a:rPr lang="en-US" dirty="0" smtClean="0"/>
              <a:t>4- D</a:t>
            </a:r>
          </a:p>
          <a:p>
            <a:r>
              <a:rPr lang="en-US" dirty="0" smtClean="0"/>
              <a:t>5- 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6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wapan-p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76168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pic>
        <p:nvPicPr>
          <p:cNvPr id="3" name="Picture 2" descr="than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2985" y="143470"/>
            <a:ext cx="4671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H &amp; E STAINING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By H &amp; E staining under light microscopy, amyloid appears as extracellular, homogeneous, structureless and eosinophilic hyaline material; it stains positive with congo red staining and shows apple-green birefringence on polarising microscopy.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43470"/>
            <a:ext cx="7763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POLARISING MICROSCOPY</a:t>
            </a:r>
            <a:endParaRPr lang="en-US" sz="5400" b="1" dirty="0"/>
          </a:p>
        </p:txBody>
      </p:sp>
      <p:pic>
        <p:nvPicPr>
          <p:cNvPr id="5" name="Picture 4" descr="birefingenc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2790"/>
            <a:ext cx="7086600" cy="4750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5287" y="6019800"/>
            <a:ext cx="4052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APPLE-GREEN BIREFRINGENCE</a:t>
            </a:r>
            <a:endParaRPr lang="en-US" sz="2400" b="1" dirty="0"/>
          </a:p>
        </p:txBody>
      </p:sp>
      <p:sp>
        <p:nvSpPr>
          <p:cNvPr id="7" name="Up Arrow 6"/>
          <p:cNvSpPr/>
          <p:nvPr/>
        </p:nvSpPr>
        <p:spPr>
          <a:xfrm rot="18747755">
            <a:off x="3347451" y="4175537"/>
            <a:ext cx="339834" cy="2214133"/>
          </a:xfrm>
          <a:prstGeom prst="upArrow">
            <a:avLst>
              <a:gd name="adj1" fmla="val 409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42785">
            <a:off x="487137" y="2202881"/>
            <a:ext cx="8038672" cy="22469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 smtClean="0">
                <a:blipFill dpi="0" rotWithShape="1">
                  <a:blip r:embed="rId2">
                    <a:alphaModFix amt="69000"/>
                  </a:blip>
                  <a:srcRect/>
                  <a:tile tx="0" ty="0" sx="100000" sy="100000" flip="none" algn="tl"/>
                </a:blipFill>
              </a:rPr>
              <a:t>AMYLOIDOSIS</a:t>
            </a:r>
            <a:endParaRPr lang="en-US" sz="7200" dirty="0">
              <a:blipFill dpi="0" rotWithShape="1">
                <a:blip r:embed="rId2">
                  <a:alphaModFix amt="69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-76200"/>
            <a:ext cx="75723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PHYSICAL AND CHEMICAL</a:t>
            </a:r>
          </a:p>
          <a:p>
            <a:r>
              <a:rPr lang="en-US" sz="5400" b="1" dirty="0" smtClean="0"/>
              <a:t> NATURE OF AMYLOID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7526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All the forms of amyloid are similar in appearance, but they are chemically heterogeneous.</a:t>
            </a:r>
          </a:p>
          <a:p>
            <a:r>
              <a:rPr lang="en-US" sz="3600" dirty="0" smtClean="0"/>
              <a:t>Based on these analysis, amyloid is composed of 2 main types of complex proteins: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Fibril proteins - 95%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Non-fibrillar - 5% </a:t>
            </a:r>
          </a:p>
          <a:p>
            <a:pPr marL="742950" indent="-742950"/>
            <a:r>
              <a:rPr lang="en-US" sz="3600" dirty="0" smtClean="0"/>
              <a:t>(mainly P-component)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2110</TotalTime>
  <Words>1225</Words>
  <Application>Microsoft Office PowerPoint</Application>
  <PresentationFormat>On-screen Show (4:3)</PresentationFormat>
  <Paragraphs>238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Flow</vt:lpstr>
      <vt:lpstr>Dr. Jigna Patel</vt:lpstr>
      <vt:lpstr>Competency</vt:lpstr>
      <vt:lpstr>AMYLOIDOSIS</vt:lpstr>
      <vt:lpstr>Slide 4</vt:lpstr>
      <vt:lpstr>AMYLOIDOSIS</vt:lpstr>
      <vt:lpstr>Slide 6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</vt:lpstr>
      <vt:lpstr>AMYLOIDOSIS OF KIDNEY</vt:lpstr>
      <vt:lpstr>AMYLOIDOSIS</vt:lpstr>
      <vt:lpstr>AMYLOIDOSIS</vt:lpstr>
      <vt:lpstr>Slide 30</vt:lpstr>
      <vt:lpstr>Slide 31</vt:lpstr>
      <vt:lpstr>Slide 32</vt:lpstr>
      <vt:lpstr>AMYLOIDOSIS</vt:lpstr>
      <vt:lpstr>Slide 34</vt:lpstr>
      <vt:lpstr>AMYLOIDOSIS OF SPLEEN</vt:lpstr>
      <vt:lpstr>Slide 36</vt:lpstr>
      <vt:lpstr>Slide 37</vt:lpstr>
      <vt:lpstr>Slide 38</vt:lpstr>
      <vt:lpstr>Slide 39</vt:lpstr>
      <vt:lpstr>AMYLOIDOSIS</vt:lpstr>
      <vt:lpstr>AMYLOIDOSIS</vt:lpstr>
      <vt:lpstr>Slide 42</vt:lpstr>
      <vt:lpstr>AMYLOIDOSIS</vt:lpstr>
      <vt:lpstr>AMYLOIDOSIS OF LIVER</vt:lpstr>
      <vt:lpstr>AMYLOIDOSIS</vt:lpstr>
      <vt:lpstr>Slide 46</vt:lpstr>
      <vt:lpstr>Slide 47</vt:lpstr>
      <vt:lpstr>Slide 48</vt:lpstr>
      <vt:lpstr>AMYLOIDOSIS</vt:lpstr>
      <vt:lpstr>Slide 50</vt:lpstr>
      <vt:lpstr>Slide 51</vt:lpstr>
      <vt:lpstr>Slide 52</vt:lpstr>
      <vt:lpstr>AMYLOIDOSIS</vt:lpstr>
      <vt:lpstr>MCQ-1</vt:lpstr>
      <vt:lpstr>MCQ-2</vt:lpstr>
      <vt:lpstr>MCQ-3</vt:lpstr>
      <vt:lpstr>MCQ-4</vt:lpstr>
      <vt:lpstr>MCQ-5</vt:lpstr>
      <vt:lpstr>MCQ Keys</vt:lpstr>
      <vt:lpstr>AMYLOIDOSIS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AMYLOIDOSIS</dc:title>
  <dc:creator>Deepti Agarwal</dc:creator>
  <cp:lastModifiedBy>user</cp:lastModifiedBy>
  <cp:revision>98</cp:revision>
  <dcterms:created xsi:type="dcterms:W3CDTF">2006-08-16T00:00:00Z</dcterms:created>
  <dcterms:modified xsi:type="dcterms:W3CDTF">2024-11-26T06:32:29Z</dcterms:modified>
</cp:coreProperties>
</file>