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82" r:id="rId6"/>
    <p:sldId id="260" r:id="rId7"/>
    <p:sldId id="261" r:id="rId8"/>
    <p:sldId id="263" r:id="rId9"/>
    <p:sldId id="264" r:id="rId10"/>
    <p:sldId id="265" r:id="rId11"/>
    <p:sldId id="262" r:id="rId12"/>
    <p:sldId id="266" r:id="rId13"/>
    <p:sldId id="267" r:id="rId14"/>
    <p:sldId id="268" r:id="rId15"/>
    <p:sldId id="269" r:id="rId16"/>
    <p:sldId id="270" r:id="rId17"/>
    <p:sldId id="280" r:id="rId18"/>
    <p:sldId id="272" r:id="rId19"/>
    <p:sldId id="281" r:id="rId20"/>
    <p:sldId id="279" r:id="rId21"/>
    <p:sldId id="278" r:id="rId22"/>
    <p:sldId id="277" r:id="rId23"/>
    <p:sldId id="276" r:id="rId24"/>
    <p:sldId id="275" r:id="rId25"/>
    <p:sldId id="274" r:id="rId26"/>
    <p:sldId id="283" r:id="rId27"/>
    <p:sldId id="284" r:id="rId28"/>
    <p:sldId id="285" r:id="rId29"/>
    <p:sldId id="286" r:id="rId30"/>
    <p:sldId id="287"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0"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11/26/2024</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5029200"/>
            <a:ext cx="5637010" cy="882119"/>
          </a:xfrm>
        </p:spPr>
        <p:txBody>
          <a:bodyPr>
            <a:noAutofit/>
          </a:bodyPr>
          <a:lstStyle/>
          <a:p>
            <a:r>
              <a:rPr lang="en-US" sz="2800" dirty="0" smtClean="0"/>
              <a:t>Dr. </a:t>
            </a:r>
            <a:r>
              <a:rPr lang="en-US" sz="2800" dirty="0" err="1"/>
              <a:t>D</a:t>
            </a:r>
            <a:r>
              <a:rPr lang="en-US" sz="2800" dirty="0" err="1" smtClean="0"/>
              <a:t>evanshi</a:t>
            </a:r>
            <a:r>
              <a:rPr lang="en-US" sz="2800" dirty="0" smtClean="0"/>
              <a:t> </a:t>
            </a:r>
            <a:r>
              <a:rPr lang="en-US" sz="2800" dirty="0" err="1" smtClean="0"/>
              <a:t>Gosai</a:t>
            </a:r>
            <a:endParaRPr lang="en-US" sz="2800" dirty="0" smtClean="0"/>
          </a:p>
          <a:p>
            <a:r>
              <a:rPr lang="en-US" sz="2800" dirty="0" smtClean="0"/>
              <a:t>Associate </a:t>
            </a:r>
            <a:r>
              <a:rPr lang="en-US" sz="2800" dirty="0" smtClean="0"/>
              <a:t>Professor, SBKSMIRC.</a:t>
            </a:r>
            <a:endParaRPr lang="en-US" sz="2800" dirty="0"/>
          </a:p>
        </p:txBody>
      </p:sp>
      <p:sp>
        <p:nvSpPr>
          <p:cNvPr id="2" name="Title 1"/>
          <p:cNvSpPr>
            <a:spLocks noGrp="1"/>
          </p:cNvSpPr>
          <p:nvPr>
            <p:ph type="ctrTitle"/>
          </p:nvPr>
        </p:nvSpPr>
        <p:spPr/>
        <p:txBody>
          <a:bodyPr/>
          <a:lstStyle/>
          <a:p>
            <a:pPr marL="182880" indent="0">
              <a:buNone/>
            </a:pPr>
            <a:r>
              <a:rPr lang="en-US" dirty="0" smtClean="0">
                <a:solidFill>
                  <a:srgbClr val="7030A0"/>
                </a:solidFill>
              </a:rPr>
              <a:t>Edema</a:t>
            </a:r>
            <a:endParaRPr lang="en-US" dirty="0">
              <a:solidFill>
                <a:srgbClr val="7030A0"/>
              </a:solidFill>
            </a:endParaRPr>
          </a:p>
        </p:txBody>
      </p:sp>
    </p:spTree>
    <p:extLst>
      <p:ext uri="{BB962C8B-B14F-4D97-AF65-F5344CB8AC3E}">
        <p14:creationId xmlns:p14="http://schemas.microsoft.com/office/powerpoint/2010/main" val="144464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81000"/>
            <a:ext cx="7696200" cy="1143000"/>
          </a:xfrm>
        </p:spPr>
        <p:txBody>
          <a:bodyPr/>
          <a:lstStyle/>
          <a:p>
            <a:pPr marL="0" indent="0" algn="l">
              <a:buNone/>
            </a:pPr>
            <a:r>
              <a:rPr lang="en-US" dirty="0">
                <a:solidFill>
                  <a:srgbClr val="7030A0"/>
                </a:solidFill>
              </a:rPr>
              <a:t>Increased Hydrostatic Pressure</a:t>
            </a:r>
          </a:p>
        </p:txBody>
      </p:sp>
      <p:sp>
        <p:nvSpPr>
          <p:cNvPr id="5" name="Content Placeholder 4"/>
          <p:cNvSpPr>
            <a:spLocks noGrp="1"/>
          </p:cNvSpPr>
          <p:nvPr>
            <p:ph sz="quarter" idx="13"/>
          </p:nvPr>
        </p:nvSpPr>
        <p:spPr>
          <a:xfrm>
            <a:off x="685800" y="2057400"/>
            <a:ext cx="8001000" cy="4465320"/>
          </a:xfrm>
        </p:spPr>
        <p:txBody>
          <a:bodyPr>
            <a:normAutofit/>
          </a:bodyPr>
          <a:lstStyle/>
          <a:p>
            <a:pPr>
              <a:buFont typeface="Wingdings" panose="05000000000000000000" pitchFamily="2" charset="2"/>
              <a:buChar char="Ø"/>
            </a:pPr>
            <a:r>
              <a:rPr lang="en-US" sz="3200" dirty="0"/>
              <a:t>Increases in hydrostatic pressure are mainly caused by disorders that impair venous return. </a:t>
            </a:r>
            <a:endParaRPr lang="en-US" sz="3200" dirty="0" smtClean="0"/>
          </a:p>
          <a:p>
            <a:pPr>
              <a:buFont typeface="Wingdings" panose="05000000000000000000" pitchFamily="2" charset="2"/>
              <a:buChar char="Ø"/>
            </a:pPr>
            <a:r>
              <a:rPr lang="en-US" sz="3200" b="1" dirty="0" smtClean="0">
                <a:solidFill>
                  <a:srgbClr val="7030A0"/>
                </a:solidFill>
              </a:rPr>
              <a:t>Local</a:t>
            </a:r>
            <a:r>
              <a:rPr lang="en-US" sz="3200" dirty="0" smtClean="0"/>
              <a:t> </a:t>
            </a:r>
            <a:r>
              <a:rPr lang="en-US" sz="3200" dirty="0"/>
              <a:t>increases in intravascular pressure caused, for example, by deep venous thrombosis in the lower extremity can cause edema restricted to the distal portion of the affected leg. </a:t>
            </a:r>
          </a:p>
        </p:txBody>
      </p:sp>
    </p:spTree>
    <p:extLst>
      <p:ext uri="{BB962C8B-B14F-4D97-AF65-F5344CB8AC3E}">
        <p14:creationId xmlns:p14="http://schemas.microsoft.com/office/powerpoint/2010/main" val="1774665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304800"/>
            <a:ext cx="7696200" cy="6400800"/>
          </a:xfrm>
        </p:spPr>
        <p:txBody>
          <a:bodyPr/>
          <a:lstStyle/>
          <a:p>
            <a:pPr>
              <a:buFont typeface="Wingdings" panose="05000000000000000000" pitchFamily="2" charset="2"/>
              <a:buChar char="Ø"/>
            </a:pPr>
            <a:r>
              <a:rPr lang="en-US" dirty="0">
                <a:solidFill>
                  <a:srgbClr val="7030A0"/>
                </a:solidFill>
              </a:rPr>
              <a:t> </a:t>
            </a:r>
            <a:r>
              <a:rPr lang="en-US" sz="2800" b="1" dirty="0">
                <a:solidFill>
                  <a:srgbClr val="7030A0"/>
                </a:solidFill>
              </a:rPr>
              <a:t>Generalized</a:t>
            </a:r>
            <a:r>
              <a:rPr lang="en-US" sz="2800" dirty="0">
                <a:solidFill>
                  <a:srgbClr val="7030A0"/>
                </a:solidFill>
              </a:rPr>
              <a:t> </a:t>
            </a:r>
            <a:r>
              <a:rPr lang="en-US" sz="2800" dirty="0"/>
              <a:t>increases in venous pressure, with resultant systemic edema, occur most commonly in congestive heart </a:t>
            </a:r>
            <a:r>
              <a:rPr lang="en-US" sz="2800" dirty="0" smtClean="0"/>
              <a:t>failure.</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752600"/>
            <a:ext cx="72390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7678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533400"/>
            <a:ext cx="8001000" cy="5791200"/>
          </a:xfrm>
        </p:spPr>
        <p:txBody>
          <a:bodyPr>
            <a:normAutofit lnSpcReduction="10000"/>
          </a:bodyPr>
          <a:lstStyle/>
          <a:p>
            <a:pPr>
              <a:buFont typeface="Wingdings" panose="05000000000000000000" pitchFamily="2" charset="2"/>
              <a:buChar char="Ø"/>
            </a:pPr>
            <a:r>
              <a:rPr lang="en-US" sz="3200" dirty="0" smtClean="0"/>
              <a:t>The figure </a:t>
            </a:r>
            <a:r>
              <a:rPr lang="en-US" sz="3200" dirty="0"/>
              <a:t>illustrates the interlocking mechanisms that underlie generalized edema resulting from cardiac, renal, and hepatic failure. </a:t>
            </a:r>
            <a:endParaRPr lang="en-US" sz="3200" dirty="0" smtClean="0"/>
          </a:p>
          <a:p>
            <a:pPr>
              <a:buFont typeface="Wingdings" panose="05000000000000000000" pitchFamily="2" charset="2"/>
              <a:buChar char="Ø"/>
            </a:pPr>
            <a:r>
              <a:rPr lang="en-US" sz="3200" dirty="0" smtClean="0"/>
              <a:t>The </a:t>
            </a:r>
            <a:r>
              <a:rPr lang="en-US" sz="3200" dirty="0"/>
              <a:t>reduced cardiac output leads to systemic venous congestion and resultant increase in capillary hydrostatic pressure. At the same time reduction in cardiac output results in </a:t>
            </a:r>
            <a:r>
              <a:rPr lang="en-US" sz="3200" dirty="0" smtClean="0"/>
              <a:t>hypo-perfusion </a:t>
            </a:r>
            <a:r>
              <a:rPr lang="en-US" sz="3200" dirty="0"/>
              <a:t>of the kidneys, triggering the renin-angiotensin-aldosterone axis and inducing sodium and water </a:t>
            </a:r>
            <a:r>
              <a:rPr lang="en-US" sz="3200" dirty="0" smtClean="0"/>
              <a:t>retention.</a:t>
            </a:r>
            <a:endParaRPr lang="en-US" sz="3200" dirty="0"/>
          </a:p>
        </p:txBody>
      </p:sp>
    </p:spTree>
    <p:extLst>
      <p:ext uri="{BB962C8B-B14F-4D97-AF65-F5344CB8AC3E}">
        <p14:creationId xmlns:p14="http://schemas.microsoft.com/office/powerpoint/2010/main" val="2418268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382000" cy="6096000"/>
          </a:xfrm>
        </p:spPr>
        <p:txBody>
          <a:bodyPr>
            <a:noAutofit/>
          </a:bodyPr>
          <a:lstStyle/>
          <a:p>
            <a:pPr>
              <a:buFont typeface="Wingdings" panose="05000000000000000000" pitchFamily="2" charset="2"/>
              <a:buChar char="Ø"/>
            </a:pPr>
            <a:r>
              <a:rPr lang="en-US" sz="2800" dirty="0" smtClean="0"/>
              <a:t>In </a:t>
            </a:r>
            <a:r>
              <a:rPr lang="en-US" sz="2800" dirty="0"/>
              <a:t>patients with normal heart function, this adaptation increases cardiac filling and cardiac output, thereby improving renal perfusion. </a:t>
            </a:r>
            <a:endParaRPr lang="en-US" sz="2800" dirty="0" smtClean="0"/>
          </a:p>
          <a:p>
            <a:pPr>
              <a:buFont typeface="Wingdings" panose="05000000000000000000" pitchFamily="2" charset="2"/>
              <a:buChar char="Ø"/>
            </a:pPr>
            <a:r>
              <a:rPr lang="en-US" sz="2800" dirty="0" smtClean="0"/>
              <a:t>However</a:t>
            </a:r>
            <a:r>
              <a:rPr lang="en-US" sz="2800" dirty="0"/>
              <a:t>, the failing heart often cannot increase its cardiac output in response to the compensatory increases in blood volume. Instead, a vicious cycle of fluid retention, increased venous hydrostatic pressures, and worsening edema ensues. </a:t>
            </a:r>
            <a:endParaRPr lang="en-US" sz="2800" dirty="0" smtClean="0"/>
          </a:p>
          <a:p>
            <a:pPr>
              <a:buFont typeface="Wingdings" panose="05000000000000000000" pitchFamily="2" charset="2"/>
              <a:buChar char="Ø"/>
            </a:pPr>
            <a:r>
              <a:rPr lang="en-US" sz="2800" dirty="0" smtClean="0"/>
              <a:t>Unless </a:t>
            </a:r>
            <a:r>
              <a:rPr lang="en-US" sz="2800" dirty="0"/>
              <a:t>cardiac output is restored or renal water retention is reduced (e.g., by salt restriction or treatment with diuretics or aldosterone antagonists), this downward spiral continues. </a:t>
            </a:r>
          </a:p>
        </p:txBody>
      </p:sp>
    </p:spTree>
    <p:extLst>
      <p:ext uri="{BB962C8B-B14F-4D97-AF65-F5344CB8AC3E}">
        <p14:creationId xmlns:p14="http://schemas.microsoft.com/office/powerpoint/2010/main" val="1325972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pPr marL="0" indent="0" algn="l">
              <a:buNone/>
            </a:pPr>
            <a:r>
              <a:rPr lang="en-US" dirty="0">
                <a:solidFill>
                  <a:srgbClr val="7030A0"/>
                </a:solidFill>
              </a:rPr>
              <a:t>Reduced Plasma Osmotic Pressure </a:t>
            </a:r>
          </a:p>
        </p:txBody>
      </p:sp>
      <p:sp>
        <p:nvSpPr>
          <p:cNvPr id="3" name="Content Placeholder 2"/>
          <p:cNvSpPr>
            <a:spLocks noGrp="1"/>
          </p:cNvSpPr>
          <p:nvPr>
            <p:ph sz="quarter" idx="13"/>
          </p:nvPr>
        </p:nvSpPr>
        <p:spPr>
          <a:xfrm>
            <a:off x="533400" y="1981200"/>
            <a:ext cx="8153400" cy="4495800"/>
          </a:xfrm>
        </p:spPr>
        <p:txBody>
          <a:bodyPr>
            <a:noAutofit/>
          </a:bodyPr>
          <a:lstStyle/>
          <a:p>
            <a:pPr>
              <a:buFont typeface="Wingdings" panose="05000000000000000000" pitchFamily="2" charset="2"/>
              <a:buChar char="Ø"/>
            </a:pPr>
            <a:r>
              <a:rPr lang="en-US" sz="2800" dirty="0"/>
              <a:t>Reduction of plasma albumin concentrations leads to decreased colloid osmotic pressure of the blood and loss of fluid from the circulation. </a:t>
            </a:r>
            <a:endParaRPr lang="en-US" sz="2800" dirty="0" smtClean="0"/>
          </a:p>
          <a:p>
            <a:pPr>
              <a:buFont typeface="Wingdings" panose="05000000000000000000" pitchFamily="2" charset="2"/>
              <a:buChar char="Ø"/>
            </a:pPr>
            <a:r>
              <a:rPr lang="en-US" sz="2800" dirty="0" smtClean="0"/>
              <a:t>Under </a:t>
            </a:r>
            <a:r>
              <a:rPr lang="en-US" sz="2800" dirty="0"/>
              <a:t>normal circumstances, albumin accounts for almost half of the total plasma protein. Therefore, conditions in which albumin is either lost from the circulation or synthesized in inadequate amounts are common causes of reduced plasma osmotic pressure.</a:t>
            </a:r>
          </a:p>
        </p:txBody>
      </p:sp>
    </p:spTree>
    <p:extLst>
      <p:ext uri="{BB962C8B-B14F-4D97-AF65-F5344CB8AC3E}">
        <p14:creationId xmlns:p14="http://schemas.microsoft.com/office/powerpoint/2010/main" val="2446551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533400"/>
            <a:ext cx="8001000" cy="5867400"/>
          </a:xfrm>
        </p:spPr>
        <p:txBody>
          <a:bodyPr>
            <a:normAutofit/>
          </a:bodyPr>
          <a:lstStyle/>
          <a:p>
            <a:pPr>
              <a:buFont typeface="Wingdings" panose="05000000000000000000" pitchFamily="2" charset="2"/>
              <a:buChar char="Ø"/>
            </a:pPr>
            <a:r>
              <a:rPr lang="en-US" sz="2800" b="1" dirty="0" err="1" smtClean="0">
                <a:solidFill>
                  <a:srgbClr val="7030A0"/>
                </a:solidFill>
              </a:rPr>
              <a:t>Nephrotic</a:t>
            </a:r>
            <a:r>
              <a:rPr lang="en-US" sz="2800" b="1" dirty="0" smtClean="0">
                <a:solidFill>
                  <a:srgbClr val="7030A0"/>
                </a:solidFill>
              </a:rPr>
              <a:t> </a:t>
            </a:r>
            <a:r>
              <a:rPr lang="en-US" sz="2800" b="1" dirty="0">
                <a:solidFill>
                  <a:srgbClr val="7030A0"/>
                </a:solidFill>
              </a:rPr>
              <a:t>syndrome </a:t>
            </a:r>
            <a:r>
              <a:rPr lang="en-US" sz="2800" dirty="0"/>
              <a:t>is the most important cause of </a:t>
            </a:r>
            <a:r>
              <a:rPr lang="en-US" sz="2800" b="1" dirty="0">
                <a:solidFill>
                  <a:srgbClr val="7030A0"/>
                </a:solidFill>
              </a:rPr>
              <a:t>albumin loss </a:t>
            </a:r>
            <a:r>
              <a:rPr lang="en-US" sz="2800" dirty="0"/>
              <a:t>from the blood. In diseases that are characterized by nephrotic </a:t>
            </a:r>
            <a:r>
              <a:rPr lang="en-US" sz="2800" dirty="0" smtClean="0"/>
              <a:t>syndrome, </a:t>
            </a:r>
            <a:r>
              <a:rPr lang="en-US" sz="2800" dirty="0"/>
              <a:t>the glomerular capillaries become leaky, leading to the loss of albumin (and other plasma proteins) in the urine and the development of generalized edema. </a:t>
            </a:r>
            <a:endParaRPr lang="en-US" sz="2800" dirty="0" smtClean="0"/>
          </a:p>
          <a:p>
            <a:pPr>
              <a:buFont typeface="Wingdings" panose="05000000000000000000" pitchFamily="2" charset="2"/>
              <a:buChar char="Ø"/>
            </a:pPr>
            <a:endParaRPr lang="en-US" sz="2800" dirty="0"/>
          </a:p>
          <a:p>
            <a:pPr>
              <a:buFont typeface="Wingdings" panose="05000000000000000000" pitchFamily="2" charset="2"/>
              <a:buChar char="Ø"/>
            </a:pPr>
            <a:r>
              <a:rPr lang="en-US" sz="2800" dirty="0" smtClean="0"/>
              <a:t>Reduced </a:t>
            </a:r>
            <a:r>
              <a:rPr lang="en-US" sz="2800" dirty="0"/>
              <a:t>albumin synthesis occurs in the setting of </a:t>
            </a:r>
            <a:r>
              <a:rPr lang="en-US" sz="2800" b="1" dirty="0">
                <a:solidFill>
                  <a:srgbClr val="7030A0"/>
                </a:solidFill>
              </a:rPr>
              <a:t>severe liver disease </a:t>
            </a:r>
            <a:r>
              <a:rPr lang="en-US" sz="2800" dirty="0"/>
              <a:t>(e.g., cirrhosis) </a:t>
            </a:r>
            <a:r>
              <a:rPr lang="en-US" sz="2800" dirty="0" smtClean="0"/>
              <a:t>and </a:t>
            </a:r>
            <a:r>
              <a:rPr lang="en-US" sz="2800" dirty="0"/>
              <a:t>protein </a:t>
            </a:r>
            <a:r>
              <a:rPr lang="en-US" sz="2800" dirty="0" smtClean="0"/>
              <a:t>malnutrition.</a:t>
            </a:r>
            <a:endParaRPr lang="en-US" sz="2800" dirty="0"/>
          </a:p>
        </p:txBody>
      </p:sp>
    </p:spTree>
    <p:extLst>
      <p:ext uri="{BB962C8B-B14F-4D97-AF65-F5344CB8AC3E}">
        <p14:creationId xmlns:p14="http://schemas.microsoft.com/office/powerpoint/2010/main" val="3663195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638800"/>
          </a:xfrm>
        </p:spPr>
        <p:txBody>
          <a:bodyPr/>
          <a:lstStyle/>
          <a:p>
            <a:pPr>
              <a:buFont typeface="Wingdings" panose="05000000000000000000" pitchFamily="2" charset="2"/>
              <a:buChar char="Ø"/>
            </a:pPr>
            <a:r>
              <a:rPr lang="en-US" sz="2800" dirty="0"/>
              <a:t> Regardless of cause, low albumin levels lead in a stepwise fashion to edema, reduced intravascular volume, renal </a:t>
            </a:r>
            <a:r>
              <a:rPr lang="en-US" sz="2800" dirty="0" err="1"/>
              <a:t>hypoperfusion</a:t>
            </a:r>
            <a:r>
              <a:rPr lang="en-US" sz="2800" dirty="0"/>
              <a:t>, and secondary </a:t>
            </a:r>
            <a:r>
              <a:rPr lang="en-US" sz="2800" dirty="0" err="1" smtClean="0"/>
              <a:t>hyperaldosteronism</a:t>
            </a:r>
            <a:r>
              <a:rPr lang="en-US" sz="2800" dirty="0" smtClean="0"/>
              <a:t>.</a:t>
            </a:r>
          </a:p>
          <a:p>
            <a:pPr marL="45720" indent="0">
              <a:buNone/>
            </a:pPr>
            <a:endParaRPr lang="en-US" sz="2800" dirty="0" smtClean="0"/>
          </a:p>
          <a:p>
            <a:pPr>
              <a:buFont typeface="Wingdings" panose="05000000000000000000" pitchFamily="2" charset="2"/>
              <a:buChar char="Ø"/>
            </a:pPr>
            <a:r>
              <a:rPr lang="en-US" sz="2800" dirty="0" smtClean="0"/>
              <a:t>Unfortunately</a:t>
            </a:r>
            <a:r>
              <a:rPr lang="en-US" sz="2800" dirty="0"/>
              <a:t>, increased salt and water retention by the kidney not only fails to correct the plasma volume deficit but also exacerbates the edema, because the primary defect—low serum protein—persists.</a:t>
            </a:r>
          </a:p>
          <a:p>
            <a:endParaRPr lang="en-US" dirty="0"/>
          </a:p>
        </p:txBody>
      </p:sp>
    </p:spTree>
    <p:extLst>
      <p:ext uri="{BB962C8B-B14F-4D97-AF65-F5344CB8AC3E}">
        <p14:creationId xmlns:p14="http://schemas.microsoft.com/office/powerpoint/2010/main" val="2167296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001000" cy="990600"/>
          </a:xfrm>
        </p:spPr>
        <p:txBody>
          <a:bodyPr/>
          <a:lstStyle/>
          <a:p>
            <a:pPr marL="0" indent="0" algn="l">
              <a:buNone/>
            </a:pPr>
            <a:r>
              <a:rPr lang="en-US" dirty="0">
                <a:solidFill>
                  <a:srgbClr val="7030A0"/>
                </a:solidFill>
              </a:rPr>
              <a:t>Lymphatic Obstruction</a:t>
            </a:r>
          </a:p>
        </p:txBody>
      </p:sp>
      <p:sp>
        <p:nvSpPr>
          <p:cNvPr id="3" name="Content Placeholder 2"/>
          <p:cNvSpPr>
            <a:spLocks noGrp="1"/>
          </p:cNvSpPr>
          <p:nvPr>
            <p:ph sz="quarter" idx="13"/>
          </p:nvPr>
        </p:nvSpPr>
        <p:spPr>
          <a:xfrm>
            <a:off x="304800" y="1066800"/>
            <a:ext cx="8458200" cy="5791200"/>
          </a:xfrm>
        </p:spPr>
        <p:txBody>
          <a:bodyPr>
            <a:normAutofit/>
          </a:bodyPr>
          <a:lstStyle/>
          <a:p>
            <a:pPr>
              <a:buFont typeface="Wingdings" panose="05000000000000000000" pitchFamily="2" charset="2"/>
              <a:buChar char="Ø"/>
            </a:pPr>
            <a:r>
              <a:rPr lang="en-US" sz="2800" dirty="0"/>
              <a:t>Edema may result from lymphatic obstruction that compromises </a:t>
            </a:r>
            <a:r>
              <a:rPr lang="en-US" sz="2800" dirty="0" err="1"/>
              <a:t>resorption</a:t>
            </a:r>
            <a:r>
              <a:rPr lang="en-US" sz="2800" dirty="0"/>
              <a:t> of fluid from interstitial spaces. </a:t>
            </a:r>
            <a:endParaRPr lang="en-US" sz="2800" dirty="0" smtClean="0"/>
          </a:p>
          <a:p>
            <a:pPr>
              <a:buFont typeface="Wingdings" panose="05000000000000000000" pitchFamily="2" charset="2"/>
              <a:buChar char="Ø"/>
            </a:pPr>
            <a:r>
              <a:rPr lang="en-US" sz="2800" dirty="0" smtClean="0"/>
              <a:t>Impaired </a:t>
            </a:r>
            <a:r>
              <a:rPr lang="en-US" sz="2800" dirty="0"/>
              <a:t>drainage and consequent </a:t>
            </a:r>
            <a:r>
              <a:rPr lang="en-US" sz="2800" dirty="0" smtClean="0"/>
              <a:t>lymphedema </a:t>
            </a:r>
            <a:r>
              <a:rPr lang="en-US" sz="2800" dirty="0"/>
              <a:t>results from a localized obstruction caused by an inflammatory or neoplastic condition. </a:t>
            </a:r>
          </a:p>
          <a:p>
            <a:pPr marL="45720" indent="0">
              <a:buNone/>
            </a:pPr>
            <a:endParaRPr lang="en-US" sz="2800" dirty="0" smtClean="0"/>
          </a:p>
          <a:p>
            <a:pPr>
              <a:buFont typeface="Wingdings" panose="05000000000000000000" pitchFamily="2" charset="2"/>
              <a:buChar char="Ø"/>
            </a:pPr>
            <a:r>
              <a:rPr lang="en-US" sz="2800" dirty="0" smtClean="0"/>
              <a:t>For </a:t>
            </a:r>
            <a:r>
              <a:rPr lang="en-US" sz="2800" dirty="0"/>
              <a:t>example, the parasitic infection </a:t>
            </a:r>
            <a:r>
              <a:rPr lang="en-US" sz="2800" dirty="0" err="1"/>
              <a:t>filariasis</a:t>
            </a:r>
            <a:r>
              <a:rPr lang="en-US" sz="2800" dirty="0"/>
              <a:t> can cause massive edema of the lower </a:t>
            </a:r>
            <a:r>
              <a:rPr lang="en-US" sz="2800" dirty="0" smtClean="0"/>
              <a:t>extrem</a:t>
            </a:r>
            <a:r>
              <a:rPr lang="en-US" sz="2800" dirty="0"/>
              <a:t>ity and external </a:t>
            </a:r>
            <a:r>
              <a:rPr lang="en-US" sz="2800" dirty="0" smtClean="0"/>
              <a:t>genitalia (so-called “</a:t>
            </a:r>
            <a:r>
              <a:rPr lang="en-US" sz="2800" dirty="0"/>
              <a:t>elephantiasis”) by producing inguinal lymphatic and lymph node </a:t>
            </a:r>
            <a:r>
              <a:rPr lang="en-US" sz="2800" dirty="0" smtClean="0"/>
              <a:t>fibrosis.</a:t>
            </a:r>
            <a:endParaRPr lang="en-US" sz="2800" dirty="0"/>
          </a:p>
        </p:txBody>
      </p:sp>
    </p:spTree>
    <p:extLst>
      <p:ext uri="{BB962C8B-B14F-4D97-AF65-F5344CB8AC3E}">
        <p14:creationId xmlns:p14="http://schemas.microsoft.com/office/powerpoint/2010/main" val="2366442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638800"/>
          </a:xfrm>
        </p:spPr>
        <p:txBody>
          <a:bodyPr/>
          <a:lstStyle/>
          <a:p>
            <a:pPr>
              <a:buFont typeface="Wingdings" panose="05000000000000000000" pitchFamily="2" charset="2"/>
              <a:buChar char="Ø"/>
            </a:pPr>
            <a:r>
              <a:rPr lang="en-US" sz="2800" dirty="0"/>
              <a:t> </a:t>
            </a:r>
            <a:r>
              <a:rPr lang="en-US" sz="2800" dirty="0" smtClean="0"/>
              <a:t>Lymphedema </a:t>
            </a:r>
            <a:r>
              <a:rPr lang="en-US" sz="2800" dirty="0"/>
              <a:t>may occur as a complication of therapy. One relatively common setting for this clinical entity is in women with breast cancer who undergo axillary lymph node resection and/or irradiation, both of which can disrupt and obstruct lymphatic drainage, resulting in severe lymphedema of the arm.</a:t>
            </a:r>
          </a:p>
          <a:p>
            <a:endParaRPr lang="en-US" dirty="0"/>
          </a:p>
        </p:txBody>
      </p:sp>
    </p:spTree>
    <p:extLst>
      <p:ext uri="{BB962C8B-B14F-4D97-AF65-F5344CB8AC3E}">
        <p14:creationId xmlns:p14="http://schemas.microsoft.com/office/powerpoint/2010/main" val="1508109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143000"/>
          </a:xfrm>
        </p:spPr>
        <p:txBody>
          <a:bodyPr/>
          <a:lstStyle/>
          <a:p>
            <a:pPr marL="0" indent="0" algn="l">
              <a:buNone/>
            </a:pPr>
            <a:r>
              <a:rPr lang="en-US" dirty="0"/>
              <a:t>Sodium </a:t>
            </a:r>
            <a:r>
              <a:rPr lang="en-US" dirty="0" smtClean="0"/>
              <a:t>&amp;</a:t>
            </a:r>
            <a:r>
              <a:rPr lang="en-US" dirty="0"/>
              <a:t> </a:t>
            </a:r>
            <a:r>
              <a:rPr lang="en-US" dirty="0" smtClean="0"/>
              <a:t>Water Retention</a:t>
            </a:r>
            <a:endParaRPr lang="en-US" dirty="0"/>
          </a:p>
        </p:txBody>
      </p:sp>
      <p:sp>
        <p:nvSpPr>
          <p:cNvPr id="3" name="Content Placeholder 2"/>
          <p:cNvSpPr>
            <a:spLocks noGrp="1"/>
          </p:cNvSpPr>
          <p:nvPr>
            <p:ph sz="quarter" idx="13"/>
          </p:nvPr>
        </p:nvSpPr>
        <p:spPr>
          <a:xfrm>
            <a:off x="685800" y="1447800"/>
            <a:ext cx="7848600" cy="4876800"/>
          </a:xfrm>
        </p:spPr>
        <p:txBody>
          <a:bodyPr>
            <a:normAutofit/>
          </a:bodyPr>
          <a:lstStyle/>
          <a:p>
            <a:pPr>
              <a:buFont typeface="Wingdings" panose="05000000000000000000" pitchFamily="2" charset="2"/>
              <a:buChar char="Ø"/>
            </a:pPr>
            <a:r>
              <a:rPr lang="en-US" sz="2800" dirty="0"/>
              <a:t>Excessive retention of salt (and its obligate associated water) can lead to edema by increasing hydrostatic pressure (because of expansion of the intravascular volume) and reducing plasma osmotic pressure. </a:t>
            </a:r>
            <a:endParaRPr lang="en-US" sz="2800" dirty="0" smtClean="0"/>
          </a:p>
          <a:p>
            <a:pPr>
              <a:buFont typeface="Wingdings" panose="05000000000000000000" pitchFamily="2" charset="2"/>
              <a:buChar char="Ø"/>
            </a:pPr>
            <a:endParaRPr lang="en-US" sz="2800" dirty="0"/>
          </a:p>
          <a:p>
            <a:pPr>
              <a:buFont typeface="Wingdings" panose="05000000000000000000" pitchFamily="2" charset="2"/>
              <a:buChar char="Ø"/>
            </a:pPr>
            <a:r>
              <a:rPr lang="en-US" sz="2800" dirty="0" smtClean="0"/>
              <a:t>Excessive </a:t>
            </a:r>
            <a:r>
              <a:rPr lang="en-US" sz="2800" dirty="0"/>
              <a:t>salt and water retention are seen in a wide variety of diseases that compromise renal function, including </a:t>
            </a:r>
            <a:r>
              <a:rPr lang="en-US" sz="2800" dirty="0" smtClean="0"/>
              <a:t>post-streptococcal </a:t>
            </a:r>
            <a:r>
              <a:rPr lang="en-US" sz="2800" dirty="0"/>
              <a:t>glomerulonephritis and acute renal </a:t>
            </a:r>
            <a:r>
              <a:rPr lang="en-US" sz="2800" dirty="0" smtClean="0"/>
              <a:t>failure.</a:t>
            </a:r>
            <a:endParaRPr lang="en-US" sz="2800" dirty="0"/>
          </a:p>
        </p:txBody>
      </p:sp>
    </p:spTree>
    <p:extLst>
      <p:ext uri="{BB962C8B-B14F-4D97-AF65-F5344CB8AC3E}">
        <p14:creationId xmlns:p14="http://schemas.microsoft.com/office/powerpoint/2010/main" val="355028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533400"/>
            <a:ext cx="8229600" cy="5592763"/>
          </a:xfrm>
        </p:spPr>
        <p:txBody>
          <a:bodyPr>
            <a:normAutofit/>
          </a:bodyPr>
          <a:lstStyle/>
          <a:p>
            <a:pPr>
              <a:buFont typeface="Wingdings" panose="05000000000000000000" pitchFamily="2" charset="2"/>
              <a:buChar char="Ø"/>
            </a:pPr>
            <a:r>
              <a:rPr lang="en-US" sz="3200" dirty="0"/>
              <a:t>Approximately 60% of lean body weight is water, </a:t>
            </a:r>
            <a:r>
              <a:rPr lang="en-US" sz="3200" dirty="0" smtClean="0"/>
              <a:t>two thirds </a:t>
            </a:r>
            <a:r>
              <a:rPr lang="en-US" sz="3200" dirty="0"/>
              <a:t>of which is </a:t>
            </a:r>
            <a:r>
              <a:rPr lang="en-US" sz="3200" dirty="0" smtClean="0"/>
              <a:t>intracellular.</a:t>
            </a:r>
          </a:p>
          <a:p>
            <a:pPr>
              <a:buFont typeface="Wingdings" panose="05000000000000000000" pitchFamily="2" charset="2"/>
              <a:buChar char="Ø"/>
            </a:pPr>
            <a:r>
              <a:rPr lang="en-US" sz="3200" dirty="0" smtClean="0"/>
              <a:t>Most </a:t>
            </a:r>
            <a:r>
              <a:rPr lang="en-US" sz="3200" dirty="0"/>
              <a:t>of the remaining water is found in extracellular compartments in the form of interstitial fluid; only 5% of the body’s water is in blood plasma. </a:t>
            </a:r>
            <a:endParaRPr lang="en-US" sz="3200" dirty="0" smtClean="0"/>
          </a:p>
          <a:p>
            <a:pPr>
              <a:buFont typeface="Wingdings" panose="05000000000000000000" pitchFamily="2" charset="2"/>
              <a:buChar char="Ø"/>
            </a:pPr>
            <a:endParaRPr lang="en-US" sz="3200" dirty="0"/>
          </a:p>
          <a:p>
            <a:pPr>
              <a:buFont typeface="Wingdings" panose="05000000000000000000" pitchFamily="2" charset="2"/>
              <a:buChar char="Ø"/>
            </a:pPr>
            <a:r>
              <a:rPr lang="en-US" sz="3200" b="1" dirty="0" smtClean="0">
                <a:solidFill>
                  <a:srgbClr val="7030A0"/>
                </a:solidFill>
              </a:rPr>
              <a:t>Edema</a:t>
            </a:r>
            <a:r>
              <a:rPr lang="en-US" sz="3200" dirty="0" smtClean="0"/>
              <a:t> </a:t>
            </a:r>
            <a:r>
              <a:rPr lang="en-US" sz="3200" dirty="0"/>
              <a:t>is an accumulation of interstitial fluid within tissues. </a:t>
            </a:r>
          </a:p>
        </p:txBody>
      </p:sp>
    </p:spTree>
    <p:extLst>
      <p:ext uri="{BB962C8B-B14F-4D97-AF65-F5344CB8AC3E}">
        <p14:creationId xmlns:p14="http://schemas.microsoft.com/office/powerpoint/2010/main" val="1219341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304800"/>
            <a:ext cx="8534400" cy="6437147"/>
          </a:xfrm>
        </p:spPr>
        <p:txBody>
          <a:bodyPr wrap="square">
            <a:normAutofit/>
          </a:bodyPr>
          <a:lstStyle/>
          <a:p>
            <a:pPr>
              <a:buFont typeface="Wingdings" panose="05000000000000000000" pitchFamily="2" charset="2"/>
              <a:buChar char="Ø"/>
            </a:pPr>
            <a:r>
              <a:rPr lang="en-US" sz="2400" b="1" u="sng" dirty="0" smtClean="0"/>
              <a:t>MORPHOLOGY</a:t>
            </a:r>
            <a:r>
              <a:rPr lang="en-US" sz="2400" dirty="0" smtClean="0"/>
              <a:t>:</a:t>
            </a:r>
          </a:p>
          <a:p>
            <a:pPr>
              <a:buFont typeface="Wingdings" panose="05000000000000000000" pitchFamily="2" charset="2"/>
              <a:buChar char="Ø"/>
            </a:pPr>
            <a:r>
              <a:rPr lang="en-US" sz="2800" dirty="0" smtClean="0"/>
              <a:t>Edema</a:t>
            </a:r>
            <a:r>
              <a:rPr lang="en-US" sz="2800" dirty="0"/>
              <a:t> is easily recognized on gross inspection; microscopic examination shows clearing and separation of the extracellular matrix  (ECM) elements. Although any tissue can be involved, edema most  commonly is encountered in subcutaneous tissues, lungs, and </a:t>
            </a:r>
            <a:r>
              <a:rPr lang="en-US" sz="2800" dirty="0" smtClean="0"/>
              <a:t>brain.</a:t>
            </a:r>
          </a:p>
          <a:p>
            <a:pPr marL="45720" indent="0">
              <a:buNone/>
            </a:pPr>
            <a:endParaRPr lang="en-US" sz="2800" dirty="0"/>
          </a:p>
          <a:p>
            <a:pPr>
              <a:buFont typeface="Wingdings" panose="05000000000000000000" pitchFamily="2" charset="2"/>
              <a:buChar char="Ø"/>
            </a:pPr>
            <a:r>
              <a:rPr lang="en-US" sz="2800" dirty="0" smtClean="0"/>
              <a:t>Subcutaneous </a:t>
            </a:r>
            <a:r>
              <a:rPr lang="en-US" sz="2800" dirty="0"/>
              <a:t>edema can be diffuse but usually accumulates preferentially in parts of the body positioned the greatest  distance  below  the  heart,  where  hydrostatic  pressures  are  highest.</a:t>
            </a:r>
          </a:p>
        </p:txBody>
      </p:sp>
    </p:spTree>
    <p:extLst>
      <p:ext uri="{BB962C8B-B14F-4D97-AF65-F5344CB8AC3E}">
        <p14:creationId xmlns:p14="http://schemas.microsoft.com/office/powerpoint/2010/main" val="368172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638800"/>
          </a:xfrm>
        </p:spPr>
        <p:txBody>
          <a:bodyPr>
            <a:normAutofit/>
          </a:bodyPr>
          <a:lstStyle/>
          <a:p>
            <a:pPr>
              <a:buFont typeface="Wingdings" panose="05000000000000000000" pitchFamily="2" charset="2"/>
              <a:buChar char="Ø"/>
            </a:pPr>
            <a:r>
              <a:rPr lang="en-US" sz="2800" dirty="0" smtClean="0"/>
              <a:t>Thus</a:t>
            </a:r>
            <a:r>
              <a:rPr lang="en-US" sz="2800" dirty="0"/>
              <a:t>, edema typically is most pronounced in the legs with  standing and the sacrum with recumbency, a relationship termed  dependent edema. </a:t>
            </a:r>
            <a:endParaRPr lang="en-US" sz="2800" dirty="0" smtClean="0"/>
          </a:p>
          <a:p>
            <a:pPr>
              <a:buFont typeface="Wingdings" panose="05000000000000000000" pitchFamily="2" charset="2"/>
              <a:buChar char="Ø"/>
            </a:pPr>
            <a:endParaRPr lang="en-US" sz="2800" dirty="0"/>
          </a:p>
          <a:p>
            <a:pPr>
              <a:buFont typeface="Wingdings" panose="05000000000000000000" pitchFamily="2" charset="2"/>
              <a:buChar char="Ø"/>
            </a:pPr>
            <a:r>
              <a:rPr lang="en-US" sz="2800" dirty="0" smtClean="0"/>
              <a:t>Finger</a:t>
            </a:r>
            <a:r>
              <a:rPr lang="en-US" sz="2800" dirty="0"/>
              <a:t> pressure over edematous subcutaneous tissue displaces the interstitial fluid, leaving a finger-shaped  depression; this appearance is called pitting edema. </a:t>
            </a:r>
          </a:p>
        </p:txBody>
      </p:sp>
    </p:spTree>
    <p:extLst>
      <p:ext uri="{BB962C8B-B14F-4D97-AF65-F5344CB8AC3E}">
        <p14:creationId xmlns:p14="http://schemas.microsoft.com/office/powerpoint/2010/main" val="3079484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638800"/>
          </a:xfrm>
        </p:spPr>
        <p:txBody>
          <a:bodyPr>
            <a:noAutofit/>
          </a:bodyPr>
          <a:lstStyle/>
          <a:p>
            <a:pPr>
              <a:buFont typeface="Wingdings" panose="05000000000000000000" pitchFamily="2" charset="2"/>
              <a:buChar char="Ø"/>
            </a:pPr>
            <a:r>
              <a:rPr lang="en-US" sz="2800" dirty="0" smtClean="0"/>
              <a:t>Edema</a:t>
            </a:r>
            <a:r>
              <a:rPr lang="en-US" sz="2800" dirty="0"/>
              <a:t>  resulting from </a:t>
            </a:r>
            <a:r>
              <a:rPr lang="en-US" sz="2800" b="1" dirty="0"/>
              <a:t>renal dysfunction</a:t>
            </a:r>
            <a:r>
              <a:rPr lang="en-US" sz="2800" dirty="0"/>
              <a:t> or </a:t>
            </a:r>
            <a:r>
              <a:rPr lang="en-US" sz="2800" b="1" dirty="0"/>
              <a:t>nephrotic syndrome</a:t>
            </a:r>
            <a:r>
              <a:rPr lang="en-US" sz="2800" dirty="0"/>
              <a:t>  often manifests first in loose connective tissues (e.g., the eyelids,  causing periorbital edema). </a:t>
            </a:r>
            <a:endParaRPr lang="en-US" sz="2800" dirty="0" smtClean="0"/>
          </a:p>
          <a:p>
            <a:pPr>
              <a:buFont typeface="Wingdings" panose="05000000000000000000" pitchFamily="2" charset="2"/>
              <a:buChar char="Ø"/>
            </a:pPr>
            <a:endParaRPr lang="en-US" sz="2800" dirty="0"/>
          </a:p>
          <a:p>
            <a:pPr>
              <a:buFont typeface="Wingdings" panose="05000000000000000000" pitchFamily="2" charset="2"/>
              <a:buChar char="Ø"/>
            </a:pPr>
            <a:r>
              <a:rPr lang="en-US" sz="2800" dirty="0" smtClean="0"/>
              <a:t>With</a:t>
            </a:r>
            <a:r>
              <a:rPr lang="en-US" sz="2800" dirty="0"/>
              <a:t> </a:t>
            </a:r>
            <a:r>
              <a:rPr lang="en-US" sz="2800" b="1" dirty="0"/>
              <a:t>pulmonary edema</a:t>
            </a:r>
            <a:r>
              <a:rPr lang="en-US" sz="2800" dirty="0"/>
              <a:t>, the lungs  often are two to three times their normal weight, and sectioning  shows  frothy,  sometimes  blood-tinged  fluid  consisting  of  a  mixture of air, edema fluid, and </a:t>
            </a:r>
            <a:r>
              <a:rPr lang="en-US" sz="2800" dirty="0" err="1"/>
              <a:t>extravasated</a:t>
            </a:r>
            <a:r>
              <a:rPr lang="en-US" sz="2800" dirty="0"/>
              <a:t> red cells.</a:t>
            </a:r>
          </a:p>
        </p:txBody>
      </p:sp>
    </p:spTree>
    <p:extLst>
      <p:ext uri="{BB962C8B-B14F-4D97-AF65-F5344CB8AC3E}">
        <p14:creationId xmlns:p14="http://schemas.microsoft.com/office/powerpoint/2010/main" val="272080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638800"/>
          </a:xfrm>
        </p:spPr>
        <p:txBody>
          <a:bodyPr/>
          <a:lstStyle/>
          <a:p>
            <a:pPr>
              <a:buFont typeface="Wingdings" panose="05000000000000000000" pitchFamily="2" charset="2"/>
              <a:buChar char="Ø"/>
            </a:pPr>
            <a:r>
              <a:rPr lang="en-US" sz="2800" b="1" dirty="0" smtClean="0"/>
              <a:t>Brain </a:t>
            </a:r>
            <a:r>
              <a:rPr lang="en-US" sz="2800" b="1" dirty="0"/>
              <a:t>edema </a:t>
            </a:r>
            <a:r>
              <a:rPr lang="en-US" sz="2800" dirty="0" smtClean="0"/>
              <a:t>can</a:t>
            </a:r>
            <a:r>
              <a:rPr lang="en-US" sz="2800" dirty="0"/>
              <a:t> be localized (e.g., because of abscess  or tumor) or generalized, depending on the nature and extent  of the pathologic process or injury. With generalized edema, the  sulci are narrowed as the gyri swell and become flattened against  the skull.</a:t>
            </a:r>
          </a:p>
          <a:p>
            <a:endParaRPr lang="en-US" dirty="0"/>
          </a:p>
        </p:txBody>
      </p:sp>
    </p:spTree>
    <p:extLst>
      <p:ext uri="{BB962C8B-B14F-4D97-AF65-F5344CB8AC3E}">
        <p14:creationId xmlns:p14="http://schemas.microsoft.com/office/powerpoint/2010/main" val="157732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791200"/>
          </a:xfrm>
        </p:spPr>
        <p:txBody>
          <a:bodyPr/>
          <a:lstStyle/>
          <a:p>
            <a:pPr marL="45720" indent="0">
              <a:buNone/>
            </a:pPr>
            <a:r>
              <a:rPr lang="en-US" sz="2800" b="1" u="sng" dirty="0"/>
              <a:t>Clinical </a:t>
            </a:r>
            <a:r>
              <a:rPr lang="en-US" sz="2800" b="1" u="sng" dirty="0" smtClean="0"/>
              <a:t>Features:</a:t>
            </a:r>
          </a:p>
          <a:p>
            <a:pPr>
              <a:buFont typeface="Wingdings" panose="05000000000000000000" pitchFamily="2" charset="2"/>
              <a:buChar char="Ø"/>
            </a:pPr>
            <a:r>
              <a:rPr lang="en-US" sz="2400" dirty="0"/>
              <a:t>The effects of edema vary, ranging from merely annoying to rapidly fatal. </a:t>
            </a:r>
            <a:r>
              <a:rPr lang="en-US" sz="2400" b="1" dirty="0"/>
              <a:t>Subcutaneous edema </a:t>
            </a:r>
            <a:r>
              <a:rPr lang="en-US" sz="2400" dirty="0"/>
              <a:t>is important to recognize primarily because it signals potential underlying cardiac or renal </a:t>
            </a:r>
            <a:r>
              <a:rPr lang="en-US" sz="2400" dirty="0" smtClean="0"/>
              <a:t>disease.</a:t>
            </a:r>
          </a:p>
          <a:p>
            <a:pPr>
              <a:buFont typeface="Wingdings" panose="05000000000000000000" pitchFamily="2" charset="2"/>
              <a:buChar char="Ø"/>
            </a:pPr>
            <a:r>
              <a:rPr lang="en-US" sz="2400" b="1" dirty="0"/>
              <a:t>Pulmonary edema </a:t>
            </a:r>
            <a:r>
              <a:rPr lang="en-US" sz="2400" dirty="0"/>
              <a:t>is a common clinical problem. It is seen most frequently in the setting of left ventricular failure, but also may occur in renal failure, acute respiratory distress </a:t>
            </a:r>
            <a:r>
              <a:rPr lang="en-US" sz="2400" dirty="0" smtClean="0"/>
              <a:t>syndrome, </a:t>
            </a:r>
            <a:r>
              <a:rPr lang="en-US" sz="2400" dirty="0"/>
              <a:t>and inflammatory and infectious disorders of the lung. </a:t>
            </a:r>
            <a:endParaRPr lang="en-US" sz="2400" dirty="0" smtClean="0"/>
          </a:p>
          <a:p>
            <a:pPr marL="45720" indent="0">
              <a:buNone/>
            </a:pPr>
            <a:r>
              <a:rPr lang="en-US" sz="2400" dirty="0"/>
              <a:t>	</a:t>
            </a:r>
            <a:r>
              <a:rPr lang="en-US" sz="2400" dirty="0" smtClean="0"/>
              <a:t>It </a:t>
            </a:r>
            <a:r>
              <a:rPr lang="en-US" sz="2400" dirty="0"/>
              <a:t>can cause death by interfering with normal </a:t>
            </a:r>
            <a:r>
              <a:rPr lang="en-US" sz="2400" dirty="0" err="1"/>
              <a:t>ventilatory</a:t>
            </a:r>
            <a:r>
              <a:rPr lang="en-US" sz="2400" dirty="0"/>
              <a:t> function; besides impeding oxygen diffusion, alveolar edema fluid also creates a favorable environment for infections. </a:t>
            </a:r>
          </a:p>
        </p:txBody>
      </p:sp>
    </p:spTree>
    <p:extLst>
      <p:ext uri="{BB962C8B-B14F-4D97-AF65-F5344CB8AC3E}">
        <p14:creationId xmlns:p14="http://schemas.microsoft.com/office/powerpoint/2010/main" val="273897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848600" cy="5638800"/>
          </a:xfrm>
        </p:spPr>
        <p:txBody>
          <a:bodyPr>
            <a:normAutofit/>
          </a:bodyPr>
          <a:lstStyle/>
          <a:p>
            <a:r>
              <a:rPr lang="en-US" sz="2400" b="1" dirty="0"/>
              <a:t>Brain edema </a:t>
            </a:r>
            <a:r>
              <a:rPr lang="en-US" sz="2400" dirty="0"/>
              <a:t>is life threatening; if the swelling is severe, the brain can herniate (extrude) through the foramen magnum. With increased intracranial pressure, the brain stem vascular supply can be compressed, leading to death due to injury to the medullary centers controlling respiration and other vital </a:t>
            </a:r>
            <a:r>
              <a:rPr lang="en-US" sz="2400" dirty="0" smtClean="0"/>
              <a:t>functions.</a:t>
            </a:r>
            <a:endParaRPr lang="en-US" sz="2400" dirty="0"/>
          </a:p>
        </p:txBody>
      </p:sp>
    </p:spTree>
    <p:extLst>
      <p:ext uri="{BB962C8B-B14F-4D97-AF65-F5344CB8AC3E}">
        <p14:creationId xmlns:p14="http://schemas.microsoft.com/office/powerpoint/2010/main" val="4105239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371600" y="1752600"/>
            <a:ext cx="6172200" cy="2453640"/>
          </a:xfrm>
        </p:spPr>
        <p:txBody>
          <a:bodyPr>
            <a:normAutofit/>
          </a:bodyPr>
          <a:lstStyle/>
          <a:p>
            <a:pPr marL="45720" indent="0" algn="ctr">
              <a:buNone/>
            </a:pPr>
            <a:r>
              <a:rPr lang="en-US" sz="8800" dirty="0" smtClean="0"/>
              <a:t>MCQs</a:t>
            </a:r>
            <a:endParaRPr lang="en-US" sz="8800" dirty="0"/>
          </a:p>
        </p:txBody>
      </p:sp>
    </p:spTree>
    <p:extLst>
      <p:ext uri="{BB962C8B-B14F-4D97-AF65-F5344CB8AC3E}">
        <p14:creationId xmlns:p14="http://schemas.microsoft.com/office/powerpoint/2010/main" val="3955904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685800"/>
            <a:ext cx="7772400" cy="4998720"/>
          </a:xfrm>
        </p:spPr>
        <p:txBody>
          <a:bodyPr>
            <a:normAutofit/>
          </a:bodyPr>
          <a:lstStyle/>
          <a:p>
            <a:pPr marL="560070" indent="-514350">
              <a:buAutoNum type="arabicPeriod"/>
            </a:pPr>
            <a:r>
              <a:rPr lang="en-US" sz="3200" dirty="0" smtClean="0"/>
              <a:t>The </a:t>
            </a:r>
            <a:r>
              <a:rPr lang="en-US" sz="3200" dirty="0"/>
              <a:t>essential difference between plasma and interstitial fluid compartment is</a:t>
            </a:r>
            <a:r>
              <a:rPr lang="en-US" sz="3200" dirty="0" smtClean="0"/>
              <a:t>:</a:t>
            </a:r>
          </a:p>
          <a:p>
            <a:pPr marL="45720" indent="0">
              <a:buNone/>
            </a:pPr>
            <a:endParaRPr lang="en-US" sz="2800" dirty="0" smtClean="0"/>
          </a:p>
          <a:p>
            <a:pPr marL="560070" indent="-514350">
              <a:buAutoNum type="alphaUcPeriod"/>
            </a:pPr>
            <a:r>
              <a:rPr lang="en-US" sz="2800" dirty="0" smtClean="0"/>
              <a:t>Glucose </a:t>
            </a:r>
            <a:r>
              <a:rPr lang="en-US" sz="2800" dirty="0"/>
              <a:t>is higher in the former </a:t>
            </a:r>
            <a:endParaRPr lang="en-US" sz="2800" dirty="0" smtClean="0"/>
          </a:p>
          <a:p>
            <a:pPr marL="560070" indent="-514350">
              <a:buFont typeface="Georgia" pitchFamily="18" charset="0"/>
              <a:buAutoNum type="alphaUcPeriod"/>
            </a:pPr>
            <a:r>
              <a:rPr lang="en-US" sz="2800" dirty="0"/>
              <a:t>Urea is higher in the former </a:t>
            </a:r>
            <a:endParaRPr lang="en-US" sz="2800" dirty="0" smtClean="0"/>
          </a:p>
          <a:p>
            <a:pPr marL="560070" indent="-514350">
              <a:buFont typeface="Georgia" pitchFamily="18" charset="0"/>
              <a:buAutoNum type="alphaUcPeriod"/>
            </a:pPr>
            <a:r>
              <a:rPr lang="en-US" sz="2800" dirty="0" smtClean="0"/>
              <a:t>Protein </a:t>
            </a:r>
            <a:r>
              <a:rPr lang="en-US" sz="2800" dirty="0"/>
              <a:t>content is higher in the former </a:t>
            </a:r>
          </a:p>
          <a:p>
            <a:pPr marL="560070" indent="-514350">
              <a:buFont typeface="Georgia" pitchFamily="18" charset="0"/>
              <a:buAutoNum type="alphaUcPeriod"/>
            </a:pPr>
            <a:r>
              <a:rPr lang="en-US" sz="2800" dirty="0" smtClean="0"/>
              <a:t>Potassium </a:t>
            </a:r>
            <a:r>
              <a:rPr lang="en-US" sz="2800" dirty="0"/>
              <a:t>is higher in the former</a:t>
            </a:r>
          </a:p>
        </p:txBody>
      </p:sp>
    </p:spTree>
    <p:extLst>
      <p:ext uri="{BB962C8B-B14F-4D97-AF65-F5344CB8AC3E}">
        <p14:creationId xmlns:p14="http://schemas.microsoft.com/office/powerpoint/2010/main" val="2144141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09600"/>
            <a:ext cx="7924800" cy="5715000"/>
          </a:xfrm>
        </p:spPr>
        <p:txBody>
          <a:bodyPr>
            <a:noAutofit/>
          </a:bodyPr>
          <a:lstStyle/>
          <a:p>
            <a:pPr marL="45720" indent="0">
              <a:buNone/>
            </a:pPr>
            <a:r>
              <a:rPr lang="en-US" sz="2800" dirty="0"/>
              <a:t>2. Osmotic pressure exerted by the chemical constituents of the body fluids has the following features </a:t>
            </a:r>
            <a:r>
              <a:rPr lang="en-US" sz="2800"/>
              <a:t>except</a:t>
            </a:r>
            <a:r>
              <a:rPr lang="en-US" sz="2800" smtClean="0"/>
              <a:t>: </a:t>
            </a:r>
            <a:endParaRPr lang="en-US" sz="2800" dirty="0" smtClean="0"/>
          </a:p>
          <a:p>
            <a:pPr marL="502920" indent="-457200">
              <a:buAutoNum type="alphaUcPeriod"/>
            </a:pPr>
            <a:r>
              <a:rPr lang="en-US" sz="2800" dirty="0"/>
              <a:t>Crystalloid osmotic pressure comprises minor portion of total osmotic pressure </a:t>
            </a:r>
            <a:endParaRPr lang="en-US" sz="2800" dirty="0" smtClean="0"/>
          </a:p>
          <a:p>
            <a:pPr marL="502920" indent="-457200">
              <a:buAutoNum type="alphaUcPeriod"/>
            </a:pPr>
            <a:r>
              <a:rPr lang="en-US" sz="2800" dirty="0" smtClean="0"/>
              <a:t>Oncotic </a:t>
            </a:r>
            <a:r>
              <a:rPr lang="en-US" sz="2800" dirty="0"/>
              <a:t>pressure constitutes minor portion of total osmotic pressure </a:t>
            </a:r>
          </a:p>
          <a:p>
            <a:pPr marL="502920" indent="-457200">
              <a:buAutoNum type="alphaUcPeriod"/>
            </a:pPr>
            <a:r>
              <a:rPr lang="en-US" sz="2800" dirty="0" smtClean="0"/>
              <a:t>Oncotic pressure of plasma is higher </a:t>
            </a:r>
          </a:p>
          <a:p>
            <a:pPr marL="502920" indent="-457200">
              <a:buAutoNum type="alphaUcPeriod"/>
            </a:pPr>
            <a:r>
              <a:rPr lang="en-US" sz="2800" dirty="0" smtClean="0"/>
              <a:t>Oncotic pressure of interstitial fluid is lower</a:t>
            </a:r>
          </a:p>
          <a:p>
            <a:pPr marL="502920" indent="-457200">
              <a:buAutoNum type="alphaUcPeriod"/>
            </a:pPr>
            <a:endParaRPr lang="en-US" sz="2800" dirty="0" smtClean="0"/>
          </a:p>
        </p:txBody>
      </p:sp>
    </p:spTree>
    <p:extLst>
      <p:ext uri="{BB962C8B-B14F-4D97-AF65-F5344CB8AC3E}">
        <p14:creationId xmlns:p14="http://schemas.microsoft.com/office/powerpoint/2010/main" val="243625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685800"/>
            <a:ext cx="7696200" cy="5455920"/>
          </a:xfrm>
        </p:spPr>
        <p:txBody>
          <a:bodyPr/>
          <a:lstStyle/>
          <a:p>
            <a:pPr marL="45720" indent="0">
              <a:buNone/>
            </a:pPr>
            <a:r>
              <a:rPr lang="en-US" sz="3200" dirty="0" smtClean="0"/>
              <a:t>3.For </a:t>
            </a:r>
            <a:r>
              <a:rPr lang="en-US" sz="3200" dirty="0"/>
              <a:t>causation of </a:t>
            </a:r>
            <a:r>
              <a:rPr lang="en-US" sz="3200" dirty="0" smtClean="0"/>
              <a:t>edema </a:t>
            </a:r>
            <a:r>
              <a:rPr lang="en-US" sz="3200" dirty="0"/>
              <a:t>by decreased osmotic pressure, the following factor is most important: </a:t>
            </a:r>
            <a:endParaRPr lang="en-US" sz="3200" dirty="0" smtClean="0"/>
          </a:p>
          <a:p>
            <a:pPr marL="45720" indent="0">
              <a:buNone/>
            </a:pPr>
            <a:endParaRPr lang="en-US" dirty="0"/>
          </a:p>
          <a:p>
            <a:pPr marL="502920" indent="-457200">
              <a:buAutoNum type="alphaUcPeriod"/>
            </a:pPr>
            <a:r>
              <a:rPr lang="en-US" sz="2800" dirty="0" smtClean="0"/>
              <a:t>Fall </a:t>
            </a:r>
            <a:r>
              <a:rPr lang="en-US" sz="2800" dirty="0"/>
              <a:t>in albumin as well as globulin </a:t>
            </a:r>
            <a:endParaRPr lang="en-US" sz="2800" dirty="0" smtClean="0"/>
          </a:p>
          <a:p>
            <a:pPr marL="502920" indent="-457200">
              <a:buAutoNum type="alphaUcPeriod"/>
            </a:pPr>
            <a:r>
              <a:rPr lang="en-US" sz="2800" dirty="0" smtClean="0"/>
              <a:t>Fall </a:t>
            </a:r>
            <a:r>
              <a:rPr lang="en-US" sz="2800" dirty="0"/>
              <a:t>in globulin level </a:t>
            </a:r>
          </a:p>
          <a:p>
            <a:pPr marL="502920" indent="-457200">
              <a:buAutoNum type="alphaUcPeriod"/>
            </a:pPr>
            <a:r>
              <a:rPr lang="en-US" sz="2800" dirty="0" smtClean="0"/>
              <a:t>Fall </a:t>
            </a:r>
            <a:r>
              <a:rPr lang="en-US" sz="2800" dirty="0"/>
              <a:t>in albumin level </a:t>
            </a:r>
          </a:p>
          <a:p>
            <a:pPr marL="502920" indent="-457200">
              <a:buAutoNum type="alphaUcPeriod"/>
            </a:pPr>
            <a:r>
              <a:rPr lang="en-US" sz="2800" dirty="0" smtClean="0"/>
              <a:t>Fall </a:t>
            </a:r>
            <a:r>
              <a:rPr lang="en-US" sz="2800" dirty="0"/>
              <a:t>in fibrinogen level</a:t>
            </a:r>
          </a:p>
        </p:txBody>
      </p:sp>
    </p:spTree>
    <p:extLst>
      <p:ext uri="{BB962C8B-B14F-4D97-AF65-F5344CB8AC3E}">
        <p14:creationId xmlns:p14="http://schemas.microsoft.com/office/powerpoint/2010/main" val="286566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305800" cy="5943600"/>
          </a:xfrm>
        </p:spPr>
        <p:txBody>
          <a:bodyPr>
            <a:normAutofit/>
          </a:bodyPr>
          <a:lstStyle/>
          <a:p>
            <a:pPr>
              <a:buFont typeface="Wingdings" panose="05000000000000000000" pitchFamily="2" charset="2"/>
              <a:buChar char="Ø"/>
            </a:pPr>
            <a:r>
              <a:rPr lang="en-US" sz="3200" dirty="0"/>
              <a:t>Extravascular fluid can also collect in body cavities and such accumulations are often referred to collectively as </a:t>
            </a:r>
            <a:r>
              <a:rPr lang="en-US" sz="3200" b="1" dirty="0"/>
              <a:t>effusions</a:t>
            </a:r>
            <a:r>
              <a:rPr lang="en-US" sz="3200" dirty="0"/>
              <a:t>. </a:t>
            </a:r>
            <a:endParaRPr lang="en-US" sz="3200" dirty="0" smtClean="0"/>
          </a:p>
          <a:p>
            <a:pPr>
              <a:buFont typeface="Wingdings" panose="05000000000000000000" pitchFamily="2" charset="2"/>
              <a:buChar char="Ø"/>
            </a:pPr>
            <a:endParaRPr lang="en-US" sz="3200" dirty="0"/>
          </a:p>
          <a:p>
            <a:pPr>
              <a:buFont typeface="Wingdings" panose="05000000000000000000" pitchFamily="2" charset="2"/>
              <a:buChar char="Ø"/>
            </a:pPr>
            <a:r>
              <a:rPr lang="en-US" sz="3200" dirty="0" smtClean="0"/>
              <a:t>Examples </a:t>
            </a:r>
            <a:r>
              <a:rPr lang="en-US" sz="3200" dirty="0"/>
              <a:t>include effusions in </a:t>
            </a:r>
            <a:endParaRPr lang="en-US" sz="3200" dirty="0" smtClean="0"/>
          </a:p>
          <a:p>
            <a:pPr lvl="1">
              <a:buFont typeface="Arial" panose="020B0604020202020204" pitchFamily="34" charset="0"/>
              <a:buChar char="•"/>
            </a:pPr>
            <a:r>
              <a:rPr lang="en-US" sz="3200" dirty="0"/>
              <a:t>T</a:t>
            </a:r>
            <a:r>
              <a:rPr lang="en-US" sz="3200" dirty="0" smtClean="0"/>
              <a:t>he </a:t>
            </a:r>
            <a:r>
              <a:rPr lang="en-US" sz="3200" dirty="0"/>
              <a:t>pleural cavity (hydrothorax), </a:t>
            </a:r>
            <a:endParaRPr lang="en-US" sz="3200" dirty="0" smtClean="0"/>
          </a:p>
          <a:p>
            <a:pPr lvl="1">
              <a:buFont typeface="Arial" panose="020B0604020202020204" pitchFamily="34" charset="0"/>
              <a:buChar char="•"/>
            </a:pPr>
            <a:r>
              <a:rPr lang="en-US" sz="3200" dirty="0"/>
              <a:t>T</a:t>
            </a:r>
            <a:r>
              <a:rPr lang="en-US" sz="3200" dirty="0" smtClean="0"/>
              <a:t>he </a:t>
            </a:r>
            <a:r>
              <a:rPr lang="en-US" sz="3200" dirty="0"/>
              <a:t>pericardial cavity (</a:t>
            </a:r>
            <a:r>
              <a:rPr lang="en-US" sz="3200" dirty="0" err="1"/>
              <a:t>hydropericardium</a:t>
            </a:r>
            <a:r>
              <a:rPr lang="en-US" sz="3200" dirty="0"/>
              <a:t>), or </a:t>
            </a:r>
            <a:endParaRPr lang="en-US" sz="3200" dirty="0" smtClean="0"/>
          </a:p>
          <a:p>
            <a:pPr lvl="1">
              <a:buFont typeface="Arial" panose="020B0604020202020204" pitchFamily="34" charset="0"/>
              <a:buChar char="•"/>
            </a:pPr>
            <a:r>
              <a:rPr lang="en-US" sz="3200" dirty="0"/>
              <a:t>T</a:t>
            </a:r>
            <a:r>
              <a:rPr lang="en-US" sz="3200" dirty="0" smtClean="0"/>
              <a:t>he </a:t>
            </a:r>
            <a:r>
              <a:rPr lang="en-US" sz="3200" dirty="0"/>
              <a:t>peritoneal cavity (</a:t>
            </a:r>
            <a:r>
              <a:rPr lang="en-US" sz="3200" dirty="0" err="1"/>
              <a:t>hydroperitoneum</a:t>
            </a:r>
            <a:r>
              <a:rPr lang="en-US" sz="3200" dirty="0"/>
              <a:t>, or ascites).</a:t>
            </a:r>
          </a:p>
        </p:txBody>
      </p:sp>
    </p:spTree>
    <p:extLst>
      <p:ext uri="{BB962C8B-B14F-4D97-AF65-F5344CB8AC3E}">
        <p14:creationId xmlns:p14="http://schemas.microsoft.com/office/powerpoint/2010/main" val="30960629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685800"/>
            <a:ext cx="7696200" cy="5486400"/>
          </a:xfrm>
        </p:spPr>
        <p:txBody>
          <a:bodyPr/>
          <a:lstStyle/>
          <a:p>
            <a:pPr marL="45720" indent="0">
              <a:buNone/>
            </a:pPr>
            <a:r>
              <a:rPr lang="en-US" sz="3200" dirty="0"/>
              <a:t>4. Transudate differs from exudate in having the following except: </a:t>
            </a:r>
            <a:endParaRPr lang="en-US" sz="3200" dirty="0" smtClean="0"/>
          </a:p>
          <a:p>
            <a:pPr marL="45720" indent="0">
              <a:buNone/>
            </a:pPr>
            <a:endParaRPr lang="en-US" dirty="0"/>
          </a:p>
          <a:p>
            <a:pPr marL="502920" indent="-457200">
              <a:buAutoNum type="alphaUcPeriod"/>
            </a:pPr>
            <a:r>
              <a:rPr lang="en-US" sz="2800" dirty="0" smtClean="0"/>
              <a:t>No </a:t>
            </a:r>
            <a:r>
              <a:rPr lang="en-US" sz="2800" dirty="0"/>
              <a:t>inflammatory cells </a:t>
            </a:r>
          </a:p>
          <a:p>
            <a:pPr marL="502920" indent="-457200">
              <a:buAutoNum type="alphaUcPeriod"/>
            </a:pPr>
            <a:r>
              <a:rPr lang="en-US" sz="2800" dirty="0" smtClean="0"/>
              <a:t>Low </a:t>
            </a:r>
            <a:r>
              <a:rPr lang="en-US" sz="2800" dirty="0"/>
              <a:t>glucose content </a:t>
            </a:r>
          </a:p>
          <a:p>
            <a:pPr marL="502920" indent="-457200">
              <a:buAutoNum type="alphaUcPeriod"/>
            </a:pPr>
            <a:r>
              <a:rPr lang="en-US" sz="2800" dirty="0" smtClean="0"/>
              <a:t>Low </a:t>
            </a:r>
            <a:r>
              <a:rPr lang="en-US" sz="2800" dirty="0"/>
              <a:t>protein content </a:t>
            </a:r>
          </a:p>
          <a:p>
            <a:pPr marL="502920" indent="-457200">
              <a:buAutoNum type="alphaUcPeriod"/>
            </a:pPr>
            <a:r>
              <a:rPr lang="en-US" sz="2800" dirty="0" smtClean="0"/>
              <a:t>Low </a:t>
            </a:r>
            <a:r>
              <a:rPr lang="en-US" sz="2800" dirty="0"/>
              <a:t>specific gravity</a:t>
            </a:r>
          </a:p>
        </p:txBody>
      </p:sp>
    </p:spTree>
    <p:extLst>
      <p:ext uri="{BB962C8B-B14F-4D97-AF65-F5344CB8AC3E}">
        <p14:creationId xmlns:p14="http://schemas.microsoft.com/office/powerpoint/2010/main" val="4095815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731520"/>
            <a:ext cx="7772400" cy="5212080"/>
          </a:xfrm>
        </p:spPr>
        <p:txBody>
          <a:bodyPr/>
          <a:lstStyle/>
          <a:p>
            <a:pPr marL="45720" indent="0">
              <a:buNone/>
            </a:pPr>
            <a:r>
              <a:rPr lang="en-US" sz="3200" dirty="0"/>
              <a:t>5. The following type of </a:t>
            </a:r>
            <a:r>
              <a:rPr lang="en-US" sz="3200" dirty="0" err="1"/>
              <a:t>oedema</a:t>
            </a:r>
            <a:r>
              <a:rPr lang="en-US" sz="3200" dirty="0"/>
              <a:t> is characteristically dependent </a:t>
            </a:r>
            <a:r>
              <a:rPr lang="en-US" sz="3200" dirty="0" err="1"/>
              <a:t>oedema</a:t>
            </a:r>
            <a:r>
              <a:rPr lang="en-US" sz="3200" dirty="0"/>
              <a:t>: </a:t>
            </a:r>
            <a:endParaRPr lang="en-US" sz="3200" dirty="0" smtClean="0"/>
          </a:p>
          <a:p>
            <a:pPr marL="45720" indent="0">
              <a:buNone/>
            </a:pPr>
            <a:endParaRPr lang="en-US" dirty="0"/>
          </a:p>
          <a:p>
            <a:pPr marL="502920" indent="-457200">
              <a:buAutoNum type="alphaUcPeriod"/>
            </a:pPr>
            <a:r>
              <a:rPr lang="en-US" sz="2800" dirty="0" smtClean="0"/>
              <a:t>Nephrotic </a:t>
            </a:r>
            <a:r>
              <a:rPr lang="en-US" sz="2800" dirty="0" err="1"/>
              <a:t>oedema</a:t>
            </a:r>
            <a:r>
              <a:rPr lang="en-US" sz="2800" dirty="0"/>
              <a:t> </a:t>
            </a:r>
            <a:endParaRPr lang="en-US" sz="2800" dirty="0" smtClean="0"/>
          </a:p>
          <a:p>
            <a:pPr marL="502920" indent="-457200">
              <a:buAutoNum type="alphaUcPeriod"/>
            </a:pPr>
            <a:r>
              <a:rPr lang="en-US" sz="2800" dirty="0" smtClean="0"/>
              <a:t>Nephritic </a:t>
            </a:r>
            <a:r>
              <a:rPr lang="en-US" sz="2800" dirty="0" err="1"/>
              <a:t>oedema</a:t>
            </a:r>
            <a:r>
              <a:rPr lang="en-US" sz="2800" dirty="0"/>
              <a:t> </a:t>
            </a:r>
            <a:endParaRPr lang="en-US" sz="2800" dirty="0" smtClean="0"/>
          </a:p>
          <a:p>
            <a:pPr marL="502920" indent="-457200">
              <a:buAutoNum type="alphaUcPeriod"/>
            </a:pPr>
            <a:r>
              <a:rPr lang="en-US" sz="2800" dirty="0" smtClean="0"/>
              <a:t>Pulmonary </a:t>
            </a:r>
            <a:r>
              <a:rPr lang="en-US" sz="2800" dirty="0" err="1"/>
              <a:t>oedema</a:t>
            </a:r>
            <a:r>
              <a:rPr lang="en-US" sz="2800" dirty="0"/>
              <a:t> </a:t>
            </a:r>
            <a:endParaRPr lang="en-US" sz="2800" dirty="0" smtClean="0"/>
          </a:p>
          <a:p>
            <a:pPr marL="502920" indent="-457200">
              <a:buAutoNum type="alphaUcPeriod"/>
            </a:pPr>
            <a:r>
              <a:rPr lang="en-US" sz="2800" dirty="0" smtClean="0"/>
              <a:t>Cardiac </a:t>
            </a:r>
            <a:r>
              <a:rPr lang="en-US" sz="2800" dirty="0" err="1"/>
              <a:t>oedema</a:t>
            </a:r>
            <a:endParaRPr lang="en-US" sz="2800" dirty="0"/>
          </a:p>
        </p:txBody>
      </p:sp>
    </p:spTree>
    <p:extLst>
      <p:ext uri="{BB962C8B-B14F-4D97-AF65-F5344CB8AC3E}">
        <p14:creationId xmlns:p14="http://schemas.microsoft.com/office/powerpoint/2010/main" val="4459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229600" cy="5668963"/>
          </a:xfrm>
        </p:spPr>
        <p:txBody>
          <a:bodyPr>
            <a:normAutofit/>
          </a:bodyPr>
          <a:lstStyle/>
          <a:p>
            <a:pPr>
              <a:buFont typeface="Wingdings" panose="05000000000000000000" pitchFamily="2" charset="2"/>
              <a:buChar char="Ø"/>
            </a:pPr>
            <a:r>
              <a:rPr lang="en-US" sz="3200" dirty="0">
                <a:solidFill>
                  <a:srgbClr val="7030A0"/>
                </a:solidFill>
              </a:rPr>
              <a:t> </a:t>
            </a:r>
            <a:r>
              <a:rPr lang="en-US" sz="3200" b="1" dirty="0">
                <a:solidFill>
                  <a:srgbClr val="7030A0"/>
                </a:solidFill>
              </a:rPr>
              <a:t>Anasarca</a:t>
            </a:r>
            <a:r>
              <a:rPr lang="en-US" sz="3200" dirty="0">
                <a:solidFill>
                  <a:srgbClr val="7030A0"/>
                </a:solidFill>
              </a:rPr>
              <a:t> </a:t>
            </a:r>
            <a:r>
              <a:rPr lang="en-US" sz="3200" dirty="0"/>
              <a:t>is severe, generalized </a:t>
            </a:r>
            <a:r>
              <a:rPr lang="en-US" sz="3200" dirty="0" smtClean="0"/>
              <a:t>edema </a:t>
            </a:r>
            <a:r>
              <a:rPr lang="en-US" sz="3200" dirty="0"/>
              <a:t>marked by profound swelling of subcutaneous tissues and accumulation of fluid in body cavities. </a:t>
            </a:r>
            <a:endParaRPr lang="en-US" sz="3200" dirty="0" smtClean="0"/>
          </a:p>
          <a:p>
            <a:pPr>
              <a:buFont typeface="Wingdings" panose="05000000000000000000" pitchFamily="2" charset="2"/>
              <a:buChar char="Ø"/>
            </a:pPr>
            <a:endParaRPr lang="en-US" sz="3200" dirty="0"/>
          </a:p>
          <a:p>
            <a:pPr>
              <a:buFont typeface="Wingdings" panose="05000000000000000000" pitchFamily="2" charset="2"/>
              <a:buChar char="Ø"/>
            </a:pPr>
            <a:r>
              <a:rPr lang="en-US" sz="3200" dirty="0"/>
              <a:t> The mechanisms of inflammatory edema are largely related to increased vascular permeability and </a:t>
            </a:r>
            <a:r>
              <a:rPr lang="en-US" sz="3200" dirty="0" smtClean="0"/>
              <a:t>the non-inflammatory </a:t>
            </a:r>
            <a:r>
              <a:rPr lang="en-US" sz="3200" dirty="0"/>
              <a:t>causes are described in the following discussion. </a:t>
            </a:r>
          </a:p>
        </p:txBody>
      </p:sp>
    </p:spTree>
    <p:extLst>
      <p:ext uri="{BB962C8B-B14F-4D97-AF65-F5344CB8AC3E}">
        <p14:creationId xmlns:p14="http://schemas.microsoft.com/office/powerpoint/2010/main" val="2651790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304800"/>
            <a:ext cx="8001000" cy="5943600"/>
          </a:xfrm>
        </p:spPr>
        <p:txBody>
          <a:bodyPr>
            <a:normAutofit/>
          </a:bodyPr>
          <a:lstStyle/>
          <a:p>
            <a:pPr>
              <a:buFont typeface="Wingdings" panose="05000000000000000000" pitchFamily="2" charset="2"/>
              <a:buChar char="Ø"/>
            </a:pPr>
            <a:r>
              <a:rPr lang="en-US" sz="2400" b="1" dirty="0"/>
              <a:t> </a:t>
            </a:r>
            <a:r>
              <a:rPr lang="en-US" sz="2800" b="1" dirty="0"/>
              <a:t>Edema may be caused by</a:t>
            </a:r>
            <a:r>
              <a:rPr lang="en-US" sz="2800" dirty="0"/>
              <a:t>: </a:t>
            </a:r>
            <a:endParaRPr lang="en-US" sz="2800" dirty="0" smtClean="0"/>
          </a:p>
          <a:p>
            <a:pPr marL="285750" indent="-241300">
              <a:buNone/>
            </a:pPr>
            <a:r>
              <a:rPr lang="en-US" sz="2400" dirty="0" smtClean="0"/>
              <a:t>• </a:t>
            </a:r>
            <a:r>
              <a:rPr lang="en-US" sz="2400" dirty="0"/>
              <a:t>Increased hydrostatic pressure (e.g., heart </a:t>
            </a:r>
            <a:r>
              <a:rPr lang="en-US" sz="2400" dirty="0" smtClean="0"/>
              <a:t>   failure)</a:t>
            </a:r>
          </a:p>
          <a:p>
            <a:pPr marL="285750" indent="-241300">
              <a:buNone/>
            </a:pPr>
            <a:r>
              <a:rPr lang="en-US" sz="2400" dirty="0" smtClean="0"/>
              <a:t>• </a:t>
            </a:r>
            <a:r>
              <a:rPr lang="en-US" sz="2400" dirty="0"/>
              <a:t>Increased vascular permeability (e.g., inflammation</a:t>
            </a:r>
            <a:r>
              <a:rPr lang="en-US" sz="2400" dirty="0" smtClean="0"/>
              <a:t>)</a:t>
            </a:r>
          </a:p>
          <a:p>
            <a:pPr marL="285750" indent="-241300">
              <a:buNone/>
            </a:pPr>
            <a:r>
              <a:rPr lang="en-US" sz="2400" dirty="0" smtClean="0"/>
              <a:t>• </a:t>
            </a:r>
            <a:r>
              <a:rPr lang="en-US" sz="2400" dirty="0"/>
              <a:t>Decreased colloid osmotic pressure resulting from reduced plasma albumin </a:t>
            </a:r>
            <a:endParaRPr lang="en-US" sz="2400" dirty="0" smtClean="0"/>
          </a:p>
          <a:p>
            <a:pPr marL="285750" indent="-241300">
              <a:buNone/>
            </a:pPr>
            <a:r>
              <a:rPr lang="en-US" sz="2400" dirty="0" smtClean="0"/>
              <a:t>• </a:t>
            </a:r>
            <a:r>
              <a:rPr lang="en-US" sz="2400" dirty="0"/>
              <a:t>Decreased  synthesis  (e.g.,  liver  disease,  protein malnutrition</a:t>
            </a:r>
            <a:r>
              <a:rPr lang="en-US" sz="2400" dirty="0" smtClean="0"/>
              <a:t>)</a:t>
            </a:r>
          </a:p>
          <a:p>
            <a:pPr marL="45720" indent="0">
              <a:buNone/>
            </a:pPr>
            <a:r>
              <a:rPr lang="en-US" sz="2400" dirty="0" smtClean="0"/>
              <a:t>• </a:t>
            </a:r>
            <a:r>
              <a:rPr lang="en-US" sz="2400" dirty="0"/>
              <a:t>Increased loss (e.g., nephrotic syndrome) </a:t>
            </a:r>
            <a:endParaRPr lang="en-US" sz="2400" dirty="0" smtClean="0"/>
          </a:p>
          <a:p>
            <a:pPr marL="285750" indent="-241300">
              <a:buNone/>
            </a:pPr>
            <a:r>
              <a:rPr lang="en-US" sz="2400" dirty="0" smtClean="0"/>
              <a:t>• </a:t>
            </a:r>
            <a:r>
              <a:rPr lang="en-US" sz="2400" dirty="0"/>
              <a:t>Lymphatic obstruction (e.g., inflammation or neoplasia</a:t>
            </a:r>
            <a:r>
              <a:rPr lang="en-US" sz="2400" dirty="0" smtClean="0"/>
              <a:t>)</a:t>
            </a:r>
          </a:p>
          <a:p>
            <a:pPr marL="45720" indent="0">
              <a:buNone/>
            </a:pPr>
            <a:r>
              <a:rPr lang="en-US" sz="2400" dirty="0" smtClean="0"/>
              <a:t>• </a:t>
            </a:r>
            <a:r>
              <a:rPr lang="en-US" sz="2400" dirty="0"/>
              <a:t>Sodium retention (e.g., renal failure)</a:t>
            </a:r>
          </a:p>
          <a:p>
            <a:endParaRPr lang="en-US" dirty="0"/>
          </a:p>
        </p:txBody>
      </p:sp>
    </p:spTree>
    <p:extLst>
      <p:ext uri="{BB962C8B-B14F-4D97-AF65-F5344CB8AC3E}">
        <p14:creationId xmlns:p14="http://schemas.microsoft.com/office/powerpoint/2010/main" val="259138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914400" y="228600"/>
            <a:ext cx="5791200" cy="632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2883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76200"/>
            <a:ext cx="8610600" cy="6019800"/>
          </a:xfrm>
        </p:spPr>
        <p:txBody>
          <a:bodyPr>
            <a:noAutofit/>
          </a:bodyPr>
          <a:lstStyle/>
          <a:p>
            <a:pPr>
              <a:buFont typeface="Wingdings" panose="05000000000000000000" pitchFamily="2" charset="2"/>
              <a:buChar char="Ø"/>
            </a:pPr>
            <a:r>
              <a:rPr lang="en-US" sz="2800" dirty="0"/>
              <a:t>Fluid movement between the vascular and </a:t>
            </a:r>
            <a:r>
              <a:rPr lang="en-US" sz="2800" dirty="0" smtClean="0"/>
              <a:t>interstitial </a:t>
            </a:r>
            <a:r>
              <a:rPr lang="en-US" sz="2800" dirty="0"/>
              <a:t>spaces is governed mainly by two opposing forces</a:t>
            </a:r>
            <a:r>
              <a:rPr lang="en-US" sz="2800" dirty="0" smtClean="0"/>
              <a:t>—</a:t>
            </a:r>
          </a:p>
          <a:p>
            <a:pPr lvl="1">
              <a:buFont typeface="Arial" panose="020B0604020202020204" pitchFamily="34" charset="0"/>
              <a:buChar char="•"/>
            </a:pPr>
            <a:r>
              <a:rPr lang="en-US" sz="2800" dirty="0"/>
              <a:t>the vascular hydrostatic pressure and </a:t>
            </a:r>
          </a:p>
          <a:p>
            <a:pPr lvl="1">
              <a:buFont typeface="Arial" panose="020B0604020202020204" pitchFamily="34" charset="0"/>
              <a:buChar char="•"/>
            </a:pPr>
            <a:r>
              <a:rPr lang="en-US" sz="2800" dirty="0"/>
              <a:t>the colloid osmotic pressure produced by plasma proteins. </a:t>
            </a:r>
            <a:endParaRPr lang="en-US" sz="2800" dirty="0" smtClean="0"/>
          </a:p>
          <a:p>
            <a:pPr marL="914400" lvl="1" indent="-457200">
              <a:buFont typeface="Wingdings" panose="05000000000000000000" pitchFamily="2" charset="2"/>
              <a:buChar char="Ø"/>
            </a:pPr>
            <a:endParaRPr lang="en-US" sz="2800" dirty="0" smtClean="0"/>
          </a:p>
          <a:p>
            <a:pPr>
              <a:buFont typeface="Wingdings" panose="05000000000000000000" pitchFamily="2" charset="2"/>
              <a:buChar char="Ø"/>
            </a:pPr>
            <a:r>
              <a:rPr lang="en-US" sz="2800" dirty="0"/>
              <a:t> Normally, the outflow of fluid produced by hydrostatic pressure at the arteriolar end of the microcirculation is nearly balanced by inflow at the </a:t>
            </a:r>
            <a:r>
              <a:rPr lang="en-US" sz="2800" dirty="0" err="1"/>
              <a:t>venular</a:t>
            </a:r>
            <a:r>
              <a:rPr lang="en-US" sz="2800" dirty="0"/>
              <a:t> end owing to slightly elevated osmotic pressure; hence there is only a small net outflow of fluid into the interstitial space, which is drained by lymphatic vessels. </a:t>
            </a:r>
            <a:endParaRPr lang="en-US" sz="2800" dirty="0" smtClean="0"/>
          </a:p>
        </p:txBody>
      </p:sp>
    </p:spTree>
    <p:extLst>
      <p:ext uri="{BB962C8B-B14F-4D97-AF65-F5344CB8AC3E}">
        <p14:creationId xmlns:p14="http://schemas.microsoft.com/office/powerpoint/2010/main" val="2939005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229600" cy="5668963"/>
          </a:xfrm>
        </p:spPr>
        <p:txBody>
          <a:bodyPr>
            <a:normAutofit/>
          </a:bodyPr>
          <a:lstStyle/>
          <a:p>
            <a:pPr>
              <a:buFont typeface="Wingdings" panose="05000000000000000000" pitchFamily="2" charset="2"/>
              <a:buChar char="Ø"/>
            </a:pPr>
            <a:r>
              <a:rPr lang="en-US" sz="3200" dirty="0"/>
              <a:t>Either increased hydrostatic pressure or diminished colloid osmotic pressure causes increased movement of water into the </a:t>
            </a:r>
            <a:r>
              <a:rPr lang="en-US" sz="3200" dirty="0" smtClean="0"/>
              <a:t>interstitium.</a:t>
            </a:r>
          </a:p>
          <a:p>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438400"/>
            <a:ext cx="769620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676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229600" cy="5668963"/>
          </a:xfrm>
        </p:spPr>
        <p:txBody>
          <a:bodyPr>
            <a:normAutofit/>
          </a:bodyPr>
          <a:lstStyle/>
          <a:p>
            <a:pPr>
              <a:buFont typeface="Wingdings" panose="05000000000000000000" pitchFamily="2" charset="2"/>
              <a:buChar char="Ø"/>
            </a:pPr>
            <a:r>
              <a:rPr lang="en-US" sz="3200" dirty="0"/>
              <a:t>The edema fluid that accumulates in the setting of increased hydrostatic pressure or reduced intravascular colloid typically is a protein-poor transudate; </a:t>
            </a:r>
            <a:endParaRPr lang="en-US" sz="3200" dirty="0" smtClean="0"/>
          </a:p>
          <a:p>
            <a:pPr>
              <a:buFont typeface="Wingdings" panose="05000000000000000000" pitchFamily="2" charset="2"/>
              <a:buChar char="Ø"/>
            </a:pPr>
            <a:endParaRPr lang="en-US" sz="3200" dirty="0"/>
          </a:p>
          <a:p>
            <a:pPr>
              <a:buFont typeface="Wingdings" panose="05000000000000000000" pitchFamily="2" charset="2"/>
              <a:buChar char="Ø"/>
            </a:pPr>
            <a:r>
              <a:rPr lang="en-US" sz="3200" dirty="0" smtClean="0"/>
              <a:t>by </a:t>
            </a:r>
            <a:r>
              <a:rPr lang="en-US" sz="3200" dirty="0"/>
              <a:t>contrast, because of increased vascular permeability, inflammatory edema fluid is a protein-rich exudate with a high specific gravity. </a:t>
            </a:r>
          </a:p>
        </p:txBody>
      </p:sp>
    </p:spTree>
    <p:extLst>
      <p:ext uri="{BB962C8B-B14F-4D97-AF65-F5344CB8AC3E}">
        <p14:creationId xmlns:p14="http://schemas.microsoft.com/office/powerpoint/2010/main" val="240988731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9066</TotalTime>
  <Words>1206</Words>
  <Application>Microsoft Office PowerPoint</Application>
  <PresentationFormat>On-screen Show (4:3)</PresentationFormat>
  <Paragraphs>107</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Georgia</vt:lpstr>
      <vt:lpstr>Trebuchet MS</vt:lpstr>
      <vt:lpstr>Wingdings</vt:lpstr>
      <vt:lpstr>Slipstream</vt:lpstr>
      <vt:lpstr>Edema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Increased Hydrostatic Pressure</vt:lpstr>
      <vt:lpstr>PowerPoint Presentation</vt:lpstr>
      <vt:lpstr>PowerPoint Presentation</vt:lpstr>
      <vt:lpstr>PowerPoint Presentation</vt:lpstr>
      <vt:lpstr>Reduced Plasma Osmotic Pressure </vt:lpstr>
      <vt:lpstr>PowerPoint Presentation</vt:lpstr>
      <vt:lpstr>PowerPoint Presentation</vt:lpstr>
      <vt:lpstr>Lymphatic Obstruction</vt:lpstr>
      <vt:lpstr>PowerPoint Presentation</vt:lpstr>
      <vt:lpstr>Sodium &amp; Water Retention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Edema</dc:title>
  <dc:creator>This</dc:creator>
  <cp:lastModifiedBy>Admin</cp:lastModifiedBy>
  <cp:revision>45</cp:revision>
  <dcterms:created xsi:type="dcterms:W3CDTF">2006-08-16T00:00:00Z</dcterms:created>
  <dcterms:modified xsi:type="dcterms:W3CDTF">2024-11-26T05:10:42Z</dcterms:modified>
</cp:coreProperties>
</file>