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1" r:id="rId7"/>
    <p:sldId id="267" r:id="rId8"/>
    <p:sldId id="268" r:id="rId9"/>
    <p:sldId id="262" r:id="rId10"/>
    <p:sldId id="269" r:id="rId11"/>
    <p:sldId id="263" r:id="rId12"/>
    <p:sldId id="270" r:id="rId13"/>
    <p:sldId id="271" r:id="rId14"/>
    <p:sldId id="258" r:id="rId15"/>
    <p:sldId id="259" r:id="rId16"/>
    <p:sldId id="260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76" r:id="rId29"/>
    <p:sldId id="277" r:id="rId30"/>
    <p:sldId id="278" r:id="rId31"/>
    <p:sldId id="290" r:id="rId32"/>
    <p:sldId id="291" r:id="rId33"/>
    <p:sldId id="273" r:id="rId34"/>
    <p:sldId id="274" r:id="rId35"/>
    <p:sldId id="27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CLINICAL ASPECTS OF </a:t>
            </a:r>
            <a:r>
              <a:rPr lang="en-US" b="1" dirty="0" smtClean="0"/>
              <a:t>NEOPLASIA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DR. KUNTAL PATEL</a:t>
            </a:r>
          </a:p>
          <a:p>
            <a:r>
              <a:rPr lang="en-US" b="1" smtClean="0"/>
              <a:t>PROFESSOR</a:t>
            </a:r>
            <a:endParaRPr lang="en-US" b="1" dirty="0"/>
          </a:p>
          <a:p>
            <a:r>
              <a:rPr lang="en-US" b="1" dirty="0"/>
              <a:t>PATHOLOGY</a:t>
            </a:r>
          </a:p>
          <a:p>
            <a:r>
              <a:rPr lang="en-US" b="1" dirty="0"/>
              <a:t>S.B.K.S. M.I. &amp; R.C.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9562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Schematic illustration of immune responses in cancer.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CTL = cytotoxic T-lymphocyte; NK cell = natural </a:t>
            </a:r>
            <a:r>
              <a:rPr lang="en-US" sz="2000" dirty="0" smtClean="0"/>
              <a:t>killer cell</a:t>
            </a:r>
            <a:r>
              <a:rPr lang="en-US" sz="2000" dirty="0"/>
              <a:t>; ADCC = antibody-dependent cellular cytotoxicity).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7786" y="2249488"/>
            <a:ext cx="5008427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91295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3. CANCER IMMUNOTHERAPY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dirty="0"/>
              <a:t>It is a generally-accepted hypothesis that the best </a:t>
            </a:r>
            <a:r>
              <a:rPr lang="en-US" dirty="0" smtClean="0"/>
              <a:t>defense against </a:t>
            </a:r>
            <a:r>
              <a:rPr lang="en-US" dirty="0"/>
              <a:t>human diseases is our own immune system. </a:t>
            </a:r>
            <a:endParaRPr lang="en-US" dirty="0" smtClean="0"/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dirty="0" smtClean="0"/>
              <a:t>Since there </a:t>
            </a:r>
            <a:r>
              <a:rPr lang="en-US" dirty="0"/>
              <a:t>is no magic bullet against </a:t>
            </a:r>
            <a:r>
              <a:rPr lang="en-US" dirty="0" smtClean="0"/>
              <a:t>cancer, immunotherapy </a:t>
            </a:r>
            <a:r>
              <a:rPr lang="en-US" dirty="0"/>
              <a:t>has been used as treatment against </a:t>
            </a:r>
            <a:r>
              <a:rPr lang="en-US" dirty="0" smtClean="0"/>
              <a:t>cancer in </a:t>
            </a:r>
            <a:r>
              <a:rPr lang="en-US" dirty="0"/>
              <a:t>combination with other therapies (surgery, </a:t>
            </a:r>
            <a:r>
              <a:rPr lang="en-US" dirty="0" err="1" smtClean="0"/>
              <a:t>radiatation</a:t>
            </a:r>
            <a:r>
              <a:rPr lang="en-US" dirty="0" smtClean="0"/>
              <a:t>, chemotherapy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2201312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>
            <a:normAutofit fontScale="92500" lnSpcReduction="20000"/>
          </a:bodyPr>
          <a:lstStyle/>
          <a:p>
            <a:pPr marL="681228" indent="-571500" algn="just">
              <a:buAutoNum type="romanLcParenR"/>
            </a:pPr>
            <a:r>
              <a:rPr lang="en-US" b="1" dirty="0" smtClean="0"/>
              <a:t>Non-specific </a:t>
            </a:r>
            <a:r>
              <a:rPr lang="en-US" b="1" dirty="0"/>
              <a:t>stimulation </a:t>
            </a:r>
            <a:r>
              <a:rPr lang="en-US" dirty="0"/>
              <a:t>of the host immune </a:t>
            </a:r>
            <a:r>
              <a:rPr lang="en-US" dirty="0" smtClean="0"/>
              <a:t>response was </a:t>
            </a:r>
            <a:r>
              <a:rPr lang="en-US" dirty="0"/>
              <a:t>initially attempted with BCG, </a:t>
            </a:r>
            <a:r>
              <a:rPr lang="en-US" i="1" dirty="0" err="1" smtClean="0"/>
              <a:t>Corynebacterium</a:t>
            </a:r>
            <a:r>
              <a:rPr lang="en-US" i="1" dirty="0" smtClean="0"/>
              <a:t> </a:t>
            </a:r>
            <a:r>
              <a:rPr lang="en-US" i="1" dirty="0" err="1" smtClean="0"/>
              <a:t>parvum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dirty="0" err="1"/>
              <a:t>levamisole</a:t>
            </a:r>
            <a:r>
              <a:rPr lang="en-US" dirty="0"/>
              <a:t>, but except slight effect in acute </a:t>
            </a:r>
            <a:r>
              <a:rPr lang="en-US" dirty="0" smtClean="0"/>
              <a:t>lymphoid </a:t>
            </a:r>
            <a:r>
              <a:rPr lang="en-US" dirty="0" err="1" smtClean="0"/>
              <a:t>leukaemia</a:t>
            </a:r>
            <a:r>
              <a:rPr lang="en-US" dirty="0"/>
              <a:t>, it failed to have any significant influence in </a:t>
            </a:r>
            <a:r>
              <a:rPr lang="en-US" dirty="0" smtClean="0"/>
              <a:t>any other </a:t>
            </a:r>
            <a:r>
              <a:rPr lang="en-US" dirty="0"/>
              <a:t>tumour</a:t>
            </a:r>
            <a:r>
              <a:rPr lang="en-US" dirty="0" smtClean="0"/>
              <a:t>.</a:t>
            </a:r>
          </a:p>
          <a:p>
            <a:pPr marL="681228" indent="-571500" algn="just">
              <a:buAutoNum type="romanLcParenR"/>
            </a:pPr>
            <a:endParaRPr lang="en-US" dirty="0"/>
          </a:p>
          <a:p>
            <a:pPr marL="681228" indent="-571500" algn="just">
              <a:buAutoNum type="romanLcParenR"/>
            </a:pPr>
            <a:r>
              <a:rPr lang="en-US" b="1" dirty="0" smtClean="0"/>
              <a:t>Specific </a:t>
            </a:r>
            <a:r>
              <a:rPr lang="en-US" b="1" dirty="0"/>
              <a:t>stimulation </a:t>
            </a:r>
            <a:r>
              <a:rPr lang="en-US" dirty="0"/>
              <a:t>of the immune system was </a:t>
            </a:r>
            <a:r>
              <a:rPr lang="en-US" dirty="0" smtClean="0"/>
              <a:t>attempted next </a:t>
            </a:r>
            <a:r>
              <a:rPr lang="en-US" dirty="0"/>
              <a:t>by </a:t>
            </a:r>
            <a:r>
              <a:rPr lang="en-US" dirty="0" err="1"/>
              <a:t>immunising</a:t>
            </a:r>
            <a:r>
              <a:rPr lang="en-US" dirty="0"/>
              <a:t> the host with irradiated tumour cells </a:t>
            </a:r>
            <a:r>
              <a:rPr lang="en-US" dirty="0" err="1" smtClean="0"/>
              <a:t>but</a:t>
            </a:r>
            <a:r>
              <a:rPr lang="en-US" dirty="0" err="1"/>
              <a:t>failed</a:t>
            </a:r>
            <a:r>
              <a:rPr lang="en-US" dirty="0"/>
              <a:t> to yield desired results because if the patient’s </a:t>
            </a:r>
            <a:r>
              <a:rPr lang="en-US" dirty="0" smtClean="0"/>
              <a:t>tumour within </a:t>
            </a:r>
            <a:r>
              <a:rPr lang="en-US" dirty="0"/>
              <a:t>the body failed to stimulate effective immunity, </a:t>
            </a:r>
            <a:r>
              <a:rPr lang="en-US" dirty="0" smtClean="0"/>
              <a:t>the implanted </a:t>
            </a:r>
            <a:r>
              <a:rPr lang="en-US" dirty="0"/>
              <a:t>cells of the same tumour are unlikely to do so.</a:t>
            </a:r>
          </a:p>
        </p:txBody>
      </p:sp>
    </p:spTree>
    <p:extLst>
      <p:ext uri="{BB962C8B-B14F-4D97-AF65-F5344CB8AC3E}">
        <p14:creationId xmlns:p14="http://schemas.microsoft.com/office/powerpoint/2010/main" xmlns="" val="2987240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88736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en-US" b="1" dirty="0"/>
              <a:t>iii) Current status of immunotherapy </a:t>
            </a:r>
            <a:r>
              <a:rPr lang="en-US" dirty="0"/>
              <a:t>is </a:t>
            </a:r>
            <a:r>
              <a:rPr lang="en-US" dirty="0" smtClean="0"/>
              <a:t>focused </a:t>
            </a:r>
            <a:r>
              <a:rPr lang="en-US" dirty="0"/>
              <a:t>on </a:t>
            </a:r>
            <a:r>
              <a:rPr lang="en-US" dirty="0" smtClean="0"/>
              <a:t>following three </a:t>
            </a:r>
            <a:r>
              <a:rPr lang="en-US" dirty="0"/>
              <a:t>main approaches</a:t>
            </a:r>
            <a:r>
              <a:rPr lang="en-US" dirty="0" smtClean="0"/>
              <a:t>:</a:t>
            </a:r>
          </a:p>
          <a:p>
            <a:pPr marL="109728" indent="0" algn="just">
              <a:buNone/>
            </a:pPr>
            <a:endParaRPr lang="en-US" dirty="0"/>
          </a:p>
          <a:p>
            <a:pPr marL="624078" indent="-514350" algn="just">
              <a:buAutoNum type="alphaLcParenR"/>
            </a:pPr>
            <a:r>
              <a:rPr lang="en-US" b="1" i="1" dirty="0" smtClean="0"/>
              <a:t>Cellular </a:t>
            </a:r>
            <a:r>
              <a:rPr lang="en-US" b="1" i="1" dirty="0"/>
              <a:t>immunotherapy </a:t>
            </a:r>
            <a:r>
              <a:rPr lang="en-US" dirty="0"/>
              <a:t>consists of infusion of </a:t>
            </a:r>
            <a:r>
              <a:rPr lang="en-US" dirty="0" err="1" smtClean="0"/>
              <a:t>tumourspecific</a:t>
            </a:r>
            <a:r>
              <a:rPr lang="en-US" dirty="0" smtClean="0"/>
              <a:t> cytotoxic </a:t>
            </a:r>
            <a:r>
              <a:rPr lang="en-US" dirty="0"/>
              <a:t>T cells which will increase the </a:t>
            </a:r>
            <a:r>
              <a:rPr lang="en-US" dirty="0" smtClean="0"/>
              <a:t>population of tumour-infiltrating </a:t>
            </a:r>
            <a:r>
              <a:rPr lang="en-US" dirty="0"/>
              <a:t>lymphocytes (TIL). The patient’s </a:t>
            </a:r>
            <a:r>
              <a:rPr lang="en-US" dirty="0" smtClean="0"/>
              <a:t>peripheral blood </a:t>
            </a:r>
            <a:r>
              <a:rPr lang="en-US" dirty="0"/>
              <a:t>lymphocytes are cultured with interleukin-2 </a:t>
            </a:r>
            <a:r>
              <a:rPr lang="en-US" dirty="0" smtClean="0"/>
              <a:t>which generates </a:t>
            </a:r>
            <a:r>
              <a:rPr lang="en-US" dirty="0" err="1" smtClean="0"/>
              <a:t>lymphokine</a:t>
            </a:r>
            <a:r>
              <a:rPr lang="en-US" dirty="0" smtClean="0"/>
              <a:t>-activated killer </a:t>
            </a:r>
            <a:r>
              <a:rPr lang="en-US" dirty="0"/>
              <a:t>cells having potent </a:t>
            </a:r>
            <a:r>
              <a:rPr lang="en-US" dirty="0" err="1" smtClean="0"/>
              <a:t>antitumour</a:t>
            </a:r>
            <a:r>
              <a:rPr lang="en-US" dirty="0" smtClean="0"/>
              <a:t> effect.</a:t>
            </a:r>
          </a:p>
          <a:p>
            <a:pPr marL="624078" indent="-514350" algn="just">
              <a:buAutoNum type="alphaLcParenR"/>
            </a:pPr>
            <a:r>
              <a:rPr lang="en-US" b="1" i="1" dirty="0" smtClean="0"/>
              <a:t>Cytokine therapy </a:t>
            </a:r>
            <a:r>
              <a:rPr lang="en-US" dirty="0" smtClean="0"/>
              <a:t>is used to build up specific and non-specific host defenses. These include: interleukin-2, interferon-a and -g, tumour necrosis factor-a, and granulocyte-monocyte colony stimulating factor (GM-CSF).</a:t>
            </a:r>
          </a:p>
          <a:p>
            <a:pPr marL="624078" indent="-514350" algn="just">
              <a:buAutoNum type="alphaLcParenR"/>
            </a:pPr>
            <a:endParaRPr lang="en-US" dirty="0" smtClean="0"/>
          </a:p>
          <a:p>
            <a:pPr marL="624078" indent="-514350" algn="just">
              <a:buAutoNum type="alphaLcParenR"/>
            </a:pPr>
            <a:r>
              <a:rPr lang="en-US" b="1" i="1" dirty="0" smtClean="0"/>
              <a:t>Monoclonal </a:t>
            </a:r>
            <a:r>
              <a:rPr lang="en-US" b="1" i="1" dirty="0"/>
              <a:t>antibody therapy</a:t>
            </a:r>
            <a:r>
              <a:rPr lang="en-US" i="1" dirty="0"/>
              <a:t> </a:t>
            </a:r>
            <a:r>
              <a:rPr lang="en-US" dirty="0"/>
              <a:t>is undergoing </a:t>
            </a:r>
            <a:r>
              <a:rPr lang="en-US" dirty="0" smtClean="0"/>
              <a:t>trial against CD20 </a:t>
            </a:r>
            <a:r>
              <a:rPr lang="en-US" dirty="0"/>
              <a:t>molecule of B cells in certain B cell </a:t>
            </a:r>
            <a:r>
              <a:rPr lang="en-US" dirty="0" err="1"/>
              <a:t>leukaemias</a:t>
            </a:r>
            <a:r>
              <a:rPr lang="en-US" dirty="0"/>
              <a:t> </a:t>
            </a:r>
            <a:r>
              <a:rPr lang="en-US" dirty="0" smtClean="0"/>
              <a:t>and lymphomas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56978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EFFECT OF TUMOUR ON </a:t>
            </a:r>
            <a:r>
              <a:rPr lang="en-US" b="1" dirty="0" smtClean="0"/>
              <a:t>HOST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8197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en-US" b="1" dirty="0"/>
              <a:t>A. LOCAL EFFECTS</a:t>
            </a:r>
          </a:p>
          <a:p>
            <a:pPr marL="109728" indent="0" algn="just">
              <a:buNone/>
            </a:pPr>
            <a:r>
              <a:rPr lang="en-US" dirty="0"/>
              <a:t>Both benign and malignant tumours cause local effects on </a:t>
            </a:r>
            <a:r>
              <a:rPr lang="en-US" dirty="0" smtClean="0"/>
              <a:t>the host </a:t>
            </a:r>
            <a:r>
              <a:rPr lang="en-US" dirty="0"/>
              <a:t>due to their size or location. Malignant tumours due </a:t>
            </a:r>
            <a:r>
              <a:rPr lang="en-US" dirty="0" smtClean="0"/>
              <a:t>to rapid </a:t>
            </a:r>
            <a:r>
              <a:rPr lang="en-US" dirty="0"/>
              <a:t>and </a:t>
            </a:r>
            <a:r>
              <a:rPr lang="en-US" dirty="0" smtClean="0"/>
              <a:t>invasive growth </a:t>
            </a:r>
            <a:r>
              <a:rPr lang="en-US" dirty="0"/>
              <a:t>potential have more serious effects</a:t>
            </a:r>
            <a:r>
              <a:rPr lang="en-US" dirty="0" smtClean="0"/>
              <a:t>.</a:t>
            </a:r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dirty="0"/>
              <a:t>Some of the local effects of tumours are as </a:t>
            </a:r>
            <a:r>
              <a:rPr lang="en-US" dirty="0" smtClean="0"/>
              <a:t>under: </a:t>
            </a:r>
          </a:p>
          <a:p>
            <a:pPr marL="681228" indent="-571500" algn="just">
              <a:buAutoNum type="romanLcParenR"/>
            </a:pPr>
            <a:r>
              <a:rPr lang="en-US" b="1" dirty="0" smtClean="0"/>
              <a:t>Compression </a:t>
            </a:r>
          </a:p>
          <a:p>
            <a:pPr marL="681228" indent="-571500" algn="just">
              <a:buAutoNum type="romanLcParenR"/>
            </a:pPr>
            <a:r>
              <a:rPr lang="en-US" b="1" dirty="0" smtClean="0"/>
              <a:t>Mechanical obstruction  </a:t>
            </a:r>
          </a:p>
          <a:p>
            <a:pPr marL="681228" indent="-571500" algn="just">
              <a:buAutoNum type="romanLcParenR"/>
            </a:pPr>
            <a:r>
              <a:rPr lang="en-US" b="1" dirty="0" smtClean="0"/>
              <a:t>Tissue destruction  </a:t>
            </a:r>
          </a:p>
          <a:p>
            <a:pPr marL="681228" indent="-571500" algn="just">
              <a:buAutoNum type="romanLcParenR"/>
            </a:pPr>
            <a:r>
              <a:rPr lang="en-US" b="1" dirty="0" smtClean="0"/>
              <a:t>Infarction</a:t>
            </a:r>
            <a:r>
              <a:rPr lang="en-US" b="1" dirty="0"/>
              <a:t>, ulceration, </a:t>
            </a:r>
            <a:r>
              <a:rPr lang="en-US" b="1" dirty="0" err="1"/>
              <a:t>haemorrhage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8466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B. SYSTEMIC </a:t>
            </a:r>
            <a:r>
              <a:rPr lang="en-US" b="1" dirty="0" smtClean="0"/>
              <a:t>MANIFESTATIONS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 algn="just">
              <a:buNone/>
            </a:pPr>
            <a:r>
              <a:rPr lang="en-US" dirty="0" smtClean="0"/>
              <a:t>Generalized </a:t>
            </a:r>
            <a:r>
              <a:rPr lang="en-US" dirty="0"/>
              <a:t>effects of cancer </a:t>
            </a:r>
            <a:r>
              <a:rPr lang="en-US" dirty="0" smtClean="0"/>
              <a:t>include </a:t>
            </a:r>
            <a:r>
              <a:rPr lang="en-US" dirty="0"/>
              <a:t>cancer cachexia, </a:t>
            </a:r>
            <a:r>
              <a:rPr lang="en-US" dirty="0" smtClean="0"/>
              <a:t>fever, tumour </a:t>
            </a:r>
            <a:r>
              <a:rPr lang="en-US" dirty="0"/>
              <a:t>lysis syndrome and </a:t>
            </a:r>
            <a:r>
              <a:rPr lang="en-US" dirty="0" err="1" smtClean="0">
                <a:solidFill>
                  <a:srgbClr val="FF0000"/>
                </a:solidFill>
              </a:rPr>
              <a:t>paraneoplastic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syndromes</a:t>
            </a:r>
          </a:p>
        </p:txBody>
      </p:sp>
    </p:spTree>
    <p:extLst>
      <p:ext uri="{BB962C8B-B14F-4D97-AF65-F5344CB8AC3E}">
        <p14:creationId xmlns:p14="http://schemas.microsoft.com/office/powerpoint/2010/main" xmlns="" val="2785332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Paraneoplastic</a:t>
            </a:r>
            <a:r>
              <a:rPr lang="en-US" b="1" dirty="0"/>
              <a:t> </a:t>
            </a:r>
            <a:r>
              <a:rPr lang="en-US" b="1" dirty="0" smtClean="0"/>
              <a:t>syndromes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(PNS)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en-US" dirty="0" err="1" smtClean="0"/>
              <a:t>Paraneoplastic</a:t>
            </a:r>
            <a:r>
              <a:rPr lang="en-US" dirty="0" smtClean="0"/>
              <a:t> syndromes (PNS</a:t>
            </a:r>
            <a:r>
              <a:rPr lang="en-US" dirty="0"/>
              <a:t>) are a group of conditions </a:t>
            </a:r>
            <a:r>
              <a:rPr lang="en-US" dirty="0" smtClean="0"/>
              <a:t>developing in patients with </a:t>
            </a:r>
            <a:r>
              <a:rPr lang="en-US" dirty="0"/>
              <a:t>advanced cancer which are neither explained by </a:t>
            </a:r>
            <a:r>
              <a:rPr lang="en-US" dirty="0" smtClean="0"/>
              <a:t>direct and </a:t>
            </a:r>
            <a:r>
              <a:rPr lang="en-US" dirty="0"/>
              <a:t>distant spread of the tumour, nor by the usual </a:t>
            </a:r>
            <a:r>
              <a:rPr lang="en-US" dirty="0" smtClean="0"/>
              <a:t>hormone elaboration </a:t>
            </a:r>
            <a:r>
              <a:rPr lang="en-US" dirty="0"/>
              <a:t>by the tissue of origin of the tumour. </a:t>
            </a:r>
            <a:endParaRPr lang="en-US" dirty="0" smtClean="0"/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dirty="0" smtClean="0"/>
              <a:t>About </a:t>
            </a:r>
            <a:r>
              <a:rPr lang="en-US" dirty="0"/>
              <a:t>10 </a:t>
            </a:r>
            <a:r>
              <a:rPr lang="en-US" dirty="0" smtClean="0"/>
              <a:t>to 15</a:t>
            </a:r>
            <a:r>
              <a:rPr lang="en-US" dirty="0"/>
              <a:t>% of the patients with advanced cancer develop one or </a:t>
            </a:r>
            <a:r>
              <a:rPr lang="en-US" dirty="0" smtClean="0"/>
              <a:t>more of </a:t>
            </a:r>
            <a:r>
              <a:rPr lang="en-US" dirty="0"/>
              <a:t>the syndromes included in the PNS. </a:t>
            </a:r>
            <a:endParaRPr lang="en-US" dirty="0" smtClean="0"/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dirty="0" smtClean="0"/>
              <a:t>Rarely</a:t>
            </a:r>
            <a:r>
              <a:rPr lang="en-US" dirty="0"/>
              <a:t>, PNS may be </a:t>
            </a:r>
            <a:r>
              <a:rPr lang="en-US" dirty="0" smtClean="0"/>
              <a:t>the earliest </a:t>
            </a:r>
            <a:r>
              <a:rPr lang="en-US" dirty="0"/>
              <a:t>manifestation of a latent cancer.</a:t>
            </a:r>
          </a:p>
        </p:txBody>
      </p:sp>
    </p:spTree>
    <p:extLst>
      <p:ext uri="{BB962C8B-B14F-4D97-AF65-F5344CB8AC3E}">
        <p14:creationId xmlns:p14="http://schemas.microsoft.com/office/powerpoint/2010/main" xmlns="" val="152363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 fontScale="70000" lnSpcReduction="20000"/>
          </a:bodyPr>
          <a:lstStyle/>
          <a:p>
            <a:pPr marL="681228" indent="-571500" algn="just">
              <a:buAutoNum type="romanLcParenR"/>
            </a:pPr>
            <a:r>
              <a:rPr lang="en-US" b="1" dirty="0" smtClean="0"/>
              <a:t>Endocrine </a:t>
            </a:r>
            <a:r>
              <a:rPr lang="en-US" b="1" dirty="0"/>
              <a:t>syndrome </a:t>
            </a:r>
            <a:endParaRPr lang="en-US" b="1" dirty="0" smtClean="0"/>
          </a:p>
          <a:p>
            <a:pPr marL="109728" indent="0" algn="just">
              <a:buNone/>
            </a:pPr>
            <a:endParaRPr lang="en-US" b="1" dirty="0"/>
          </a:p>
          <a:p>
            <a:pPr marL="109728" indent="0" algn="just">
              <a:buNone/>
            </a:pPr>
            <a:r>
              <a:rPr lang="en-US" dirty="0" smtClean="0"/>
              <a:t>Elaboration </a:t>
            </a:r>
            <a:r>
              <a:rPr lang="en-US" dirty="0"/>
              <a:t>of hormones </a:t>
            </a:r>
            <a:r>
              <a:rPr lang="en-US" dirty="0" smtClean="0"/>
              <a:t>or hormone-like </a:t>
            </a:r>
            <a:r>
              <a:rPr lang="en-US" dirty="0"/>
              <a:t>substances by cancer cells of </a:t>
            </a:r>
            <a:r>
              <a:rPr lang="en-US" dirty="0" smtClean="0"/>
              <a:t>non-endocrine</a:t>
            </a:r>
            <a:r>
              <a:rPr lang="en-US" dirty="0"/>
              <a:t> origin is called as ectopic hormone production. </a:t>
            </a:r>
            <a:endParaRPr lang="en-US" dirty="0" smtClean="0"/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dirty="0" smtClean="0"/>
              <a:t>Some examples are :</a:t>
            </a:r>
          </a:p>
          <a:p>
            <a:pPr marL="109728" indent="0" algn="just">
              <a:buNone/>
            </a:pPr>
            <a:endParaRPr lang="en-US" dirty="0"/>
          </a:p>
          <a:p>
            <a:pPr marL="624078" indent="-514350" algn="just">
              <a:buAutoNum type="alphaLcParenR"/>
            </a:pPr>
            <a:r>
              <a:rPr lang="en-US" i="1" dirty="0" err="1" smtClean="0"/>
              <a:t>Hypercalcaemia</a:t>
            </a:r>
            <a:r>
              <a:rPr lang="en-US" i="1" dirty="0" smtClean="0"/>
              <a:t> </a:t>
            </a:r>
            <a:r>
              <a:rPr lang="en-US" dirty="0"/>
              <a:t>Symptomatic </a:t>
            </a:r>
            <a:r>
              <a:rPr lang="en-US" dirty="0" err="1"/>
              <a:t>hypercalcaemia</a:t>
            </a:r>
            <a:r>
              <a:rPr lang="en-US" dirty="0"/>
              <a:t> </a:t>
            </a:r>
            <a:r>
              <a:rPr lang="en-US" dirty="0" smtClean="0"/>
              <a:t>unrelated to </a:t>
            </a:r>
            <a:r>
              <a:rPr lang="en-US" dirty="0"/>
              <a:t>hyperparathyroidism is the most common syndrome in </a:t>
            </a:r>
            <a:r>
              <a:rPr lang="en-US" dirty="0" smtClean="0"/>
              <a:t>PNS. It </a:t>
            </a:r>
            <a:r>
              <a:rPr lang="en-US" dirty="0"/>
              <a:t>occurs from elaboration of </a:t>
            </a:r>
            <a:r>
              <a:rPr lang="en-US" dirty="0" err="1" smtClean="0"/>
              <a:t>parathormone</a:t>
            </a:r>
            <a:r>
              <a:rPr lang="en-US" dirty="0" smtClean="0"/>
              <a:t>- like substance by </a:t>
            </a:r>
            <a:r>
              <a:rPr lang="en-US" dirty="0"/>
              <a:t>tumours such as squamous cell carcinoma of the </a:t>
            </a:r>
            <a:r>
              <a:rPr lang="en-US" dirty="0" smtClean="0"/>
              <a:t>lung, carcinoma </a:t>
            </a:r>
            <a:r>
              <a:rPr lang="en-US" dirty="0"/>
              <a:t>kidney, breast and adult T cell </a:t>
            </a:r>
            <a:r>
              <a:rPr lang="en-US" dirty="0" err="1"/>
              <a:t>leukaemia</a:t>
            </a:r>
            <a:r>
              <a:rPr lang="en-US" dirty="0"/>
              <a:t> lymphoma</a:t>
            </a:r>
            <a:r>
              <a:rPr lang="en-US" dirty="0" smtClean="0"/>
              <a:t>.</a:t>
            </a:r>
          </a:p>
          <a:p>
            <a:pPr marL="624078" indent="-514350" algn="just">
              <a:buAutoNum type="alphaLcParenR"/>
            </a:pPr>
            <a:endParaRPr lang="en-US" dirty="0" smtClean="0"/>
          </a:p>
          <a:p>
            <a:pPr marL="624078" indent="-514350" algn="just">
              <a:buAutoNum type="alphaLcParenR"/>
            </a:pPr>
            <a:r>
              <a:rPr lang="en-US" i="1" dirty="0" smtClean="0"/>
              <a:t>Cushing’s </a:t>
            </a:r>
            <a:r>
              <a:rPr lang="en-US" i="1" dirty="0"/>
              <a:t>syndrome </a:t>
            </a:r>
            <a:r>
              <a:rPr lang="en-US" dirty="0"/>
              <a:t>About 10% patients of </a:t>
            </a:r>
            <a:r>
              <a:rPr lang="en-US" dirty="0" smtClean="0"/>
              <a:t>small cell </a:t>
            </a:r>
            <a:r>
              <a:rPr lang="en-US" dirty="0"/>
              <a:t>carcinoma of the lung elaborate ACTH or </a:t>
            </a:r>
            <a:r>
              <a:rPr lang="en-US" dirty="0" smtClean="0"/>
              <a:t>ACTH-like substance </a:t>
            </a:r>
            <a:r>
              <a:rPr lang="en-US" dirty="0"/>
              <a:t>producing Cushing’s syndrome. In addition, </a:t>
            </a:r>
            <a:r>
              <a:rPr lang="en-US" dirty="0" smtClean="0"/>
              <a:t>cases with </a:t>
            </a:r>
            <a:r>
              <a:rPr lang="en-US" dirty="0"/>
              <a:t>pancreatic carcinoma and neurogenic tumours may </a:t>
            </a:r>
            <a:r>
              <a:rPr lang="en-US" dirty="0" smtClean="0"/>
              <a:t>be associated </a:t>
            </a:r>
            <a:r>
              <a:rPr lang="en-US" dirty="0"/>
              <a:t>with Cushing’s syndrome.</a:t>
            </a:r>
          </a:p>
        </p:txBody>
      </p:sp>
    </p:spTree>
    <p:extLst>
      <p:ext uri="{BB962C8B-B14F-4D97-AF65-F5344CB8AC3E}">
        <p14:creationId xmlns:p14="http://schemas.microsoft.com/office/powerpoint/2010/main" xmlns="" val="2899556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2400" dirty="0"/>
              <a:t>c) </a:t>
            </a:r>
            <a:r>
              <a:rPr lang="en-US" sz="2400" i="1" dirty="0" err="1"/>
              <a:t>Polycythaemia</a:t>
            </a:r>
            <a:r>
              <a:rPr lang="en-US" sz="2400" i="1" dirty="0"/>
              <a:t> </a:t>
            </a:r>
            <a:r>
              <a:rPr lang="en-US" sz="2400" dirty="0"/>
              <a:t>Secretion of erythropoietin by </a:t>
            </a:r>
            <a:r>
              <a:rPr lang="en-US" sz="2400" dirty="0" smtClean="0"/>
              <a:t>certain tumours </a:t>
            </a:r>
            <a:r>
              <a:rPr lang="en-US" sz="2400" dirty="0"/>
              <a:t>such as renal cell carcinoma, hepatocellular </a:t>
            </a:r>
            <a:r>
              <a:rPr lang="en-US" sz="2400" dirty="0" smtClean="0"/>
              <a:t>carcinoma and </a:t>
            </a:r>
            <a:r>
              <a:rPr lang="en-US" sz="2400" dirty="0"/>
              <a:t>cerebellar </a:t>
            </a:r>
            <a:r>
              <a:rPr lang="en-US" sz="2400" dirty="0" err="1"/>
              <a:t>haemangioma</a:t>
            </a:r>
            <a:r>
              <a:rPr lang="en-US" sz="2400" dirty="0"/>
              <a:t> may cause </a:t>
            </a:r>
            <a:r>
              <a:rPr lang="en-US" sz="2400" dirty="0" err="1"/>
              <a:t>polycythaemia</a:t>
            </a:r>
            <a:r>
              <a:rPr lang="en-US" sz="2400" dirty="0" smtClean="0"/>
              <a:t>.</a:t>
            </a:r>
          </a:p>
          <a:p>
            <a:pPr marL="109728" indent="0" algn="just">
              <a:buNone/>
            </a:pPr>
            <a:endParaRPr lang="en-US" sz="2400" dirty="0"/>
          </a:p>
          <a:p>
            <a:pPr marL="109728" indent="0" algn="just">
              <a:buNone/>
            </a:pPr>
            <a:r>
              <a:rPr lang="en-US" sz="2400" dirty="0"/>
              <a:t>d) </a:t>
            </a:r>
            <a:r>
              <a:rPr lang="en-US" sz="2400" i="1" dirty="0" err="1"/>
              <a:t>Hypoglycaemia</a:t>
            </a:r>
            <a:r>
              <a:rPr lang="en-US" sz="2400" i="1" dirty="0"/>
              <a:t> </a:t>
            </a:r>
            <a:r>
              <a:rPr lang="en-US" sz="2400" dirty="0"/>
              <a:t>Elaboration of insulin-like substance </a:t>
            </a:r>
            <a:r>
              <a:rPr lang="en-US" sz="2400" dirty="0" smtClean="0"/>
              <a:t>by </a:t>
            </a:r>
            <a:r>
              <a:rPr lang="en-US" sz="2400" dirty="0" err="1" smtClean="0"/>
              <a:t>fibrosarcomas</a:t>
            </a:r>
            <a:r>
              <a:rPr lang="en-US" sz="2400" dirty="0"/>
              <a:t>, islet cell tumours of pancreas and </a:t>
            </a:r>
            <a:r>
              <a:rPr lang="en-US" sz="2400" dirty="0" smtClean="0"/>
              <a:t>mesothelioma may </a:t>
            </a:r>
            <a:r>
              <a:rPr lang="en-US" sz="2400" dirty="0"/>
              <a:t>cause </a:t>
            </a:r>
            <a:r>
              <a:rPr lang="en-US" sz="2400" dirty="0" err="1"/>
              <a:t>hypoglycaemia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78161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HOST RESPONSE AGAINST TUMOUR</a:t>
            </a:r>
            <a:br>
              <a:rPr lang="en-US" b="1" dirty="0"/>
            </a:br>
            <a:r>
              <a:rPr lang="en-US" b="1" dirty="0"/>
              <a:t>(TUMOUR IMMUNOLOGY</a:t>
            </a:r>
            <a:r>
              <a:rPr lang="en-US" b="1" dirty="0" smtClean="0"/>
              <a:t>)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6961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en-US" b="1" dirty="0"/>
              <a:t>ii) </a:t>
            </a:r>
            <a:r>
              <a:rPr lang="en-US" b="1" dirty="0" err="1"/>
              <a:t>Neuromyopathic</a:t>
            </a:r>
            <a:r>
              <a:rPr lang="en-US" b="1" dirty="0"/>
              <a:t> syndromes </a:t>
            </a:r>
            <a:endParaRPr lang="en-US" b="1" dirty="0" smtClean="0"/>
          </a:p>
          <a:p>
            <a:pPr marL="109728" indent="0" algn="just">
              <a:buNone/>
            </a:pPr>
            <a:endParaRPr lang="en-US" b="1" dirty="0" smtClean="0"/>
          </a:p>
          <a:p>
            <a:pPr marL="109728" indent="0" algn="just">
              <a:buNone/>
            </a:pPr>
            <a:r>
              <a:rPr lang="en-US" dirty="0" smtClean="0"/>
              <a:t>About </a:t>
            </a:r>
            <a:r>
              <a:rPr lang="en-US" dirty="0"/>
              <a:t>5% of cancers </a:t>
            </a:r>
            <a:r>
              <a:rPr lang="en-US" dirty="0" smtClean="0"/>
              <a:t>are associated </a:t>
            </a:r>
            <a:r>
              <a:rPr lang="en-US" dirty="0"/>
              <a:t>with progressive destruction of neurons </a:t>
            </a:r>
            <a:r>
              <a:rPr lang="en-US" dirty="0" smtClean="0"/>
              <a:t>throughout the </a:t>
            </a:r>
            <a:r>
              <a:rPr lang="en-US" dirty="0"/>
              <a:t>nervous system without evidence of metastasis in the </a:t>
            </a:r>
            <a:r>
              <a:rPr lang="en-US" dirty="0" smtClean="0"/>
              <a:t>brain and </a:t>
            </a:r>
            <a:r>
              <a:rPr lang="en-US" dirty="0"/>
              <a:t>spinal cord. </a:t>
            </a:r>
            <a:endParaRPr lang="en-US" dirty="0" smtClean="0"/>
          </a:p>
          <a:p>
            <a:pPr marL="109728" indent="0" algn="just">
              <a:buNone/>
            </a:pPr>
            <a:endParaRPr lang="en-US" dirty="0" smtClean="0"/>
          </a:p>
          <a:p>
            <a:pPr marL="109728" indent="0" algn="just">
              <a:buNone/>
            </a:pPr>
            <a:r>
              <a:rPr lang="en-US" dirty="0" smtClean="0"/>
              <a:t>This </a:t>
            </a:r>
            <a:r>
              <a:rPr lang="en-US" dirty="0"/>
              <a:t>is probably </a:t>
            </a:r>
            <a:r>
              <a:rPr lang="en-US" dirty="0" smtClean="0"/>
              <a:t>mediated by immunologic mechanisms</a:t>
            </a:r>
            <a:r>
              <a:rPr lang="en-US" dirty="0"/>
              <a:t>. The changes in the neurons may affect </a:t>
            </a:r>
            <a:r>
              <a:rPr lang="en-US" dirty="0" smtClean="0"/>
              <a:t>the muscles </a:t>
            </a:r>
            <a:r>
              <a:rPr lang="en-US" dirty="0"/>
              <a:t>as well. </a:t>
            </a:r>
            <a:endParaRPr lang="en-US" dirty="0" smtClean="0"/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dirty="0" smtClean="0"/>
              <a:t>The </a:t>
            </a:r>
            <a:r>
              <a:rPr lang="en-US" b="1" dirty="0"/>
              <a:t>changes</a:t>
            </a:r>
            <a:r>
              <a:rPr lang="en-US" dirty="0"/>
              <a:t> are: peripheral </a:t>
            </a:r>
            <a:r>
              <a:rPr lang="en-US" dirty="0" smtClean="0"/>
              <a:t>neuropathy, cortical </a:t>
            </a:r>
            <a:r>
              <a:rPr lang="en-US" dirty="0"/>
              <a:t>cerebellar </a:t>
            </a:r>
            <a:r>
              <a:rPr lang="en-US" dirty="0" smtClean="0"/>
              <a:t>degeneration, myasthenia </a:t>
            </a:r>
            <a:r>
              <a:rPr lang="en-US" dirty="0"/>
              <a:t>gravis </a:t>
            </a:r>
            <a:r>
              <a:rPr lang="en-US" dirty="0" smtClean="0"/>
              <a:t>syndrome, </a:t>
            </a:r>
            <a:r>
              <a:rPr lang="en-US" dirty="0" err="1" smtClean="0"/>
              <a:t>polymyositis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04738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/>
          <a:lstStyle/>
          <a:p>
            <a:pPr marL="109728" indent="0" algn="just">
              <a:buNone/>
            </a:pPr>
            <a:r>
              <a:rPr lang="en-US" b="1" dirty="0"/>
              <a:t>iii) Effects on osseous, joints and soft tissue </a:t>
            </a:r>
            <a:r>
              <a:rPr lang="en-US" dirty="0"/>
              <a:t>e.g. </a:t>
            </a:r>
            <a:endParaRPr lang="en-US" dirty="0" smtClean="0"/>
          </a:p>
          <a:p>
            <a:pPr marL="109728" indent="0" algn="just">
              <a:buNone/>
            </a:pPr>
            <a:r>
              <a:rPr lang="en-US" dirty="0" smtClean="0"/>
              <a:t>hypertrophic pulmonary </a:t>
            </a:r>
            <a:r>
              <a:rPr lang="en-US" dirty="0" err="1"/>
              <a:t>osteoarthropathy</a:t>
            </a:r>
            <a:r>
              <a:rPr lang="en-US" dirty="0"/>
              <a:t> and clubbing of </a:t>
            </a:r>
            <a:r>
              <a:rPr lang="en-US" dirty="0" smtClean="0"/>
              <a:t>fingers in </a:t>
            </a:r>
            <a:r>
              <a:rPr lang="en-US" dirty="0"/>
              <a:t>cases of bronchogenic carcinoma, by unknown </a:t>
            </a:r>
            <a:r>
              <a:rPr lang="en-US" dirty="0" smtClean="0"/>
              <a:t>mechanism but </a:t>
            </a:r>
            <a:r>
              <a:rPr lang="en-US" dirty="0"/>
              <a:t>is probably due to increased blood flow to the limb.</a:t>
            </a:r>
          </a:p>
        </p:txBody>
      </p:sp>
    </p:spTree>
    <p:extLst>
      <p:ext uri="{BB962C8B-B14F-4D97-AF65-F5344CB8AC3E}">
        <p14:creationId xmlns:p14="http://schemas.microsoft.com/office/powerpoint/2010/main" xmlns="" val="511961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b="1" dirty="0"/>
              <a:t>iv) </a:t>
            </a:r>
            <a:r>
              <a:rPr lang="en-US" b="1" dirty="0" err="1"/>
              <a:t>Haematologic</a:t>
            </a:r>
            <a:r>
              <a:rPr lang="en-US" b="1" dirty="0"/>
              <a:t> and vascular syndrome </a:t>
            </a:r>
            <a:endParaRPr lang="en-US" b="1" dirty="0" smtClean="0"/>
          </a:p>
          <a:p>
            <a:pPr marL="109728" indent="0" algn="just">
              <a:buNone/>
            </a:pPr>
            <a:r>
              <a:rPr lang="en-US" dirty="0" smtClean="0"/>
              <a:t>e.g</a:t>
            </a:r>
            <a:r>
              <a:rPr lang="en-US" dirty="0"/>
              <a:t>. </a:t>
            </a:r>
            <a:endParaRPr lang="en-US" dirty="0" smtClean="0"/>
          </a:p>
          <a:p>
            <a:pPr marL="109728" indent="0" algn="just">
              <a:buNone/>
            </a:pPr>
            <a:r>
              <a:rPr lang="en-US" dirty="0" smtClean="0"/>
              <a:t>venous thrombosis (Trousseau’s </a:t>
            </a:r>
            <a:r>
              <a:rPr lang="en-US" dirty="0"/>
              <a:t>phenomenon), </a:t>
            </a:r>
            <a:r>
              <a:rPr lang="en-US" dirty="0" smtClean="0"/>
              <a:t>non-bacterial thrombotic endocarditis</a:t>
            </a:r>
            <a:r>
              <a:rPr lang="en-US" dirty="0"/>
              <a:t>, disseminated intravascular </a:t>
            </a:r>
            <a:r>
              <a:rPr lang="en-US" dirty="0" smtClean="0"/>
              <a:t>coagulation (DIC</a:t>
            </a:r>
            <a:r>
              <a:rPr lang="en-US" dirty="0"/>
              <a:t>), </a:t>
            </a:r>
            <a:r>
              <a:rPr lang="en-US" dirty="0" err="1"/>
              <a:t>leukemoid</a:t>
            </a:r>
            <a:r>
              <a:rPr lang="en-US" dirty="0"/>
              <a:t> reaction and normocytic </a:t>
            </a:r>
            <a:r>
              <a:rPr lang="en-US" dirty="0" smtClean="0"/>
              <a:t>normochromic anaemia </a:t>
            </a:r>
            <a:r>
              <a:rPr lang="en-US" dirty="0"/>
              <a:t>occurring in advanced cancers. </a:t>
            </a:r>
            <a:endParaRPr lang="en-US" dirty="0" smtClean="0"/>
          </a:p>
          <a:p>
            <a:pPr marL="109728" indent="0" algn="just">
              <a:buNone/>
            </a:pPr>
            <a:endParaRPr lang="en-US" dirty="0" smtClean="0"/>
          </a:p>
          <a:p>
            <a:pPr marL="109728" indent="0" algn="just">
              <a:buNone/>
            </a:pPr>
            <a:r>
              <a:rPr lang="en-US" dirty="0" smtClean="0"/>
              <a:t>Autoimmune </a:t>
            </a:r>
            <a:r>
              <a:rPr lang="en-US" dirty="0" err="1" smtClean="0"/>
              <a:t>haemolytic</a:t>
            </a:r>
            <a:r>
              <a:rPr lang="en-US" dirty="0" smtClean="0"/>
              <a:t> </a:t>
            </a:r>
            <a:r>
              <a:rPr lang="en-US" dirty="0"/>
              <a:t>anaemia may be associated with </a:t>
            </a:r>
            <a:r>
              <a:rPr lang="en-US" dirty="0" smtClean="0"/>
              <a:t>B-cell malignancies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97010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en-US" b="1" dirty="0"/>
              <a:t>v) Gastrointestinal syndromes </a:t>
            </a:r>
            <a:endParaRPr lang="en-US" b="1" dirty="0" smtClean="0"/>
          </a:p>
          <a:p>
            <a:pPr marL="109728" indent="0" algn="just">
              <a:buNone/>
            </a:pPr>
            <a:r>
              <a:rPr lang="en-US" dirty="0" smtClean="0"/>
              <a:t>Malabsorption </a:t>
            </a:r>
            <a:r>
              <a:rPr lang="en-US" dirty="0"/>
              <a:t>of </a:t>
            </a:r>
            <a:r>
              <a:rPr lang="en-US" dirty="0" smtClean="0"/>
              <a:t>various dietary </a:t>
            </a:r>
            <a:r>
              <a:rPr lang="en-US" dirty="0"/>
              <a:t>components as well as </a:t>
            </a:r>
            <a:r>
              <a:rPr lang="en-US" dirty="0" err="1" smtClean="0"/>
              <a:t>hypoalbuminaemia</a:t>
            </a:r>
            <a:r>
              <a:rPr lang="en-US" dirty="0" smtClean="0"/>
              <a:t> may be associated </a:t>
            </a:r>
            <a:r>
              <a:rPr lang="en-US" dirty="0"/>
              <a:t>with a variety of cancers which do not </a:t>
            </a:r>
            <a:r>
              <a:rPr lang="en-US" dirty="0" smtClean="0"/>
              <a:t>directly involve </a:t>
            </a:r>
            <a:r>
              <a:rPr lang="en-US" dirty="0"/>
              <a:t>small bowel</a:t>
            </a:r>
            <a:r>
              <a:rPr lang="en-US" dirty="0" smtClean="0"/>
              <a:t>.</a:t>
            </a:r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b="1" dirty="0"/>
              <a:t>vi) Renal syndromes </a:t>
            </a:r>
            <a:r>
              <a:rPr lang="en-US" dirty="0"/>
              <a:t>Renal vein thrombosis or </a:t>
            </a:r>
            <a:r>
              <a:rPr lang="en-US" dirty="0" smtClean="0"/>
              <a:t>systemic amyloidosis </a:t>
            </a:r>
            <a:r>
              <a:rPr lang="en-US" dirty="0"/>
              <a:t>may produce </a:t>
            </a:r>
            <a:r>
              <a:rPr lang="en-US" dirty="0" err="1"/>
              <a:t>nephrotic</a:t>
            </a:r>
            <a:r>
              <a:rPr lang="en-US" dirty="0"/>
              <a:t> syndrome in patients </a:t>
            </a:r>
            <a:r>
              <a:rPr lang="en-US" dirty="0" smtClean="0"/>
              <a:t>with cancer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89033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02936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en-US" b="1" dirty="0"/>
              <a:t>vii) Cutaneous syndromes </a:t>
            </a:r>
            <a:endParaRPr lang="en-US" b="1" dirty="0" smtClean="0"/>
          </a:p>
          <a:p>
            <a:pPr marL="109728" indent="0" algn="just">
              <a:buNone/>
            </a:pPr>
            <a:r>
              <a:rPr lang="en-US" dirty="0" err="1" smtClean="0"/>
              <a:t>Acanthosis</a:t>
            </a:r>
            <a:r>
              <a:rPr lang="en-US" dirty="0" smtClean="0"/>
              <a:t> </a:t>
            </a:r>
            <a:r>
              <a:rPr lang="en-US" dirty="0" err="1"/>
              <a:t>nigricans</a:t>
            </a:r>
            <a:r>
              <a:rPr lang="en-US" dirty="0"/>
              <a:t> </a:t>
            </a:r>
            <a:r>
              <a:rPr lang="en-US" dirty="0" err="1" smtClean="0"/>
              <a:t>characterised</a:t>
            </a:r>
            <a:r>
              <a:rPr lang="en-US" dirty="0" smtClean="0"/>
              <a:t> by </a:t>
            </a:r>
            <a:r>
              <a:rPr lang="en-US" dirty="0"/>
              <a:t>the appearance of black warty lesions in the </a:t>
            </a:r>
            <a:r>
              <a:rPr lang="en-US" dirty="0" smtClean="0"/>
              <a:t>axillae and </a:t>
            </a:r>
            <a:r>
              <a:rPr lang="en-US" dirty="0"/>
              <a:t>the groins may appear in the course of adenocarcinoma </a:t>
            </a:r>
            <a:r>
              <a:rPr lang="en-US" dirty="0" smtClean="0"/>
              <a:t>of gastrointestinal </a:t>
            </a:r>
            <a:r>
              <a:rPr lang="en-US" dirty="0"/>
              <a:t>tract. </a:t>
            </a:r>
            <a:endParaRPr lang="en-US" dirty="0" smtClean="0"/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dirty="0" smtClean="0"/>
              <a:t>Other </a:t>
            </a:r>
            <a:r>
              <a:rPr lang="en-US" dirty="0"/>
              <a:t>cutaneous lesions in PNS </a:t>
            </a:r>
            <a:r>
              <a:rPr lang="en-US" dirty="0" smtClean="0"/>
              <a:t>include </a:t>
            </a:r>
            <a:r>
              <a:rPr lang="en-US" dirty="0" err="1" smtClean="0"/>
              <a:t>seborrheic</a:t>
            </a:r>
            <a:r>
              <a:rPr lang="en-US" dirty="0" smtClean="0"/>
              <a:t> </a:t>
            </a:r>
            <a:r>
              <a:rPr lang="en-US" dirty="0"/>
              <a:t>dermatitis in advanced malignant tumours </a:t>
            </a:r>
            <a:r>
              <a:rPr lang="en-US" dirty="0" smtClean="0"/>
              <a:t>and </a:t>
            </a:r>
            <a:r>
              <a:rPr lang="en-US" dirty="0" err="1" smtClean="0"/>
              <a:t>exfoliative</a:t>
            </a:r>
            <a:r>
              <a:rPr lang="en-US" dirty="0" smtClean="0"/>
              <a:t> </a:t>
            </a:r>
            <a:r>
              <a:rPr lang="en-US" dirty="0"/>
              <a:t>dermatitis in lymphomas and Hodgkin’s disease</a:t>
            </a:r>
            <a:r>
              <a:rPr lang="en-US" dirty="0" smtClean="0"/>
              <a:t>.</a:t>
            </a:r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b="1" dirty="0"/>
              <a:t>viii) Amyloidosis </a:t>
            </a:r>
            <a:endParaRPr lang="en-US" b="1" dirty="0" smtClean="0"/>
          </a:p>
          <a:p>
            <a:pPr marL="109728" indent="0" algn="just">
              <a:buNone/>
            </a:pPr>
            <a:r>
              <a:rPr lang="en-US" dirty="0" smtClean="0"/>
              <a:t>Primary </a:t>
            </a:r>
            <a:r>
              <a:rPr lang="en-US" dirty="0"/>
              <a:t>amyloid deposits may </a:t>
            </a:r>
            <a:r>
              <a:rPr lang="en-US" dirty="0" smtClean="0"/>
              <a:t>occur in </a:t>
            </a:r>
            <a:r>
              <a:rPr lang="en-US" dirty="0"/>
              <a:t>multiple myeloma whereas renal cell carcinoma and </a:t>
            </a:r>
            <a:r>
              <a:rPr lang="en-US" dirty="0" smtClean="0"/>
              <a:t>other solid </a:t>
            </a:r>
            <a:r>
              <a:rPr lang="en-US" dirty="0"/>
              <a:t>tumours may be associated with secondary </a:t>
            </a:r>
            <a:r>
              <a:rPr lang="en-US" dirty="0" smtClean="0"/>
              <a:t>systemic amyloidosis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88159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89" y="685800"/>
            <a:ext cx="9134811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99788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65505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MCQ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727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The </a:t>
            </a:r>
            <a:r>
              <a:rPr lang="en-US" dirty="0"/>
              <a:t>local effects of tumours are as under: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1228" indent="-571500" algn="just">
              <a:buFont typeface="+mj-lt"/>
              <a:buAutoNum type="alphaLcPeriod"/>
            </a:pPr>
            <a:r>
              <a:rPr lang="en-US" dirty="0" smtClean="0"/>
              <a:t>Compression </a:t>
            </a:r>
            <a:endParaRPr lang="en-US" dirty="0"/>
          </a:p>
          <a:p>
            <a:pPr marL="681228" indent="-571500" algn="just">
              <a:buFont typeface="+mj-lt"/>
              <a:buAutoNum type="alphaLcPeriod"/>
            </a:pPr>
            <a:r>
              <a:rPr lang="en-US" dirty="0"/>
              <a:t>Mechanical obstruction  </a:t>
            </a:r>
          </a:p>
          <a:p>
            <a:pPr marL="681228" indent="-571500" algn="just">
              <a:buFont typeface="+mj-lt"/>
              <a:buAutoNum type="alphaLcPeriod"/>
            </a:pPr>
            <a:r>
              <a:rPr lang="en-US" dirty="0" smtClean="0"/>
              <a:t>Infarction</a:t>
            </a:r>
            <a:r>
              <a:rPr lang="en-US" dirty="0"/>
              <a:t>, ulceration, </a:t>
            </a:r>
            <a:r>
              <a:rPr lang="en-US" dirty="0" err="1" smtClean="0"/>
              <a:t>haemorrhage</a:t>
            </a:r>
            <a:endParaRPr lang="en-US" dirty="0" smtClean="0"/>
          </a:p>
          <a:p>
            <a:pPr marL="681228" indent="-571500" algn="just">
              <a:buFont typeface="+mj-lt"/>
              <a:buAutoNum type="alphaLcPeriod"/>
            </a:pPr>
            <a:r>
              <a:rPr lang="en-US" dirty="0" smtClean="0"/>
              <a:t>All of the above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08152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dirty="0" smtClean="0"/>
              <a:t>2. Presently </a:t>
            </a:r>
            <a:r>
              <a:rPr lang="en-US" sz="3200" dirty="0"/>
              <a:t>distinction of tumour antigens is based on their recognition by the host immune cells, i.e.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624078" indent="-514350">
              <a:buAutoNum type="alphaLcPeriod"/>
            </a:pPr>
            <a:r>
              <a:rPr lang="en-US" dirty="0" smtClean="0"/>
              <a:t>CD8</a:t>
            </a:r>
            <a:r>
              <a:rPr lang="en-US" dirty="0"/>
              <a:t>+ T cells (CTL</a:t>
            </a:r>
            <a:r>
              <a:rPr lang="en-US" dirty="0" smtClean="0"/>
              <a:t>)</a:t>
            </a:r>
          </a:p>
          <a:p>
            <a:pPr marL="624078" indent="-514350">
              <a:buAutoNum type="alphaLcPeriod"/>
            </a:pPr>
            <a:r>
              <a:rPr lang="en-US" dirty="0" smtClean="0"/>
              <a:t>Platelets</a:t>
            </a:r>
          </a:p>
          <a:p>
            <a:pPr marL="624078" indent="-514350">
              <a:buAutoNum type="alphaLcPeriod"/>
            </a:pPr>
            <a:r>
              <a:rPr lang="en-US" dirty="0" smtClean="0"/>
              <a:t>Mast cells</a:t>
            </a:r>
          </a:p>
          <a:p>
            <a:pPr marL="624078" indent="-514350">
              <a:buAutoNum type="alphaLcPeriod"/>
            </a:pPr>
            <a:r>
              <a:rPr lang="en-US" dirty="0" smtClean="0"/>
              <a:t>Endothelial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836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83936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en-US" dirty="0"/>
              <a:t>It has long been known that body’s immune system </a:t>
            </a:r>
            <a:r>
              <a:rPr lang="en-US" dirty="0" smtClean="0"/>
              <a:t> can </a:t>
            </a:r>
            <a:r>
              <a:rPr lang="en-US" dirty="0" err="1" smtClean="0"/>
              <a:t>recognise</a:t>
            </a:r>
            <a:r>
              <a:rPr lang="en-US" dirty="0" smtClean="0"/>
              <a:t> </a:t>
            </a:r>
            <a:r>
              <a:rPr lang="en-US" dirty="0"/>
              <a:t>tumour cells as </a:t>
            </a:r>
            <a:r>
              <a:rPr lang="en-US" b="1" dirty="0"/>
              <a:t>‘non-self’ </a:t>
            </a:r>
            <a:r>
              <a:rPr lang="en-US" dirty="0"/>
              <a:t>and they attempt to </a:t>
            </a:r>
            <a:r>
              <a:rPr lang="en-US" dirty="0" smtClean="0"/>
              <a:t>destroy them </a:t>
            </a:r>
            <a:r>
              <a:rPr lang="en-US" dirty="0"/>
              <a:t>and limit the spread of </a:t>
            </a:r>
            <a:r>
              <a:rPr lang="en-US" dirty="0" smtClean="0"/>
              <a:t>cancer.</a:t>
            </a:r>
            <a:r>
              <a:rPr lang="en-US" dirty="0"/>
              <a:t> The following </a:t>
            </a:r>
            <a:r>
              <a:rPr lang="en-US" dirty="0" smtClean="0"/>
              <a:t>observations provide </a:t>
            </a:r>
            <a:r>
              <a:rPr lang="en-US" dirty="0"/>
              <a:t>basis for this concept</a:t>
            </a:r>
            <a:r>
              <a:rPr lang="en-US" dirty="0" smtClean="0"/>
              <a:t>:</a:t>
            </a:r>
          </a:p>
          <a:p>
            <a:pPr marL="109728" indent="0" algn="just">
              <a:buNone/>
            </a:pPr>
            <a:endParaRPr lang="en-US" dirty="0"/>
          </a:p>
          <a:p>
            <a:pPr marL="624078" indent="-514350" algn="just">
              <a:buAutoNum type="arabicPeriod"/>
            </a:pPr>
            <a:r>
              <a:rPr lang="en-US" dirty="0" smtClean="0"/>
              <a:t>Certain </a:t>
            </a:r>
            <a:r>
              <a:rPr lang="en-US" dirty="0"/>
              <a:t>cancers evoke significant </a:t>
            </a:r>
            <a:r>
              <a:rPr lang="en-US" i="1" dirty="0"/>
              <a:t>lymphocytic </a:t>
            </a:r>
            <a:r>
              <a:rPr lang="en-US" i="1" dirty="0" smtClean="0"/>
              <a:t>infiltrate </a:t>
            </a:r>
            <a:r>
              <a:rPr lang="en-US" dirty="0" smtClean="0"/>
              <a:t>composed </a:t>
            </a:r>
            <a:r>
              <a:rPr lang="en-US" dirty="0"/>
              <a:t>of </a:t>
            </a:r>
            <a:r>
              <a:rPr lang="en-US" dirty="0" err="1"/>
              <a:t>immunocompetent</a:t>
            </a:r>
            <a:r>
              <a:rPr lang="en-US" dirty="0"/>
              <a:t> cells and such tumours </a:t>
            </a:r>
            <a:r>
              <a:rPr lang="en-US" dirty="0" smtClean="0"/>
              <a:t>have somewhat </a:t>
            </a:r>
            <a:r>
              <a:rPr lang="en-US" dirty="0"/>
              <a:t>better prognosis e.g. medullary carcinoma </a:t>
            </a:r>
            <a:r>
              <a:rPr lang="en-US" dirty="0" smtClean="0"/>
              <a:t>breast (as </a:t>
            </a:r>
            <a:r>
              <a:rPr lang="en-US" dirty="0"/>
              <a:t>compared with infiltrating ductal carcinoma), </a:t>
            </a:r>
            <a:r>
              <a:rPr lang="en-US" dirty="0" smtClean="0"/>
              <a:t>seminoma testis </a:t>
            </a:r>
            <a:r>
              <a:rPr lang="en-US" dirty="0"/>
              <a:t>(as compared with other germ cell tumours of testis</a:t>
            </a:r>
            <a:r>
              <a:rPr lang="en-US" dirty="0" smtClean="0"/>
              <a:t>).</a:t>
            </a:r>
          </a:p>
          <a:p>
            <a:pPr marL="624078" indent="-514350" algn="just">
              <a:buAutoNum type="arabicPeriod"/>
            </a:pPr>
            <a:endParaRPr lang="en-US" dirty="0" smtClean="0"/>
          </a:p>
          <a:p>
            <a:pPr marL="624078" indent="-514350" algn="just">
              <a:buAutoNum type="arabicPeriod"/>
            </a:pPr>
            <a:r>
              <a:rPr lang="en-US" dirty="0" smtClean="0"/>
              <a:t>Rarely</a:t>
            </a:r>
            <a:r>
              <a:rPr lang="en-US" dirty="0"/>
              <a:t>, a cancer may </a:t>
            </a:r>
            <a:r>
              <a:rPr lang="en-US" i="1" dirty="0"/>
              <a:t>spontaneously regress </a:t>
            </a:r>
            <a:r>
              <a:rPr lang="en-US" dirty="0"/>
              <a:t>partially </a:t>
            </a:r>
            <a:r>
              <a:rPr lang="en-US" dirty="0" smtClean="0"/>
              <a:t>or completely</a:t>
            </a:r>
            <a:r>
              <a:rPr lang="en-US" dirty="0"/>
              <a:t>, probably under the influence of host </a:t>
            </a:r>
            <a:r>
              <a:rPr lang="en-US" dirty="0" smtClean="0"/>
              <a:t>defense mechanism</a:t>
            </a:r>
            <a:r>
              <a:rPr lang="en-US" dirty="0"/>
              <a:t>. For example, rare </a:t>
            </a:r>
            <a:r>
              <a:rPr lang="en-US" dirty="0" smtClean="0"/>
              <a:t>spontaneous disappearance of malignant </a:t>
            </a:r>
            <a:r>
              <a:rPr lang="en-US" dirty="0"/>
              <a:t>melanoma temporarily from the primary site </a:t>
            </a:r>
            <a:r>
              <a:rPr lang="en-US" dirty="0" smtClean="0"/>
              <a:t>which may </a:t>
            </a:r>
            <a:r>
              <a:rPr lang="en-US" dirty="0"/>
              <a:t>then reappear as metastasis.</a:t>
            </a:r>
          </a:p>
        </p:txBody>
      </p:sp>
    </p:spTree>
    <p:extLst>
      <p:ext uri="{BB962C8B-B14F-4D97-AF65-F5344CB8AC3E}">
        <p14:creationId xmlns:p14="http://schemas.microsoft.com/office/powerpoint/2010/main" xmlns="" val="1440797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3. </a:t>
            </a:r>
            <a:r>
              <a:rPr lang="en-US" i="1" dirty="0"/>
              <a:t>Natural killer (NK) cells </a:t>
            </a:r>
            <a:r>
              <a:rPr lang="en-US" dirty="0"/>
              <a:t>are lymphocytes which after activation by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831336"/>
          </a:xfrm>
        </p:spPr>
        <p:txBody>
          <a:bodyPr/>
          <a:lstStyle/>
          <a:p>
            <a:pPr marL="624078" indent="-514350">
              <a:buAutoNum type="alphaLcPeriod"/>
            </a:pPr>
            <a:r>
              <a:rPr lang="en-US" dirty="0" smtClean="0"/>
              <a:t>Il-3</a:t>
            </a:r>
          </a:p>
          <a:p>
            <a:pPr marL="624078" indent="-514350">
              <a:buAutoNum type="alphaLcPeriod"/>
            </a:pPr>
            <a:r>
              <a:rPr lang="en-US" dirty="0" smtClean="0"/>
              <a:t>IL-2</a:t>
            </a:r>
          </a:p>
          <a:p>
            <a:pPr marL="624078" indent="-514350">
              <a:buAutoNum type="alphaLcPeriod"/>
            </a:pPr>
            <a:r>
              <a:rPr lang="en-US" dirty="0" smtClean="0"/>
              <a:t>IL-5</a:t>
            </a:r>
          </a:p>
          <a:p>
            <a:pPr marL="624078" indent="-514350">
              <a:buAutoNum type="alphaLcPeriod"/>
            </a:pPr>
            <a:r>
              <a:rPr lang="en-US" dirty="0" smtClean="0"/>
              <a:t>IL-6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74882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4</a:t>
            </a:r>
            <a:r>
              <a:rPr lang="en-US" sz="3200" dirty="0" smtClean="0"/>
              <a:t>. Following skin lesion is not the PNS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lphaLcPeriod"/>
            </a:pPr>
            <a:r>
              <a:rPr lang="en-US" dirty="0" err="1"/>
              <a:t>Acanthosis</a:t>
            </a:r>
            <a:r>
              <a:rPr lang="en-US" dirty="0"/>
              <a:t> </a:t>
            </a:r>
            <a:r>
              <a:rPr lang="en-US" dirty="0" err="1" smtClean="0"/>
              <a:t>nigricans</a:t>
            </a:r>
            <a:endParaRPr lang="en-US" dirty="0" smtClean="0"/>
          </a:p>
          <a:p>
            <a:pPr marL="624078" indent="-514350">
              <a:buFont typeface="+mj-lt"/>
              <a:buAutoNum type="alphaLcPeriod"/>
            </a:pPr>
            <a:r>
              <a:rPr lang="en-US" dirty="0" err="1"/>
              <a:t>seborrheic</a:t>
            </a:r>
            <a:r>
              <a:rPr lang="en-US" dirty="0"/>
              <a:t> dermatitis </a:t>
            </a:r>
            <a:endParaRPr lang="en-US" dirty="0" smtClean="0"/>
          </a:p>
          <a:p>
            <a:pPr marL="624078" indent="-514350">
              <a:buFont typeface="+mj-lt"/>
              <a:buAutoNum type="alphaLcPeriod"/>
            </a:pPr>
            <a:r>
              <a:rPr lang="en-US" dirty="0" err="1" smtClean="0"/>
              <a:t>exfoliative</a:t>
            </a:r>
            <a:r>
              <a:rPr lang="en-US" dirty="0" smtClean="0"/>
              <a:t> dermatitis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Lichen </a:t>
            </a:r>
            <a:r>
              <a:rPr lang="en-US" dirty="0" err="1" smtClean="0"/>
              <a:t>planus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42154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5</a:t>
            </a:r>
            <a:r>
              <a:rPr lang="en-US" sz="3200" dirty="0" smtClean="0"/>
              <a:t>. </a:t>
            </a:r>
            <a:r>
              <a:rPr lang="en-US" sz="3200" dirty="0" err="1" smtClean="0"/>
              <a:t>Haematologic</a:t>
            </a:r>
            <a:r>
              <a:rPr lang="en-US" sz="3200" dirty="0" smtClean="0"/>
              <a:t> </a:t>
            </a:r>
            <a:r>
              <a:rPr lang="en-US" sz="3200" dirty="0"/>
              <a:t>and vascular </a:t>
            </a:r>
            <a:r>
              <a:rPr lang="en-US" sz="3200" dirty="0" err="1" smtClean="0"/>
              <a:t>para</a:t>
            </a:r>
            <a:r>
              <a:rPr lang="en-US" sz="3200" dirty="0" smtClean="0"/>
              <a:t> neoplastic syndrome is,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endParaRPr lang="en-US" dirty="0"/>
          </a:p>
          <a:p>
            <a:pPr marL="624078" indent="-514350" algn="just">
              <a:buAutoNum type="alphaLcPeriod"/>
            </a:pPr>
            <a:r>
              <a:rPr lang="en-US" dirty="0" smtClean="0"/>
              <a:t>venous </a:t>
            </a:r>
            <a:r>
              <a:rPr lang="en-US" dirty="0"/>
              <a:t>thrombosis (Trousseau’s </a:t>
            </a:r>
            <a:r>
              <a:rPr lang="en-US" dirty="0" smtClean="0"/>
              <a:t>phenomenon)and </a:t>
            </a:r>
            <a:r>
              <a:rPr lang="en-US" dirty="0" err="1"/>
              <a:t>leukemoid</a:t>
            </a:r>
            <a:r>
              <a:rPr lang="en-US" dirty="0"/>
              <a:t> reaction</a:t>
            </a:r>
            <a:r>
              <a:rPr lang="en-US" dirty="0" smtClean="0"/>
              <a:t> </a:t>
            </a:r>
          </a:p>
          <a:p>
            <a:pPr marL="624078" indent="-514350" algn="just">
              <a:buAutoNum type="alphaLcPeriod"/>
            </a:pPr>
            <a:r>
              <a:rPr lang="en-US" dirty="0" smtClean="0"/>
              <a:t>non-bacterial </a:t>
            </a:r>
            <a:r>
              <a:rPr lang="en-US" dirty="0"/>
              <a:t>thrombotic endocarditis, </a:t>
            </a:r>
            <a:endParaRPr lang="en-US" dirty="0" smtClean="0"/>
          </a:p>
          <a:p>
            <a:pPr marL="624078" indent="-514350" algn="just">
              <a:buAutoNum type="alphaLcPeriod"/>
            </a:pPr>
            <a:r>
              <a:rPr lang="en-US" dirty="0" smtClean="0"/>
              <a:t>disseminated </a:t>
            </a:r>
            <a:r>
              <a:rPr lang="en-US" dirty="0"/>
              <a:t>intravascular coagulation (DIC), </a:t>
            </a:r>
            <a:endParaRPr lang="en-US" dirty="0" smtClean="0"/>
          </a:p>
          <a:p>
            <a:pPr marL="624078" indent="-514350" algn="just">
              <a:buAutoNum type="alphaLcPeriod"/>
            </a:pPr>
            <a:r>
              <a:rPr lang="en-US" dirty="0" smtClean="0"/>
              <a:t>All of above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92626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ANSWER KEY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781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1771465"/>
              </p:ext>
            </p:extLst>
          </p:nvPr>
        </p:nvGraphicFramePr>
        <p:xfrm>
          <a:off x="457200" y="2249488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MCQ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CORRECT ANSWER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8896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 </a:t>
            </a:r>
            <a:r>
              <a:rPr lang="en-US" smtClean="0"/>
              <a:t>THANK YOU </a:t>
            </a:r>
            <a:r>
              <a:rPr lang="en-US" smtClean="0">
                <a:sym typeface="Wingdings" pitchFamily="2" charset="2"/>
              </a:rPr>
              <a:t>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4904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07736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dirty="0"/>
              <a:t>3. It is highly unusual to have primary and </a:t>
            </a:r>
            <a:r>
              <a:rPr lang="en-US" i="1" dirty="0"/>
              <a:t>secondary </a:t>
            </a:r>
            <a:r>
              <a:rPr lang="en-US" i="1" dirty="0" smtClean="0"/>
              <a:t>tumours in </a:t>
            </a:r>
            <a:r>
              <a:rPr lang="en-US" i="1" dirty="0"/>
              <a:t>the spleen </a:t>
            </a:r>
            <a:r>
              <a:rPr lang="en-US" dirty="0"/>
              <a:t>due to its ability to destroy the growth </a:t>
            </a:r>
            <a:r>
              <a:rPr lang="en-US" dirty="0" smtClean="0"/>
              <a:t>and proliferation </a:t>
            </a:r>
            <a:r>
              <a:rPr lang="en-US" dirty="0"/>
              <a:t>of tumour cells</a:t>
            </a:r>
            <a:r>
              <a:rPr lang="en-US" dirty="0" smtClean="0"/>
              <a:t>.</a:t>
            </a:r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dirty="0"/>
              <a:t>4. Existence of immune surveillance is substantiated </a:t>
            </a:r>
            <a:r>
              <a:rPr lang="en-US" dirty="0" smtClean="0"/>
              <a:t>by increased </a:t>
            </a:r>
            <a:r>
              <a:rPr lang="en-US" dirty="0"/>
              <a:t>frequency of </a:t>
            </a:r>
            <a:r>
              <a:rPr lang="en-US" i="1" dirty="0"/>
              <a:t>cancers in </a:t>
            </a:r>
            <a:r>
              <a:rPr lang="en-US" i="1" dirty="0" err="1"/>
              <a:t>immunodeficient</a:t>
            </a:r>
            <a:r>
              <a:rPr lang="en-US" i="1" dirty="0"/>
              <a:t> </a:t>
            </a:r>
            <a:r>
              <a:rPr lang="en-US" i="1" dirty="0" smtClean="0"/>
              <a:t>host</a:t>
            </a:r>
          </a:p>
          <a:p>
            <a:pPr marL="109728" indent="0" algn="just">
              <a:buNone/>
            </a:pPr>
            <a:r>
              <a:rPr lang="en-US" dirty="0" smtClean="0"/>
              <a:t>e.g</a:t>
            </a:r>
            <a:r>
              <a:rPr lang="en-US" dirty="0"/>
              <a:t>. in AIDS patients, or development of </a:t>
            </a:r>
            <a:r>
              <a:rPr lang="en-US" dirty="0" smtClean="0"/>
              <a:t>post-transplant </a:t>
            </a:r>
            <a:r>
              <a:rPr lang="en-US" dirty="0" err="1" smtClean="0"/>
              <a:t>lymphoproliferative</a:t>
            </a:r>
            <a:r>
              <a:rPr lang="en-US" dirty="0" smtClean="0"/>
              <a:t> disease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2652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/>
          <a:lstStyle/>
          <a:p>
            <a:pPr marL="109728" indent="0" algn="just">
              <a:buNone/>
            </a:pPr>
            <a:r>
              <a:rPr lang="en-US" dirty="0"/>
              <a:t>In an attempt to support the above observations </a:t>
            </a:r>
            <a:r>
              <a:rPr lang="en-US" dirty="0" smtClean="0"/>
              <a:t>and to </a:t>
            </a:r>
            <a:r>
              <a:rPr lang="en-US" dirty="0"/>
              <a:t>understand the underlying host defense </a:t>
            </a:r>
            <a:r>
              <a:rPr lang="en-US" dirty="0" smtClean="0"/>
              <a:t>mechanisms, experimental </a:t>
            </a:r>
            <a:r>
              <a:rPr lang="en-US" dirty="0"/>
              <a:t>animal studies involving tumour </a:t>
            </a:r>
            <a:r>
              <a:rPr lang="en-US" dirty="0" smtClean="0"/>
              <a:t>transplants were </a:t>
            </a:r>
            <a:r>
              <a:rPr lang="en-US" dirty="0"/>
              <a:t>carried out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Tumour </a:t>
            </a:r>
            <a:r>
              <a:rPr lang="en-US" dirty="0" smtClean="0"/>
              <a:t>antigens </a:t>
            </a:r>
          </a:p>
          <a:p>
            <a:pPr marL="109728" indent="0" algn="just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Antitumour</a:t>
            </a:r>
            <a:r>
              <a:rPr lang="en-US" dirty="0"/>
              <a:t> immune responses</a:t>
            </a:r>
          </a:p>
          <a:p>
            <a:pPr marL="109728" indent="0" algn="just">
              <a:buNone/>
            </a:pPr>
            <a:r>
              <a:rPr lang="en-US" dirty="0"/>
              <a:t>3 Immunotherapy.</a:t>
            </a:r>
          </a:p>
        </p:txBody>
      </p:sp>
    </p:spTree>
    <p:extLst>
      <p:ext uri="{BB962C8B-B14F-4D97-AF65-F5344CB8AC3E}">
        <p14:creationId xmlns:p14="http://schemas.microsoft.com/office/powerpoint/2010/main" xmlns="" val="168413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1. TUMOUR ANTIGENS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en-US" dirty="0" smtClean="0"/>
              <a:t>Previously </a:t>
            </a:r>
            <a:r>
              <a:rPr lang="en-US" dirty="0" err="1" smtClean="0"/>
              <a:t>categorised</a:t>
            </a:r>
            <a:r>
              <a:rPr lang="en-US" dirty="0" smtClean="0"/>
              <a:t> </a:t>
            </a:r>
            <a:r>
              <a:rPr lang="en-US" dirty="0"/>
              <a:t>into following two types:</a:t>
            </a:r>
          </a:p>
          <a:p>
            <a:pPr marL="109728" indent="0" algn="just">
              <a:buNone/>
            </a:pPr>
            <a:r>
              <a:rPr lang="en-US" i="1" dirty="0"/>
              <a:t>i) Tumour-specific antigens (</a:t>
            </a:r>
            <a:r>
              <a:rPr lang="en-US" b="1" i="1" dirty="0"/>
              <a:t>TSAs</a:t>
            </a:r>
            <a:r>
              <a:rPr lang="en-US" i="1" dirty="0"/>
              <a:t>) </a:t>
            </a:r>
            <a:r>
              <a:rPr lang="en-US" dirty="0"/>
              <a:t>located on tumour </a:t>
            </a:r>
            <a:r>
              <a:rPr lang="en-US" dirty="0" smtClean="0"/>
              <a:t>cells and </a:t>
            </a:r>
            <a:r>
              <a:rPr lang="en-US" dirty="0"/>
              <a:t>are unique or specific </a:t>
            </a:r>
            <a:r>
              <a:rPr lang="en-US" dirty="0" smtClean="0"/>
              <a:t> antigens </a:t>
            </a:r>
            <a:r>
              <a:rPr lang="en-US" dirty="0"/>
              <a:t>for particular tumour </a:t>
            </a:r>
            <a:r>
              <a:rPr lang="en-US" dirty="0" smtClean="0"/>
              <a:t>and not </a:t>
            </a:r>
            <a:r>
              <a:rPr lang="en-US" dirty="0"/>
              <a:t>shared by normal cells.</a:t>
            </a:r>
          </a:p>
          <a:p>
            <a:pPr marL="109728" indent="0" algn="just">
              <a:buNone/>
            </a:pPr>
            <a:r>
              <a:rPr lang="en-US" i="1" dirty="0"/>
              <a:t>ii) Tumour associated antigens (</a:t>
            </a:r>
            <a:r>
              <a:rPr lang="en-US" b="1" i="1" dirty="0"/>
              <a:t>TAAs</a:t>
            </a:r>
            <a:r>
              <a:rPr lang="en-US" i="1" dirty="0"/>
              <a:t>) </a:t>
            </a:r>
            <a:r>
              <a:rPr lang="en-US" dirty="0"/>
              <a:t>are present on </a:t>
            </a:r>
            <a:r>
              <a:rPr lang="en-US" dirty="0" smtClean="0"/>
              <a:t>tumour cells </a:t>
            </a:r>
            <a:r>
              <a:rPr lang="en-US" dirty="0"/>
              <a:t>as well as on some normal cells from where the </a:t>
            </a:r>
            <a:r>
              <a:rPr lang="en-US" dirty="0" smtClean="0"/>
              <a:t>tumour originated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7504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en-US" dirty="0"/>
              <a:t>presently distinction of </a:t>
            </a:r>
            <a:r>
              <a:rPr lang="en-US" dirty="0" smtClean="0"/>
              <a:t>tumour antigens </a:t>
            </a:r>
            <a:r>
              <a:rPr lang="en-US" dirty="0"/>
              <a:t>is based on their recognition by the host </a:t>
            </a:r>
            <a:r>
              <a:rPr lang="en-US" dirty="0" smtClean="0"/>
              <a:t>immune cells</a:t>
            </a:r>
            <a:r>
              <a:rPr lang="en-US" dirty="0"/>
              <a:t>, i.e. CD8+ T cells (CTL), and by the molecular </a:t>
            </a:r>
            <a:r>
              <a:rPr lang="en-US" dirty="0" smtClean="0"/>
              <a:t>structure of </a:t>
            </a:r>
            <a:r>
              <a:rPr lang="en-US" dirty="0"/>
              <a:t>the tumour antigens.</a:t>
            </a:r>
          </a:p>
        </p:txBody>
      </p:sp>
    </p:spTree>
    <p:extLst>
      <p:ext uri="{BB962C8B-B14F-4D97-AF65-F5344CB8AC3E}">
        <p14:creationId xmlns:p14="http://schemas.microsoft.com/office/powerpoint/2010/main" xmlns="" val="550071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Various </a:t>
            </a:r>
            <a:r>
              <a:rPr lang="en-US" dirty="0"/>
              <a:t>groups of tumour</a:t>
            </a:r>
            <a:br>
              <a:rPr lang="en-US" dirty="0"/>
            </a:br>
            <a:r>
              <a:rPr lang="en-US" dirty="0"/>
              <a:t>antigens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1228" indent="-571500">
              <a:buAutoNum type="romanLcParenR"/>
            </a:pPr>
            <a:r>
              <a:rPr lang="en-US" dirty="0" err="1" smtClean="0"/>
              <a:t>Oncoproteins</a:t>
            </a:r>
            <a:r>
              <a:rPr lang="en-US" dirty="0" smtClean="0"/>
              <a:t> </a:t>
            </a:r>
            <a:r>
              <a:rPr lang="en-US" dirty="0"/>
              <a:t>from mutated </a:t>
            </a:r>
            <a:r>
              <a:rPr lang="en-US" dirty="0" smtClean="0"/>
              <a:t>oncogenes</a:t>
            </a:r>
          </a:p>
          <a:p>
            <a:pPr marL="681228" indent="-571500">
              <a:buAutoNum type="romanLcParenR"/>
            </a:pPr>
            <a:r>
              <a:rPr lang="en-US" dirty="0"/>
              <a:t>Protein products of tumour suppressor </a:t>
            </a:r>
            <a:r>
              <a:rPr lang="en-US" dirty="0" smtClean="0"/>
              <a:t>genes</a:t>
            </a:r>
          </a:p>
          <a:p>
            <a:pPr marL="681228" indent="-571500">
              <a:buAutoNum type="romanLcParenR"/>
            </a:pPr>
            <a:r>
              <a:rPr lang="en-US" dirty="0"/>
              <a:t>Overexpressed cellular </a:t>
            </a:r>
            <a:r>
              <a:rPr lang="en-US" dirty="0" smtClean="0"/>
              <a:t>proteins</a:t>
            </a:r>
          </a:p>
          <a:p>
            <a:pPr marL="681228" indent="-571500">
              <a:buAutoNum type="romanLcParenR"/>
            </a:pPr>
            <a:r>
              <a:rPr lang="en-US" dirty="0"/>
              <a:t>Abnormally expressed cellular </a:t>
            </a:r>
            <a:r>
              <a:rPr lang="en-US" dirty="0" smtClean="0"/>
              <a:t>proteins</a:t>
            </a:r>
          </a:p>
          <a:p>
            <a:pPr marL="681228" indent="-571500">
              <a:buAutoNum type="romanLcParenR"/>
            </a:pPr>
            <a:r>
              <a:rPr lang="en-US" dirty="0"/>
              <a:t>Tumour antigens from viral </a:t>
            </a:r>
            <a:r>
              <a:rPr lang="en-US" dirty="0" err="1" smtClean="0"/>
              <a:t>oncoproteins</a:t>
            </a:r>
            <a:endParaRPr lang="en-US" dirty="0" smtClean="0"/>
          </a:p>
          <a:p>
            <a:pPr marL="681228" indent="-571500">
              <a:buAutoNum type="romanLcParenR"/>
            </a:pPr>
            <a:r>
              <a:rPr lang="en-US" dirty="0"/>
              <a:t>Tumour antigens from randomly mutated </a:t>
            </a:r>
            <a:r>
              <a:rPr lang="en-US" dirty="0" smtClean="0"/>
              <a:t>genes</a:t>
            </a:r>
          </a:p>
          <a:p>
            <a:pPr marL="681228" indent="-571500">
              <a:buAutoNum type="romanLcParenR"/>
            </a:pPr>
            <a:r>
              <a:rPr lang="en-US" dirty="0"/>
              <a:t>Cell specific differentiation </a:t>
            </a:r>
            <a:r>
              <a:rPr lang="en-US" dirty="0" smtClean="0"/>
              <a:t>antigens</a:t>
            </a:r>
          </a:p>
          <a:p>
            <a:pPr marL="681228" indent="-571500">
              <a:buAutoNum type="romanLcParenR"/>
            </a:pPr>
            <a:r>
              <a:rPr lang="en-US" dirty="0" err="1"/>
              <a:t>Oncofoetal</a:t>
            </a:r>
            <a:r>
              <a:rPr lang="en-US" dirty="0"/>
              <a:t> </a:t>
            </a:r>
            <a:r>
              <a:rPr lang="en-US" dirty="0" smtClean="0"/>
              <a:t>antigens</a:t>
            </a:r>
          </a:p>
          <a:p>
            <a:pPr marL="681228" indent="-571500">
              <a:buAutoNum type="romanLcParenR"/>
            </a:pPr>
            <a:r>
              <a:rPr lang="en-US" dirty="0"/>
              <a:t>Abnormal cell surface molecules</a:t>
            </a:r>
          </a:p>
        </p:txBody>
      </p:sp>
    </p:spTree>
    <p:extLst>
      <p:ext uri="{BB962C8B-B14F-4D97-AF65-F5344CB8AC3E}">
        <p14:creationId xmlns:p14="http://schemas.microsoft.com/office/powerpoint/2010/main" xmlns="" val="2342005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2. ANTI-TUMOUR IMMUNE RESPONSES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en-US" b="1" dirty="0" smtClean="0"/>
              <a:t>1. Cell-mediated mechanism</a:t>
            </a:r>
          </a:p>
          <a:p>
            <a:pPr marL="624078" indent="-514350" algn="just">
              <a:buAutoNum type="alphaLcParenR"/>
            </a:pPr>
            <a:r>
              <a:rPr lang="en-US" i="1" dirty="0" smtClean="0"/>
              <a:t>Specifically </a:t>
            </a:r>
            <a:r>
              <a:rPr lang="en-US" i="1" dirty="0" err="1"/>
              <a:t>sensitised</a:t>
            </a:r>
            <a:r>
              <a:rPr lang="en-US" i="1" dirty="0"/>
              <a:t> cytotoxic T lymphocytes (</a:t>
            </a:r>
            <a:r>
              <a:rPr lang="en-US" i="1" dirty="0" smtClean="0"/>
              <a:t>CTL)</a:t>
            </a:r>
          </a:p>
          <a:p>
            <a:pPr marL="624078" indent="-514350" algn="just">
              <a:buAutoNum type="alphaLcParenR"/>
            </a:pPr>
            <a:r>
              <a:rPr lang="en-US" i="1" dirty="0" smtClean="0"/>
              <a:t>Natural </a:t>
            </a:r>
            <a:r>
              <a:rPr lang="en-US" i="1" dirty="0"/>
              <a:t>killer (NK) cells </a:t>
            </a:r>
            <a:r>
              <a:rPr lang="en-US" dirty="0"/>
              <a:t>are lymphocytes which </a:t>
            </a:r>
            <a:r>
              <a:rPr lang="en-US" dirty="0" smtClean="0"/>
              <a:t>after activation </a:t>
            </a:r>
            <a:r>
              <a:rPr lang="en-US" dirty="0"/>
              <a:t>by IL-2, destroy tumour cells without </a:t>
            </a:r>
            <a:r>
              <a:rPr lang="en-US" dirty="0" err="1" smtClean="0"/>
              <a:t>sensitisation</a:t>
            </a:r>
            <a:r>
              <a:rPr lang="en-US" dirty="0" smtClean="0"/>
              <a:t>, either </a:t>
            </a:r>
            <a:r>
              <a:rPr lang="en-US" dirty="0"/>
              <a:t>directly or by antibody-dependent cellular </a:t>
            </a:r>
            <a:r>
              <a:rPr lang="en-US" dirty="0" smtClean="0"/>
              <a:t>cytotoxicity (ADCC).</a:t>
            </a:r>
          </a:p>
          <a:p>
            <a:pPr marL="624078" indent="-514350" algn="just">
              <a:buAutoNum type="alphaLcParenR"/>
            </a:pPr>
            <a:r>
              <a:rPr lang="en-US" i="1" dirty="0"/>
              <a:t>Macrophages</a:t>
            </a:r>
            <a:endParaRPr lang="en-US" b="1" dirty="0" smtClean="0"/>
          </a:p>
          <a:p>
            <a:pPr marL="109728" indent="0" algn="just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Humoral</a:t>
            </a:r>
            <a:r>
              <a:rPr lang="en-US" b="1" dirty="0" smtClean="0"/>
              <a:t> mechanism</a:t>
            </a:r>
          </a:p>
          <a:p>
            <a:pPr marL="109728" indent="0" algn="just">
              <a:buNone/>
            </a:pPr>
            <a:r>
              <a:rPr lang="en-US" b="1" dirty="0" smtClean="0"/>
              <a:t>3. Immune </a:t>
            </a:r>
            <a:r>
              <a:rPr lang="en-US" b="1" dirty="0"/>
              <a:t>regulatory mechanisms</a:t>
            </a:r>
            <a:endParaRPr lang="en-US" b="1" dirty="0" smtClean="0"/>
          </a:p>
          <a:p>
            <a:pPr marL="624078" indent="-51435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6318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151</TotalTime>
  <Words>1445</Words>
  <Application>Microsoft Office PowerPoint</Application>
  <PresentationFormat>On-screen Show (4:3)</PresentationFormat>
  <Paragraphs>165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Urban</vt:lpstr>
      <vt:lpstr>CLINICAL ASPECTS OF NEOPLASIA </vt:lpstr>
      <vt:lpstr>HOST RESPONSE AGAINST TUMOUR (TUMOUR IMMUNOLOGY) </vt:lpstr>
      <vt:lpstr> </vt:lpstr>
      <vt:lpstr> </vt:lpstr>
      <vt:lpstr> </vt:lpstr>
      <vt:lpstr>1. TUMOUR ANTIGENS</vt:lpstr>
      <vt:lpstr>Slide 7</vt:lpstr>
      <vt:lpstr>Various groups of tumour antigens</vt:lpstr>
      <vt:lpstr>2. ANTI-TUMOUR IMMUNE RESPONSES</vt:lpstr>
      <vt:lpstr>Schematic illustration of immune responses in cancer.  (CTL = cytotoxic T-lymphocyte; NK cell = natural killer cell; ADCC = antibody-dependent cellular cytotoxicity).</vt:lpstr>
      <vt:lpstr>3. CANCER IMMUNOTHERAPY</vt:lpstr>
      <vt:lpstr> </vt:lpstr>
      <vt:lpstr> </vt:lpstr>
      <vt:lpstr>EFFECT OF TUMOUR ON HOST </vt:lpstr>
      <vt:lpstr> </vt:lpstr>
      <vt:lpstr>Slide 16</vt:lpstr>
      <vt:lpstr>Paraneoplastic syndromes (PNS) </vt:lpstr>
      <vt:lpstr>  </vt:lpstr>
      <vt:lpstr>Slide 19</vt:lpstr>
      <vt:lpstr> </vt:lpstr>
      <vt:lpstr> </vt:lpstr>
      <vt:lpstr> </vt:lpstr>
      <vt:lpstr>Slide 23</vt:lpstr>
      <vt:lpstr> </vt:lpstr>
      <vt:lpstr>Slide 25</vt:lpstr>
      <vt:lpstr>Slide 26</vt:lpstr>
      <vt:lpstr>MCQ </vt:lpstr>
      <vt:lpstr>1. The local effects of tumours are as under:  </vt:lpstr>
      <vt:lpstr>2. Presently distinction of tumour antigens is based on their recognition by the host immune cells, i.e. </vt:lpstr>
      <vt:lpstr>3. Natural killer (NK) cells are lymphocytes which after activation by </vt:lpstr>
      <vt:lpstr>4. Following skin lesion is not the PNS </vt:lpstr>
      <vt:lpstr>5. Haematologic and vascular para neoplastic syndrome is,  </vt:lpstr>
      <vt:lpstr>ANSWER KEY</vt:lpstr>
      <vt:lpstr>Slide 34</vt:lpstr>
      <vt:lpstr>  THANK YOU 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jashmin</cp:lastModifiedBy>
  <cp:revision>17</cp:revision>
  <dcterms:created xsi:type="dcterms:W3CDTF">2006-08-16T00:00:00Z</dcterms:created>
  <dcterms:modified xsi:type="dcterms:W3CDTF">2024-11-26T04:08:12Z</dcterms:modified>
</cp:coreProperties>
</file>