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0219" y="467994"/>
            <a:ext cx="816356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54226"/>
            <a:ext cx="3477895" cy="4443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54294"/>
            <a:ext cx="9144000" cy="2203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751832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935"/>
                </a:moveTo>
                <a:lnTo>
                  <a:pt x="0" y="2106166"/>
                </a:lnTo>
                <a:lnTo>
                  <a:pt x="9144000" y="2106166"/>
                </a:lnTo>
                <a:lnTo>
                  <a:pt x="9144000" y="1751575"/>
                </a:lnTo>
                <a:lnTo>
                  <a:pt x="2266828" y="1751575"/>
                </a:lnTo>
                <a:lnTo>
                  <a:pt x="1613553" y="1744157"/>
                </a:lnTo>
                <a:lnTo>
                  <a:pt x="0" y="1692935"/>
                </a:lnTo>
                <a:close/>
              </a:path>
              <a:path w="9144000" h="2106295">
                <a:moveTo>
                  <a:pt x="9144000" y="0"/>
                </a:moveTo>
                <a:lnTo>
                  <a:pt x="8953853" y="89691"/>
                </a:lnTo>
                <a:lnTo>
                  <a:pt x="8464392" y="314371"/>
                </a:lnTo>
                <a:lnTo>
                  <a:pt x="8055839" y="494221"/>
                </a:lnTo>
                <a:lnTo>
                  <a:pt x="7664254" y="659074"/>
                </a:lnTo>
                <a:lnTo>
                  <a:pt x="7341069" y="788898"/>
                </a:lnTo>
                <a:lnTo>
                  <a:pt x="7028467" y="908526"/>
                </a:lnTo>
                <a:lnTo>
                  <a:pt x="6775423" y="1000703"/>
                </a:lnTo>
                <a:lnTo>
                  <a:pt x="6528624" y="1086284"/>
                </a:lnTo>
                <a:lnTo>
                  <a:pt x="6287566" y="1165488"/>
                </a:lnTo>
                <a:lnTo>
                  <a:pt x="6051747" y="1238535"/>
                </a:lnTo>
                <a:lnTo>
                  <a:pt x="5820664" y="1305646"/>
                </a:lnTo>
                <a:lnTo>
                  <a:pt x="5593815" y="1367040"/>
                </a:lnTo>
                <a:lnTo>
                  <a:pt x="5415046" y="1412187"/>
                </a:lnTo>
                <a:lnTo>
                  <a:pt x="5238407" y="1453928"/>
                </a:lnTo>
                <a:lnTo>
                  <a:pt x="5063642" y="1492375"/>
                </a:lnTo>
                <a:lnTo>
                  <a:pt x="4890493" y="1527643"/>
                </a:lnTo>
                <a:lnTo>
                  <a:pt x="4718701" y="1559842"/>
                </a:lnTo>
                <a:lnTo>
                  <a:pt x="4548012" y="1589086"/>
                </a:lnTo>
                <a:lnTo>
                  <a:pt x="4335806" y="1621657"/>
                </a:lnTo>
                <a:lnTo>
                  <a:pt x="4124415" y="1650005"/>
                </a:lnTo>
                <a:lnTo>
                  <a:pt x="3913339" y="1674351"/>
                </a:lnTo>
                <a:lnTo>
                  <a:pt x="3702072" y="1694915"/>
                </a:lnTo>
                <a:lnTo>
                  <a:pt x="3490114" y="1711916"/>
                </a:lnTo>
                <a:lnTo>
                  <a:pt x="3234143" y="1727924"/>
                </a:lnTo>
                <a:lnTo>
                  <a:pt x="2975583" y="1739498"/>
                </a:lnTo>
                <a:lnTo>
                  <a:pt x="2669499" y="1747904"/>
                </a:lnTo>
                <a:lnTo>
                  <a:pt x="2266828" y="1751575"/>
                </a:lnTo>
                <a:lnTo>
                  <a:pt x="9144000" y="1751575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219" y="193675"/>
            <a:ext cx="8163560" cy="1275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16" y="2036800"/>
            <a:ext cx="7146925" cy="3754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04/05/2020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654294"/>
              <a:ext cx="9144000" cy="2203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935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1575"/>
                  </a:lnTo>
                  <a:lnTo>
                    <a:pt x="2266828" y="1751575"/>
                  </a:lnTo>
                  <a:lnTo>
                    <a:pt x="1613553" y="1744157"/>
                  </a:lnTo>
                  <a:lnTo>
                    <a:pt x="0" y="1692935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91"/>
                  </a:lnTo>
                  <a:lnTo>
                    <a:pt x="8464392" y="314371"/>
                  </a:lnTo>
                  <a:lnTo>
                    <a:pt x="8055839" y="494221"/>
                  </a:lnTo>
                  <a:lnTo>
                    <a:pt x="7664254" y="659074"/>
                  </a:lnTo>
                  <a:lnTo>
                    <a:pt x="7341069" y="788898"/>
                  </a:lnTo>
                  <a:lnTo>
                    <a:pt x="7028467" y="908526"/>
                  </a:lnTo>
                  <a:lnTo>
                    <a:pt x="6775423" y="1000703"/>
                  </a:lnTo>
                  <a:lnTo>
                    <a:pt x="6528624" y="1086284"/>
                  </a:lnTo>
                  <a:lnTo>
                    <a:pt x="6287566" y="1165488"/>
                  </a:lnTo>
                  <a:lnTo>
                    <a:pt x="6051747" y="1238535"/>
                  </a:lnTo>
                  <a:lnTo>
                    <a:pt x="5820664" y="1305646"/>
                  </a:lnTo>
                  <a:lnTo>
                    <a:pt x="5593815" y="1367040"/>
                  </a:lnTo>
                  <a:lnTo>
                    <a:pt x="5415046" y="1412187"/>
                  </a:lnTo>
                  <a:lnTo>
                    <a:pt x="5238407" y="1453928"/>
                  </a:lnTo>
                  <a:lnTo>
                    <a:pt x="5063642" y="1492375"/>
                  </a:lnTo>
                  <a:lnTo>
                    <a:pt x="4890493" y="1527643"/>
                  </a:lnTo>
                  <a:lnTo>
                    <a:pt x="4718701" y="1559842"/>
                  </a:lnTo>
                  <a:lnTo>
                    <a:pt x="4548012" y="1589086"/>
                  </a:lnTo>
                  <a:lnTo>
                    <a:pt x="4335806" y="1621657"/>
                  </a:lnTo>
                  <a:lnTo>
                    <a:pt x="4124415" y="1650005"/>
                  </a:lnTo>
                  <a:lnTo>
                    <a:pt x="3913339" y="1674351"/>
                  </a:lnTo>
                  <a:lnTo>
                    <a:pt x="3702072" y="1694915"/>
                  </a:lnTo>
                  <a:lnTo>
                    <a:pt x="3490114" y="1711916"/>
                  </a:lnTo>
                  <a:lnTo>
                    <a:pt x="3234143" y="1727924"/>
                  </a:lnTo>
                  <a:lnTo>
                    <a:pt x="2975583" y="1739498"/>
                  </a:lnTo>
                  <a:lnTo>
                    <a:pt x="2669499" y="1747904"/>
                  </a:lnTo>
                  <a:lnTo>
                    <a:pt x="2266828" y="1751575"/>
                  </a:lnTo>
                  <a:lnTo>
                    <a:pt x="9144000" y="1751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1511" y="0"/>
              <a:ext cx="3142488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5144" y="0"/>
              <a:ext cx="3039110" cy="6858000"/>
            </a:xfrm>
            <a:custGeom>
              <a:avLst/>
              <a:gdLst/>
              <a:ahLst/>
              <a:cxnLst/>
              <a:rect l="l" t="t" r="r" b="b"/>
              <a:pathLst>
                <a:path w="3039109" h="6858000">
                  <a:moveTo>
                    <a:pt x="0" y="0"/>
                  </a:moveTo>
                  <a:lnTo>
                    <a:pt x="43715" y="43490"/>
                  </a:lnTo>
                  <a:lnTo>
                    <a:pt x="86826" y="87102"/>
                  </a:lnTo>
                  <a:lnTo>
                    <a:pt x="129335" y="130832"/>
                  </a:lnTo>
                  <a:lnTo>
                    <a:pt x="171243" y="174676"/>
                  </a:lnTo>
                  <a:lnTo>
                    <a:pt x="212553" y="218633"/>
                  </a:lnTo>
                  <a:lnTo>
                    <a:pt x="253267" y="262698"/>
                  </a:lnTo>
                  <a:lnTo>
                    <a:pt x="293387" y="306869"/>
                  </a:lnTo>
                  <a:lnTo>
                    <a:pt x="332915" y="351144"/>
                  </a:lnTo>
                  <a:lnTo>
                    <a:pt x="371853" y="395519"/>
                  </a:lnTo>
                  <a:lnTo>
                    <a:pt x="410204" y="439991"/>
                  </a:lnTo>
                  <a:lnTo>
                    <a:pt x="447969" y="484558"/>
                  </a:lnTo>
                  <a:lnTo>
                    <a:pt x="485150" y="529216"/>
                  </a:lnTo>
                  <a:lnTo>
                    <a:pt x="521750" y="573962"/>
                  </a:lnTo>
                  <a:lnTo>
                    <a:pt x="557770" y="618794"/>
                  </a:lnTo>
                  <a:lnTo>
                    <a:pt x="593214" y="663709"/>
                  </a:lnTo>
                  <a:lnTo>
                    <a:pt x="628082" y="708703"/>
                  </a:lnTo>
                  <a:lnTo>
                    <a:pt x="662378" y="753774"/>
                  </a:lnTo>
                  <a:lnTo>
                    <a:pt x="696102" y="798919"/>
                  </a:lnTo>
                  <a:lnTo>
                    <a:pt x="729258" y="844135"/>
                  </a:lnTo>
                  <a:lnTo>
                    <a:pt x="761847" y="889419"/>
                  </a:lnTo>
                  <a:lnTo>
                    <a:pt x="793871" y="934768"/>
                  </a:lnTo>
                  <a:lnTo>
                    <a:pt x="825333" y="980179"/>
                  </a:lnTo>
                  <a:lnTo>
                    <a:pt x="856235" y="1025649"/>
                  </a:lnTo>
                  <a:lnTo>
                    <a:pt x="886579" y="1071175"/>
                  </a:lnTo>
                  <a:lnTo>
                    <a:pt x="916366" y="1116755"/>
                  </a:lnTo>
                  <a:lnTo>
                    <a:pt x="945599" y="1162385"/>
                  </a:lnTo>
                  <a:lnTo>
                    <a:pt x="974281" y="1208063"/>
                  </a:lnTo>
                  <a:lnTo>
                    <a:pt x="1002412" y="1253785"/>
                  </a:lnTo>
                  <a:lnTo>
                    <a:pt x="1029996" y="1299548"/>
                  </a:lnTo>
                  <a:lnTo>
                    <a:pt x="1057034" y="1345351"/>
                  </a:lnTo>
                  <a:lnTo>
                    <a:pt x="1083529" y="1391189"/>
                  </a:lnTo>
                  <a:lnTo>
                    <a:pt x="1109482" y="1437060"/>
                  </a:lnTo>
                  <a:lnTo>
                    <a:pt x="1134896" y="1482960"/>
                  </a:lnTo>
                  <a:lnTo>
                    <a:pt x="1159773" y="1528888"/>
                  </a:lnTo>
                  <a:lnTo>
                    <a:pt x="1184115" y="1574840"/>
                  </a:lnTo>
                  <a:lnTo>
                    <a:pt x="1207923" y="1620812"/>
                  </a:lnTo>
                  <a:lnTo>
                    <a:pt x="1231201" y="1666803"/>
                  </a:lnTo>
                  <a:lnTo>
                    <a:pt x="1253950" y="1712809"/>
                  </a:lnTo>
                  <a:lnTo>
                    <a:pt x="1276173" y="1758828"/>
                  </a:lnTo>
                  <a:lnTo>
                    <a:pt x="1297870" y="1804855"/>
                  </a:lnTo>
                  <a:lnTo>
                    <a:pt x="1319046" y="1850889"/>
                  </a:lnTo>
                  <a:lnTo>
                    <a:pt x="1339701" y="1896927"/>
                  </a:lnTo>
                  <a:lnTo>
                    <a:pt x="1359838" y="1942965"/>
                  </a:lnTo>
                  <a:lnTo>
                    <a:pt x="1379458" y="1989001"/>
                  </a:lnTo>
                  <a:lnTo>
                    <a:pt x="1398565" y="2035031"/>
                  </a:lnTo>
                  <a:lnTo>
                    <a:pt x="1417160" y="2081053"/>
                  </a:lnTo>
                  <a:lnTo>
                    <a:pt x="1435244" y="2127064"/>
                  </a:lnTo>
                  <a:lnTo>
                    <a:pt x="1452821" y="2173061"/>
                  </a:lnTo>
                  <a:lnTo>
                    <a:pt x="1469893" y="2219040"/>
                  </a:lnTo>
                  <a:lnTo>
                    <a:pt x="1486461" y="2265000"/>
                  </a:lnTo>
                  <a:lnTo>
                    <a:pt x="1502527" y="2310937"/>
                  </a:lnTo>
                  <a:lnTo>
                    <a:pt x="1518095" y="2356848"/>
                  </a:lnTo>
                  <a:lnTo>
                    <a:pt x="1533165" y="2402730"/>
                  </a:lnTo>
                  <a:lnTo>
                    <a:pt x="1547740" y="2448581"/>
                  </a:lnTo>
                  <a:lnTo>
                    <a:pt x="1561822" y="2494397"/>
                  </a:lnTo>
                  <a:lnTo>
                    <a:pt x="1575413" y="2540175"/>
                  </a:lnTo>
                  <a:lnTo>
                    <a:pt x="1588515" y="2585913"/>
                  </a:lnTo>
                  <a:lnTo>
                    <a:pt x="1601131" y="2631607"/>
                  </a:lnTo>
                  <a:lnTo>
                    <a:pt x="1613262" y="2677255"/>
                  </a:lnTo>
                  <a:lnTo>
                    <a:pt x="1624911" y="2722854"/>
                  </a:lnTo>
                  <a:lnTo>
                    <a:pt x="1636079" y="2768400"/>
                  </a:lnTo>
                  <a:lnTo>
                    <a:pt x="1646769" y="2813892"/>
                  </a:lnTo>
                  <a:lnTo>
                    <a:pt x="1656983" y="2859325"/>
                  </a:lnTo>
                  <a:lnTo>
                    <a:pt x="1666722" y="2904697"/>
                  </a:lnTo>
                  <a:lnTo>
                    <a:pt x="1675990" y="2950005"/>
                  </a:lnTo>
                  <a:lnTo>
                    <a:pt x="1684788" y="2995247"/>
                  </a:lnTo>
                  <a:lnTo>
                    <a:pt x="1693119" y="3040418"/>
                  </a:lnTo>
                  <a:lnTo>
                    <a:pt x="1700983" y="3085517"/>
                  </a:lnTo>
                  <a:lnTo>
                    <a:pt x="1708385" y="3130540"/>
                  </a:lnTo>
                  <a:lnTo>
                    <a:pt x="1715324" y="3175484"/>
                  </a:lnTo>
                  <a:lnTo>
                    <a:pt x="1721805" y="3220347"/>
                  </a:lnTo>
                  <a:lnTo>
                    <a:pt x="1727828" y="3265126"/>
                  </a:lnTo>
                  <a:lnTo>
                    <a:pt x="1733396" y="3309817"/>
                  </a:lnTo>
                  <a:lnTo>
                    <a:pt x="1738511" y="3354417"/>
                  </a:lnTo>
                  <a:lnTo>
                    <a:pt x="1743176" y="3398925"/>
                  </a:lnTo>
                  <a:lnTo>
                    <a:pt x="1747391" y="3443336"/>
                  </a:lnTo>
                  <a:lnTo>
                    <a:pt x="1751160" y="3487648"/>
                  </a:lnTo>
                  <a:lnTo>
                    <a:pt x="1754484" y="3531858"/>
                  </a:lnTo>
                  <a:lnTo>
                    <a:pt x="1757366" y="3575963"/>
                  </a:lnTo>
                  <a:lnTo>
                    <a:pt x="1759807" y="3619960"/>
                  </a:lnTo>
                  <a:lnTo>
                    <a:pt x="1761810" y="3663846"/>
                  </a:lnTo>
                  <a:lnTo>
                    <a:pt x="1763377" y="3707618"/>
                  </a:lnTo>
                  <a:lnTo>
                    <a:pt x="1764510" y="3751274"/>
                  </a:lnTo>
                  <a:lnTo>
                    <a:pt x="1765211" y="3794810"/>
                  </a:lnTo>
                  <a:lnTo>
                    <a:pt x="1765483" y="3838223"/>
                  </a:lnTo>
                  <a:lnTo>
                    <a:pt x="1765326" y="3881511"/>
                  </a:lnTo>
                  <a:lnTo>
                    <a:pt x="1764744" y="3924670"/>
                  </a:lnTo>
                  <a:lnTo>
                    <a:pt x="1763738" y="3967698"/>
                  </a:lnTo>
                  <a:lnTo>
                    <a:pt x="1762311" y="4010592"/>
                  </a:lnTo>
                  <a:lnTo>
                    <a:pt x="1760465" y="4053348"/>
                  </a:lnTo>
                  <a:lnTo>
                    <a:pt x="1758201" y="4095964"/>
                  </a:lnTo>
                  <a:lnTo>
                    <a:pt x="1755522" y="4138437"/>
                  </a:lnTo>
                  <a:lnTo>
                    <a:pt x="1752430" y="4180764"/>
                  </a:lnTo>
                  <a:lnTo>
                    <a:pt x="1748928" y="4222942"/>
                  </a:lnTo>
                  <a:lnTo>
                    <a:pt x="1745016" y="4264969"/>
                  </a:lnTo>
                  <a:lnTo>
                    <a:pt x="1740698" y="4306840"/>
                  </a:lnTo>
                  <a:lnTo>
                    <a:pt x="1735976" y="4348553"/>
                  </a:lnTo>
                  <a:lnTo>
                    <a:pt x="1730850" y="4390106"/>
                  </a:lnTo>
                  <a:lnTo>
                    <a:pt x="1725325" y="4431495"/>
                  </a:lnTo>
                  <a:lnTo>
                    <a:pt x="1719401" y="4472718"/>
                  </a:lnTo>
                  <a:lnTo>
                    <a:pt x="1713081" y="4513771"/>
                  </a:lnTo>
                  <a:lnTo>
                    <a:pt x="1706367" y="4554651"/>
                  </a:lnTo>
                  <a:lnTo>
                    <a:pt x="1699261" y="4595357"/>
                  </a:lnTo>
                  <a:lnTo>
                    <a:pt x="1691766" y="4635884"/>
                  </a:lnTo>
                  <a:lnTo>
                    <a:pt x="1683882" y="4676229"/>
                  </a:lnTo>
                  <a:lnTo>
                    <a:pt x="1675613" y="4716391"/>
                  </a:lnTo>
                  <a:lnTo>
                    <a:pt x="1666960" y="4756365"/>
                  </a:lnTo>
                  <a:lnTo>
                    <a:pt x="1657926" y="4796150"/>
                  </a:lnTo>
                  <a:lnTo>
                    <a:pt x="1648513" y="4835741"/>
                  </a:lnTo>
                  <a:lnTo>
                    <a:pt x="1638722" y="4875137"/>
                  </a:lnTo>
                  <a:lnTo>
                    <a:pt x="1628556" y="4914333"/>
                  </a:lnTo>
                  <a:lnTo>
                    <a:pt x="1618018" y="4953328"/>
                  </a:lnTo>
                  <a:lnTo>
                    <a:pt x="1607108" y="4992119"/>
                  </a:lnTo>
                  <a:lnTo>
                    <a:pt x="1595830" y="5030701"/>
                  </a:lnTo>
                  <a:lnTo>
                    <a:pt x="1584185" y="5069073"/>
                  </a:lnTo>
                  <a:lnTo>
                    <a:pt x="1572175" y="5107232"/>
                  </a:lnTo>
                  <a:lnTo>
                    <a:pt x="1559803" y="5145174"/>
                  </a:lnTo>
                  <a:lnTo>
                    <a:pt x="1547070" y="5182897"/>
                  </a:lnTo>
                  <a:lnTo>
                    <a:pt x="1533979" y="5220398"/>
                  </a:lnTo>
                  <a:lnTo>
                    <a:pt x="1520532" y="5257673"/>
                  </a:lnTo>
                  <a:lnTo>
                    <a:pt x="1506731" y="5294720"/>
                  </a:lnTo>
                  <a:lnTo>
                    <a:pt x="1492578" y="5331536"/>
                  </a:lnTo>
                  <a:lnTo>
                    <a:pt x="1478076" y="5368119"/>
                  </a:lnTo>
                  <a:lnTo>
                    <a:pt x="1463225" y="5404464"/>
                  </a:lnTo>
                  <a:lnTo>
                    <a:pt x="1448029" y="5440569"/>
                  </a:lnTo>
                  <a:lnTo>
                    <a:pt x="1432489" y="5476432"/>
                  </a:lnTo>
                  <a:lnTo>
                    <a:pt x="1416608" y="5512048"/>
                  </a:lnTo>
                  <a:lnTo>
                    <a:pt x="1400388" y="5547416"/>
                  </a:lnTo>
                  <a:lnTo>
                    <a:pt x="1383830" y="5582533"/>
                  </a:lnTo>
                  <a:lnTo>
                    <a:pt x="1366937" y="5617395"/>
                  </a:lnTo>
                  <a:lnTo>
                    <a:pt x="1349711" y="5651999"/>
                  </a:lnTo>
                  <a:lnTo>
                    <a:pt x="1332155" y="5686344"/>
                  </a:lnTo>
                  <a:lnTo>
                    <a:pt x="1314269" y="5720424"/>
                  </a:lnTo>
                  <a:lnTo>
                    <a:pt x="1296057" y="5754239"/>
                  </a:lnTo>
                  <a:lnTo>
                    <a:pt x="1277520" y="5787784"/>
                  </a:lnTo>
                  <a:lnTo>
                    <a:pt x="1258661" y="5821058"/>
                  </a:lnTo>
                  <a:lnTo>
                    <a:pt x="1239481" y="5854056"/>
                  </a:lnTo>
                  <a:lnTo>
                    <a:pt x="1200169" y="5919215"/>
                  </a:lnTo>
                  <a:lnTo>
                    <a:pt x="1159601" y="5983239"/>
                  </a:lnTo>
                  <a:lnTo>
                    <a:pt x="1117794" y="6046104"/>
                  </a:lnTo>
                  <a:lnTo>
                    <a:pt x="1074763" y="6107787"/>
                  </a:lnTo>
                  <a:lnTo>
                    <a:pt x="1030528" y="6168264"/>
                  </a:lnTo>
                  <a:lnTo>
                    <a:pt x="985103" y="6227512"/>
                  </a:lnTo>
                  <a:lnTo>
                    <a:pt x="938506" y="6285508"/>
                  </a:lnTo>
                  <a:lnTo>
                    <a:pt x="890754" y="6342227"/>
                  </a:lnTo>
                  <a:lnTo>
                    <a:pt x="841864" y="6397646"/>
                  </a:lnTo>
                  <a:lnTo>
                    <a:pt x="791852" y="6451743"/>
                  </a:lnTo>
                  <a:lnTo>
                    <a:pt x="740735" y="6504493"/>
                  </a:lnTo>
                  <a:lnTo>
                    <a:pt x="688531" y="6555873"/>
                  </a:lnTo>
                  <a:lnTo>
                    <a:pt x="635256" y="6605859"/>
                  </a:lnTo>
                  <a:lnTo>
                    <a:pt x="580926" y="6654429"/>
                  </a:lnTo>
                  <a:lnTo>
                    <a:pt x="525559" y="6701559"/>
                  </a:lnTo>
                  <a:lnTo>
                    <a:pt x="469172" y="6747224"/>
                  </a:lnTo>
                  <a:lnTo>
                    <a:pt x="411781" y="6791403"/>
                  </a:lnTo>
                  <a:lnTo>
                    <a:pt x="353403" y="6834071"/>
                  </a:lnTo>
                  <a:lnTo>
                    <a:pt x="323850" y="6854831"/>
                  </a:lnTo>
                  <a:lnTo>
                    <a:pt x="3038855" y="6857999"/>
                  </a:lnTo>
                  <a:lnTo>
                    <a:pt x="3038855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6272" y="3512820"/>
              <a:ext cx="4725924" cy="5151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8435" y="3526790"/>
              <a:ext cx="4642104" cy="4323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0721" y="3631438"/>
              <a:ext cx="1444625" cy="154940"/>
            </a:xfrm>
            <a:custGeom>
              <a:avLst/>
              <a:gdLst/>
              <a:ahLst/>
              <a:cxnLst/>
              <a:rect l="l" t="t" r="r" b="b"/>
              <a:pathLst>
                <a:path w="1444625" h="154939">
                  <a:moveTo>
                    <a:pt x="1386839" y="0"/>
                  </a:moveTo>
                  <a:lnTo>
                    <a:pt x="1330452" y="154939"/>
                  </a:lnTo>
                  <a:lnTo>
                    <a:pt x="1444498" y="154939"/>
                  </a:lnTo>
                  <a:lnTo>
                    <a:pt x="1386839" y="0"/>
                  </a:lnTo>
                  <a:close/>
                </a:path>
                <a:path w="1444625" h="154939">
                  <a:moveTo>
                    <a:pt x="56387" y="0"/>
                  </a:moveTo>
                  <a:lnTo>
                    <a:pt x="0" y="154939"/>
                  </a:lnTo>
                  <a:lnTo>
                    <a:pt x="114045" y="154939"/>
                  </a:lnTo>
                  <a:lnTo>
                    <a:pt x="56387" y="0"/>
                  </a:lnTo>
                  <a:close/>
                </a:path>
              </a:pathLst>
            </a:custGeom>
            <a:ln w="4572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3427" y="3602354"/>
              <a:ext cx="175006" cy="1104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8435" y="3526790"/>
              <a:ext cx="4642485" cy="432434"/>
            </a:xfrm>
            <a:custGeom>
              <a:avLst/>
              <a:gdLst/>
              <a:ahLst/>
              <a:cxnLst/>
              <a:rect l="l" t="t" r="r" b="b"/>
              <a:pathLst>
                <a:path w="4642484" h="432435">
                  <a:moveTo>
                    <a:pt x="4385564" y="7112"/>
                  </a:moveTo>
                  <a:lnTo>
                    <a:pt x="4474718" y="7112"/>
                  </a:lnTo>
                  <a:lnTo>
                    <a:pt x="4642104" y="424942"/>
                  </a:lnTo>
                  <a:lnTo>
                    <a:pt x="4550283" y="424942"/>
                  </a:lnTo>
                  <a:lnTo>
                    <a:pt x="4513834" y="330073"/>
                  </a:lnTo>
                  <a:lnTo>
                    <a:pt x="4346829" y="330073"/>
                  </a:lnTo>
                  <a:lnTo>
                    <a:pt x="4312285" y="424942"/>
                  </a:lnTo>
                  <a:lnTo>
                    <a:pt x="4222750" y="424942"/>
                  </a:lnTo>
                  <a:lnTo>
                    <a:pt x="4385564" y="7112"/>
                  </a:lnTo>
                  <a:close/>
                </a:path>
                <a:path w="4642484" h="432435">
                  <a:moveTo>
                    <a:pt x="3777996" y="7112"/>
                  </a:moveTo>
                  <a:lnTo>
                    <a:pt x="3904234" y="7112"/>
                  </a:lnTo>
                  <a:lnTo>
                    <a:pt x="3980053" y="292100"/>
                  </a:lnTo>
                  <a:lnTo>
                    <a:pt x="4054983" y="7112"/>
                  </a:lnTo>
                  <a:lnTo>
                    <a:pt x="4181602" y="7112"/>
                  </a:lnTo>
                  <a:lnTo>
                    <a:pt x="4181602" y="424942"/>
                  </a:lnTo>
                  <a:lnTo>
                    <a:pt x="4103116" y="424942"/>
                  </a:lnTo>
                  <a:lnTo>
                    <a:pt x="4103116" y="96012"/>
                  </a:lnTo>
                  <a:lnTo>
                    <a:pt x="4020185" y="424942"/>
                  </a:lnTo>
                  <a:lnTo>
                    <a:pt x="3939031" y="424942"/>
                  </a:lnTo>
                  <a:lnTo>
                    <a:pt x="3856354" y="96012"/>
                  </a:lnTo>
                  <a:lnTo>
                    <a:pt x="3856354" y="424942"/>
                  </a:lnTo>
                  <a:lnTo>
                    <a:pt x="3777996" y="424942"/>
                  </a:lnTo>
                  <a:lnTo>
                    <a:pt x="3777996" y="7112"/>
                  </a:lnTo>
                  <a:close/>
                </a:path>
                <a:path w="4642484" h="432435">
                  <a:moveTo>
                    <a:pt x="3356355" y="7112"/>
                  </a:moveTo>
                  <a:lnTo>
                    <a:pt x="3440811" y="7112"/>
                  </a:lnTo>
                  <a:lnTo>
                    <a:pt x="3440811" y="233426"/>
                  </a:lnTo>
                  <a:lnTo>
                    <a:pt x="3441001" y="258002"/>
                  </a:lnTo>
                  <a:lnTo>
                    <a:pt x="3443859" y="303276"/>
                  </a:lnTo>
                  <a:lnTo>
                    <a:pt x="3469640" y="344424"/>
                  </a:lnTo>
                  <a:lnTo>
                    <a:pt x="3508680" y="358961"/>
                  </a:lnTo>
                  <a:lnTo>
                    <a:pt x="3525392" y="359918"/>
                  </a:lnTo>
                  <a:lnTo>
                    <a:pt x="3542278" y="359011"/>
                  </a:lnTo>
                  <a:lnTo>
                    <a:pt x="3579622" y="345313"/>
                  </a:lnTo>
                  <a:lnTo>
                    <a:pt x="3601466" y="309245"/>
                  </a:lnTo>
                  <a:lnTo>
                    <a:pt x="3604930" y="261274"/>
                  </a:lnTo>
                  <a:lnTo>
                    <a:pt x="3605149" y="238252"/>
                  </a:lnTo>
                  <a:lnTo>
                    <a:pt x="3605149" y="7112"/>
                  </a:lnTo>
                  <a:lnTo>
                    <a:pt x="3689604" y="7112"/>
                  </a:lnTo>
                  <a:lnTo>
                    <a:pt x="3689604" y="226568"/>
                  </a:lnTo>
                  <a:lnTo>
                    <a:pt x="3689175" y="261429"/>
                  </a:lnTo>
                  <a:lnTo>
                    <a:pt x="3685746" y="314579"/>
                  </a:lnTo>
                  <a:lnTo>
                    <a:pt x="3673014" y="361521"/>
                  </a:lnTo>
                  <a:lnTo>
                    <a:pt x="3647543" y="395458"/>
                  </a:lnTo>
                  <a:lnTo>
                    <a:pt x="3608324" y="419354"/>
                  </a:lnTo>
                  <a:lnTo>
                    <a:pt x="3551602" y="431266"/>
                  </a:lnTo>
                  <a:lnTo>
                    <a:pt x="3527933" y="432054"/>
                  </a:lnTo>
                  <a:lnTo>
                    <a:pt x="3499834" y="431194"/>
                  </a:lnTo>
                  <a:lnTo>
                    <a:pt x="3454495" y="424285"/>
                  </a:lnTo>
                  <a:lnTo>
                    <a:pt x="3409521" y="402336"/>
                  </a:lnTo>
                  <a:lnTo>
                    <a:pt x="3380095" y="371153"/>
                  </a:lnTo>
                  <a:lnTo>
                    <a:pt x="3364611" y="336042"/>
                  </a:lnTo>
                  <a:lnTo>
                    <a:pt x="3358435" y="291544"/>
                  </a:lnTo>
                  <a:lnTo>
                    <a:pt x="3356355" y="229997"/>
                  </a:lnTo>
                  <a:lnTo>
                    <a:pt x="3356355" y="7112"/>
                  </a:lnTo>
                  <a:close/>
                </a:path>
                <a:path w="4642484" h="432435">
                  <a:moveTo>
                    <a:pt x="3055112" y="7112"/>
                  </a:moveTo>
                  <a:lnTo>
                    <a:pt x="3144266" y="7112"/>
                  </a:lnTo>
                  <a:lnTo>
                    <a:pt x="3311652" y="424942"/>
                  </a:lnTo>
                  <a:lnTo>
                    <a:pt x="3219830" y="424942"/>
                  </a:lnTo>
                  <a:lnTo>
                    <a:pt x="3183381" y="330073"/>
                  </a:lnTo>
                  <a:lnTo>
                    <a:pt x="3016377" y="330073"/>
                  </a:lnTo>
                  <a:lnTo>
                    <a:pt x="2981833" y="424942"/>
                  </a:lnTo>
                  <a:lnTo>
                    <a:pt x="2892298" y="424942"/>
                  </a:lnTo>
                  <a:lnTo>
                    <a:pt x="3055112" y="7112"/>
                  </a:lnTo>
                  <a:close/>
                </a:path>
                <a:path w="4642484" h="432435">
                  <a:moveTo>
                    <a:pt x="2512949" y="7112"/>
                  </a:moveTo>
                  <a:lnTo>
                    <a:pt x="2690494" y="7112"/>
                  </a:lnTo>
                  <a:lnTo>
                    <a:pt x="2721717" y="7824"/>
                  </a:lnTo>
                  <a:lnTo>
                    <a:pt x="2770397" y="13487"/>
                  </a:lnTo>
                  <a:lnTo>
                    <a:pt x="2815161" y="34036"/>
                  </a:lnTo>
                  <a:lnTo>
                    <a:pt x="2844418" y="73324"/>
                  </a:lnTo>
                  <a:lnTo>
                    <a:pt x="2854705" y="124206"/>
                  </a:lnTo>
                  <a:lnTo>
                    <a:pt x="2852969" y="146708"/>
                  </a:lnTo>
                  <a:lnTo>
                    <a:pt x="2839114" y="185570"/>
                  </a:lnTo>
                  <a:lnTo>
                    <a:pt x="2811494" y="215838"/>
                  </a:lnTo>
                  <a:lnTo>
                    <a:pt x="2770155" y="235130"/>
                  </a:lnTo>
                  <a:lnTo>
                    <a:pt x="2744342" y="240537"/>
                  </a:lnTo>
                  <a:lnTo>
                    <a:pt x="2757461" y="248729"/>
                  </a:lnTo>
                  <a:lnTo>
                    <a:pt x="2789554" y="275590"/>
                  </a:lnTo>
                  <a:lnTo>
                    <a:pt x="2823273" y="320881"/>
                  </a:lnTo>
                  <a:lnTo>
                    <a:pt x="2888615" y="424942"/>
                  </a:lnTo>
                  <a:lnTo>
                    <a:pt x="2787650" y="424942"/>
                  </a:lnTo>
                  <a:lnTo>
                    <a:pt x="2726690" y="334010"/>
                  </a:lnTo>
                  <a:lnTo>
                    <a:pt x="2711761" y="311888"/>
                  </a:lnTo>
                  <a:lnTo>
                    <a:pt x="2682240" y="272669"/>
                  </a:lnTo>
                  <a:lnTo>
                    <a:pt x="2649194" y="253196"/>
                  </a:lnTo>
                  <a:lnTo>
                    <a:pt x="2614422" y="250571"/>
                  </a:lnTo>
                  <a:lnTo>
                    <a:pt x="2597277" y="250571"/>
                  </a:lnTo>
                  <a:lnTo>
                    <a:pt x="2597277" y="424942"/>
                  </a:lnTo>
                  <a:lnTo>
                    <a:pt x="2512949" y="424942"/>
                  </a:lnTo>
                  <a:lnTo>
                    <a:pt x="2512949" y="7112"/>
                  </a:lnTo>
                  <a:close/>
                </a:path>
                <a:path w="4642484" h="432435">
                  <a:moveTo>
                    <a:pt x="2126106" y="7112"/>
                  </a:moveTo>
                  <a:lnTo>
                    <a:pt x="2458212" y="7112"/>
                  </a:lnTo>
                  <a:lnTo>
                    <a:pt x="2458212" y="77850"/>
                  </a:lnTo>
                  <a:lnTo>
                    <a:pt x="2334514" y="77850"/>
                  </a:lnTo>
                  <a:lnTo>
                    <a:pt x="2334514" y="424942"/>
                  </a:lnTo>
                  <a:lnTo>
                    <a:pt x="2250059" y="424942"/>
                  </a:lnTo>
                  <a:lnTo>
                    <a:pt x="2250059" y="77850"/>
                  </a:lnTo>
                  <a:lnTo>
                    <a:pt x="2126106" y="77850"/>
                  </a:lnTo>
                  <a:lnTo>
                    <a:pt x="2126106" y="7112"/>
                  </a:lnTo>
                  <a:close/>
                </a:path>
                <a:path w="4642484" h="432435">
                  <a:moveTo>
                    <a:pt x="1606423" y="7112"/>
                  </a:moveTo>
                  <a:lnTo>
                    <a:pt x="1938527" y="7112"/>
                  </a:lnTo>
                  <a:lnTo>
                    <a:pt x="1938527" y="77850"/>
                  </a:lnTo>
                  <a:lnTo>
                    <a:pt x="1814829" y="77850"/>
                  </a:lnTo>
                  <a:lnTo>
                    <a:pt x="1814829" y="424942"/>
                  </a:lnTo>
                  <a:lnTo>
                    <a:pt x="1730375" y="424942"/>
                  </a:lnTo>
                  <a:lnTo>
                    <a:pt x="1730375" y="77850"/>
                  </a:lnTo>
                  <a:lnTo>
                    <a:pt x="1606423" y="77850"/>
                  </a:lnTo>
                  <a:lnTo>
                    <a:pt x="1606423" y="7112"/>
                  </a:lnTo>
                  <a:close/>
                </a:path>
                <a:path w="4642484" h="432435">
                  <a:moveTo>
                    <a:pt x="859155" y="7112"/>
                  </a:moveTo>
                  <a:lnTo>
                    <a:pt x="1168908" y="7112"/>
                  </a:lnTo>
                  <a:lnTo>
                    <a:pt x="1168908" y="77850"/>
                  </a:lnTo>
                  <a:lnTo>
                    <a:pt x="943482" y="77850"/>
                  </a:lnTo>
                  <a:lnTo>
                    <a:pt x="943482" y="170434"/>
                  </a:lnTo>
                  <a:lnTo>
                    <a:pt x="1153287" y="170434"/>
                  </a:lnTo>
                  <a:lnTo>
                    <a:pt x="1153287" y="240792"/>
                  </a:lnTo>
                  <a:lnTo>
                    <a:pt x="943482" y="240792"/>
                  </a:lnTo>
                  <a:lnTo>
                    <a:pt x="943482" y="354584"/>
                  </a:lnTo>
                  <a:lnTo>
                    <a:pt x="1176909" y="354584"/>
                  </a:lnTo>
                  <a:lnTo>
                    <a:pt x="1176909" y="424942"/>
                  </a:lnTo>
                  <a:lnTo>
                    <a:pt x="859155" y="424942"/>
                  </a:lnTo>
                  <a:lnTo>
                    <a:pt x="859155" y="7112"/>
                  </a:lnTo>
                  <a:close/>
                </a:path>
                <a:path w="4642484" h="432435">
                  <a:moveTo>
                    <a:pt x="437261" y="7112"/>
                  </a:moveTo>
                  <a:lnTo>
                    <a:pt x="521588" y="7112"/>
                  </a:lnTo>
                  <a:lnTo>
                    <a:pt x="521588" y="171577"/>
                  </a:lnTo>
                  <a:lnTo>
                    <a:pt x="686943" y="171577"/>
                  </a:lnTo>
                  <a:lnTo>
                    <a:pt x="686943" y="7112"/>
                  </a:lnTo>
                  <a:lnTo>
                    <a:pt x="771270" y="7112"/>
                  </a:lnTo>
                  <a:lnTo>
                    <a:pt x="771270" y="424942"/>
                  </a:lnTo>
                  <a:lnTo>
                    <a:pt x="686943" y="424942"/>
                  </a:lnTo>
                  <a:lnTo>
                    <a:pt x="686943" y="242316"/>
                  </a:lnTo>
                  <a:lnTo>
                    <a:pt x="521588" y="242316"/>
                  </a:lnTo>
                  <a:lnTo>
                    <a:pt x="521588" y="424942"/>
                  </a:lnTo>
                  <a:lnTo>
                    <a:pt x="437261" y="424942"/>
                  </a:lnTo>
                  <a:lnTo>
                    <a:pt x="437261" y="7112"/>
                  </a:lnTo>
                  <a:close/>
                </a:path>
                <a:path w="4642484" h="432435">
                  <a:moveTo>
                    <a:pt x="1393952" y="0"/>
                  </a:moveTo>
                  <a:lnTo>
                    <a:pt x="1462913" y="8604"/>
                  </a:lnTo>
                  <a:lnTo>
                    <a:pt x="1512442" y="34544"/>
                  </a:lnTo>
                  <a:lnTo>
                    <a:pt x="1542700" y="74755"/>
                  </a:lnTo>
                  <a:lnTo>
                    <a:pt x="1554099" y="126492"/>
                  </a:lnTo>
                  <a:lnTo>
                    <a:pt x="1469771" y="130302"/>
                  </a:lnTo>
                  <a:lnTo>
                    <a:pt x="1466318" y="115272"/>
                  </a:lnTo>
                  <a:lnTo>
                    <a:pt x="1461293" y="102552"/>
                  </a:lnTo>
                  <a:lnTo>
                    <a:pt x="1424273" y="73374"/>
                  </a:lnTo>
                  <a:lnTo>
                    <a:pt x="1393063" y="69850"/>
                  </a:lnTo>
                  <a:lnTo>
                    <a:pt x="1375679" y="70782"/>
                  </a:lnTo>
                  <a:lnTo>
                    <a:pt x="1335531" y="84962"/>
                  </a:lnTo>
                  <a:lnTo>
                    <a:pt x="1322197" y="110871"/>
                  </a:lnTo>
                  <a:lnTo>
                    <a:pt x="1322962" y="118018"/>
                  </a:lnTo>
                  <a:lnTo>
                    <a:pt x="1362059" y="149907"/>
                  </a:lnTo>
                  <a:lnTo>
                    <a:pt x="1412239" y="164211"/>
                  </a:lnTo>
                  <a:lnTo>
                    <a:pt x="1441005" y="171519"/>
                  </a:lnTo>
                  <a:lnTo>
                    <a:pt x="1465770" y="178958"/>
                  </a:lnTo>
                  <a:lnTo>
                    <a:pt x="1503299" y="194183"/>
                  </a:lnTo>
                  <a:lnTo>
                    <a:pt x="1540303" y="223936"/>
                  </a:lnTo>
                  <a:lnTo>
                    <a:pt x="1561973" y="266811"/>
                  </a:lnTo>
                  <a:lnTo>
                    <a:pt x="1566164" y="303276"/>
                  </a:lnTo>
                  <a:lnTo>
                    <a:pt x="1564903" y="320917"/>
                  </a:lnTo>
                  <a:lnTo>
                    <a:pt x="1546098" y="370459"/>
                  </a:lnTo>
                  <a:lnTo>
                    <a:pt x="1506950" y="408445"/>
                  </a:lnTo>
                  <a:lnTo>
                    <a:pt x="1470376" y="423735"/>
                  </a:lnTo>
                  <a:lnTo>
                    <a:pt x="1424898" y="431355"/>
                  </a:lnTo>
                  <a:lnTo>
                    <a:pt x="1398777" y="432308"/>
                  </a:lnTo>
                  <a:lnTo>
                    <a:pt x="1361461" y="430022"/>
                  </a:lnTo>
                  <a:lnTo>
                    <a:pt x="1300640" y="411734"/>
                  </a:lnTo>
                  <a:lnTo>
                    <a:pt x="1258014" y="375348"/>
                  </a:lnTo>
                  <a:lnTo>
                    <a:pt x="1232677" y="322008"/>
                  </a:lnTo>
                  <a:lnTo>
                    <a:pt x="1226439" y="289052"/>
                  </a:lnTo>
                  <a:lnTo>
                    <a:pt x="1308480" y="281051"/>
                  </a:lnTo>
                  <a:lnTo>
                    <a:pt x="1313148" y="300341"/>
                  </a:lnTo>
                  <a:lnTo>
                    <a:pt x="1319720" y="316880"/>
                  </a:lnTo>
                  <a:lnTo>
                    <a:pt x="1350893" y="350184"/>
                  </a:lnTo>
                  <a:lnTo>
                    <a:pt x="1399666" y="361061"/>
                  </a:lnTo>
                  <a:lnTo>
                    <a:pt x="1418790" y="359989"/>
                  </a:lnTo>
                  <a:lnTo>
                    <a:pt x="1461135" y="343916"/>
                  </a:lnTo>
                  <a:lnTo>
                    <a:pt x="1481709" y="303530"/>
                  </a:lnTo>
                  <a:lnTo>
                    <a:pt x="1481163" y="296384"/>
                  </a:lnTo>
                  <a:lnTo>
                    <a:pt x="1452749" y="264219"/>
                  </a:lnTo>
                  <a:lnTo>
                    <a:pt x="1399160" y="248007"/>
                  </a:lnTo>
                  <a:lnTo>
                    <a:pt x="1375155" y="241935"/>
                  </a:lnTo>
                  <a:lnTo>
                    <a:pt x="1343771" y="233074"/>
                  </a:lnTo>
                  <a:lnTo>
                    <a:pt x="1296146" y="212449"/>
                  </a:lnTo>
                  <a:lnTo>
                    <a:pt x="1263070" y="182469"/>
                  </a:lnTo>
                  <a:lnTo>
                    <a:pt x="1243830" y="140420"/>
                  </a:lnTo>
                  <a:lnTo>
                    <a:pt x="1241425" y="116586"/>
                  </a:lnTo>
                  <a:lnTo>
                    <a:pt x="1242566" y="100865"/>
                  </a:lnTo>
                  <a:lnTo>
                    <a:pt x="1259586" y="56896"/>
                  </a:lnTo>
                  <a:lnTo>
                    <a:pt x="1295733" y="22623"/>
                  </a:lnTo>
                  <a:lnTo>
                    <a:pt x="1349295" y="3619"/>
                  </a:lnTo>
                  <a:lnTo>
                    <a:pt x="1370736" y="904"/>
                  </a:lnTo>
                  <a:lnTo>
                    <a:pt x="1393952" y="0"/>
                  </a:lnTo>
                  <a:close/>
                </a:path>
                <a:path w="4642484" h="432435">
                  <a:moveTo>
                    <a:pt x="195580" y="0"/>
                  </a:moveTo>
                  <a:lnTo>
                    <a:pt x="265001" y="11334"/>
                  </a:lnTo>
                  <a:lnTo>
                    <a:pt x="320039" y="45338"/>
                  </a:lnTo>
                  <a:lnTo>
                    <a:pt x="345011" y="77914"/>
                  </a:lnTo>
                  <a:lnTo>
                    <a:pt x="362838" y="122301"/>
                  </a:lnTo>
                  <a:lnTo>
                    <a:pt x="279272" y="142240"/>
                  </a:lnTo>
                  <a:lnTo>
                    <a:pt x="274558" y="126829"/>
                  </a:lnTo>
                  <a:lnTo>
                    <a:pt x="267842" y="113157"/>
                  </a:lnTo>
                  <a:lnTo>
                    <a:pt x="235981" y="82690"/>
                  </a:lnTo>
                  <a:lnTo>
                    <a:pt x="191262" y="72136"/>
                  </a:lnTo>
                  <a:lnTo>
                    <a:pt x="169116" y="74209"/>
                  </a:lnTo>
                  <a:lnTo>
                    <a:pt x="131397" y="90834"/>
                  </a:lnTo>
                  <a:lnTo>
                    <a:pt x="103229" y="124672"/>
                  </a:lnTo>
                  <a:lnTo>
                    <a:pt x="88802" y="178722"/>
                  </a:lnTo>
                  <a:lnTo>
                    <a:pt x="86994" y="213487"/>
                  </a:lnTo>
                  <a:lnTo>
                    <a:pt x="88761" y="250255"/>
                  </a:lnTo>
                  <a:lnTo>
                    <a:pt x="102961" y="306695"/>
                  </a:lnTo>
                  <a:lnTo>
                    <a:pt x="130780" y="341058"/>
                  </a:lnTo>
                  <a:lnTo>
                    <a:pt x="167788" y="357822"/>
                  </a:lnTo>
                  <a:lnTo>
                    <a:pt x="189483" y="359918"/>
                  </a:lnTo>
                  <a:lnTo>
                    <a:pt x="205747" y="358584"/>
                  </a:lnTo>
                  <a:lnTo>
                    <a:pt x="247395" y="338582"/>
                  </a:lnTo>
                  <a:lnTo>
                    <a:pt x="276024" y="292701"/>
                  </a:lnTo>
                  <a:lnTo>
                    <a:pt x="282194" y="271272"/>
                  </a:lnTo>
                  <a:lnTo>
                    <a:pt x="363981" y="297307"/>
                  </a:lnTo>
                  <a:lnTo>
                    <a:pt x="338915" y="356869"/>
                  </a:lnTo>
                  <a:lnTo>
                    <a:pt x="301370" y="398907"/>
                  </a:lnTo>
                  <a:lnTo>
                    <a:pt x="251777" y="423767"/>
                  </a:lnTo>
                  <a:lnTo>
                    <a:pt x="190372" y="432054"/>
                  </a:lnTo>
                  <a:lnTo>
                    <a:pt x="150606" y="428503"/>
                  </a:lnTo>
                  <a:lnTo>
                    <a:pt x="82216" y="400067"/>
                  </a:lnTo>
                  <a:lnTo>
                    <a:pt x="30164" y="344154"/>
                  </a:lnTo>
                  <a:lnTo>
                    <a:pt x="13414" y="307911"/>
                  </a:lnTo>
                  <a:lnTo>
                    <a:pt x="3355" y="266430"/>
                  </a:lnTo>
                  <a:lnTo>
                    <a:pt x="0" y="219710"/>
                  </a:lnTo>
                  <a:lnTo>
                    <a:pt x="3377" y="170493"/>
                  </a:lnTo>
                  <a:lnTo>
                    <a:pt x="13493" y="127063"/>
                  </a:lnTo>
                  <a:lnTo>
                    <a:pt x="30325" y="89443"/>
                  </a:lnTo>
                  <a:lnTo>
                    <a:pt x="53847" y="57658"/>
                  </a:lnTo>
                  <a:lnTo>
                    <a:pt x="82923" y="32414"/>
                  </a:lnTo>
                  <a:lnTo>
                    <a:pt x="153789" y="3597"/>
                  </a:lnTo>
                  <a:lnTo>
                    <a:pt x="195580" y="0"/>
                  </a:lnTo>
                  <a:close/>
                </a:path>
              </a:pathLst>
            </a:custGeom>
            <a:ln w="4572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30480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Danger</a:t>
            </a:r>
            <a:r>
              <a:rPr sz="4600" spc="-35" dirty="0"/>
              <a:t> </a:t>
            </a:r>
            <a:r>
              <a:rPr sz="4600" spc="-5" dirty="0"/>
              <a:t>box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475988" y="2218944"/>
            <a:ext cx="3448812" cy="333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19" y="2243327"/>
            <a:ext cx="3921252" cy="3182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352932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Epidemiology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81658"/>
            <a:ext cx="7573645" cy="459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third of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RTA’s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have significant chest trauma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Approx. 80%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blunt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trauma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20 - 25%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Majority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deaths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preventable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Arial"/>
              <a:buChar char=""/>
            </a:pPr>
            <a:endParaRPr sz="3800">
              <a:latin typeface="Arial"/>
              <a:cs typeface="Arial"/>
            </a:endParaRPr>
          </a:p>
          <a:p>
            <a:pPr marL="396875" marR="5080" indent="-384810">
              <a:lnSpc>
                <a:spcPts val="3020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BCT require surgical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intervention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opposed 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15 - 30% in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724915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CLINICAL</a:t>
            </a:r>
            <a:r>
              <a:rPr sz="4600" spc="-185" dirty="0"/>
              <a:t> </a:t>
            </a:r>
            <a:r>
              <a:rPr sz="4600" spc="-65" dirty="0"/>
              <a:t>PRESENTATION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29241"/>
            <a:ext cx="6885305" cy="43510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47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VARIED</a:t>
            </a:r>
            <a:endParaRPr sz="3000">
              <a:latin typeface="Arial"/>
              <a:cs typeface="Arial"/>
            </a:endParaRPr>
          </a:p>
          <a:p>
            <a:pPr marL="698500" marR="351155" indent="-274320">
              <a:lnSpc>
                <a:spcPts val="2810"/>
              </a:lnSpc>
              <a:spcBef>
                <a:spcPts val="685"/>
              </a:spcBef>
            </a:pPr>
            <a:r>
              <a:rPr sz="2350" spc="-625" dirty="0">
                <a:solidFill>
                  <a:srgbClr val="6D9FAF"/>
                </a:solidFill>
                <a:latin typeface="Arial"/>
                <a:cs typeface="Arial"/>
              </a:rPr>
              <a:t>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Polytraumatized with other injury  components i.e. abdominal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hemorrhage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MECHANISM OF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9FAF"/>
              </a:buClr>
              <a:buFont typeface="Arial"/>
              <a:buChar char=""/>
            </a:pPr>
            <a:endParaRPr sz="4050">
              <a:latin typeface="Arial"/>
              <a:cs typeface="Arial"/>
            </a:endParaRPr>
          </a:p>
          <a:p>
            <a:pPr marL="396875" marR="5080" indent="-384810">
              <a:lnSpc>
                <a:spcPct val="9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HIGH INDEX OF SUSPICION FOR  SINISTER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BADNESS</a:t>
            </a:r>
            <a:r>
              <a:rPr sz="4400" b="1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BENEATH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240919"/>
            <a:ext cx="6300470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Initial </a:t>
            </a:r>
            <a:r>
              <a:rPr sz="3800" dirty="0"/>
              <a:t>Management –</a:t>
            </a:r>
            <a:r>
              <a:rPr sz="3800" spc="-90" dirty="0"/>
              <a:t> </a:t>
            </a:r>
            <a:r>
              <a:rPr sz="3800" dirty="0"/>
              <a:t>Primary  Survey </a:t>
            </a:r>
            <a:r>
              <a:rPr sz="3800" spc="-55" dirty="0"/>
              <a:t>(ATLS </a:t>
            </a:r>
            <a:r>
              <a:rPr sz="3800" dirty="0"/>
              <a:t>protocol)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1128064" y="2292985"/>
            <a:ext cx="393191" cy="29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8064" y="3501212"/>
            <a:ext cx="393700" cy="610870"/>
            <a:chOff x="1128064" y="3501212"/>
            <a:chExt cx="393700" cy="610870"/>
          </a:xfrm>
        </p:grpSpPr>
        <p:sp>
          <p:nvSpPr>
            <p:cNvPr id="5" name="object 5"/>
            <p:cNvSpPr/>
            <p:nvPr/>
          </p:nvSpPr>
          <p:spPr>
            <a:xfrm>
              <a:off x="1128064" y="3501212"/>
              <a:ext cx="393191" cy="294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8064" y="3817366"/>
              <a:ext cx="393191" cy="2941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8064" y="5025593"/>
            <a:ext cx="393700" cy="610235"/>
            <a:chOff x="1128064" y="5025593"/>
            <a:chExt cx="393700" cy="610235"/>
          </a:xfrm>
        </p:grpSpPr>
        <p:sp>
          <p:nvSpPr>
            <p:cNvPr id="8" name="object 8"/>
            <p:cNvSpPr/>
            <p:nvPr/>
          </p:nvSpPr>
          <p:spPr>
            <a:xfrm>
              <a:off x="1128064" y="5025593"/>
              <a:ext cx="393191" cy="294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8064" y="5341620"/>
              <a:ext cx="393191" cy="2941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3084" y="1846910"/>
            <a:ext cx="7030720" cy="3802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indent="-309880">
              <a:lnSpc>
                <a:spcPts val="3105"/>
              </a:lnSpc>
              <a:spcBef>
                <a:spcPts val="100"/>
              </a:spcBef>
              <a:buClr>
                <a:srgbClr val="6D9FAF"/>
              </a:buClr>
              <a:buSzPct val="79629"/>
              <a:buChar char=""/>
              <a:tabLst>
                <a:tab pos="373380" algn="l"/>
              </a:tabLst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Airway/spinal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stabilization</a:t>
            </a:r>
            <a:endParaRPr sz="2700">
              <a:latin typeface="Arial"/>
              <a:cs typeface="Arial"/>
            </a:endParaRPr>
          </a:p>
          <a:p>
            <a:pPr marL="732155">
              <a:lnSpc>
                <a:spcPts val="2625"/>
              </a:lnSpc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Trachea,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bronchial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disruption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372745" indent="-309880">
              <a:lnSpc>
                <a:spcPts val="3105"/>
              </a:lnSpc>
              <a:buClr>
                <a:srgbClr val="6D9FAF"/>
              </a:buClr>
              <a:buSzPct val="79629"/>
              <a:buChar char=""/>
              <a:tabLst>
                <a:tab pos="37338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Breathing</a:t>
            </a:r>
            <a:endParaRPr sz="2700">
              <a:latin typeface="Arial"/>
              <a:cs typeface="Arial"/>
            </a:endParaRPr>
          </a:p>
          <a:p>
            <a:pPr marL="732155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Chest wall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integrity,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pneumothorax,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flail</a:t>
            </a:r>
            <a:endParaRPr sz="2300">
              <a:latin typeface="Arial"/>
              <a:cs typeface="Arial"/>
            </a:endParaRPr>
          </a:p>
          <a:p>
            <a:pPr marL="732155">
              <a:lnSpc>
                <a:spcPts val="2625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Pulmonary contusions,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50" spc="22" baseline="-22222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diffusion</a:t>
            </a:r>
            <a:r>
              <a:rPr sz="23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372745" indent="-309880">
              <a:lnSpc>
                <a:spcPts val="3105"/>
              </a:lnSpc>
              <a:spcBef>
                <a:spcPts val="5"/>
              </a:spcBef>
              <a:buClr>
                <a:srgbClr val="6D9FAF"/>
              </a:buClr>
              <a:buSzPct val="79629"/>
              <a:buChar char=""/>
              <a:tabLst>
                <a:tab pos="37338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Circulation</a:t>
            </a:r>
            <a:endParaRPr sz="2700">
              <a:latin typeface="Arial"/>
              <a:cs typeface="Arial"/>
            </a:endParaRPr>
          </a:p>
          <a:p>
            <a:pPr marL="732155">
              <a:lnSpc>
                <a:spcPts val="2485"/>
              </a:lnSpc>
            </a:pP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Tamponade,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hemothorax,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endParaRPr sz="2300">
              <a:latin typeface="Arial"/>
              <a:cs typeface="Arial"/>
            </a:endParaRPr>
          </a:p>
          <a:p>
            <a:pPr marL="732155">
              <a:lnSpc>
                <a:spcPts val="2625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Cardiac, great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494" y="2694254"/>
            <a:ext cx="62255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4604" algn="ctr">
              <a:lnSpc>
                <a:spcPct val="100000"/>
              </a:lnSpc>
              <a:spcBef>
                <a:spcPts val="100"/>
              </a:spcBef>
            </a:pPr>
            <a:r>
              <a:rPr sz="5400" spc="-70" dirty="0">
                <a:solidFill>
                  <a:srgbClr val="FFFFFF"/>
                </a:solidFill>
                <a:latin typeface="Arial"/>
                <a:cs typeface="Arial"/>
              </a:rPr>
              <a:t>“TREAT </a:t>
            </a: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LIFE  </a:t>
            </a:r>
            <a:r>
              <a:rPr sz="5400" spc="-40" dirty="0">
                <a:solidFill>
                  <a:srgbClr val="FFFFFF"/>
                </a:solidFill>
                <a:latin typeface="Arial"/>
                <a:cs typeface="Arial"/>
              </a:rPr>
              <a:t>THREATENING  </a:t>
            </a: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INJURIES AS</a:t>
            </a:r>
            <a:r>
              <a:rPr sz="54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THEY  ARE</a:t>
            </a:r>
            <a:r>
              <a:rPr sz="5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IDENTIFIED”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4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IMMEDIATE </a:t>
            </a:r>
            <a:r>
              <a:rPr sz="3600" dirty="0"/>
              <a:t>LIFE</a:t>
            </a:r>
            <a:r>
              <a:rPr sz="3600" spc="-125" dirty="0"/>
              <a:t> </a:t>
            </a:r>
            <a:r>
              <a:rPr sz="3600" spc="-25" dirty="0"/>
              <a:t>THREATENING  </a:t>
            </a:r>
            <a:r>
              <a:rPr sz="3600" dirty="0"/>
              <a:t>THORACIC</a:t>
            </a:r>
            <a:r>
              <a:rPr sz="3600" spc="-5" dirty="0"/>
              <a:t> </a:t>
            </a:r>
            <a:r>
              <a:rPr sz="3600" dirty="0"/>
              <a:t>INJURIES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2516" y="1913001"/>
            <a:ext cx="3088640" cy="37522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890"/>
              </a:spcBef>
              <a:buClr>
                <a:srgbClr val="6D9FAF"/>
              </a:buClr>
              <a:buSzPct val="80303"/>
              <a:buChar char=""/>
              <a:tabLst>
                <a:tab pos="397510" algn="l"/>
              </a:tabLst>
            </a:pPr>
            <a:r>
              <a:rPr sz="3300" spc="-55" dirty="0">
                <a:solidFill>
                  <a:srgbClr val="FFFFFF"/>
                </a:solidFill>
                <a:latin typeface="Arial"/>
                <a:cs typeface="Arial"/>
              </a:rPr>
              <a:t>Tension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D9FAF"/>
              </a:buClr>
              <a:buFont typeface="Arial"/>
              <a:buChar char=""/>
            </a:pPr>
            <a:endParaRPr sz="4100">
              <a:latin typeface="Arial"/>
              <a:cs typeface="Arial"/>
            </a:endParaRPr>
          </a:p>
          <a:p>
            <a:pPr marL="396875" marR="470534" indent="-384810">
              <a:lnSpc>
                <a:spcPts val="3170"/>
              </a:lnSpc>
              <a:buClr>
                <a:srgbClr val="6D9FAF"/>
              </a:buClr>
              <a:buSzPct val="80303"/>
              <a:buChar char=""/>
              <a:tabLst>
                <a:tab pos="397510" algn="l"/>
              </a:tabLst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Massive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hemothorax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D9FAF"/>
              </a:buClr>
              <a:buFont typeface="Arial"/>
              <a:buChar char=""/>
            </a:pPr>
            <a:endParaRPr sz="4100">
              <a:latin typeface="Arial"/>
              <a:cs typeface="Arial"/>
            </a:endParaRPr>
          </a:p>
          <a:p>
            <a:pPr marL="396875" marR="5080" indent="-384810">
              <a:lnSpc>
                <a:spcPts val="3170"/>
              </a:lnSpc>
              <a:buClr>
                <a:srgbClr val="6D9FAF"/>
              </a:buClr>
              <a:buSzPct val="80303"/>
              <a:buChar char=""/>
              <a:tabLst>
                <a:tab pos="397510" algn="l"/>
              </a:tabLst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Open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3151" y="1772234"/>
            <a:ext cx="3274060" cy="45580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96240" marR="5080" indent="-384175">
              <a:lnSpc>
                <a:spcPts val="3170"/>
              </a:lnSpc>
              <a:spcBef>
                <a:spcPts val="865"/>
              </a:spcBef>
              <a:buClr>
                <a:srgbClr val="6D9FAF"/>
              </a:buClr>
              <a:buSzPct val="80303"/>
              <a:buChar char=""/>
              <a:tabLst>
                <a:tab pos="396875" algn="l"/>
              </a:tabLst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Cardiac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uption/</a:t>
            </a:r>
            <a:r>
              <a:rPr sz="33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amp  onade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D9FAF"/>
              </a:buClr>
              <a:buFont typeface="Arial"/>
              <a:buChar char=""/>
            </a:pPr>
            <a:endParaRPr sz="4150">
              <a:latin typeface="Arial"/>
              <a:cs typeface="Arial"/>
            </a:endParaRPr>
          </a:p>
          <a:p>
            <a:pPr marL="396240" marR="1051560" indent="-384175">
              <a:lnSpc>
                <a:spcPts val="3170"/>
              </a:lnSpc>
              <a:buClr>
                <a:srgbClr val="6D9FAF"/>
              </a:buClr>
              <a:buSzPct val="80303"/>
              <a:buChar char=""/>
              <a:tabLst>
                <a:tab pos="396875" algn="l"/>
              </a:tabLst>
            </a:pP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Tracheal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uption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4150">
              <a:latin typeface="Arial"/>
              <a:cs typeface="Arial"/>
            </a:endParaRPr>
          </a:p>
          <a:p>
            <a:pPr marL="396240" marR="817880" indent="-384175">
              <a:lnSpc>
                <a:spcPct val="80000"/>
              </a:lnSpc>
              <a:buClr>
                <a:srgbClr val="6D9FAF"/>
              </a:buClr>
              <a:buSzPct val="80303"/>
              <a:buChar char=""/>
              <a:tabLst>
                <a:tab pos="396875" algn="l"/>
              </a:tabLst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Contained 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Aortic  transe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72" y="582625"/>
            <a:ext cx="74460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Crucial 1° Survey </a:t>
            </a:r>
            <a:r>
              <a:rPr sz="3200" spc="-10" dirty="0"/>
              <a:t>Differential </a:t>
            </a:r>
            <a:r>
              <a:rPr sz="3200" dirty="0"/>
              <a:t>Dx:</a:t>
            </a:r>
            <a:r>
              <a:rPr sz="3200" spc="-85" dirty="0"/>
              <a:t> </a:t>
            </a:r>
            <a:r>
              <a:rPr sz="3200" spc="-5" dirty="0"/>
              <a:t>Cardiac  </a:t>
            </a:r>
            <a:r>
              <a:rPr sz="3200" spc="-45" dirty="0"/>
              <a:t>Tamponade </a:t>
            </a:r>
            <a:r>
              <a:rPr sz="3200" dirty="0"/>
              <a:t>vs </a:t>
            </a:r>
            <a:r>
              <a:rPr sz="3200" spc="-55" dirty="0"/>
              <a:t>Tension</a:t>
            </a:r>
            <a:r>
              <a:rPr sz="3200" spc="-75" dirty="0"/>
              <a:t> </a:t>
            </a:r>
            <a:r>
              <a:rPr sz="3200" spc="-5" dirty="0"/>
              <a:t>Pneumothorax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8422" y="3467605"/>
            <a:ext cx="214629" cy="15367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800" spc="1025" dirty="0">
                <a:solidFill>
                  <a:srgbClr val="FFFFFF"/>
                </a:solidFill>
                <a:latin typeface="Wingdings"/>
                <a:cs typeface="Wingdings"/>
              </a:rPr>
              <a:t>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spc="1030" dirty="0">
                <a:solidFill>
                  <a:srgbClr val="FFFFFF"/>
                </a:solidFill>
                <a:latin typeface="Wingdings"/>
                <a:cs typeface="Wingdings"/>
              </a:rPr>
              <a:t></a:t>
            </a:r>
            <a:endParaRPr sz="2800">
              <a:latin typeface="Wingdings"/>
              <a:cs typeface="Wingdings"/>
            </a:endParaRPr>
          </a:p>
          <a:p>
            <a:pPr marL="23495">
              <a:lnSpc>
                <a:spcPct val="100000"/>
              </a:lnSpc>
              <a:spcBef>
                <a:spcPts val="940"/>
              </a:spcBef>
            </a:pPr>
            <a:r>
              <a:rPr sz="2800" spc="1030" dirty="0">
                <a:solidFill>
                  <a:srgbClr val="FFFFFF"/>
                </a:solidFill>
                <a:latin typeface="Wingdings"/>
                <a:cs typeface="Wingdings"/>
              </a:rPr>
              <a:t></a:t>
            </a:r>
            <a:endParaRPr sz="2800">
              <a:latin typeface="Wingdings"/>
              <a:cs typeface="Wingding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9112" y="2136711"/>
          <a:ext cx="8229599" cy="4352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5220"/>
                <a:gridCol w="2463800"/>
                <a:gridCol w="3370579"/>
              </a:tblGrid>
              <a:tr h="822960"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2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436245" marR="427990" indent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Cardiac  </a:t>
                      </a:r>
                      <a:r>
                        <a:rPr sz="2400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ampona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1306195" algn="l"/>
                        </a:tabLst>
                      </a:pPr>
                      <a:r>
                        <a:rPr sz="2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Tension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Pneumothorax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 (PEA)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5001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Cardiac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Tones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Muffled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Breath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Sounds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Absent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collapsed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7285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Neck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Veins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590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Distended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(flat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 hypovolemia)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Flat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511238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Respirations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sz="24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Tachypnea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  <a:tr h="75723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583565">
                        <a:lnSpc>
                          <a:spcPts val="2880"/>
                        </a:lnSpc>
                        <a:spcBef>
                          <a:spcPts val="8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e/drain 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pericardium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Needle/tube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chest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A3A3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455"/>
            <a:ext cx="9144000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2974" y="197307"/>
            <a:ext cx="7450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TENSION</a:t>
            </a:r>
            <a:r>
              <a:rPr sz="4400" spc="-70" dirty="0"/>
              <a:t> </a:t>
            </a:r>
            <a:r>
              <a:rPr sz="4400" dirty="0"/>
              <a:t>PNEUMOTHORAX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623405"/>
            <a:ext cx="605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163" y="6347561"/>
            <a:ext cx="17106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www.health-nurses-  doctors.blogspot.com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49" y="52527"/>
            <a:ext cx="525653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Tahoma"/>
                <a:cs typeface="Tahoma"/>
              </a:rPr>
              <a:t>Needle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Decompression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838199"/>
            <a:ext cx="9144000" cy="601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613"/>
            <a:ext cx="696340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MASSIVE</a:t>
            </a:r>
            <a:r>
              <a:rPr sz="4600" spc="-50" dirty="0"/>
              <a:t> </a:t>
            </a:r>
            <a:r>
              <a:rPr sz="4600" spc="-5" dirty="0"/>
              <a:t>HEMOTHORAX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2569464" y="1408175"/>
            <a:ext cx="5507355" cy="4544695"/>
            <a:chOff x="2569464" y="1408175"/>
            <a:chExt cx="5507355" cy="4544695"/>
          </a:xfrm>
        </p:grpSpPr>
        <p:sp>
          <p:nvSpPr>
            <p:cNvPr id="4" name="object 4"/>
            <p:cNvSpPr/>
            <p:nvPr/>
          </p:nvSpPr>
          <p:spPr>
            <a:xfrm>
              <a:off x="2578608" y="1417319"/>
              <a:ext cx="4267200" cy="4526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4036" y="1412747"/>
              <a:ext cx="4276725" cy="4535805"/>
            </a:xfrm>
            <a:custGeom>
              <a:avLst/>
              <a:gdLst/>
              <a:ahLst/>
              <a:cxnLst/>
              <a:rect l="l" t="t" r="r" b="b"/>
              <a:pathLst>
                <a:path w="4276725" h="4535805">
                  <a:moveTo>
                    <a:pt x="0" y="4535424"/>
                  </a:moveTo>
                  <a:lnTo>
                    <a:pt x="4276344" y="4535424"/>
                  </a:lnTo>
                  <a:lnTo>
                    <a:pt x="4276344" y="0"/>
                  </a:lnTo>
                  <a:lnTo>
                    <a:pt x="0" y="0"/>
                  </a:lnTo>
                  <a:lnTo>
                    <a:pt x="0" y="45354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6774" y="4639034"/>
              <a:ext cx="2470150" cy="1129665"/>
            </a:xfrm>
            <a:custGeom>
              <a:avLst/>
              <a:gdLst/>
              <a:ahLst/>
              <a:cxnLst/>
              <a:rect l="l" t="t" r="r" b="b"/>
              <a:pathLst>
                <a:path w="2470150" h="1129664">
                  <a:moveTo>
                    <a:pt x="19532" y="0"/>
                  </a:moveTo>
                  <a:lnTo>
                    <a:pt x="12309" y="1244"/>
                  </a:lnTo>
                  <a:lnTo>
                    <a:pt x="6086" y="5083"/>
                  </a:lnTo>
                  <a:lnTo>
                    <a:pt x="1672" y="11197"/>
                  </a:lnTo>
                  <a:lnTo>
                    <a:pt x="0" y="18611"/>
                  </a:lnTo>
                  <a:lnTo>
                    <a:pt x="1244" y="25834"/>
                  </a:lnTo>
                  <a:lnTo>
                    <a:pt x="5083" y="32057"/>
                  </a:lnTo>
                  <a:lnTo>
                    <a:pt x="11197" y="36470"/>
                  </a:lnTo>
                  <a:lnTo>
                    <a:pt x="18665" y="38143"/>
                  </a:lnTo>
                  <a:lnTo>
                    <a:pt x="25850" y="36899"/>
                  </a:lnTo>
                  <a:lnTo>
                    <a:pt x="32059" y="33059"/>
                  </a:lnTo>
                  <a:lnTo>
                    <a:pt x="36470" y="26945"/>
                  </a:lnTo>
                  <a:lnTo>
                    <a:pt x="38143" y="19532"/>
                  </a:lnTo>
                  <a:lnTo>
                    <a:pt x="36899" y="12309"/>
                  </a:lnTo>
                  <a:lnTo>
                    <a:pt x="33059" y="6086"/>
                  </a:lnTo>
                  <a:lnTo>
                    <a:pt x="26945" y="1672"/>
                  </a:lnTo>
                  <a:lnTo>
                    <a:pt x="19532" y="0"/>
                  </a:lnTo>
                  <a:close/>
                </a:path>
                <a:path w="2470150" h="1129664">
                  <a:moveTo>
                    <a:pt x="89019" y="31369"/>
                  </a:moveTo>
                  <a:lnTo>
                    <a:pt x="81825" y="32613"/>
                  </a:lnTo>
                  <a:lnTo>
                    <a:pt x="75608" y="36452"/>
                  </a:lnTo>
                  <a:lnTo>
                    <a:pt x="71141" y="42566"/>
                  </a:lnTo>
                  <a:lnTo>
                    <a:pt x="69470" y="49960"/>
                  </a:lnTo>
                  <a:lnTo>
                    <a:pt x="70729" y="57140"/>
                  </a:lnTo>
                  <a:lnTo>
                    <a:pt x="74606" y="63319"/>
                  </a:lnTo>
                  <a:lnTo>
                    <a:pt x="80793" y="67712"/>
                  </a:lnTo>
                  <a:lnTo>
                    <a:pt x="88134" y="69510"/>
                  </a:lnTo>
                  <a:lnTo>
                    <a:pt x="95319" y="68252"/>
                  </a:lnTo>
                  <a:lnTo>
                    <a:pt x="101528" y="64375"/>
                  </a:lnTo>
                  <a:lnTo>
                    <a:pt x="105939" y="58187"/>
                  </a:lnTo>
                  <a:lnTo>
                    <a:pt x="107630" y="50847"/>
                  </a:lnTo>
                  <a:lnTo>
                    <a:pt x="106416" y="43662"/>
                  </a:lnTo>
                  <a:lnTo>
                    <a:pt x="102582" y="37453"/>
                  </a:lnTo>
                  <a:lnTo>
                    <a:pt x="96414" y="33041"/>
                  </a:lnTo>
                  <a:lnTo>
                    <a:pt x="89019" y="31369"/>
                  </a:lnTo>
                  <a:close/>
                </a:path>
                <a:path w="2470150" h="1129664">
                  <a:moveTo>
                    <a:pt x="158543" y="62720"/>
                  </a:moveTo>
                  <a:lnTo>
                    <a:pt x="151358" y="63934"/>
                  </a:lnTo>
                  <a:lnTo>
                    <a:pt x="145149" y="67768"/>
                  </a:lnTo>
                  <a:lnTo>
                    <a:pt x="140737" y="73935"/>
                  </a:lnTo>
                  <a:lnTo>
                    <a:pt x="139047" y="81276"/>
                  </a:lnTo>
                  <a:lnTo>
                    <a:pt x="140261" y="88461"/>
                  </a:lnTo>
                  <a:lnTo>
                    <a:pt x="144095" y="94670"/>
                  </a:lnTo>
                  <a:lnTo>
                    <a:pt x="150262" y="99081"/>
                  </a:lnTo>
                  <a:lnTo>
                    <a:pt x="157656" y="100772"/>
                  </a:lnTo>
                  <a:lnTo>
                    <a:pt x="164836" y="99558"/>
                  </a:lnTo>
                  <a:lnTo>
                    <a:pt x="171015" y="95724"/>
                  </a:lnTo>
                  <a:lnTo>
                    <a:pt x="175408" y="89556"/>
                  </a:lnTo>
                  <a:lnTo>
                    <a:pt x="177153" y="82216"/>
                  </a:lnTo>
                  <a:lnTo>
                    <a:pt x="175932" y="75031"/>
                  </a:lnTo>
                  <a:lnTo>
                    <a:pt x="172069" y="68822"/>
                  </a:lnTo>
                  <a:lnTo>
                    <a:pt x="165883" y="64410"/>
                  </a:lnTo>
                  <a:lnTo>
                    <a:pt x="158543" y="62720"/>
                  </a:lnTo>
                  <a:close/>
                </a:path>
                <a:path w="2470150" h="1129664">
                  <a:moveTo>
                    <a:pt x="228012" y="93981"/>
                  </a:moveTo>
                  <a:lnTo>
                    <a:pt x="220827" y="95240"/>
                  </a:lnTo>
                  <a:lnTo>
                    <a:pt x="214618" y="99117"/>
                  </a:lnTo>
                  <a:lnTo>
                    <a:pt x="210206" y="105304"/>
                  </a:lnTo>
                  <a:lnTo>
                    <a:pt x="208534" y="112645"/>
                  </a:lnTo>
                  <a:lnTo>
                    <a:pt x="209778" y="119830"/>
                  </a:lnTo>
                  <a:lnTo>
                    <a:pt x="213617" y="126039"/>
                  </a:lnTo>
                  <a:lnTo>
                    <a:pt x="219731" y="130450"/>
                  </a:lnTo>
                  <a:lnTo>
                    <a:pt x="227145" y="132141"/>
                  </a:lnTo>
                  <a:lnTo>
                    <a:pt x="234368" y="130927"/>
                  </a:lnTo>
                  <a:lnTo>
                    <a:pt x="240591" y="127093"/>
                  </a:lnTo>
                  <a:lnTo>
                    <a:pt x="245004" y="120925"/>
                  </a:lnTo>
                  <a:lnTo>
                    <a:pt x="246677" y="113532"/>
                  </a:lnTo>
                  <a:lnTo>
                    <a:pt x="245433" y="106352"/>
                  </a:lnTo>
                  <a:lnTo>
                    <a:pt x="241593" y="100173"/>
                  </a:lnTo>
                  <a:lnTo>
                    <a:pt x="235479" y="95779"/>
                  </a:lnTo>
                  <a:lnTo>
                    <a:pt x="228012" y="93981"/>
                  </a:lnTo>
                  <a:close/>
                </a:path>
                <a:path w="2470150" h="1129664">
                  <a:moveTo>
                    <a:pt x="297535" y="125349"/>
                  </a:moveTo>
                  <a:lnTo>
                    <a:pt x="290312" y="126593"/>
                  </a:lnTo>
                  <a:lnTo>
                    <a:pt x="284089" y="130432"/>
                  </a:lnTo>
                  <a:lnTo>
                    <a:pt x="279675" y="136546"/>
                  </a:lnTo>
                  <a:lnTo>
                    <a:pt x="278003" y="143960"/>
                  </a:lnTo>
                  <a:lnTo>
                    <a:pt x="279247" y="151183"/>
                  </a:lnTo>
                  <a:lnTo>
                    <a:pt x="283086" y="157406"/>
                  </a:lnTo>
                  <a:lnTo>
                    <a:pt x="289200" y="161819"/>
                  </a:lnTo>
                  <a:lnTo>
                    <a:pt x="296668" y="163492"/>
                  </a:lnTo>
                  <a:lnTo>
                    <a:pt x="303853" y="162248"/>
                  </a:lnTo>
                  <a:lnTo>
                    <a:pt x="310062" y="158408"/>
                  </a:lnTo>
                  <a:lnTo>
                    <a:pt x="314473" y="152294"/>
                  </a:lnTo>
                  <a:lnTo>
                    <a:pt x="316146" y="144881"/>
                  </a:lnTo>
                  <a:lnTo>
                    <a:pt x="314902" y="137658"/>
                  </a:lnTo>
                  <a:lnTo>
                    <a:pt x="311062" y="131435"/>
                  </a:lnTo>
                  <a:lnTo>
                    <a:pt x="304948" y="127021"/>
                  </a:lnTo>
                  <a:lnTo>
                    <a:pt x="297535" y="125349"/>
                  </a:lnTo>
                  <a:close/>
                </a:path>
                <a:path w="2470150" h="1129664">
                  <a:moveTo>
                    <a:pt x="367022" y="156700"/>
                  </a:moveTo>
                  <a:lnTo>
                    <a:pt x="359828" y="157914"/>
                  </a:lnTo>
                  <a:lnTo>
                    <a:pt x="353611" y="161748"/>
                  </a:lnTo>
                  <a:lnTo>
                    <a:pt x="349144" y="167915"/>
                  </a:lnTo>
                  <a:lnTo>
                    <a:pt x="347473" y="175309"/>
                  </a:lnTo>
                  <a:lnTo>
                    <a:pt x="348732" y="182489"/>
                  </a:lnTo>
                  <a:lnTo>
                    <a:pt x="352609" y="188668"/>
                  </a:lnTo>
                  <a:lnTo>
                    <a:pt x="358796" y="193061"/>
                  </a:lnTo>
                  <a:lnTo>
                    <a:pt x="358796" y="193188"/>
                  </a:lnTo>
                  <a:lnTo>
                    <a:pt x="366137" y="194859"/>
                  </a:lnTo>
                  <a:lnTo>
                    <a:pt x="373322" y="193601"/>
                  </a:lnTo>
                  <a:lnTo>
                    <a:pt x="379531" y="189724"/>
                  </a:lnTo>
                  <a:lnTo>
                    <a:pt x="383942" y="183536"/>
                  </a:lnTo>
                  <a:lnTo>
                    <a:pt x="385633" y="176196"/>
                  </a:lnTo>
                  <a:lnTo>
                    <a:pt x="384419" y="169011"/>
                  </a:lnTo>
                  <a:lnTo>
                    <a:pt x="380585" y="162802"/>
                  </a:lnTo>
                  <a:lnTo>
                    <a:pt x="374417" y="158390"/>
                  </a:lnTo>
                  <a:lnTo>
                    <a:pt x="367022" y="156700"/>
                  </a:lnTo>
                  <a:close/>
                </a:path>
                <a:path w="2470150" h="1129664">
                  <a:moveTo>
                    <a:pt x="436546" y="188069"/>
                  </a:moveTo>
                  <a:lnTo>
                    <a:pt x="429361" y="189283"/>
                  </a:lnTo>
                  <a:lnTo>
                    <a:pt x="423152" y="193117"/>
                  </a:lnTo>
                  <a:lnTo>
                    <a:pt x="418740" y="199284"/>
                  </a:lnTo>
                  <a:lnTo>
                    <a:pt x="417050" y="206625"/>
                  </a:lnTo>
                  <a:lnTo>
                    <a:pt x="418264" y="213810"/>
                  </a:lnTo>
                  <a:lnTo>
                    <a:pt x="422098" y="220019"/>
                  </a:lnTo>
                  <a:lnTo>
                    <a:pt x="428265" y="224430"/>
                  </a:lnTo>
                  <a:lnTo>
                    <a:pt x="435659" y="226121"/>
                  </a:lnTo>
                  <a:lnTo>
                    <a:pt x="442839" y="224907"/>
                  </a:lnTo>
                  <a:lnTo>
                    <a:pt x="449018" y="221073"/>
                  </a:lnTo>
                  <a:lnTo>
                    <a:pt x="453411" y="214905"/>
                  </a:lnTo>
                  <a:lnTo>
                    <a:pt x="455156" y="207565"/>
                  </a:lnTo>
                  <a:lnTo>
                    <a:pt x="453935" y="200380"/>
                  </a:lnTo>
                  <a:lnTo>
                    <a:pt x="450072" y="194171"/>
                  </a:lnTo>
                  <a:lnTo>
                    <a:pt x="443886" y="189759"/>
                  </a:lnTo>
                  <a:lnTo>
                    <a:pt x="436546" y="188069"/>
                  </a:lnTo>
                  <a:close/>
                </a:path>
                <a:path w="2470150" h="1129664">
                  <a:moveTo>
                    <a:pt x="506015" y="219329"/>
                  </a:moveTo>
                  <a:lnTo>
                    <a:pt x="498830" y="220573"/>
                  </a:lnTo>
                  <a:lnTo>
                    <a:pt x="492621" y="224412"/>
                  </a:lnTo>
                  <a:lnTo>
                    <a:pt x="488209" y="230526"/>
                  </a:lnTo>
                  <a:lnTo>
                    <a:pt x="486537" y="237940"/>
                  </a:lnTo>
                  <a:lnTo>
                    <a:pt x="487781" y="245163"/>
                  </a:lnTo>
                  <a:lnTo>
                    <a:pt x="491620" y="251386"/>
                  </a:lnTo>
                  <a:lnTo>
                    <a:pt x="497734" y="255799"/>
                  </a:lnTo>
                  <a:lnTo>
                    <a:pt x="505148" y="257472"/>
                  </a:lnTo>
                  <a:lnTo>
                    <a:pt x="512371" y="256228"/>
                  </a:lnTo>
                  <a:lnTo>
                    <a:pt x="518594" y="252388"/>
                  </a:lnTo>
                  <a:lnTo>
                    <a:pt x="523007" y="246274"/>
                  </a:lnTo>
                  <a:lnTo>
                    <a:pt x="524680" y="238881"/>
                  </a:lnTo>
                  <a:lnTo>
                    <a:pt x="523436" y="231701"/>
                  </a:lnTo>
                  <a:lnTo>
                    <a:pt x="519596" y="225522"/>
                  </a:lnTo>
                  <a:lnTo>
                    <a:pt x="513482" y="221128"/>
                  </a:lnTo>
                  <a:lnTo>
                    <a:pt x="513355" y="221001"/>
                  </a:lnTo>
                  <a:lnTo>
                    <a:pt x="506015" y="219329"/>
                  </a:lnTo>
                  <a:close/>
                </a:path>
                <a:path w="2470150" h="1129664">
                  <a:moveTo>
                    <a:pt x="575538" y="250698"/>
                  </a:moveTo>
                  <a:lnTo>
                    <a:pt x="568315" y="251942"/>
                  </a:lnTo>
                  <a:lnTo>
                    <a:pt x="562092" y="255781"/>
                  </a:lnTo>
                  <a:lnTo>
                    <a:pt x="557678" y="261895"/>
                  </a:lnTo>
                  <a:lnTo>
                    <a:pt x="556006" y="269309"/>
                  </a:lnTo>
                  <a:lnTo>
                    <a:pt x="557250" y="276532"/>
                  </a:lnTo>
                  <a:lnTo>
                    <a:pt x="561089" y="282755"/>
                  </a:lnTo>
                  <a:lnTo>
                    <a:pt x="567203" y="287168"/>
                  </a:lnTo>
                  <a:lnTo>
                    <a:pt x="574671" y="288841"/>
                  </a:lnTo>
                  <a:lnTo>
                    <a:pt x="581856" y="287597"/>
                  </a:lnTo>
                  <a:lnTo>
                    <a:pt x="588065" y="283757"/>
                  </a:lnTo>
                  <a:lnTo>
                    <a:pt x="592476" y="277643"/>
                  </a:lnTo>
                  <a:lnTo>
                    <a:pt x="594149" y="270230"/>
                  </a:lnTo>
                  <a:lnTo>
                    <a:pt x="592905" y="263007"/>
                  </a:lnTo>
                  <a:lnTo>
                    <a:pt x="589065" y="256784"/>
                  </a:lnTo>
                  <a:lnTo>
                    <a:pt x="582951" y="252370"/>
                  </a:lnTo>
                  <a:lnTo>
                    <a:pt x="575538" y="250698"/>
                  </a:lnTo>
                  <a:close/>
                </a:path>
                <a:path w="2470150" h="1129664">
                  <a:moveTo>
                    <a:pt x="645025" y="282049"/>
                  </a:moveTo>
                  <a:lnTo>
                    <a:pt x="637831" y="283263"/>
                  </a:lnTo>
                  <a:lnTo>
                    <a:pt x="631614" y="287097"/>
                  </a:lnTo>
                  <a:lnTo>
                    <a:pt x="627147" y="293264"/>
                  </a:lnTo>
                  <a:lnTo>
                    <a:pt x="625476" y="300605"/>
                  </a:lnTo>
                  <a:lnTo>
                    <a:pt x="626735" y="307790"/>
                  </a:lnTo>
                  <a:lnTo>
                    <a:pt x="630612" y="313999"/>
                  </a:lnTo>
                  <a:lnTo>
                    <a:pt x="636799" y="318410"/>
                  </a:lnTo>
                  <a:lnTo>
                    <a:pt x="644140" y="320155"/>
                  </a:lnTo>
                  <a:lnTo>
                    <a:pt x="651325" y="318934"/>
                  </a:lnTo>
                  <a:lnTo>
                    <a:pt x="657534" y="315071"/>
                  </a:lnTo>
                  <a:lnTo>
                    <a:pt x="661945" y="308885"/>
                  </a:lnTo>
                  <a:lnTo>
                    <a:pt x="663636" y="301545"/>
                  </a:lnTo>
                  <a:lnTo>
                    <a:pt x="662422" y="294360"/>
                  </a:lnTo>
                  <a:lnTo>
                    <a:pt x="658588" y="288151"/>
                  </a:lnTo>
                  <a:lnTo>
                    <a:pt x="652420" y="283739"/>
                  </a:lnTo>
                  <a:lnTo>
                    <a:pt x="645025" y="282049"/>
                  </a:lnTo>
                  <a:close/>
                </a:path>
                <a:path w="2470150" h="1129664">
                  <a:moveTo>
                    <a:pt x="714549" y="313418"/>
                  </a:moveTo>
                  <a:lnTo>
                    <a:pt x="707364" y="314632"/>
                  </a:lnTo>
                  <a:lnTo>
                    <a:pt x="701155" y="318466"/>
                  </a:lnTo>
                  <a:lnTo>
                    <a:pt x="696743" y="324633"/>
                  </a:lnTo>
                  <a:lnTo>
                    <a:pt x="695053" y="331974"/>
                  </a:lnTo>
                  <a:lnTo>
                    <a:pt x="696267" y="339159"/>
                  </a:lnTo>
                  <a:lnTo>
                    <a:pt x="700101" y="345368"/>
                  </a:lnTo>
                  <a:lnTo>
                    <a:pt x="706268" y="349779"/>
                  </a:lnTo>
                  <a:lnTo>
                    <a:pt x="713662" y="351470"/>
                  </a:lnTo>
                  <a:lnTo>
                    <a:pt x="720842" y="350256"/>
                  </a:lnTo>
                  <a:lnTo>
                    <a:pt x="727021" y="346422"/>
                  </a:lnTo>
                  <a:lnTo>
                    <a:pt x="731414" y="340254"/>
                  </a:lnTo>
                  <a:lnTo>
                    <a:pt x="733159" y="332914"/>
                  </a:lnTo>
                  <a:lnTo>
                    <a:pt x="731938" y="325729"/>
                  </a:lnTo>
                  <a:lnTo>
                    <a:pt x="728075" y="319520"/>
                  </a:lnTo>
                  <a:lnTo>
                    <a:pt x="721889" y="315108"/>
                  </a:lnTo>
                  <a:lnTo>
                    <a:pt x="714549" y="313418"/>
                  </a:lnTo>
                  <a:close/>
                </a:path>
                <a:path w="2470150" h="1129664">
                  <a:moveTo>
                    <a:pt x="784018" y="344678"/>
                  </a:moveTo>
                  <a:lnTo>
                    <a:pt x="776833" y="345922"/>
                  </a:lnTo>
                  <a:lnTo>
                    <a:pt x="770624" y="349761"/>
                  </a:lnTo>
                  <a:lnTo>
                    <a:pt x="766212" y="355875"/>
                  </a:lnTo>
                  <a:lnTo>
                    <a:pt x="764522" y="363289"/>
                  </a:lnTo>
                  <a:lnTo>
                    <a:pt x="765736" y="370512"/>
                  </a:lnTo>
                  <a:lnTo>
                    <a:pt x="769570" y="376735"/>
                  </a:lnTo>
                  <a:lnTo>
                    <a:pt x="775737" y="381148"/>
                  </a:lnTo>
                  <a:lnTo>
                    <a:pt x="783151" y="382821"/>
                  </a:lnTo>
                  <a:lnTo>
                    <a:pt x="790374" y="381577"/>
                  </a:lnTo>
                  <a:lnTo>
                    <a:pt x="796597" y="377737"/>
                  </a:lnTo>
                  <a:lnTo>
                    <a:pt x="801010" y="371623"/>
                  </a:lnTo>
                  <a:lnTo>
                    <a:pt x="802683" y="364230"/>
                  </a:lnTo>
                  <a:lnTo>
                    <a:pt x="801439" y="357050"/>
                  </a:lnTo>
                  <a:lnTo>
                    <a:pt x="797599" y="350871"/>
                  </a:lnTo>
                  <a:lnTo>
                    <a:pt x="791485" y="346477"/>
                  </a:lnTo>
                  <a:lnTo>
                    <a:pt x="784018" y="344678"/>
                  </a:lnTo>
                  <a:close/>
                </a:path>
                <a:path w="2470150" h="1129664">
                  <a:moveTo>
                    <a:pt x="853541" y="376047"/>
                  </a:moveTo>
                  <a:lnTo>
                    <a:pt x="846318" y="377291"/>
                  </a:lnTo>
                  <a:lnTo>
                    <a:pt x="840095" y="381130"/>
                  </a:lnTo>
                  <a:lnTo>
                    <a:pt x="835681" y="387244"/>
                  </a:lnTo>
                  <a:lnTo>
                    <a:pt x="834009" y="394640"/>
                  </a:lnTo>
                  <a:lnTo>
                    <a:pt x="835253" y="401833"/>
                  </a:lnTo>
                  <a:lnTo>
                    <a:pt x="839092" y="408051"/>
                  </a:lnTo>
                  <a:lnTo>
                    <a:pt x="845206" y="412517"/>
                  </a:lnTo>
                  <a:lnTo>
                    <a:pt x="845333" y="412517"/>
                  </a:lnTo>
                  <a:lnTo>
                    <a:pt x="852674" y="414190"/>
                  </a:lnTo>
                  <a:lnTo>
                    <a:pt x="859859" y="412946"/>
                  </a:lnTo>
                  <a:lnTo>
                    <a:pt x="866068" y="409106"/>
                  </a:lnTo>
                  <a:lnTo>
                    <a:pt x="870479" y="402992"/>
                  </a:lnTo>
                  <a:lnTo>
                    <a:pt x="872152" y="395579"/>
                  </a:lnTo>
                  <a:lnTo>
                    <a:pt x="870908" y="388356"/>
                  </a:lnTo>
                  <a:lnTo>
                    <a:pt x="867068" y="382133"/>
                  </a:lnTo>
                  <a:lnTo>
                    <a:pt x="860954" y="377719"/>
                  </a:lnTo>
                  <a:lnTo>
                    <a:pt x="853541" y="376047"/>
                  </a:lnTo>
                  <a:close/>
                </a:path>
                <a:path w="2470150" h="1129664">
                  <a:moveTo>
                    <a:pt x="923028" y="407398"/>
                  </a:moveTo>
                  <a:lnTo>
                    <a:pt x="915834" y="408612"/>
                  </a:lnTo>
                  <a:lnTo>
                    <a:pt x="909617" y="412446"/>
                  </a:lnTo>
                  <a:lnTo>
                    <a:pt x="905150" y="418613"/>
                  </a:lnTo>
                  <a:lnTo>
                    <a:pt x="903478" y="425954"/>
                  </a:lnTo>
                  <a:lnTo>
                    <a:pt x="904722" y="433139"/>
                  </a:lnTo>
                  <a:lnTo>
                    <a:pt x="908561" y="439348"/>
                  </a:lnTo>
                  <a:lnTo>
                    <a:pt x="914675" y="443759"/>
                  </a:lnTo>
                  <a:lnTo>
                    <a:pt x="922143" y="445450"/>
                  </a:lnTo>
                  <a:lnTo>
                    <a:pt x="929328" y="444236"/>
                  </a:lnTo>
                  <a:lnTo>
                    <a:pt x="935537" y="440402"/>
                  </a:lnTo>
                  <a:lnTo>
                    <a:pt x="939948" y="434234"/>
                  </a:lnTo>
                  <a:lnTo>
                    <a:pt x="941639" y="426894"/>
                  </a:lnTo>
                  <a:lnTo>
                    <a:pt x="940425" y="419709"/>
                  </a:lnTo>
                  <a:lnTo>
                    <a:pt x="936591" y="413500"/>
                  </a:lnTo>
                  <a:lnTo>
                    <a:pt x="930423" y="409088"/>
                  </a:lnTo>
                  <a:lnTo>
                    <a:pt x="923028" y="407398"/>
                  </a:lnTo>
                  <a:close/>
                </a:path>
                <a:path w="2470150" h="1129664">
                  <a:moveTo>
                    <a:pt x="992552" y="438767"/>
                  </a:moveTo>
                  <a:lnTo>
                    <a:pt x="985367" y="439981"/>
                  </a:lnTo>
                  <a:lnTo>
                    <a:pt x="979158" y="443815"/>
                  </a:lnTo>
                  <a:lnTo>
                    <a:pt x="974746" y="449982"/>
                  </a:lnTo>
                  <a:lnTo>
                    <a:pt x="973056" y="457323"/>
                  </a:lnTo>
                  <a:lnTo>
                    <a:pt x="974270" y="464508"/>
                  </a:lnTo>
                  <a:lnTo>
                    <a:pt x="978104" y="470717"/>
                  </a:lnTo>
                  <a:lnTo>
                    <a:pt x="984271" y="475128"/>
                  </a:lnTo>
                  <a:lnTo>
                    <a:pt x="991665" y="476819"/>
                  </a:lnTo>
                  <a:lnTo>
                    <a:pt x="998845" y="475605"/>
                  </a:lnTo>
                  <a:lnTo>
                    <a:pt x="1005024" y="471771"/>
                  </a:lnTo>
                  <a:lnTo>
                    <a:pt x="1009417" y="465603"/>
                  </a:lnTo>
                  <a:lnTo>
                    <a:pt x="1011162" y="458263"/>
                  </a:lnTo>
                  <a:lnTo>
                    <a:pt x="1009941" y="451078"/>
                  </a:lnTo>
                  <a:lnTo>
                    <a:pt x="1006078" y="444869"/>
                  </a:lnTo>
                  <a:lnTo>
                    <a:pt x="999892" y="440457"/>
                  </a:lnTo>
                  <a:lnTo>
                    <a:pt x="992552" y="438767"/>
                  </a:lnTo>
                  <a:close/>
                </a:path>
                <a:path w="2470150" h="1129664">
                  <a:moveTo>
                    <a:pt x="1062021" y="470027"/>
                  </a:moveTo>
                  <a:lnTo>
                    <a:pt x="1054836" y="471271"/>
                  </a:lnTo>
                  <a:lnTo>
                    <a:pt x="1048627" y="475110"/>
                  </a:lnTo>
                  <a:lnTo>
                    <a:pt x="1044215" y="481224"/>
                  </a:lnTo>
                  <a:lnTo>
                    <a:pt x="1042525" y="488638"/>
                  </a:lnTo>
                  <a:lnTo>
                    <a:pt x="1043739" y="495861"/>
                  </a:lnTo>
                  <a:lnTo>
                    <a:pt x="1047573" y="502084"/>
                  </a:lnTo>
                  <a:lnTo>
                    <a:pt x="1053740" y="506497"/>
                  </a:lnTo>
                  <a:lnTo>
                    <a:pt x="1061154" y="508170"/>
                  </a:lnTo>
                  <a:lnTo>
                    <a:pt x="1068377" y="506926"/>
                  </a:lnTo>
                  <a:lnTo>
                    <a:pt x="1074600" y="503086"/>
                  </a:lnTo>
                  <a:lnTo>
                    <a:pt x="1079013" y="496972"/>
                  </a:lnTo>
                  <a:lnTo>
                    <a:pt x="1080686" y="489577"/>
                  </a:lnTo>
                  <a:lnTo>
                    <a:pt x="1079442" y="482383"/>
                  </a:lnTo>
                  <a:lnTo>
                    <a:pt x="1075602" y="476166"/>
                  </a:lnTo>
                  <a:lnTo>
                    <a:pt x="1069488" y="471699"/>
                  </a:lnTo>
                  <a:lnTo>
                    <a:pt x="1069361" y="471699"/>
                  </a:lnTo>
                  <a:lnTo>
                    <a:pt x="1062021" y="470027"/>
                  </a:lnTo>
                  <a:close/>
                </a:path>
                <a:path w="2470150" h="1129664">
                  <a:moveTo>
                    <a:pt x="1131544" y="501396"/>
                  </a:moveTo>
                  <a:lnTo>
                    <a:pt x="1124321" y="502640"/>
                  </a:lnTo>
                  <a:lnTo>
                    <a:pt x="1118098" y="506479"/>
                  </a:lnTo>
                  <a:lnTo>
                    <a:pt x="1113684" y="512593"/>
                  </a:lnTo>
                  <a:lnTo>
                    <a:pt x="1112012" y="519934"/>
                  </a:lnTo>
                  <a:lnTo>
                    <a:pt x="1113256" y="527119"/>
                  </a:lnTo>
                  <a:lnTo>
                    <a:pt x="1117095" y="533328"/>
                  </a:lnTo>
                  <a:lnTo>
                    <a:pt x="1123209" y="537739"/>
                  </a:lnTo>
                  <a:lnTo>
                    <a:pt x="1130623" y="539539"/>
                  </a:lnTo>
                  <a:lnTo>
                    <a:pt x="1137846" y="538295"/>
                  </a:lnTo>
                  <a:lnTo>
                    <a:pt x="1144069" y="534455"/>
                  </a:lnTo>
                  <a:lnTo>
                    <a:pt x="1148482" y="528341"/>
                  </a:lnTo>
                  <a:lnTo>
                    <a:pt x="1150173" y="520928"/>
                  </a:lnTo>
                  <a:lnTo>
                    <a:pt x="1148959" y="513705"/>
                  </a:lnTo>
                  <a:lnTo>
                    <a:pt x="1145125" y="507482"/>
                  </a:lnTo>
                  <a:lnTo>
                    <a:pt x="1138957" y="503068"/>
                  </a:lnTo>
                  <a:lnTo>
                    <a:pt x="1131544" y="501396"/>
                  </a:lnTo>
                  <a:close/>
                </a:path>
                <a:path w="2470150" h="1129664">
                  <a:moveTo>
                    <a:pt x="1201031" y="532747"/>
                  </a:moveTo>
                  <a:lnTo>
                    <a:pt x="1193837" y="533961"/>
                  </a:lnTo>
                  <a:lnTo>
                    <a:pt x="1187620" y="537795"/>
                  </a:lnTo>
                  <a:lnTo>
                    <a:pt x="1183153" y="543962"/>
                  </a:lnTo>
                  <a:lnTo>
                    <a:pt x="1181481" y="551303"/>
                  </a:lnTo>
                  <a:lnTo>
                    <a:pt x="1182725" y="558488"/>
                  </a:lnTo>
                  <a:lnTo>
                    <a:pt x="1186564" y="564697"/>
                  </a:lnTo>
                  <a:lnTo>
                    <a:pt x="1192678" y="569108"/>
                  </a:lnTo>
                  <a:lnTo>
                    <a:pt x="1200146" y="570799"/>
                  </a:lnTo>
                  <a:lnTo>
                    <a:pt x="1207331" y="569585"/>
                  </a:lnTo>
                  <a:lnTo>
                    <a:pt x="1213540" y="565751"/>
                  </a:lnTo>
                  <a:lnTo>
                    <a:pt x="1217951" y="559583"/>
                  </a:lnTo>
                  <a:lnTo>
                    <a:pt x="1219642" y="552243"/>
                  </a:lnTo>
                  <a:lnTo>
                    <a:pt x="1218428" y="545058"/>
                  </a:lnTo>
                  <a:lnTo>
                    <a:pt x="1214594" y="538849"/>
                  </a:lnTo>
                  <a:lnTo>
                    <a:pt x="1208426" y="534437"/>
                  </a:lnTo>
                  <a:lnTo>
                    <a:pt x="1201031" y="532747"/>
                  </a:lnTo>
                  <a:close/>
                </a:path>
                <a:path w="2470150" h="1129664">
                  <a:moveTo>
                    <a:pt x="1270555" y="564062"/>
                  </a:moveTo>
                  <a:lnTo>
                    <a:pt x="1263370" y="565282"/>
                  </a:lnTo>
                  <a:lnTo>
                    <a:pt x="1257161" y="569146"/>
                  </a:lnTo>
                  <a:lnTo>
                    <a:pt x="1252749" y="575331"/>
                  </a:lnTo>
                  <a:lnTo>
                    <a:pt x="1251059" y="582672"/>
                  </a:lnTo>
                  <a:lnTo>
                    <a:pt x="1252273" y="589857"/>
                  </a:lnTo>
                  <a:lnTo>
                    <a:pt x="1256107" y="596066"/>
                  </a:lnTo>
                  <a:lnTo>
                    <a:pt x="1262274" y="600477"/>
                  </a:lnTo>
                  <a:lnTo>
                    <a:pt x="1269668" y="602168"/>
                  </a:lnTo>
                  <a:lnTo>
                    <a:pt x="1276848" y="600954"/>
                  </a:lnTo>
                  <a:lnTo>
                    <a:pt x="1283027" y="597120"/>
                  </a:lnTo>
                  <a:lnTo>
                    <a:pt x="1287420" y="590952"/>
                  </a:lnTo>
                  <a:lnTo>
                    <a:pt x="1289165" y="583612"/>
                  </a:lnTo>
                  <a:lnTo>
                    <a:pt x="1287944" y="576427"/>
                  </a:lnTo>
                  <a:lnTo>
                    <a:pt x="1284081" y="570218"/>
                  </a:lnTo>
                  <a:lnTo>
                    <a:pt x="1277895" y="565806"/>
                  </a:lnTo>
                  <a:lnTo>
                    <a:pt x="1270555" y="564062"/>
                  </a:lnTo>
                  <a:close/>
                </a:path>
                <a:path w="2470150" h="1129664">
                  <a:moveTo>
                    <a:pt x="1340024" y="595376"/>
                  </a:moveTo>
                  <a:lnTo>
                    <a:pt x="1332839" y="596620"/>
                  </a:lnTo>
                  <a:lnTo>
                    <a:pt x="1326630" y="600459"/>
                  </a:lnTo>
                  <a:lnTo>
                    <a:pt x="1322218" y="606573"/>
                  </a:lnTo>
                  <a:lnTo>
                    <a:pt x="1320528" y="613987"/>
                  </a:lnTo>
                  <a:lnTo>
                    <a:pt x="1321742" y="621210"/>
                  </a:lnTo>
                  <a:lnTo>
                    <a:pt x="1325576" y="627433"/>
                  </a:lnTo>
                  <a:lnTo>
                    <a:pt x="1331743" y="631846"/>
                  </a:lnTo>
                  <a:lnTo>
                    <a:pt x="1339157" y="633519"/>
                  </a:lnTo>
                  <a:lnTo>
                    <a:pt x="1346380" y="632275"/>
                  </a:lnTo>
                  <a:lnTo>
                    <a:pt x="1352603" y="628435"/>
                  </a:lnTo>
                  <a:lnTo>
                    <a:pt x="1357016" y="622321"/>
                  </a:lnTo>
                  <a:lnTo>
                    <a:pt x="1358689" y="614908"/>
                  </a:lnTo>
                  <a:lnTo>
                    <a:pt x="1357445" y="607685"/>
                  </a:lnTo>
                  <a:lnTo>
                    <a:pt x="1353605" y="601462"/>
                  </a:lnTo>
                  <a:lnTo>
                    <a:pt x="1347491" y="597048"/>
                  </a:lnTo>
                  <a:lnTo>
                    <a:pt x="1340024" y="595376"/>
                  </a:lnTo>
                  <a:close/>
                </a:path>
                <a:path w="2470150" h="1129664">
                  <a:moveTo>
                    <a:pt x="1409547" y="626745"/>
                  </a:moveTo>
                  <a:lnTo>
                    <a:pt x="1402324" y="627989"/>
                  </a:lnTo>
                  <a:lnTo>
                    <a:pt x="1396101" y="631828"/>
                  </a:lnTo>
                  <a:lnTo>
                    <a:pt x="1391687" y="637942"/>
                  </a:lnTo>
                  <a:lnTo>
                    <a:pt x="1390015" y="645336"/>
                  </a:lnTo>
                  <a:lnTo>
                    <a:pt x="1391259" y="652516"/>
                  </a:lnTo>
                  <a:lnTo>
                    <a:pt x="1395098" y="658695"/>
                  </a:lnTo>
                  <a:lnTo>
                    <a:pt x="1401212" y="663088"/>
                  </a:lnTo>
                  <a:lnTo>
                    <a:pt x="1401339" y="663215"/>
                  </a:lnTo>
                  <a:lnTo>
                    <a:pt x="1408680" y="664888"/>
                  </a:lnTo>
                  <a:lnTo>
                    <a:pt x="1415865" y="663644"/>
                  </a:lnTo>
                  <a:lnTo>
                    <a:pt x="1422074" y="659804"/>
                  </a:lnTo>
                  <a:lnTo>
                    <a:pt x="1426485" y="653690"/>
                  </a:lnTo>
                  <a:lnTo>
                    <a:pt x="1428158" y="646277"/>
                  </a:lnTo>
                  <a:lnTo>
                    <a:pt x="1426914" y="639054"/>
                  </a:lnTo>
                  <a:lnTo>
                    <a:pt x="1423074" y="632831"/>
                  </a:lnTo>
                  <a:lnTo>
                    <a:pt x="1416960" y="628417"/>
                  </a:lnTo>
                  <a:lnTo>
                    <a:pt x="1409547" y="626745"/>
                  </a:lnTo>
                  <a:close/>
                </a:path>
                <a:path w="2470150" h="1129664">
                  <a:moveTo>
                    <a:pt x="1479034" y="658096"/>
                  </a:moveTo>
                  <a:lnTo>
                    <a:pt x="1471840" y="659310"/>
                  </a:lnTo>
                  <a:lnTo>
                    <a:pt x="1465623" y="663144"/>
                  </a:lnTo>
                  <a:lnTo>
                    <a:pt x="1461156" y="669311"/>
                  </a:lnTo>
                  <a:lnTo>
                    <a:pt x="1459484" y="676652"/>
                  </a:lnTo>
                  <a:lnTo>
                    <a:pt x="1460728" y="683837"/>
                  </a:lnTo>
                  <a:lnTo>
                    <a:pt x="1464567" y="690046"/>
                  </a:lnTo>
                  <a:lnTo>
                    <a:pt x="1470681" y="694457"/>
                  </a:lnTo>
                  <a:lnTo>
                    <a:pt x="1478149" y="696148"/>
                  </a:lnTo>
                  <a:lnTo>
                    <a:pt x="1485334" y="694934"/>
                  </a:lnTo>
                  <a:lnTo>
                    <a:pt x="1491543" y="691100"/>
                  </a:lnTo>
                  <a:lnTo>
                    <a:pt x="1495954" y="684932"/>
                  </a:lnTo>
                  <a:lnTo>
                    <a:pt x="1497645" y="677592"/>
                  </a:lnTo>
                  <a:lnTo>
                    <a:pt x="1496431" y="670407"/>
                  </a:lnTo>
                  <a:lnTo>
                    <a:pt x="1492597" y="664198"/>
                  </a:lnTo>
                  <a:lnTo>
                    <a:pt x="1486429" y="659786"/>
                  </a:lnTo>
                  <a:lnTo>
                    <a:pt x="1479034" y="658096"/>
                  </a:lnTo>
                  <a:close/>
                </a:path>
                <a:path w="2470150" h="1129664">
                  <a:moveTo>
                    <a:pt x="1548558" y="689357"/>
                  </a:moveTo>
                  <a:lnTo>
                    <a:pt x="1541373" y="690616"/>
                  </a:lnTo>
                  <a:lnTo>
                    <a:pt x="1535164" y="694493"/>
                  </a:lnTo>
                  <a:lnTo>
                    <a:pt x="1530752" y="700680"/>
                  </a:lnTo>
                  <a:lnTo>
                    <a:pt x="1529062" y="708021"/>
                  </a:lnTo>
                  <a:lnTo>
                    <a:pt x="1530276" y="715206"/>
                  </a:lnTo>
                  <a:lnTo>
                    <a:pt x="1534110" y="721415"/>
                  </a:lnTo>
                  <a:lnTo>
                    <a:pt x="1540277" y="725826"/>
                  </a:lnTo>
                  <a:lnTo>
                    <a:pt x="1547671" y="727517"/>
                  </a:lnTo>
                  <a:lnTo>
                    <a:pt x="1554851" y="726303"/>
                  </a:lnTo>
                  <a:lnTo>
                    <a:pt x="1561030" y="722469"/>
                  </a:lnTo>
                  <a:lnTo>
                    <a:pt x="1565423" y="716301"/>
                  </a:lnTo>
                  <a:lnTo>
                    <a:pt x="1567168" y="708961"/>
                  </a:lnTo>
                  <a:lnTo>
                    <a:pt x="1565947" y="701776"/>
                  </a:lnTo>
                  <a:lnTo>
                    <a:pt x="1562084" y="695567"/>
                  </a:lnTo>
                  <a:lnTo>
                    <a:pt x="1555898" y="691155"/>
                  </a:lnTo>
                  <a:lnTo>
                    <a:pt x="1555898" y="691028"/>
                  </a:lnTo>
                  <a:lnTo>
                    <a:pt x="1548558" y="689357"/>
                  </a:lnTo>
                  <a:close/>
                </a:path>
                <a:path w="2470150" h="1129664">
                  <a:moveTo>
                    <a:pt x="1618027" y="720725"/>
                  </a:moveTo>
                  <a:lnTo>
                    <a:pt x="1610842" y="721969"/>
                  </a:lnTo>
                  <a:lnTo>
                    <a:pt x="1604633" y="725808"/>
                  </a:lnTo>
                  <a:lnTo>
                    <a:pt x="1600221" y="731922"/>
                  </a:lnTo>
                  <a:lnTo>
                    <a:pt x="1598531" y="739336"/>
                  </a:lnTo>
                  <a:lnTo>
                    <a:pt x="1599745" y="746559"/>
                  </a:lnTo>
                  <a:lnTo>
                    <a:pt x="1603579" y="752782"/>
                  </a:lnTo>
                  <a:lnTo>
                    <a:pt x="1609746" y="757195"/>
                  </a:lnTo>
                  <a:lnTo>
                    <a:pt x="1617160" y="758868"/>
                  </a:lnTo>
                  <a:lnTo>
                    <a:pt x="1624383" y="757624"/>
                  </a:lnTo>
                  <a:lnTo>
                    <a:pt x="1630606" y="753784"/>
                  </a:lnTo>
                  <a:lnTo>
                    <a:pt x="1635019" y="747670"/>
                  </a:lnTo>
                  <a:lnTo>
                    <a:pt x="1636692" y="740257"/>
                  </a:lnTo>
                  <a:lnTo>
                    <a:pt x="1635448" y="733034"/>
                  </a:lnTo>
                  <a:lnTo>
                    <a:pt x="1631608" y="726811"/>
                  </a:lnTo>
                  <a:lnTo>
                    <a:pt x="1625494" y="722397"/>
                  </a:lnTo>
                  <a:lnTo>
                    <a:pt x="1618027" y="720725"/>
                  </a:lnTo>
                  <a:close/>
                </a:path>
                <a:path w="2470150" h="1129664">
                  <a:moveTo>
                    <a:pt x="1687550" y="752076"/>
                  </a:moveTo>
                  <a:lnTo>
                    <a:pt x="1680327" y="753290"/>
                  </a:lnTo>
                  <a:lnTo>
                    <a:pt x="1674104" y="757124"/>
                  </a:lnTo>
                  <a:lnTo>
                    <a:pt x="1669690" y="763291"/>
                  </a:lnTo>
                  <a:lnTo>
                    <a:pt x="1668018" y="770685"/>
                  </a:lnTo>
                  <a:lnTo>
                    <a:pt x="1669262" y="777865"/>
                  </a:lnTo>
                  <a:lnTo>
                    <a:pt x="1673101" y="784044"/>
                  </a:lnTo>
                  <a:lnTo>
                    <a:pt x="1679215" y="788437"/>
                  </a:lnTo>
                  <a:lnTo>
                    <a:pt x="1679342" y="788564"/>
                  </a:lnTo>
                  <a:lnTo>
                    <a:pt x="1686683" y="790237"/>
                  </a:lnTo>
                  <a:lnTo>
                    <a:pt x="1693868" y="788993"/>
                  </a:lnTo>
                  <a:lnTo>
                    <a:pt x="1700077" y="785153"/>
                  </a:lnTo>
                  <a:lnTo>
                    <a:pt x="1704488" y="779039"/>
                  </a:lnTo>
                  <a:lnTo>
                    <a:pt x="1706161" y="771626"/>
                  </a:lnTo>
                  <a:lnTo>
                    <a:pt x="1704917" y="764403"/>
                  </a:lnTo>
                  <a:lnTo>
                    <a:pt x="1701077" y="758180"/>
                  </a:lnTo>
                  <a:lnTo>
                    <a:pt x="1694963" y="753766"/>
                  </a:lnTo>
                  <a:lnTo>
                    <a:pt x="1687550" y="752076"/>
                  </a:lnTo>
                  <a:close/>
                </a:path>
                <a:path w="2470150" h="1129664">
                  <a:moveTo>
                    <a:pt x="1757037" y="783445"/>
                  </a:moveTo>
                  <a:lnTo>
                    <a:pt x="1749843" y="784659"/>
                  </a:lnTo>
                  <a:lnTo>
                    <a:pt x="1743626" y="788493"/>
                  </a:lnTo>
                  <a:lnTo>
                    <a:pt x="1739159" y="794660"/>
                  </a:lnTo>
                  <a:lnTo>
                    <a:pt x="1737487" y="802001"/>
                  </a:lnTo>
                  <a:lnTo>
                    <a:pt x="1738731" y="809186"/>
                  </a:lnTo>
                  <a:lnTo>
                    <a:pt x="1742570" y="815395"/>
                  </a:lnTo>
                  <a:lnTo>
                    <a:pt x="1748684" y="819806"/>
                  </a:lnTo>
                  <a:lnTo>
                    <a:pt x="1756152" y="821497"/>
                  </a:lnTo>
                  <a:lnTo>
                    <a:pt x="1763337" y="820283"/>
                  </a:lnTo>
                  <a:lnTo>
                    <a:pt x="1769546" y="816449"/>
                  </a:lnTo>
                  <a:lnTo>
                    <a:pt x="1773957" y="810281"/>
                  </a:lnTo>
                  <a:lnTo>
                    <a:pt x="1775648" y="802941"/>
                  </a:lnTo>
                  <a:lnTo>
                    <a:pt x="1774434" y="795756"/>
                  </a:lnTo>
                  <a:lnTo>
                    <a:pt x="1770600" y="789547"/>
                  </a:lnTo>
                  <a:lnTo>
                    <a:pt x="1764432" y="785135"/>
                  </a:lnTo>
                  <a:lnTo>
                    <a:pt x="1757037" y="783445"/>
                  </a:lnTo>
                  <a:close/>
                </a:path>
                <a:path w="2470150" h="1129664">
                  <a:moveTo>
                    <a:pt x="1826561" y="814705"/>
                  </a:moveTo>
                  <a:lnTo>
                    <a:pt x="1819376" y="815949"/>
                  </a:lnTo>
                  <a:lnTo>
                    <a:pt x="1813167" y="819788"/>
                  </a:lnTo>
                  <a:lnTo>
                    <a:pt x="1808755" y="825902"/>
                  </a:lnTo>
                  <a:lnTo>
                    <a:pt x="1807065" y="833316"/>
                  </a:lnTo>
                  <a:lnTo>
                    <a:pt x="1808279" y="840539"/>
                  </a:lnTo>
                  <a:lnTo>
                    <a:pt x="1812113" y="846762"/>
                  </a:lnTo>
                  <a:lnTo>
                    <a:pt x="1818280" y="851175"/>
                  </a:lnTo>
                  <a:lnTo>
                    <a:pt x="1825674" y="852866"/>
                  </a:lnTo>
                  <a:lnTo>
                    <a:pt x="1832854" y="851652"/>
                  </a:lnTo>
                  <a:lnTo>
                    <a:pt x="1839033" y="847818"/>
                  </a:lnTo>
                  <a:lnTo>
                    <a:pt x="1843426" y="841650"/>
                  </a:lnTo>
                  <a:lnTo>
                    <a:pt x="1845117" y="834257"/>
                  </a:lnTo>
                  <a:lnTo>
                    <a:pt x="1843903" y="827077"/>
                  </a:lnTo>
                  <a:lnTo>
                    <a:pt x="1840069" y="820898"/>
                  </a:lnTo>
                  <a:lnTo>
                    <a:pt x="1833901" y="816504"/>
                  </a:lnTo>
                  <a:lnTo>
                    <a:pt x="1826561" y="814705"/>
                  </a:lnTo>
                  <a:close/>
                </a:path>
                <a:path w="2470150" h="1129664">
                  <a:moveTo>
                    <a:pt x="1896030" y="846074"/>
                  </a:moveTo>
                  <a:lnTo>
                    <a:pt x="1888845" y="847318"/>
                  </a:lnTo>
                  <a:lnTo>
                    <a:pt x="1882636" y="851157"/>
                  </a:lnTo>
                  <a:lnTo>
                    <a:pt x="1878224" y="857271"/>
                  </a:lnTo>
                  <a:lnTo>
                    <a:pt x="1876534" y="864685"/>
                  </a:lnTo>
                  <a:lnTo>
                    <a:pt x="1877748" y="871908"/>
                  </a:lnTo>
                  <a:lnTo>
                    <a:pt x="1881582" y="878131"/>
                  </a:lnTo>
                  <a:lnTo>
                    <a:pt x="1887749" y="882544"/>
                  </a:lnTo>
                  <a:lnTo>
                    <a:pt x="1895163" y="884217"/>
                  </a:lnTo>
                  <a:lnTo>
                    <a:pt x="1902386" y="882973"/>
                  </a:lnTo>
                  <a:lnTo>
                    <a:pt x="1908609" y="879133"/>
                  </a:lnTo>
                  <a:lnTo>
                    <a:pt x="1913022" y="873019"/>
                  </a:lnTo>
                  <a:lnTo>
                    <a:pt x="1914695" y="865606"/>
                  </a:lnTo>
                  <a:lnTo>
                    <a:pt x="1913451" y="858383"/>
                  </a:lnTo>
                  <a:lnTo>
                    <a:pt x="1909611" y="852160"/>
                  </a:lnTo>
                  <a:lnTo>
                    <a:pt x="1903497" y="847746"/>
                  </a:lnTo>
                  <a:lnTo>
                    <a:pt x="1896030" y="846074"/>
                  </a:lnTo>
                  <a:close/>
                </a:path>
                <a:path w="2470150" h="1129664">
                  <a:moveTo>
                    <a:pt x="1965553" y="877425"/>
                  </a:moveTo>
                  <a:lnTo>
                    <a:pt x="1958330" y="878639"/>
                  </a:lnTo>
                  <a:lnTo>
                    <a:pt x="1952107" y="882473"/>
                  </a:lnTo>
                  <a:lnTo>
                    <a:pt x="1947693" y="888640"/>
                  </a:lnTo>
                  <a:lnTo>
                    <a:pt x="1946021" y="895981"/>
                  </a:lnTo>
                  <a:lnTo>
                    <a:pt x="1947265" y="903166"/>
                  </a:lnTo>
                  <a:lnTo>
                    <a:pt x="1951104" y="909375"/>
                  </a:lnTo>
                  <a:lnTo>
                    <a:pt x="1957218" y="913786"/>
                  </a:lnTo>
                  <a:lnTo>
                    <a:pt x="1964632" y="915531"/>
                  </a:lnTo>
                  <a:lnTo>
                    <a:pt x="1971855" y="914310"/>
                  </a:lnTo>
                  <a:lnTo>
                    <a:pt x="1978078" y="910447"/>
                  </a:lnTo>
                  <a:lnTo>
                    <a:pt x="1982491" y="904261"/>
                  </a:lnTo>
                  <a:lnTo>
                    <a:pt x="1984164" y="896921"/>
                  </a:lnTo>
                  <a:lnTo>
                    <a:pt x="1982920" y="889736"/>
                  </a:lnTo>
                  <a:lnTo>
                    <a:pt x="1979080" y="883527"/>
                  </a:lnTo>
                  <a:lnTo>
                    <a:pt x="1972966" y="879115"/>
                  </a:lnTo>
                  <a:lnTo>
                    <a:pt x="1965553" y="877425"/>
                  </a:lnTo>
                  <a:close/>
                </a:path>
                <a:path w="2470150" h="1129664">
                  <a:moveTo>
                    <a:pt x="2035040" y="908794"/>
                  </a:moveTo>
                  <a:lnTo>
                    <a:pt x="2027846" y="910008"/>
                  </a:lnTo>
                  <a:lnTo>
                    <a:pt x="2021629" y="913842"/>
                  </a:lnTo>
                  <a:lnTo>
                    <a:pt x="2017162" y="920009"/>
                  </a:lnTo>
                  <a:lnTo>
                    <a:pt x="2015490" y="927350"/>
                  </a:lnTo>
                  <a:lnTo>
                    <a:pt x="2016734" y="934535"/>
                  </a:lnTo>
                  <a:lnTo>
                    <a:pt x="2020573" y="940744"/>
                  </a:lnTo>
                  <a:lnTo>
                    <a:pt x="2026687" y="945155"/>
                  </a:lnTo>
                  <a:lnTo>
                    <a:pt x="2026814" y="945155"/>
                  </a:lnTo>
                  <a:lnTo>
                    <a:pt x="2034155" y="946862"/>
                  </a:lnTo>
                  <a:lnTo>
                    <a:pt x="2041340" y="945646"/>
                  </a:lnTo>
                  <a:lnTo>
                    <a:pt x="2047549" y="941803"/>
                  </a:lnTo>
                  <a:lnTo>
                    <a:pt x="2051960" y="935630"/>
                  </a:lnTo>
                  <a:lnTo>
                    <a:pt x="2053651" y="928290"/>
                  </a:lnTo>
                  <a:lnTo>
                    <a:pt x="2052437" y="921105"/>
                  </a:lnTo>
                  <a:lnTo>
                    <a:pt x="2048603" y="914896"/>
                  </a:lnTo>
                  <a:lnTo>
                    <a:pt x="2042435" y="910484"/>
                  </a:lnTo>
                  <a:lnTo>
                    <a:pt x="2035040" y="908794"/>
                  </a:lnTo>
                  <a:close/>
                </a:path>
                <a:path w="2470150" h="1129664">
                  <a:moveTo>
                    <a:pt x="2104564" y="940054"/>
                  </a:moveTo>
                  <a:lnTo>
                    <a:pt x="2097379" y="941304"/>
                  </a:lnTo>
                  <a:lnTo>
                    <a:pt x="2091170" y="945159"/>
                  </a:lnTo>
                  <a:lnTo>
                    <a:pt x="2086758" y="951302"/>
                  </a:lnTo>
                  <a:lnTo>
                    <a:pt x="2085068" y="958677"/>
                  </a:lnTo>
                  <a:lnTo>
                    <a:pt x="2086282" y="965877"/>
                  </a:lnTo>
                  <a:lnTo>
                    <a:pt x="2090116" y="972089"/>
                  </a:lnTo>
                  <a:lnTo>
                    <a:pt x="2096283" y="976499"/>
                  </a:lnTo>
                  <a:lnTo>
                    <a:pt x="2103677" y="978206"/>
                  </a:lnTo>
                  <a:lnTo>
                    <a:pt x="2110857" y="976975"/>
                  </a:lnTo>
                  <a:lnTo>
                    <a:pt x="2117036" y="973135"/>
                  </a:lnTo>
                  <a:lnTo>
                    <a:pt x="2121429" y="966987"/>
                  </a:lnTo>
                  <a:lnTo>
                    <a:pt x="2123120" y="959622"/>
                  </a:lnTo>
                  <a:lnTo>
                    <a:pt x="2121906" y="952444"/>
                  </a:lnTo>
                  <a:lnTo>
                    <a:pt x="2118072" y="946254"/>
                  </a:lnTo>
                  <a:lnTo>
                    <a:pt x="2111904" y="941853"/>
                  </a:lnTo>
                  <a:lnTo>
                    <a:pt x="2104564" y="940054"/>
                  </a:lnTo>
                  <a:close/>
                </a:path>
                <a:path w="2470150" h="1129664">
                  <a:moveTo>
                    <a:pt x="2174087" y="971424"/>
                  </a:moveTo>
                  <a:lnTo>
                    <a:pt x="2166864" y="972646"/>
                  </a:lnTo>
                  <a:lnTo>
                    <a:pt x="2160641" y="976480"/>
                  </a:lnTo>
                  <a:lnTo>
                    <a:pt x="2156227" y="982620"/>
                  </a:lnTo>
                  <a:lnTo>
                    <a:pt x="2154537" y="989988"/>
                  </a:lnTo>
                  <a:lnTo>
                    <a:pt x="2155751" y="997187"/>
                  </a:lnTo>
                  <a:lnTo>
                    <a:pt x="2159585" y="1003405"/>
                  </a:lnTo>
                  <a:lnTo>
                    <a:pt x="2165752" y="1007843"/>
                  </a:lnTo>
                  <a:lnTo>
                    <a:pt x="2173148" y="1009539"/>
                  </a:lnTo>
                  <a:lnTo>
                    <a:pt x="2180341" y="1008319"/>
                  </a:lnTo>
                  <a:lnTo>
                    <a:pt x="2186559" y="1004489"/>
                  </a:lnTo>
                  <a:lnTo>
                    <a:pt x="2191025" y="998356"/>
                  </a:lnTo>
                  <a:lnTo>
                    <a:pt x="2192698" y="990980"/>
                  </a:lnTo>
                  <a:lnTo>
                    <a:pt x="2191454" y="983778"/>
                  </a:lnTo>
                  <a:lnTo>
                    <a:pt x="2187614" y="977558"/>
                  </a:lnTo>
                  <a:lnTo>
                    <a:pt x="2181500" y="973121"/>
                  </a:lnTo>
                  <a:lnTo>
                    <a:pt x="2174087" y="971424"/>
                  </a:lnTo>
                  <a:close/>
                </a:path>
                <a:path w="2470150" h="1129664">
                  <a:moveTo>
                    <a:pt x="2243556" y="1002768"/>
                  </a:moveTo>
                  <a:lnTo>
                    <a:pt x="2236333" y="1003988"/>
                  </a:lnTo>
                  <a:lnTo>
                    <a:pt x="2230110" y="1007818"/>
                  </a:lnTo>
                  <a:lnTo>
                    <a:pt x="2225696" y="1013951"/>
                  </a:lnTo>
                  <a:lnTo>
                    <a:pt x="2224024" y="1021326"/>
                  </a:lnTo>
                  <a:lnTo>
                    <a:pt x="2225268" y="1028528"/>
                  </a:lnTo>
                  <a:lnTo>
                    <a:pt x="2229107" y="1034743"/>
                  </a:lnTo>
                  <a:lnTo>
                    <a:pt x="2235221" y="1039161"/>
                  </a:lnTo>
                  <a:lnTo>
                    <a:pt x="2242635" y="1040877"/>
                  </a:lnTo>
                  <a:lnTo>
                    <a:pt x="2249858" y="1039656"/>
                  </a:lnTo>
                  <a:lnTo>
                    <a:pt x="2256081" y="1035825"/>
                  </a:lnTo>
                  <a:lnTo>
                    <a:pt x="2260494" y="1029687"/>
                  </a:lnTo>
                  <a:lnTo>
                    <a:pt x="2262185" y="1022313"/>
                  </a:lnTo>
                  <a:lnTo>
                    <a:pt x="2260971" y="1015115"/>
                  </a:lnTo>
                  <a:lnTo>
                    <a:pt x="2257137" y="1008900"/>
                  </a:lnTo>
                  <a:lnTo>
                    <a:pt x="2250969" y="1004464"/>
                  </a:lnTo>
                  <a:lnTo>
                    <a:pt x="2243556" y="1002768"/>
                  </a:lnTo>
                  <a:close/>
                </a:path>
                <a:path w="2470150" h="1129664">
                  <a:moveTo>
                    <a:pt x="2313098" y="1034099"/>
                  </a:moveTo>
                  <a:lnTo>
                    <a:pt x="2305913" y="1035321"/>
                  </a:lnTo>
                  <a:lnTo>
                    <a:pt x="2299704" y="1039155"/>
                  </a:lnTo>
                  <a:lnTo>
                    <a:pt x="2295292" y="1045295"/>
                  </a:lnTo>
                  <a:lnTo>
                    <a:pt x="2293546" y="1052663"/>
                  </a:lnTo>
                  <a:lnTo>
                    <a:pt x="2294753" y="1059862"/>
                  </a:lnTo>
                  <a:lnTo>
                    <a:pt x="2298578" y="1066080"/>
                  </a:lnTo>
                  <a:lnTo>
                    <a:pt x="2304690" y="1070504"/>
                  </a:lnTo>
                  <a:lnTo>
                    <a:pt x="2312158" y="1072213"/>
                  </a:lnTo>
                  <a:lnTo>
                    <a:pt x="2319343" y="1070992"/>
                  </a:lnTo>
                  <a:lnTo>
                    <a:pt x="2325552" y="1067158"/>
                  </a:lnTo>
                  <a:lnTo>
                    <a:pt x="2329963" y="1061017"/>
                  </a:lnTo>
                  <a:lnTo>
                    <a:pt x="2331654" y="1053649"/>
                  </a:lnTo>
                  <a:lnTo>
                    <a:pt x="2330440" y="1046451"/>
                  </a:lnTo>
                  <a:lnTo>
                    <a:pt x="2326606" y="1040233"/>
                  </a:lnTo>
                  <a:lnTo>
                    <a:pt x="2320438" y="1035795"/>
                  </a:lnTo>
                  <a:lnTo>
                    <a:pt x="2313098" y="1034099"/>
                  </a:lnTo>
                  <a:close/>
                </a:path>
                <a:path w="2470150" h="1129664">
                  <a:moveTo>
                    <a:pt x="2363865" y="1080533"/>
                  </a:moveTo>
                  <a:lnTo>
                    <a:pt x="2342028" y="1129089"/>
                  </a:lnTo>
                  <a:lnTo>
                    <a:pt x="2469663" y="1123971"/>
                  </a:lnTo>
                  <a:lnTo>
                    <a:pt x="2453013" y="1103546"/>
                  </a:lnTo>
                  <a:lnTo>
                    <a:pt x="2381627" y="1103546"/>
                  </a:lnTo>
                  <a:lnTo>
                    <a:pt x="2374286" y="1101848"/>
                  </a:lnTo>
                  <a:lnTo>
                    <a:pt x="2368119" y="1097412"/>
                  </a:lnTo>
                  <a:lnTo>
                    <a:pt x="2364285" y="1091197"/>
                  </a:lnTo>
                  <a:lnTo>
                    <a:pt x="2363071" y="1083999"/>
                  </a:lnTo>
                  <a:lnTo>
                    <a:pt x="2363865" y="1080533"/>
                  </a:lnTo>
                  <a:close/>
                </a:path>
                <a:path w="2470150" h="1129664">
                  <a:moveTo>
                    <a:pt x="2382567" y="1065435"/>
                  </a:moveTo>
                  <a:lnTo>
                    <a:pt x="2363071" y="1083999"/>
                  </a:lnTo>
                  <a:lnTo>
                    <a:pt x="2364285" y="1091197"/>
                  </a:lnTo>
                  <a:lnTo>
                    <a:pt x="2368119" y="1097412"/>
                  </a:lnTo>
                  <a:lnTo>
                    <a:pt x="2374286" y="1101848"/>
                  </a:lnTo>
                  <a:lnTo>
                    <a:pt x="2381627" y="1103546"/>
                  </a:lnTo>
                  <a:lnTo>
                    <a:pt x="2388812" y="1102329"/>
                  </a:lnTo>
                  <a:lnTo>
                    <a:pt x="2395021" y="1098499"/>
                  </a:lnTo>
                  <a:lnTo>
                    <a:pt x="2399432" y="1092361"/>
                  </a:lnTo>
                  <a:lnTo>
                    <a:pt x="2401179" y="1084986"/>
                  </a:lnTo>
                  <a:lnTo>
                    <a:pt x="2399972" y="1077785"/>
                  </a:lnTo>
                  <a:lnTo>
                    <a:pt x="2396146" y="1071569"/>
                  </a:lnTo>
                  <a:lnTo>
                    <a:pt x="2390034" y="1067152"/>
                  </a:lnTo>
                  <a:lnTo>
                    <a:pt x="2382567" y="1065435"/>
                  </a:lnTo>
                  <a:close/>
                </a:path>
                <a:path w="2470150" h="1129664">
                  <a:moveTo>
                    <a:pt x="2421946" y="1065435"/>
                  </a:moveTo>
                  <a:lnTo>
                    <a:pt x="2382567" y="1065435"/>
                  </a:lnTo>
                  <a:lnTo>
                    <a:pt x="2390034" y="1067152"/>
                  </a:lnTo>
                  <a:lnTo>
                    <a:pt x="2396146" y="1071569"/>
                  </a:lnTo>
                  <a:lnTo>
                    <a:pt x="2399972" y="1077785"/>
                  </a:lnTo>
                  <a:lnTo>
                    <a:pt x="2401179" y="1084986"/>
                  </a:lnTo>
                  <a:lnTo>
                    <a:pt x="2399432" y="1092361"/>
                  </a:lnTo>
                  <a:lnTo>
                    <a:pt x="2395021" y="1098499"/>
                  </a:lnTo>
                  <a:lnTo>
                    <a:pt x="2388812" y="1102329"/>
                  </a:lnTo>
                  <a:lnTo>
                    <a:pt x="2381627" y="1103546"/>
                  </a:lnTo>
                  <a:lnTo>
                    <a:pt x="2453013" y="1103546"/>
                  </a:lnTo>
                  <a:lnTo>
                    <a:pt x="2421946" y="1065435"/>
                  </a:lnTo>
                  <a:close/>
                </a:path>
                <a:path w="2470150" h="1129664">
                  <a:moveTo>
                    <a:pt x="2367063" y="1073423"/>
                  </a:moveTo>
                  <a:lnTo>
                    <a:pt x="2364761" y="1076626"/>
                  </a:lnTo>
                  <a:lnTo>
                    <a:pt x="2363865" y="1080533"/>
                  </a:lnTo>
                  <a:lnTo>
                    <a:pt x="2367063" y="1073423"/>
                  </a:lnTo>
                  <a:close/>
                </a:path>
                <a:path w="2470150" h="1129664">
                  <a:moveTo>
                    <a:pt x="2388891" y="1024886"/>
                  </a:moveTo>
                  <a:lnTo>
                    <a:pt x="2367063" y="1073423"/>
                  </a:lnTo>
                  <a:lnTo>
                    <a:pt x="2369173" y="1070487"/>
                  </a:lnTo>
                  <a:lnTo>
                    <a:pt x="2375382" y="1066656"/>
                  </a:lnTo>
                  <a:lnTo>
                    <a:pt x="2382567" y="1065435"/>
                  </a:lnTo>
                  <a:lnTo>
                    <a:pt x="2421946" y="1065435"/>
                  </a:lnTo>
                  <a:lnTo>
                    <a:pt x="2388891" y="1024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255524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OUTLINE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37995"/>
            <a:ext cx="6958965" cy="42945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77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Definition and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280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Brief anatomy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pathophysiology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endParaRPr sz="2800">
              <a:latin typeface="Arial"/>
              <a:cs typeface="Arial"/>
            </a:endParaRPr>
          </a:p>
          <a:p>
            <a:pPr marL="396875" marR="143510" indent="-384810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Recognize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mechanisms of  life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threatening thoracic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800">
              <a:latin typeface="Arial"/>
              <a:cs typeface="Arial"/>
            </a:endParaRPr>
          </a:p>
          <a:p>
            <a:pPr marL="396875" marR="817880" indent="-384810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Initial assessment and mx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various  thoracic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800">
              <a:latin typeface="Arial"/>
              <a:cs typeface="Arial"/>
            </a:endParaRPr>
          </a:p>
          <a:p>
            <a:pPr marL="396875" marR="24765" indent="-384810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Secondary mx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thoracic injuries and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impose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18642"/>
            <a:ext cx="68548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Application </a:t>
            </a:r>
            <a:r>
              <a:rPr sz="3300" dirty="0"/>
              <a:t>of </a:t>
            </a:r>
            <a:r>
              <a:rPr sz="3300" spc="-5" dirty="0"/>
              <a:t>Pulmonary </a:t>
            </a:r>
            <a:r>
              <a:rPr sz="3300" dirty="0"/>
              <a:t>Hilar Cross  </a:t>
            </a:r>
            <a:r>
              <a:rPr sz="3300" spc="-5" dirty="0"/>
              <a:t>Clamp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2078735" y="1924811"/>
            <a:ext cx="4907280" cy="4357370"/>
            <a:chOff x="2078735" y="1924811"/>
            <a:chExt cx="4907280" cy="4357370"/>
          </a:xfrm>
        </p:grpSpPr>
        <p:sp>
          <p:nvSpPr>
            <p:cNvPr id="4" name="object 4"/>
            <p:cNvSpPr/>
            <p:nvPr/>
          </p:nvSpPr>
          <p:spPr>
            <a:xfrm>
              <a:off x="2087879" y="1933955"/>
              <a:ext cx="4888992" cy="43388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3307" y="1929383"/>
              <a:ext cx="4898390" cy="4348480"/>
            </a:xfrm>
            <a:custGeom>
              <a:avLst/>
              <a:gdLst/>
              <a:ahLst/>
              <a:cxnLst/>
              <a:rect l="l" t="t" r="r" b="b"/>
              <a:pathLst>
                <a:path w="4898390" h="4348480">
                  <a:moveTo>
                    <a:pt x="0" y="4347972"/>
                  </a:moveTo>
                  <a:lnTo>
                    <a:pt x="4898136" y="4347972"/>
                  </a:lnTo>
                  <a:lnTo>
                    <a:pt x="4898136" y="0"/>
                  </a:lnTo>
                  <a:lnTo>
                    <a:pt x="0" y="0"/>
                  </a:lnTo>
                  <a:lnTo>
                    <a:pt x="0" y="43479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5870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Pulmonary</a:t>
            </a:r>
            <a:r>
              <a:rPr sz="4600" spc="-105" dirty="0"/>
              <a:t> </a:t>
            </a:r>
            <a:r>
              <a:rPr sz="4600" spc="-20" dirty="0"/>
              <a:t>Tractotomy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272795" y="1293875"/>
            <a:ext cx="4285615" cy="4084320"/>
            <a:chOff x="272795" y="1293875"/>
            <a:chExt cx="4285615" cy="4084320"/>
          </a:xfrm>
        </p:grpSpPr>
        <p:sp>
          <p:nvSpPr>
            <p:cNvPr id="4" name="object 4"/>
            <p:cNvSpPr/>
            <p:nvPr/>
          </p:nvSpPr>
          <p:spPr>
            <a:xfrm>
              <a:off x="281939" y="1303019"/>
              <a:ext cx="4267200" cy="406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367" y="1298447"/>
              <a:ext cx="4276725" cy="4075429"/>
            </a:xfrm>
            <a:custGeom>
              <a:avLst/>
              <a:gdLst/>
              <a:ahLst/>
              <a:cxnLst/>
              <a:rect l="l" t="t" r="r" b="b"/>
              <a:pathLst>
                <a:path w="4276725" h="4075429">
                  <a:moveTo>
                    <a:pt x="0" y="4075176"/>
                  </a:moveTo>
                  <a:lnTo>
                    <a:pt x="4276344" y="4075176"/>
                  </a:lnTo>
                  <a:lnTo>
                    <a:pt x="4276344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07635" y="1857755"/>
            <a:ext cx="4105910" cy="3508375"/>
            <a:chOff x="4707635" y="1857755"/>
            <a:chExt cx="4105910" cy="3508375"/>
          </a:xfrm>
        </p:grpSpPr>
        <p:sp>
          <p:nvSpPr>
            <p:cNvPr id="7" name="object 7"/>
            <p:cNvSpPr/>
            <p:nvPr/>
          </p:nvSpPr>
          <p:spPr>
            <a:xfrm>
              <a:off x="4716779" y="1866899"/>
              <a:ext cx="4087368" cy="3489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2207" y="1862327"/>
              <a:ext cx="4097020" cy="3499485"/>
            </a:xfrm>
            <a:custGeom>
              <a:avLst/>
              <a:gdLst/>
              <a:ahLst/>
              <a:cxnLst/>
              <a:rect l="l" t="t" r="r" b="b"/>
              <a:pathLst>
                <a:path w="4097020" h="3499485">
                  <a:moveTo>
                    <a:pt x="0" y="3499104"/>
                  </a:moveTo>
                  <a:lnTo>
                    <a:pt x="4096512" y="3499104"/>
                  </a:lnTo>
                  <a:lnTo>
                    <a:pt x="4096512" y="0"/>
                  </a:lnTo>
                  <a:lnTo>
                    <a:pt x="0" y="0"/>
                  </a:lnTo>
                  <a:lnTo>
                    <a:pt x="0" y="34991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69434" y="5624271"/>
            <a:ext cx="44958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1016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Lung-Sparing Surgery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Penetrating Trauma Using Tractotomy, Partial  Lobectomy, and Pneumonorrhaphy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George C. Velmahos, MD, PhD; Craig Baker, MD; Demetrios Demetriades, MD,  PhD;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Jeremy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Goodman;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James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A.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Murray,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MD; Juan A. Asensio,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Arch Surg.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1999;134:186-189.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5870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Pulmonary</a:t>
            </a:r>
            <a:r>
              <a:rPr sz="4600" spc="-105" dirty="0"/>
              <a:t> </a:t>
            </a:r>
            <a:r>
              <a:rPr sz="4600" spc="-20" dirty="0"/>
              <a:t>Tractotomy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1923288" y="1292352"/>
            <a:ext cx="5242560" cy="5375275"/>
            <a:chOff x="1923288" y="1292352"/>
            <a:chExt cx="5242560" cy="5375275"/>
          </a:xfrm>
        </p:grpSpPr>
        <p:sp>
          <p:nvSpPr>
            <p:cNvPr id="4" name="object 4"/>
            <p:cNvSpPr/>
            <p:nvPr/>
          </p:nvSpPr>
          <p:spPr>
            <a:xfrm>
              <a:off x="1932432" y="1301496"/>
              <a:ext cx="5224272" cy="5356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860" y="1296924"/>
              <a:ext cx="5233670" cy="5366385"/>
            </a:xfrm>
            <a:custGeom>
              <a:avLst/>
              <a:gdLst/>
              <a:ahLst/>
              <a:cxnLst/>
              <a:rect l="l" t="t" r="r" b="b"/>
              <a:pathLst>
                <a:path w="5233670" h="5366384">
                  <a:moveTo>
                    <a:pt x="0" y="5366004"/>
                  </a:moveTo>
                  <a:lnTo>
                    <a:pt x="5233416" y="5366004"/>
                  </a:lnTo>
                  <a:lnTo>
                    <a:pt x="5233416" y="0"/>
                  </a:lnTo>
                  <a:lnTo>
                    <a:pt x="0" y="0"/>
                  </a:lnTo>
                  <a:lnTo>
                    <a:pt x="0" y="53660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4624" y="5689092"/>
              <a:ext cx="5166360" cy="925194"/>
            </a:xfrm>
            <a:custGeom>
              <a:avLst/>
              <a:gdLst/>
              <a:ahLst/>
              <a:cxnLst/>
              <a:rect l="l" t="t" r="r" b="b"/>
              <a:pathLst>
                <a:path w="5166359" h="925195">
                  <a:moveTo>
                    <a:pt x="5166360" y="0"/>
                  </a:moveTo>
                  <a:lnTo>
                    <a:pt x="0" y="0"/>
                  </a:lnTo>
                  <a:lnTo>
                    <a:pt x="0" y="925068"/>
                  </a:lnTo>
                  <a:lnTo>
                    <a:pt x="5166360" y="925068"/>
                  </a:lnTo>
                  <a:lnTo>
                    <a:pt x="516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6095"/>
            <a:ext cx="610743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OPEN</a:t>
            </a:r>
            <a:r>
              <a:rPr spc="-55" dirty="0"/>
              <a:t> </a:t>
            </a:r>
            <a:r>
              <a:rPr dirty="0"/>
              <a:t>PNEUMOTHORAX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506982"/>
            <a:ext cx="3996054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79629"/>
              <a:buChar char=""/>
              <a:tabLst>
                <a:tab pos="433070" algn="l"/>
                <a:tab pos="433705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“Sucking”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wound</a:t>
            </a:r>
            <a:endParaRPr sz="27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495"/>
              </a:spcBef>
              <a:buClr>
                <a:srgbClr val="6D9FAF"/>
              </a:buClr>
              <a:buSzPct val="79629"/>
              <a:buChar char=""/>
              <a:tabLst>
                <a:tab pos="32512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Respiratory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distress</a:t>
            </a:r>
            <a:endParaRPr sz="2700">
              <a:latin typeface="Arial"/>
              <a:cs typeface="Arial"/>
            </a:endParaRPr>
          </a:p>
          <a:p>
            <a:pPr marL="325120" indent="-312420">
              <a:lnSpc>
                <a:spcPts val="2755"/>
              </a:lnSpc>
              <a:spcBef>
                <a:spcPts val="2500"/>
              </a:spcBef>
              <a:buClr>
                <a:srgbClr val="6D9FAF"/>
              </a:buClr>
              <a:buSzPct val="79629"/>
              <a:buChar char=""/>
              <a:tabLst>
                <a:tab pos="32512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Preferential path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endParaRPr sz="2700">
              <a:latin typeface="Arial"/>
              <a:cs typeface="Arial"/>
            </a:endParaRPr>
          </a:p>
          <a:p>
            <a:pPr marL="325120" marR="5080">
              <a:lnSpc>
                <a:spcPct val="70100"/>
              </a:lnSpc>
              <a:spcBef>
                <a:spcPts val="48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when hole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≥ ⅔</a:t>
            </a:r>
            <a:r>
              <a:rPr sz="2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diameter  of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trachea</a:t>
            </a:r>
            <a:endParaRPr sz="27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495"/>
              </a:spcBef>
              <a:buClr>
                <a:srgbClr val="6D9FAF"/>
              </a:buClr>
              <a:buSzPct val="79629"/>
              <a:buChar char=""/>
              <a:tabLst>
                <a:tab pos="32512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Cover 3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sides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9FAF"/>
              </a:buClr>
              <a:buFont typeface="Arial"/>
              <a:buChar char=""/>
            </a:pPr>
            <a:endParaRPr sz="3000">
              <a:latin typeface="Arial"/>
              <a:cs typeface="Arial"/>
            </a:endParaRPr>
          </a:p>
          <a:p>
            <a:pPr marL="325120" marR="774065" indent="-312420">
              <a:lnSpc>
                <a:spcPct val="70100"/>
              </a:lnSpc>
              <a:buClr>
                <a:srgbClr val="6D9FAF"/>
              </a:buClr>
              <a:buSzPct val="79629"/>
              <a:buChar char=""/>
              <a:tabLst>
                <a:tab pos="32512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EMERGENCY </a:t>
            </a:r>
            <a:r>
              <a:rPr sz="2700" spc="-225" dirty="0">
                <a:solidFill>
                  <a:srgbClr val="FFFFFF"/>
                </a:solidFill>
                <a:latin typeface="Arial"/>
                <a:cs typeface="Arial"/>
              </a:rPr>
              <a:t>ICC 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9532" y="2622804"/>
            <a:ext cx="3515995" cy="3103245"/>
            <a:chOff x="5399532" y="2622804"/>
            <a:chExt cx="3515995" cy="3103245"/>
          </a:xfrm>
        </p:grpSpPr>
        <p:sp>
          <p:nvSpPr>
            <p:cNvPr id="5" name="object 5"/>
            <p:cNvSpPr/>
            <p:nvPr/>
          </p:nvSpPr>
          <p:spPr>
            <a:xfrm>
              <a:off x="5408676" y="2631948"/>
              <a:ext cx="3497579" cy="3084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4104" y="2627376"/>
              <a:ext cx="3507104" cy="3093720"/>
            </a:xfrm>
            <a:custGeom>
              <a:avLst/>
              <a:gdLst/>
              <a:ahLst/>
              <a:cxnLst/>
              <a:rect l="l" t="t" r="r" b="b"/>
              <a:pathLst>
                <a:path w="3507104" h="3093720">
                  <a:moveTo>
                    <a:pt x="0" y="3093720"/>
                  </a:moveTo>
                  <a:lnTo>
                    <a:pt x="3506724" y="3093720"/>
                  </a:lnTo>
                  <a:lnTo>
                    <a:pt x="3506724" y="0"/>
                  </a:lnTo>
                  <a:lnTo>
                    <a:pt x="0" y="0"/>
                  </a:lnTo>
                  <a:lnTo>
                    <a:pt x="0" y="30937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231393"/>
            <a:ext cx="50279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Occlusive</a:t>
            </a:r>
            <a:r>
              <a:rPr sz="4600" spc="-15" dirty="0"/>
              <a:t> </a:t>
            </a:r>
            <a:r>
              <a:rPr sz="4600" spc="-5" dirty="0"/>
              <a:t>Dressing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524000" y="1312162"/>
            <a:ext cx="6781800" cy="547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303" y="0"/>
            <a:ext cx="8235950" cy="6512559"/>
            <a:chOff x="908303" y="0"/>
            <a:chExt cx="8235950" cy="6512559"/>
          </a:xfrm>
        </p:grpSpPr>
        <p:sp>
          <p:nvSpPr>
            <p:cNvPr id="3" name="object 3"/>
            <p:cNvSpPr/>
            <p:nvPr/>
          </p:nvSpPr>
          <p:spPr>
            <a:xfrm>
              <a:off x="917447" y="2417064"/>
              <a:ext cx="5446776" cy="4085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75" y="2412492"/>
              <a:ext cx="5455920" cy="4095115"/>
            </a:xfrm>
            <a:custGeom>
              <a:avLst/>
              <a:gdLst/>
              <a:ahLst/>
              <a:cxnLst/>
              <a:rect l="l" t="t" r="r" b="b"/>
              <a:pathLst>
                <a:path w="5455920" h="4095115">
                  <a:moveTo>
                    <a:pt x="0" y="4094988"/>
                  </a:moveTo>
                  <a:lnTo>
                    <a:pt x="5455920" y="4094988"/>
                  </a:lnTo>
                  <a:lnTo>
                    <a:pt x="5455920" y="0"/>
                  </a:lnTo>
                  <a:lnTo>
                    <a:pt x="0" y="0"/>
                  </a:lnTo>
                  <a:lnTo>
                    <a:pt x="0" y="40949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64224" y="0"/>
              <a:ext cx="2779776" cy="2417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9651" y="0"/>
              <a:ext cx="2784475" cy="2421890"/>
            </a:xfrm>
            <a:custGeom>
              <a:avLst/>
              <a:gdLst/>
              <a:ahLst/>
              <a:cxnLst/>
              <a:rect l="l" t="t" r="r" b="b"/>
              <a:pathLst>
                <a:path w="2784475" h="2421890">
                  <a:moveTo>
                    <a:pt x="0" y="2421636"/>
                  </a:moveTo>
                  <a:lnTo>
                    <a:pt x="2784348" y="2421636"/>
                  </a:lnTo>
                </a:path>
                <a:path w="2784475" h="2421890">
                  <a:moveTo>
                    <a:pt x="0" y="0"/>
                  </a:moveTo>
                  <a:lnTo>
                    <a:pt x="0" y="24216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440" y="393903"/>
            <a:ext cx="347472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TRACHAEL  DISRUPTION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8814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TRACHAEL</a:t>
            </a:r>
            <a:r>
              <a:rPr sz="4600" spc="-210" dirty="0"/>
              <a:t> </a:t>
            </a:r>
            <a:r>
              <a:rPr sz="4600" spc="-5" dirty="0"/>
              <a:t>DISRUPTION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914400" y="2239391"/>
            <a:ext cx="384657" cy="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7273"/>
            <a:ext cx="6878955" cy="4474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"/>
              </a:spcBef>
              <a:buClr>
                <a:srgbClr val="6D9FAF"/>
              </a:buClr>
              <a:buSzPct val="77777"/>
              <a:buChar char=""/>
              <a:tabLst>
                <a:tab pos="287020" algn="l"/>
              </a:tabLst>
            </a:pP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Blunt or penetrating</a:t>
            </a:r>
            <a:r>
              <a:rPr sz="22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2100">
              <a:latin typeface="Arial"/>
              <a:cs typeface="Arial"/>
            </a:endParaRPr>
          </a:p>
          <a:p>
            <a:pPr marL="607060" marR="376555">
              <a:lnSpc>
                <a:spcPts val="2420"/>
              </a:lnSpc>
            </a:pP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Intra/extra thoracic location (supraglotic, glotic,  subglotic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spc="5" dirty="0">
                <a:solidFill>
                  <a:srgbClr val="6D9FAF"/>
                </a:solidFill>
                <a:latin typeface="Arial"/>
                <a:cs typeface="Arial"/>
              </a:rPr>
              <a:t>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2800">
              <a:latin typeface="Arial"/>
              <a:cs typeface="Arial"/>
            </a:endParaRPr>
          </a:p>
          <a:p>
            <a:pPr marL="687705" lvl="1" indent="-274955">
              <a:lnSpc>
                <a:spcPct val="100000"/>
              </a:lnSpc>
              <a:spcBef>
                <a:spcPts val="240"/>
              </a:spcBef>
              <a:buClr>
                <a:srgbClr val="6D9FAF"/>
              </a:buClr>
              <a:buSzPct val="88888"/>
              <a:buChar char=""/>
              <a:tabLst>
                <a:tab pos="687705" algn="l"/>
                <a:tab pos="688340" algn="l"/>
              </a:tabLst>
            </a:pP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Massive, sometimes uncontrollable air</a:t>
            </a:r>
            <a:r>
              <a:rPr sz="2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leak</a:t>
            </a:r>
            <a:endParaRPr sz="2250">
              <a:latin typeface="Arial"/>
              <a:cs typeface="Arial"/>
            </a:endParaRPr>
          </a:p>
          <a:p>
            <a:pPr marL="687705" lvl="1" indent="-274955">
              <a:lnSpc>
                <a:spcPct val="100000"/>
              </a:lnSpc>
              <a:spcBef>
                <a:spcPts val="215"/>
              </a:spcBef>
              <a:buClr>
                <a:srgbClr val="6D9FAF"/>
              </a:buClr>
              <a:buSzPct val="88888"/>
              <a:buChar char=""/>
              <a:tabLst>
                <a:tab pos="687705" algn="l"/>
                <a:tab pos="688340" algn="l"/>
              </a:tabLst>
            </a:pPr>
            <a:r>
              <a:rPr sz="2250" spc="-20" dirty="0">
                <a:solidFill>
                  <a:srgbClr val="FFFFFF"/>
                </a:solidFill>
                <a:latin typeface="Arial"/>
                <a:cs typeface="Arial"/>
              </a:rPr>
              <a:t>Stridor,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acute respiratory distress, voice</a:t>
            </a:r>
            <a:r>
              <a:rPr sz="22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2250">
              <a:latin typeface="Arial"/>
              <a:cs typeface="Arial"/>
            </a:endParaRPr>
          </a:p>
          <a:p>
            <a:pPr marL="687705" marR="154305" lvl="1" indent="-274955">
              <a:lnSpc>
                <a:spcPts val="2420"/>
              </a:lnSpc>
              <a:spcBef>
                <a:spcPts val="530"/>
              </a:spcBef>
              <a:buClr>
                <a:srgbClr val="6D9FAF"/>
              </a:buClr>
              <a:buSzPct val="88888"/>
              <a:buChar char=""/>
              <a:tabLst>
                <a:tab pos="687705" algn="l"/>
                <a:tab pos="688340" algn="l"/>
              </a:tabLst>
            </a:pP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Neck, upper chest subcutaneous emphysema –  often massive and disfiguring</a:t>
            </a:r>
            <a:endParaRPr sz="22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"/>
            </a:pPr>
            <a:endParaRPr sz="2700">
              <a:latin typeface="Arial"/>
              <a:cs typeface="Arial"/>
            </a:endParaRPr>
          </a:p>
          <a:p>
            <a:pPr marL="286385" marR="5080" indent="-274320">
              <a:lnSpc>
                <a:spcPct val="79600"/>
              </a:lnSpc>
              <a:buClr>
                <a:srgbClr val="6D9FAF"/>
              </a:buClr>
              <a:buSzPct val="77777"/>
              <a:buChar char=""/>
              <a:tabLst>
                <a:tab pos="287020" algn="l"/>
              </a:tabLst>
            </a:pP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Acutely manage with </a:t>
            </a:r>
            <a:r>
              <a:rPr sz="2250" spc="-20" dirty="0">
                <a:solidFill>
                  <a:srgbClr val="FFFFFF"/>
                </a:solidFill>
                <a:latin typeface="Arial"/>
                <a:cs typeface="Arial"/>
              </a:rPr>
              <a:t>bronchoscopy,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deep </a:t>
            </a:r>
            <a:r>
              <a:rPr sz="2250" spc="-60" dirty="0">
                <a:solidFill>
                  <a:srgbClr val="FFFFFF"/>
                </a:solidFill>
                <a:latin typeface="Arial"/>
                <a:cs typeface="Arial"/>
              </a:rPr>
              <a:t>intubation 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(beyond injury) and sometimes</a:t>
            </a:r>
            <a:r>
              <a:rPr sz="2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tracheostomy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808" y="1815083"/>
            <a:ext cx="6113145" cy="4685030"/>
            <a:chOff x="1511808" y="1815083"/>
            <a:chExt cx="6113145" cy="4685030"/>
          </a:xfrm>
        </p:grpSpPr>
        <p:sp>
          <p:nvSpPr>
            <p:cNvPr id="3" name="object 3"/>
            <p:cNvSpPr/>
            <p:nvPr/>
          </p:nvSpPr>
          <p:spPr>
            <a:xfrm>
              <a:off x="1520952" y="1824227"/>
              <a:ext cx="6094476" cy="4666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6380" y="1819655"/>
              <a:ext cx="6103620" cy="4676140"/>
            </a:xfrm>
            <a:custGeom>
              <a:avLst/>
              <a:gdLst/>
              <a:ahLst/>
              <a:cxnLst/>
              <a:rect l="l" t="t" r="r" b="b"/>
              <a:pathLst>
                <a:path w="6103620" h="4676140">
                  <a:moveTo>
                    <a:pt x="0" y="4675632"/>
                  </a:moveTo>
                  <a:lnTo>
                    <a:pt x="6103620" y="4675632"/>
                  </a:lnTo>
                  <a:lnTo>
                    <a:pt x="6103620" y="0"/>
                  </a:lnTo>
                  <a:lnTo>
                    <a:pt x="0" y="0"/>
                  </a:lnTo>
                  <a:lnTo>
                    <a:pt x="0" y="46756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Management Algorithm </a:t>
            </a:r>
            <a:r>
              <a:rPr sz="3300" dirty="0"/>
              <a:t>for</a:t>
            </a:r>
            <a:r>
              <a:rPr sz="3300" spc="-125" dirty="0"/>
              <a:t> </a:t>
            </a:r>
            <a:r>
              <a:rPr sz="3300" spc="-5" dirty="0"/>
              <a:t>Penetrating  Mediastinal</a:t>
            </a:r>
            <a:r>
              <a:rPr sz="3300" spc="-45" dirty="0"/>
              <a:t> </a:t>
            </a:r>
            <a:r>
              <a:rPr sz="3300" spc="-25" dirty="0"/>
              <a:t>Trauma</a:t>
            </a:r>
            <a:endParaRPr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6095"/>
            <a:ext cx="47053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CARDIAC</a:t>
            </a:r>
            <a:r>
              <a:rPr spc="-150" dirty="0"/>
              <a:t> </a:t>
            </a:r>
            <a:r>
              <a:rPr dirty="0"/>
              <a:t>TRAUMA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1016" y="1693164"/>
            <a:ext cx="6711950" cy="4674235"/>
            <a:chOff x="1271016" y="1693164"/>
            <a:chExt cx="6711950" cy="4674235"/>
          </a:xfrm>
        </p:grpSpPr>
        <p:sp>
          <p:nvSpPr>
            <p:cNvPr id="4" name="object 4"/>
            <p:cNvSpPr/>
            <p:nvPr/>
          </p:nvSpPr>
          <p:spPr>
            <a:xfrm>
              <a:off x="1280160" y="1702308"/>
              <a:ext cx="6693408" cy="4655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5588" y="1697736"/>
              <a:ext cx="6703059" cy="4665345"/>
            </a:xfrm>
            <a:custGeom>
              <a:avLst/>
              <a:gdLst/>
              <a:ahLst/>
              <a:cxnLst/>
              <a:rect l="l" t="t" r="r" b="b"/>
              <a:pathLst>
                <a:path w="6703059" h="4665345">
                  <a:moveTo>
                    <a:pt x="0" y="4664964"/>
                  </a:moveTo>
                  <a:lnTo>
                    <a:pt x="6702552" y="4664964"/>
                  </a:lnTo>
                  <a:lnTo>
                    <a:pt x="6702552" y="0"/>
                  </a:lnTo>
                  <a:lnTo>
                    <a:pt x="0" y="0"/>
                  </a:lnTo>
                  <a:lnTo>
                    <a:pt x="0" y="46649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1800" y="2234184"/>
              <a:ext cx="1195070" cy="2592705"/>
            </a:xfrm>
            <a:custGeom>
              <a:avLst/>
              <a:gdLst/>
              <a:ahLst/>
              <a:cxnLst/>
              <a:rect l="l" t="t" r="r" b="b"/>
              <a:pathLst>
                <a:path w="1195070" h="2592704">
                  <a:moveTo>
                    <a:pt x="1194816" y="0"/>
                  </a:moveTo>
                  <a:lnTo>
                    <a:pt x="0" y="0"/>
                  </a:lnTo>
                  <a:lnTo>
                    <a:pt x="0" y="2592324"/>
                  </a:lnTo>
                  <a:lnTo>
                    <a:pt x="1194816" y="2592324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1800" y="2234184"/>
              <a:ext cx="1195070" cy="2592705"/>
            </a:xfrm>
            <a:custGeom>
              <a:avLst/>
              <a:gdLst/>
              <a:ahLst/>
              <a:cxnLst/>
              <a:rect l="l" t="t" r="r" b="b"/>
              <a:pathLst>
                <a:path w="1195070" h="2592704">
                  <a:moveTo>
                    <a:pt x="0" y="2592324"/>
                  </a:moveTo>
                  <a:lnTo>
                    <a:pt x="1194816" y="2592324"/>
                  </a:lnTo>
                  <a:lnTo>
                    <a:pt x="1194816" y="0"/>
                  </a:lnTo>
                  <a:lnTo>
                    <a:pt x="0" y="0"/>
                  </a:lnTo>
                  <a:lnTo>
                    <a:pt x="0" y="25923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021" y="782828"/>
            <a:ext cx="79489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Distribution of </a:t>
            </a:r>
            <a:r>
              <a:rPr sz="3300" spc="-5" dirty="0"/>
              <a:t>Penetrating </a:t>
            </a:r>
            <a:r>
              <a:rPr sz="3300" dirty="0"/>
              <a:t>Cardiac</a:t>
            </a:r>
            <a:r>
              <a:rPr sz="3300" spc="-65" dirty="0"/>
              <a:t> </a:t>
            </a:r>
            <a:r>
              <a:rPr sz="3300" spc="-25" dirty="0"/>
              <a:t>Trauma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818388" y="2052827"/>
            <a:ext cx="2733040" cy="3476625"/>
            <a:chOff x="818388" y="2052827"/>
            <a:chExt cx="2733040" cy="3476625"/>
          </a:xfrm>
        </p:grpSpPr>
        <p:sp>
          <p:nvSpPr>
            <p:cNvPr id="4" name="object 4"/>
            <p:cNvSpPr/>
            <p:nvPr/>
          </p:nvSpPr>
          <p:spPr>
            <a:xfrm>
              <a:off x="827532" y="2061971"/>
              <a:ext cx="2714244" cy="34579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960" y="2057399"/>
              <a:ext cx="2723515" cy="3467100"/>
            </a:xfrm>
            <a:custGeom>
              <a:avLst/>
              <a:gdLst/>
              <a:ahLst/>
              <a:cxnLst/>
              <a:rect l="l" t="t" r="r" b="b"/>
              <a:pathLst>
                <a:path w="2723515" h="3467100">
                  <a:moveTo>
                    <a:pt x="0" y="3467100"/>
                  </a:moveTo>
                  <a:lnTo>
                    <a:pt x="2723388" y="3467100"/>
                  </a:lnTo>
                  <a:lnTo>
                    <a:pt x="2723388" y="0"/>
                  </a:lnTo>
                  <a:lnTo>
                    <a:pt x="0" y="0"/>
                  </a:lnTo>
                  <a:lnTo>
                    <a:pt x="0" y="34671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76471" y="2048255"/>
            <a:ext cx="4622800" cy="3472179"/>
            <a:chOff x="3776471" y="2048255"/>
            <a:chExt cx="4622800" cy="3472179"/>
          </a:xfrm>
        </p:grpSpPr>
        <p:sp>
          <p:nvSpPr>
            <p:cNvPr id="7" name="object 7"/>
            <p:cNvSpPr/>
            <p:nvPr/>
          </p:nvSpPr>
          <p:spPr>
            <a:xfrm>
              <a:off x="3785615" y="2057399"/>
              <a:ext cx="4604003" cy="3453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1043" y="2052827"/>
              <a:ext cx="4613275" cy="3462654"/>
            </a:xfrm>
            <a:custGeom>
              <a:avLst/>
              <a:gdLst/>
              <a:ahLst/>
              <a:cxnLst/>
              <a:rect l="l" t="t" r="r" b="b"/>
              <a:pathLst>
                <a:path w="4613275" h="3462654">
                  <a:moveTo>
                    <a:pt x="0" y="3462528"/>
                  </a:moveTo>
                  <a:lnTo>
                    <a:pt x="4613148" y="3462528"/>
                  </a:lnTo>
                  <a:lnTo>
                    <a:pt x="4613148" y="0"/>
                  </a:lnTo>
                  <a:lnTo>
                    <a:pt x="0" y="0"/>
                  </a:lnTo>
                  <a:lnTo>
                    <a:pt x="0" y="34625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4551" y="3086100"/>
              <a:ext cx="582295" cy="1064260"/>
            </a:xfrm>
            <a:custGeom>
              <a:avLst/>
              <a:gdLst/>
              <a:ahLst/>
              <a:cxnLst/>
              <a:rect l="l" t="t" r="r" b="b"/>
              <a:pathLst>
                <a:path w="582295" h="1064260">
                  <a:moveTo>
                    <a:pt x="582168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582168" y="1063752"/>
                  </a:lnTo>
                  <a:lnTo>
                    <a:pt x="582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64551" y="3086100"/>
              <a:ext cx="582295" cy="1064260"/>
            </a:xfrm>
            <a:custGeom>
              <a:avLst/>
              <a:gdLst/>
              <a:ahLst/>
              <a:cxnLst/>
              <a:rect l="l" t="t" r="r" b="b"/>
              <a:pathLst>
                <a:path w="582295" h="1064260">
                  <a:moveTo>
                    <a:pt x="0" y="1063752"/>
                  </a:moveTo>
                  <a:lnTo>
                    <a:pt x="582168" y="1063752"/>
                  </a:lnTo>
                  <a:lnTo>
                    <a:pt x="582168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719827"/>
              <a:ext cx="3070860" cy="21381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0860" y="2205227"/>
              <a:ext cx="2548128" cy="2892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8988" y="0"/>
              <a:ext cx="3525011" cy="2526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8696" y="3861815"/>
              <a:ext cx="3302507" cy="29931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063" y="76200"/>
              <a:ext cx="2939796" cy="2129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509" y="2685415"/>
            <a:ext cx="22828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Trebuchet MS"/>
                <a:cs typeface="Trebuchet MS"/>
              </a:rPr>
              <a:t>CHEST  </a:t>
            </a:r>
            <a:r>
              <a:rPr sz="4800" dirty="0">
                <a:latin typeface="Trebuchet MS"/>
                <a:cs typeface="Trebuchet MS"/>
              </a:rPr>
              <a:t>TRAUMA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17474"/>
            <a:ext cx="391795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PERICARDIAL  </a:t>
            </a:r>
            <a:r>
              <a:rPr sz="4600" spc="-45" dirty="0"/>
              <a:t>TAMPONADE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239011" y="1623060"/>
            <a:ext cx="5843016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35863"/>
            <a:ext cx="6858000" cy="596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613"/>
            <a:ext cx="42094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CT </a:t>
            </a:r>
            <a:r>
              <a:rPr sz="4600" spc="-10" dirty="0"/>
              <a:t>AXIAL</a:t>
            </a:r>
            <a:r>
              <a:rPr sz="4600" spc="-560" dirty="0"/>
              <a:t> </a:t>
            </a:r>
            <a:r>
              <a:rPr sz="4600" spc="-5" dirty="0"/>
              <a:t>VIEW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944623" y="1501138"/>
            <a:ext cx="7199376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9" y="183896"/>
            <a:ext cx="442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PERICARDIOCENTE  SIS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474464" y="1527047"/>
            <a:ext cx="4669535" cy="4180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7047"/>
            <a:ext cx="4373880" cy="4180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1175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ED Thoracotomy</a:t>
            </a:r>
            <a:r>
              <a:rPr sz="4600" spc="-100" dirty="0"/>
              <a:t> </a:t>
            </a:r>
            <a:r>
              <a:rPr sz="4600" spc="-5" dirty="0"/>
              <a:t>(EDT)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1527047" y="1450847"/>
            <a:ext cx="6071870" cy="4559935"/>
            <a:chOff x="1527047" y="1450847"/>
            <a:chExt cx="6071870" cy="4559935"/>
          </a:xfrm>
        </p:grpSpPr>
        <p:sp>
          <p:nvSpPr>
            <p:cNvPr id="4" name="object 4"/>
            <p:cNvSpPr/>
            <p:nvPr/>
          </p:nvSpPr>
          <p:spPr>
            <a:xfrm>
              <a:off x="1536191" y="1459991"/>
              <a:ext cx="6053328" cy="4541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1619" y="1455419"/>
              <a:ext cx="6062980" cy="4551045"/>
            </a:xfrm>
            <a:custGeom>
              <a:avLst/>
              <a:gdLst/>
              <a:ahLst/>
              <a:cxnLst/>
              <a:rect l="l" t="t" r="r" b="b"/>
              <a:pathLst>
                <a:path w="6062980" h="4551045">
                  <a:moveTo>
                    <a:pt x="0" y="4550664"/>
                  </a:moveTo>
                  <a:lnTo>
                    <a:pt x="6062472" y="4550664"/>
                  </a:lnTo>
                  <a:lnTo>
                    <a:pt x="6062472" y="0"/>
                  </a:lnTo>
                  <a:lnTo>
                    <a:pt x="0" y="0"/>
                  </a:lnTo>
                  <a:lnTo>
                    <a:pt x="0" y="45506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7527" y="1827109"/>
            <a:ext cx="6282055" cy="4698365"/>
            <a:chOff x="1557527" y="1827109"/>
            <a:chExt cx="6282055" cy="4698365"/>
          </a:xfrm>
        </p:grpSpPr>
        <p:sp>
          <p:nvSpPr>
            <p:cNvPr id="3" name="object 3"/>
            <p:cNvSpPr/>
            <p:nvPr/>
          </p:nvSpPr>
          <p:spPr>
            <a:xfrm>
              <a:off x="1774670" y="3656343"/>
              <a:ext cx="3247390" cy="120650"/>
            </a:xfrm>
            <a:custGeom>
              <a:avLst/>
              <a:gdLst/>
              <a:ahLst/>
              <a:cxnLst/>
              <a:rect l="l" t="t" r="r" b="b"/>
              <a:pathLst>
                <a:path w="3247390" h="120650">
                  <a:moveTo>
                    <a:pt x="0" y="0"/>
                  </a:moveTo>
                  <a:lnTo>
                    <a:pt x="3247331" y="0"/>
                  </a:lnTo>
                  <a:lnTo>
                    <a:pt x="3247331" y="120287"/>
                  </a:lnTo>
                  <a:lnTo>
                    <a:pt x="0" y="120287"/>
                  </a:lnTo>
                  <a:lnTo>
                    <a:pt x="0" y="0"/>
                  </a:lnTo>
                  <a:close/>
                </a:path>
              </a:pathLst>
            </a:custGeom>
            <a:ln w="19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7527" y="1827109"/>
              <a:ext cx="6279515" cy="4676775"/>
            </a:xfrm>
            <a:custGeom>
              <a:avLst/>
              <a:gdLst/>
              <a:ahLst/>
              <a:cxnLst/>
              <a:rect l="l" t="t" r="r" b="b"/>
              <a:pathLst>
                <a:path w="6279515" h="4676775">
                  <a:moveTo>
                    <a:pt x="0" y="4676332"/>
                  </a:moveTo>
                  <a:lnTo>
                    <a:pt x="6279075" y="4676332"/>
                  </a:lnTo>
                  <a:lnTo>
                    <a:pt x="6279075" y="0"/>
                  </a:lnTo>
                  <a:lnTo>
                    <a:pt x="0" y="0"/>
                  </a:lnTo>
                  <a:lnTo>
                    <a:pt x="0" y="4676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7527" y="1827109"/>
              <a:ext cx="6282055" cy="4698365"/>
            </a:xfrm>
            <a:custGeom>
              <a:avLst/>
              <a:gdLst/>
              <a:ahLst/>
              <a:cxnLst/>
              <a:rect l="l" t="t" r="r" b="b"/>
              <a:pathLst>
                <a:path w="6282055" h="4698365">
                  <a:moveTo>
                    <a:pt x="0" y="4659259"/>
                  </a:moveTo>
                  <a:lnTo>
                    <a:pt x="0" y="4698281"/>
                  </a:lnTo>
                  <a:lnTo>
                    <a:pt x="6279075" y="4698281"/>
                  </a:lnTo>
                  <a:lnTo>
                    <a:pt x="6281883" y="4695456"/>
                  </a:lnTo>
                  <a:lnTo>
                    <a:pt x="6281883" y="4676332"/>
                  </a:lnTo>
                  <a:lnTo>
                    <a:pt x="17014" y="4676332"/>
                  </a:lnTo>
                  <a:lnTo>
                    <a:pt x="0" y="4659259"/>
                  </a:lnTo>
                  <a:close/>
                </a:path>
                <a:path w="6282055" h="4698365">
                  <a:moveTo>
                    <a:pt x="17014" y="0"/>
                  </a:moveTo>
                  <a:lnTo>
                    <a:pt x="2502" y="0"/>
                  </a:lnTo>
                  <a:lnTo>
                    <a:pt x="0" y="2504"/>
                  </a:lnTo>
                  <a:lnTo>
                    <a:pt x="0" y="4659259"/>
                  </a:lnTo>
                  <a:lnTo>
                    <a:pt x="17014" y="4676332"/>
                  </a:lnTo>
                  <a:lnTo>
                    <a:pt x="17014" y="0"/>
                  </a:lnTo>
                  <a:close/>
                </a:path>
                <a:path w="6282055" h="4698365">
                  <a:moveTo>
                    <a:pt x="6257261" y="4654381"/>
                  </a:moveTo>
                  <a:lnTo>
                    <a:pt x="17014" y="4654381"/>
                  </a:lnTo>
                  <a:lnTo>
                    <a:pt x="17014" y="4676332"/>
                  </a:lnTo>
                  <a:lnTo>
                    <a:pt x="6257261" y="4676332"/>
                  </a:lnTo>
                  <a:lnTo>
                    <a:pt x="6257261" y="4654381"/>
                  </a:lnTo>
                  <a:close/>
                </a:path>
                <a:path w="6282055" h="4698365">
                  <a:moveTo>
                    <a:pt x="6271732" y="0"/>
                  </a:moveTo>
                  <a:lnTo>
                    <a:pt x="6257261" y="0"/>
                  </a:lnTo>
                  <a:lnTo>
                    <a:pt x="6257261" y="4676332"/>
                  </a:lnTo>
                  <a:lnTo>
                    <a:pt x="6279075" y="4654381"/>
                  </a:lnTo>
                  <a:lnTo>
                    <a:pt x="6281883" y="4654381"/>
                  </a:lnTo>
                  <a:lnTo>
                    <a:pt x="6281883" y="7368"/>
                  </a:lnTo>
                  <a:lnTo>
                    <a:pt x="6279075" y="7368"/>
                  </a:lnTo>
                  <a:lnTo>
                    <a:pt x="6271732" y="0"/>
                  </a:lnTo>
                  <a:close/>
                </a:path>
                <a:path w="6282055" h="4698365">
                  <a:moveTo>
                    <a:pt x="6281883" y="4654381"/>
                  </a:moveTo>
                  <a:lnTo>
                    <a:pt x="6279075" y="4654381"/>
                  </a:lnTo>
                  <a:lnTo>
                    <a:pt x="6257261" y="4676332"/>
                  </a:lnTo>
                  <a:lnTo>
                    <a:pt x="6281883" y="4676332"/>
                  </a:lnTo>
                  <a:lnTo>
                    <a:pt x="6281883" y="4654381"/>
                  </a:lnTo>
                  <a:close/>
                </a:path>
                <a:path w="6282055" h="4698365">
                  <a:moveTo>
                    <a:pt x="6257261" y="0"/>
                  </a:moveTo>
                  <a:lnTo>
                    <a:pt x="17014" y="0"/>
                  </a:lnTo>
                  <a:lnTo>
                    <a:pt x="17014" y="7368"/>
                  </a:lnTo>
                  <a:lnTo>
                    <a:pt x="6257261" y="7368"/>
                  </a:lnTo>
                  <a:lnTo>
                    <a:pt x="6257261" y="0"/>
                  </a:lnTo>
                  <a:close/>
                </a:path>
                <a:path w="6282055" h="4698365">
                  <a:moveTo>
                    <a:pt x="6281883" y="0"/>
                  </a:moveTo>
                  <a:lnTo>
                    <a:pt x="6271732" y="0"/>
                  </a:lnTo>
                  <a:lnTo>
                    <a:pt x="6279075" y="7368"/>
                  </a:lnTo>
                  <a:lnTo>
                    <a:pt x="6281883" y="7368"/>
                  </a:lnTo>
                  <a:lnTo>
                    <a:pt x="6281883" y="0"/>
                  </a:lnTo>
                  <a:close/>
                </a:path>
                <a:path w="6282055" h="4698365">
                  <a:moveTo>
                    <a:pt x="2502" y="0"/>
                  </a:moveTo>
                  <a:lnTo>
                    <a:pt x="0" y="0"/>
                  </a:lnTo>
                  <a:lnTo>
                    <a:pt x="0" y="250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F05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1385" y="2433747"/>
              <a:ext cx="5246925" cy="3399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5217" y="2038642"/>
              <a:ext cx="5909945" cy="146685"/>
            </a:xfrm>
            <a:custGeom>
              <a:avLst/>
              <a:gdLst/>
              <a:ahLst/>
              <a:cxnLst/>
              <a:rect l="l" t="t" r="r" b="b"/>
              <a:pathLst>
                <a:path w="5909945" h="146685">
                  <a:moveTo>
                    <a:pt x="5909684" y="0"/>
                  </a:moveTo>
                  <a:lnTo>
                    <a:pt x="0" y="0"/>
                  </a:lnTo>
                  <a:lnTo>
                    <a:pt x="0" y="146295"/>
                  </a:lnTo>
                  <a:lnTo>
                    <a:pt x="5909684" y="146295"/>
                  </a:lnTo>
                  <a:lnTo>
                    <a:pt x="5909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0898" y="6186384"/>
              <a:ext cx="90709" cy="1544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4286" y="6176631"/>
              <a:ext cx="36195" cy="164465"/>
            </a:xfrm>
            <a:custGeom>
              <a:avLst/>
              <a:gdLst/>
              <a:ahLst/>
              <a:cxnLst/>
              <a:rect l="l" t="t" r="r" b="b"/>
              <a:pathLst>
                <a:path w="36195" h="164464">
                  <a:moveTo>
                    <a:pt x="32396" y="60165"/>
                  </a:moveTo>
                  <a:lnTo>
                    <a:pt x="1511" y="60165"/>
                  </a:lnTo>
                  <a:lnTo>
                    <a:pt x="1511" y="164214"/>
                  </a:lnTo>
                  <a:lnTo>
                    <a:pt x="32396" y="164214"/>
                  </a:lnTo>
                  <a:lnTo>
                    <a:pt x="32396" y="60165"/>
                  </a:lnTo>
                  <a:close/>
                </a:path>
                <a:path w="36195" h="164464">
                  <a:moveTo>
                    <a:pt x="27428" y="0"/>
                  </a:moveTo>
                  <a:lnTo>
                    <a:pt x="7991" y="0"/>
                  </a:lnTo>
                  <a:lnTo>
                    <a:pt x="0" y="8127"/>
                  </a:lnTo>
                  <a:lnTo>
                    <a:pt x="0" y="27633"/>
                  </a:lnTo>
                  <a:lnTo>
                    <a:pt x="7991" y="35761"/>
                  </a:lnTo>
                  <a:lnTo>
                    <a:pt x="25917" y="35761"/>
                  </a:lnTo>
                  <a:lnTo>
                    <a:pt x="35636" y="27633"/>
                  </a:lnTo>
                  <a:lnTo>
                    <a:pt x="35636" y="8127"/>
                  </a:lnTo>
                  <a:lnTo>
                    <a:pt x="27428" y="0"/>
                  </a:lnTo>
                  <a:close/>
                </a:path>
              </a:pathLst>
            </a:custGeom>
            <a:solidFill>
              <a:srgbClr val="00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0872" y="6233524"/>
              <a:ext cx="110363" cy="1544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0392" y="6236797"/>
              <a:ext cx="105180" cy="107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4729" y="6233524"/>
              <a:ext cx="189627" cy="1105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8306" y="6188010"/>
              <a:ext cx="62230" cy="153035"/>
            </a:xfrm>
            <a:custGeom>
              <a:avLst/>
              <a:gdLst/>
              <a:ahLst/>
              <a:cxnLst/>
              <a:rect l="l" t="t" r="r" b="b"/>
              <a:pathLst>
                <a:path w="62229" h="153035">
                  <a:moveTo>
                    <a:pt x="61769" y="0"/>
                  </a:moveTo>
                  <a:lnTo>
                    <a:pt x="12958" y="0"/>
                  </a:lnTo>
                  <a:lnTo>
                    <a:pt x="0" y="26008"/>
                  </a:lnTo>
                  <a:lnTo>
                    <a:pt x="30884" y="26008"/>
                  </a:lnTo>
                  <a:lnTo>
                    <a:pt x="30884" y="152836"/>
                  </a:lnTo>
                  <a:lnTo>
                    <a:pt x="61769" y="152836"/>
                  </a:lnTo>
                  <a:lnTo>
                    <a:pt x="61769" y="0"/>
                  </a:lnTo>
                  <a:close/>
                </a:path>
              </a:pathLst>
            </a:custGeom>
            <a:solidFill>
              <a:srgbClr val="00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3773" y="150698"/>
            <a:ext cx="44259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LEFT</a:t>
            </a:r>
            <a:r>
              <a:rPr sz="4400" spc="-390" dirty="0"/>
              <a:t> </a:t>
            </a:r>
            <a:r>
              <a:rPr sz="4400" dirty="0"/>
              <a:t>ANTERIOR  THORACO</a:t>
            </a:r>
            <a:r>
              <a:rPr sz="4400" spc="-100" dirty="0"/>
              <a:t>T</a:t>
            </a:r>
            <a:r>
              <a:rPr sz="4400" dirty="0"/>
              <a:t>OMY</a:t>
            </a:r>
            <a:endParaRPr sz="4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46697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Rationale for</a:t>
            </a:r>
            <a:r>
              <a:rPr sz="4600" spc="-20" dirty="0"/>
              <a:t> </a:t>
            </a:r>
            <a:r>
              <a:rPr sz="4600" spc="-5" dirty="0"/>
              <a:t>EDT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35940" y="1496313"/>
            <a:ext cx="6339840" cy="435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SzPct val="79310"/>
              <a:buChar char=""/>
              <a:tabLst>
                <a:tab pos="347980" algn="l"/>
              </a:tabLst>
            </a:pPr>
            <a:r>
              <a:rPr sz="2900" spc="5" dirty="0">
                <a:solidFill>
                  <a:srgbClr val="FFFFFF"/>
                </a:solidFill>
                <a:latin typeface="Arial"/>
                <a:cs typeface="Arial"/>
              </a:rPr>
              <a:t>Resus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agonal pt with</a:t>
            </a:r>
            <a:r>
              <a:rPr sz="2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PCT</a:t>
            </a:r>
            <a:endParaRPr sz="29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785"/>
              </a:spcBef>
              <a:buClr>
                <a:srgbClr val="6D9FAF"/>
              </a:buClr>
              <a:buSzPct val="79310"/>
              <a:buChar char=""/>
              <a:tabLst>
                <a:tab pos="347980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Evacuation of pericardial</a:t>
            </a:r>
            <a:r>
              <a:rPr sz="2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70" dirty="0">
                <a:solidFill>
                  <a:srgbClr val="FFFFFF"/>
                </a:solidFill>
                <a:latin typeface="Arial"/>
                <a:cs typeface="Arial"/>
              </a:rPr>
              <a:t>tamponade</a:t>
            </a:r>
            <a:endParaRPr sz="2900">
              <a:latin typeface="Arial"/>
              <a:cs typeface="Arial"/>
            </a:endParaRPr>
          </a:p>
          <a:p>
            <a:pPr marL="347980" marR="463550" indent="-347980">
              <a:lnSpc>
                <a:spcPts val="3315"/>
              </a:lnSpc>
              <a:spcBef>
                <a:spcPts val="2785"/>
              </a:spcBef>
              <a:buClr>
                <a:srgbClr val="6D9FAF"/>
              </a:buClr>
              <a:buSzPct val="79310"/>
              <a:buChar char=""/>
              <a:tabLst>
                <a:tab pos="347980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Control intra-thoracic</a:t>
            </a:r>
            <a:r>
              <a:rPr sz="2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55" dirty="0">
                <a:solidFill>
                  <a:srgbClr val="FFFFFF"/>
                </a:solidFill>
                <a:latin typeface="Arial"/>
                <a:cs typeface="Arial"/>
              </a:rPr>
              <a:t>hemorrhage</a:t>
            </a:r>
            <a:endParaRPr sz="2900">
              <a:latin typeface="Arial"/>
              <a:cs typeface="Arial"/>
            </a:endParaRPr>
          </a:p>
          <a:p>
            <a:pPr marL="748665" lvl="1" indent="-335915">
              <a:lnSpc>
                <a:spcPts val="3025"/>
              </a:lnSpc>
              <a:buClr>
                <a:srgbClr val="6D9FAF"/>
              </a:buClr>
              <a:buSzPct val="89285"/>
              <a:buChar char=""/>
              <a:tabLst>
                <a:tab pos="748665" algn="l"/>
                <a:tab pos="749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X-clamp to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DTA</a:t>
            </a:r>
            <a:endParaRPr sz="2800">
              <a:latin typeface="Arial"/>
              <a:cs typeface="Arial"/>
            </a:endParaRPr>
          </a:p>
          <a:p>
            <a:pPr marL="335280" marR="558165" lvl="1" indent="-335280">
              <a:lnSpc>
                <a:spcPts val="3190"/>
              </a:lnSpc>
              <a:buClr>
                <a:srgbClr val="6D9FAF"/>
              </a:buClr>
              <a:buSzPct val="89285"/>
              <a:buChar char=""/>
              <a:tabLst>
                <a:tab pos="335280" algn="l"/>
                <a:tab pos="749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X-clamp the hilum of the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lung</a:t>
            </a:r>
            <a:endParaRPr sz="28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240"/>
              </a:spcBef>
              <a:buClr>
                <a:srgbClr val="6D9FAF"/>
              </a:buClr>
              <a:buSzPct val="79310"/>
              <a:buChar char=""/>
              <a:tabLst>
                <a:tab pos="347980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Perform open</a:t>
            </a:r>
            <a:r>
              <a:rPr sz="2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CPR</a:t>
            </a:r>
            <a:endParaRPr sz="29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785"/>
              </a:spcBef>
              <a:buClr>
                <a:srgbClr val="6D9FAF"/>
              </a:buClr>
              <a:buSzPct val="79310"/>
              <a:buChar char=""/>
              <a:tabLst>
                <a:tab pos="347980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Repair cardiac</a:t>
            </a:r>
            <a:r>
              <a:rPr sz="2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6175044"/>
            <a:ext cx="7511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Asensio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JA, et.al.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An evidence-based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critical appraisal of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emergency department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thoracotomy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Evidence-  Based Surgery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2003: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1(1)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11-21.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17474"/>
            <a:ext cx="4220210" cy="1942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FORMIDABLE  UN</a:t>
            </a:r>
            <a:r>
              <a:rPr sz="4600" spc="5" dirty="0"/>
              <a:t>D</a:t>
            </a:r>
            <a:r>
              <a:rPr sz="4600" spc="-5" dirty="0"/>
              <a:t>E</a:t>
            </a:r>
            <a:r>
              <a:rPr sz="4600" spc="-90" dirty="0"/>
              <a:t>R</a:t>
            </a:r>
            <a:r>
              <a:rPr sz="4600" spc="-345" dirty="0"/>
              <a:t>T</a:t>
            </a:r>
            <a:r>
              <a:rPr sz="4600" spc="-5" dirty="0"/>
              <a:t>AK</a:t>
            </a:r>
            <a:r>
              <a:rPr sz="4600" spc="-25" dirty="0"/>
              <a:t>I</a:t>
            </a:r>
            <a:r>
              <a:rPr sz="4600" spc="-5" dirty="0"/>
              <a:t>NG</a:t>
            </a:r>
            <a:endParaRPr sz="4600"/>
          </a:p>
          <a:p>
            <a:pPr marL="94615">
              <a:lnSpc>
                <a:spcPct val="100000"/>
              </a:lnSpc>
              <a:spcBef>
                <a:spcPts val="455"/>
              </a:spcBef>
            </a:pPr>
            <a:r>
              <a:rPr sz="2400" spc="450" dirty="0">
                <a:solidFill>
                  <a:srgbClr val="6D9FAF"/>
                </a:solidFill>
              </a:rPr>
              <a:t> </a:t>
            </a:r>
            <a:r>
              <a:rPr sz="3000" spc="-5" dirty="0"/>
              <a:t>Uncontrolled </a:t>
            </a:r>
            <a:r>
              <a:rPr sz="3000" dirty="0"/>
              <a:t>set</a:t>
            </a:r>
            <a:r>
              <a:rPr sz="3000" spc="-280" dirty="0"/>
              <a:t> </a:t>
            </a:r>
            <a:r>
              <a:rPr sz="3000" spc="-5" dirty="0"/>
              <a:t>up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72516" y="2583307"/>
            <a:ext cx="7252334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Iatrogenic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injury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sharps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</a:pPr>
            <a:endParaRPr sz="37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Transmission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communicable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30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325"/>
              </a:spcBef>
            </a:pPr>
            <a:r>
              <a:rPr sz="2350" spc="-625" dirty="0">
                <a:solidFill>
                  <a:srgbClr val="6D9FAF"/>
                </a:solidFill>
                <a:latin typeface="Arial"/>
                <a:cs typeface="Arial"/>
              </a:rPr>
              <a:t>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HIV,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HEPATITIS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Arial"/>
              <a:cs typeface="Arial"/>
            </a:endParaRPr>
          </a:p>
          <a:p>
            <a:pPr marL="396875" marR="241935" indent="-384810">
              <a:lnSpc>
                <a:spcPts val="324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  <a:tab pos="530669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DIST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CTING e.g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gnificant  resources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7900" y="254506"/>
            <a:ext cx="4572000" cy="6604000"/>
            <a:chOff x="2247900" y="254506"/>
            <a:chExt cx="4572000" cy="6604000"/>
          </a:xfrm>
        </p:grpSpPr>
        <p:sp>
          <p:nvSpPr>
            <p:cNvPr id="3" name="object 3"/>
            <p:cNvSpPr/>
            <p:nvPr/>
          </p:nvSpPr>
          <p:spPr>
            <a:xfrm>
              <a:off x="2324100" y="254506"/>
              <a:ext cx="4495800" cy="6603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86271" y="1179575"/>
              <a:ext cx="752855" cy="1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2565" y="1255013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4">
                  <a:moveTo>
                    <a:pt x="0" y="0"/>
                  </a:moveTo>
                  <a:lnTo>
                    <a:pt x="611378" y="0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6271" y="1837944"/>
              <a:ext cx="752855" cy="1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2565" y="1913381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4">
                  <a:moveTo>
                    <a:pt x="0" y="0"/>
                  </a:moveTo>
                  <a:lnTo>
                    <a:pt x="611378" y="0"/>
                  </a:lnTo>
                </a:path>
              </a:pathLst>
            </a:custGeom>
            <a:ln w="19812">
              <a:solidFill>
                <a:srgbClr val="6D9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900" y="2574036"/>
              <a:ext cx="120396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4100" y="2650236"/>
              <a:ext cx="1051560" cy="2209800"/>
            </a:xfrm>
            <a:custGeom>
              <a:avLst/>
              <a:gdLst/>
              <a:ahLst/>
              <a:cxnLst/>
              <a:rect l="l" t="t" r="r" b="b"/>
              <a:pathLst>
                <a:path w="1051560" h="2209800">
                  <a:moveTo>
                    <a:pt x="0" y="1104900"/>
                  </a:moveTo>
                  <a:lnTo>
                    <a:pt x="832" y="1042200"/>
                  </a:lnTo>
                  <a:lnTo>
                    <a:pt x="3300" y="980417"/>
                  </a:lnTo>
                  <a:lnTo>
                    <a:pt x="7359" y="919646"/>
                  </a:lnTo>
                  <a:lnTo>
                    <a:pt x="12964" y="859979"/>
                  </a:lnTo>
                  <a:lnTo>
                    <a:pt x="20072" y="801510"/>
                  </a:lnTo>
                  <a:lnTo>
                    <a:pt x="28637" y="744332"/>
                  </a:lnTo>
                  <a:lnTo>
                    <a:pt x="38616" y="688537"/>
                  </a:lnTo>
                  <a:lnTo>
                    <a:pt x="49963" y="634220"/>
                  </a:lnTo>
                  <a:lnTo>
                    <a:pt x="62635" y="581474"/>
                  </a:lnTo>
                  <a:lnTo>
                    <a:pt x="76587" y="530392"/>
                  </a:lnTo>
                  <a:lnTo>
                    <a:pt x="91774" y="481066"/>
                  </a:lnTo>
                  <a:lnTo>
                    <a:pt x="108153" y="433591"/>
                  </a:lnTo>
                  <a:lnTo>
                    <a:pt x="125678" y="388060"/>
                  </a:lnTo>
                  <a:lnTo>
                    <a:pt x="144306" y="344566"/>
                  </a:lnTo>
                  <a:lnTo>
                    <a:pt x="163991" y="303201"/>
                  </a:lnTo>
                  <a:lnTo>
                    <a:pt x="184690" y="264061"/>
                  </a:lnTo>
                  <a:lnTo>
                    <a:pt x="206357" y="227237"/>
                  </a:lnTo>
                  <a:lnTo>
                    <a:pt x="228950" y="192823"/>
                  </a:lnTo>
                  <a:lnTo>
                    <a:pt x="252422" y="160912"/>
                  </a:lnTo>
                  <a:lnTo>
                    <a:pt x="301830" y="104973"/>
                  </a:lnTo>
                  <a:lnTo>
                    <a:pt x="354225" y="60166"/>
                  </a:lnTo>
                  <a:lnTo>
                    <a:pt x="409252" y="27238"/>
                  </a:lnTo>
                  <a:lnTo>
                    <a:pt x="466555" y="6933"/>
                  </a:lnTo>
                  <a:lnTo>
                    <a:pt x="525780" y="0"/>
                  </a:lnTo>
                  <a:lnTo>
                    <a:pt x="555610" y="1749"/>
                  </a:lnTo>
                  <a:lnTo>
                    <a:pt x="613918" y="15461"/>
                  </a:lnTo>
                  <a:lnTo>
                    <a:pt x="670128" y="42171"/>
                  </a:lnTo>
                  <a:lnTo>
                    <a:pt x="723883" y="81131"/>
                  </a:lnTo>
                  <a:lnTo>
                    <a:pt x="774829" y="131598"/>
                  </a:lnTo>
                  <a:lnTo>
                    <a:pt x="822609" y="192823"/>
                  </a:lnTo>
                  <a:lnTo>
                    <a:pt x="845202" y="227237"/>
                  </a:lnTo>
                  <a:lnTo>
                    <a:pt x="866869" y="264061"/>
                  </a:lnTo>
                  <a:lnTo>
                    <a:pt x="887568" y="303201"/>
                  </a:lnTo>
                  <a:lnTo>
                    <a:pt x="907253" y="344566"/>
                  </a:lnTo>
                  <a:lnTo>
                    <a:pt x="925881" y="388060"/>
                  </a:lnTo>
                  <a:lnTo>
                    <a:pt x="943406" y="433591"/>
                  </a:lnTo>
                  <a:lnTo>
                    <a:pt x="959785" y="481066"/>
                  </a:lnTo>
                  <a:lnTo>
                    <a:pt x="974972" y="530392"/>
                  </a:lnTo>
                  <a:lnTo>
                    <a:pt x="988924" y="581474"/>
                  </a:lnTo>
                  <a:lnTo>
                    <a:pt x="1001596" y="634220"/>
                  </a:lnTo>
                  <a:lnTo>
                    <a:pt x="1012943" y="688537"/>
                  </a:lnTo>
                  <a:lnTo>
                    <a:pt x="1022922" y="744332"/>
                  </a:lnTo>
                  <a:lnTo>
                    <a:pt x="1031487" y="801510"/>
                  </a:lnTo>
                  <a:lnTo>
                    <a:pt x="1038595" y="859979"/>
                  </a:lnTo>
                  <a:lnTo>
                    <a:pt x="1044200" y="919646"/>
                  </a:lnTo>
                  <a:lnTo>
                    <a:pt x="1048259" y="980417"/>
                  </a:lnTo>
                  <a:lnTo>
                    <a:pt x="1050727" y="1042200"/>
                  </a:lnTo>
                  <a:lnTo>
                    <a:pt x="1051560" y="1104900"/>
                  </a:lnTo>
                  <a:lnTo>
                    <a:pt x="1050727" y="1167599"/>
                  </a:lnTo>
                  <a:lnTo>
                    <a:pt x="1048259" y="1229382"/>
                  </a:lnTo>
                  <a:lnTo>
                    <a:pt x="1044200" y="1290153"/>
                  </a:lnTo>
                  <a:lnTo>
                    <a:pt x="1038595" y="1349820"/>
                  </a:lnTo>
                  <a:lnTo>
                    <a:pt x="1031487" y="1408289"/>
                  </a:lnTo>
                  <a:lnTo>
                    <a:pt x="1022922" y="1465467"/>
                  </a:lnTo>
                  <a:lnTo>
                    <a:pt x="1012943" y="1521262"/>
                  </a:lnTo>
                  <a:lnTo>
                    <a:pt x="1001596" y="1575579"/>
                  </a:lnTo>
                  <a:lnTo>
                    <a:pt x="988924" y="1628325"/>
                  </a:lnTo>
                  <a:lnTo>
                    <a:pt x="974972" y="1679407"/>
                  </a:lnTo>
                  <a:lnTo>
                    <a:pt x="959785" y="1728733"/>
                  </a:lnTo>
                  <a:lnTo>
                    <a:pt x="943406" y="1776208"/>
                  </a:lnTo>
                  <a:lnTo>
                    <a:pt x="925881" y="1821739"/>
                  </a:lnTo>
                  <a:lnTo>
                    <a:pt x="907253" y="1865233"/>
                  </a:lnTo>
                  <a:lnTo>
                    <a:pt x="887568" y="1906598"/>
                  </a:lnTo>
                  <a:lnTo>
                    <a:pt x="866869" y="1945738"/>
                  </a:lnTo>
                  <a:lnTo>
                    <a:pt x="845202" y="1982562"/>
                  </a:lnTo>
                  <a:lnTo>
                    <a:pt x="822609" y="2016976"/>
                  </a:lnTo>
                  <a:lnTo>
                    <a:pt x="799137" y="2048887"/>
                  </a:lnTo>
                  <a:lnTo>
                    <a:pt x="749729" y="2104826"/>
                  </a:lnTo>
                  <a:lnTo>
                    <a:pt x="697334" y="2149633"/>
                  </a:lnTo>
                  <a:lnTo>
                    <a:pt x="642307" y="2182561"/>
                  </a:lnTo>
                  <a:lnTo>
                    <a:pt x="585004" y="2202866"/>
                  </a:lnTo>
                  <a:lnTo>
                    <a:pt x="525780" y="2209800"/>
                  </a:lnTo>
                  <a:lnTo>
                    <a:pt x="495949" y="2208050"/>
                  </a:lnTo>
                  <a:lnTo>
                    <a:pt x="437641" y="2194338"/>
                  </a:lnTo>
                  <a:lnTo>
                    <a:pt x="381431" y="2167628"/>
                  </a:lnTo>
                  <a:lnTo>
                    <a:pt x="327676" y="2128668"/>
                  </a:lnTo>
                  <a:lnTo>
                    <a:pt x="276730" y="2078201"/>
                  </a:lnTo>
                  <a:lnTo>
                    <a:pt x="228950" y="2016976"/>
                  </a:lnTo>
                  <a:lnTo>
                    <a:pt x="206357" y="1982562"/>
                  </a:lnTo>
                  <a:lnTo>
                    <a:pt x="184690" y="1945738"/>
                  </a:lnTo>
                  <a:lnTo>
                    <a:pt x="163991" y="1906598"/>
                  </a:lnTo>
                  <a:lnTo>
                    <a:pt x="144306" y="1865233"/>
                  </a:lnTo>
                  <a:lnTo>
                    <a:pt x="125678" y="1821739"/>
                  </a:lnTo>
                  <a:lnTo>
                    <a:pt x="108153" y="1776208"/>
                  </a:lnTo>
                  <a:lnTo>
                    <a:pt x="91774" y="1728733"/>
                  </a:lnTo>
                  <a:lnTo>
                    <a:pt x="76587" y="1679407"/>
                  </a:lnTo>
                  <a:lnTo>
                    <a:pt x="62635" y="1628325"/>
                  </a:lnTo>
                  <a:lnTo>
                    <a:pt x="49963" y="1575579"/>
                  </a:lnTo>
                  <a:lnTo>
                    <a:pt x="38616" y="1521262"/>
                  </a:lnTo>
                  <a:lnTo>
                    <a:pt x="28637" y="1465467"/>
                  </a:lnTo>
                  <a:lnTo>
                    <a:pt x="20072" y="1408289"/>
                  </a:lnTo>
                  <a:lnTo>
                    <a:pt x="12964" y="1349820"/>
                  </a:lnTo>
                  <a:lnTo>
                    <a:pt x="7359" y="1290153"/>
                  </a:lnTo>
                  <a:lnTo>
                    <a:pt x="3300" y="1229382"/>
                  </a:lnTo>
                  <a:lnTo>
                    <a:pt x="832" y="1167599"/>
                  </a:lnTo>
                  <a:lnTo>
                    <a:pt x="0" y="110490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48" y="0"/>
            <a:ext cx="6938645" cy="1901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Eastern Association For the  Surgery of </a:t>
            </a:r>
            <a:r>
              <a:rPr spc="-25" dirty="0"/>
              <a:t>Trauma</a:t>
            </a:r>
            <a:r>
              <a:rPr spc="-225" dirty="0"/>
              <a:t> </a:t>
            </a:r>
            <a:r>
              <a:rPr dirty="0"/>
              <a:t>Guidelines  (EAST)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942592"/>
            <a:ext cx="7776845" cy="38855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875" marR="717550" indent="-384810">
              <a:lnSpc>
                <a:spcPts val="2810"/>
              </a:lnSpc>
              <a:spcBef>
                <a:spcPts val="45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Patient manifest signs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 the field or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marR="5080" indent="-384810">
              <a:lnSpc>
                <a:spcPts val="2810"/>
              </a:lnSpc>
              <a:spcBef>
                <a:spcPts val="1870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Patient has PCT and is hemodynamically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unstable  despite appropriate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fluid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resuscitation OR has  required CPR for &lt; 15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marR="5080" indent="-384810">
              <a:lnSpc>
                <a:spcPts val="2810"/>
              </a:lnSpc>
              <a:spcBef>
                <a:spcPts val="1870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 thoracic or trauma surgeon is available within</a:t>
            </a:r>
            <a:r>
              <a:rPr sz="26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45  mins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" y="309372"/>
            <a:ext cx="6705600" cy="128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59658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5" dirty="0">
                <a:latin typeface="Arial"/>
                <a:cs typeface="Arial"/>
              </a:rPr>
              <a:t>Anatomy of </a:t>
            </a:r>
            <a:r>
              <a:rPr sz="4600" b="1" dirty="0">
                <a:latin typeface="Arial"/>
                <a:cs typeface="Arial"/>
              </a:rPr>
              <a:t>the</a:t>
            </a:r>
            <a:r>
              <a:rPr sz="4600" b="1" spc="-35" dirty="0">
                <a:latin typeface="Arial"/>
                <a:cs typeface="Arial"/>
              </a:rPr>
              <a:t> </a:t>
            </a:r>
            <a:r>
              <a:rPr sz="4600" b="1" spc="-5" dirty="0">
                <a:latin typeface="Arial"/>
                <a:cs typeface="Arial"/>
              </a:rPr>
              <a:t>chest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6" y="1767839"/>
            <a:ext cx="202691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1217" y="1424209"/>
            <a:ext cx="6494145" cy="11239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Thoracic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Inlet..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Connects thoracic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cavity to the root of the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7819" y="2667000"/>
            <a:ext cx="578358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42081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SIGNS OF</a:t>
            </a:r>
            <a:r>
              <a:rPr sz="4600" spc="-70" dirty="0"/>
              <a:t> </a:t>
            </a:r>
            <a:r>
              <a:rPr sz="4600" spc="-10" dirty="0"/>
              <a:t>LIFE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84706"/>
            <a:ext cx="2909570" cy="41084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875" marR="553085" indent="-384810">
              <a:lnSpc>
                <a:spcPts val="2810"/>
              </a:lnSpc>
              <a:spcBef>
                <a:spcPts val="45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nta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us  breathing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875" marR="132080" indent="-384810">
              <a:lnSpc>
                <a:spcPts val="281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Palpable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carotid  pulse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32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Measurable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BP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9FAF"/>
              </a:buClr>
              <a:buFont typeface="Arial"/>
              <a:buChar char=""/>
            </a:pPr>
            <a:endParaRPr sz="3550">
              <a:latin typeface="Arial"/>
              <a:cs typeface="Arial"/>
            </a:endParaRPr>
          </a:p>
          <a:p>
            <a:pPr marL="396875" marR="5080" indent="-384810">
              <a:lnSpc>
                <a:spcPts val="281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cardiac  activity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3151" y="1584706"/>
            <a:ext cx="3388360" cy="20078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240" marR="1017905" indent="-384175">
              <a:lnSpc>
                <a:spcPts val="2810"/>
              </a:lnSpc>
              <a:spcBef>
                <a:spcPts val="455"/>
              </a:spcBef>
              <a:buClr>
                <a:srgbClr val="6D9FAF"/>
              </a:buClr>
              <a:buSzPct val="78846"/>
              <a:buChar char=""/>
              <a:tabLst>
                <a:tab pos="396240" algn="l"/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Pupillary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light  response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240" marR="5080" indent="-384175">
              <a:lnSpc>
                <a:spcPts val="2810"/>
              </a:lnSpc>
              <a:buClr>
                <a:srgbClr val="6D9FAF"/>
              </a:buClr>
              <a:buSzPct val="78846"/>
              <a:buChar char=""/>
              <a:tabLst>
                <a:tab pos="396240" algn="l"/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Spontaneous  extremity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9119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Contra-indications for</a:t>
            </a:r>
            <a:r>
              <a:rPr sz="4600" spc="30" dirty="0"/>
              <a:t> </a:t>
            </a:r>
            <a:r>
              <a:rPr sz="4600" spc="-5" dirty="0"/>
              <a:t>EDT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03377" y="1938908"/>
            <a:ext cx="8506460" cy="420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 PULSE OR BP IN THE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ASYSTOLE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NO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PERICARDIAL</a:t>
            </a: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TAMPONADE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CPR &gt;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15mins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MASSIVE NON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SURVIVABLE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9FAF"/>
              </a:buClr>
              <a:buFont typeface="Arial"/>
              <a:buChar char=""/>
            </a:pPr>
            <a:endParaRPr sz="2900">
              <a:latin typeface="Arial"/>
              <a:cs typeface="Arial"/>
            </a:endParaRPr>
          </a:p>
          <a:p>
            <a:pPr marL="396875" indent="-384810">
              <a:lnSpc>
                <a:spcPts val="3025"/>
              </a:lnSpc>
              <a:buClr>
                <a:srgbClr val="6D9FAF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THORACIC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TRAUMA SURGEON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endParaRPr sz="2800">
              <a:latin typeface="Arial"/>
              <a:cs typeface="Arial"/>
            </a:endParaRPr>
          </a:p>
          <a:p>
            <a:pPr marL="396875">
              <a:lnSpc>
                <a:spcPts val="3025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22859"/>
            <a:ext cx="73799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Application of Aortic Cross</a:t>
            </a:r>
            <a:r>
              <a:rPr sz="3900" spc="-270" dirty="0"/>
              <a:t> </a:t>
            </a:r>
            <a:r>
              <a:rPr sz="3900" spc="-5" dirty="0"/>
              <a:t>Clamp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973836" y="1824227"/>
            <a:ext cx="7200900" cy="4328160"/>
            <a:chOff x="973836" y="1824227"/>
            <a:chExt cx="7200900" cy="4328160"/>
          </a:xfrm>
        </p:grpSpPr>
        <p:sp>
          <p:nvSpPr>
            <p:cNvPr id="4" name="object 4"/>
            <p:cNvSpPr/>
            <p:nvPr/>
          </p:nvSpPr>
          <p:spPr>
            <a:xfrm>
              <a:off x="982980" y="1833371"/>
              <a:ext cx="7182611" cy="4309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8408" y="1828799"/>
              <a:ext cx="7192009" cy="4319270"/>
            </a:xfrm>
            <a:custGeom>
              <a:avLst/>
              <a:gdLst/>
              <a:ahLst/>
              <a:cxnLst/>
              <a:rect l="l" t="t" r="r" b="b"/>
              <a:pathLst>
                <a:path w="7192009" h="4319270">
                  <a:moveTo>
                    <a:pt x="0" y="4319016"/>
                  </a:moveTo>
                  <a:lnTo>
                    <a:pt x="7191756" y="4319016"/>
                  </a:lnTo>
                  <a:lnTo>
                    <a:pt x="7191756" y="0"/>
                  </a:lnTo>
                  <a:lnTo>
                    <a:pt x="0" y="0"/>
                  </a:lnTo>
                  <a:lnTo>
                    <a:pt x="0" y="43190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997" y="252793"/>
            <a:ext cx="8404225" cy="6309995"/>
            <a:chOff x="360997" y="252793"/>
            <a:chExt cx="8404225" cy="6309995"/>
          </a:xfrm>
        </p:grpSpPr>
        <p:sp>
          <p:nvSpPr>
            <p:cNvPr id="3" name="object 3"/>
            <p:cNvSpPr/>
            <p:nvPr/>
          </p:nvSpPr>
          <p:spPr>
            <a:xfrm>
              <a:off x="370331" y="262128"/>
              <a:ext cx="8385048" cy="6291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759" y="257556"/>
              <a:ext cx="8394700" cy="6300470"/>
            </a:xfrm>
            <a:custGeom>
              <a:avLst/>
              <a:gdLst/>
              <a:ahLst/>
              <a:cxnLst/>
              <a:rect l="l" t="t" r="r" b="b"/>
              <a:pathLst>
                <a:path w="8394700" h="6300470">
                  <a:moveTo>
                    <a:pt x="0" y="6300216"/>
                  </a:moveTo>
                  <a:lnTo>
                    <a:pt x="8394192" y="6300216"/>
                  </a:lnTo>
                  <a:lnTo>
                    <a:pt x="8394192" y="0"/>
                  </a:lnTo>
                  <a:lnTo>
                    <a:pt x="0" y="0"/>
                  </a:lnTo>
                  <a:lnTo>
                    <a:pt x="0" y="63002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8898" y="2404109"/>
            <a:ext cx="1666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oph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gus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7313" y="2660903"/>
            <a:ext cx="1647825" cy="1475740"/>
          </a:xfrm>
          <a:custGeom>
            <a:avLst/>
            <a:gdLst/>
            <a:ahLst/>
            <a:cxnLst/>
            <a:rect l="l" t="t" r="r" b="b"/>
            <a:pathLst>
              <a:path w="1647825" h="1475739">
                <a:moveTo>
                  <a:pt x="1600327" y="1027176"/>
                </a:moveTo>
                <a:lnTo>
                  <a:pt x="1516634" y="1011174"/>
                </a:lnTo>
                <a:lnTo>
                  <a:pt x="1525244" y="1041666"/>
                </a:lnTo>
                <a:lnTo>
                  <a:pt x="28829" y="1463040"/>
                </a:lnTo>
                <a:lnTo>
                  <a:pt x="32385" y="1475232"/>
                </a:lnTo>
                <a:lnTo>
                  <a:pt x="1528711" y="1053973"/>
                </a:lnTo>
                <a:lnTo>
                  <a:pt x="1537335" y="1084453"/>
                </a:lnTo>
                <a:lnTo>
                  <a:pt x="1588173" y="1038225"/>
                </a:lnTo>
                <a:lnTo>
                  <a:pt x="1600327" y="1027176"/>
                </a:lnTo>
                <a:close/>
              </a:path>
              <a:path w="1647825" h="1475739">
                <a:moveTo>
                  <a:pt x="1604645" y="697103"/>
                </a:moveTo>
                <a:lnTo>
                  <a:pt x="1551940" y="697103"/>
                </a:lnTo>
                <a:lnTo>
                  <a:pt x="1539227" y="697103"/>
                </a:lnTo>
                <a:lnTo>
                  <a:pt x="1538605" y="728599"/>
                </a:lnTo>
                <a:lnTo>
                  <a:pt x="1604645" y="697103"/>
                </a:lnTo>
                <a:close/>
              </a:path>
              <a:path w="1647825" h="1475739">
                <a:moveTo>
                  <a:pt x="1615567" y="691896"/>
                </a:moveTo>
                <a:lnTo>
                  <a:pt x="1540129" y="652399"/>
                </a:lnTo>
                <a:lnTo>
                  <a:pt x="1539481" y="684174"/>
                </a:lnTo>
                <a:lnTo>
                  <a:pt x="254" y="655066"/>
                </a:lnTo>
                <a:lnTo>
                  <a:pt x="0" y="667766"/>
                </a:lnTo>
                <a:lnTo>
                  <a:pt x="1539227" y="696874"/>
                </a:lnTo>
                <a:lnTo>
                  <a:pt x="1551940" y="696874"/>
                </a:lnTo>
                <a:lnTo>
                  <a:pt x="1605140" y="696874"/>
                </a:lnTo>
                <a:lnTo>
                  <a:pt x="1615567" y="691896"/>
                </a:lnTo>
                <a:close/>
              </a:path>
              <a:path w="1647825" h="1475739">
                <a:moveTo>
                  <a:pt x="1647571" y="387096"/>
                </a:moveTo>
                <a:lnTo>
                  <a:pt x="1633740" y="373507"/>
                </a:lnTo>
                <a:lnTo>
                  <a:pt x="1586865" y="327406"/>
                </a:lnTo>
                <a:lnTo>
                  <a:pt x="1577086" y="357543"/>
                </a:lnTo>
                <a:lnTo>
                  <a:pt x="474472" y="0"/>
                </a:lnTo>
                <a:lnTo>
                  <a:pt x="470662" y="12192"/>
                </a:lnTo>
                <a:lnTo>
                  <a:pt x="1573161" y="369608"/>
                </a:lnTo>
                <a:lnTo>
                  <a:pt x="1563370" y="399796"/>
                </a:lnTo>
                <a:lnTo>
                  <a:pt x="1647571" y="387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549" y="3135579"/>
            <a:ext cx="1616710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Aorta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Arial"/>
              <a:cs typeface="Arial"/>
            </a:endParaRPr>
          </a:p>
          <a:p>
            <a:pPr marL="25400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Spine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Diaphragm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7851" y="4006596"/>
            <a:ext cx="1162050" cy="753745"/>
          </a:xfrm>
          <a:custGeom>
            <a:avLst/>
            <a:gdLst/>
            <a:ahLst/>
            <a:cxnLst/>
            <a:rect l="l" t="t" r="r" b="b"/>
            <a:pathLst>
              <a:path w="1162050" h="753745">
                <a:moveTo>
                  <a:pt x="1094174" y="36012"/>
                </a:moveTo>
                <a:lnTo>
                  <a:pt x="0" y="742949"/>
                </a:lnTo>
                <a:lnTo>
                  <a:pt x="6857" y="753617"/>
                </a:lnTo>
                <a:lnTo>
                  <a:pt x="1101062" y="46661"/>
                </a:lnTo>
                <a:lnTo>
                  <a:pt x="1094174" y="36012"/>
                </a:lnTo>
                <a:close/>
              </a:path>
              <a:path w="1162050" h="753745">
                <a:moveTo>
                  <a:pt x="1144511" y="29082"/>
                </a:moveTo>
                <a:lnTo>
                  <a:pt x="1104900" y="29082"/>
                </a:lnTo>
                <a:lnTo>
                  <a:pt x="1111758" y="39750"/>
                </a:lnTo>
                <a:lnTo>
                  <a:pt x="1101062" y="46661"/>
                </a:lnTo>
                <a:lnTo>
                  <a:pt x="1118362" y="73405"/>
                </a:lnTo>
                <a:lnTo>
                  <a:pt x="1144511" y="29082"/>
                </a:lnTo>
                <a:close/>
              </a:path>
              <a:path w="1162050" h="753745">
                <a:moveTo>
                  <a:pt x="1104900" y="29082"/>
                </a:moveTo>
                <a:lnTo>
                  <a:pt x="1094174" y="36012"/>
                </a:lnTo>
                <a:lnTo>
                  <a:pt x="1101062" y="46661"/>
                </a:lnTo>
                <a:lnTo>
                  <a:pt x="1111758" y="39750"/>
                </a:lnTo>
                <a:lnTo>
                  <a:pt x="1104900" y="29082"/>
                </a:lnTo>
                <a:close/>
              </a:path>
              <a:path w="1162050" h="753745">
                <a:moveTo>
                  <a:pt x="1161669" y="0"/>
                </a:moveTo>
                <a:lnTo>
                  <a:pt x="1076960" y="9397"/>
                </a:lnTo>
                <a:lnTo>
                  <a:pt x="1094174" y="36012"/>
                </a:lnTo>
                <a:lnTo>
                  <a:pt x="1104900" y="29082"/>
                </a:lnTo>
                <a:lnTo>
                  <a:pt x="1144511" y="29082"/>
                </a:lnTo>
                <a:lnTo>
                  <a:pt x="1161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67994"/>
            <a:ext cx="700785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35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sz="4600" spc="-5" dirty="0">
                <a:solidFill>
                  <a:srgbClr val="FFFFFF"/>
                </a:solidFill>
                <a:latin typeface="Arial"/>
                <a:cs typeface="Arial"/>
              </a:rPr>
              <a:t>Pericardial</a:t>
            </a:r>
            <a:r>
              <a:rPr sz="4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"/>
                <a:cs typeface="Arial"/>
              </a:rPr>
              <a:t>Incision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9597" y="1531429"/>
            <a:ext cx="3589654" cy="2931160"/>
            <a:chOff x="589597" y="1531429"/>
            <a:chExt cx="3589654" cy="2931160"/>
          </a:xfrm>
        </p:grpSpPr>
        <p:sp>
          <p:nvSpPr>
            <p:cNvPr id="4" name="object 4"/>
            <p:cNvSpPr/>
            <p:nvPr/>
          </p:nvSpPr>
          <p:spPr>
            <a:xfrm>
              <a:off x="598931" y="1540763"/>
              <a:ext cx="3570732" cy="2912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59" y="1536191"/>
              <a:ext cx="3580129" cy="2921635"/>
            </a:xfrm>
            <a:custGeom>
              <a:avLst/>
              <a:gdLst/>
              <a:ahLst/>
              <a:cxnLst/>
              <a:rect l="l" t="t" r="r" b="b"/>
              <a:pathLst>
                <a:path w="3580129" h="2921635">
                  <a:moveTo>
                    <a:pt x="0" y="2921507"/>
                  </a:moveTo>
                  <a:lnTo>
                    <a:pt x="3579876" y="2921507"/>
                  </a:lnTo>
                  <a:lnTo>
                    <a:pt x="3579876" y="0"/>
                  </a:lnTo>
                  <a:lnTo>
                    <a:pt x="0" y="0"/>
                  </a:lnTo>
                  <a:lnTo>
                    <a:pt x="0" y="29215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0290" y="2690955"/>
              <a:ext cx="251803" cy="170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8960" y="1953513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96185" y="1922652"/>
            <a:ext cx="6884670" cy="4422140"/>
            <a:chOff x="1996185" y="1922652"/>
            <a:chExt cx="6884670" cy="4422140"/>
          </a:xfrm>
        </p:grpSpPr>
        <p:sp>
          <p:nvSpPr>
            <p:cNvPr id="9" name="object 9"/>
            <p:cNvSpPr/>
            <p:nvPr/>
          </p:nvSpPr>
          <p:spPr>
            <a:xfrm>
              <a:off x="1996185" y="1922652"/>
              <a:ext cx="128905" cy="846455"/>
            </a:xfrm>
            <a:custGeom>
              <a:avLst/>
              <a:gdLst/>
              <a:ahLst/>
              <a:cxnLst/>
              <a:rect l="l" t="t" r="r" b="b"/>
              <a:pathLst>
                <a:path w="128905" h="846455">
                  <a:moveTo>
                    <a:pt x="84721" y="771382"/>
                  </a:moveTo>
                  <a:lnTo>
                    <a:pt x="53086" y="774826"/>
                  </a:lnTo>
                  <a:lnTo>
                    <a:pt x="99313" y="846455"/>
                  </a:lnTo>
                  <a:lnTo>
                    <a:pt x="122459" y="783971"/>
                  </a:lnTo>
                  <a:lnTo>
                    <a:pt x="86106" y="783971"/>
                  </a:lnTo>
                  <a:lnTo>
                    <a:pt x="84721" y="771382"/>
                  </a:lnTo>
                  <a:close/>
                </a:path>
                <a:path w="128905" h="846455">
                  <a:moveTo>
                    <a:pt x="97285" y="770014"/>
                  </a:moveTo>
                  <a:lnTo>
                    <a:pt x="84721" y="771382"/>
                  </a:lnTo>
                  <a:lnTo>
                    <a:pt x="86106" y="783971"/>
                  </a:lnTo>
                  <a:lnTo>
                    <a:pt x="98678" y="782701"/>
                  </a:lnTo>
                  <a:lnTo>
                    <a:pt x="97285" y="770014"/>
                  </a:lnTo>
                  <a:close/>
                </a:path>
                <a:path w="128905" h="846455">
                  <a:moveTo>
                    <a:pt x="128905" y="766572"/>
                  </a:moveTo>
                  <a:lnTo>
                    <a:pt x="97285" y="770014"/>
                  </a:lnTo>
                  <a:lnTo>
                    <a:pt x="98678" y="782701"/>
                  </a:lnTo>
                  <a:lnTo>
                    <a:pt x="86106" y="783971"/>
                  </a:lnTo>
                  <a:lnTo>
                    <a:pt x="122459" y="783971"/>
                  </a:lnTo>
                  <a:lnTo>
                    <a:pt x="128905" y="766572"/>
                  </a:lnTo>
                  <a:close/>
                </a:path>
                <a:path w="128905" h="846455">
                  <a:moveTo>
                    <a:pt x="12700" y="0"/>
                  </a:moveTo>
                  <a:lnTo>
                    <a:pt x="0" y="1270"/>
                  </a:lnTo>
                  <a:lnTo>
                    <a:pt x="84721" y="771382"/>
                  </a:lnTo>
                  <a:lnTo>
                    <a:pt x="97285" y="770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0143" y="2645664"/>
              <a:ext cx="4671059" cy="3689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5571" y="2641091"/>
              <a:ext cx="4680585" cy="3698875"/>
            </a:xfrm>
            <a:custGeom>
              <a:avLst/>
              <a:gdLst/>
              <a:ahLst/>
              <a:cxnLst/>
              <a:rect l="l" t="t" r="r" b="b"/>
              <a:pathLst>
                <a:path w="4680584" h="3698875">
                  <a:moveTo>
                    <a:pt x="0" y="3698748"/>
                  </a:moveTo>
                  <a:lnTo>
                    <a:pt x="4680204" y="36987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698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18642"/>
            <a:ext cx="48710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Internal Paddles </a:t>
            </a:r>
            <a:r>
              <a:rPr sz="3300" dirty="0"/>
              <a:t>for </a:t>
            </a:r>
            <a:r>
              <a:rPr sz="3300" spc="-5" dirty="0"/>
              <a:t>Direct  </a:t>
            </a:r>
            <a:r>
              <a:rPr sz="3300" dirty="0"/>
              <a:t>Cardioversion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2766060" y="1679448"/>
            <a:ext cx="3474720" cy="4625340"/>
            <a:chOff x="2766060" y="1679448"/>
            <a:chExt cx="3474720" cy="4625340"/>
          </a:xfrm>
        </p:grpSpPr>
        <p:sp>
          <p:nvSpPr>
            <p:cNvPr id="4" name="object 4"/>
            <p:cNvSpPr/>
            <p:nvPr/>
          </p:nvSpPr>
          <p:spPr>
            <a:xfrm>
              <a:off x="2775204" y="1688592"/>
              <a:ext cx="3456432" cy="4607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0632" y="1684020"/>
              <a:ext cx="3465829" cy="4616450"/>
            </a:xfrm>
            <a:custGeom>
              <a:avLst/>
              <a:gdLst/>
              <a:ahLst/>
              <a:cxnLst/>
              <a:rect l="l" t="t" r="r" b="b"/>
              <a:pathLst>
                <a:path w="3465829" h="4616450">
                  <a:moveTo>
                    <a:pt x="0" y="4616196"/>
                  </a:moveTo>
                  <a:lnTo>
                    <a:pt x="3465576" y="4616196"/>
                  </a:lnTo>
                  <a:lnTo>
                    <a:pt x="3465576" y="0"/>
                  </a:lnTo>
                  <a:lnTo>
                    <a:pt x="0" y="0"/>
                  </a:lnTo>
                  <a:lnTo>
                    <a:pt x="0" y="46161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70103"/>
            <a:ext cx="7342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2930" algn="l"/>
              </a:tabLst>
            </a:pPr>
            <a:r>
              <a:rPr sz="3300" dirty="0"/>
              <a:t>Laceration</a:t>
            </a:r>
            <a:r>
              <a:rPr sz="3300" spc="-185" dirty="0"/>
              <a:t> </a:t>
            </a:r>
            <a:r>
              <a:rPr sz="3300" spc="-5" dirty="0"/>
              <a:t>Adjacent</a:t>
            </a:r>
            <a:r>
              <a:rPr sz="3300" spc="10" dirty="0"/>
              <a:t> </a:t>
            </a:r>
            <a:r>
              <a:rPr sz="3300" dirty="0"/>
              <a:t>to	Coronary</a:t>
            </a:r>
            <a:r>
              <a:rPr sz="3300" spc="-265" dirty="0"/>
              <a:t> </a:t>
            </a:r>
            <a:r>
              <a:rPr sz="3300" dirty="0"/>
              <a:t>Artery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2273807" y="1595627"/>
            <a:ext cx="4567555" cy="4569460"/>
            <a:chOff x="2273807" y="1595627"/>
            <a:chExt cx="4567555" cy="4569460"/>
          </a:xfrm>
        </p:grpSpPr>
        <p:sp>
          <p:nvSpPr>
            <p:cNvPr id="4" name="object 4"/>
            <p:cNvSpPr/>
            <p:nvPr/>
          </p:nvSpPr>
          <p:spPr>
            <a:xfrm>
              <a:off x="2282951" y="1604771"/>
              <a:ext cx="4549140" cy="4550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8379" y="1600199"/>
              <a:ext cx="4558665" cy="4559935"/>
            </a:xfrm>
            <a:custGeom>
              <a:avLst/>
              <a:gdLst/>
              <a:ahLst/>
              <a:cxnLst/>
              <a:rect l="l" t="t" r="r" b="b"/>
              <a:pathLst>
                <a:path w="4558665" h="4559935">
                  <a:moveTo>
                    <a:pt x="0" y="4559808"/>
                  </a:moveTo>
                  <a:lnTo>
                    <a:pt x="4558284" y="4559808"/>
                  </a:lnTo>
                  <a:lnTo>
                    <a:pt x="4558284" y="0"/>
                  </a:lnTo>
                  <a:lnTo>
                    <a:pt x="0" y="0"/>
                  </a:lnTo>
                  <a:lnTo>
                    <a:pt x="0" y="45598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3083" y="1522474"/>
            <a:ext cx="7030720" cy="5278120"/>
            <a:chOff x="1053083" y="1522474"/>
            <a:chExt cx="7030720" cy="5278120"/>
          </a:xfrm>
        </p:grpSpPr>
        <p:sp>
          <p:nvSpPr>
            <p:cNvPr id="3" name="object 3"/>
            <p:cNvSpPr/>
            <p:nvPr/>
          </p:nvSpPr>
          <p:spPr>
            <a:xfrm>
              <a:off x="1062227" y="1531618"/>
              <a:ext cx="7011924" cy="5259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655" y="1527046"/>
              <a:ext cx="7021195" cy="5268595"/>
            </a:xfrm>
            <a:custGeom>
              <a:avLst/>
              <a:gdLst/>
              <a:ahLst/>
              <a:cxnLst/>
              <a:rect l="l" t="t" r="r" b="b"/>
              <a:pathLst>
                <a:path w="7021195" h="5268595">
                  <a:moveTo>
                    <a:pt x="0" y="5268468"/>
                  </a:moveTo>
                  <a:lnTo>
                    <a:pt x="7021068" y="5268468"/>
                  </a:lnTo>
                  <a:lnTo>
                    <a:pt x="7021068" y="0"/>
                  </a:lnTo>
                  <a:lnTo>
                    <a:pt x="0" y="0"/>
                  </a:lnTo>
                  <a:lnTo>
                    <a:pt x="0" y="52684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219" y="570103"/>
            <a:ext cx="7342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2930" algn="l"/>
              </a:tabLst>
            </a:pPr>
            <a:r>
              <a:rPr sz="3300" dirty="0"/>
              <a:t>Laceration</a:t>
            </a:r>
            <a:r>
              <a:rPr sz="3300" spc="-185" dirty="0"/>
              <a:t> </a:t>
            </a:r>
            <a:r>
              <a:rPr sz="3300" spc="-5" dirty="0"/>
              <a:t>Adjacent</a:t>
            </a:r>
            <a:r>
              <a:rPr sz="3300" spc="10" dirty="0"/>
              <a:t> </a:t>
            </a:r>
            <a:r>
              <a:rPr sz="3300" dirty="0"/>
              <a:t>to	Coronary</a:t>
            </a:r>
            <a:r>
              <a:rPr sz="3300" spc="-265" dirty="0"/>
              <a:t> </a:t>
            </a:r>
            <a:r>
              <a:rPr sz="3300" dirty="0"/>
              <a:t>Artery</a:t>
            </a:r>
            <a:endParaRPr sz="33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70059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Coronary Artery</a:t>
            </a:r>
            <a:r>
              <a:rPr sz="4600" spc="-254" dirty="0"/>
              <a:t> </a:t>
            </a:r>
            <a:r>
              <a:rPr sz="4600" spc="-5" dirty="0"/>
              <a:t>Laceration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284988" y="1559052"/>
            <a:ext cx="3481070" cy="4234180"/>
            <a:chOff x="284988" y="1559052"/>
            <a:chExt cx="3481070" cy="4234180"/>
          </a:xfrm>
        </p:grpSpPr>
        <p:sp>
          <p:nvSpPr>
            <p:cNvPr id="4" name="object 4"/>
            <p:cNvSpPr/>
            <p:nvPr/>
          </p:nvSpPr>
          <p:spPr>
            <a:xfrm>
              <a:off x="294132" y="1568195"/>
              <a:ext cx="3462528" cy="4215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" y="1563624"/>
              <a:ext cx="3472179" cy="4224655"/>
            </a:xfrm>
            <a:custGeom>
              <a:avLst/>
              <a:gdLst/>
              <a:ahLst/>
              <a:cxnLst/>
              <a:rect l="l" t="t" r="r" b="b"/>
              <a:pathLst>
                <a:path w="3472179" h="4224655">
                  <a:moveTo>
                    <a:pt x="0" y="4224528"/>
                  </a:moveTo>
                  <a:lnTo>
                    <a:pt x="3471672" y="4224528"/>
                  </a:lnTo>
                  <a:lnTo>
                    <a:pt x="3471672" y="0"/>
                  </a:lnTo>
                  <a:lnTo>
                    <a:pt x="0" y="0"/>
                  </a:lnTo>
                  <a:lnTo>
                    <a:pt x="0" y="422452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89247" y="1556003"/>
            <a:ext cx="5107305" cy="4234180"/>
            <a:chOff x="3889247" y="1556003"/>
            <a:chExt cx="5107305" cy="4234180"/>
          </a:xfrm>
        </p:grpSpPr>
        <p:sp>
          <p:nvSpPr>
            <p:cNvPr id="7" name="object 7"/>
            <p:cNvSpPr/>
            <p:nvPr/>
          </p:nvSpPr>
          <p:spPr>
            <a:xfrm>
              <a:off x="3898391" y="1565147"/>
              <a:ext cx="5088636" cy="4215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3819" y="1560575"/>
              <a:ext cx="5097780" cy="4224655"/>
            </a:xfrm>
            <a:custGeom>
              <a:avLst/>
              <a:gdLst/>
              <a:ahLst/>
              <a:cxnLst/>
              <a:rect l="l" t="t" r="r" b="b"/>
              <a:pathLst>
                <a:path w="5097780" h="4224655">
                  <a:moveTo>
                    <a:pt x="0" y="4224528"/>
                  </a:moveTo>
                  <a:lnTo>
                    <a:pt x="5097780" y="4224528"/>
                  </a:lnTo>
                  <a:lnTo>
                    <a:pt x="5097780" y="0"/>
                  </a:lnTo>
                  <a:lnTo>
                    <a:pt x="0" y="0"/>
                  </a:lnTo>
                  <a:lnTo>
                    <a:pt x="0" y="42245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5275" y="1432560"/>
            <a:ext cx="7023100" cy="5271770"/>
            <a:chOff x="1065275" y="1432560"/>
            <a:chExt cx="7023100" cy="5271770"/>
          </a:xfrm>
        </p:grpSpPr>
        <p:sp>
          <p:nvSpPr>
            <p:cNvPr id="3" name="object 3"/>
            <p:cNvSpPr/>
            <p:nvPr/>
          </p:nvSpPr>
          <p:spPr>
            <a:xfrm>
              <a:off x="1074419" y="1441704"/>
              <a:ext cx="7004304" cy="5253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9847" y="1437132"/>
              <a:ext cx="7013575" cy="5262880"/>
            </a:xfrm>
            <a:custGeom>
              <a:avLst/>
              <a:gdLst/>
              <a:ahLst/>
              <a:cxnLst/>
              <a:rect l="l" t="t" r="r" b="b"/>
              <a:pathLst>
                <a:path w="7013575" h="5262880">
                  <a:moveTo>
                    <a:pt x="0" y="5262372"/>
                  </a:moveTo>
                  <a:lnTo>
                    <a:pt x="7013448" y="5262372"/>
                  </a:lnTo>
                  <a:lnTo>
                    <a:pt x="7013448" y="0"/>
                  </a:lnTo>
                  <a:lnTo>
                    <a:pt x="0" y="0"/>
                  </a:lnTo>
                  <a:lnTo>
                    <a:pt x="0" y="5262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921" y="327101"/>
            <a:ext cx="49472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Ventricular</a:t>
            </a:r>
            <a:r>
              <a:rPr sz="4000" spc="-45" dirty="0"/>
              <a:t> </a:t>
            </a:r>
            <a:r>
              <a:rPr sz="4000" dirty="0"/>
              <a:t>Laceration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945" y="53086"/>
            <a:ext cx="339153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Thoracic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40" dirty="0">
                <a:latin typeface="Arial"/>
                <a:cs typeface="Arial"/>
              </a:rPr>
              <a:t>Wall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1008888"/>
            <a:ext cx="579120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4271" y="2189988"/>
            <a:ext cx="3840479" cy="3134995"/>
            <a:chOff x="5224271" y="2189988"/>
            <a:chExt cx="3840479" cy="3134995"/>
          </a:xfrm>
        </p:grpSpPr>
        <p:sp>
          <p:nvSpPr>
            <p:cNvPr id="3" name="object 3"/>
            <p:cNvSpPr/>
            <p:nvPr/>
          </p:nvSpPr>
          <p:spPr>
            <a:xfrm>
              <a:off x="5233415" y="2199132"/>
              <a:ext cx="3822191" cy="311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8843" y="2194560"/>
              <a:ext cx="3831590" cy="3126105"/>
            </a:xfrm>
            <a:custGeom>
              <a:avLst/>
              <a:gdLst/>
              <a:ahLst/>
              <a:cxnLst/>
              <a:rect l="l" t="t" r="r" b="b"/>
              <a:pathLst>
                <a:path w="3831590" h="3126104">
                  <a:moveTo>
                    <a:pt x="0" y="3125724"/>
                  </a:moveTo>
                  <a:lnTo>
                    <a:pt x="3831336" y="3125724"/>
                  </a:lnTo>
                  <a:lnTo>
                    <a:pt x="3831336" y="0"/>
                  </a:lnTo>
                  <a:lnTo>
                    <a:pt x="0" y="0"/>
                  </a:lnTo>
                  <a:lnTo>
                    <a:pt x="0" y="31257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921" y="394207"/>
            <a:ext cx="80803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Ventricular </a:t>
            </a:r>
            <a:r>
              <a:rPr sz="4000" dirty="0"/>
              <a:t>Lacerations and</a:t>
            </a:r>
            <a:r>
              <a:rPr sz="4000" spc="-50" dirty="0"/>
              <a:t> </a:t>
            </a:r>
            <a:r>
              <a:rPr sz="4000" dirty="0"/>
              <a:t>Repairs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05740" y="1638300"/>
            <a:ext cx="4853940" cy="4932045"/>
            <a:chOff x="205740" y="1638300"/>
            <a:chExt cx="4853940" cy="4932045"/>
          </a:xfrm>
        </p:grpSpPr>
        <p:sp>
          <p:nvSpPr>
            <p:cNvPr id="7" name="object 7"/>
            <p:cNvSpPr/>
            <p:nvPr/>
          </p:nvSpPr>
          <p:spPr>
            <a:xfrm>
              <a:off x="214884" y="1647444"/>
              <a:ext cx="4835652" cy="4913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312" y="1642872"/>
              <a:ext cx="4845050" cy="4922520"/>
            </a:xfrm>
            <a:custGeom>
              <a:avLst/>
              <a:gdLst/>
              <a:ahLst/>
              <a:cxnLst/>
              <a:rect l="l" t="t" r="r" b="b"/>
              <a:pathLst>
                <a:path w="4845050" h="4922520">
                  <a:moveTo>
                    <a:pt x="0" y="4922520"/>
                  </a:moveTo>
                  <a:lnTo>
                    <a:pt x="4844796" y="4922520"/>
                  </a:lnTo>
                  <a:lnTo>
                    <a:pt x="4844796" y="0"/>
                  </a:lnTo>
                  <a:lnTo>
                    <a:pt x="0" y="0"/>
                  </a:lnTo>
                  <a:lnTo>
                    <a:pt x="0" y="49225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608" y="2502407"/>
              <a:ext cx="3458210" cy="2595880"/>
            </a:xfrm>
            <a:custGeom>
              <a:avLst/>
              <a:gdLst/>
              <a:ahLst/>
              <a:cxnLst/>
              <a:rect l="l" t="t" r="r" b="b"/>
              <a:pathLst>
                <a:path w="3458210" h="2595879">
                  <a:moveTo>
                    <a:pt x="388620" y="2142744"/>
                  </a:moveTo>
                  <a:lnTo>
                    <a:pt x="0" y="2142744"/>
                  </a:lnTo>
                  <a:lnTo>
                    <a:pt x="0" y="2566416"/>
                  </a:lnTo>
                  <a:lnTo>
                    <a:pt x="388620" y="2566416"/>
                  </a:lnTo>
                  <a:lnTo>
                    <a:pt x="388620" y="2142744"/>
                  </a:lnTo>
                  <a:close/>
                </a:path>
                <a:path w="3458210" h="2595879">
                  <a:moveTo>
                    <a:pt x="1310640" y="0"/>
                  </a:moveTo>
                  <a:lnTo>
                    <a:pt x="922020" y="0"/>
                  </a:lnTo>
                  <a:lnTo>
                    <a:pt x="922020" y="423672"/>
                  </a:lnTo>
                  <a:lnTo>
                    <a:pt x="1310640" y="423672"/>
                  </a:lnTo>
                  <a:lnTo>
                    <a:pt x="1310640" y="0"/>
                  </a:lnTo>
                  <a:close/>
                </a:path>
                <a:path w="3458210" h="2595879">
                  <a:moveTo>
                    <a:pt x="1888236" y="2156460"/>
                  </a:moveTo>
                  <a:lnTo>
                    <a:pt x="1499616" y="2156460"/>
                  </a:lnTo>
                  <a:lnTo>
                    <a:pt x="1499616" y="2580132"/>
                  </a:lnTo>
                  <a:lnTo>
                    <a:pt x="1888236" y="2580132"/>
                  </a:lnTo>
                  <a:lnTo>
                    <a:pt x="1888236" y="2156460"/>
                  </a:lnTo>
                  <a:close/>
                </a:path>
                <a:path w="3458210" h="2595879">
                  <a:moveTo>
                    <a:pt x="3457956" y="2171712"/>
                  </a:moveTo>
                  <a:lnTo>
                    <a:pt x="3069336" y="2171712"/>
                  </a:lnTo>
                  <a:lnTo>
                    <a:pt x="3069336" y="2595372"/>
                  </a:lnTo>
                  <a:lnTo>
                    <a:pt x="3457956" y="2595372"/>
                  </a:lnTo>
                  <a:lnTo>
                    <a:pt x="3457956" y="2171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921" y="394207"/>
            <a:ext cx="80803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Ventricular </a:t>
            </a:r>
            <a:r>
              <a:rPr sz="4000" dirty="0"/>
              <a:t>Lacerations and</a:t>
            </a:r>
            <a:r>
              <a:rPr sz="4000" spc="-50" dirty="0"/>
              <a:t> </a:t>
            </a:r>
            <a:r>
              <a:rPr sz="4000" dirty="0"/>
              <a:t>Repairs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59079" y="2258567"/>
            <a:ext cx="4116704" cy="3378835"/>
            <a:chOff x="259079" y="2258567"/>
            <a:chExt cx="4116704" cy="3378835"/>
          </a:xfrm>
        </p:grpSpPr>
        <p:sp>
          <p:nvSpPr>
            <p:cNvPr id="4" name="object 4"/>
            <p:cNvSpPr/>
            <p:nvPr/>
          </p:nvSpPr>
          <p:spPr>
            <a:xfrm>
              <a:off x="268223" y="2267711"/>
              <a:ext cx="4098036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651" y="2263139"/>
              <a:ext cx="4107179" cy="3369945"/>
            </a:xfrm>
            <a:custGeom>
              <a:avLst/>
              <a:gdLst/>
              <a:ahLst/>
              <a:cxnLst/>
              <a:rect l="l" t="t" r="r" b="b"/>
              <a:pathLst>
                <a:path w="4107179" h="3369945">
                  <a:moveTo>
                    <a:pt x="0" y="3369564"/>
                  </a:moveTo>
                  <a:lnTo>
                    <a:pt x="4107179" y="3369564"/>
                  </a:lnTo>
                  <a:lnTo>
                    <a:pt x="4107179" y="0"/>
                  </a:lnTo>
                  <a:lnTo>
                    <a:pt x="0" y="0"/>
                  </a:lnTo>
                  <a:lnTo>
                    <a:pt x="0" y="33695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8" y="2279903"/>
              <a:ext cx="2313940" cy="1917700"/>
            </a:xfrm>
            <a:custGeom>
              <a:avLst/>
              <a:gdLst/>
              <a:ahLst/>
              <a:cxnLst/>
              <a:rect l="l" t="t" r="r" b="b"/>
              <a:pathLst>
                <a:path w="2313940" h="1917700">
                  <a:moveTo>
                    <a:pt x="195072" y="1748028"/>
                  </a:moveTo>
                  <a:lnTo>
                    <a:pt x="0" y="1748028"/>
                  </a:lnTo>
                  <a:lnTo>
                    <a:pt x="0" y="1917192"/>
                  </a:lnTo>
                  <a:lnTo>
                    <a:pt x="195072" y="1917192"/>
                  </a:lnTo>
                  <a:lnTo>
                    <a:pt x="195072" y="1748028"/>
                  </a:lnTo>
                  <a:close/>
                </a:path>
                <a:path w="2313940" h="1917700">
                  <a:moveTo>
                    <a:pt x="481584" y="350520"/>
                  </a:moveTo>
                  <a:lnTo>
                    <a:pt x="286512" y="350520"/>
                  </a:lnTo>
                  <a:lnTo>
                    <a:pt x="286512" y="519684"/>
                  </a:lnTo>
                  <a:lnTo>
                    <a:pt x="481584" y="519684"/>
                  </a:lnTo>
                  <a:lnTo>
                    <a:pt x="481584" y="350520"/>
                  </a:lnTo>
                  <a:close/>
                </a:path>
                <a:path w="2313940" h="1917700">
                  <a:moveTo>
                    <a:pt x="2142744" y="1432560"/>
                  </a:moveTo>
                  <a:lnTo>
                    <a:pt x="1947672" y="1432560"/>
                  </a:lnTo>
                  <a:lnTo>
                    <a:pt x="1947672" y="1601724"/>
                  </a:lnTo>
                  <a:lnTo>
                    <a:pt x="2142744" y="1601724"/>
                  </a:lnTo>
                  <a:lnTo>
                    <a:pt x="2142744" y="1432560"/>
                  </a:lnTo>
                  <a:close/>
                </a:path>
                <a:path w="2313940" h="1917700">
                  <a:moveTo>
                    <a:pt x="2313432" y="0"/>
                  </a:moveTo>
                  <a:lnTo>
                    <a:pt x="2118360" y="0"/>
                  </a:lnTo>
                  <a:lnTo>
                    <a:pt x="2118360" y="169164"/>
                  </a:lnTo>
                  <a:lnTo>
                    <a:pt x="2313432" y="169164"/>
                  </a:lnTo>
                  <a:lnTo>
                    <a:pt x="2313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09515" y="1696211"/>
            <a:ext cx="4413885" cy="3314700"/>
            <a:chOff x="4509515" y="1696211"/>
            <a:chExt cx="4413885" cy="3314700"/>
          </a:xfrm>
        </p:grpSpPr>
        <p:sp>
          <p:nvSpPr>
            <p:cNvPr id="8" name="object 8"/>
            <p:cNvSpPr/>
            <p:nvPr/>
          </p:nvSpPr>
          <p:spPr>
            <a:xfrm>
              <a:off x="4518659" y="1705355"/>
              <a:ext cx="4395215" cy="3296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4087" y="1700783"/>
              <a:ext cx="4404360" cy="3305810"/>
            </a:xfrm>
            <a:custGeom>
              <a:avLst/>
              <a:gdLst/>
              <a:ahLst/>
              <a:cxnLst/>
              <a:rect l="l" t="t" r="r" b="b"/>
              <a:pathLst>
                <a:path w="4404359" h="3305810">
                  <a:moveTo>
                    <a:pt x="0" y="3305555"/>
                  </a:moveTo>
                  <a:lnTo>
                    <a:pt x="4404360" y="3305555"/>
                  </a:lnTo>
                  <a:lnTo>
                    <a:pt x="4404360" y="0"/>
                  </a:lnTo>
                  <a:lnTo>
                    <a:pt x="0" y="0"/>
                  </a:lnTo>
                  <a:lnTo>
                    <a:pt x="0" y="33055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6095"/>
            <a:ext cx="69957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Atrial Lacerations and</a:t>
            </a:r>
            <a:r>
              <a:rPr spc="-150" dirty="0"/>
              <a:t> </a:t>
            </a:r>
            <a:r>
              <a:rPr dirty="0"/>
              <a:t>Repairs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115" y="1552955"/>
            <a:ext cx="3217545" cy="3112135"/>
            <a:chOff x="166115" y="1552955"/>
            <a:chExt cx="3217545" cy="3112135"/>
          </a:xfrm>
        </p:grpSpPr>
        <p:sp>
          <p:nvSpPr>
            <p:cNvPr id="4" name="object 4"/>
            <p:cNvSpPr/>
            <p:nvPr/>
          </p:nvSpPr>
          <p:spPr>
            <a:xfrm>
              <a:off x="175259" y="1562099"/>
              <a:ext cx="3198876" cy="3093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87" y="1557527"/>
              <a:ext cx="3208020" cy="3103245"/>
            </a:xfrm>
            <a:custGeom>
              <a:avLst/>
              <a:gdLst/>
              <a:ahLst/>
              <a:cxnLst/>
              <a:rect l="l" t="t" r="r" b="b"/>
              <a:pathLst>
                <a:path w="3208020" h="3103245">
                  <a:moveTo>
                    <a:pt x="0" y="3102864"/>
                  </a:moveTo>
                  <a:lnTo>
                    <a:pt x="3208020" y="3102864"/>
                  </a:lnTo>
                  <a:lnTo>
                    <a:pt x="3208020" y="0"/>
                  </a:lnTo>
                  <a:lnTo>
                    <a:pt x="0" y="0"/>
                  </a:lnTo>
                  <a:lnTo>
                    <a:pt x="0" y="31028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3264" y="4215383"/>
              <a:ext cx="614680" cy="236220"/>
            </a:xfrm>
            <a:custGeom>
              <a:avLst/>
              <a:gdLst/>
              <a:ahLst/>
              <a:cxnLst/>
              <a:rect l="l" t="t" r="r" b="b"/>
              <a:pathLst>
                <a:path w="614680" h="236220">
                  <a:moveTo>
                    <a:pt x="614172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614172" y="236219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485388" y="1391411"/>
            <a:ext cx="5509260" cy="4918075"/>
            <a:chOff x="3485388" y="1391411"/>
            <a:chExt cx="5509260" cy="4918075"/>
          </a:xfrm>
        </p:grpSpPr>
        <p:sp>
          <p:nvSpPr>
            <p:cNvPr id="8" name="object 8"/>
            <p:cNvSpPr/>
            <p:nvPr/>
          </p:nvSpPr>
          <p:spPr>
            <a:xfrm>
              <a:off x="3494532" y="1400555"/>
              <a:ext cx="5490971" cy="4899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9960" y="1395983"/>
              <a:ext cx="5500370" cy="4909185"/>
            </a:xfrm>
            <a:custGeom>
              <a:avLst/>
              <a:gdLst/>
              <a:ahLst/>
              <a:cxnLst/>
              <a:rect l="l" t="t" r="r" b="b"/>
              <a:pathLst>
                <a:path w="5500370" h="4909185">
                  <a:moveTo>
                    <a:pt x="0" y="4908804"/>
                  </a:moveTo>
                  <a:lnTo>
                    <a:pt x="5500116" y="4908804"/>
                  </a:lnTo>
                  <a:lnTo>
                    <a:pt x="5500116" y="0"/>
                  </a:lnTo>
                  <a:lnTo>
                    <a:pt x="0" y="0"/>
                  </a:lnTo>
                  <a:lnTo>
                    <a:pt x="0" y="4908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18642"/>
            <a:ext cx="68383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27729" algn="l"/>
              </a:tabLst>
            </a:pPr>
            <a:r>
              <a:rPr sz="3300" spc="-5" dirty="0"/>
              <a:t>Immediate Life Threatening</a:t>
            </a:r>
            <a:r>
              <a:rPr sz="3300" spc="-85" dirty="0"/>
              <a:t> </a:t>
            </a:r>
            <a:r>
              <a:rPr sz="3300" dirty="0"/>
              <a:t>Thoracic  </a:t>
            </a:r>
            <a:r>
              <a:rPr sz="3300" spc="-5" dirty="0"/>
              <a:t>Injuries:	</a:t>
            </a:r>
            <a:r>
              <a:rPr sz="3300" dirty="0"/>
              <a:t>Aortic</a:t>
            </a:r>
            <a:r>
              <a:rPr sz="3300" spc="-30" dirty="0"/>
              <a:t> </a:t>
            </a:r>
            <a:r>
              <a:rPr sz="3300" dirty="0"/>
              <a:t>Disruption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72516" y="1552702"/>
            <a:ext cx="3366135" cy="43427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96875" marR="128905" indent="-384810">
              <a:lnSpc>
                <a:spcPct val="80100"/>
              </a:lnSpc>
              <a:spcBef>
                <a:spcPts val="670"/>
              </a:spcBef>
              <a:buClr>
                <a:srgbClr val="6D9FAF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commonly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@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Ligamentum  arteriosum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D9FAF"/>
              </a:buClr>
              <a:buFont typeface="Arial"/>
              <a:buChar char=""/>
            </a:pPr>
            <a:endParaRPr sz="3000">
              <a:latin typeface="Arial"/>
              <a:cs typeface="Arial"/>
            </a:endParaRPr>
          </a:p>
          <a:p>
            <a:pPr marL="396875" marR="454659" indent="-384810">
              <a:lnSpc>
                <a:spcPct val="79200"/>
              </a:lnSpc>
              <a:buClr>
                <a:srgbClr val="6D9FAF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kiloji"/>
                <a:cs typeface="kiloji"/>
              </a:rPr>
              <a:t>≅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fatality 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site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free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</a:pPr>
            <a:endParaRPr sz="25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Exsanguination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Arial"/>
              <a:buChar char=""/>
            </a:pPr>
            <a:endParaRPr sz="2950">
              <a:latin typeface="Arial"/>
              <a:cs typeface="Arial"/>
            </a:endParaRPr>
          </a:p>
          <a:p>
            <a:pPr marL="396875" marR="335280" indent="-384810">
              <a:lnSpc>
                <a:spcPts val="2300"/>
              </a:lnSpc>
              <a:buClr>
                <a:srgbClr val="6D9FAF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Rapid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acceleration-  deceleration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i.e.</a:t>
            </a:r>
            <a:endParaRPr sz="2400">
              <a:latin typeface="Arial"/>
              <a:cs typeface="Arial"/>
            </a:endParaRPr>
          </a:p>
          <a:p>
            <a:pPr marL="396875">
              <a:lnSpc>
                <a:spcPts val="2045"/>
              </a:lnSpc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MVA,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falls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height</a:t>
            </a:r>
            <a:endParaRPr sz="2400">
              <a:latin typeface="Arial"/>
              <a:cs typeface="Arial"/>
            </a:endParaRPr>
          </a:p>
          <a:p>
            <a:pPr marL="396875">
              <a:lnSpc>
                <a:spcPts val="259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3m)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9055" y="1591055"/>
            <a:ext cx="3930650" cy="4784090"/>
            <a:chOff x="4639055" y="1591055"/>
            <a:chExt cx="3930650" cy="4784090"/>
          </a:xfrm>
        </p:grpSpPr>
        <p:sp>
          <p:nvSpPr>
            <p:cNvPr id="5" name="object 5"/>
            <p:cNvSpPr/>
            <p:nvPr/>
          </p:nvSpPr>
          <p:spPr>
            <a:xfrm>
              <a:off x="4648199" y="1600199"/>
              <a:ext cx="3912107" cy="4765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3627" y="1595627"/>
              <a:ext cx="3921760" cy="4775200"/>
            </a:xfrm>
            <a:custGeom>
              <a:avLst/>
              <a:gdLst/>
              <a:ahLst/>
              <a:cxnLst/>
              <a:rect l="l" t="t" r="r" b="b"/>
              <a:pathLst>
                <a:path w="3921759" h="4775200">
                  <a:moveTo>
                    <a:pt x="0" y="4774692"/>
                  </a:moveTo>
                  <a:lnTo>
                    <a:pt x="3921252" y="4774692"/>
                  </a:lnTo>
                  <a:lnTo>
                    <a:pt x="3921252" y="0"/>
                  </a:lnTo>
                  <a:lnTo>
                    <a:pt x="0" y="0"/>
                  </a:lnTo>
                  <a:lnTo>
                    <a:pt x="0" y="47746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2785" y="3737991"/>
              <a:ext cx="521970" cy="377825"/>
            </a:xfrm>
            <a:custGeom>
              <a:avLst/>
              <a:gdLst/>
              <a:ahLst/>
              <a:cxnLst/>
              <a:rect l="l" t="t" r="r" b="b"/>
              <a:pathLst>
                <a:path w="521970" h="377825">
                  <a:moveTo>
                    <a:pt x="45593" y="291845"/>
                  </a:moveTo>
                  <a:lnTo>
                    <a:pt x="0" y="377570"/>
                  </a:lnTo>
                  <a:lnTo>
                    <a:pt x="96012" y="362584"/>
                  </a:lnTo>
                  <a:lnTo>
                    <a:pt x="85149" y="347344"/>
                  </a:lnTo>
                  <a:lnTo>
                    <a:pt x="67310" y="347344"/>
                  </a:lnTo>
                  <a:lnTo>
                    <a:pt x="50546" y="323722"/>
                  </a:lnTo>
                  <a:lnTo>
                    <a:pt x="62332" y="315331"/>
                  </a:lnTo>
                  <a:lnTo>
                    <a:pt x="45593" y="291845"/>
                  </a:lnTo>
                  <a:close/>
                </a:path>
                <a:path w="521970" h="377825">
                  <a:moveTo>
                    <a:pt x="62332" y="315331"/>
                  </a:moveTo>
                  <a:lnTo>
                    <a:pt x="50546" y="323722"/>
                  </a:lnTo>
                  <a:lnTo>
                    <a:pt x="67310" y="347344"/>
                  </a:lnTo>
                  <a:lnTo>
                    <a:pt x="79144" y="338918"/>
                  </a:lnTo>
                  <a:lnTo>
                    <a:pt x="62332" y="315331"/>
                  </a:lnTo>
                  <a:close/>
                </a:path>
                <a:path w="521970" h="377825">
                  <a:moveTo>
                    <a:pt x="79144" y="338918"/>
                  </a:moveTo>
                  <a:lnTo>
                    <a:pt x="67310" y="347344"/>
                  </a:lnTo>
                  <a:lnTo>
                    <a:pt x="85149" y="347344"/>
                  </a:lnTo>
                  <a:lnTo>
                    <a:pt x="79144" y="338918"/>
                  </a:lnTo>
                  <a:close/>
                </a:path>
                <a:path w="521970" h="377825">
                  <a:moveTo>
                    <a:pt x="505206" y="0"/>
                  </a:moveTo>
                  <a:lnTo>
                    <a:pt x="62332" y="315331"/>
                  </a:lnTo>
                  <a:lnTo>
                    <a:pt x="79144" y="338918"/>
                  </a:lnTo>
                  <a:lnTo>
                    <a:pt x="521970" y="23621"/>
                  </a:lnTo>
                  <a:lnTo>
                    <a:pt x="5052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6095"/>
            <a:ext cx="70231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Contained Injuries to the</a:t>
            </a:r>
            <a:r>
              <a:rPr spc="-395" dirty="0"/>
              <a:t> </a:t>
            </a:r>
            <a:r>
              <a:rPr dirty="0"/>
              <a:t>Aorta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4151" y="1564894"/>
            <a:ext cx="3939540" cy="445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Widened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mediastinum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20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Obliteration of aortic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knob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20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deviation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trachea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D9FAF"/>
              </a:buClr>
              <a:buFont typeface="Arial"/>
              <a:buChar char=""/>
            </a:pPr>
            <a:endParaRPr sz="20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Depression of LMS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bronchus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20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Pleural/apical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D9FAF"/>
              </a:buClr>
              <a:buFont typeface="Arial"/>
              <a:buChar char=""/>
            </a:pPr>
            <a:endParaRPr sz="2450">
              <a:latin typeface="Arial"/>
              <a:cs typeface="Arial"/>
            </a:endParaRPr>
          </a:p>
          <a:p>
            <a:pPr marL="396875" marR="675005" indent="-384810">
              <a:lnSpc>
                <a:spcPct val="80700"/>
              </a:lnSpc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Left hemothorax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(can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  bilateral)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2450">
              <a:latin typeface="Arial"/>
              <a:cs typeface="Arial"/>
            </a:endParaRPr>
          </a:p>
          <a:p>
            <a:pPr marL="396875" marR="262890" indent="-384810">
              <a:lnSpc>
                <a:spcPts val="1920"/>
              </a:lnSpc>
              <a:buClr>
                <a:srgbClr val="6D9FAF"/>
              </a:buClr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Fractures of 1st and/or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2nd  ribs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3463" y="1746504"/>
            <a:ext cx="4221480" cy="4049395"/>
            <a:chOff x="283463" y="1746504"/>
            <a:chExt cx="4221480" cy="4049395"/>
          </a:xfrm>
        </p:grpSpPr>
        <p:sp>
          <p:nvSpPr>
            <p:cNvPr id="5" name="object 5"/>
            <p:cNvSpPr/>
            <p:nvPr/>
          </p:nvSpPr>
          <p:spPr>
            <a:xfrm>
              <a:off x="292607" y="1755648"/>
              <a:ext cx="4203192" cy="4030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8035" y="1751076"/>
              <a:ext cx="4212590" cy="4040504"/>
            </a:xfrm>
            <a:custGeom>
              <a:avLst/>
              <a:gdLst/>
              <a:ahLst/>
              <a:cxnLst/>
              <a:rect l="l" t="t" r="r" b="b"/>
              <a:pathLst>
                <a:path w="4212590" h="4040504">
                  <a:moveTo>
                    <a:pt x="0" y="4040124"/>
                  </a:moveTo>
                  <a:lnTo>
                    <a:pt x="4212336" y="4040124"/>
                  </a:lnTo>
                  <a:lnTo>
                    <a:pt x="4212336" y="0"/>
                  </a:lnTo>
                  <a:lnTo>
                    <a:pt x="0" y="0"/>
                  </a:lnTo>
                  <a:lnTo>
                    <a:pt x="0" y="4040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083" y="1795272"/>
              <a:ext cx="227329" cy="372110"/>
            </a:xfrm>
            <a:custGeom>
              <a:avLst/>
              <a:gdLst/>
              <a:ahLst/>
              <a:cxnLst/>
              <a:rect l="l" t="t" r="r" b="b"/>
              <a:pathLst>
                <a:path w="227329" h="372110">
                  <a:moveTo>
                    <a:pt x="227075" y="0"/>
                  </a:moveTo>
                  <a:lnTo>
                    <a:pt x="0" y="0"/>
                  </a:lnTo>
                  <a:lnTo>
                    <a:pt x="0" y="371855"/>
                  </a:lnTo>
                  <a:lnTo>
                    <a:pt x="227075" y="37185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71" y="485393"/>
            <a:ext cx="788733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Contained Injuries to the</a:t>
            </a:r>
            <a:r>
              <a:rPr sz="4600" spc="-195" dirty="0"/>
              <a:t> </a:t>
            </a:r>
            <a:r>
              <a:rPr sz="4600" spc="-5" dirty="0"/>
              <a:t>Aorta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4914900" y="1705355"/>
            <a:ext cx="3850004" cy="3876040"/>
            <a:chOff x="4914900" y="1705355"/>
            <a:chExt cx="3850004" cy="3876040"/>
          </a:xfrm>
        </p:grpSpPr>
        <p:sp>
          <p:nvSpPr>
            <p:cNvPr id="4" name="object 4"/>
            <p:cNvSpPr/>
            <p:nvPr/>
          </p:nvSpPr>
          <p:spPr>
            <a:xfrm>
              <a:off x="4924044" y="1714499"/>
              <a:ext cx="3831335" cy="3857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19472" y="1709927"/>
              <a:ext cx="3840479" cy="3866515"/>
            </a:xfrm>
            <a:custGeom>
              <a:avLst/>
              <a:gdLst/>
              <a:ahLst/>
              <a:cxnLst/>
              <a:rect l="l" t="t" r="r" b="b"/>
              <a:pathLst>
                <a:path w="3840479" h="3866515">
                  <a:moveTo>
                    <a:pt x="0" y="3866388"/>
                  </a:moveTo>
                  <a:lnTo>
                    <a:pt x="3840479" y="3866388"/>
                  </a:lnTo>
                  <a:lnTo>
                    <a:pt x="3840479" y="0"/>
                  </a:lnTo>
                  <a:lnTo>
                    <a:pt x="0" y="0"/>
                  </a:lnTo>
                  <a:lnTo>
                    <a:pt x="0" y="3866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0405" y="4152137"/>
              <a:ext cx="1805305" cy="679450"/>
            </a:xfrm>
            <a:custGeom>
              <a:avLst/>
              <a:gdLst/>
              <a:ahLst/>
              <a:cxnLst/>
              <a:rect l="l" t="t" r="r" b="b"/>
              <a:pathLst>
                <a:path w="1805304" h="679450">
                  <a:moveTo>
                    <a:pt x="409321" y="0"/>
                  </a:moveTo>
                  <a:lnTo>
                    <a:pt x="322580" y="43815"/>
                  </a:lnTo>
                  <a:lnTo>
                    <a:pt x="345782" y="61074"/>
                  </a:lnTo>
                  <a:lnTo>
                    <a:pt x="0" y="526288"/>
                  </a:lnTo>
                  <a:lnTo>
                    <a:pt x="23114" y="543560"/>
                  </a:lnTo>
                  <a:lnTo>
                    <a:pt x="369023" y="78346"/>
                  </a:lnTo>
                  <a:lnTo>
                    <a:pt x="392303" y="95631"/>
                  </a:lnTo>
                  <a:lnTo>
                    <a:pt x="400519" y="49403"/>
                  </a:lnTo>
                  <a:lnTo>
                    <a:pt x="409321" y="0"/>
                  </a:lnTo>
                  <a:close/>
                </a:path>
                <a:path w="1805304" h="679450">
                  <a:moveTo>
                    <a:pt x="1805305" y="135636"/>
                  </a:moveTo>
                  <a:lnTo>
                    <a:pt x="1718564" y="179451"/>
                  </a:lnTo>
                  <a:lnTo>
                    <a:pt x="1741766" y="196710"/>
                  </a:lnTo>
                  <a:lnTo>
                    <a:pt x="1395984" y="661924"/>
                  </a:lnTo>
                  <a:lnTo>
                    <a:pt x="1419098" y="679196"/>
                  </a:lnTo>
                  <a:lnTo>
                    <a:pt x="1765007" y="213982"/>
                  </a:lnTo>
                  <a:lnTo>
                    <a:pt x="1788287" y="231267"/>
                  </a:lnTo>
                  <a:lnTo>
                    <a:pt x="1796503" y="185039"/>
                  </a:lnTo>
                  <a:lnTo>
                    <a:pt x="1805305" y="13563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5610" y="3510533"/>
              <a:ext cx="585470" cy="622300"/>
            </a:xfrm>
            <a:custGeom>
              <a:avLst/>
              <a:gdLst/>
              <a:ahLst/>
              <a:cxnLst/>
              <a:rect l="l" t="t" r="r" b="b"/>
              <a:pathLst>
                <a:path w="585470" h="622300">
                  <a:moveTo>
                    <a:pt x="0" y="310895"/>
                  </a:moveTo>
                  <a:lnTo>
                    <a:pt x="3831" y="260466"/>
                  </a:lnTo>
                  <a:lnTo>
                    <a:pt x="14923" y="212628"/>
                  </a:lnTo>
                  <a:lnTo>
                    <a:pt x="32671" y="168020"/>
                  </a:lnTo>
                  <a:lnTo>
                    <a:pt x="56473" y="127284"/>
                  </a:lnTo>
                  <a:lnTo>
                    <a:pt x="85725" y="91058"/>
                  </a:lnTo>
                  <a:lnTo>
                    <a:pt x="119822" y="59984"/>
                  </a:lnTo>
                  <a:lnTo>
                    <a:pt x="158163" y="34701"/>
                  </a:lnTo>
                  <a:lnTo>
                    <a:pt x="200143" y="15849"/>
                  </a:lnTo>
                  <a:lnTo>
                    <a:pt x="245159" y="4069"/>
                  </a:lnTo>
                  <a:lnTo>
                    <a:pt x="292608" y="0"/>
                  </a:lnTo>
                  <a:lnTo>
                    <a:pt x="340056" y="4069"/>
                  </a:lnTo>
                  <a:lnTo>
                    <a:pt x="385072" y="15849"/>
                  </a:lnTo>
                  <a:lnTo>
                    <a:pt x="427052" y="34701"/>
                  </a:lnTo>
                  <a:lnTo>
                    <a:pt x="465393" y="59984"/>
                  </a:lnTo>
                  <a:lnTo>
                    <a:pt x="499491" y="91058"/>
                  </a:lnTo>
                  <a:lnTo>
                    <a:pt x="528742" y="127284"/>
                  </a:lnTo>
                  <a:lnTo>
                    <a:pt x="552544" y="168020"/>
                  </a:lnTo>
                  <a:lnTo>
                    <a:pt x="570292" y="212628"/>
                  </a:lnTo>
                  <a:lnTo>
                    <a:pt x="581384" y="260466"/>
                  </a:lnTo>
                  <a:lnTo>
                    <a:pt x="585216" y="310895"/>
                  </a:lnTo>
                  <a:lnTo>
                    <a:pt x="581384" y="361325"/>
                  </a:lnTo>
                  <a:lnTo>
                    <a:pt x="570292" y="409163"/>
                  </a:lnTo>
                  <a:lnTo>
                    <a:pt x="552544" y="453770"/>
                  </a:lnTo>
                  <a:lnTo>
                    <a:pt x="528742" y="494507"/>
                  </a:lnTo>
                  <a:lnTo>
                    <a:pt x="499491" y="530732"/>
                  </a:lnTo>
                  <a:lnTo>
                    <a:pt x="465393" y="561807"/>
                  </a:lnTo>
                  <a:lnTo>
                    <a:pt x="427052" y="587090"/>
                  </a:lnTo>
                  <a:lnTo>
                    <a:pt x="385072" y="605942"/>
                  </a:lnTo>
                  <a:lnTo>
                    <a:pt x="340056" y="617722"/>
                  </a:lnTo>
                  <a:lnTo>
                    <a:pt x="292608" y="621791"/>
                  </a:lnTo>
                  <a:lnTo>
                    <a:pt x="245159" y="617722"/>
                  </a:lnTo>
                  <a:lnTo>
                    <a:pt x="200143" y="605942"/>
                  </a:lnTo>
                  <a:lnTo>
                    <a:pt x="158163" y="587090"/>
                  </a:lnTo>
                  <a:lnTo>
                    <a:pt x="119822" y="561807"/>
                  </a:lnTo>
                  <a:lnTo>
                    <a:pt x="85725" y="530732"/>
                  </a:lnTo>
                  <a:lnTo>
                    <a:pt x="56473" y="494507"/>
                  </a:lnTo>
                  <a:lnTo>
                    <a:pt x="32671" y="453770"/>
                  </a:lnTo>
                  <a:lnTo>
                    <a:pt x="14923" y="409163"/>
                  </a:lnTo>
                  <a:lnTo>
                    <a:pt x="3831" y="361325"/>
                  </a:lnTo>
                  <a:lnTo>
                    <a:pt x="0" y="310895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8431" y="1687067"/>
            <a:ext cx="4235450" cy="3858895"/>
            <a:chOff x="408431" y="1687067"/>
            <a:chExt cx="4235450" cy="3858895"/>
          </a:xfrm>
        </p:grpSpPr>
        <p:sp>
          <p:nvSpPr>
            <p:cNvPr id="9" name="object 9"/>
            <p:cNvSpPr/>
            <p:nvPr/>
          </p:nvSpPr>
          <p:spPr>
            <a:xfrm>
              <a:off x="417575" y="1696212"/>
              <a:ext cx="4216908" cy="3840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003" y="1691639"/>
              <a:ext cx="4226560" cy="3850004"/>
            </a:xfrm>
            <a:custGeom>
              <a:avLst/>
              <a:gdLst/>
              <a:ahLst/>
              <a:cxnLst/>
              <a:rect l="l" t="t" r="r" b="b"/>
              <a:pathLst>
                <a:path w="4226560" h="3850004">
                  <a:moveTo>
                    <a:pt x="0" y="3849624"/>
                  </a:moveTo>
                  <a:lnTo>
                    <a:pt x="4226052" y="3849624"/>
                  </a:lnTo>
                  <a:lnTo>
                    <a:pt x="4226052" y="0"/>
                  </a:lnTo>
                  <a:lnTo>
                    <a:pt x="0" y="0"/>
                  </a:lnTo>
                  <a:lnTo>
                    <a:pt x="0" y="384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6095"/>
            <a:ext cx="70231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Contained Injuries to the</a:t>
            </a:r>
            <a:r>
              <a:rPr spc="-395" dirty="0"/>
              <a:t> </a:t>
            </a:r>
            <a:r>
              <a:rPr dirty="0"/>
              <a:t>Aorta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35280" marR="5080" indent="-323215" algn="just">
              <a:lnSpc>
                <a:spcPct val="80000"/>
              </a:lnSpc>
              <a:spcBef>
                <a:spcPts val="655"/>
              </a:spcBef>
              <a:buClr>
                <a:srgbClr val="6D9FAF"/>
              </a:buClr>
              <a:buSzPct val="78260"/>
              <a:buChar char=""/>
              <a:tabLst>
                <a:tab pos="335915" algn="l"/>
              </a:tabLst>
            </a:pPr>
            <a:r>
              <a:rPr dirty="0"/>
              <a:t>Not a source of </a:t>
            </a:r>
            <a:r>
              <a:rPr spc="-15" dirty="0"/>
              <a:t>multiple  </a:t>
            </a:r>
            <a:r>
              <a:rPr dirty="0"/>
              <a:t>hypotensive episodes</a:t>
            </a:r>
            <a:r>
              <a:rPr spc="-145" dirty="0"/>
              <a:t> </a:t>
            </a:r>
            <a:r>
              <a:rPr dirty="0"/>
              <a:t>in  survivors - look for</a:t>
            </a:r>
            <a:r>
              <a:rPr spc="-150" dirty="0"/>
              <a:t> </a:t>
            </a:r>
            <a:r>
              <a:rPr dirty="0"/>
              <a:t>other  injuries</a:t>
            </a:r>
          </a:p>
          <a:p>
            <a:pPr>
              <a:lnSpc>
                <a:spcPct val="100000"/>
              </a:lnSpc>
              <a:buClr>
                <a:srgbClr val="6D9FAF"/>
              </a:buClr>
              <a:buFont typeface="Arial"/>
              <a:buChar char=""/>
            </a:pPr>
            <a:endParaRPr sz="2400"/>
          </a:p>
          <a:p>
            <a:pPr marL="335280" indent="-323215">
              <a:lnSpc>
                <a:spcPts val="2485"/>
              </a:lnSpc>
              <a:buClr>
                <a:srgbClr val="6D9FAF"/>
              </a:buClr>
              <a:buSzPct val="78260"/>
              <a:buChar char=""/>
              <a:tabLst>
                <a:tab pos="335915" algn="l"/>
              </a:tabLst>
            </a:pPr>
            <a:r>
              <a:rPr dirty="0"/>
              <a:t>Salvageable tear</a:t>
            </a:r>
            <a:r>
              <a:rPr spc="-105" dirty="0"/>
              <a:t> </a:t>
            </a:r>
            <a:r>
              <a:rPr dirty="0"/>
              <a:t>when</a:t>
            </a:r>
          </a:p>
          <a:p>
            <a:pPr marL="335280">
              <a:lnSpc>
                <a:spcPts val="2485"/>
              </a:lnSpc>
            </a:pPr>
            <a:r>
              <a:rPr dirty="0"/>
              <a:t>hematoma</a:t>
            </a:r>
            <a:r>
              <a:rPr spc="-60" dirty="0"/>
              <a:t> </a:t>
            </a:r>
            <a:r>
              <a:rPr dirty="0"/>
              <a:t>contained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/>
          </a:p>
          <a:p>
            <a:pPr marL="335280" marR="532130" indent="-323215">
              <a:lnSpc>
                <a:spcPts val="2210"/>
              </a:lnSpc>
              <a:buClr>
                <a:srgbClr val="6D9FAF"/>
              </a:buClr>
              <a:buSzPct val="78260"/>
              <a:buChar char=""/>
              <a:tabLst>
                <a:tab pos="335915" algn="l"/>
              </a:tabLst>
            </a:pPr>
            <a:r>
              <a:rPr dirty="0"/>
              <a:t>~⅓ die </a:t>
            </a:r>
            <a:r>
              <a:rPr spc="-5" dirty="0"/>
              <a:t>per 24 </a:t>
            </a:r>
            <a:r>
              <a:rPr spc="-110" dirty="0"/>
              <a:t>hours  </a:t>
            </a:r>
            <a:r>
              <a:rPr dirty="0"/>
              <a:t>without</a:t>
            </a:r>
            <a:r>
              <a:rPr spc="-55" dirty="0"/>
              <a:t> </a:t>
            </a:r>
            <a:r>
              <a:rPr dirty="0"/>
              <a:t>treatment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Arial"/>
              <a:buChar char=""/>
            </a:pPr>
            <a:endParaRPr sz="2850"/>
          </a:p>
          <a:p>
            <a:pPr marL="335280" marR="216535" indent="-323215" algn="just">
              <a:lnSpc>
                <a:spcPct val="80000"/>
              </a:lnSpc>
              <a:buClr>
                <a:srgbClr val="6D9FAF"/>
              </a:buClr>
              <a:buSzPct val="78260"/>
              <a:buChar char=""/>
              <a:tabLst>
                <a:tab pos="335915" algn="l"/>
              </a:tabLst>
            </a:pPr>
            <a:r>
              <a:rPr dirty="0"/>
              <a:t>Widened </a:t>
            </a:r>
            <a:r>
              <a:rPr spc="-35" dirty="0"/>
              <a:t>mediastinum  </a:t>
            </a:r>
            <a:r>
              <a:rPr spc="-5" dirty="0"/>
              <a:t>very </a:t>
            </a:r>
            <a:r>
              <a:rPr i="1" dirty="0">
                <a:latin typeface="Arial"/>
                <a:cs typeface="Arial"/>
              </a:rPr>
              <a:t>un</a:t>
            </a:r>
            <a:r>
              <a:rPr dirty="0"/>
              <a:t>reliable sign</a:t>
            </a:r>
            <a:r>
              <a:rPr spc="-140" dirty="0"/>
              <a:t> </a:t>
            </a:r>
            <a:r>
              <a:rPr dirty="0"/>
              <a:t>on  portable</a:t>
            </a:r>
            <a:r>
              <a:rPr spc="-40" dirty="0"/>
              <a:t> </a:t>
            </a:r>
            <a:r>
              <a:rPr spc="-5" dirty="0"/>
              <a:t>x-ray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6575" y="1554226"/>
            <a:ext cx="3493770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485"/>
              </a:lnSpc>
              <a:spcBef>
                <a:spcPts val="105"/>
              </a:spcBef>
            </a:pPr>
            <a:r>
              <a:rPr sz="1800" spc="380" dirty="0">
                <a:solidFill>
                  <a:srgbClr val="6D9FAF"/>
                </a:solidFill>
                <a:latin typeface="Arial"/>
                <a:cs typeface="Arial"/>
              </a:rPr>
              <a:t>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TEE, helical contrast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2300">
              <a:latin typeface="Arial"/>
              <a:cs typeface="Arial"/>
            </a:endParaRPr>
          </a:p>
          <a:p>
            <a:pPr marR="6985" algn="ctr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scan, MRI,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aortogram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6575" y="3237102"/>
            <a:ext cx="130238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380" dirty="0">
                <a:solidFill>
                  <a:srgbClr val="6D9FAF"/>
                </a:solidFill>
                <a:latin typeface="Arial"/>
                <a:cs typeface="Arial"/>
              </a:rPr>
              <a:t></a:t>
            </a:r>
            <a:r>
              <a:rPr sz="1800" spc="330" dirty="0">
                <a:solidFill>
                  <a:srgbClr val="6D9FA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TEVAR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6575" y="4989652"/>
            <a:ext cx="2814955" cy="9385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35280" marR="5080" indent="-323215">
              <a:lnSpc>
                <a:spcPct val="80000"/>
              </a:lnSpc>
              <a:spcBef>
                <a:spcPts val="655"/>
              </a:spcBef>
            </a:pPr>
            <a:r>
              <a:rPr sz="1800" spc="380" dirty="0">
                <a:solidFill>
                  <a:srgbClr val="6D9FAF"/>
                </a:solidFill>
                <a:latin typeface="Arial"/>
                <a:cs typeface="Arial"/>
              </a:rPr>
              <a:t>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Address after life  threatening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injuries  stabilized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POST</a:t>
            </a:r>
            <a:r>
              <a:rPr spc="-210" dirty="0"/>
              <a:t> </a:t>
            </a:r>
            <a:r>
              <a:rPr spc="-35" dirty="0"/>
              <a:t>TRAUMATIC  </a:t>
            </a:r>
            <a:r>
              <a:rPr dirty="0"/>
              <a:t>PNEUMOTHORAX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2171827"/>
            <a:ext cx="7182484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15%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THORAX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Intercostal tube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drain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Eighty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percent of chest trauma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including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PCT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managed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ICC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35299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Rib</a:t>
            </a:r>
            <a:r>
              <a:rPr sz="4600" spc="-60" dirty="0"/>
              <a:t> </a:t>
            </a:r>
            <a:r>
              <a:rPr sz="4600" spc="-5" dirty="0"/>
              <a:t>Fractures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34416" y="1622501"/>
            <a:ext cx="6388100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435609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Isolated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4349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435609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Segmental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ribs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434975" marR="43180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435609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aseline="250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3</a:t>
            </a:r>
            <a:r>
              <a:rPr sz="3000" baseline="25000" dirty="0">
                <a:solidFill>
                  <a:srgbClr val="FFFFFF"/>
                </a:solidFill>
                <a:latin typeface="Arial"/>
                <a:cs typeface="Arial"/>
              </a:rPr>
              <a:t>rd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rib involvement 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underlying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intrathoracic visceral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30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640"/>
              </a:spcBef>
            </a:pPr>
            <a:r>
              <a:rPr sz="2350" spc="-620" dirty="0">
                <a:solidFill>
                  <a:srgbClr val="6D9FAF"/>
                </a:solidFill>
                <a:latin typeface="Arial"/>
                <a:cs typeface="Arial"/>
              </a:rPr>
              <a:t>                      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Uncommon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1577085"/>
            <a:ext cx="70332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0" dirty="0">
                <a:solidFill>
                  <a:srgbClr val="6D9FAF"/>
                </a:solidFill>
              </a:rPr>
              <a:t> </a:t>
            </a:r>
            <a:r>
              <a:rPr sz="3000" dirty="0"/>
              <a:t>Significant morbidity </a:t>
            </a:r>
            <a:r>
              <a:rPr sz="3000" spc="-5" dirty="0"/>
              <a:t>and even</a:t>
            </a:r>
            <a:r>
              <a:rPr sz="3000" spc="-315" dirty="0"/>
              <a:t> </a:t>
            </a:r>
            <a:r>
              <a:rPr sz="3000" spc="-75" dirty="0"/>
              <a:t>mortality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98500" indent="-274955">
              <a:lnSpc>
                <a:spcPct val="100000"/>
              </a:lnSpc>
              <a:spcBef>
                <a:spcPts val="409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dirty="0"/>
              <a:t>Poor pain</a:t>
            </a:r>
            <a:r>
              <a:rPr spc="-5" dirty="0"/>
              <a:t> </a:t>
            </a:r>
            <a:r>
              <a:rPr dirty="0"/>
              <a:t>control</a:t>
            </a:r>
          </a:p>
          <a:p>
            <a:pPr marL="698500" indent="-274955">
              <a:lnSpc>
                <a:spcPct val="100000"/>
              </a:lnSpc>
              <a:spcBef>
                <a:spcPts val="310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dirty="0"/>
              <a:t>Underlying lung</a:t>
            </a:r>
            <a:r>
              <a:rPr spc="-20" dirty="0"/>
              <a:t> </a:t>
            </a:r>
            <a:r>
              <a:rPr dirty="0"/>
              <a:t>disease</a:t>
            </a:r>
          </a:p>
          <a:p>
            <a:pPr marL="698500" indent="-274955">
              <a:lnSpc>
                <a:spcPct val="100000"/>
              </a:lnSpc>
              <a:spcBef>
                <a:spcPts val="315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dirty="0"/>
              <a:t>Elderly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/>
          </a:p>
          <a:p>
            <a:pPr marL="396240" marR="5080" indent="-384175">
              <a:lnSpc>
                <a:spcPts val="3240"/>
              </a:lnSpc>
              <a:buClr>
                <a:srgbClr val="6D9FAF"/>
              </a:buClr>
              <a:buSzPct val="80000"/>
              <a:buChar char=""/>
              <a:tabLst>
                <a:tab pos="396875" algn="l"/>
              </a:tabLst>
            </a:pPr>
            <a:r>
              <a:rPr sz="3000" dirty="0"/>
              <a:t>Atelectasis </a:t>
            </a:r>
            <a:r>
              <a:rPr sz="3000" dirty="0">
                <a:latin typeface="Wingdings"/>
                <a:cs typeface="Wingdings"/>
              </a:rPr>
              <a:t>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0" dirty="0"/>
              <a:t>Pneumonia</a:t>
            </a:r>
            <a:r>
              <a:rPr sz="3000" spc="-40" dirty="0">
                <a:latin typeface="Wingdings"/>
                <a:cs typeface="Wingdings"/>
              </a:rPr>
              <a:t></a:t>
            </a:r>
            <a:r>
              <a:rPr sz="3000" spc="-40" dirty="0"/>
              <a:t>Respiratory  </a:t>
            </a:r>
            <a:r>
              <a:rPr sz="3000" dirty="0"/>
              <a:t>failure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3700"/>
          </a:p>
          <a:p>
            <a:pPr marL="396240" indent="-384175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6875" algn="l"/>
              </a:tabLst>
            </a:pPr>
            <a:r>
              <a:rPr sz="3000" dirty="0"/>
              <a:t>Thromboembolism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" y="309372"/>
            <a:ext cx="6705600" cy="128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467613"/>
            <a:ext cx="59658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5" dirty="0">
                <a:latin typeface="Arial"/>
                <a:cs typeface="Arial"/>
              </a:rPr>
              <a:t>Anatomy of </a:t>
            </a:r>
            <a:r>
              <a:rPr sz="4600" b="1" dirty="0">
                <a:latin typeface="Arial"/>
                <a:cs typeface="Arial"/>
              </a:rPr>
              <a:t>the</a:t>
            </a:r>
            <a:r>
              <a:rPr sz="4600" b="1" spc="-35" dirty="0">
                <a:latin typeface="Arial"/>
                <a:cs typeface="Arial"/>
              </a:rPr>
              <a:t> </a:t>
            </a:r>
            <a:r>
              <a:rPr sz="4600" b="1" spc="-5" dirty="0">
                <a:latin typeface="Arial"/>
                <a:cs typeface="Arial"/>
              </a:rPr>
              <a:t>chest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8548" y="2665476"/>
            <a:ext cx="780288" cy="3230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60391" y="1808988"/>
            <a:ext cx="4194175" cy="4113529"/>
            <a:chOff x="4660391" y="1808988"/>
            <a:chExt cx="4194175" cy="4113529"/>
          </a:xfrm>
        </p:grpSpPr>
        <p:sp>
          <p:nvSpPr>
            <p:cNvPr id="6" name="object 6"/>
            <p:cNvSpPr/>
            <p:nvPr/>
          </p:nvSpPr>
          <p:spPr>
            <a:xfrm>
              <a:off x="4660391" y="2726436"/>
              <a:ext cx="832104" cy="319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6147" y="1808988"/>
              <a:ext cx="3098292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55079" y="2342388"/>
              <a:ext cx="890016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1279" y="2875788"/>
              <a:ext cx="1501140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88228" y="1865757"/>
            <a:ext cx="281495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Lungs (right and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left)</a:t>
            </a:r>
            <a:endParaRPr sz="1800">
              <a:latin typeface="Arial"/>
              <a:cs typeface="Arial"/>
            </a:endParaRPr>
          </a:p>
          <a:p>
            <a:pPr marL="687070" marR="925830" indent="-76200">
              <a:lnSpc>
                <a:spcPct val="1944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Heart  Diaphr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55035" y="2033016"/>
            <a:ext cx="2994660" cy="1597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078735" y="1828800"/>
            <a:ext cx="4570730" cy="3968750"/>
            <a:chOff x="2078735" y="1828800"/>
            <a:chExt cx="4570730" cy="3968750"/>
          </a:xfrm>
        </p:grpSpPr>
        <p:sp>
          <p:nvSpPr>
            <p:cNvPr id="13" name="object 13"/>
            <p:cNvSpPr/>
            <p:nvPr/>
          </p:nvSpPr>
          <p:spPr>
            <a:xfrm>
              <a:off x="2078735" y="1828800"/>
              <a:ext cx="4468114" cy="3968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9435" y="2561844"/>
              <a:ext cx="2625852" cy="19430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6021" y="2627756"/>
              <a:ext cx="2444750" cy="1760855"/>
            </a:xfrm>
            <a:custGeom>
              <a:avLst/>
              <a:gdLst/>
              <a:ahLst/>
              <a:cxnLst/>
              <a:rect l="l" t="t" r="r" b="b"/>
              <a:pathLst>
                <a:path w="2444750" h="1760854">
                  <a:moveTo>
                    <a:pt x="26415" y="1710308"/>
                  </a:moveTo>
                  <a:lnTo>
                    <a:pt x="0" y="1760600"/>
                  </a:lnTo>
                  <a:lnTo>
                    <a:pt x="56133" y="1751583"/>
                  </a:lnTo>
                  <a:lnTo>
                    <a:pt x="52384" y="1746376"/>
                  </a:lnTo>
                  <a:lnTo>
                    <a:pt x="36702" y="1746376"/>
                  </a:lnTo>
                  <a:lnTo>
                    <a:pt x="25145" y="1730374"/>
                  </a:lnTo>
                  <a:lnTo>
                    <a:pt x="35503" y="1722930"/>
                  </a:lnTo>
                  <a:lnTo>
                    <a:pt x="26415" y="1710308"/>
                  </a:lnTo>
                  <a:close/>
                </a:path>
                <a:path w="2444750" h="1760854">
                  <a:moveTo>
                    <a:pt x="35503" y="1722930"/>
                  </a:moveTo>
                  <a:lnTo>
                    <a:pt x="25145" y="1730374"/>
                  </a:lnTo>
                  <a:lnTo>
                    <a:pt x="36702" y="1746376"/>
                  </a:lnTo>
                  <a:lnTo>
                    <a:pt x="47037" y="1738949"/>
                  </a:lnTo>
                  <a:lnTo>
                    <a:pt x="35503" y="1722930"/>
                  </a:lnTo>
                  <a:close/>
                </a:path>
                <a:path w="2444750" h="1760854">
                  <a:moveTo>
                    <a:pt x="47037" y="1738949"/>
                  </a:moveTo>
                  <a:lnTo>
                    <a:pt x="36702" y="1746376"/>
                  </a:lnTo>
                  <a:lnTo>
                    <a:pt x="52384" y="1746376"/>
                  </a:lnTo>
                  <a:lnTo>
                    <a:pt x="47037" y="1738949"/>
                  </a:lnTo>
                  <a:close/>
                </a:path>
                <a:path w="2444750" h="1760854">
                  <a:moveTo>
                    <a:pt x="2432557" y="0"/>
                  </a:moveTo>
                  <a:lnTo>
                    <a:pt x="35503" y="1722930"/>
                  </a:lnTo>
                  <a:lnTo>
                    <a:pt x="47037" y="1738949"/>
                  </a:lnTo>
                  <a:lnTo>
                    <a:pt x="2444241" y="16001"/>
                  </a:lnTo>
                  <a:lnTo>
                    <a:pt x="24325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7447" y="2020823"/>
              <a:ext cx="1245108" cy="17266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1621" y="2098040"/>
              <a:ext cx="2813050" cy="1376680"/>
            </a:xfrm>
            <a:custGeom>
              <a:avLst/>
              <a:gdLst/>
              <a:ahLst/>
              <a:cxnLst/>
              <a:rect l="l" t="t" r="r" b="b"/>
              <a:pathLst>
                <a:path w="2813050" h="1376679">
                  <a:moveTo>
                    <a:pt x="34543" y="1330833"/>
                  </a:moveTo>
                  <a:lnTo>
                    <a:pt x="0" y="1375918"/>
                  </a:lnTo>
                  <a:lnTo>
                    <a:pt x="56768" y="1376552"/>
                  </a:lnTo>
                  <a:lnTo>
                    <a:pt x="52694" y="1368171"/>
                  </a:lnTo>
                  <a:lnTo>
                    <a:pt x="38607" y="1368171"/>
                  </a:lnTo>
                  <a:lnTo>
                    <a:pt x="29971" y="1350390"/>
                  </a:lnTo>
                  <a:lnTo>
                    <a:pt x="41357" y="1344849"/>
                  </a:lnTo>
                  <a:lnTo>
                    <a:pt x="34543" y="1330833"/>
                  </a:lnTo>
                  <a:close/>
                </a:path>
                <a:path w="2813050" h="1376679">
                  <a:moveTo>
                    <a:pt x="41357" y="1344849"/>
                  </a:moveTo>
                  <a:lnTo>
                    <a:pt x="29971" y="1350390"/>
                  </a:lnTo>
                  <a:lnTo>
                    <a:pt x="38607" y="1368171"/>
                  </a:lnTo>
                  <a:lnTo>
                    <a:pt x="49999" y="1362626"/>
                  </a:lnTo>
                  <a:lnTo>
                    <a:pt x="41357" y="1344849"/>
                  </a:lnTo>
                  <a:close/>
                </a:path>
                <a:path w="2813050" h="1376679">
                  <a:moveTo>
                    <a:pt x="49999" y="1362626"/>
                  </a:moveTo>
                  <a:lnTo>
                    <a:pt x="38607" y="1368171"/>
                  </a:lnTo>
                  <a:lnTo>
                    <a:pt x="52694" y="1368171"/>
                  </a:lnTo>
                  <a:lnTo>
                    <a:pt x="49999" y="1362626"/>
                  </a:lnTo>
                  <a:close/>
                </a:path>
                <a:path w="2813050" h="1376679">
                  <a:moveTo>
                    <a:pt x="2804414" y="0"/>
                  </a:moveTo>
                  <a:lnTo>
                    <a:pt x="41357" y="1344849"/>
                  </a:lnTo>
                  <a:lnTo>
                    <a:pt x="49999" y="1362626"/>
                  </a:lnTo>
                  <a:lnTo>
                    <a:pt x="2813050" y="17780"/>
                  </a:lnTo>
                  <a:lnTo>
                    <a:pt x="280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7031" y="3096767"/>
              <a:ext cx="2202180" cy="22463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3617" y="3162172"/>
              <a:ext cx="2020570" cy="2064385"/>
            </a:xfrm>
            <a:custGeom>
              <a:avLst/>
              <a:gdLst/>
              <a:ahLst/>
              <a:cxnLst/>
              <a:rect l="l" t="t" r="r" b="b"/>
              <a:pathLst>
                <a:path w="2020570" h="2064385">
                  <a:moveTo>
                    <a:pt x="17399" y="2010283"/>
                  </a:moveTo>
                  <a:lnTo>
                    <a:pt x="0" y="2064384"/>
                  </a:lnTo>
                  <a:lnTo>
                    <a:pt x="53721" y="2045843"/>
                  </a:lnTo>
                  <a:lnTo>
                    <a:pt x="51904" y="2044064"/>
                  </a:lnTo>
                  <a:lnTo>
                    <a:pt x="33655" y="2044064"/>
                  </a:lnTo>
                  <a:lnTo>
                    <a:pt x="19558" y="2030221"/>
                  </a:lnTo>
                  <a:lnTo>
                    <a:pt x="28466" y="2021117"/>
                  </a:lnTo>
                  <a:lnTo>
                    <a:pt x="17399" y="2010283"/>
                  </a:lnTo>
                  <a:close/>
                </a:path>
                <a:path w="2020570" h="2064385">
                  <a:moveTo>
                    <a:pt x="28466" y="2021117"/>
                  </a:moveTo>
                  <a:lnTo>
                    <a:pt x="19558" y="2030221"/>
                  </a:lnTo>
                  <a:lnTo>
                    <a:pt x="33655" y="2044064"/>
                  </a:lnTo>
                  <a:lnTo>
                    <a:pt x="42584" y="2034940"/>
                  </a:lnTo>
                  <a:lnTo>
                    <a:pt x="28466" y="2021117"/>
                  </a:lnTo>
                  <a:close/>
                </a:path>
                <a:path w="2020570" h="2064385">
                  <a:moveTo>
                    <a:pt x="42584" y="2034940"/>
                  </a:moveTo>
                  <a:lnTo>
                    <a:pt x="33655" y="2044064"/>
                  </a:lnTo>
                  <a:lnTo>
                    <a:pt x="51904" y="2044064"/>
                  </a:lnTo>
                  <a:lnTo>
                    <a:pt x="42584" y="2034940"/>
                  </a:lnTo>
                  <a:close/>
                </a:path>
                <a:path w="2020570" h="2064385">
                  <a:moveTo>
                    <a:pt x="2006091" y="0"/>
                  </a:moveTo>
                  <a:lnTo>
                    <a:pt x="28466" y="2021117"/>
                  </a:lnTo>
                  <a:lnTo>
                    <a:pt x="42584" y="2034940"/>
                  </a:lnTo>
                  <a:lnTo>
                    <a:pt x="2020315" y="13969"/>
                  </a:lnTo>
                  <a:lnTo>
                    <a:pt x="2006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26555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>
                <a:solidFill>
                  <a:srgbClr val="FF0000"/>
                </a:solidFill>
              </a:rPr>
              <a:t>Flail</a:t>
            </a:r>
            <a:r>
              <a:rPr sz="4600" spc="-40" dirty="0">
                <a:solidFill>
                  <a:srgbClr val="FF0000"/>
                </a:solidFill>
              </a:rPr>
              <a:t> </a:t>
            </a:r>
            <a:r>
              <a:rPr sz="4600" spc="-5" dirty="0">
                <a:solidFill>
                  <a:srgbClr val="FF0000"/>
                </a:solidFill>
              </a:rPr>
              <a:t>chest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84706"/>
            <a:ext cx="3408679" cy="43859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6875" marR="243840" indent="-384810" algn="just">
              <a:lnSpc>
                <a:spcPct val="90000"/>
              </a:lnSpc>
              <a:spcBef>
                <a:spcPts val="415"/>
              </a:spcBef>
              <a:buClr>
                <a:srgbClr val="6D9FAF"/>
              </a:buClr>
              <a:buSzPct val="78846"/>
              <a:buChar char=""/>
              <a:tabLst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 or more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adjacent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ribs #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@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2 or more  places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Font typeface="Arial"/>
              <a:buChar char=""/>
            </a:pPr>
            <a:endParaRPr sz="32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Cautious fluid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resus.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27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Analgesia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Font typeface="Arial"/>
              <a:buChar char=""/>
            </a:pPr>
            <a:endParaRPr sz="3500">
              <a:latin typeface="Arial"/>
              <a:cs typeface="Arial"/>
            </a:endParaRPr>
          </a:p>
          <a:p>
            <a:pPr marL="396875" marR="796925" indent="-384810">
              <a:lnSpc>
                <a:spcPct val="90000"/>
              </a:lnSpc>
              <a:buClr>
                <a:srgbClr val="6D9FAF"/>
              </a:buClr>
              <a:buSzPct val="7884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EVOLVING 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PULMONARY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956560"/>
            <a:ext cx="4549140" cy="316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93675"/>
            <a:ext cx="577659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SURGICAL </a:t>
            </a:r>
            <a:r>
              <a:rPr spc="-40" dirty="0"/>
              <a:t>FIXATION</a:t>
            </a:r>
            <a:r>
              <a:rPr spc="-250" dirty="0"/>
              <a:t> </a:t>
            </a:r>
            <a:r>
              <a:rPr sz="3600" dirty="0"/>
              <a:t>vs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pc="-55" dirty="0"/>
              <a:t>CONSERVATIVE</a:t>
            </a:r>
            <a:r>
              <a:rPr spc="-45" dirty="0"/>
              <a:t> </a:t>
            </a:r>
            <a:r>
              <a:rPr dirty="0"/>
              <a:t>MX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577085"/>
            <a:ext cx="638111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9FAF"/>
              </a:buClr>
              <a:buFont typeface="Arial"/>
              <a:buChar char=""/>
            </a:pPr>
            <a:endParaRPr sz="4100">
              <a:latin typeface="Arial"/>
              <a:cs typeface="Arial"/>
            </a:endParaRPr>
          </a:p>
          <a:p>
            <a:pPr marL="396875" marR="2242820" indent="-384810">
              <a:lnSpc>
                <a:spcPts val="3240"/>
              </a:lnSpc>
              <a:buClr>
                <a:srgbClr val="6D9FAF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Wingdings"/>
                <a:cs typeface="Wingdings"/>
              </a:rPr>
              <a:t>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VENTILATORY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37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SHORTER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ICU &amp;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9FAF"/>
              </a:buClr>
              <a:buFont typeface="Arial"/>
              <a:buChar char=""/>
            </a:pPr>
            <a:endParaRPr sz="4100">
              <a:latin typeface="Arial"/>
              <a:cs typeface="Arial"/>
            </a:endParaRPr>
          </a:p>
          <a:p>
            <a:pPr marL="396875" marR="1004569" indent="-384810">
              <a:lnSpc>
                <a:spcPts val="324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POST-OP 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RESP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4281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STERNAL</a:t>
            </a:r>
            <a:r>
              <a:rPr sz="4600" spc="-220" dirty="0"/>
              <a:t> </a:t>
            </a:r>
            <a:r>
              <a:rPr sz="4600" spc="-5" dirty="0"/>
              <a:t>FRACTURES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622501"/>
            <a:ext cx="48494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0" dirty="0">
                <a:solidFill>
                  <a:srgbClr val="6D9FAF"/>
                </a:solidFill>
                <a:latin typeface="Arial"/>
                <a:cs typeface="Arial"/>
              </a:rPr>
              <a:t>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Significant impacting</a:t>
            </a:r>
            <a:r>
              <a:rPr sz="3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516" y="2720466"/>
            <a:ext cx="7088505" cy="251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MVA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000" b="1" i="1" spc="-5" dirty="0">
                <a:solidFill>
                  <a:srgbClr val="FF0000"/>
                </a:solidFill>
                <a:latin typeface="Arial"/>
                <a:cs typeface="Arial"/>
              </a:rPr>
              <a:t>steering wheel impact</a:t>
            </a:r>
            <a:r>
              <a:rPr sz="30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300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</a:pPr>
            <a:r>
              <a:rPr sz="3000" b="1" i="1" dirty="0">
                <a:solidFill>
                  <a:srgbClr val="FF0000"/>
                </a:solidFill>
                <a:latin typeface="Arial"/>
                <a:cs typeface="Arial"/>
              </a:rPr>
              <a:t>seat belt</a:t>
            </a:r>
            <a:r>
              <a:rPr sz="30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FF0000"/>
                </a:solidFill>
                <a:latin typeface="Arial"/>
                <a:cs typeface="Arial"/>
              </a:rPr>
              <a:t>injury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25" dirty="0">
                <a:solidFill>
                  <a:srgbClr val="FF0000"/>
                </a:solidFill>
                <a:latin typeface="Arial"/>
                <a:cs typeface="Arial"/>
              </a:rPr>
              <a:t>UNDERLYING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CARDIAC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75" dirty="0">
                <a:solidFill>
                  <a:srgbClr val="FF0000"/>
                </a:solidFill>
                <a:latin typeface="Arial"/>
                <a:cs typeface="Arial"/>
              </a:rPr>
              <a:t>CONTUSION</a:t>
            </a:r>
            <a:endParaRPr sz="30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640"/>
              </a:spcBef>
            </a:pPr>
            <a:r>
              <a:rPr sz="2350" spc="-620" dirty="0">
                <a:solidFill>
                  <a:srgbClr val="6D9FAF"/>
                </a:solidFill>
                <a:latin typeface="Arial"/>
                <a:cs typeface="Arial"/>
              </a:rPr>
              <a:t>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CXR, </a:t>
            </a:r>
            <a:r>
              <a:rPr sz="2600" spc="-60" dirty="0">
                <a:solidFill>
                  <a:srgbClr val="FF0000"/>
                </a:solidFill>
                <a:latin typeface="Arial"/>
                <a:cs typeface="Arial"/>
              </a:rPr>
              <a:t>e-FAST,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ECG and serial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troponin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269491" y="835152"/>
              <a:ext cx="6574535" cy="5013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55772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Blunt Cardiac</a:t>
            </a:r>
            <a:r>
              <a:rPr sz="4600" spc="-15" dirty="0"/>
              <a:t> </a:t>
            </a:r>
            <a:r>
              <a:rPr sz="4600" spc="-5" dirty="0"/>
              <a:t>Injuries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4637532" y="1950720"/>
            <a:ext cx="4208145" cy="3542029"/>
            <a:chOff x="4637532" y="1950720"/>
            <a:chExt cx="4208145" cy="3542029"/>
          </a:xfrm>
        </p:grpSpPr>
        <p:sp>
          <p:nvSpPr>
            <p:cNvPr id="4" name="object 4"/>
            <p:cNvSpPr/>
            <p:nvPr/>
          </p:nvSpPr>
          <p:spPr>
            <a:xfrm>
              <a:off x="4646676" y="1959864"/>
              <a:ext cx="4189476" cy="3523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2104" y="1955292"/>
              <a:ext cx="4198620" cy="3533140"/>
            </a:xfrm>
            <a:custGeom>
              <a:avLst/>
              <a:gdLst/>
              <a:ahLst/>
              <a:cxnLst/>
              <a:rect l="l" t="t" r="r" b="b"/>
              <a:pathLst>
                <a:path w="4198620" h="3533140">
                  <a:moveTo>
                    <a:pt x="0" y="3532632"/>
                  </a:moveTo>
                  <a:lnTo>
                    <a:pt x="4198620" y="3532632"/>
                  </a:lnTo>
                  <a:lnTo>
                    <a:pt x="4198620" y="0"/>
                  </a:lnTo>
                  <a:lnTo>
                    <a:pt x="0" y="0"/>
                  </a:lnTo>
                  <a:lnTo>
                    <a:pt x="0" y="35326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9288" y="1961388"/>
            <a:ext cx="3820795" cy="3531235"/>
            <a:chOff x="399288" y="1961388"/>
            <a:chExt cx="3820795" cy="3531235"/>
          </a:xfrm>
        </p:grpSpPr>
        <p:sp>
          <p:nvSpPr>
            <p:cNvPr id="7" name="object 7"/>
            <p:cNvSpPr/>
            <p:nvPr/>
          </p:nvSpPr>
          <p:spPr>
            <a:xfrm>
              <a:off x="408432" y="1970531"/>
              <a:ext cx="3802379" cy="3512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860" y="1965960"/>
              <a:ext cx="3811904" cy="3522345"/>
            </a:xfrm>
            <a:custGeom>
              <a:avLst/>
              <a:gdLst/>
              <a:ahLst/>
              <a:cxnLst/>
              <a:rect l="l" t="t" r="r" b="b"/>
              <a:pathLst>
                <a:path w="3811904" h="3522345">
                  <a:moveTo>
                    <a:pt x="0" y="3521964"/>
                  </a:moveTo>
                  <a:lnTo>
                    <a:pt x="3811524" y="3521964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35219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386" y="307974"/>
            <a:ext cx="41186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/>
              <a:t>Cardiac</a:t>
            </a:r>
            <a:r>
              <a:rPr sz="3700" spc="-85" dirty="0"/>
              <a:t> </a:t>
            </a:r>
            <a:r>
              <a:rPr sz="3700" spc="-5" dirty="0"/>
              <a:t>Contusions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1815" y="3864102"/>
            <a:ext cx="8799830" cy="270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indent="-384175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434"/>
              <a:buChar char=""/>
              <a:tabLst>
                <a:tab pos="459740" algn="l"/>
                <a:tab pos="460375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Acute injury pattern (ant STEMI I, aVL,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50" spc="7" baseline="-20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-V</a:t>
            </a:r>
            <a:r>
              <a:rPr sz="2250" spc="7" baseline="-2037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↓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II,III,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aVF),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LBBB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Arial"/>
              <a:buChar char=""/>
            </a:pPr>
            <a:endParaRPr sz="2950">
              <a:latin typeface="Arial"/>
              <a:cs typeface="Arial"/>
            </a:endParaRPr>
          </a:p>
          <a:p>
            <a:pPr marL="459740" indent="-384175">
              <a:lnSpc>
                <a:spcPct val="100000"/>
              </a:lnSpc>
              <a:buClr>
                <a:srgbClr val="6D9FAF"/>
              </a:buClr>
              <a:buSzPct val="80434"/>
              <a:buChar char=""/>
              <a:tabLst>
                <a:tab pos="459740" algn="l"/>
                <a:tab pos="460375" algn="l"/>
              </a:tabLst>
            </a:pP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Watch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for &amp; treat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PVC’s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aggressively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(K</a:t>
            </a:r>
            <a:r>
              <a:rPr sz="2250" spc="7" baseline="24074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temp)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9FAF"/>
              </a:buClr>
              <a:buFont typeface="Arial"/>
              <a:buChar char=""/>
            </a:pPr>
            <a:endParaRPr sz="2950">
              <a:latin typeface="Arial"/>
              <a:cs typeface="Arial"/>
            </a:endParaRPr>
          </a:p>
          <a:p>
            <a:pPr marL="459740" indent="-384175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0434"/>
              <a:buChar char=""/>
              <a:tabLst>
                <a:tab pos="459740" algn="l"/>
                <a:tab pos="460375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Rx acute myocardial infarction, inotropes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D9FAF"/>
              </a:buClr>
              <a:buFont typeface="Arial"/>
              <a:buChar char=""/>
            </a:pPr>
            <a:endParaRPr sz="2750">
              <a:latin typeface="Arial"/>
              <a:cs typeface="Arial"/>
            </a:endParaRPr>
          </a:p>
          <a:p>
            <a:pPr marL="459740" indent="-384175">
              <a:lnSpc>
                <a:spcPct val="100000"/>
              </a:lnSpc>
              <a:buClr>
                <a:srgbClr val="6D9FAF"/>
              </a:buClr>
              <a:buSzPct val="80434"/>
              <a:buChar char=""/>
              <a:tabLst>
                <a:tab pos="459740" algn="l"/>
                <a:tab pos="460375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Cardiac Echo to assess wall motion,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valves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2420" y="1286255"/>
            <a:ext cx="8590915" cy="2313940"/>
            <a:chOff x="312420" y="1286255"/>
            <a:chExt cx="8590915" cy="2313940"/>
          </a:xfrm>
        </p:grpSpPr>
        <p:sp>
          <p:nvSpPr>
            <p:cNvPr id="5" name="object 5"/>
            <p:cNvSpPr/>
            <p:nvPr/>
          </p:nvSpPr>
          <p:spPr>
            <a:xfrm>
              <a:off x="321564" y="1295399"/>
              <a:ext cx="8572500" cy="2295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" y="1290827"/>
              <a:ext cx="8582025" cy="2304415"/>
            </a:xfrm>
            <a:custGeom>
              <a:avLst/>
              <a:gdLst/>
              <a:ahLst/>
              <a:cxnLst/>
              <a:rect l="l" t="t" r="r" b="b"/>
              <a:pathLst>
                <a:path w="8582025" h="2304415">
                  <a:moveTo>
                    <a:pt x="0" y="2304288"/>
                  </a:moveTo>
                  <a:lnTo>
                    <a:pt x="8581644" y="2304288"/>
                  </a:lnTo>
                  <a:lnTo>
                    <a:pt x="8581644" y="0"/>
                  </a:lnTo>
                  <a:lnTo>
                    <a:pt x="0" y="0"/>
                  </a:lnTo>
                  <a:lnTo>
                    <a:pt x="0" y="23042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948" y="1299971"/>
              <a:ext cx="562610" cy="192405"/>
            </a:xfrm>
            <a:custGeom>
              <a:avLst/>
              <a:gdLst/>
              <a:ahLst/>
              <a:cxnLst/>
              <a:rect l="l" t="t" r="r" b="b"/>
              <a:pathLst>
                <a:path w="562610" h="192405">
                  <a:moveTo>
                    <a:pt x="562356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562356" y="192024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524" y="1354327"/>
              <a:ext cx="6709409" cy="1832610"/>
            </a:xfrm>
            <a:custGeom>
              <a:avLst/>
              <a:gdLst/>
              <a:ahLst/>
              <a:cxnLst/>
              <a:rect l="l" t="t" r="r" b="b"/>
              <a:pathLst>
                <a:path w="6709409" h="1832610">
                  <a:moveTo>
                    <a:pt x="216916" y="56134"/>
                  </a:moveTo>
                  <a:lnTo>
                    <a:pt x="206756" y="48514"/>
                  </a:lnTo>
                  <a:lnTo>
                    <a:pt x="40881" y="268097"/>
                  </a:lnTo>
                  <a:lnTo>
                    <a:pt x="15532" y="248920"/>
                  </a:lnTo>
                  <a:lnTo>
                    <a:pt x="0" y="332740"/>
                  </a:lnTo>
                  <a:lnTo>
                    <a:pt x="76327" y="294894"/>
                  </a:lnTo>
                  <a:lnTo>
                    <a:pt x="64401" y="285877"/>
                  </a:lnTo>
                  <a:lnTo>
                    <a:pt x="50990" y="275755"/>
                  </a:lnTo>
                  <a:lnTo>
                    <a:pt x="216916" y="56134"/>
                  </a:lnTo>
                  <a:close/>
                </a:path>
                <a:path w="6709409" h="1832610">
                  <a:moveTo>
                    <a:pt x="2335403" y="769112"/>
                  </a:moveTo>
                  <a:lnTo>
                    <a:pt x="2324989" y="762000"/>
                  </a:lnTo>
                  <a:lnTo>
                    <a:pt x="2124506" y="1051382"/>
                  </a:lnTo>
                  <a:lnTo>
                    <a:pt x="2098421" y="1033272"/>
                  </a:lnTo>
                  <a:lnTo>
                    <a:pt x="2086356" y="1117600"/>
                  </a:lnTo>
                  <a:lnTo>
                    <a:pt x="2161019" y="1076706"/>
                  </a:lnTo>
                  <a:lnTo>
                    <a:pt x="2149856" y="1068959"/>
                  </a:lnTo>
                  <a:lnTo>
                    <a:pt x="2134920" y="1058608"/>
                  </a:lnTo>
                  <a:lnTo>
                    <a:pt x="2335403" y="769112"/>
                  </a:lnTo>
                  <a:close/>
                </a:path>
                <a:path w="6709409" h="1832610">
                  <a:moveTo>
                    <a:pt x="4773803" y="1482344"/>
                  </a:moveTo>
                  <a:lnTo>
                    <a:pt x="4763389" y="1475232"/>
                  </a:lnTo>
                  <a:lnTo>
                    <a:pt x="4562830" y="1766023"/>
                  </a:lnTo>
                  <a:lnTo>
                    <a:pt x="4536694" y="1748028"/>
                  </a:lnTo>
                  <a:lnTo>
                    <a:pt x="4524756" y="1832356"/>
                  </a:lnTo>
                  <a:lnTo>
                    <a:pt x="4599432" y="1791208"/>
                  </a:lnTo>
                  <a:lnTo>
                    <a:pt x="4588535" y="1783715"/>
                  </a:lnTo>
                  <a:lnTo>
                    <a:pt x="4573270" y="1773212"/>
                  </a:lnTo>
                  <a:lnTo>
                    <a:pt x="4773803" y="1482344"/>
                  </a:lnTo>
                  <a:close/>
                </a:path>
                <a:path w="6709409" h="1832610">
                  <a:moveTo>
                    <a:pt x="4804283" y="721868"/>
                  </a:moveTo>
                  <a:lnTo>
                    <a:pt x="4793869" y="714756"/>
                  </a:lnTo>
                  <a:lnTo>
                    <a:pt x="4593310" y="1005547"/>
                  </a:lnTo>
                  <a:lnTo>
                    <a:pt x="4567174" y="987552"/>
                  </a:lnTo>
                  <a:lnTo>
                    <a:pt x="4555236" y="1071880"/>
                  </a:lnTo>
                  <a:lnTo>
                    <a:pt x="4629912" y="1030732"/>
                  </a:lnTo>
                  <a:lnTo>
                    <a:pt x="4619015" y="1023239"/>
                  </a:lnTo>
                  <a:lnTo>
                    <a:pt x="4603750" y="1012736"/>
                  </a:lnTo>
                  <a:lnTo>
                    <a:pt x="4804283" y="721868"/>
                  </a:lnTo>
                  <a:close/>
                </a:path>
                <a:path w="6709409" h="1832610">
                  <a:moveTo>
                    <a:pt x="6709283" y="7112"/>
                  </a:moveTo>
                  <a:lnTo>
                    <a:pt x="6698869" y="0"/>
                  </a:lnTo>
                  <a:lnTo>
                    <a:pt x="6498387" y="289382"/>
                  </a:lnTo>
                  <a:lnTo>
                    <a:pt x="6472301" y="271272"/>
                  </a:lnTo>
                  <a:lnTo>
                    <a:pt x="6460236" y="355600"/>
                  </a:lnTo>
                  <a:lnTo>
                    <a:pt x="6534912" y="314706"/>
                  </a:lnTo>
                  <a:lnTo>
                    <a:pt x="6523736" y="306959"/>
                  </a:lnTo>
                  <a:lnTo>
                    <a:pt x="6508801" y="296608"/>
                  </a:lnTo>
                  <a:lnTo>
                    <a:pt x="6709283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428" y="2221991"/>
              <a:ext cx="2630805" cy="1344295"/>
            </a:xfrm>
            <a:custGeom>
              <a:avLst/>
              <a:gdLst/>
              <a:ahLst/>
              <a:cxnLst/>
              <a:rect l="l" t="t" r="r" b="b"/>
              <a:pathLst>
                <a:path w="2630804" h="1344295">
                  <a:moveTo>
                    <a:pt x="0" y="1071372"/>
                  </a:moveTo>
                  <a:lnTo>
                    <a:pt x="3789" y="1027132"/>
                  </a:lnTo>
                  <a:lnTo>
                    <a:pt x="14762" y="985162"/>
                  </a:lnTo>
                  <a:lnTo>
                    <a:pt x="32320" y="946023"/>
                  </a:lnTo>
                  <a:lnTo>
                    <a:pt x="55868" y="910279"/>
                  </a:lnTo>
                  <a:lnTo>
                    <a:pt x="84810" y="878490"/>
                  </a:lnTo>
                  <a:lnTo>
                    <a:pt x="118550" y="851221"/>
                  </a:lnTo>
                  <a:lnTo>
                    <a:pt x="156491" y="829032"/>
                  </a:lnTo>
                  <a:lnTo>
                    <a:pt x="198037" y="812487"/>
                  </a:lnTo>
                  <a:lnTo>
                    <a:pt x="242592" y="802147"/>
                  </a:lnTo>
                  <a:lnTo>
                    <a:pt x="289559" y="798576"/>
                  </a:lnTo>
                  <a:lnTo>
                    <a:pt x="336527" y="802147"/>
                  </a:lnTo>
                  <a:lnTo>
                    <a:pt x="381082" y="812487"/>
                  </a:lnTo>
                  <a:lnTo>
                    <a:pt x="422628" y="829032"/>
                  </a:lnTo>
                  <a:lnTo>
                    <a:pt x="460569" y="851221"/>
                  </a:lnTo>
                  <a:lnTo>
                    <a:pt x="494309" y="878490"/>
                  </a:lnTo>
                  <a:lnTo>
                    <a:pt x="523251" y="910279"/>
                  </a:lnTo>
                  <a:lnTo>
                    <a:pt x="546799" y="946023"/>
                  </a:lnTo>
                  <a:lnTo>
                    <a:pt x="564357" y="985162"/>
                  </a:lnTo>
                  <a:lnTo>
                    <a:pt x="575330" y="1027132"/>
                  </a:lnTo>
                  <a:lnTo>
                    <a:pt x="579119" y="1071372"/>
                  </a:lnTo>
                  <a:lnTo>
                    <a:pt x="575330" y="1115611"/>
                  </a:lnTo>
                  <a:lnTo>
                    <a:pt x="564357" y="1157581"/>
                  </a:lnTo>
                  <a:lnTo>
                    <a:pt x="546799" y="1196720"/>
                  </a:lnTo>
                  <a:lnTo>
                    <a:pt x="523251" y="1232464"/>
                  </a:lnTo>
                  <a:lnTo>
                    <a:pt x="494309" y="1264253"/>
                  </a:lnTo>
                  <a:lnTo>
                    <a:pt x="460569" y="1291522"/>
                  </a:lnTo>
                  <a:lnTo>
                    <a:pt x="422628" y="1313711"/>
                  </a:lnTo>
                  <a:lnTo>
                    <a:pt x="381082" y="1330256"/>
                  </a:lnTo>
                  <a:lnTo>
                    <a:pt x="336527" y="1340596"/>
                  </a:lnTo>
                  <a:lnTo>
                    <a:pt x="289559" y="1344168"/>
                  </a:lnTo>
                  <a:lnTo>
                    <a:pt x="242592" y="1340596"/>
                  </a:lnTo>
                  <a:lnTo>
                    <a:pt x="198037" y="1330256"/>
                  </a:lnTo>
                  <a:lnTo>
                    <a:pt x="156491" y="1313711"/>
                  </a:lnTo>
                  <a:lnTo>
                    <a:pt x="118550" y="1291522"/>
                  </a:lnTo>
                  <a:lnTo>
                    <a:pt x="84810" y="1264253"/>
                  </a:lnTo>
                  <a:lnTo>
                    <a:pt x="55868" y="1232464"/>
                  </a:lnTo>
                  <a:lnTo>
                    <a:pt x="32320" y="1196720"/>
                  </a:lnTo>
                  <a:lnTo>
                    <a:pt x="14762" y="1157581"/>
                  </a:lnTo>
                  <a:lnTo>
                    <a:pt x="3789" y="1115611"/>
                  </a:lnTo>
                  <a:lnTo>
                    <a:pt x="0" y="1071372"/>
                  </a:lnTo>
                  <a:close/>
                </a:path>
                <a:path w="2630804" h="1344295">
                  <a:moveTo>
                    <a:pt x="2051303" y="1071372"/>
                  </a:moveTo>
                  <a:lnTo>
                    <a:pt x="2055094" y="1027132"/>
                  </a:lnTo>
                  <a:lnTo>
                    <a:pt x="2066068" y="985162"/>
                  </a:lnTo>
                  <a:lnTo>
                    <a:pt x="2083629" y="946023"/>
                  </a:lnTo>
                  <a:lnTo>
                    <a:pt x="2107179" y="910279"/>
                  </a:lnTo>
                  <a:lnTo>
                    <a:pt x="2136124" y="878490"/>
                  </a:lnTo>
                  <a:lnTo>
                    <a:pt x="2169865" y="851221"/>
                  </a:lnTo>
                  <a:lnTo>
                    <a:pt x="2207806" y="829032"/>
                  </a:lnTo>
                  <a:lnTo>
                    <a:pt x="2249350" y="812487"/>
                  </a:lnTo>
                  <a:lnTo>
                    <a:pt x="2293902" y="802147"/>
                  </a:lnTo>
                  <a:lnTo>
                    <a:pt x="2340864" y="798576"/>
                  </a:lnTo>
                  <a:lnTo>
                    <a:pt x="2387825" y="802147"/>
                  </a:lnTo>
                  <a:lnTo>
                    <a:pt x="2432377" y="812487"/>
                  </a:lnTo>
                  <a:lnTo>
                    <a:pt x="2473921" y="829032"/>
                  </a:lnTo>
                  <a:lnTo>
                    <a:pt x="2511862" y="851221"/>
                  </a:lnTo>
                  <a:lnTo>
                    <a:pt x="2545603" y="878490"/>
                  </a:lnTo>
                  <a:lnTo>
                    <a:pt x="2574548" y="910279"/>
                  </a:lnTo>
                  <a:lnTo>
                    <a:pt x="2598098" y="946023"/>
                  </a:lnTo>
                  <a:lnTo>
                    <a:pt x="2615659" y="985162"/>
                  </a:lnTo>
                  <a:lnTo>
                    <a:pt x="2626633" y="1027132"/>
                  </a:lnTo>
                  <a:lnTo>
                    <a:pt x="2630424" y="1071372"/>
                  </a:lnTo>
                  <a:lnTo>
                    <a:pt x="2626633" y="1115611"/>
                  </a:lnTo>
                  <a:lnTo>
                    <a:pt x="2615659" y="1157581"/>
                  </a:lnTo>
                  <a:lnTo>
                    <a:pt x="2598098" y="1196720"/>
                  </a:lnTo>
                  <a:lnTo>
                    <a:pt x="2574548" y="1232464"/>
                  </a:lnTo>
                  <a:lnTo>
                    <a:pt x="2545603" y="1264253"/>
                  </a:lnTo>
                  <a:lnTo>
                    <a:pt x="2511862" y="1291522"/>
                  </a:lnTo>
                  <a:lnTo>
                    <a:pt x="2473921" y="1313711"/>
                  </a:lnTo>
                  <a:lnTo>
                    <a:pt x="2432377" y="1330256"/>
                  </a:lnTo>
                  <a:lnTo>
                    <a:pt x="2387825" y="1340596"/>
                  </a:lnTo>
                  <a:lnTo>
                    <a:pt x="2340864" y="1344168"/>
                  </a:lnTo>
                  <a:lnTo>
                    <a:pt x="2293902" y="1340596"/>
                  </a:lnTo>
                  <a:lnTo>
                    <a:pt x="2249350" y="1330256"/>
                  </a:lnTo>
                  <a:lnTo>
                    <a:pt x="2207806" y="1313711"/>
                  </a:lnTo>
                  <a:lnTo>
                    <a:pt x="2169865" y="1291522"/>
                  </a:lnTo>
                  <a:lnTo>
                    <a:pt x="2136124" y="1264253"/>
                  </a:lnTo>
                  <a:lnTo>
                    <a:pt x="2107179" y="1232464"/>
                  </a:lnTo>
                  <a:lnTo>
                    <a:pt x="2083629" y="1196720"/>
                  </a:lnTo>
                  <a:lnTo>
                    <a:pt x="2066068" y="1157581"/>
                  </a:lnTo>
                  <a:lnTo>
                    <a:pt x="2055094" y="1115611"/>
                  </a:lnTo>
                  <a:lnTo>
                    <a:pt x="2051303" y="1071372"/>
                  </a:lnTo>
                  <a:close/>
                </a:path>
                <a:path w="2630804" h="1344295">
                  <a:moveTo>
                    <a:pt x="57912" y="272796"/>
                  </a:moveTo>
                  <a:lnTo>
                    <a:pt x="61711" y="228556"/>
                  </a:lnTo>
                  <a:lnTo>
                    <a:pt x="72713" y="186586"/>
                  </a:lnTo>
                  <a:lnTo>
                    <a:pt x="90317" y="147447"/>
                  </a:lnTo>
                  <a:lnTo>
                    <a:pt x="113928" y="111703"/>
                  </a:lnTo>
                  <a:lnTo>
                    <a:pt x="142946" y="79914"/>
                  </a:lnTo>
                  <a:lnTo>
                    <a:pt x="176774" y="52645"/>
                  </a:lnTo>
                  <a:lnTo>
                    <a:pt x="214815" y="30456"/>
                  </a:lnTo>
                  <a:lnTo>
                    <a:pt x="256470" y="13911"/>
                  </a:lnTo>
                  <a:lnTo>
                    <a:pt x="301142" y="3571"/>
                  </a:lnTo>
                  <a:lnTo>
                    <a:pt x="348234" y="0"/>
                  </a:lnTo>
                  <a:lnTo>
                    <a:pt x="395325" y="3571"/>
                  </a:lnTo>
                  <a:lnTo>
                    <a:pt x="439997" y="13911"/>
                  </a:lnTo>
                  <a:lnTo>
                    <a:pt x="481652" y="30456"/>
                  </a:lnTo>
                  <a:lnTo>
                    <a:pt x="519693" y="52645"/>
                  </a:lnTo>
                  <a:lnTo>
                    <a:pt x="553521" y="79914"/>
                  </a:lnTo>
                  <a:lnTo>
                    <a:pt x="582539" y="111703"/>
                  </a:lnTo>
                  <a:lnTo>
                    <a:pt x="606150" y="147447"/>
                  </a:lnTo>
                  <a:lnTo>
                    <a:pt x="623754" y="186586"/>
                  </a:lnTo>
                  <a:lnTo>
                    <a:pt x="634756" y="228556"/>
                  </a:lnTo>
                  <a:lnTo>
                    <a:pt x="638556" y="272796"/>
                  </a:lnTo>
                  <a:lnTo>
                    <a:pt x="634756" y="317035"/>
                  </a:lnTo>
                  <a:lnTo>
                    <a:pt x="623754" y="359005"/>
                  </a:lnTo>
                  <a:lnTo>
                    <a:pt x="606150" y="398144"/>
                  </a:lnTo>
                  <a:lnTo>
                    <a:pt x="582539" y="433888"/>
                  </a:lnTo>
                  <a:lnTo>
                    <a:pt x="553521" y="465677"/>
                  </a:lnTo>
                  <a:lnTo>
                    <a:pt x="519693" y="492946"/>
                  </a:lnTo>
                  <a:lnTo>
                    <a:pt x="481652" y="515135"/>
                  </a:lnTo>
                  <a:lnTo>
                    <a:pt x="439997" y="531680"/>
                  </a:lnTo>
                  <a:lnTo>
                    <a:pt x="395325" y="542020"/>
                  </a:lnTo>
                  <a:lnTo>
                    <a:pt x="348234" y="545592"/>
                  </a:lnTo>
                  <a:lnTo>
                    <a:pt x="301142" y="542020"/>
                  </a:lnTo>
                  <a:lnTo>
                    <a:pt x="256470" y="531680"/>
                  </a:lnTo>
                  <a:lnTo>
                    <a:pt x="214815" y="515135"/>
                  </a:lnTo>
                  <a:lnTo>
                    <a:pt x="176774" y="492946"/>
                  </a:lnTo>
                  <a:lnTo>
                    <a:pt x="142946" y="465677"/>
                  </a:lnTo>
                  <a:lnTo>
                    <a:pt x="113928" y="433888"/>
                  </a:lnTo>
                  <a:lnTo>
                    <a:pt x="90317" y="398144"/>
                  </a:lnTo>
                  <a:lnTo>
                    <a:pt x="72713" y="359005"/>
                  </a:lnTo>
                  <a:lnTo>
                    <a:pt x="61711" y="317035"/>
                  </a:lnTo>
                  <a:lnTo>
                    <a:pt x="57912" y="2727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7183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TUBE</a:t>
            </a:r>
            <a:r>
              <a:rPr sz="4600" spc="-165" dirty="0"/>
              <a:t> </a:t>
            </a:r>
            <a:r>
              <a:rPr sz="4600" spc="-10" dirty="0"/>
              <a:t>THORACOSTOMY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622501"/>
            <a:ext cx="6099175" cy="423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Almost 90% of chest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Maintain or regain respiratory </a:t>
            </a:r>
            <a:r>
              <a:rPr sz="3000" spc="-254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hemodynamic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stability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Within 48h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endParaRPr sz="30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09"/>
              </a:spcBef>
              <a:buClr>
                <a:srgbClr val="6D9FAF"/>
              </a:buClr>
              <a:buSzPct val="90000"/>
              <a:buFont typeface="Arial"/>
              <a:buChar char=""/>
              <a:tabLst>
                <a:tab pos="698500" algn="l"/>
                <a:tab pos="69913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endParaRPr sz="20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484"/>
              </a:spcBef>
              <a:buClr>
                <a:srgbClr val="6D9FAF"/>
              </a:buClr>
              <a:buSzPct val="90000"/>
              <a:buFont typeface="Arial"/>
              <a:buChar char=""/>
              <a:tabLst>
                <a:tab pos="698500" algn="l"/>
                <a:tab pos="699135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Traumatic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endParaRPr sz="20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475"/>
              </a:spcBef>
              <a:buClr>
                <a:srgbClr val="6D9FAF"/>
              </a:buClr>
              <a:buSzPct val="90000"/>
              <a:buFont typeface="Arial"/>
              <a:buChar char=""/>
              <a:tabLst>
                <a:tab pos="698500" algn="l"/>
                <a:tab pos="69913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Worsening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occult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pneumohemothorax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47117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5" dirty="0"/>
              <a:t>Triangle </a:t>
            </a:r>
            <a:r>
              <a:rPr sz="4600" spc="-5" dirty="0"/>
              <a:t>Of</a:t>
            </a:r>
            <a:r>
              <a:rPr sz="4600" spc="10" dirty="0"/>
              <a:t> </a:t>
            </a:r>
            <a:r>
              <a:rPr sz="4600" spc="-10" dirty="0"/>
              <a:t>Safety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835152" y="1722120"/>
            <a:ext cx="7484364" cy="4134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49282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Contra-</a:t>
            </a:r>
            <a:r>
              <a:rPr sz="4600" spc="-20" dirty="0"/>
              <a:t> </a:t>
            </a:r>
            <a:r>
              <a:rPr sz="4600" spc="-5" dirty="0"/>
              <a:t>Indications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622501"/>
            <a:ext cx="5933440" cy="44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Absolute….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emergency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Thoracotomy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9FAF"/>
              </a:buClr>
              <a:buFont typeface="Arial"/>
              <a:buChar char=""/>
            </a:pPr>
            <a:endParaRPr sz="435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Relative</a:t>
            </a:r>
            <a:endParaRPr sz="30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645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Diathesis</a:t>
            </a:r>
            <a:endParaRPr sz="2600">
              <a:latin typeface="Arial"/>
              <a:cs typeface="Arial"/>
            </a:endParaRPr>
          </a:p>
          <a:p>
            <a:pPr marL="771525" lvl="1" indent="-347980">
              <a:lnSpc>
                <a:spcPct val="100000"/>
              </a:lnSpc>
              <a:spcBef>
                <a:spcPts val="625"/>
              </a:spcBef>
              <a:buClr>
                <a:srgbClr val="6D9FAF"/>
              </a:buClr>
              <a:buSzPct val="90384"/>
              <a:buChar char=""/>
              <a:tabLst>
                <a:tab pos="771525" algn="l"/>
                <a:tab pos="77216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Anti-coagulation</a:t>
            </a:r>
            <a:endParaRPr sz="26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620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Adhesions</a:t>
            </a:r>
            <a:endParaRPr sz="26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630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Loculations</a:t>
            </a:r>
            <a:endParaRPr sz="26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620"/>
              </a:spcBef>
              <a:buClr>
                <a:srgbClr val="6D9FAF"/>
              </a:buClr>
              <a:buSzPct val="90384"/>
              <a:buChar char=""/>
              <a:tabLst>
                <a:tab pos="6991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bullae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9830" y="662035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B9A97"/>
                </a:solidFill>
                <a:latin typeface="Arial"/>
                <a:cs typeface="Arial"/>
              </a:rPr>
              <a:t>68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17474"/>
            <a:ext cx="6035675" cy="1850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Complications of Chest  </a:t>
            </a:r>
            <a:r>
              <a:rPr sz="4600" spc="-50" dirty="0"/>
              <a:t>Tube</a:t>
            </a:r>
            <a:endParaRPr sz="4600"/>
          </a:p>
          <a:p>
            <a:pPr marL="94615">
              <a:lnSpc>
                <a:spcPct val="100000"/>
              </a:lnSpc>
              <a:spcBef>
                <a:spcPts val="210"/>
              </a:spcBef>
              <a:tabLst>
                <a:tab pos="478790" algn="l"/>
              </a:tabLst>
            </a:pPr>
            <a:r>
              <a:rPr sz="2050" spc="415" dirty="0">
                <a:solidFill>
                  <a:srgbClr val="6D9FAF"/>
                </a:solidFill>
              </a:rPr>
              <a:t>	</a:t>
            </a:r>
            <a:r>
              <a:rPr sz="2600" dirty="0"/>
              <a:t>Hemorrhage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72516" y="2337943"/>
            <a:ext cx="6354445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D9FAF"/>
              </a:buClr>
              <a:buFont typeface="Arial"/>
              <a:buChar char=""/>
            </a:pPr>
            <a:endParaRPr sz="3200">
              <a:latin typeface="Arial"/>
              <a:cs typeface="Arial"/>
            </a:endParaRPr>
          </a:p>
          <a:p>
            <a:pPr marL="396875" marR="5080" indent="-384810">
              <a:lnSpc>
                <a:spcPts val="2500"/>
              </a:lnSpc>
              <a:spcBef>
                <a:spcPts val="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Trauma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Liver,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Spleen, Diaphragm,  Aorta,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Heart.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Font typeface="Arial"/>
              <a:buChar char=""/>
            </a:pPr>
            <a:endParaRPr sz="27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657225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Subcut hematoma, Cough,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Dyspnea.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Improper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placement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5011" y="817245"/>
            <a:ext cx="18592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BLUNT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226052" y="1627632"/>
            <a:ext cx="2792095" cy="3081655"/>
            <a:chOff x="4226052" y="1627632"/>
            <a:chExt cx="2792095" cy="3081655"/>
          </a:xfrm>
        </p:grpSpPr>
        <p:sp>
          <p:nvSpPr>
            <p:cNvPr id="4" name="object 4"/>
            <p:cNvSpPr/>
            <p:nvPr/>
          </p:nvSpPr>
          <p:spPr>
            <a:xfrm>
              <a:off x="4227576" y="3378708"/>
              <a:ext cx="2749296" cy="1330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2981" y="3443477"/>
              <a:ext cx="2520950" cy="1115695"/>
            </a:xfrm>
            <a:custGeom>
              <a:avLst/>
              <a:gdLst/>
              <a:ahLst/>
              <a:cxnLst/>
              <a:rect l="l" t="t" r="r" b="b"/>
              <a:pathLst>
                <a:path w="2520950" h="1115695">
                  <a:moveTo>
                    <a:pt x="2464993" y="1089033"/>
                  </a:moveTo>
                  <a:lnTo>
                    <a:pt x="2408428" y="1095756"/>
                  </a:lnTo>
                  <a:lnTo>
                    <a:pt x="2404491" y="1100709"/>
                  </a:lnTo>
                  <a:lnTo>
                    <a:pt x="2405761" y="1111504"/>
                  </a:lnTo>
                  <a:lnTo>
                    <a:pt x="2410714" y="1115441"/>
                  </a:lnTo>
                  <a:lnTo>
                    <a:pt x="2509916" y="1103630"/>
                  </a:lnTo>
                  <a:lnTo>
                    <a:pt x="2498598" y="1103630"/>
                  </a:lnTo>
                  <a:lnTo>
                    <a:pt x="2464993" y="1089033"/>
                  </a:lnTo>
                  <a:close/>
                </a:path>
                <a:path w="2520950" h="1115695">
                  <a:moveTo>
                    <a:pt x="2484656" y="1086696"/>
                  </a:moveTo>
                  <a:lnTo>
                    <a:pt x="2464993" y="1089033"/>
                  </a:lnTo>
                  <a:lnTo>
                    <a:pt x="2498598" y="1103630"/>
                  </a:lnTo>
                  <a:lnTo>
                    <a:pt x="2500052" y="1100328"/>
                  </a:lnTo>
                  <a:lnTo>
                    <a:pt x="2494661" y="1100328"/>
                  </a:lnTo>
                  <a:lnTo>
                    <a:pt x="2484656" y="1086696"/>
                  </a:lnTo>
                  <a:close/>
                </a:path>
                <a:path w="2520950" h="1115695">
                  <a:moveTo>
                    <a:pt x="2448941" y="1012190"/>
                  </a:moveTo>
                  <a:lnTo>
                    <a:pt x="2444496" y="1015365"/>
                  </a:lnTo>
                  <a:lnTo>
                    <a:pt x="2440178" y="1018667"/>
                  </a:lnTo>
                  <a:lnTo>
                    <a:pt x="2439162" y="1024890"/>
                  </a:lnTo>
                  <a:lnTo>
                    <a:pt x="2442464" y="1029208"/>
                  </a:lnTo>
                  <a:lnTo>
                    <a:pt x="2473063" y="1070900"/>
                  </a:lnTo>
                  <a:lnTo>
                    <a:pt x="2506599" y="1085469"/>
                  </a:lnTo>
                  <a:lnTo>
                    <a:pt x="2498598" y="1103630"/>
                  </a:lnTo>
                  <a:lnTo>
                    <a:pt x="2509916" y="1103630"/>
                  </a:lnTo>
                  <a:lnTo>
                    <a:pt x="2520569" y="1102360"/>
                  </a:lnTo>
                  <a:lnTo>
                    <a:pt x="2458339" y="1017524"/>
                  </a:lnTo>
                  <a:lnTo>
                    <a:pt x="2455164" y="1013079"/>
                  </a:lnTo>
                  <a:lnTo>
                    <a:pt x="2448941" y="1012190"/>
                  </a:lnTo>
                  <a:close/>
                </a:path>
                <a:path w="2520950" h="1115695">
                  <a:moveTo>
                    <a:pt x="2501392" y="1084707"/>
                  </a:moveTo>
                  <a:lnTo>
                    <a:pt x="2484656" y="1086696"/>
                  </a:lnTo>
                  <a:lnTo>
                    <a:pt x="2494661" y="1100328"/>
                  </a:lnTo>
                  <a:lnTo>
                    <a:pt x="2501392" y="1084707"/>
                  </a:lnTo>
                  <a:close/>
                </a:path>
                <a:path w="2520950" h="1115695">
                  <a:moveTo>
                    <a:pt x="2504844" y="1084707"/>
                  </a:moveTo>
                  <a:lnTo>
                    <a:pt x="2501392" y="1084707"/>
                  </a:lnTo>
                  <a:lnTo>
                    <a:pt x="2494661" y="1100328"/>
                  </a:lnTo>
                  <a:lnTo>
                    <a:pt x="2500052" y="1100328"/>
                  </a:lnTo>
                  <a:lnTo>
                    <a:pt x="2506599" y="1085469"/>
                  </a:lnTo>
                  <a:lnTo>
                    <a:pt x="2504844" y="1084707"/>
                  </a:lnTo>
                  <a:close/>
                </a:path>
                <a:path w="2520950" h="1115695">
                  <a:moveTo>
                    <a:pt x="7874" y="0"/>
                  </a:moveTo>
                  <a:lnTo>
                    <a:pt x="0" y="18287"/>
                  </a:lnTo>
                  <a:lnTo>
                    <a:pt x="2464993" y="1089033"/>
                  </a:lnTo>
                  <a:lnTo>
                    <a:pt x="2484656" y="1086696"/>
                  </a:lnTo>
                  <a:lnTo>
                    <a:pt x="2473063" y="1070900"/>
                  </a:lnTo>
                  <a:lnTo>
                    <a:pt x="7874" y="0"/>
                  </a:lnTo>
                  <a:close/>
                </a:path>
                <a:path w="2520950" h="1115695">
                  <a:moveTo>
                    <a:pt x="2473063" y="1070900"/>
                  </a:moveTo>
                  <a:lnTo>
                    <a:pt x="2484656" y="1086696"/>
                  </a:lnTo>
                  <a:lnTo>
                    <a:pt x="2501392" y="1084707"/>
                  </a:lnTo>
                  <a:lnTo>
                    <a:pt x="2504844" y="1084707"/>
                  </a:lnTo>
                  <a:lnTo>
                    <a:pt x="2473063" y="1070900"/>
                  </a:lnTo>
                  <a:close/>
                </a:path>
              </a:pathLst>
            </a:custGeom>
            <a:solidFill>
              <a:srgbClr val="6D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26052" y="1627632"/>
              <a:ext cx="2791968" cy="1793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1711" y="1791462"/>
              <a:ext cx="2562225" cy="1564640"/>
            </a:xfrm>
            <a:custGeom>
              <a:avLst/>
              <a:gdLst/>
              <a:ahLst/>
              <a:cxnLst/>
              <a:rect l="l" t="t" r="r" b="b"/>
              <a:pathLst>
                <a:path w="2562225" h="1564639">
                  <a:moveTo>
                    <a:pt x="2528613" y="20383"/>
                  </a:moveTo>
                  <a:lnTo>
                    <a:pt x="2508854" y="20754"/>
                  </a:lnTo>
                  <a:lnTo>
                    <a:pt x="0" y="1547114"/>
                  </a:lnTo>
                  <a:lnTo>
                    <a:pt x="10413" y="1564132"/>
                  </a:lnTo>
                  <a:lnTo>
                    <a:pt x="2519218" y="37725"/>
                  </a:lnTo>
                  <a:lnTo>
                    <a:pt x="2528613" y="20383"/>
                  </a:lnTo>
                  <a:close/>
                </a:path>
                <a:path w="2562225" h="1564639">
                  <a:moveTo>
                    <a:pt x="2561331" y="1650"/>
                  </a:moveTo>
                  <a:lnTo>
                    <a:pt x="2540254" y="1650"/>
                  </a:lnTo>
                  <a:lnTo>
                    <a:pt x="2550541" y="18668"/>
                  </a:lnTo>
                  <a:lnTo>
                    <a:pt x="2519218" y="37725"/>
                  </a:lnTo>
                  <a:lnTo>
                    <a:pt x="2494661" y="83058"/>
                  </a:lnTo>
                  <a:lnTo>
                    <a:pt x="2492120" y="87884"/>
                  </a:lnTo>
                  <a:lnTo>
                    <a:pt x="2493898" y="93852"/>
                  </a:lnTo>
                  <a:lnTo>
                    <a:pt x="2498724" y="96520"/>
                  </a:lnTo>
                  <a:lnTo>
                    <a:pt x="2503550" y="99060"/>
                  </a:lnTo>
                  <a:lnTo>
                    <a:pt x="2509519" y="97282"/>
                  </a:lnTo>
                  <a:lnTo>
                    <a:pt x="2512187" y="92455"/>
                  </a:lnTo>
                  <a:lnTo>
                    <a:pt x="2561331" y="1650"/>
                  </a:lnTo>
                  <a:close/>
                </a:path>
                <a:path w="2562225" h="1564639">
                  <a:moveTo>
                    <a:pt x="2542557" y="5461"/>
                  </a:moveTo>
                  <a:lnTo>
                    <a:pt x="2536697" y="5461"/>
                  </a:lnTo>
                  <a:lnTo>
                    <a:pt x="2545588" y="20065"/>
                  </a:lnTo>
                  <a:lnTo>
                    <a:pt x="2528613" y="20383"/>
                  </a:lnTo>
                  <a:lnTo>
                    <a:pt x="2519218" y="37725"/>
                  </a:lnTo>
                  <a:lnTo>
                    <a:pt x="2550541" y="18668"/>
                  </a:lnTo>
                  <a:lnTo>
                    <a:pt x="2542557" y="5461"/>
                  </a:lnTo>
                  <a:close/>
                </a:path>
                <a:path w="2562225" h="1564639">
                  <a:moveTo>
                    <a:pt x="2562224" y="0"/>
                  </a:moveTo>
                  <a:lnTo>
                    <a:pt x="2451608" y="2032"/>
                  </a:lnTo>
                  <a:lnTo>
                    <a:pt x="2447163" y="6476"/>
                  </a:lnTo>
                  <a:lnTo>
                    <a:pt x="2447416" y="17525"/>
                  </a:lnTo>
                  <a:lnTo>
                    <a:pt x="2451862" y="21843"/>
                  </a:lnTo>
                  <a:lnTo>
                    <a:pt x="2508854" y="20754"/>
                  </a:lnTo>
                  <a:lnTo>
                    <a:pt x="2540254" y="1650"/>
                  </a:lnTo>
                  <a:lnTo>
                    <a:pt x="2561331" y="1650"/>
                  </a:lnTo>
                  <a:lnTo>
                    <a:pt x="2562224" y="0"/>
                  </a:lnTo>
                  <a:close/>
                </a:path>
                <a:path w="2562225" h="1564639">
                  <a:moveTo>
                    <a:pt x="2540254" y="1650"/>
                  </a:moveTo>
                  <a:lnTo>
                    <a:pt x="2508854" y="20754"/>
                  </a:lnTo>
                  <a:lnTo>
                    <a:pt x="2528613" y="20383"/>
                  </a:lnTo>
                  <a:lnTo>
                    <a:pt x="2536697" y="5461"/>
                  </a:lnTo>
                  <a:lnTo>
                    <a:pt x="2542557" y="5461"/>
                  </a:lnTo>
                  <a:lnTo>
                    <a:pt x="2540254" y="1650"/>
                  </a:lnTo>
                  <a:close/>
                </a:path>
                <a:path w="2562225" h="1564639">
                  <a:moveTo>
                    <a:pt x="2536697" y="5461"/>
                  </a:moveTo>
                  <a:lnTo>
                    <a:pt x="2528613" y="20383"/>
                  </a:lnTo>
                  <a:lnTo>
                    <a:pt x="2545588" y="20065"/>
                  </a:lnTo>
                  <a:lnTo>
                    <a:pt x="2536697" y="5461"/>
                  </a:lnTo>
                  <a:close/>
                </a:path>
              </a:pathLst>
            </a:custGeom>
            <a:solidFill>
              <a:srgbClr val="6D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2223" y="3085338"/>
            <a:ext cx="8655685" cy="2331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4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600">
              <a:latin typeface="Arial"/>
              <a:cs typeface="Arial"/>
            </a:endParaRPr>
          </a:p>
          <a:p>
            <a:pPr marL="4705350">
              <a:lnSpc>
                <a:spcPct val="100000"/>
              </a:lnSpc>
            </a:pPr>
            <a:r>
              <a:rPr sz="4400" spc="-30" dirty="0">
                <a:solidFill>
                  <a:srgbClr val="FFFFFF"/>
                </a:solidFill>
                <a:latin typeface="Arial"/>
                <a:cs typeface="Arial"/>
              </a:rPr>
              <a:t>PENETRATING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97891"/>
            <a:ext cx="4400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INSERTION </a:t>
            </a:r>
            <a:r>
              <a:rPr sz="2800" spc="-5" dirty="0"/>
              <a:t>OF A</a:t>
            </a:r>
            <a:r>
              <a:rPr sz="2800" spc="-320" dirty="0"/>
              <a:t> </a:t>
            </a:r>
            <a:r>
              <a:rPr sz="2800" spc="-5" dirty="0"/>
              <a:t>CLOSED  </a:t>
            </a:r>
            <a:r>
              <a:rPr sz="2800" spc="-15" dirty="0"/>
              <a:t>THORACOSTOMY</a:t>
            </a:r>
            <a:r>
              <a:rPr sz="2800" spc="-60" dirty="0"/>
              <a:t> </a:t>
            </a:r>
            <a:r>
              <a:rPr sz="2800" spc="-10" dirty="0"/>
              <a:t>TUBE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99160" y="1600200"/>
            <a:ext cx="658215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25228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Summary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530667"/>
            <a:ext cx="7239000" cy="40506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82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Life ending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thoracic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injuries are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endParaRPr sz="3000">
              <a:latin typeface="Arial"/>
              <a:cs typeface="Arial"/>
            </a:endParaRPr>
          </a:p>
          <a:p>
            <a:pPr marL="396875" marR="594995" indent="-38481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Survival depends on proper and  immediate diagnosis and appropriate  management</a:t>
            </a:r>
            <a:endParaRPr sz="3000">
              <a:latin typeface="Arial"/>
              <a:cs typeface="Arial"/>
            </a:endParaRPr>
          </a:p>
          <a:p>
            <a:pPr marL="396875" marR="973455" indent="-384810">
              <a:lnSpc>
                <a:spcPct val="100000"/>
              </a:lnSpc>
              <a:spcBef>
                <a:spcPts val="725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ED thoracotomy can save lives </a:t>
            </a:r>
            <a:r>
              <a:rPr sz="3000" spc="-245" dirty="0">
                <a:solidFill>
                  <a:srgbClr val="FFFFFF"/>
                </a:solidFill>
                <a:latin typeface="Arial"/>
                <a:cs typeface="Arial"/>
              </a:rPr>
              <a:t>but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expected survivorship is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&lt;10%</a:t>
            </a:r>
            <a:endParaRPr sz="3000">
              <a:latin typeface="Arial"/>
              <a:cs typeface="Arial"/>
            </a:endParaRPr>
          </a:p>
          <a:p>
            <a:pPr marL="396875" marR="1275715" indent="-38481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Don’t forget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ABC’s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trauma </a:t>
            </a:r>
            <a:r>
              <a:rPr sz="3000" spc="-229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damage control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85013"/>
            <a:ext cx="7963534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BLUNT TRAUMA </a:t>
            </a:r>
            <a:r>
              <a:rPr spc="-35" dirty="0"/>
              <a:t>TO </a:t>
            </a:r>
            <a:r>
              <a:rPr dirty="0"/>
              <a:t>THE</a:t>
            </a:r>
            <a:r>
              <a:rPr spc="-600" dirty="0"/>
              <a:t> </a:t>
            </a:r>
            <a:r>
              <a:rPr dirty="0"/>
              <a:t>CHEST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24330"/>
            <a:ext cx="3463925" cy="432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leration/D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celer  ation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endParaRPr sz="26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35"/>
              </a:spcBef>
              <a:buClr>
                <a:srgbClr val="6D9FAF"/>
              </a:buClr>
              <a:buSzPct val="88636"/>
              <a:buChar char=""/>
              <a:tabLst>
                <a:tab pos="698500" algn="l"/>
                <a:tab pos="699135" algn="l"/>
              </a:tabLst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MVA</a:t>
            </a:r>
            <a:endParaRPr sz="22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25"/>
              </a:spcBef>
              <a:buClr>
                <a:srgbClr val="6D9FAF"/>
              </a:buClr>
              <a:buSzPct val="88636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Falls &gt; 3m</a:t>
            </a:r>
            <a:endParaRPr sz="22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30"/>
              </a:spcBef>
              <a:buClr>
                <a:srgbClr val="6D9FAF"/>
              </a:buClr>
              <a:buSzPct val="88636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Sports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6D9FAF"/>
              </a:buClr>
              <a:buFont typeface="Arial"/>
              <a:buChar char=""/>
            </a:pPr>
            <a:endParaRPr sz="2400">
              <a:latin typeface="Arial"/>
              <a:cs typeface="Arial"/>
            </a:endParaRPr>
          </a:p>
          <a:p>
            <a:pPr marL="396875" marR="88900" indent="-384810">
              <a:lnSpc>
                <a:spcPct val="100000"/>
              </a:lnSpc>
              <a:spcBef>
                <a:spcPts val="1605"/>
              </a:spcBef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Compression ( AP</a:t>
            </a:r>
            <a:r>
              <a:rPr sz="26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&amp;  transverse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D9FAF"/>
              </a:buClr>
              <a:buFont typeface="Arial"/>
              <a:buChar char=""/>
            </a:pPr>
            <a:endParaRPr sz="38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6D9FAF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Blast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4038600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93675"/>
            <a:ext cx="560197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PENETRATING</a:t>
            </a:r>
            <a:r>
              <a:rPr spc="-60" dirty="0"/>
              <a:t> </a:t>
            </a:r>
            <a:r>
              <a:rPr dirty="0"/>
              <a:t>CHEST  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543279"/>
            <a:ext cx="2883535" cy="26625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4175" marR="589915" indent="-384175">
              <a:lnSpc>
                <a:spcPct val="100000"/>
              </a:lnSpc>
              <a:spcBef>
                <a:spcPts val="740"/>
              </a:spcBef>
              <a:buClr>
                <a:srgbClr val="6D9FAF"/>
              </a:buClr>
              <a:buSzPct val="78846"/>
              <a:buChar char=""/>
              <a:tabLst>
                <a:tab pos="3841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endParaRPr sz="2600">
              <a:latin typeface="Arial"/>
              <a:cs typeface="Arial"/>
            </a:endParaRPr>
          </a:p>
          <a:p>
            <a:pPr marL="273685" marR="617220" lvl="1" indent="-273685">
              <a:lnSpc>
                <a:spcPct val="100000"/>
              </a:lnSpc>
              <a:spcBef>
                <a:spcPts val="535"/>
              </a:spcBef>
              <a:buClr>
                <a:srgbClr val="6D9FAF"/>
              </a:buClr>
              <a:buSzPct val="88636"/>
              <a:buChar char=""/>
              <a:tabLst>
                <a:tab pos="273685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Gun shot</a:t>
            </a:r>
            <a:endParaRPr sz="2200">
              <a:latin typeface="Arial"/>
              <a:cs typeface="Arial"/>
            </a:endParaRPr>
          </a:p>
          <a:p>
            <a:pPr marL="698500" lvl="1" indent="-287655">
              <a:lnSpc>
                <a:spcPct val="100000"/>
              </a:lnSpc>
              <a:spcBef>
                <a:spcPts val="530"/>
              </a:spcBef>
              <a:buClr>
                <a:srgbClr val="6D9FAF"/>
              </a:buClr>
              <a:buSzPct val="88636"/>
              <a:buChar char=""/>
              <a:tabLst>
                <a:tab pos="6858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Missile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fragments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6D9FAF"/>
              </a:buClr>
              <a:buFont typeface="Arial"/>
              <a:buChar char=""/>
            </a:pPr>
            <a:endParaRPr sz="2400">
              <a:latin typeface="Arial"/>
              <a:cs typeface="Arial"/>
            </a:endParaRPr>
          </a:p>
          <a:p>
            <a:pPr marL="384175" marR="662940" indent="-384175">
              <a:lnSpc>
                <a:spcPct val="100000"/>
              </a:lnSpc>
              <a:spcBef>
                <a:spcPts val="1605"/>
              </a:spcBef>
              <a:buClr>
                <a:srgbClr val="6D9FAF"/>
              </a:buClr>
              <a:buSzPct val="78846"/>
              <a:buChar char=""/>
              <a:tabLst>
                <a:tab pos="3841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endParaRPr sz="2600"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30"/>
              </a:spcBef>
              <a:buClr>
                <a:srgbClr val="6D9FAF"/>
              </a:buClr>
              <a:buSzPct val="88636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Stab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9055" y="1594103"/>
            <a:ext cx="4057015" cy="4541520"/>
            <a:chOff x="4639055" y="1594103"/>
            <a:chExt cx="4057015" cy="4541520"/>
          </a:xfrm>
        </p:grpSpPr>
        <p:sp>
          <p:nvSpPr>
            <p:cNvPr id="5" name="object 5"/>
            <p:cNvSpPr/>
            <p:nvPr/>
          </p:nvSpPr>
          <p:spPr>
            <a:xfrm>
              <a:off x="4648199" y="1603247"/>
              <a:ext cx="4038600" cy="4523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3627" y="1598675"/>
              <a:ext cx="4048125" cy="4532630"/>
            </a:xfrm>
            <a:custGeom>
              <a:avLst/>
              <a:gdLst/>
              <a:ahLst/>
              <a:cxnLst/>
              <a:rect l="l" t="t" r="r" b="b"/>
              <a:pathLst>
                <a:path w="4048125" h="4532630">
                  <a:moveTo>
                    <a:pt x="0" y="4532376"/>
                  </a:moveTo>
                  <a:lnTo>
                    <a:pt x="4047744" y="4532376"/>
                  </a:lnTo>
                  <a:lnTo>
                    <a:pt x="4047744" y="0"/>
                  </a:lnTo>
                  <a:lnTo>
                    <a:pt x="0" y="0"/>
                  </a:lnTo>
                  <a:lnTo>
                    <a:pt x="0" y="45323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9972" y="1600199"/>
              <a:ext cx="2249805" cy="807720"/>
            </a:xfrm>
            <a:custGeom>
              <a:avLst/>
              <a:gdLst/>
              <a:ahLst/>
              <a:cxnLst/>
              <a:rect l="l" t="t" r="r" b="b"/>
              <a:pathLst>
                <a:path w="2249804" h="807719">
                  <a:moveTo>
                    <a:pt x="2249424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2249424" y="807720"/>
                  </a:lnTo>
                  <a:lnTo>
                    <a:pt x="2249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9972" y="1600199"/>
              <a:ext cx="2249805" cy="807720"/>
            </a:xfrm>
            <a:custGeom>
              <a:avLst/>
              <a:gdLst/>
              <a:ahLst/>
              <a:cxnLst/>
              <a:rect l="l" t="t" r="r" b="b"/>
              <a:pathLst>
                <a:path w="2249804" h="807719">
                  <a:moveTo>
                    <a:pt x="0" y="807720"/>
                  </a:moveTo>
                  <a:lnTo>
                    <a:pt x="2249424" y="807720"/>
                  </a:lnTo>
                  <a:lnTo>
                    <a:pt x="2249424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1148</Words>
  <Application>Microsoft Office PowerPoint</Application>
  <PresentationFormat>On-screen Show (4:3)</PresentationFormat>
  <Paragraphs>331</Paragraphs>
  <Slides>128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Slide 1</vt:lpstr>
      <vt:lpstr>OUTLINE</vt:lpstr>
      <vt:lpstr>CHEST  TRAUMA</vt:lpstr>
      <vt:lpstr>Anatomy of the chest</vt:lpstr>
      <vt:lpstr>Thoracic Wall</vt:lpstr>
      <vt:lpstr>Anatomy of the chest</vt:lpstr>
      <vt:lpstr>BLUNT</vt:lpstr>
      <vt:lpstr>BLUNT TRAUMA TO THE CHEST</vt:lpstr>
      <vt:lpstr>PENETRATING CHEST  TRAUMA</vt:lpstr>
      <vt:lpstr>Danger box</vt:lpstr>
      <vt:lpstr>Epidemiology</vt:lpstr>
      <vt:lpstr>CLINICAL PRESENTATION</vt:lpstr>
      <vt:lpstr>Initial Management – Primary  Survey (ATLS protocol)</vt:lpstr>
      <vt:lpstr>Slide 14</vt:lpstr>
      <vt:lpstr>IMMEDIATE LIFE THREATENING  THORACIC INJURIES</vt:lpstr>
      <vt:lpstr>Crucial 1° Survey Differential Dx: Cardiac  Tamponade vs Tension Pneumothorax</vt:lpstr>
      <vt:lpstr>TENSION PNEUMOTHORAX</vt:lpstr>
      <vt:lpstr>Needle Decompression</vt:lpstr>
      <vt:lpstr>MASSIVE HEMOTHORAX</vt:lpstr>
      <vt:lpstr>Application of Pulmonary Hilar Cross  Clamp</vt:lpstr>
      <vt:lpstr>Pulmonary Tractotomy</vt:lpstr>
      <vt:lpstr>Pulmonary Tractotomy</vt:lpstr>
      <vt:lpstr>OPEN PNEUMOTHORAX</vt:lpstr>
      <vt:lpstr>Occlusive Dressing</vt:lpstr>
      <vt:lpstr>TRACHAEL  DISRUPTION</vt:lpstr>
      <vt:lpstr>TRACHAEL DISRUPTION</vt:lpstr>
      <vt:lpstr>Management Algorithm for Penetrating  Mediastinal Trauma</vt:lpstr>
      <vt:lpstr>CARDIAC TRAUMA</vt:lpstr>
      <vt:lpstr>Distribution of Penetrating Cardiac Trauma</vt:lpstr>
      <vt:lpstr>PERICARDIAL  TAMPONADE</vt:lpstr>
      <vt:lpstr>Slide 31</vt:lpstr>
      <vt:lpstr>CT AXIAL VIEW</vt:lpstr>
      <vt:lpstr>PERICARDIOCENTE  SIS</vt:lpstr>
      <vt:lpstr>ED Thoracotomy (EDT)</vt:lpstr>
      <vt:lpstr>LEFT ANTERIOR  THORACOTOMY</vt:lpstr>
      <vt:lpstr>Rationale for EDT</vt:lpstr>
      <vt:lpstr>FORMIDABLE  UNDERTAKING  Uncontrolled set up</vt:lpstr>
      <vt:lpstr>Slide 38</vt:lpstr>
      <vt:lpstr>Eastern Association For the  Surgery of Trauma Guidelines  (EAST)</vt:lpstr>
      <vt:lpstr>SIGNS OF LIFE</vt:lpstr>
      <vt:lpstr>Contra-indications for EDT</vt:lpstr>
      <vt:lpstr>Application of Aortic Cross Clamp</vt:lpstr>
      <vt:lpstr>Esophagus</vt:lpstr>
      <vt:lpstr>Slide 44</vt:lpstr>
      <vt:lpstr>Internal Paddles for Direct  Cardioversion</vt:lpstr>
      <vt:lpstr>Laceration Adjacent to Coronary Artery</vt:lpstr>
      <vt:lpstr>Laceration Adjacent to Coronary Artery</vt:lpstr>
      <vt:lpstr>Coronary Artery Laceration</vt:lpstr>
      <vt:lpstr>Ventricular Laceration</vt:lpstr>
      <vt:lpstr>Ventricular Lacerations and Repairs</vt:lpstr>
      <vt:lpstr>Ventricular Lacerations and Repairs</vt:lpstr>
      <vt:lpstr>Atrial Lacerations and Repairs</vt:lpstr>
      <vt:lpstr>Immediate Life Threatening Thoracic  Injuries: Aortic Disruption</vt:lpstr>
      <vt:lpstr>Contained Injuries to the Aorta</vt:lpstr>
      <vt:lpstr>Contained Injuries to the Aorta</vt:lpstr>
      <vt:lpstr>Contained Injuries to the Aorta</vt:lpstr>
      <vt:lpstr>POST TRAUMATIC  PNEUMOTHORAX</vt:lpstr>
      <vt:lpstr>Rib Fractures</vt:lpstr>
      <vt:lpstr> Significant morbidity and even mortality</vt:lpstr>
      <vt:lpstr>Flail chest</vt:lpstr>
      <vt:lpstr>SURGICAL FIXATION vs CONSERVATIVE MX</vt:lpstr>
      <vt:lpstr>STERNAL FRACTURES</vt:lpstr>
      <vt:lpstr>Slide 63</vt:lpstr>
      <vt:lpstr>Blunt Cardiac Injuries</vt:lpstr>
      <vt:lpstr>Cardiac Contusions</vt:lpstr>
      <vt:lpstr>TUBE THORACOSTOMY</vt:lpstr>
      <vt:lpstr>Triangle Of Safety</vt:lpstr>
      <vt:lpstr>Contra- Indications</vt:lpstr>
      <vt:lpstr>Complications of Chest  Tube  Hemorrhage</vt:lpstr>
      <vt:lpstr>INSERTION OF A CLOSED  THORACOSTOMY TUBE</vt:lpstr>
      <vt:lpstr>Summary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 P BHARANEY</cp:lastModifiedBy>
  <cp:revision>1</cp:revision>
  <dcterms:created xsi:type="dcterms:W3CDTF">2020-05-03T14:23:12Z</dcterms:created>
  <dcterms:modified xsi:type="dcterms:W3CDTF">2020-05-04T04:27:33Z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2020-05-03T00:00:00Z</vt:filetime>
  </property>
</Properties>
</file>