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40808-6982-4D66-8B86-DB8D042960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E18226-DD6E-459C-89EA-9E74361EC0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DDBAE1-E42D-48C6-A281-2957F83C8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8C08E-C9C1-4C27-9AE5-3E31608F0518}" type="datetimeFigureOut">
              <a:rPr lang="en-US" smtClean="0"/>
              <a:t>28/03/2024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46BAEB-E6F5-48FD-BA13-2CE3F8234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841A9-F2BA-4E58-A94F-A228056D8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AE3A-ADFA-474B-973F-5CE4F0004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669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EC0D9-620A-4FEB-9A0E-9056C7E8F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66083E-7849-4178-92A2-5A8D7BDAAF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C0D60-7145-44C7-8D1A-B8715A17F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8C08E-C9C1-4C27-9AE5-3E31608F0518}" type="datetimeFigureOut">
              <a:rPr lang="en-US" smtClean="0"/>
              <a:t>28/03/2024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E9A759-E1F1-4D3D-9FD7-C8491EE49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C2D0F3-5265-40DF-837F-3DD4D8127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AE3A-ADFA-474B-973F-5CE4F0004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614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4F4936-5168-4C56-86EB-D3752BBA59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3591FB-FDB2-4CC7-9516-220B90E10F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615084-D02F-47D5-B775-92FA9F472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8C08E-C9C1-4C27-9AE5-3E31608F0518}" type="datetimeFigureOut">
              <a:rPr lang="en-US" smtClean="0"/>
              <a:t>28/03/2024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B5D5B5-0E11-4687-AF9A-78368D70A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01A207-5830-4DFA-A1C4-54A7090FA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AE3A-ADFA-474B-973F-5CE4F0004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218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E348A-8885-4F2F-BB22-2997CDB15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0867B-ED3D-4C02-8FB7-13660DF2B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C238A2-6A7E-4DF9-955B-1268FAD48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8C08E-C9C1-4C27-9AE5-3E31608F0518}" type="datetimeFigureOut">
              <a:rPr lang="en-US" smtClean="0"/>
              <a:t>28/03/2024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3DAAA-6EFF-4A1D-972A-A809A04F8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11D64-3E19-4443-9F9C-529F9E9B1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AE3A-ADFA-474B-973F-5CE4F0004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22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32FDE-82B1-4A51-9C77-FC5A5B66F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583E40-6171-4724-8754-818AD2AE0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B94D4-42E1-4A57-B4A8-9745A8B9E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8C08E-C9C1-4C27-9AE5-3E31608F0518}" type="datetimeFigureOut">
              <a:rPr lang="en-US" smtClean="0"/>
              <a:t>28/03/2024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FC9FC-CB75-430E-8298-15DD27AF5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40E0B-0DB2-4159-AA33-16D788B67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AE3A-ADFA-474B-973F-5CE4F0004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558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95AF2-4F8A-4A81-BA9C-0C8E4EF36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BE5FF-B339-4154-BAB0-7F03414A8C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9BDE80-BD13-4990-96D0-1478A6C87E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F29E86-9479-4F46-95A1-7842E6C7A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8C08E-C9C1-4C27-9AE5-3E31608F0518}" type="datetimeFigureOut">
              <a:rPr lang="en-US" smtClean="0"/>
              <a:t>28/03/2024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9ADB00-8712-4D77-893F-2ABFF86CB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8E4E8C-7171-46A5-91F4-E0A80CBB9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AE3A-ADFA-474B-973F-5CE4F0004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600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3C19-75B1-4FEF-A6C4-65C5111AF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D187B5-AD1C-4552-AD38-2CC734683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683F58-FF37-400A-B76D-85CAD110D6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1D5B81-48E2-4AD2-8AB0-9CE4BBB129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21566D-FE2C-4D9E-B271-485A499A46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89CA90-3DAA-4EB5-B111-85B551E57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8C08E-C9C1-4C27-9AE5-3E31608F0518}" type="datetimeFigureOut">
              <a:rPr lang="en-US" smtClean="0"/>
              <a:t>28/03/2024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80816E-E109-4E6B-A80D-3493FFC29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28623B-29A2-446E-9319-1DAFA45FB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AE3A-ADFA-474B-973F-5CE4F0004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200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62BA7-CB8D-40E5-98FC-F5EF4BFBB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89CFB2-3AD0-4117-95EB-6456A692F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8C08E-C9C1-4C27-9AE5-3E31608F0518}" type="datetimeFigureOut">
              <a:rPr lang="en-US" smtClean="0"/>
              <a:t>28/03/2024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0C2251-E991-43A5-A274-2524D0331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D54265-2461-4391-8DBE-38DA6CBEE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AE3A-ADFA-474B-973F-5CE4F0004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99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4C1CC1-1E11-4771-9B15-A9D0E90E2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8C08E-C9C1-4C27-9AE5-3E31608F0518}" type="datetimeFigureOut">
              <a:rPr lang="en-US" smtClean="0"/>
              <a:t>28/03/2024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72F91D-E19F-4DAF-A96D-614D9181B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5ED93E-87FC-4A7D-B89B-8B556F362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AE3A-ADFA-474B-973F-5CE4F0004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794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83A3A-2F52-4D0D-91BE-637A55F13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D2842-2A20-4F6A-9AEB-ACB2E990F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248CA2-FA4A-4527-9C65-30EC3640C8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9BA7B9-EAE5-4019-86AF-1468BBFE0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8C08E-C9C1-4C27-9AE5-3E31608F0518}" type="datetimeFigureOut">
              <a:rPr lang="en-US" smtClean="0"/>
              <a:t>28/03/2024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3D52F7-AE17-463F-8FA8-2F58620C6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1F6B34-1921-4F0D-AFC6-E3818FEA1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AE3A-ADFA-474B-973F-5CE4F0004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28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059BF-E316-4E3A-A159-36C752D3F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262186-6B3C-4B04-93D8-F7DF9935AB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3B2461-F58D-427D-A438-737F823FA2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7F0D25-B522-4CF4-8D81-45548B6FB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8C08E-C9C1-4C27-9AE5-3E31608F0518}" type="datetimeFigureOut">
              <a:rPr lang="en-US" smtClean="0"/>
              <a:t>28/03/2024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B13E9F-32DA-473F-950A-4D462D4AE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B6BC19-ADF7-44F6-A8D0-63D845745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AE3A-ADFA-474B-973F-5CE4F0004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622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1D4D3E-7E20-462E-A806-0DC71306B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FFCC00-E482-4F24-954C-21400B617E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15C685-2923-4FE6-9BF7-7B537ED62E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8C08E-C9C1-4C27-9AE5-3E31608F0518}" type="datetimeFigureOut">
              <a:rPr lang="en-US" smtClean="0"/>
              <a:t>28/03/2024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48814E-F28A-4BFD-A17A-223841B03E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671EA2-D43A-4551-B3BE-7F86D71475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EAE3A-ADFA-474B-973F-5CE4F0004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984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5.slideserve.com/9620657/surgical-disorders-of-mediastinum-and-diaphragm-l.jp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5.slideserve.com/9620657/thymoma-l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5.slideserve.com/9620657/thymomas-represent-neoplastic-proliferation-l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image5.slideserve.com/9620657/thymic-carcinoma-malignant-histologic-features-l.jpg" TargetMode="External"/><Relationship Id="rId2" Type="http://schemas.openxmlformats.org/officeDocument/2006/relationships/hyperlink" Target="https://image5.slideserve.com/9620657/thymoma-l.jp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image5.slideserve.com/9620657/mediastinal-lymphoma-l.jpg" TargetMode="External"/><Relationship Id="rId2" Type="http://schemas.openxmlformats.org/officeDocument/2006/relationships/hyperlink" Target="https://image5.slideserve.com/9620657/ct-image-of-a-thymolipoma-exhibits-fat-and-thymic-l.jp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5.slideserve.com/9620657/hodgkin-s-disease-bimodal-age-peak-20-30-years-l.jp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5.slideserve.com/9620657/non-hodgkin-s-lymphoma-usually-in-older-patients-l.jp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5.slideserve.com/9620657/mediastinal-germ-cell-tumors-l.jpg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image5.slideserve.com/9620657/germ-cell-tumor-l.jpg" TargetMode="External"/><Relationship Id="rId2" Type="http://schemas.openxmlformats.org/officeDocument/2006/relationships/hyperlink" Target="https://image5.slideserve.com/9620657/teratoma-well-formed-teeth-within-the-mass-l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mage5.slideserve.com/9620657/middle-mediastinal-disorders-l.jpg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5.slideserve.com/9620657/benign-mediastinal-lymphadenopathy-l.jpg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image5.slideserve.com/9620657/sarcoidosis-l.jpg" TargetMode="External"/><Relationship Id="rId2" Type="http://schemas.openxmlformats.org/officeDocument/2006/relationships/hyperlink" Target="https://image5.slideserve.com/9620657/normal-mediastinal-lymph-nodes-l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mage5.slideserve.com/9620657/cysts-l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5.slideserve.com/9620657/anatomy-of-the-mediastinum-l.jpg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image5.slideserve.com/9620657/enterogenous-cysts-esophageal-dublication-l.jpg" TargetMode="External"/><Relationship Id="rId2" Type="http://schemas.openxmlformats.org/officeDocument/2006/relationships/hyperlink" Target="https://image5.slideserve.com/9620657/bronchogenic-cyst-l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mage5.slideserve.com/9620657/pericardial-cyst-l.jpg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image5.slideserve.com/9620657/posterior-mediastinal-disorders-l.jpg" TargetMode="External"/><Relationship Id="rId2" Type="http://schemas.openxmlformats.org/officeDocument/2006/relationships/hyperlink" Target="https://image5.slideserve.com/9620657/vascular-lesions-l.jpg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image5.slideserve.com/9620657/diagnostic-procedures-l.jpg" TargetMode="External"/><Relationship Id="rId2" Type="http://schemas.openxmlformats.org/officeDocument/2006/relationships/hyperlink" Target="https://image5.slideserve.com/9620657/extramedullary-hematopoiesis-l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mage5.slideserve.com/9620657/ct-arteriography-venography-l.jpg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5.slideserve.com/9620657/ultrasound-mri-barium-esophagram-histologic-l.jpg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5.slideserve.com/9620657/non-neoplastic-disorders-of-the-mediastinum-l.jpg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image5.slideserve.com/9620657/etiology-of-pneumomediastinum-l.jpg" TargetMode="External"/><Relationship Id="rId2" Type="http://schemas.openxmlformats.org/officeDocument/2006/relationships/hyperlink" Target="https://image5.slideserve.com/9620657/pneumomediastinum-l.jpg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ge5.slideserve.com/9620657/physical-examination-reveals-palpable-l.jpg" TargetMode="External"/><Relationship Id="rId2" Type="http://schemas.openxmlformats.org/officeDocument/2006/relationships/hyperlink" Target="https://image5.slideserve.com/9620657/substernal-chest-pain-is-the-most-frequent-l.jpg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5.slideserve.com/9620657/treatment-supportive-supplemental-oxygen-l.jpg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5.slideserve.com/9620657/esophageal-perforation-l.jpg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5.slideserve.com/9620657/clinical-signs-and-symptoms-l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5.slideserve.com/9620657/compartments-of-mediastinum-l.jpg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image5.slideserve.com/9620657/treatment-surgical-debridement-of-the-necrotic-l.jpg" TargetMode="External"/><Relationship Id="rId2" Type="http://schemas.openxmlformats.org/officeDocument/2006/relationships/hyperlink" Target="https://image5.slideserve.com/9620657/mediastinitis-l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5.slideserve.com/9620657/middle-mediastinum-the-area-between-the-posterior-l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5.slideserve.com/9620657/posterior-mediastinum-the-area-between-l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5.slideserve.com/9620657/posterior-mediastinum-the-area-between-l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5.slideserve.com/9620657/mediastinal-pathologies-l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5.slideserve.com/9620657/mediastinal-pathologic-lesions-l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5.slideserve.com/9620657/anterior-mediastinal-disorders-l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BDBFA-14AD-4CD3-B63E-F90665EDF7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7783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F709F6-FFDB-432D-BC12-425FBEA211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42868"/>
            <a:ext cx="9144000" cy="3414932"/>
          </a:xfrm>
        </p:spPr>
        <p:txBody>
          <a:bodyPr/>
          <a:lstStyle/>
          <a:p>
            <a:pPr lvl="0"/>
            <a:endParaRPr lang="en-US" sz="3200" b="1" u="sng" dirty="0">
              <a:hlinkClick r:id="rId2" tooltip="surgical disorders of mediastinum and diaphragm"/>
            </a:endParaRPr>
          </a:p>
          <a:p>
            <a:pPr lvl="0"/>
            <a:r>
              <a:rPr lang="en-US" sz="4000" b="1" u="sng" dirty="0">
                <a:hlinkClick r:id="rId2" tooltip="surgical disorders of mediastinum and diaphragm"/>
              </a:rPr>
              <a:t>SURGICAL DISORDERS OF MEDIASTINUM</a:t>
            </a:r>
            <a:endParaRPr lang="en-US" sz="4000" dirty="0"/>
          </a:p>
          <a:p>
            <a:pPr lvl="0"/>
            <a:r>
              <a:rPr lang="en-US" sz="3600" b="1" dirty="0"/>
              <a:t>Dr.  Pratik </a:t>
            </a:r>
            <a:r>
              <a:rPr lang="en-US" sz="3600" b="1" dirty="0" err="1"/>
              <a:t>Shaparia</a:t>
            </a:r>
            <a:endParaRPr lang="en-US" sz="36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772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E0608-307D-4606-9B71-5C3B57F71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hlinkClick r:id="rId2" tooltip="thymoma"/>
              </a:rPr>
              <a:t>Thymoma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F332B-CEF6-4ACC-A42F-609E8778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Most common adult 10 mediastinal neoplasm </a:t>
            </a:r>
          </a:p>
          <a:p>
            <a:r>
              <a:rPr lang="en-US" dirty="0"/>
              <a:t> Usually &gt;40 y/o </a:t>
            </a:r>
          </a:p>
          <a:p>
            <a:r>
              <a:rPr lang="en-US" dirty="0"/>
              <a:t> 40-70% have symptoms related to </a:t>
            </a:r>
            <a:r>
              <a:rPr lang="en-US" dirty="0" err="1"/>
              <a:t>parathymic</a:t>
            </a:r>
            <a:r>
              <a:rPr lang="en-US" dirty="0"/>
              <a:t> syndromes </a:t>
            </a:r>
          </a:p>
          <a:p>
            <a:r>
              <a:rPr lang="en-US" dirty="0"/>
              <a:t> Myasthenia Gravis, </a:t>
            </a:r>
          </a:p>
          <a:p>
            <a:r>
              <a:rPr lang="en-US" dirty="0"/>
              <a:t> Hypogammaglobulinemia </a:t>
            </a:r>
          </a:p>
          <a:p>
            <a:r>
              <a:rPr lang="en-US" dirty="0"/>
              <a:t> Pure red cell aplasia </a:t>
            </a:r>
          </a:p>
          <a:p>
            <a:r>
              <a:rPr lang="en-US" dirty="0"/>
              <a:t> </a:t>
            </a:r>
            <a:r>
              <a:rPr lang="en-US" dirty="0" err="1"/>
              <a:t>Nonthymic</a:t>
            </a:r>
            <a:r>
              <a:rPr lang="en-US" dirty="0"/>
              <a:t> malignancies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118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5CE23-96BA-4598-B8AE-AD8CDFFAE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hlinkClick r:id="rId2" tooltip="thymomas represent neoplastic proliferation"/>
              </a:rPr>
              <a:t>Thymomas represent neoplastic proliferation of thymic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465F76-715D-4073-9919-52F5AE194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epithelial cells mixed with mature lymphocytes </a:t>
            </a:r>
          </a:p>
          <a:p>
            <a:r>
              <a:rPr lang="en-US" dirty="0"/>
              <a:t> CT demonstrates a </a:t>
            </a:r>
            <a:r>
              <a:rPr lang="en-US" dirty="0" err="1"/>
              <a:t>homogenious</a:t>
            </a:r>
            <a:r>
              <a:rPr lang="en-US" dirty="0"/>
              <a:t> soft tissue mass </a:t>
            </a:r>
          </a:p>
          <a:p>
            <a:r>
              <a:rPr lang="en-US" dirty="0"/>
              <a:t> CT guided needle biopsy, mediastinoscopy, mediastinotomy or VATS for diagnosis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799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307CF-5ED1-4253-B8E4-C73F8681D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u="sng" dirty="0">
                <a:hlinkClick r:id="rId2" tooltip="thymoma"/>
              </a:rPr>
              <a:t>Thymoma</a:t>
            </a:r>
            <a:r>
              <a:rPr lang="en-US" b="1" u="sng" dirty="0"/>
              <a:t> &amp; </a:t>
            </a:r>
            <a:br>
              <a:rPr lang="en-US" dirty="0"/>
            </a:br>
            <a:r>
              <a:rPr lang="en-US" b="1" u="sng" dirty="0">
                <a:hlinkClick r:id="rId3" tooltip="thymic carcinoma malignant histologic features"/>
              </a:rPr>
              <a:t>Thymic Carcinoma: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2ED6D-EAA6-4E3E-B406-5340D6490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Malignant histologic features</a:t>
            </a:r>
          </a:p>
          <a:p>
            <a:r>
              <a:rPr lang="en-US" dirty="0"/>
              <a:t> Pulmonary, regional lymph node or pleural metastasis can be present • Thymic carcinoid: </a:t>
            </a:r>
          </a:p>
          <a:p>
            <a:r>
              <a:rPr lang="en-US" dirty="0"/>
              <a:t> a rare </a:t>
            </a:r>
            <a:r>
              <a:rPr lang="en-US" dirty="0" err="1"/>
              <a:t>agressive</a:t>
            </a:r>
            <a:r>
              <a:rPr lang="en-US" dirty="0"/>
              <a:t> neoplasm that originates from thymic neuroendocrine cells </a:t>
            </a:r>
          </a:p>
          <a:p>
            <a:r>
              <a:rPr lang="en-US" dirty="0"/>
              <a:t> </a:t>
            </a:r>
            <a:r>
              <a:rPr lang="en-US" dirty="0" err="1"/>
              <a:t>Thymolipoma</a:t>
            </a:r>
            <a:r>
              <a:rPr lang="en-US" dirty="0"/>
              <a:t>:</a:t>
            </a:r>
          </a:p>
          <a:p>
            <a:r>
              <a:rPr lang="en-US" dirty="0"/>
              <a:t> a rare benign tumor composed of mature adipose and thymic tissue</a:t>
            </a:r>
          </a:p>
        </p:txBody>
      </p:sp>
    </p:spTree>
    <p:extLst>
      <p:ext uri="{BB962C8B-B14F-4D97-AF65-F5344CB8AC3E}">
        <p14:creationId xmlns:p14="http://schemas.microsoft.com/office/powerpoint/2010/main" val="22253503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92F67-F3C2-44AB-B56E-7E59D6048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>
                <a:hlinkClick r:id="rId2" tooltip="ct image of a thymolipoma exhibits fat and thymic"/>
              </a:rPr>
              <a:t>CT image of a </a:t>
            </a:r>
            <a:r>
              <a:rPr lang="en-US" b="1" u="sng" dirty="0" err="1">
                <a:hlinkClick r:id="rId2" tooltip="ct image of a thymolipoma exhibits fat and thymic"/>
              </a:rPr>
              <a:t>Thymolipoma</a:t>
            </a:r>
            <a:r>
              <a:rPr lang="en-US" b="1" u="sng" dirty="0">
                <a:hlinkClick r:id="rId2" tooltip="ct image of a thymolipoma exhibits fat and thymic"/>
              </a:rPr>
              <a:t> (Exhibits fat and thymic soft</a:t>
            </a:r>
            <a:r>
              <a:rPr lang="en-US" dirty="0"/>
              <a:t> tissue) &amp; </a:t>
            </a:r>
            <a:r>
              <a:rPr lang="en-US" b="1" u="sng" dirty="0">
                <a:hlinkClick r:id="rId3" tooltip="mediastinal lymphoma"/>
              </a:rPr>
              <a:t>Mediastinal Lymphoma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46933F-AFBE-41F8-97A8-4856C916F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 10-20% of all mediastinal neoplasms in adults</a:t>
            </a:r>
          </a:p>
          <a:p>
            <a:r>
              <a:rPr lang="en-US" dirty="0"/>
              <a:t> May be 1o in anterior or middle mediastinum or part of systemic malignancy </a:t>
            </a:r>
          </a:p>
          <a:p>
            <a:r>
              <a:rPr lang="en-US" dirty="0"/>
              <a:t> 20-30% of patients are asymptomatic </a:t>
            </a:r>
          </a:p>
          <a:p>
            <a:r>
              <a:rPr lang="en-US" dirty="0"/>
              <a:t> Symptoms of local invasion or systemic symptoms (fever, weight loss, pruritis)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682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33CD3-EADF-4907-9A7A-88B13308D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hlinkClick r:id="rId2" tooltip="hodgkin s disease bimodal age peak 20 30 years"/>
              </a:rPr>
              <a:t>Hodgkin’s disease: Bimodal age peak (20-30 years; &gt;50</a:t>
            </a:r>
            <a:r>
              <a:rPr lang="en-US" dirty="0"/>
              <a:t> years)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EAEA2-DAC1-45F8-92CC-619DFD932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/>
              <a:t>Majority of patients have asymmetric, bilateral mediastinal LAP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0472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99543-1EAC-4030-A497-2270F233E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hlinkClick r:id="rId2" tooltip="non hodgkin s lymphoma usually in older patients"/>
              </a:rPr>
              <a:t>Non-Hodgkin’s Lymphoma: Usually in older patients</a:t>
            </a:r>
            <a:r>
              <a:rPr lang="en-US" dirty="0"/>
              <a:t>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B61F1-C5E8-4D3E-8036-F23582481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Usually systemic upon presentation and spreads unpredictably </a:t>
            </a:r>
          </a:p>
          <a:p>
            <a:r>
              <a:rPr lang="en-US" dirty="0"/>
              <a:t> Diffuse Large B-cell Lymphoma </a:t>
            </a:r>
          </a:p>
          <a:p>
            <a:r>
              <a:rPr lang="en-US" dirty="0"/>
              <a:t> Lymphoblastic Lymphoma</a:t>
            </a:r>
          </a:p>
        </p:txBody>
      </p:sp>
    </p:spTree>
    <p:extLst>
      <p:ext uri="{BB962C8B-B14F-4D97-AF65-F5344CB8AC3E}">
        <p14:creationId xmlns:p14="http://schemas.microsoft.com/office/powerpoint/2010/main" val="36864084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23B9C-DEA7-47C9-B2C7-819088A03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hlinkClick r:id="rId2" tooltip="mediastinal germ cell tumors"/>
              </a:rPr>
              <a:t>Mediastinal Germ-Cell Tumors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5E73E-A43D-4A95-93BF-AE890AA8A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 Teratomas: </a:t>
            </a:r>
          </a:p>
          <a:p>
            <a:r>
              <a:rPr lang="en-US" dirty="0"/>
              <a:t> Account 60-70% of cases </a:t>
            </a:r>
          </a:p>
          <a:p>
            <a:r>
              <a:rPr lang="en-US" dirty="0"/>
              <a:t> Consist of tissue that may derive from more than one of the germ cell layers </a:t>
            </a:r>
          </a:p>
          <a:p>
            <a:r>
              <a:rPr lang="en-US" dirty="0"/>
              <a:t> Mostly benign, radiologically </a:t>
            </a:r>
            <a:r>
              <a:rPr lang="en-US" dirty="0" err="1"/>
              <a:t>spheric</a:t>
            </a:r>
            <a:r>
              <a:rPr lang="en-US" dirty="0"/>
              <a:t>, lobulated, well circumscribed and may contain calcification </a:t>
            </a:r>
          </a:p>
          <a:p>
            <a:r>
              <a:rPr lang="en-US" dirty="0"/>
              <a:t> Seminomas: </a:t>
            </a:r>
          </a:p>
          <a:p>
            <a:r>
              <a:rPr lang="en-US" dirty="0"/>
              <a:t> Affect men in 3rd and 4th decades </a:t>
            </a:r>
          </a:p>
          <a:p>
            <a:r>
              <a:rPr lang="en-US" dirty="0"/>
              <a:t> 40-50% of mediastinal malignant germ cell tumors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4347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40BB4-4A54-41EB-9677-B9C170774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u="sng" dirty="0">
                <a:hlinkClick r:id="rId2" tooltip="teratoma well formed teeth within the mass"/>
              </a:rPr>
              <a:t>Teratoma (well formed teeth within the mass is diagnostic)</a:t>
            </a:r>
            <a:r>
              <a:rPr lang="en-US" b="1" u="sng" dirty="0"/>
              <a:t> , </a:t>
            </a:r>
            <a:r>
              <a:rPr lang="en-US" b="1" u="sng" dirty="0">
                <a:hlinkClick r:id="rId3" tooltip="germ cell tumor"/>
              </a:rPr>
              <a:t>Germ cell tumor</a:t>
            </a:r>
            <a:r>
              <a:rPr lang="en-US" b="1" u="sng" dirty="0"/>
              <a:t> and </a:t>
            </a:r>
            <a:r>
              <a:rPr lang="en-US" b="1" u="sng" dirty="0">
                <a:hlinkClick r:id="rId4" tooltip="middle mediastinal disorders"/>
              </a:rPr>
              <a:t>Lymphoma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3D1988-577F-47B7-93EC-9A0D2A05E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 Benign </a:t>
            </a:r>
            <a:r>
              <a:rPr lang="en-US" dirty="0" err="1"/>
              <a:t>lympadenopathy</a:t>
            </a:r>
            <a:r>
              <a:rPr lang="en-US" dirty="0"/>
              <a:t> Granulomatous disease Infectious Non infectious Miscellaneous Amyloidosis Drugs Metastatic lymphadenopathy Cysts Bronchogenic cysts Pericardial cyst Vascular Lesions Aneurism Hemangioma Miscellaneous Diaphragmatic hernias Pancreatic pseudocyst MIDDLE MEDIASTINAL DISORDERS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3436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DBA74-1B4A-49B1-A5EB-C6072BDEB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hlinkClick r:id="rId2" tooltip="benign mediastinal lymphadenopathy"/>
              </a:rPr>
              <a:t>Benign mediastinal lymphadenopathy</a:t>
            </a:r>
            <a:r>
              <a:rPr lang="en-US" dirty="0"/>
              <a:t>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09BA6-560C-4CBB-92E8-BDF02851B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Infectious</a:t>
            </a:r>
          </a:p>
          <a:p>
            <a:r>
              <a:rPr lang="en-US" dirty="0"/>
              <a:t>Tuberculosis: Usually unilateral and asymmetric, may have calcification </a:t>
            </a:r>
          </a:p>
          <a:p>
            <a:r>
              <a:rPr lang="en-US" dirty="0"/>
              <a:t> Fungal infections </a:t>
            </a:r>
          </a:p>
          <a:p>
            <a:r>
              <a:rPr lang="en-US" dirty="0"/>
              <a:t> Histoplasmosis </a:t>
            </a:r>
          </a:p>
          <a:p>
            <a:r>
              <a:rPr lang="en-US" dirty="0"/>
              <a:t> coccidioidomycosis </a:t>
            </a:r>
          </a:p>
          <a:p>
            <a:r>
              <a:rPr lang="en-US" dirty="0"/>
              <a:t> Non infectious</a:t>
            </a:r>
          </a:p>
          <a:p>
            <a:r>
              <a:rPr lang="en-US" dirty="0"/>
              <a:t> Sarcoidosis: Usually bilateral, symmetric</a:t>
            </a:r>
          </a:p>
          <a:p>
            <a:r>
              <a:rPr lang="en-US" dirty="0"/>
              <a:t> Silicosis: nodal </a:t>
            </a:r>
            <a:r>
              <a:rPr lang="en-US" dirty="0" err="1"/>
              <a:t>calsification</a:t>
            </a:r>
            <a:r>
              <a:rPr lang="en-US" dirty="0"/>
              <a:t> with eggshell configuration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3342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7D164D7-924F-4427-A65B-9BE74D341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hlinkClick r:id="rId2" tooltip="normal mediastinal lymph nodes"/>
              </a:rPr>
              <a:t>Normal mediastinal lymph nodes</a:t>
            </a:r>
            <a:br>
              <a:rPr lang="en-US" dirty="0"/>
            </a:br>
            <a:r>
              <a:rPr lang="en-US" b="1" u="sng" dirty="0">
                <a:hlinkClick r:id="rId3" tooltip="sarcoidosis"/>
              </a:rPr>
              <a:t>Sarcoidosis</a:t>
            </a:r>
            <a:r>
              <a:rPr lang="en-US" b="1" u="sng" dirty="0"/>
              <a:t> and </a:t>
            </a:r>
            <a:r>
              <a:rPr lang="en-US" b="1" u="sng" dirty="0">
                <a:hlinkClick r:id="rId4" tooltip="cysts"/>
              </a:rPr>
              <a:t>Cysts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2FFDE5F-F242-4C14-977C-BD42266B97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7500"/>
          </a:bodyPr>
          <a:lstStyle/>
          <a:p>
            <a:pPr lvl="0"/>
            <a:r>
              <a:rPr lang="en-US" dirty="0"/>
              <a:t> Unilateral </a:t>
            </a:r>
            <a:r>
              <a:rPr lang="en-US" dirty="0" err="1"/>
              <a:t>hiler</a:t>
            </a:r>
            <a:r>
              <a:rPr lang="en-US" dirty="0"/>
              <a:t> enlargement</a:t>
            </a:r>
            <a:br>
              <a:rPr lang="en-US" dirty="0"/>
            </a:br>
            <a:r>
              <a:rPr lang="en-US" dirty="0"/>
              <a:t> • Bronchogenic cyst: Originate from abnormal budding of ventral foregut </a:t>
            </a:r>
          </a:p>
          <a:p>
            <a:pPr lvl="0"/>
            <a:r>
              <a:rPr lang="en-US" dirty="0"/>
              <a:t> Commonly in subcarinal and paratracheal regions 15% in pulmonary </a:t>
            </a:r>
            <a:r>
              <a:rPr lang="en-US" dirty="0" err="1"/>
              <a:t>paranchyme</a:t>
            </a:r>
            <a:r>
              <a:rPr lang="en-US" dirty="0"/>
              <a:t> </a:t>
            </a:r>
          </a:p>
          <a:p>
            <a:pPr lvl="0"/>
            <a:r>
              <a:rPr lang="en-US" dirty="0"/>
              <a:t> Lined by respiratory epithelium and may contain serous fluid,</a:t>
            </a:r>
          </a:p>
        </p:txBody>
      </p:sp>
    </p:spTree>
    <p:extLst>
      <p:ext uri="{BB962C8B-B14F-4D97-AF65-F5344CB8AC3E}">
        <p14:creationId xmlns:p14="http://schemas.microsoft.com/office/powerpoint/2010/main" val="1666882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18112-4D05-43A7-A04B-558359493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hlinkClick r:id="rId2" tooltip="anatomy of the mediastinum"/>
              </a:rPr>
              <a:t>Anatomy of the Mediastinum</a:t>
            </a:r>
            <a:br>
              <a:rPr lang="en-US" b="1" u="sng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57AA6-288D-44AF-93CF-9789E8CF8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  Mediastinum is the central space within the thoracic cavity bounded by: • Sternum anteriorly </a:t>
            </a:r>
          </a:p>
          <a:p>
            <a:r>
              <a:rPr lang="en-US" sz="3200" dirty="0"/>
              <a:t> Lungs and parietal pleura laterally </a:t>
            </a:r>
          </a:p>
          <a:p>
            <a:r>
              <a:rPr lang="en-US" sz="3200" dirty="0"/>
              <a:t> The vertebral column posteriorly </a:t>
            </a:r>
          </a:p>
          <a:p>
            <a:r>
              <a:rPr lang="en-US" sz="3200" dirty="0"/>
              <a:t> The thoracic inlet superiorly </a:t>
            </a:r>
          </a:p>
          <a:p>
            <a:r>
              <a:rPr lang="en-US" sz="3200" dirty="0"/>
              <a:t> The diaphragm inferiorly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695588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BB921-E96E-493F-A9BE-CBB7E1D25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>
                <a:hlinkClick r:id="rId2" tooltip="bronchogenic cyst"/>
              </a:rPr>
              <a:t>Bronchogenic cyst</a:t>
            </a:r>
            <a:r>
              <a:rPr lang="en-US" b="1" u="sng" dirty="0"/>
              <a:t> ,</a:t>
            </a:r>
            <a:r>
              <a:rPr lang="en-US" b="1" u="sng" dirty="0" err="1">
                <a:hlinkClick r:id="rId3" tooltip="enterogenous cysts esophageal dublication"/>
              </a:rPr>
              <a:t>Enterogenous</a:t>
            </a:r>
            <a:r>
              <a:rPr lang="en-US" b="1" u="sng" dirty="0">
                <a:hlinkClick r:id="rId3" tooltip="enterogenous cysts esophageal dublication"/>
              </a:rPr>
              <a:t> </a:t>
            </a:r>
            <a:r>
              <a:rPr lang="en-US" b="1" u="sng" dirty="0" err="1">
                <a:hlinkClick r:id="rId3" tooltip="enterogenous cysts esophageal dublication"/>
              </a:rPr>
              <a:t>cysts</a:t>
            </a:r>
            <a:r>
              <a:rPr lang="en-US" b="1" u="sng" dirty="0" err="1"/>
              <a:t>and</a:t>
            </a:r>
            <a:r>
              <a:rPr lang="en-US" b="1" u="sng" dirty="0"/>
              <a:t> </a:t>
            </a:r>
            <a:r>
              <a:rPr lang="en-US" b="1" u="sng" dirty="0">
                <a:hlinkClick r:id="rId4" tooltip="pericardial cyst"/>
              </a:rPr>
              <a:t>Pericardial cyst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1EBC3-B3D2-4D01-8A3C-963AD8A1DC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/>
              <a:t>Esophageal </a:t>
            </a:r>
            <a:r>
              <a:rPr lang="en-US" dirty="0" err="1"/>
              <a:t>dublication</a:t>
            </a:r>
            <a:r>
              <a:rPr lang="en-US" dirty="0"/>
              <a:t> and </a:t>
            </a:r>
            <a:r>
              <a:rPr lang="en-US" dirty="0" err="1"/>
              <a:t>neurenteric</a:t>
            </a:r>
            <a:r>
              <a:rPr lang="en-US" dirty="0"/>
              <a:t> cysts</a:t>
            </a:r>
          </a:p>
          <a:p>
            <a:pPr lvl="0"/>
            <a:r>
              <a:rPr lang="en-US" dirty="0"/>
              <a:t> Located in the middle or posterior mediastinum </a:t>
            </a:r>
          </a:p>
          <a:p>
            <a:pPr lvl="0"/>
            <a:r>
              <a:rPr lang="en-US" dirty="0"/>
              <a:t>Pericardial Cysts: </a:t>
            </a:r>
          </a:p>
          <a:p>
            <a:pPr lvl="0"/>
            <a:r>
              <a:rPr lang="en-US" dirty="0"/>
              <a:t> In the </a:t>
            </a:r>
            <a:r>
              <a:rPr lang="en-US" dirty="0" err="1"/>
              <a:t>cardiophrenic</a:t>
            </a:r>
            <a:r>
              <a:rPr lang="en-US" dirty="0"/>
              <a:t> angles (R&gt;L)</a:t>
            </a:r>
          </a:p>
          <a:p>
            <a:pPr lvl="0"/>
            <a:r>
              <a:rPr lang="en-US" dirty="0"/>
              <a:t> Fibrous walls and contain clear fluid </a:t>
            </a:r>
          </a:p>
          <a:p>
            <a:pPr lvl="0"/>
            <a:r>
              <a:rPr lang="en-US" dirty="0"/>
              <a:t> Diaphragmatic hernias: </a:t>
            </a:r>
          </a:p>
          <a:p>
            <a:pPr lvl="0"/>
            <a:r>
              <a:rPr lang="en-US" dirty="0"/>
              <a:t> Hiatal hernia </a:t>
            </a:r>
          </a:p>
          <a:p>
            <a:pPr lvl="0"/>
            <a:r>
              <a:rPr lang="en-US" dirty="0"/>
              <a:t> Morgagni hernia </a:t>
            </a:r>
          </a:p>
          <a:p>
            <a:pPr lvl="0"/>
            <a:r>
              <a:rPr lang="en-US" dirty="0"/>
              <a:t> </a:t>
            </a:r>
            <a:r>
              <a:rPr lang="en-US" dirty="0" err="1"/>
              <a:t>Bochdalek</a:t>
            </a:r>
            <a:r>
              <a:rPr lang="en-US" dirty="0"/>
              <a:t> hernia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0883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38B45-1D61-4B6F-A155-95E943661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hlinkClick r:id="rId2" tooltip="vascular lesions"/>
              </a:rPr>
              <a:t>Vascular lesions</a:t>
            </a:r>
            <a:r>
              <a:rPr lang="en-US" b="1" u="sng" dirty="0"/>
              <a:t> and </a:t>
            </a:r>
            <a:r>
              <a:rPr lang="en-US" b="1" u="sng" dirty="0">
                <a:hlinkClick r:id="rId3" tooltip="posterior mediastinal disorders"/>
              </a:rPr>
              <a:t>Neurogenic tumors</a:t>
            </a:r>
            <a:r>
              <a:rPr lang="en-US" b="1" u="sng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D17C0-0243-4C52-A951-1EE7E2F83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 Thoracic aortic </a:t>
            </a:r>
            <a:r>
              <a:rPr lang="en-US" dirty="0" err="1"/>
              <a:t>aneurisym</a:t>
            </a:r>
            <a:endParaRPr lang="en-US" dirty="0"/>
          </a:p>
          <a:p>
            <a:pPr lvl="0"/>
            <a:r>
              <a:rPr lang="en-US" dirty="0"/>
              <a:t> Peripheral nerve Schwannoma, neurofibroma </a:t>
            </a:r>
            <a:r>
              <a:rPr lang="en-US" dirty="0" err="1"/>
              <a:t>etc</a:t>
            </a:r>
            <a:r>
              <a:rPr lang="en-US" dirty="0"/>
              <a:t> Sympathetic ganglia Ganglioneuroma, neuroblastoma </a:t>
            </a:r>
            <a:r>
              <a:rPr lang="en-US" dirty="0" err="1"/>
              <a:t>etc</a:t>
            </a:r>
            <a:r>
              <a:rPr lang="en-US" dirty="0"/>
              <a:t> Paraganglionic tumors pheochromocytoma Esophageal disorders Benign tumors Esophageal diverticulum Spinal Lateral thoracic meningocele Paraspinal abscess Miscellaneous Thoracic duct cysts Posterior Mediastinal Disorders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149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2708C-4761-4416-BF84-678F9F130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6B44E-D4C5-48DC-A373-6C56CE610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b="1" u="sng" dirty="0">
                <a:hlinkClick r:id="rId2" tooltip="extramedullary hematopoiesis"/>
              </a:rPr>
              <a:t>Extramedullary hematopoiesis</a:t>
            </a:r>
            <a:r>
              <a:rPr lang="en-US" dirty="0"/>
              <a:t> </a:t>
            </a:r>
          </a:p>
          <a:p>
            <a:pPr marL="0" lvl="0" indent="0">
              <a:buNone/>
            </a:pPr>
            <a:r>
              <a:rPr lang="en-US" dirty="0"/>
              <a:t>CT of neurofibroma</a:t>
            </a:r>
          </a:p>
          <a:p>
            <a:pPr marL="0" lvl="0" indent="0">
              <a:buNone/>
            </a:pPr>
            <a:r>
              <a:rPr lang="en-US" b="1" u="sng" dirty="0">
                <a:hlinkClick r:id="rId3" tooltip="diagnostic procedures"/>
              </a:rPr>
              <a:t>Diagnostic Procedures</a:t>
            </a:r>
            <a:r>
              <a:rPr lang="en-US" dirty="0"/>
              <a:t> </a:t>
            </a:r>
          </a:p>
          <a:p>
            <a:pPr marL="0" lvl="0" indent="0">
              <a:buNone/>
            </a:pPr>
            <a:r>
              <a:rPr lang="en-US" dirty="0"/>
              <a:t>• Physical examination (Signs of Sup. V. Cava or Horner Syndrome)</a:t>
            </a:r>
          </a:p>
          <a:p>
            <a:pPr marL="0" lvl="0" indent="0">
              <a:buNone/>
            </a:pPr>
            <a:r>
              <a:rPr lang="en-US" dirty="0"/>
              <a:t> • Plain Chest Radiography (PA and Left lateral)</a:t>
            </a:r>
          </a:p>
          <a:p>
            <a:pPr marL="0" lvl="0" indent="0">
              <a:buNone/>
            </a:pPr>
            <a:r>
              <a:rPr lang="en-US" b="1" u="sng" dirty="0">
                <a:hlinkClick r:id="rId4" tooltip="ct arteriography venography"/>
              </a:rPr>
              <a:t>CT</a:t>
            </a:r>
            <a:r>
              <a:rPr lang="en-US" dirty="0"/>
              <a:t> </a:t>
            </a:r>
          </a:p>
          <a:p>
            <a:pPr lvl="0"/>
            <a:r>
              <a:rPr lang="en-US" dirty="0"/>
              <a:t> Arteriography/ Venography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2167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EA78D-9AF3-4494-B669-64FFE6F8B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hlinkClick r:id="rId2" tooltip="ultrasound mri barium esophagram histologic"/>
              </a:rPr>
              <a:t>Ultrasound</a:t>
            </a:r>
            <a:r>
              <a:rPr lang="en-US" dirty="0"/>
              <a:t>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FA511-7465-4BD3-AE8E-68FB8B3073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MRI </a:t>
            </a:r>
          </a:p>
          <a:p>
            <a:r>
              <a:rPr lang="en-US" dirty="0"/>
              <a:t> Barium </a:t>
            </a:r>
            <a:r>
              <a:rPr lang="en-US" dirty="0" err="1"/>
              <a:t>esophagram</a:t>
            </a:r>
            <a:endParaRPr lang="en-US" dirty="0"/>
          </a:p>
          <a:p>
            <a:r>
              <a:rPr lang="en-US" dirty="0"/>
              <a:t> Histologic evaluation </a:t>
            </a:r>
          </a:p>
          <a:p>
            <a:r>
              <a:rPr lang="en-US" dirty="0"/>
              <a:t>Fine needle aspiration </a:t>
            </a:r>
          </a:p>
          <a:p>
            <a:r>
              <a:rPr lang="en-US" dirty="0"/>
              <a:t> Mediastinoscopy/mediastinotomy </a:t>
            </a:r>
          </a:p>
          <a:p>
            <a:r>
              <a:rPr lang="en-US" dirty="0"/>
              <a:t> Thoracoscopy (VATS) </a:t>
            </a:r>
          </a:p>
          <a:p>
            <a:r>
              <a:rPr lang="en-US" dirty="0"/>
              <a:t> Thoracotomy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7291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52724-03A1-4087-B3EB-81791DC46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hlinkClick r:id="rId2" tooltip="non neoplastic disorders of the mediastinum"/>
              </a:rPr>
              <a:t>Non neoplastic Disorders of the Mediastinum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6F78C-81DA-457B-9F59-D02A6E10E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 Pneumomediastinum </a:t>
            </a:r>
          </a:p>
          <a:p>
            <a:r>
              <a:rPr lang="en-US" dirty="0"/>
              <a:t> Pneumopericardium </a:t>
            </a:r>
          </a:p>
          <a:p>
            <a:r>
              <a:rPr lang="en-US" dirty="0"/>
              <a:t> Acute Mediastinitis </a:t>
            </a:r>
          </a:p>
          <a:p>
            <a:r>
              <a:rPr lang="en-US" dirty="0"/>
              <a:t>Chronic Mediastinitis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3031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B4684-D76B-4276-900A-4550B5682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hlinkClick r:id="rId2" tooltip="pneumomediastinum"/>
              </a:rPr>
              <a:t>Pneumomediastinum</a:t>
            </a:r>
            <a:r>
              <a:rPr lang="en-US" dirty="0"/>
              <a:t> and </a:t>
            </a:r>
            <a:r>
              <a:rPr lang="en-US" b="1" u="sng" dirty="0">
                <a:hlinkClick r:id="rId3" tooltip="etiology of pneumomediastinum"/>
              </a:rPr>
              <a:t>Spontaneous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3C00C2-F116-4E2C-8B38-43557C843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Caused by alveolar overdistention and rupture</a:t>
            </a:r>
          </a:p>
          <a:p>
            <a:pPr lvl="0"/>
            <a:r>
              <a:rPr lang="en-US" dirty="0"/>
              <a:t> Acute asthma attack Scuba diving Mechanic ventilation Vomiting Trauma Surgery Tracheostomy </a:t>
            </a:r>
            <a:r>
              <a:rPr lang="en-US" dirty="0" err="1"/>
              <a:t>Bronchoscopic</a:t>
            </a:r>
            <a:r>
              <a:rPr lang="en-US" dirty="0"/>
              <a:t> procedures Respiratory tract infections Dental infections or procedures Acute mediastinitis Pneumoperitoneum Esophageal perforation Etiology of pneumomediastinum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0240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4F1BB-8EC7-4CBA-A238-891EC6C17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18420"/>
          </a:xfrm>
        </p:spPr>
        <p:txBody>
          <a:bodyPr>
            <a:normAutofit fontScale="90000"/>
          </a:bodyPr>
          <a:lstStyle/>
          <a:p>
            <a:r>
              <a:rPr lang="en-US" b="1" u="sng" dirty="0">
                <a:hlinkClick r:id="rId2" tooltip="substernal chest pain is the most frequent"/>
              </a:rPr>
              <a:t>Substernal chest pain is the most frequent symptom</a:t>
            </a:r>
            <a:r>
              <a:rPr lang="en-US" b="1" u="sng" dirty="0"/>
              <a:t> and </a:t>
            </a:r>
            <a:r>
              <a:rPr lang="en-US" b="1" u="sng" dirty="0">
                <a:hlinkClick r:id="rId3" tooltip="physical examination reveals palpable"/>
              </a:rPr>
              <a:t>Physical examination reveals palpable subcutaneous emphysema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20B95-1154-4924-9E81-3C4D041A4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 • Crepitation; air dissecting under the skin </a:t>
            </a:r>
          </a:p>
          <a:p>
            <a:pPr marL="0" lvl="0" indent="0">
              <a:buNone/>
            </a:pPr>
            <a:r>
              <a:rPr lang="en-US" dirty="0"/>
              <a:t>• Dyspnea </a:t>
            </a:r>
          </a:p>
          <a:p>
            <a:pPr marL="0" lvl="0" indent="0">
              <a:buNone/>
            </a:pPr>
            <a:r>
              <a:rPr lang="en-US" dirty="0"/>
              <a:t>• Dysphagia • Dysphonia</a:t>
            </a:r>
          </a:p>
          <a:p>
            <a:pPr marL="0" lvl="0" indent="0">
              <a:buNone/>
            </a:pPr>
            <a:r>
              <a:rPr lang="en-US" dirty="0"/>
              <a:t> • Hypotension (hemodynamic changes) in the neck </a:t>
            </a:r>
          </a:p>
          <a:p>
            <a:pPr marL="0" lvl="0" indent="0">
              <a:buNone/>
            </a:pPr>
            <a:r>
              <a:rPr lang="en-US" dirty="0"/>
              <a:t>• On auscultation of the chest a clicking sound over the pericardium synchronous with the heartbeat (Hamman’s sign)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447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8EFA0-306B-45E5-89EB-F8141095C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hlinkClick r:id="rId2" tooltip="treatment supportive supplemental oxygen"/>
              </a:rPr>
              <a:t>Treatment:</a:t>
            </a:r>
            <a:r>
              <a:rPr lang="en-US" dirty="0"/>
              <a:t>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FEA23-7EE3-42B4-A32F-174650473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• Supportive </a:t>
            </a:r>
          </a:p>
          <a:p>
            <a:pPr marL="0" indent="0">
              <a:buNone/>
            </a:pPr>
            <a:r>
              <a:rPr lang="en-US" dirty="0"/>
              <a:t>• Supplemental oxygen</a:t>
            </a:r>
          </a:p>
          <a:p>
            <a:pPr marL="0" indent="0">
              <a:buNone/>
            </a:pPr>
            <a:r>
              <a:rPr lang="en-US" dirty="0"/>
              <a:t> • Management of causes </a:t>
            </a:r>
          </a:p>
          <a:p>
            <a:pPr marL="0" indent="0">
              <a:buNone/>
            </a:pPr>
            <a:r>
              <a:rPr lang="en-US" dirty="0"/>
              <a:t>• Surgery, chest tube insertion when hemodynamic </a:t>
            </a:r>
            <a:r>
              <a:rPr lang="en-US" dirty="0" err="1"/>
              <a:t>deterioriation</a:t>
            </a:r>
            <a:r>
              <a:rPr lang="en-US" dirty="0"/>
              <a:t> is present or when associated with mechanical ventilation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4298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5D4A0-F9B2-4B2B-9BC9-A2026DE75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>
                <a:hlinkClick r:id="rId2" tooltip="esophageal perforation"/>
              </a:rPr>
              <a:t>Esophageal perforation</a:t>
            </a:r>
            <a:r>
              <a:rPr lang="en-US" dirty="0"/>
              <a:t> and </a:t>
            </a:r>
            <a:r>
              <a:rPr lang="en-US" b="1" u="sng" dirty="0">
                <a:hlinkClick r:id="rId2" tooltip="esophageal perforation"/>
              </a:rPr>
              <a:t>Esophageal perforation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E4CCB-D87A-48A9-B317-84720C1180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 Iatrogenic esophageal perforation is the most common cause of acute mediastinitis </a:t>
            </a:r>
          </a:p>
          <a:p>
            <a:pPr lvl="0"/>
            <a:r>
              <a:rPr lang="en-US" dirty="0"/>
              <a:t> Can also be:</a:t>
            </a:r>
          </a:p>
          <a:p>
            <a:pPr lvl="0"/>
            <a:r>
              <a:rPr lang="en-US" dirty="0"/>
              <a:t> </a:t>
            </a:r>
            <a:r>
              <a:rPr lang="en-US" dirty="0" err="1"/>
              <a:t>Postemetic</a:t>
            </a:r>
            <a:r>
              <a:rPr lang="en-US" dirty="0"/>
              <a:t> (</a:t>
            </a:r>
            <a:r>
              <a:rPr lang="en-US" dirty="0" err="1"/>
              <a:t>Boerhaave’s</a:t>
            </a:r>
            <a:r>
              <a:rPr lang="en-US" dirty="0"/>
              <a:t> syndrome) </a:t>
            </a:r>
          </a:p>
          <a:p>
            <a:pPr lvl="0"/>
            <a:r>
              <a:rPr lang="en-US" dirty="0"/>
              <a:t> Trauma </a:t>
            </a:r>
          </a:p>
          <a:p>
            <a:pPr lvl="0"/>
            <a:r>
              <a:rPr lang="en-US" dirty="0"/>
              <a:t> Operative injury </a:t>
            </a:r>
          </a:p>
          <a:p>
            <a:pPr lvl="0"/>
            <a:r>
              <a:rPr lang="en-US" dirty="0"/>
              <a:t> Cancer erosion </a:t>
            </a:r>
          </a:p>
          <a:p>
            <a:pPr lvl="0"/>
            <a:r>
              <a:rPr lang="en-US" dirty="0"/>
              <a:t> Foreign body</a:t>
            </a:r>
          </a:p>
        </p:txBody>
      </p:sp>
    </p:spTree>
    <p:extLst>
      <p:ext uri="{BB962C8B-B14F-4D97-AF65-F5344CB8AC3E}">
        <p14:creationId xmlns:p14="http://schemas.microsoft.com/office/powerpoint/2010/main" val="4049077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38764-33BC-489F-A4E2-B4B0F2AE5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hlinkClick r:id="rId2" tooltip="clinical signs and symptoms"/>
              </a:rPr>
              <a:t>Clinical signs and symptoms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D1093-E418-4896-8547-B6B167B7AF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Abrupt onset of severe chest pain, fever, dyspnea, SVC symptoms</a:t>
            </a:r>
          </a:p>
          <a:p>
            <a:r>
              <a:rPr lang="en-US" dirty="0"/>
              <a:t>Tachypnea, tachycardia, hypotension, cervical emphysema </a:t>
            </a:r>
          </a:p>
          <a:p>
            <a:r>
              <a:rPr lang="en-US" dirty="0"/>
              <a:t> Shock develops quickly </a:t>
            </a:r>
          </a:p>
          <a:p>
            <a:r>
              <a:rPr lang="en-US" dirty="0"/>
              <a:t> Chest Radiology: Upper mediastinal enlargement, emphysema, </a:t>
            </a:r>
            <a:r>
              <a:rPr lang="en-US" dirty="0" err="1"/>
              <a:t>hydropnomothorax</a:t>
            </a:r>
            <a:r>
              <a:rPr lang="en-US" dirty="0"/>
              <a:t>, multiple air fluid levels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907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2BF24-A529-46CF-A6E0-966C1511B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hlinkClick r:id="rId2" tooltip="compartments of mediastinum"/>
              </a:rPr>
              <a:t>Compartments of mediastinum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EB3A0-D4B2-4842-9A4C-147AAE908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Anterior mediastinum: the area posterior to the sternum and anterior to the heart and great vessels</a:t>
            </a:r>
          </a:p>
          <a:p>
            <a:r>
              <a:rPr lang="en-US" dirty="0"/>
              <a:t> Thymus, substernal thyroid glands, parathyroid, lymph nodes, connective tissue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2637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2FE80-A7C0-4D28-900F-8BFC172FD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u="sng" dirty="0">
                <a:hlinkClick r:id="rId2" tooltip="mediastinitis"/>
              </a:rPr>
              <a:t>Mediastinitis</a:t>
            </a:r>
            <a:r>
              <a:rPr lang="en-US" b="1" u="sng" dirty="0"/>
              <a:t>  and </a:t>
            </a:r>
            <a:r>
              <a:rPr lang="en-US" b="1" u="sng" dirty="0">
                <a:hlinkClick r:id="rId3" tooltip="treatment surgical debridement of the necrotic"/>
              </a:rPr>
              <a:t>Treatment: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40D610-70EF-451A-A83C-052C7840FD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Surgical debridement of the necrotic tissue </a:t>
            </a:r>
          </a:p>
          <a:p>
            <a:r>
              <a:rPr lang="en-US" dirty="0"/>
              <a:t> Closure of the perforation </a:t>
            </a:r>
          </a:p>
          <a:p>
            <a:r>
              <a:rPr lang="en-US" dirty="0"/>
              <a:t> Drainage </a:t>
            </a:r>
          </a:p>
          <a:p>
            <a:r>
              <a:rPr lang="en-US" dirty="0"/>
              <a:t> Broad spectrum antibiotics with anaerobic coverage </a:t>
            </a:r>
          </a:p>
          <a:p>
            <a:r>
              <a:rPr lang="en-US" dirty="0"/>
              <a:t> Mortality rises when the treatment delay is more than 24 hours</a:t>
            </a:r>
          </a:p>
        </p:txBody>
      </p:sp>
    </p:spTree>
    <p:extLst>
      <p:ext uri="{BB962C8B-B14F-4D97-AF65-F5344CB8AC3E}">
        <p14:creationId xmlns:p14="http://schemas.microsoft.com/office/powerpoint/2010/main" val="4183943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1C7AC-3D4F-4FF6-A7F0-ABED9B4B6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hlinkClick r:id="rId2" tooltip="middle mediastinum the area between the posterior"/>
              </a:rPr>
              <a:t>Middle mediastinum: the area between the posterior border of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F3F65-47BF-4612-8219-76EC418AA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the anterior mediastinum and a line placed along the posterior aspect of the trachea and the heart </a:t>
            </a:r>
          </a:p>
          <a:p>
            <a:r>
              <a:rPr lang="en-US" dirty="0"/>
              <a:t> Heart, pericardium, aortic arc, brachiocephalic vessels, vena cava , main pulmonary vessels, trachea, main bronchi, phrenic and upper parts of the </a:t>
            </a:r>
            <a:r>
              <a:rPr lang="en-US" dirty="0" err="1"/>
              <a:t>vagus</a:t>
            </a:r>
            <a:r>
              <a:rPr lang="en-US" dirty="0"/>
              <a:t> nerve, lymph nodes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008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75F6A-AAA3-4D3B-870F-3E298EACE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hlinkClick r:id="rId2" tooltip="posterior mediastinum the area between"/>
              </a:rPr>
              <a:t>Posterior Mediastinum: The area between the posterior aspect</a:t>
            </a:r>
            <a:r>
              <a:rPr lang="en-US" dirty="0"/>
              <a:t>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46C06-9CA2-4A8E-8145-B54AB3063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Middle mediastinum and the vertebrae </a:t>
            </a:r>
          </a:p>
          <a:p>
            <a:r>
              <a:rPr lang="en-US" dirty="0"/>
              <a:t> Esophagus, azygos and hemiazygos veins, thoracic duct, descending aorta, autonomic ganglia, </a:t>
            </a:r>
            <a:r>
              <a:rPr lang="en-US" dirty="0" err="1"/>
              <a:t>symphathetic</a:t>
            </a:r>
            <a:r>
              <a:rPr lang="en-US" dirty="0"/>
              <a:t> chain, lower portions of the </a:t>
            </a:r>
            <a:r>
              <a:rPr lang="en-US" dirty="0" err="1"/>
              <a:t>vagus</a:t>
            </a:r>
            <a:r>
              <a:rPr lang="en-US" dirty="0"/>
              <a:t> nerve, lymph nodes and connective tissue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271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F9349-8B25-4D0C-B869-4A364CDF9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hlinkClick r:id="rId2" tooltip="posterior mediastinum the area between"/>
              </a:rPr>
              <a:t>Posterior Mediastinum: The area between the posterior aspect</a:t>
            </a:r>
            <a:r>
              <a:rPr lang="en-US" dirty="0"/>
              <a:t> of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0631EF-41E3-4C6A-9AE8-3D6A4BBCF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middle mediastinum and the vertebrae </a:t>
            </a:r>
          </a:p>
          <a:p>
            <a:r>
              <a:rPr lang="en-US" dirty="0"/>
              <a:t> Esophagus, azygos and hemiazygos veins, thoracic duct, descending aorta, autonomic ganglia, </a:t>
            </a:r>
            <a:r>
              <a:rPr lang="en-US" dirty="0" err="1"/>
              <a:t>symphathetic</a:t>
            </a:r>
            <a:r>
              <a:rPr lang="en-US" dirty="0"/>
              <a:t> chain, lower portions of the </a:t>
            </a:r>
            <a:r>
              <a:rPr lang="en-US" dirty="0" err="1"/>
              <a:t>vagus</a:t>
            </a:r>
            <a:r>
              <a:rPr lang="en-US" dirty="0"/>
              <a:t> nerve, lymph nodes and connective tissue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458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40CF2-0E4C-4F83-BEBC-5FF387C2D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hlinkClick r:id="rId2" tooltip="mediastinal pathologies"/>
              </a:rPr>
              <a:t>Mediastinal Pathologies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965758-ED0E-4393-A7E7-C7822E9B7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 neoplastic diseases</a:t>
            </a:r>
          </a:p>
          <a:p>
            <a:r>
              <a:rPr lang="en-US" dirty="0"/>
              <a:t>  Mediastinitis • Pneumomediastinum </a:t>
            </a:r>
          </a:p>
          <a:p>
            <a:r>
              <a:rPr lang="en-US" dirty="0"/>
              <a:t>Congenital pathologies </a:t>
            </a:r>
          </a:p>
          <a:p>
            <a:r>
              <a:rPr lang="en-US" dirty="0"/>
              <a:t> Cysts • Hernias </a:t>
            </a:r>
          </a:p>
          <a:p>
            <a:r>
              <a:rPr lang="en-US" dirty="0"/>
              <a:t> Acquired lesions </a:t>
            </a:r>
          </a:p>
          <a:p>
            <a:r>
              <a:rPr lang="en-US" dirty="0"/>
              <a:t> Benign</a:t>
            </a:r>
          </a:p>
          <a:p>
            <a:r>
              <a:rPr lang="en-US" dirty="0"/>
              <a:t> Malignant</a:t>
            </a:r>
          </a:p>
        </p:txBody>
      </p:sp>
    </p:spTree>
    <p:extLst>
      <p:ext uri="{BB962C8B-B14F-4D97-AF65-F5344CB8AC3E}">
        <p14:creationId xmlns:p14="http://schemas.microsoft.com/office/powerpoint/2010/main" val="2964924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D6257-263E-45B4-A363-A3230D423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hlinkClick r:id="rId2" tooltip="mediastinal pathologic lesions"/>
              </a:rPr>
              <a:t>Mediastinal Pathologic Lesions</a:t>
            </a:r>
            <a:r>
              <a:rPr lang="en-US" dirty="0"/>
              <a:t>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E5503-8796-4AD2-9FA6-EE79741C7F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adults 65% of the mediastinal lesions are anterior </a:t>
            </a:r>
          </a:p>
          <a:p>
            <a:r>
              <a:rPr lang="en-US" dirty="0"/>
              <a:t> In children 52% of the mediastinal lesions are posterior </a:t>
            </a:r>
          </a:p>
          <a:p>
            <a:r>
              <a:rPr lang="en-US" dirty="0"/>
              <a:t> 40-50% of the mediastinal lesions are malignant in children compared to 25% malignancies in adults</a:t>
            </a:r>
          </a:p>
        </p:txBody>
      </p:sp>
    </p:spTree>
    <p:extLst>
      <p:ext uri="{BB962C8B-B14F-4D97-AF65-F5344CB8AC3E}">
        <p14:creationId xmlns:p14="http://schemas.microsoft.com/office/powerpoint/2010/main" val="961865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D56EC-C0D6-4163-A9AD-13E6392C6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hlinkClick r:id="rId2" tooltip="anterior mediastinal disorders"/>
              </a:rPr>
              <a:t>Thymic disorders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BA475-CB0E-4CFE-AA1C-77CA48F89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Thymoma, Thymic carcinoma Thymic carcinoid </a:t>
            </a:r>
            <a:r>
              <a:rPr lang="en-US" dirty="0" err="1"/>
              <a:t>Thymolipoma</a:t>
            </a:r>
            <a:r>
              <a:rPr lang="en-US" dirty="0"/>
              <a:t> Thymic cyst Thymic hyperplasia Thyroid disorders Intrathoracic goiter Germ cell tumors Teratoma Seminoma Others Lymphoma Hodgkin’s disease Non-Hodgkin’s Parathyroid adenoma Mesenchymal tumors Anterior mediastinal disorders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475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1206</Words>
  <Application>Microsoft Office PowerPoint</Application>
  <PresentationFormat>Widescreen</PresentationFormat>
  <Paragraphs>156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Office Theme</vt:lpstr>
      <vt:lpstr>PowerPoint Presentation</vt:lpstr>
      <vt:lpstr>Anatomy of the Mediastinum </vt:lpstr>
      <vt:lpstr>Compartments of mediastinum</vt:lpstr>
      <vt:lpstr>Middle mediastinum: the area between the posterior border of</vt:lpstr>
      <vt:lpstr>Posterior Mediastinum: The area between the posterior aspect </vt:lpstr>
      <vt:lpstr>Posterior Mediastinum: The area between the posterior aspect of</vt:lpstr>
      <vt:lpstr>Mediastinal Pathologies</vt:lpstr>
      <vt:lpstr>Mediastinal Pathologic Lesions </vt:lpstr>
      <vt:lpstr>Thymic disorders</vt:lpstr>
      <vt:lpstr>Thymoma</vt:lpstr>
      <vt:lpstr>Thymomas represent neoplastic proliferation of thymic</vt:lpstr>
      <vt:lpstr>Thymoma &amp;  Thymic Carcinoma:</vt:lpstr>
      <vt:lpstr>CT image of a Thymolipoma (Exhibits fat and thymic soft tissue) &amp; Mediastinal Lymphoma </vt:lpstr>
      <vt:lpstr>Hodgkin’s disease: Bimodal age peak (20-30 years; &gt;50 years)</vt:lpstr>
      <vt:lpstr>Non-Hodgkin’s Lymphoma: Usually in older patients </vt:lpstr>
      <vt:lpstr>Mediastinal Germ-Cell Tumors</vt:lpstr>
      <vt:lpstr>Teratoma (well formed teeth within the mass is diagnostic) , Germ cell tumor and Lymphoma</vt:lpstr>
      <vt:lpstr>Benign mediastinal lymphadenopathy </vt:lpstr>
      <vt:lpstr>Normal mediastinal lymph nodes Sarcoidosis and Cysts</vt:lpstr>
      <vt:lpstr>Bronchogenic cyst ,Enterogenous cystsand Pericardial cyst </vt:lpstr>
      <vt:lpstr>Vascular lesions and Neurogenic tumors </vt:lpstr>
      <vt:lpstr>PowerPoint Presentation</vt:lpstr>
      <vt:lpstr>Ultrasound </vt:lpstr>
      <vt:lpstr>Non neoplastic Disorders of the Mediastinum</vt:lpstr>
      <vt:lpstr>Pneumomediastinum and Spontaneous</vt:lpstr>
      <vt:lpstr>Substernal chest pain is the most frequent symptom and Physical examination reveals palpable subcutaneous emphysema </vt:lpstr>
      <vt:lpstr>Treatment: </vt:lpstr>
      <vt:lpstr>Esophageal perforation and Esophageal perforation </vt:lpstr>
      <vt:lpstr>Clinical signs and symptoms</vt:lpstr>
      <vt:lpstr>Mediastinitis  and Treatment: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26</cp:revision>
  <dcterms:created xsi:type="dcterms:W3CDTF">2024-03-28T18:15:09Z</dcterms:created>
  <dcterms:modified xsi:type="dcterms:W3CDTF">2024-03-28T18:54:07Z</dcterms:modified>
</cp:coreProperties>
</file>