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5410" y="192150"/>
            <a:ext cx="679317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540" y="1509941"/>
            <a:ext cx="8122919" cy="227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688" y="807542"/>
            <a:ext cx="66548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MINIMAL </a:t>
            </a:r>
            <a:r>
              <a:rPr dirty="0" sz="4400" spc="-25"/>
              <a:t>INVASIVE</a:t>
            </a:r>
            <a:r>
              <a:rPr dirty="0" sz="4400" spc="-55"/>
              <a:t> </a:t>
            </a:r>
            <a:r>
              <a:rPr dirty="0" sz="4400" spc="-15"/>
              <a:t>SURGERY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578197"/>
            <a:ext cx="2751455" cy="1195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Prepared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by: 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Dareevan</a:t>
            </a:r>
            <a:r>
              <a:rPr dirty="0" sz="3200" spc="-1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Mahdi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9745" y="2578197"/>
            <a:ext cx="2750185" cy="119570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403860">
              <a:lnSpc>
                <a:spcPct val="100000"/>
              </a:lnSpc>
              <a:spcBef>
                <a:spcPts val="865"/>
              </a:spcBef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Suprvisor: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3200" spc="-114">
                <a:solidFill>
                  <a:srgbClr val="FFFFFF"/>
                </a:solidFill>
                <a:latin typeface="Carlito"/>
                <a:cs typeface="Carlito"/>
              </a:rPr>
              <a:t>Dr.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Sardar</a:t>
            </a:r>
            <a:r>
              <a:rPr dirty="0" sz="3200" spc="8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Hasan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3658" y="3748506"/>
            <a:ext cx="3296285" cy="1196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20">
              <a:lnSpc>
                <a:spcPct val="120000"/>
              </a:lnSpc>
              <a:spcBef>
                <a:spcPts val="100"/>
              </a:spcBef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University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of Duhok 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College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dirty="0" sz="32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Medicine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9532" y="1900427"/>
            <a:ext cx="5965190" cy="4958080"/>
            <a:chOff x="1589532" y="1900427"/>
            <a:chExt cx="5965190" cy="4958080"/>
          </a:xfrm>
        </p:grpSpPr>
        <p:sp>
          <p:nvSpPr>
            <p:cNvPr id="3" name="object 3"/>
            <p:cNvSpPr/>
            <p:nvPr/>
          </p:nvSpPr>
          <p:spPr>
            <a:xfrm>
              <a:off x="1589532" y="4747258"/>
              <a:ext cx="5964936" cy="2110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04772" y="1900427"/>
              <a:ext cx="5934710" cy="2857500"/>
            </a:xfrm>
            <a:custGeom>
              <a:avLst/>
              <a:gdLst/>
              <a:ahLst/>
              <a:cxnLst/>
              <a:rect l="l" t="t" r="r" b="b"/>
              <a:pathLst>
                <a:path w="5934709" h="2857500">
                  <a:moveTo>
                    <a:pt x="5688837" y="0"/>
                  </a:moveTo>
                  <a:lnTo>
                    <a:pt x="245617" y="0"/>
                  </a:lnTo>
                  <a:lnTo>
                    <a:pt x="196121" y="4990"/>
                  </a:lnTo>
                  <a:lnTo>
                    <a:pt x="150018" y="19303"/>
                  </a:lnTo>
                  <a:lnTo>
                    <a:pt x="108297" y="41951"/>
                  </a:lnTo>
                  <a:lnTo>
                    <a:pt x="71945" y="71945"/>
                  </a:lnTo>
                  <a:lnTo>
                    <a:pt x="41951" y="108297"/>
                  </a:lnTo>
                  <a:lnTo>
                    <a:pt x="19303" y="150018"/>
                  </a:lnTo>
                  <a:lnTo>
                    <a:pt x="4990" y="196121"/>
                  </a:lnTo>
                  <a:lnTo>
                    <a:pt x="0" y="245618"/>
                  </a:lnTo>
                  <a:lnTo>
                    <a:pt x="0" y="2611882"/>
                  </a:lnTo>
                  <a:lnTo>
                    <a:pt x="4990" y="2661378"/>
                  </a:lnTo>
                  <a:lnTo>
                    <a:pt x="19303" y="2707481"/>
                  </a:lnTo>
                  <a:lnTo>
                    <a:pt x="41951" y="2749202"/>
                  </a:lnTo>
                  <a:lnTo>
                    <a:pt x="71945" y="2785554"/>
                  </a:lnTo>
                  <a:lnTo>
                    <a:pt x="108297" y="2815548"/>
                  </a:lnTo>
                  <a:lnTo>
                    <a:pt x="150018" y="2838196"/>
                  </a:lnTo>
                  <a:lnTo>
                    <a:pt x="196121" y="2852509"/>
                  </a:lnTo>
                  <a:lnTo>
                    <a:pt x="245617" y="2857500"/>
                  </a:lnTo>
                  <a:lnTo>
                    <a:pt x="5688837" y="2857500"/>
                  </a:lnTo>
                  <a:lnTo>
                    <a:pt x="5738334" y="2852509"/>
                  </a:lnTo>
                  <a:lnTo>
                    <a:pt x="5784437" y="2838196"/>
                  </a:lnTo>
                  <a:lnTo>
                    <a:pt x="5826158" y="2815548"/>
                  </a:lnTo>
                  <a:lnTo>
                    <a:pt x="5862510" y="2785554"/>
                  </a:lnTo>
                  <a:lnTo>
                    <a:pt x="5892504" y="2749202"/>
                  </a:lnTo>
                  <a:lnTo>
                    <a:pt x="5915152" y="2707481"/>
                  </a:lnTo>
                  <a:lnTo>
                    <a:pt x="5929465" y="2661378"/>
                  </a:lnTo>
                  <a:lnTo>
                    <a:pt x="5934456" y="2611882"/>
                  </a:lnTo>
                  <a:lnTo>
                    <a:pt x="5934456" y="245618"/>
                  </a:lnTo>
                  <a:lnTo>
                    <a:pt x="5929465" y="196121"/>
                  </a:lnTo>
                  <a:lnTo>
                    <a:pt x="5915152" y="150018"/>
                  </a:lnTo>
                  <a:lnTo>
                    <a:pt x="5892504" y="108297"/>
                  </a:lnTo>
                  <a:lnTo>
                    <a:pt x="5862510" y="71945"/>
                  </a:lnTo>
                  <a:lnTo>
                    <a:pt x="5826158" y="41951"/>
                  </a:lnTo>
                  <a:lnTo>
                    <a:pt x="5784437" y="19304"/>
                  </a:lnTo>
                  <a:lnTo>
                    <a:pt x="5738334" y="4990"/>
                  </a:lnTo>
                  <a:lnTo>
                    <a:pt x="568883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04772" y="1900427"/>
              <a:ext cx="5934456" cy="2857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762000"/>
            <a:ext cx="7543800" cy="536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9536" y="461899"/>
            <a:ext cx="58832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Contraindications-relative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10540" y="1509941"/>
            <a:ext cx="5380990" cy="412369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Previous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abdominal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surgeries.</a:t>
            </a:r>
            <a:endParaRPr sz="3200">
              <a:latin typeface="Carlito"/>
              <a:cs typeface="Carlito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Morbid</a:t>
            </a:r>
            <a:r>
              <a:rPr dirty="0" sz="3200" spc="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30">
                <a:solidFill>
                  <a:srgbClr val="FFFFFF"/>
                </a:solidFill>
                <a:latin typeface="Carlito"/>
                <a:cs typeface="Carlito"/>
              </a:rPr>
              <a:t>Obesity.</a:t>
            </a:r>
            <a:endParaRPr sz="3200">
              <a:latin typeface="Carlito"/>
              <a:cs typeface="Carlito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Peritonitis.</a:t>
            </a:r>
            <a:endParaRPr sz="3200">
              <a:latin typeface="Carlito"/>
              <a:cs typeface="Carlito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Bleeding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disorders.</a:t>
            </a:r>
            <a:endParaRPr sz="3200">
              <a:latin typeface="Carlito"/>
              <a:cs typeface="Carlito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Compromised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cardiac</a:t>
            </a:r>
            <a:r>
              <a:rPr dirty="0" sz="3200" spc="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status.</a:t>
            </a:r>
            <a:endParaRPr sz="3200">
              <a:latin typeface="Carlito"/>
              <a:cs typeface="Carlito"/>
            </a:endParaRPr>
          </a:p>
          <a:p>
            <a:pPr marL="3810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r>
              <a:rPr dirty="0" baseline="25132" sz="3150">
                <a:solidFill>
                  <a:srgbClr val="FFFFFF"/>
                </a:solidFill>
                <a:latin typeface="Carlito"/>
                <a:cs typeface="Carlito"/>
              </a:rPr>
              <a:t>rd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trimester</a:t>
            </a:r>
            <a:r>
              <a:rPr dirty="0" sz="3200" spc="-229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rlito"/>
                <a:cs typeface="Carlito"/>
              </a:rPr>
              <a:t>pregnancy.</a:t>
            </a:r>
            <a:endParaRPr sz="3200">
              <a:latin typeface="Carlito"/>
              <a:cs typeface="Carlito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Portal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hypertention.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2289" y="461899"/>
            <a:ext cx="451548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"/>
              <a:t>Operative</a:t>
            </a:r>
            <a:r>
              <a:rPr dirty="0" sz="4400" spc="-75"/>
              <a:t> </a:t>
            </a:r>
            <a:r>
              <a:rPr dirty="0" sz="4400" spc="-15"/>
              <a:t>Problems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7375525" cy="422148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Intraoperative </a:t>
            </a: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perforation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of a</a:t>
            </a:r>
            <a:r>
              <a:rPr dirty="0" sz="3200" spc="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viscus.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Bleeding: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1-bleeding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major</a:t>
            </a:r>
            <a:r>
              <a:rPr dirty="0" sz="3200" spc="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vesssel.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2-bleeding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organs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encountred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during  </a:t>
            </a:r>
            <a:r>
              <a:rPr dirty="0" sz="3200" spc="-35">
                <a:solidFill>
                  <a:srgbClr val="FFFFFF"/>
                </a:solidFill>
                <a:latin typeface="Carlito"/>
                <a:cs typeface="Carlito"/>
              </a:rPr>
              <a:t>surgery.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3-bleeding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from trocar</a:t>
            </a:r>
            <a:r>
              <a:rPr dirty="0" sz="3200" spc="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site.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Blood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clots.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Septecemia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dirty="0" sz="320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infection.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5702" y="461899"/>
            <a:ext cx="66897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"/>
              <a:t>Post </a:t>
            </a:r>
            <a:r>
              <a:rPr dirty="0" sz="4400" spc="-25"/>
              <a:t>Operative</a:t>
            </a:r>
            <a:r>
              <a:rPr dirty="0" sz="4400" spc="-5"/>
              <a:t> </a:t>
            </a:r>
            <a:r>
              <a:rPr dirty="0" sz="4400" spc="-10"/>
              <a:t>Complications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4862830" cy="178244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Dull upper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abdominal</a:t>
            </a:r>
            <a:r>
              <a:rPr dirty="0" sz="3200" spc="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pain.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Nausea.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Shoulder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tip</a:t>
            </a:r>
            <a:r>
              <a:rPr dirty="0" sz="320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pain.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3813" y="461899"/>
            <a:ext cx="45135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"/>
              <a:t>Post </a:t>
            </a:r>
            <a:r>
              <a:rPr dirty="0" sz="4400" spc="-25"/>
              <a:t>Operative</a:t>
            </a:r>
            <a:r>
              <a:rPr dirty="0" sz="4400" spc="-45"/>
              <a:t> </a:t>
            </a:r>
            <a:r>
              <a:rPr dirty="0" sz="4400" spc="-15"/>
              <a:t>Care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3145155" cy="295338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Analgesia.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Oral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fluids.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Oral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feeding.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Urinary</a:t>
            </a:r>
            <a:r>
              <a:rPr dirty="0" sz="3200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45">
                <a:solidFill>
                  <a:srgbClr val="FFFFFF"/>
                </a:solidFill>
                <a:latin typeface="Carlito"/>
                <a:cs typeface="Carlito"/>
              </a:rPr>
              <a:t>catheter.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Drains.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069" y="461899"/>
            <a:ext cx="65119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Discharge </a:t>
            </a:r>
            <a:r>
              <a:rPr dirty="0" sz="4400" spc="-20"/>
              <a:t>From </a:t>
            </a:r>
            <a:r>
              <a:rPr dirty="0" sz="4400" spc="-5"/>
              <a:t>The</a:t>
            </a:r>
            <a:r>
              <a:rPr dirty="0" sz="4400" spc="15"/>
              <a:t> </a:t>
            </a:r>
            <a:r>
              <a:rPr dirty="0" sz="4400" spc="-10"/>
              <a:t>Hospital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8020684" cy="4293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6720" indent="-41465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26720" algn="l"/>
                <a:tab pos="427355" algn="l"/>
              </a:tabLst>
            </a:pP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patient discharge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is based on clinical </a:t>
            </a: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indicators</a:t>
            </a:r>
            <a:r>
              <a:rPr dirty="0" sz="2500" spc="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500">
              <a:latin typeface="Carlito"/>
              <a:cs typeface="Carlito"/>
            </a:endParaRPr>
          </a:p>
          <a:p>
            <a:pPr marL="355600" marR="7810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One of the </a:t>
            </a: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core drivers </a:t>
            </a:r>
            <a:r>
              <a:rPr dirty="0" sz="2500" spc="-2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the application of minimally  </a:t>
            </a: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invasive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surgery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is an </a:t>
            </a:r>
            <a:r>
              <a:rPr dirty="0" sz="2500">
                <a:solidFill>
                  <a:srgbClr val="FFFFFF"/>
                </a:solidFill>
                <a:latin typeface="Carlito"/>
                <a:cs typeface="Carlito"/>
              </a:rPr>
              <a:t>earlier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recovery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2500" spc="-20">
                <a:solidFill>
                  <a:srgbClr val="FFFFFF"/>
                </a:solidFill>
                <a:latin typeface="Carlito"/>
                <a:cs typeface="Carlito"/>
              </a:rPr>
              <a:t>therefore  </a:t>
            </a: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discharge from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hospital. </a:t>
            </a:r>
            <a:r>
              <a:rPr dirty="0" sz="2500" spc="-2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common laparoscopic  procedure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most surgeons </a:t>
            </a: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discharge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significant 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proportion of </a:t>
            </a:r>
            <a:r>
              <a:rPr dirty="0" sz="2500">
                <a:solidFill>
                  <a:srgbClr val="FFFFFF"/>
                </a:solidFill>
                <a:latin typeface="Carlito"/>
                <a:cs typeface="Carlito"/>
              </a:rPr>
              <a:t>their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laparoscopic patients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on the </a:t>
            </a:r>
            <a:r>
              <a:rPr dirty="0" sz="2500" spc="-20">
                <a:solidFill>
                  <a:srgbClr val="FFFFFF"/>
                </a:solidFill>
                <a:latin typeface="Carlito"/>
                <a:cs typeface="Carlito"/>
              </a:rPr>
              <a:t>day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dirty="0" sz="2500" spc="-35">
                <a:solidFill>
                  <a:srgbClr val="FFFFFF"/>
                </a:solidFill>
                <a:latin typeface="Carlito"/>
                <a:cs typeface="Carlito"/>
              </a:rPr>
              <a:t>surgery,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but some </a:t>
            </a: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dirty="0" sz="2500" spc="-20">
                <a:solidFill>
                  <a:srgbClr val="FFFFFF"/>
                </a:solidFill>
                <a:latin typeface="Carlito"/>
                <a:cs typeface="Carlito"/>
              </a:rPr>
              <a:t>kept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overnight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discharged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following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 morning.</a:t>
            </a:r>
            <a:endParaRPr sz="2500">
              <a:latin typeface="Carlito"/>
              <a:cs typeface="Carlito"/>
            </a:endParaRPr>
          </a:p>
          <a:p>
            <a:pPr algn="just"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Patients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should not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discharged until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they </a:t>
            </a: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seen </a:t>
            </a: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be  </a:t>
            </a: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comfortable, </a:t>
            </a:r>
            <a:r>
              <a:rPr dirty="0" sz="2500" spc="-20">
                <a:solidFill>
                  <a:srgbClr val="FFFFFF"/>
                </a:solidFill>
                <a:latin typeface="Carlito"/>
                <a:cs typeface="Carlito"/>
              </a:rPr>
              <a:t>have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passed urine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eating and drinking  </a:t>
            </a:r>
            <a:r>
              <a:rPr dirty="0" sz="2500" spc="-25">
                <a:solidFill>
                  <a:srgbClr val="FFFFFF"/>
                </a:solidFill>
                <a:latin typeface="Carlito"/>
                <a:cs typeface="Carlito"/>
              </a:rPr>
              <a:t>satisfactorily.</a:t>
            </a:r>
            <a:endParaRPr sz="2500">
              <a:latin typeface="Carlito"/>
              <a:cs typeface="Carlito"/>
            </a:endParaRPr>
          </a:p>
          <a:p>
            <a:pPr algn="just" marL="355600" marR="108585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They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should be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told that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if they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develop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abdominal pain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other </a:t>
            </a:r>
            <a:r>
              <a:rPr dirty="0" sz="2500" spc="-15">
                <a:solidFill>
                  <a:srgbClr val="FFFFFF"/>
                </a:solidFill>
                <a:latin typeface="Carlito"/>
                <a:cs typeface="Carlito"/>
              </a:rPr>
              <a:t>severe symptoms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they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should return to </a:t>
            </a:r>
            <a:r>
              <a:rPr dirty="0" sz="2500" spc="-5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dirty="0" sz="2500" spc="1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Carlito"/>
                <a:cs typeface="Carlito"/>
              </a:rPr>
              <a:t>hospital.</a:t>
            </a:r>
            <a:endParaRPr sz="2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97965"/>
            <a:ext cx="8015605" cy="4611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4000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Patient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can get out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bed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soon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they  </a:t>
            </a: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have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recovered from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anaesthetic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they  should be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encouraged </a:t>
            </a: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do</a:t>
            </a:r>
            <a:r>
              <a:rPr dirty="0" sz="3200" spc="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so.</a:t>
            </a:r>
            <a:endParaRPr sz="3200">
              <a:latin typeface="Carlito"/>
              <a:cs typeface="Carlito"/>
            </a:endParaRPr>
          </a:p>
          <a:p>
            <a:pPr algn="just" marL="355600" marR="47879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447675" algn="l"/>
              </a:tabLst>
            </a:pPr>
            <a:r>
              <a:rPr dirty="0"/>
              <a:t>	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Such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movements are remarkably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pain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free 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when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compared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with the mobility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achieved 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after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open</a:t>
            </a:r>
            <a:r>
              <a:rPr dirty="0" sz="3200" spc="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operation.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30">
                <a:solidFill>
                  <a:srgbClr val="FFFFFF"/>
                </a:solidFill>
                <a:latin typeface="Carlito"/>
                <a:cs typeface="Carlito"/>
              </a:rPr>
              <a:t>Similarly,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patients can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cough actively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and clear 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bronchial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secretions,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this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helps </a:t>
            </a: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diminish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the incidence of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chest</a:t>
            </a:r>
            <a:r>
              <a:rPr dirty="0" sz="3200" spc="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infections.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9552" y="461899"/>
            <a:ext cx="41059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Surgical</a:t>
            </a:r>
            <a:r>
              <a:rPr dirty="0" sz="4400" spc="-30"/>
              <a:t> </a:t>
            </a:r>
            <a:r>
              <a:rPr dirty="0" sz="4400"/>
              <a:t>Principles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6678295" cy="417258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55600" marR="45593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Meticulous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care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creation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of a 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pneumoperitoneum.</a:t>
            </a:r>
            <a:endParaRPr sz="3200">
              <a:latin typeface="Carlito"/>
              <a:cs typeface="Carlito"/>
            </a:endParaRPr>
          </a:p>
          <a:p>
            <a:pPr marL="447040" indent="-434975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Controlled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dissection of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adhesions.</a:t>
            </a:r>
            <a:endParaRPr sz="3200">
              <a:latin typeface="Carlito"/>
              <a:cs typeface="Carlito"/>
            </a:endParaRPr>
          </a:p>
          <a:p>
            <a:pPr marL="447040" indent="-43497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Adequate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exposure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operative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field.</a:t>
            </a:r>
            <a:endParaRPr sz="3200">
              <a:latin typeface="Carlito"/>
              <a:cs typeface="Carlito"/>
            </a:endParaRPr>
          </a:p>
          <a:p>
            <a:pPr marL="447040" indent="-43497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Avoidance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control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bleeding.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Avoidance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organ</a:t>
            </a:r>
            <a:r>
              <a:rPr dirty="0" sz="3200" spc="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30">
                <a:solidFill>
                  <a:srgbClr val="FFFFFF"/>
                </a:solidFill>
                <a:latin typeface="Carlito"/>
                <a:cs typeface="Carlito"/>
              </a:rPr>
              <a:t>injury.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Avoidance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diathermy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damage.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Vigilance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postoperative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period.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722" y="461899"/>
            <a:ext cx="71304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Basic </a:t>
            </a:r>
            <a:r>
              <a:rPr dirty="0" sz="4400" spc="-10"/>
              <a:t>Laparoscopic</a:t>
            </a:r>
            <a:r>
              <a:rPr dirty="0" sz="4400" spc="-85"/>
              <a:t> </a:t>
            </a:r>
            <a:r>
              <a:rPr dirty="0" sz="4400" spc="-5"/>
              <a:t>Instruments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6249035" cy="412369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Laparoscope.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Light source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dirty="0" sz="3200" spc="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fiberoptics.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45">
                <a:solidFill>
                  <a:srgbClr val="FFFFFF"/>
                </a:solidFill>
                <a:latin typeface="Carlito"/>
                <a:cs typeface="Carlito"/>
              </a:rPr>
              <a:t>Trocars.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Devices </a:t>
            </a:r>
            <a:r>
              <a:rPr dirty="0" sz="3200" spc="-3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dissection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 grasping.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Devices </a:t>
            </a:r>
            <a:r>
              <a:rPr dirty="0" sz="3200" spc="-3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haemostasis.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Surgical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staplers.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Tissue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removal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 devices.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899"/>
            <a:ext cx="27006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OBJ</a:t>
            </a:r>
            <a:r>
              <a:rPr dirty="0" sz="4400" spc="-45"/>
              <a:t>E</a:t>
            </a:r>
            <a:r>
              <a:rPr dirty="0" sz="4400" spc="25"/>
              <a:t>C</a:t>
            </a:r>
            <a:r>
              <a:rPr dirty="0" sz="4400" spc="-5"/>
              <a:t>TIV</a:t>
            </a:r>
            <a:r>
              <a:rPr dirty="0" sz="4400" spc="-55"/>
              <a:t>E</a:t>
            </a:r>
            <a:r>
              <a:rPr dirty="0" sz="4400"/>
              <a:t>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5088890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Definition.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Principle of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laparoscopic</a:t>
            </a:r>
            <a:r>
              <a:rPr dirty="0" sz="27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700" spc="-35">
                <a:solidFill>
                  <a:srgbClr val="FFFFFF"/>
                </a:solidFill>
                <a:latin typeface="Carlito"/>
                <a:cs typeface="Carlito"/>
              </a:rPr>
              <a:t>surgery.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25">
                <a:solidFill>
                  <a:srgbClr val="FFFFFF"/>
                </a:solidFill>
                <a:latin typeface="Carlito"/>
                <a:cs typeface="Carlito"/>
              </a:rPr>
              <a:t>Types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minimal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invasive </a:t>
            </a:r>
            <a:r>
              <a:rPr dirty="0" sz="2700" spc="-35">
                <a:solidFill>
                  <a:srgbClr val="FFFFFF"/>
                </a:solidFill>
                <a:latin typeface="Carlito"/>
                <a:cs typeface="Carlito"/>
              </a:rPr>
              <a:t>surgery.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Advantages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dirty="0" sz="27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disadvantages.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Preoperative</a:t>
            </a:r>
            <a:r>
              <a:rPr dirty="0" sz="2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evaluation.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Contraindications.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Operative</a:t>
            </a:r>
            <a:r>
              <a:rPr dirty="0" sz="2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problems.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25">
                <a:solidFill>
                  <a:srgbClr val="FFFFFF"/>
                </a:solidFill>
                <a:latin typeface="Carlito"/>
                <a:cs typeface="Carlito"/>
              </a:rPr>
              <a:t>Post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operative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care.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Surgical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 principles.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Robotic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700" spc="-35">
                <a:solidFill>
                  <a:srgbClr val="FFFFFF"/>
                </a:solidFill>
                <a:latin typeface="Carlito"/>
                <a:cs typeface="Carlito"/>
              </a:rPr>
              <a:t>surgery.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0075" y="838200"/>
            <a:ext cx="6403848" cy="5288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0180" y="685800"/>
            <a:ext cx="6263640" cy="5440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762000"/>
            <a:ext cx="6400800" cy="536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533400"/>
            <a:ext cx="6094476" cy="5440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914400"/>
            <a:ext cx="7010400" cy="521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6858000" cy="5593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2560" y="914400"/>
            <a:ext cx="6278879" cy="521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582" y="461899"/>
            <a:ext cx="708405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Creating </a:t>
            </a:r>
            <a:r>
              <a:rPr dirty="0" sz="4400"/>
              <a:t>A</a:t>
            </a:r>
            <a:r>
              <a:rPr dirty="0" sz="4400" spc="30"/>
              <a:t> </a:t>
            </a:r>
            <a:r>
              <a:rPr dirty="0" sz="4400" spc="-10"/>
              <a:t>Pneumoperitoneum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78445" cy="32461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35953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There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two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method </a:t>
            </a:r>
            <a:r>
              <a:rPr dirty="0" sz="3200" spc="-25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creation of  pneumopertoneum: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1-closed</a:t>
            </a: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method.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2-open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method (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modifeid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Hasson</a:t>
            </a:r>
            <a:r>
              <a:rPr dirty="0" sz="3200" spc="6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approach).</a:t>
            </a:r>
            <a:endParaRPr sz="3200">
              <a:latin typeface="Carlito"/>
              <a:cs typeface="Carlito"/>
            </a:endParaRPr>
          </a:p>
          <a:p>
            <a:pPr marL="355600" marR="20002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some cases combination approach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maybe 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employed.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85800"/>
            <a:ext cx="74676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838200"/>
            <a:ext cx="6781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899"/>
            <a:ext cx="29679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DEFENITION: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766684" cy="422402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55600" marR="328295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Minimal access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surgery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is a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product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of modern  technology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surgical innovation that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aims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accomplish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surgical therapeutic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goals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with minimal 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somatic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psychological</a:t>
            </a:r>
            <a:r>
              <a:rPr dirty="0" sz="2700" spc="-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trauma.</a:t>
            </a:r>
            <a:endParaRPr sz="2700">
              <a:latin typeface="Carlito"/>
              <a:cs typeface="Carlito"/>
            </a:endParaRPr>
          </a:p>
          <a:p>
            <a:pPr marL="355600" marR="816610" indent="-342900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This type of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surgery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has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reduced wound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access 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trauma,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well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being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less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disfiguring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than  conventional</a:t>
            </a:r>
            <a:r>
              <a:rPr dirty="0" sz="2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techniques.</a:t>
            </a:r>
            <a:endParaRPr sz="2700">
              <a:latin typeface="Carlito"/>
              <a:cs typeface="Carlito"/>
            </a:endParaRPr>
          </a:p>
          <a:p>
            <a:pPr marL="355600" marR="5080" indent="-342900">
              <a:lnSpc>
                <a:spcPct val="80000"/>
              </a:lnSpc>
              <a:spcBef>
                <a:spcPts val="645"/>
              </a:spcBef>
              <a:buClr>
                <a:srgbClr val="FFFFFF"/>
              </a:buClr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dirty="0" sz="2700" spc="-20">
                <a:solidFill>
                  <a:srgbClr val="FFFFFF"/>
                </a:solidFill>
                <a:latin typeface="Carlito"/>
                <a:cs typeface="Carlito"/>
              </a:rPr>
              <a:t>offer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cost-effectiveness to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both health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services  and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employers by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shortening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operating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times,  shortening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hospital </a:t>
            </a:r>
            <a:r>
              <a:rPr dirty="0" sz="2700" spc="-30">
                <a:solidFill>
                  <a:srgbClr val="FFFFFF"/>
                </a:solidFill>
                <a:latin typeface="Carlito"/>
                <a:cs typeface="Carlito"/>
              </a:rPr>
              <a:t>stays,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improving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operative 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precision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compared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open </a:t>
            </a:r>
            <a:r>
              <a:rPr dirty="0" sz="2700" spc="-15">
                <a:solidFill>
                  <a:srgbClr val="FFFFFF"/>
                </a:solidFill>
                <a:latin typeface="Carlito"/>
                <a:cs typeface="Carlito"/>
              </a:rPr>
              <a:t>surgery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in some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(but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not 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all) </a:t>
            </a:r>
            <a:r>
              <a:rPr dirty="0" sz="2700" spc="-5">
                <a:solidFill>
                  <a:srgbClr val="FFFFFF"/>
                </a:solidFill>
                <a:latin typeface="Carlito"/>
                <a:cs typeface="Carlito"/>
              </a:rPr>
              <a:t>cases </a:t>
            </a:r>
            <a:r>
              <a:rPr dirty="0" sz="2700">
                <a:solidFill>
                  <a:srgbClr val="FFFFFF"/>
                </a:solidFill>
                <a:latin typeface="Carlito"/>
                <a:cs typeface="Carlito"/>
              </a:rPr>
              <a:t>and allowing </a:t>
            </a:r>
            <a:r>
              <a:rPr dirty="0" sz="2700" spc="-20">
                <a:solidFill>
                  <a:srgbClr val="FFFFFF"/>
                </a:solidFill>
                <a:latin typeface="Carlito"/>
                <a:cs typeface="Carlito"/>
              </a:rPr>
              <a:t>faster</a:t>
            </a:r>
            <a:r>
              <a:rPr dirty="0" sz="2700" spc="-9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Carlito"/>
                <a:cs typeface="Carlito"/>
              </a:rPr>
              <a:t>recuperation.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633" y="461899"/>
            <a:ext cx="357060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Robotic</a:t>
            </a:r>
            <a:r>
              <a:rPr dirty="0" sz="4400" spc="-40"/>
              <a:t> </a:t>
            </a:r>
            <a:r>
              <a:rPr dirty="0" sz="4400" spc="-15"/>
              <a:t>surgery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6523355" cy="295338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enhanced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surgical</a:t>
            </a:r>
            <a:r>
              <a:rPr dirty="0" sz="3200" spc="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devices.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Steadier</a:t>
            </a:r>
            <a:r>
              <a:rPr dirty="0" sz="320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image.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Fewer</a:t>
            </a:r>
            <a:r>
              <a:rPr dirty="0" sz="32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members.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35">
                <a:solidFill>
                  <a:srgbClr val="FFFFFF"/>
                </a:solidFill>
                <a:latin typeface="Carlito"/>
                <a:cs typeface="Carlito"/>
              </a:rPr>
              <a:t>Teleoperated</a:t>
            </a:r>
            <a:r>
              <a:rPr dirty="0" sz="32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rlito"/>
                <a:cs typeface="Carlito"/>
              </a:rPr>
              <a:t>system.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Image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guided</a:t>
            </a:r>
            <a:r>
              <a:rPr dirty="0" sz="3200" spc="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rlito"/>
                <a:cs typeface="Carlito"/>
              </a:rPr>
              <a:t>system.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8803" y="838200"/>
            <a:ext cx="6946392" cy="5288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914400"/>
            <a:ext cx="6248400" cy="521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685800"/>
            <a:ext cx="7086600" cy="5440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890" y="461899"/>
            <a:ext cx="25247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"/>
              <a:t>References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10540" y="1509941"/>
            <a:ext cx="7780020" cy="227012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8905">
              <a:lnSpc>
                <a:spcPct val="100000"/>
              </a:lnSpc>
              <a:spcBef>
                <a:spcPts val="869"/>
              </a:spcBef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Schwartz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Principles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3200" spc="-40">
                <a:solidFill>
                  <a:srgbClr val="FFFFFF"/>
                </a:solidFill>
                <a:latin typeface="Carlito"/>
                <a:cs typeface="Carlito"/>
              </a:rPr>
              <a:t>surgery. </a:t>
            </a:r>
            <a:r>
              <a:rPr dirty="0" sz="3200" spc="1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r>
              <a:rPr dirty="0" baseline="25132" sz="3150" spc="15">
                <a:solidFill>
                  <a:srgbClr val="FFFFFF"/>
                </a:solidFill>
                <a:latin typeface="Carlito"/>
                <a:cs typeface="Carlito"/>
              </a:rPr>
              <a:t>th</a:t>
            </a:r>
            <a:r>
              <a:rPr dirty="0" baseline="25132" sz="3150" spc="4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ed.</a:t>
            </a:r>
            <a:endParaRPr sz="3200">
              <a:latin typeface="Carlito"/>
              <a:cs typeface="Carlito"/>
            </a:endParaRPr>
          </a:p>
          <a:p>
            <a:pPr marL="381000" marR="30480" indent="-342900">
              <a:lnSpc>
                <a:spcPct val="100000"/>
              </a:lnSpc>
              <a:spcBef>
                <a:spcPts val="770"/>
              </a:spcBef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Bailey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loves.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Short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practice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3200" spc="-40">
                <a:solidFill>
                  <a:srgbClr val="FFFFFF"/>
                </a:solidFill>
                <a:latin typeface="Carlito"/>
                <a:cs typeface="Carlito"/>
              </a:rPr>
              <a:t>surgery. </a:t>
            </a:r>
            <a:r>
              <a:rPr dirty="0" sz="3200" spc="15">
                <a:solidFill>
                  <a:srgbClr val="FFFFFF"/>
                </a:solidFill>
                <a:latin typeface="Carlito"/>
                <a:cs typeface="Carlito"/>
              </a:rPr>
              <a:t>27</a:t>
            </a:r>
            <a:r>
              <a:rPr dirty="0" baseline="25132" sz="3150" spc="22">
                <a:solidFill>
                  <a:srgbClr val="FFFFFF"/>
                </a:solidFill>
                <a:latin typeface="Carlito"/>
                <a:cs typeface="Carlito"/>
              </a:rPr>
              <a:t>th 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ed.</a:t>
            </a:r>
            <a:endParaRPr sz="32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770"/>
              </a:spcBef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SRBS manual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3200" spc="-40">
                <a:solidFill>
                  <a:srgbClr val="FFFFFF"/>
                </a:solidFill>
                <a:latin typeface="Carlito"/>
                <a:cs typeface="Carlito"/>
              </a:rPr>
              <a:t>surgery. </a:t>
            </a:r>
            <a:r>
              <a:rPr dirty="0" sz="3200" spc="15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r>
              <a:rPr dirty="0" baseline="25132" sz="3150" spc="22">
                <a:solidFill>
                  <a:srgbClr val="FFFFFF"/>
                </a:solidFill>
                <a:latin typeface="Carlito"/>
                <a:cs typeface="Carlito"/>
              </a:rPr>
              <a:t>th</a:t>
            </a:r>
            <a:r>
              <a:rPr dirty="0" baseline="25132" sz="3150" spc="442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ed.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4917" y="1607261"/>
            <a:ext cx="207518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Thank</a:t>
            </a:r>
            <a:r>
              <a:rPr dirty="0" sz="320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you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39035" marR="5080" indent="-24269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PRINCIPLES OF MINIMAL </a:t>
            </a:r>
            <a:r>
              <a:rPr dirty="0" spc="-15"/>
              <a:t>ACCESS  </a:t>
            </a:r>
            <a:r>
              <a:rPr dirty="0" spc="-20"/>
              <a:t>SURGERY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370"/>
            <a:ext cx="7973695" cy="441579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3000" spc="-20">
                <a:solidFill>
                  <a:srgbClr val="FFFFFF"/>
                </a:solidFill>
                <a:latin typeface="Carlito"/>
                <a:cs typeface="Carlito"/>
              </a:rPr>
              <a:t>core </a:t>
            </a:r>
            <a:r>
              <a:rPr dirty="0" sz="3000" spc="-10">
                <a:solidFill>
                  <a:srgbClr val="FFFFFF"/>
                </a:solidFill>
                <a:latin typeface="Carlito"/>
                <a:cs typeface="Carlito"/>
              </a:rPr>
              <a:t>principles </a:t>
            </a:r>
            <a:r>
              <a:rPr dirty="0" sz="3000" spc="-5">
                <a:solidFill>
                  <a:srgbClr val="FFFFFF"/>
                </a:solidFill>
                <a:latin typeface="Carlito"/>
                <a:cs typeface="Carlito"/>
              </a:rPr>
              <a:t>of minimal </a:t>
            </a:r>
            <a:r>
              <a:rPr dirty="0" sz="3000">
                <a:solidFill>
                  <a:srgbClr val="FFFFFF"/>
                </a:solidFill>
                <a:latin typeface="Carlito"/>
                <a:cs typeface="Carlito"/>
              </a:rPr>
              <a:t>access </a:t>
            </a:r>
            <a:r>
              <a:rPr dirty="0" sz="3000" spc="-10">
                <a:solidFill>
                  <a:srgbClr val="FFFFFF"/>
                </a:solidFill>
                <a:latin typeface="Carlito"/>
                <a:cs typeface="Carlito"/>
              </a:rPr>
              <a:t>surgery can  </a:t>
            </a:r>
            <a:r>
              <a:rPr dirty="0" sz="3000" spc="-5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dirty="0" sz="3000" spc="-10">
                <a:solidFill>
                  <a:srgbClr val="FFFFFF"/>
                </a:solidFill>
                <a:latin typeface="Carlito"/>
                <a:cs typeface="Carlito"/>
              </a:rPr>
              <a:t>summarized by </a:t>
            </a:r>
            <a:r>
              <a:rPr dirty="0" sz="30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3000" spc="-15">
                <a:solidFill>
                  <a:srgbClr val="FFFFFF"/>
                </a:solidFill>
                <a:latin typeface="Carlito"/>
                <a:cs typeface="Carlito"/>
              </a:rPr>
              <a:t>acronym</a:t>
            </a:r>
            <a:r>
              <a:rPr dirty="0" sz="3000" spc="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Carlito"/>
                <a:cs typeface="Carlito"/>
              </a:rPr>
              <a:t>(I-VITROS)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Carlito"/>
                <a:cs typeface="Carlito"/>
              </a:rPr>
              <a:t>I:</a:t>
            </a:r>
            <a:r>
              <a:rPr dirty="0" sz="3000" spc="-10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Carlito"/>
                <a:cs typeface="Carlito"/>
              </a:rPr>
              <a:t>Insufflate.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5">
                <a:solidFill>
                  <a:srgbClr val="FFFFFF"/>
                </a:solidFill>
                <a:latin typeface="Carlito"/>
                <a:cs typeface="Carlito"/>
              </a:rPr>
              <a:t>V:</a:t>
            </a:r>
            <a:r>
              <a:rPr dirty="0" sz="3000" spc="-1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Carlito"/>
                <a:cs typeface="Carlito"/>
              </a:rPr>
              <a:t>Visualise.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Carlito"/>
                <a:cs typeface="Carlito"/>
              </a:rPr>
              <a:t>I:</a:t>
            </a:r>
            <a:r>
              <a:rPr dirty="0" sz="3000" spc="-25">
                <a:solidFill>
                  <a:srgbClr val="FFFFFF"/>
                </a:solidFill>
                <a:latin typeface="Carlito"/>
                <a:cs typeface="Carlito"/>
              </a:rPr>
              <a:t> Identify.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95">
                <a:solidFill>
                  <a:srgbClr val="FFFFFF"/>
                </a:solidFill>
                <a:latin typeface="Carlito"/>
                <a:cs typeface="Carlito"/>
              </a:rPr>
              <a:t>T:</a:t>
            </a:r>
            <a:r>
              <a:rPr dirty="0" sz="30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Carlito"/>
                <a:cs typeface="Carlito"/>
              </a:rPr>
              <a:t>Triangulate.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Carlito"/>
                <a:cs typeface="Carlito"/>
              </a:rPr>
              <a:t>R:</a:t>
            </a:r>
            <a:r>
              <a:rPr dirty="0" sz="30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000" spc="-15">
                <a:solidFill>
                  <a:srgbClr val="FFFFFF"/>
                </a:solidFill>
                <a:latin typeface="Carlito"/>
                <a:cs typeface="Carlito"/>
              </a:rPr>
              <a:t>Retract.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Carlito"/>
                <a:cs typeface="Carlito"/>
              </a:rPr>
              <a:t>O:</a:t>
            </a:r>
            <a:r>
              <a:rPr dirty="0" sz="30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Carlito"/>
                <a:cs typeface="Carlito"/>
              </a:rPr>
              <a:t>Operate.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Carlito"/>
                <a:cs typeface="Carlito"/>
              </a:rPr>
              <a:t>S:</a:t>
            </a:r>
            <a:r>
              <a:rPr dirty="0" sz="30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Carlito"/>
                <a:cs typeface="Carlito"/>
              </a:rPr>
              <a:t>Seal/haemostasis.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685800"/>
            <a:ext cx="70104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8826" y="192150"/>
            <a:ext cx="354901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Types </a:t>
            </a:r>
            <a:r>
              <a:rPr dirty="0" spc="-5"/>
              <a:t>of</a:t>
            </a:r>
            <a:r>
              <a:rPr dirty="0" spc="-40"/>
              <a:t> </a:t>
            </a:r>
            <a:r>
              <a:rPr dirty="0" spc="-5"/>
              <a:t>Minimal  </a:t>
            </a:r>
            <a:r>
              <a:rPr dirty="0" spc="-25"/>
              <a:t>Invasive</a:t>
            </a:r>
            <a:r>
              <a:rPr dirty="0" spc="-30"/>
              <a:t> </a:t>
            </a:r>
            <a:r>
              <a:rPr dirty="0" spc="-15"/>
              <a:t>Surgery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370"/>
            <a:ext cx="7893684" cy="441579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Carlito"/>
                <a:cs typeface="Carlito"/>
              </a:rPr>
              <a:t>Minimal access </a:t>
            </a:r>
            <a:r>
              <a:rPr dirty="0" sz="3000" spc="-5">
                <a:solidFill>
                  <a:srgbClr val="FFFFFF"/>
                </a:solidFill>
                <a:latin typeface="Carlito"/>
                <a:cs typeface="Carlito"/>
              </a:rPr>
              <a:t>techniques </a:t>
            </a:r>
            <a:r>
              <a:rPr dirty="0" sz="3000" spc="-1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dirty="0" sz="3000" spc="-5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dirty="0" sz="3000" spc="-15">
                <a:solidFill>
                  <a:srgbClr val="FFFFFF"/>
                </a:solidFill>
                <a:latin typeface="Carlito"/>
                <a:cs typeface="Carlito"/>
              </a:rPr>
              <a:t>categorised</a:t>
            </a:r>
            <a:r>
              <a:rPr dirty="0" sz="3000" spc="-1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000">
                <a:solidFill>
                  <a:srgbClr val="FFFFFF"/>
                </a:solidFill>
                <a:latin typeface="Carlito"/>
                <a:cs typeface="Carlito"/>
              </a:rPr>
              <a:t>as  </a:t>
            </a:r>
            <a:r>
              <a:rPr dirty="0" sz="3000" spc="-20">
                <a:solidFill>
                  <a:srgbClr val="FFFFFF"/>
                </a:solidFill>
                <a:latin typeface="Carlito"/>
                <a:cs typeface="Carlito"/>
              </a:rPr>
              <a:t>follows: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25">
                <a:solidFill>
                  <a:srgbClr val="FFFFFF"/>
                </a:solidFill>
                <a:latin typeface="Carlito"/>
                <a:cs typeface="Carlito"/>
              </a:rPr>
              <a:t>Laparoscopy.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30">
                <a:solidFill>
                  <a:srgbClr val="FFFFFF"/>
                </a:solidFill>
                <a:latin typeface="Carlito"/>
                <a:cs typeface="Carlito"/>
              </a:rPr>
              <a:t>Thoracoscopy.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Carlito"/>
                <a:cs typeface="Carlito"/>
              </a:rPr>
              <a:t>Endoluminal</a:t>
            </a:r>
            <a:r>
              <a:rPr dirty="0" sz="30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Carlito"/>
                <a:cs typeface="Carlito"/>
              </a:rPr>
              <a:t>endoscopy.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solidFill>
                  <a:srgbClr val="FFFFFF"/>
                </a:solidFill>
                <a:latin typeface="Carlito"/>
                <a:cs typeface="Carlito"/>
              </a:rPr>
              <a:t>Perivisceral</a:t>
            </a:r>
            <a:r>
              <a:rPr dirty="0" sz="30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000" spc="-30">
                <a:solidFill>
                  <a:srgbClr val="FFFFFF"/>
                </a:solidFill>
                <a:latin typeface="Carlito"/>
                <a:cs typeface="Carlito"/>
              </a:rPr>
              <a:t>endoscopy.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25">
                <a:solidFill>
                  <a:srgbClr val="FFFFFF"/>
                </a:solidFill>
                <a:latin typeface="Carlito"/>
                <a:cs typeface="Carlito"/>
              </a:rPr>
              <a:t>Arthroscopy.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Carlito"/>
                <a:cs typeface="Carlito"/>
              </a:rPr>
              <a:t>Combined</a:t>
            </a:r>
            <a:r>
              <a:rPr dirty="0" sz="300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Carlito"/>
                <a:cs typeface="Carlito"/>
              </a:rPr>
              <a:t>approach.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20">
                <a:solidFill>
                  <a:srgbClr val="FFFFFF"/>
                </a:solidFill>
                <a:latin typeface="Carlito"/>
                <a:cs typeface="Carlito"/>
              </a:rPr>
              <a:t>NOTES.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089" y="496950"/>
            <a:ext cx="781748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Advantages </a:t>
            </a:r>
            <a:r>
              <a:rPr dirty="0" spc="-5"/>
              <a:t>of minimal access</a:t>
            </a:r>
            <a:r>
              <a:rPr dirty="0" spc="5"/>
              <a:t> </a:t>
            </a:r>
            <a:r>
              <a:rPr dirty="0" spc="-15"/>
              <a:t>surgery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7618095" cy="422148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Decrease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wound</a:t>
            </a:r>
            <a:r>
              <a:rPr dirty="0" sz="32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size.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ts val="346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Reduction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wound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infection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dehiscence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,  bleeding,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herniation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nerve</a:t>
            </a:r>
            <a:r>
              <a:rPr dirty="0" sz="3200" spc="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entrapment.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Decrease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wound</a:t>
            </a:r>
            <a:r>
              <a:rPr dirty="0" sz="32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pain.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Improved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rlito"/>
                <a:cs typeface="Carlito"/>
              </a:rPr>
              <a:t>mobility.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Decreased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wound</a:t>
            </a:r>
            <a:r>
              <a:rPr dirty="0" sz="3200" spc="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trauma.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Decreased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heat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loss.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Improved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visualization.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30170" marR="5080" indent="-2592705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Disadvantages </a:t>
            </a:r>
            <a:r>
              <a:rPr dirty="0" spc="-5"/>
              <a:t>of minimal access  </a:t>
            </a:r>
            <a:r>
              <a:rPr dirty="0" spc="-15"/>
              <a:t>surgery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139940" cy="353822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Reliance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remote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vision and</a:t>
            </a:r>
            <a:r>
              <a:rPr dirty="0" sz="32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operating.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Loss of tactile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feedback.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Dependence on hand </a:t>
            </a:r>
            <a:r>
              <a:rPr dirty="0" sz="3200" spc="-20">
                <a:solidFill>
                  <a:srgbClr val="FFFFFF"/>
                </a:solidFill>
                <a:latin typeface="Carlito"/>
                <a:cs typeface="Carlito"/>
              </a:rPr>
              <a:t>eye</a:t>
            </a:r>
            <a:r>
              <a:rPr dirty="0" sz="3200" spc="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coordination.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Difficulty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dirty="0" sz="3200" spc="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haemostasis.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Reliance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on new</a:t>
            </a:r>
            <a:r>
              <a:rPr dirty="0" sz="3200" spc="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techniques.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Extraction of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large</a:t>
            </a:r>
            <a:r>
              <a:rPr dirty="0" sz="320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specimens.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660" y="461899"/>
            <a:ext cx="54248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"/>
              <a:t>Preoperative</a:t>
            </a:r>
            <a:r>
              <a:rPr dirty="0" sz="4400" spc="-85"/>
              <a:t> </a:t>
            </a:r>
            <a:r>
              <a:rPr dirty="0" sz="4400" spc="-20"/>
              <a:t>Evaluation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109459" cy="441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patient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careful  preoperative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management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essential </a:t>
            </a:r>
            <a:r>
              <a:rPr dirty="0" sz="3200" spc="-25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minimize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dirty="0" sz="3200" spc="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rlito"/>
                <a:cs typeface="Carlito"/>
              </a:rPr>
              <a:t>morbidity.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40">
                <a:solidFill>
                  <a:srgbClr val="FFFFFF"/>
                </a:solidFill>
                <a:latin typeface="Carlito"/>
                <a:cs typeface="Carlito"/>
              </a:rPr>
              <a:t>History.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Examination.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Prophylaxis against</a:t>
            </a:r>
            <a:r>
              <a:rPr dirty="0" sz="3200" spc="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thromboembolism.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Urinary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catheter 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nasogastric</a:t>
            </a:r>
            <a:r>
              <a:rPr dirty="0" sz="32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rlito"/>
                <a:cs typeface="Carlito"/>
              </a:rPr>
              <a:t>tube.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Carlito"/>
                <a:cs typeface="Carlito"/>
              </a:rPr>
              <a:t>Informed</a:t>
            </a:r>
            <a:r>
              <a:rPr dirty="0" sz="3200" spc="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rlito"/>
                <a:cs typeface="Carlito"/>
              </a:rPr>
              <a:t>consent.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2020-10-16T15:34:39Z</dcterms:created>
  <dcterms:modified xsi:type="dcterms:W3CDTF">2020-10-16T15:34:39Z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2020-10-16T00:00:00Z</vt:filetime>
  </property>
</Properties>
</file>