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34" r:id="rId2"/>
    <p:sldId id="294" r:id="rId3"/>
    <p:sldId id="295" r:id="rId4"/>
    <p:sldId id="296" r:id="rId5"/>
    <p:sldId id="297" r:id="rId6"/>
    <p:sldId id="332" r:id="rId7"/>
    <p:sldId id="299" r:id="rId8"/>
    <p:sldId id="300" r:id="rId9"/>
    <p:sldId id="301" r:id="rId10"/>
    <p:sldId id="302" r:id="rId11"/>
    <p:sldId id="303" r:id="rId12"/>
    <p:sldId id="269" r:id="rId13"/>
    <p:sldId id="272" r:id="rId14"/>
    <p:sldId id="333" r:id="rId15"/>
    <p:sldId id="259" r:id="rId16"/>
    <p:sldId id="260" r:id="rId17"/>
    <p:sldId id="258" r:id="rId18"/>
    <p:sldId id="282" r:id="rId19"/>
    <p:sldId id="29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9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AF85CC-03DD-4FCA-8BDB-30FD2A7AC36E}" type="datetimeFigureOut">
              <a:rPr lang="en-US" smtClean="0"/>
              <a:pPr/>
              <a:t>30/11/2023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63565F-3891-47FA-9EF3-B84D59255AD7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3565F-3891-47FA-9EF3-B84D59255AD7}" type="slidenum">
              <a:rPr lang="en-IN" smtClean="0"/>
              <a:pPr/>
              <a:t>2</a:t>
            </a:fld>
            <a:endParaRPr lang="en-I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Metastsis</a:t>
            </a:r>
            <a:r>
              <a:rPr lang="en-US" dirty="0"/>
              <a:t> are treated with large doses of radioiodine and </a:t>
            </a:r>
            <a:r>
              <a:rPr lang="en-US" dirty="0" err="1"/>
              <a:t>pt.should</a:t>
            </a:r>
            <a:r>
              <a:rPr lang="en-US" baseline="0" dirty="0"/>
              <a:t> be rendered hypothyroid by prior surgery or </a:t>
            </a:r>
            <a:r>
              <a:rPr lang="en-US" baseline="0" dirty="0" err="1"/>
              <a:t>radioiodine.indications</a:t>
            </a:r>
            <a:r>
              <a:rPr lang="en-US" baseline="0" dirty="0"/>
              <a:t> for </a:t>
            </a:r>
            <a:r>
              <a:rPr lang="en-US" baseline="0" dirty="0" err="1"/>
              <a:t>scannin</a:t>
            </a:r>
            <a:r>
              <a:rPr lang="en-US" baseline="0" dirty="0"/>
              <a:t> </a:t>
            </a:r>
            <a:r>
              <a:rPr lang="en-US" baseline="0" dirty="0" err="1"/>
              <a:t>affter</a:t>
            </a:r>
            <a:r>
              <a:rPr lang="en-US" baseline="0" dirty="0"/>
              <a:t> operation-locally </a:t>
            </a:r>
            <a:r>
              <a:rPr lang="en-US" baseline="0" dirty="0" err="1"/>
              <a:t>recurrent,metastsis,high</a:t>
            </a:r>
            <a:r>
              <a:rPr lang="en-US" baseline="0" dirty="0"/>
              <a:t> risk </a:t>
            </a:r>
            <a:r>
              <a:rPr lang="en-US" baseline="0" dirty="0" err="1"/>
              <a:t>patient,unresectable</a:t>
            </a:r>
            <a:r>
              <a:rPr lang="en-US" baseline="0" dirty="0"/>
              <a:t> disease and rising </a:t>
            </a:r>
            <a:r>
              <a:rPr lang="en-US" baseline="0" dirty="0" err="1"/>
              <a:t>thyroglobulin</a:t>
            </a:r>
            <a:r>
              <a:rPr lang="en-US" baseline="0" dirty="0"/>
              <a:t> </a:t>
            </a:r>
            <a:r>
              <a:rPr lang="en-US" baseline="0" dirty="0" err="1"/>
              <a:t>level.scan</a:t>
            </a:r>
            <a:r>
              <a:rPr lang="en-US" baseline="0" dirty="0"/>
              <a:t> should be done after 10 days of radioiodine </a:t>
            </a:r>
            <a:r>
              <a:rPr lang="en-US" baseline="0" dirty="0" err="1"/>
              <a:t>dose.s.thyrogloblin</a:t>
            </a:r>
            <a:r>
              <a:rPr lang="en-US" baseline="0" dirty="0"/>
              <a:t> level and careful palpation should be used to decide repeat dosing.T3(40 to 60 mcg/day) should be used instead of T4(100 to 200 mcg/day) for thyroid suppression who required radioiodine as it is short acting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3565F-3891-47FA-9EF3-B84D59255AD7}" type="slidenum">
              <a:rPr lang="en-IN" smtClean="0"/>
              <a:pPr/>
              <a:t>7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5B179-3424-4C6F-BDA7-3369B7E5B4D9}" type="datetimeFigureOut">
              <a:rPr lang="en-US" smtClean="0"/>
              <a:pPr/>
              <a:t>30/11/2023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F298-163D-4CAE-B264-935287AB1C3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5B179-3424-4C6F-BDA7-3369B7E5B4D9}" type="datetimeFigureOut">
              <a:rPr lang="en-US" smtClean="0"/>
              <a:pPr/>
              <a:t>30/11/2023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F298-163D-4CAE-B264-935287AB1C3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5B179-3424-4C6F-BDA7-3369B7E5B4D9}" type="datetimeFigureOut">
              <a:rPr lang="en-US" smtClean="0"/>
              <a:pPr/>
              <a:t>30/11/2023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F298-163D-4CAE-B264-935287AB1C3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5B179-3424-4C6F-BDA7-3369B7E5B4D9}" type="datetimeFigureOut">
              <a:rPr lang="en-US" smtClean="0"/>
              <a:pPr/>
              <a:t>30/11/2023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F298-163D-4CAE-B264-935287AB1C3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5B179-3424-4C6F-BDA7-3369B7E5B4D9}" type="datetimeFigureOut">
              <a:rPr lang="en-US" smtClean="0"/>
              <a:pPr/>
              <a:t>30/11/2023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F298-163D-4CAE-B264-935287AB1C3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5B179-3424-4C6F-BDA7-3369B7E5B4D9}" type="datetimeFigureOut">
              <a:rPr lang="en-US" smtClean="0"/>
              <a:pPr/>
              <a:t>30/11/2023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F298-163D-4CAE-B264-935287AB1C3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5B179-3424-4C6F-BDA7-3369B7E5B4D9}" type="datetimeFigureOut">
              <a:rPr lang="en-US" smtClean="0"/>
              <a:pPr/>
              <a:t>30/11/2023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F298-163D-4CAE-B264-935287AB1C3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5B179-3424-4C6F-BDA7-3369B7E5B4D9}" type="datetimeFigureOut">
              <a:rPr lang="en-US" smtClean="0"/>
              <a:pPr/>
              <a:t>30/11/2023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F298-163D-4CAE-B264-935287AB1C3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5B179-3424-4C6F-BDA7-3369B7E5B4D9}" type="datetimeFigureOut">
              <a:rPr lang="en-US" smtClean="0"/>
              <a:pPr/>
              <a:t>30/11/2023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F298-163D-4CAE-B264-935287AB1C3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5B179-3424-4C6F-BDA7-3369B7E5B4D9}" type="datetimeFigureOut">
              <a:rPr lang="en-US" smtClean="0"/>
              <a:pPr/>
              <a:t>30/11/2023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F298-163D-4CAE-B264-935287AB1C3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5B179-3424-4C6F-BDA7-3369B7E5B4D9}" type="datetimeFigureOut">
              <a:rPr lang="en-US" smtClean="0"/>
              <a:pPr/>
              <a:t>30/11/2023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9F298-163D-4CAE-B264-935287AB1C3D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5B179-3424-4C6F-BDA7-3369B7E5B4D9}" type="datetimeFigureOut">
              <a:rPr lang="en-US" smtClean="0"/>
              <a:pPr/>
              <a:t>30/11/2023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9F298-163D-4CAE-B264-935287AB1C3D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thyroiditis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direct.com/science/journal/10727515/209/2" TargetMode="External"/><Relationship Id="rId2" Type="http://schemas.openxmlformats.org/officeDocument/2006/relationships/hyperlink" Target="http://www.sciencedirect.com/science/journal/1072751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ciencedirect.com/science/article/pii/S1072751509003809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bhavin%20created%20files\thyroidectomyACE.mp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bhavin%20created%20files\Thyroid-general.mpg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thy.malg.pic.2%20anaplastic.png" TargetMode="External"/><Relationship Id="rId2" Type="http://schemas.openxmlformats.org/officeDocument/2006/relationships/hyperlink" Target="thy.malg.pic.1.pn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A3F14F-7200-4DEB-9ED2-FA679D257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THYROID MALIGNANCIES</a:t>
            </a:r>
            <a:br>
              <a:rPr lang="en-US" b="1" dirty="0">
                <a:solidFill>
                  <a:schemeClr val="accent2">
                    <a:lumMod val="75000"/>
                  </a:schemeClr>
                </a:solidFill>
              </a:rPr>
            </a:b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59001-8C0A-4D85-A939-2C64E1488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800" b="1" dirty="0"/>
              <a:t>Dr. Pratik </a:t>
            </a:r>
            <a:r>
              <a:rPr lang="en-US" sz="4800" b="1" dirty="0" err="1"/>
              <a:t>Shaparia</a:t>
            </a:r>
            <a:r>
              <a:rPr lang="en-US" sz="4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017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ANAPLASTIC CA.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      compete resection if confined to thyroid or strap muscles   followed by </a:t>
            </a:r>
            <a:r>
              <a:rPr lang="en-US" dirty="0" err="1"/>
              <a:t>radiotherpy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err="1"/>
              <a:t>Isthumusectomy</a:t>
            </a:r>
            <a:r>
              <a:rPr lang="en-US" dirty="0"/>
              <a:t> if tracheal compression</a:t>
            </a:r>
          </a:p>
          <a:p>
            <a:pPr>
              <a:buNone/>
            </a:pPr>
            <a:r>
              <a:rPr lang="en-US" dirty="0"/>
              <a:t>  MEDULLARY CA.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Total </a:t>
            </a:r>
            <a:r>
              <a:rPr lang="en-US" dirty="0" err="1"/>
              <a:t>thyroidectomy</a:t>
            </a:r>
            <a:r>
              <a:rPr lang="en-US" dirty="0"/>
              <a:t> with bilateral and central node dissection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Prophylactic </a:t>
            </a:r>
            <a:r>
              <a:rPr lang="en-US" dirty="0" err="1"/>
              <a:t>thyroidectomy</a:t>
            </a:r>
            <a:r>
              <a:rPr lang="en-US" dirty="0"/>
              <a:t> in infants in familial disease</a:t>
            </a:r>
          </a:p>
          <a:p>
            <a:pPr>
              <a:buNone/>
            </a:pPr>
            <a:r>
              <a:rPr lang="en-US" dirty="0"/>
              <a:t>   LYMPHOMA</a:t>
            </a:r>
          </a:p>
          <a:p>
            <a:pPr>
              <a:buNone/>
            </a:pPr>
            <a:r>
              <a:rPr lang="en-US" dirty="0"/>
              <a:t>    irradiation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thyroiditis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hlinkClick r:id="rId2" action="ppaction://hlinkfile"/>
              </a:rPr>
              <a:t>thyroiditis.docx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DSC0061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Content Placeholder 3" descr="DSC0061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116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Author/year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Study design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outcome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2" tooltip="Go to Journal of the American College of Surgeons on ScienceDirect"/>
                        </a:rPr>
                        <a:t>Journal of the American College of Surgeons</a:t>
                      </a:r>
                      <a:endParaRPr lang="en-US" sz="1800" b="1" i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fontAlgn="base"/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 tooltip="Go to table of contents for this volume/issue"/>
                        </a:rPr>
                        <a:t>Volume 209, Issue 2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, August 2009, Pages 170–179.e2</a:t>
                      </a:r>
                    </a:p>
                    <a:p>
                      <a:r>
                        <a:rPr lang="en-US" sz="1800" b="0" u="none" strike="noStrik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Haejin</a:t>
                      </a:r>
                      <a:r>
                        <a:rPr lang="en-US" sz="1800" b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 In</a:t>
                      </a:r>
                      <a:r>
                        <a:rPr lang="en-US" dirty="0"/>
                        <a:t>, MD, </a:t>
                      </a:r>
                      <a:r>
                        <a:rPr lang="en-US" dirty="0" err="1"/>
                        <a:t>MBA</a:t>
                      </a:r>
                      <a:r>
                        <a:rPr lang="en-US" sz="1800" b="0" u="none" strike="noStrike" kern="1200" baseline="30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 tooltip="Affiliation: a"/>
                        </a:rPr>
                        <a:t>a</a:t>
                      </a:r>
                      <a:r>
                        <a:rPr lang="en-US" b="0" baseline="30000" dirty="0"/>
                        <a:t>, , </a:t>
                      </a:r>
                      <a:r>
                        <a:rPr lang="en-US" dirty="0"/>
                        <a:t>, </a:t>
                      </a:r>
                      <a:r>
                        <a:rPr lang="en-US" sz="1800" b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Elizabeth N. Pearce</a:t>
                      </a:r>
                      <a:r>
                        <a:rPr lang="en-US" dirty="0"/>
                        <a:t>, MD, </a:t>
                      </a:r>
                      <a:r>
                        <a:rPr lang="en-US" dirty="0" err="1"/>
                        <a:t>MSc</a:t>
                      </a:r>
                      <a:r>
                        <a:rPr lang="en-US" sz="1800" b="0" u="none" strike="noStrike" kern="1200" baseline="30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 tooltip="Affiliation: b"/>
                        </a:rPr>
                        <a:t>b</a:t>
                      </a:r>
                      <a:r>
                        <a:rPr lang="en-US" dirty="0"/>
                        <a:t>, </a:t>
                      </a:r>
                      <a:r>
                        <a:rPr lang="en-US" sz="1800" b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Arthur K. Wong</a:t>
                      </a:r>
                      <a:r>
                        <a:rPr lang="en-US" dirty="0"/>
                        <a:t>, MBA, </a:t>
                      </a:r>
                      <a:r>
                        <a:rPr lang="en-US" dirty="0" err="1"/>
                        <a:t>MSc</a:t>
                      </a:r>
                      <a:r>
                        <a:rPr lang="en-US" sz="1800" b="0" u="none" strike="noStrike" kern="1200" baseline="30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 tooltip="Affiliation: a"/>
                        </a:rPr>
                        <a:t>a</a:t>
                      </a:r>
                      <a:r>
                        <a:rPr lang="en-US" dirty="0"/>
                        <a:t>, </a:t>
                      </a:r>
                      <a:r>
                        <a:rPr lang="en-US" sz="1800" b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James F. Burgess</a:t>
                      </a:r>
                      <a:r>
                        <a:rPr lang="en-US" dirty="0"/>
                        <a:t>, </a:t>
                      </a:r>
                      <a:r>
                        <a:rPr lang="en-US" dirty="0" err="1"/>
                        <a:t>PhD</a:t>
                      </a:r>
                      <a:r>
                        <a:rPr lang="en-US" sz="1800" b="0" u="none" strike="noStrike" kern="1200" baseline="30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 tooltip="Affiliation: c"/>
                        </a:rPr>
                        <a:t>c</a:t>
                      </a:r>
                      <a:r>
                        <a:rPr lang="en-US" dirty="0"/>
                        <a:t>, </a:t>
                      </a:r>
                      <a:r>
                        <a:rPr lang="en-US" sz="1800" b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David B. </a:t>
                      </a:r>
                      <a:r>
                        <a:rPr lang="en-US" sz="1800" b="0" u="none" strike="noStrik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McAneny</a:t>
                      </a:r>
                      <a:r>
                        <a:rPr lang="en-US" dirty="0"/>
                        <a:t>, MD, </a:t>
                      </a:r>
                      <a:r>
                        <a:rPr lang="en-US" dirty="0" err="1"/>
                        <a:t>FACS</a:t>
                      </a:r>
                      <a:r>
                        <a:rPr lang="en-US" sz="1800" b="0" u="none" strike="noStrike" kern="1200" baseline="30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 tooltip="Affiliation: a"/>
                        </a:rPr>
                        <a:t>a</a:t>
                      </a:r>
                      <a:r>
                        <a:rPr lang="en-US" dirty="0"/>
                        <a:t>, </a:t>
                      </a:r>
                      <a:r>
                        <a:rPr lang="en-US" sz="1800" b="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Jennifer E. Rosen</a:t>
                      </a:r>
                      <a:r>
                        <a:rPr lang="en-US" dirty="0"/>
                        <a:t>, MD, </a:t>
                      </a:r>
                      <a:r>
                        <a:rPr lang="en-US" dirty="0" err="1"/>
                        <a:t>FACS</a:t>
                      </a:r>
                      <a:r>
                        <a:rPr lang="en-US" sz="1800" b="0" u="none" strike="noStrike" kern="1200" baseline="300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 tooltip="Affiliation: a"/>
                        </a:rPr>
                        <a:t>a</a:t>
                      </a:r>
                      <a:br>
                        <a:rPr lang="en-US" dirty="0"/>
                      </a:b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 performed a cost-effectiveness analysis comparing these different strategies. Treatment efficacy and complication data were derived from a literature review. Costs were examined from a health-care system perspective using actual Medicare reimbursement rates to an urban university hospital. Outcomes were measured in quality-adjusted life-years (QALY). Costs and effectiveness were converted to present values; all key variables were subjected to sensitivity analysis.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Level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TT was the most cost-effective strategy, resulting in a gain of 1.32 QALYs compared with RAI (at an additional cost of $9,594) and an incremental cost-effectiveness ratio of $7,240/QALY. RAI was the least costly option at $23,600 but also provided the least QALY (25.08 QALY). Once the cost of TT exceeds $19,300, the incremental cost-effectiveness ratio of lifelong ATM and TT reverse and lifelong ATM becomes the more cost-effective strategy at $15,000/QALY.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This is the first formal cost-effectiveness study in the US of the optimal treatment for patients with Graves disease who fail to achieve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euthyroidism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after 18 months of ATM. Our findings demonstrate that TT is more cost effective than RAI or lifelong ATM in these patients; this continues until the cost of TT becomes &gt; $19,300.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thyroidectomyACE.mp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524000" y="1576388"/>
            <a:ext cx="6096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Thyroid-general.mpg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524000" y="1576388"/>
            <a:ext cx="6096000" cy="4572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THYROID MALIGNANCIES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928671"/>
          <a:ext cx="8686800" cy="69600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48831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PAPILLARY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FOLLICULAR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ANPLASTIC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MEDULLARY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LYMPHOMA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696">
                <a:tc>
                  <a:txBody>
                    <a:bodyPr/>
                    <a:lstStyle/>
                    <a:p>
                      <a:r>
                        <a:rPr lang="en-US" dirty="0"/>
                        <a:t>ETIOLOGY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Irradiation</a:t>
                      </a:r>
                      <a:r>
                        <a:rPr lang="en-US" baseline="0" dirty="0"/>
                        <a:t> of thyroid under 5 yrs age</a:t>
                      </a:r>
                    </a:p>
                    <a:p>
                      <a:r>
                        <a:rPr lang="en-US" baseline="0" dirty="0"/>
                        <a:t>Ret/PTC3 </a:t>
                      </a:r>
                      <a:r>
                        <a:rPr lang="en-US" baseline="0" dirty="0" err="1"/>
                        <a:t>oncogene</a:t>
                      </a:r>
                      <a:r>
                        <a:rPr lang="en-US" baseline="0" dirty="0"/>
                        <a:t> for </a:t>
                      </a:r>
                      <a:r>
                        <a:rPr lang="en-US" baseline="0" dirty="0" err="1"/>
                        <a:t>aggressive,ret</a:t>
                      </a:r>
                      <a:r>
                        <a:rPr lang="en-US" baseline="0" dirty="0"/>
                        <a:t>/PTC1 for less </a:t>
                      </a:r>
                      <a:r>
                        <a:rPr lang="en-US" baseline="0" dirty="0" err="1"/>
                        <a:t>agressive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Persistent</a:t>
                      </a:r>
                      <a:r>
                        <a:rPr lang="en-US" baseline="0" dirty="0"/>
                        <a:t> thyroid stimulation in endemic area by </a:t>
                      </a:r>
                      <a:r>
                        <a:rPr lang="en-US" baseline="0" dirty="0" err="1"/>
                        <a:t>TSH,irradiation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Sporadic,familial</a:t>
                      </a:r>
                      <a:r>
                        <a:rPr lang="en-US" baseline="0" dirty="0"/>
                        <a:t> 10-20%,MEN 2-A(PHEO,PTH),MEN 2-B(mucosal </a:t>
                      </a:r>
                      <a:r>
                        <a:rPr lang="en-US" baseline="0" dirty="0" err="1"/>
                        <a:t>neuroma,marfanoid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habitus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Mostly  lymphocytic(</a:t>
                      </a:r>
                      <a:r>
                        <a:rPr lang="en-US" dirty="0" err="1"/>
                        <a:t>hashimoto</a:t>
                      </a:r>
                      <a:r>
                        <a:rPr lang="en-US" dirty="0"/>
                        <a:t>)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thyroiditis,or</a:t>
                      </a:r>
                      <a:r>
                        <a:rPr lang="en-US" baseline="0" dirty="0"/>
                        <a:t> as part of generalized malignant lymphoma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8632">
                <a:tc>
                  <a:txBody>
                    <a:bodyPr/>
                    <a:lstStyle/>
                    <a:p>
                      <a:r>
                        <a:rPr lang="en-US" dirty="0"/>
                        <a:t>AGE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young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20-30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elderly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0856">
                <a:tc>
                  <a:txBody>
                    <a:bodyPr/>
                    <a:lstStyle/>
                    <a:p>
                      <a:r>
                        <a:rPr lang="en-US" dirty="0"/>
                        <a:t>SEX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female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86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PAPILLARY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FOLLICULAR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ANAPLASTIC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MEDULLARY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LYMPHOMA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GOITRE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Suspiciously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firm,irregular,may</a:t>
                      </a:r>
                      <a:r>
                        <a:rPr lang="en-US" baseline="0" dirty="0"/>
                        <a:t> be </a:t>
                      </a:r>
                      <a:r>
                        <a:rPr lang="en-US" baseline="0" dirty="0" err="1"/>
                        <a:t>indistingushible</a:t>
                      </a:r>
                      <a:r>
                        <a:rPr lang="en-US" baseline="0" dirty="0"/>
                        <a:t> from </a:t>
                      </a:r>
                      <a:r>
                        <a:rPr lang="en-US" baseline="0" dirty="0" err="1"/>
                        <a:t>benign,may</a:t>
                      </a:r>
                      <a:r>
                        <a:rPr lang="en-US" baseline="0" dirty="0"/>
                        <a:t> be impalpable with  palpable </a:t>
                      </a:r>
                      <a:r>
                        <a:rPr lang="en-US" baseline="0" dirty="0" err="1"/>
                        <a:t>lymphnodes,pain</a:t>
                      </a:r>
                      <a:r>
                        <a:rPr lang="en-US" baseline="0" dirty="0"/>
                        <a:t> often </a:t>
                      </a:r>
                      <a:r>
                        <a:rPr lang="en-US" baseline="0" dirty="0" err="1"/>
                        <a:t>reffered</a:t>
                      </a:r>
                      <a:r>
                        <a:rPr lang="en-US" baseline="0" dirty="0"/>
                        <a:t> to </a:t>
                      </a:r>
                      <a:r>
                        <a:rPr lang="en-US" baseline="0" dirty="0" err="1"/>
                        <a:t>ear,histroy</a:t>
                      </a:r>
                      <a:r>
                        <a:rPr lang="en-US" baseline="0" dirty="0"/>
                        <a:t> may 5 yrs long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Suspiciously</a:t>
                      </a:r>
                      <a:r>
                        <a:rPr lang="en-US" baseline="0" dirty="0"/>
                        <a:t> firm and irregular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Hard ,</a:t>
                      </a:r>
                      <a:r>
                        <a:rPr lang="en-US" dirty="0" err="1"/>
                        <a:t>irrregular</a:t>
                      </a:r>
                      <a:r>
                        <a:rPr lang="en-US" dirty="0"/>
                        <a:t> ,</a:t>
                      </a:r>
                      <a:r>
                        <a:rPr lang="en-US" dirty="0" err="1"/>
                        <a:t>infilterating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LYMPHATIC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 50-60%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BLOOD BORNE MET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7868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PAPILLARY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FOLLICULAR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ANAPLASTIC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MEDULLARY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LYMPHOMA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BLOOD INVEST.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TSH maybe </a:t>
                      </a:r>
                      <a:r>
                        <a:rPr lang="en-US" dirty="0" err="1"/>
                        <a:t>raised,elevation</a:t>
                      </a:r>
                      <a:r>
                        <a:rPr lang="en-US" baseline="0" dirty="0"/>
                        <a:t> of anti thyroid antibodies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“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FNAC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Choice</a:t>
                      </a:r>
                      <a:r>
                        <a:rPr lang="en-US" baseline="0" dirty="0"/>
                        <a:t> inv.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“”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Choice inv,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 but</a:t>
                      </a:r>
                      <a:r>
                        <a:rPr lang="en-US" baseline="0" dirty="0"/>
                        <a:t> difficult to </a:t>
                      </a:r>
                      <a:r>
                        <a:rPr lang="en-US" baseline="0" dirty="0" err="1"/>
                        <a:t>diffrientiate</a:t>
                      </a:r>
                      <a:r>
                        <a:rPr lang="en-US" baseline="0" dirty="0"/>
                        <a:t> from </a:t>
                      </a:r>
                      <a:r>
                        <a:rPr lang="en-US" baseline="0" dirty="0" err="1"/>
                        <a:t>hashimoto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BIOPSY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only</a:t>
                      </a:r>
                      <a:r>
                        <a:rPr lang="en-US" baseline="0" dirty="0"/>
                        <a:t> if obviously </a:t>
                      </a:r>
                      <a:r>
                        <a:rPr lang="en-US" baseline="0" dirty="0" err="1"/>
                        <a:t>unresecteble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“”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,</a:t>
                      </a:r>
                      <a:r>
                        <a:rPr lang="en-US" dirty="0" err="1"/>
                        <a:t>isthumusectomy</a:t>
                      </a:r>
                      <a:r>
                        <a:rPr lang="en-US" baseline="0" dirty="0"/>
                        <a:t> if tracheal compression and biopsy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Tru</a:t>
                      </a:r>
                      <a:r>
                        <a:rPr lang="en-US" dirty="0"/>
                        <a:t>-cut or </a:t>
                      </a:r>
                      <a:r>
                        <a:rPr lang="en-US" dirty="0" err="1"/>
                        <a:t>open,isthmusectomy</a:t>
                      </a:r>
                      <a:r>
                        <a:rPr lang="en-US" baseline="0" dirty="0"/>
                        <a:t> if tracheal compression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OTHERS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Frozen section to decide level of nodal </a:t>
                      </a:r>
                      <a:r>
                        <a:rPr lang="en-US" dirty="0" err="1"/>
                        <a:t>dissection,CT,MRI</a:t>
                      </a:r>
                      <a:r>
                        <a:rPr lang="en-US" dirty="0"/>
                        <a:t> OR ULTRASOUND done</a:t>
                      </a:r>
                      <a:r>
                        <a:rPr lang="en-US" baseline="0" dirty="0"/>
                        <a:t> to know local and nodal extent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“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696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PAPILLARY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FOLLICULAR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ANAPLASTIC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MEDULLARY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LYMPHOMA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HISTOLOGY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 mixture of papillary </a:t>
                      </a:r>
                      <a:r>
                        <a:rPr lang="en-US" baseline="0" dirty="0"/>
                        <a:t> and colloid filled </a:t>
                      </a:r>
                      <a:r>
                        <a:rPr lang="en-US" baseline="0" dirty="0" err="1"/>
                        <a:t>follicles,in</a:t>
                      </a:r>
                      <a:r>
                        <a:rPr lang="en-US" baseline="0" dirty="0"/>
                        <a:t> some follicular structures </a:t>
                      </a:r>
                      <a:r>
                        <a:rPr lang="en-US" baseline="0" dirty="0" err="1"/>
                        <a:t>predominate,papillary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projections,pale</a:t>
                      </a:r>
                      <a:r>
                        <a:rPr lang="en-US" baseline="0" dirty="0"/>
                        <a:t> empty </a:t>
                      </a:r>
                      <a:r>
                        <a:rPr lang="en-US" baseline="0" dirty="0" err="1"/>
                        <a:t>nudlei</a:t>
                      </a:r>
                      <a:r>
                        <a:rPr lang="en-US" baseline="0" dirty="0"/>
                        <a:t>(orphan </a:t>
                      </a:r>
                      <a:r>
                        <a:rPr lang="en-US" baseline="0" dirty="0" err="1"/>
                        <a:t>annie</a:t>
                      </a:r>
                      <a:r>
                        <a:rPr lang="en-US" baseline="0" dirty="0"/>
                        <a:t> eyed nuclei),seldom </a:t>
                      </a:r>
                      <a:r>
                        <a:rPr lang="en-US" baseline="0" dirty="0" err="1"/>
                        <a:t>encapsulated,multiple</a:t>
                      </a:r>
                      <a:r>
                        <a:rPr lang="en-US" baseline="0" dirty="0"/>
                        <a:t> foci may occur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Invasion of capsule and vascular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spaces,macroscopically</a:t>
                      </a:r>
                      <a:r>
                        <a:rPr lang="en-US" baseline="0" dirty="0"/>
                        <a:t> encapsulated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undiffrentiated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Parafollicular</a:t>
                      </a:r>
                      <a:r>
                        <a:rPr lang="en-US" dirty="0"/>
                        <a:t> C- cells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tumor,resembles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carcinoid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tumor,cell</a:t>
                      </a:r>
                      <a:r>
                        <a:rPr lang="en-US" baseline="0" dirty="0"/>
                        <a:t>-balls and </a:t>
                      </a:r>
                      <a:r>
                        <a:rPr lang="en-US" baseline="0" dirty="0" err="1"/>
                        <a:t>amyloid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/>
                        <a:t>stroma</a:t>
                      </a:r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TREATMENT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PROGNOSIS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figures</a:t>
            </a:r>
            <a:r>
              <a:rPr lang="en-US" dirty="0">
                <a:hlinkClick r:id="rId2" action="ppaction://hlinkfile"/>
              </a:rPr>
              <a:t>thy.malg.pic.1.png</a:t>
            </a:r>
            <a:r>
              <a:rPr lang="en-US" dirty="0">
                <a:hlinkClick r:id="rId3" action="ppaction://hlinkfile"/>
              </a:rPr>
              <a:t>thy.malg.pic.2 anaplastic.png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TREATMENT OF MALIGNANCY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/>
              <a:t>DIFFRENTIATED(PAPILLARY,FOLLICULAR)</a:t>
            </a:r>
          </a:p>
          <a:p>
            <a:pPr>
              <a:buNone/>
            </a:pPr>
            <a:r>
              <a:rPr lang="en-US" dirty="0"/>
              <a:t>When </a:t>
            </a:r>
            <a:r>
              <a:rPr lang="en-US" dirty="0" err="1"/>
              <a:t>preop</a:t>
            </a:r>
            <a:r>
              <a:rPr lang="en-US" dirty="0"/>
              <a:t> diagnosis has been made</a:t>
            </a:r>
          </a:p>
          <a:p>
            <a:pPr>
              <a:buNone/>
            </a:pPr>
            <a:r>
              <a:rPr lang="en-US" dirty="0"/>
              <a:t>1.HIGH RISK PATINETS </a:t>
            </a:r>
            <a:r>
              <a:rPr lang="en-US" dirty="0" err="1"/>
              <a:t>e.g.larger</a:t>
            </a:r>
            <a:r>
              <a:rPr lang="en-US" dirty="0"/>
              <a:t> than 2 cm </a:t>
            </a:r>
            <a:r>
              <a:rPr lang="en-US" dirty="0" err="1"/>
              <a:t>tumor,locally</a:t>
            </a:r>
            <a:r>
              <a:rPr lang="en-US" dirty="0"/>
              <a:t> aggressive or metastatic disease</a:t>
            </a:r>
          </a:p>
          <a:p>
            <a:pPr>
              <a:buNone/>
            </a:pPr>
            <a:r>
              <a:rPr lang="en-US" dirty="0"/>
              <a:t>         total </a:t>
            </a:r>
            <a:r>
              <a:rPr lang="en-US" dirty="0" err="1"/>
              <a:t>thyroidectomy</a:t>
            </a:r>
            <a:r>
              <a:rPr lang="en-US" dirty="0"/>
              <a:t>+</a:t>
            </a:r>
          </a:p>
          <a:p>
            <a:pPr>
              <a:buNone/>
            </a:pPr>
            <a:r>
              <a:rPr lang="en-US" dirty="0"/>
              <a:t>         excision of involved structures </a:t>
            </a:r>
            <a:r>
              <a:rPr lang="en-US" dirty="0" err="1"/>
              <a:t>e.g.trachea,oesophagus,larynx</a:t>
            </a:r>
            <a:r>
              <a:rPr lang="en-US" dirty="0"/>
              <a:t> or RLN+</a:t>
            </a:r>
          </a:p>
          <a:p>
            <a:pPr>
              <a:buNone/>
            </a:pPr>
            <a:r>
              <a:rPr lang="en-US" dirty="0"/>
              <a:t>       </a:t>
            </a:r>
            <a:r>
              <a:rPr lang="en-US" dirty="0" err="1"/>
              <a:t>lymphnode</a:t>
            </a:r>
            <a:r>
              <a:rPr lang="en-US" dirty="0"/>
              <a:t> dissection+</a:t>
            </a:r>
          </a:p>
          <a:p>
            <a:pPr>
              <a:buNone/>
            </a:pPr>
            <a:r>
              <a:rPr lang="en-US" dirty="0"/>
              <a:t>       radio active ablation+</a:t>
            </a:r>
          </a:p>
          <a:p>
            <a:pPr>
              <a:buNone/>
            </a:pPr>
            <a:r>
              <a:rPr lang="en-US" dirty="0"/>
              <a:t>       long term TSH </a:t>
            </a:r>
            <a:r>
              <a:rPr lang="en-US" dirty="0" err="1"/>
              <a:t>suppresion</a:t>
            </a:r>
            <a:endParaRPr lang="en-US" dirty="0"/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2.LOW RISK PATIENTS-controversies for best approach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Conservative approach</a:t>
            </a:r>
          </a:p>
          <a:p>
            <a:pPr>
              <a:buNone/>
            </a:pPr>
            <a:r>
              <a:rPr lang="en-US" dirty="0"/>
              <a:t>        </a:t>
            </a:r>
            <a:r>
              <a:rPr lang="en-US" dirty="0" err="1"/>
              <a:t>lobectomy+TSH</a:t>
            </a:r>
            <a:r>
              <a:rPr lang="en-US" dirty="0"/>
              <a:t> </a:t>
            </a:r>
            <a:r>
              <a:rPr lang="en-US" dirty="0" err="1"/>
              <a:t>suppresion</a:t>
            </a:r>
            <a:r>
              <a:rPr lang="en-US" dirty="0"/>
              <a:t> if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   tumor &lt; 2 cm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Confined to one lobe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 err="1"/>
              <a:t>Centres</a:t>
            </a:r>
            <a:r>
              <a:rPr lang="en-US" dirty="0"/>
              <a:t> low in </a:t>
            </a:r>
            <a:r>
              <a:rPr lang="en-US" dirty="0" err="1"/>
              <a:t>expirience</a:t>
            </a:r>
            <a:r>
              <a:rPr lang="en-US" dirty="0"/>
              <a:t> as 30% risk of </a:t>
            </a:r>
            <a:r>
              <a:rPr lang="en-US" dirty="0" err="1"/>
              <a:t>hypoparathyroidism,RCN</a:t>
            </a:r>
            <a:r>
              <a:rPr lang="en-US" dirty="0"/>
              <a:t> injury</a:t>
            </a:r>
          </a:p>
          <a:p>
            <a:pPr marL="514350" indent="-514350">
              <a:buNone/>
            </a:pPr>
            <a:r>
              <a:rPr lang="en-US" dirty="0"/>
              <a:t>           </a:t>
            </a:r>
            <a:r>
              <a:rPr lang="en-US" b="1" dirty="0"/>
              <a:t>total </a:t>
            </a:r>
            <a:r>
              <a:rPr lang="en-US" b="1" dirty="0" err="1"/>
              <a:t>thyroidectomy</a:t>
            </a:r>
            <a:r>
              <a:rPr lang="en-US" b="1" dirty="0"/>
              <a:t> </a:t>
            </a:r>
            <a:r>
              <a:rPr lang="en-US" dirty="0"/>
              <a:t>if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    bilateral disease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/>
              <a:t>Clear indication of post op radioiodine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err="1"/>
              <a:t>Preop</a:t>
            </a:r>
            <a:r>
              <a:rPr lang="en-US" dirty="0"/>
              <a:t> diagnosis of high risk cancer</a:t>
            </a:r>
          </a:p>
          <a:p>
            <a:pPr marL="514350" indent="-514350">
              <a:buNone/>
            </a:pPr>
            <a:r>
              <a:rPr lang="en-US" dirty="0"/>
              <a:t>  </a:t>
            </a:r>
          </a:p>
          <a:p>
            <a:pPr marL="514350" indent="-514350">
              <a:buNone/>
            </a:pPr>
            <a:endParaRPr lang="en-IN" dirty="0"/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525963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/>
              <a:t>Radical approach</a:t>
            </a:r>
          </a:p>
          <a:p>
            <a:pPr>
              <a:buNone/>
            </a:pPr>
            <a:r>
              <a:rPr lang="en-US" dirty="0"/>
              <a:t>     all patients 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  total </a:t>
            </a:r>
            <a:r>
              <a:rPr lang="en-US" dirty="0" err="1"/>
              <a:t>thyroidecotmy</a:t>
            </a:r>
            <a:r>
              <a:rPr lang="en-US" dirty="0"/>
              <a:t>+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Central compartment node dissection+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Radioiodine+</a:t>
            </a:r>
          </a:p>
          <a:p>
            <a:pPr marL="571500" indent="-571500">
              <a:buFont typeface="+mj-lt"/>
              <a:buAutoNum type="romanUcPeriod"/>
            </a:pPr>
            <a:r>
              <a:rPr lang="en-US" dirty="0"/>
              <a:t>TSH </a:t>
            </a:r>
            <a:r>
              <a:rPr lang="en-US" dirty="0" err="1"/>
              <a:t>suppresion</a:t>
            </a:r>
            <a:endParaRPr lang="en-US" dirty="0"/>
          </a:p>
          <a:p>
            <a:pPr marL="571500" indent="-571500">
              <a:buNone/>
            </a:pPr>
            <a:r>
              <a:rPr lang="en-US" dirty="0"/>
              <a:t>2.When diagnosis made after diagnostic </a:t>
            </a:r>
            <a:r>
              <a:rPr lang="en-US" dirty="0" err="1"/>
              <a:t>lobectomy</a:t>
            </a:r>
            <a:endParaRPr lang="en-US" dirty="0"/>
          </a:p>
          <a:p>
            <a:pPr marL="571500" indent="-571500">
              <a:buNone/>
            </a:pPr>
            <a:r>
              <a:rPr lang="en-US" dirty="0"/>
              <a:t>     TSH </a:t>
            </a:r>
            <a:r>
              <a:rPr lang="en-US" dirty="0" err="1"/>
              <a:t>suppersion</a:t>
            </a:r>
            <a:r>
              <a:rPr lang="en-US" dirty="0"/>
              <a:t> and F/U</a:t>
            </a:r>
          </a:p>
          <a:p>
            <a:pPr marL="571500" indent="-571500">
              <a:buNone/>
            </a:pPr>
            <a:r>
              <a:rPr lang="en-US" dirty="0"/>
              <a:t>         completion </a:t>
            </a:r>
            <a:r>
              <a:rPr lang="en-US" dirty="0" err="1"/>
              <a:t>thyroidectomy</a:t>
            </a:r>
            <a:r>
              <a:rPr lang="en-US" dirty="0"/>
              <a:t> if new swelling appears or </a:t>
            </a:r>
            <a:r>
              <a:rPr lang="en-US" dirty="0" err="1"/>
              <a:t>thyroglobulin</a:t>
            </a:r>
            <a:r>
              <a:rPr lang="en-US" dirty="0"/>
              <a:t> level  rises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   </a:t>
            </a:r>
          </a:p>
          <a:p>
            <a:pPr>
              <a:buNone/>
            </a:pPr>
            <a:r>
              <a:rPr lang="en-US" dirty="0"/>
              <a:t>  </a:t>
            </a:r>
          </a:p>
          <a:p>
            <a:pPr marL="571500" indent="-57150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942</Words>
  <Application>Microsoft Office PowerPoint</Application>
  <PresentationFormat>On-screen Show (4:3)</PresentationFormat>
  <Paragraphs>140</Paragraphs>
  <Slides>19</Slides>
  <Notes>2</Notes>
  <HiddenSlides>0</HiddenSlides>
  <MMClips>2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Office Theme</vt:lpstr>
      <vt:lpstr>THYROID MALIGNANCIES </vt:lpstr>
      <vt:lpstr>THYROID MALIGNANCIES</vt:lpstr>
      <vt:lpstr>PowerPoint Presentation</vt:lpstr>
      <vt:lpstr>PowerPoint Presentation</vt:lpstr>
      <vt:lpstr>PowerPoint Presentation</vt:lpstr>
      <vt:lpstr>PowerPoint Presentation</vt:lpstr>
      <vt:lpstr>TREATMENT OF MALIGNANCY</vt:lpstr>
      <vt:lpstr>PowerPoint Presentation</vt:lpstr>
      <vt:lpstr>PowerPoint Presentation</vt:lpstr>
      <vt:lpstr>PowerPoint Presentation</vt:lpstr>
      <vt:lpstr>thyroiditis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admin</cp:lastModifiedBy>
  <cp:revision>149</cp:revision>
  <dcterms:created xsi:type="dcterms:W3CDTF">2012-04-17T09:52:46Z</dcterms:created>
  <dcterms:modified xsi:type="dcterms:W3CDTF">2023-11-30T19:32:03Z</dcterms:modified>
</cp:coreProperties>
</file>