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86" r:id="rId8"/>
    <p:sldId id="264" r:id="rId9"/>
    <p:sldId id="265" r:id="rId10"/>
    <p:sldId id="266" r:id="rId11"/>
    <p:sldId id="267" r:id="rId12"/>
    <p:sldId id="261" r:id="rId13"/>
    <p:sldId id="262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87" r:id="rId23"/>
    <p:sldId id="277" r:id="rId24"/>
    <p:sldId id="278" r:id="rId25"/>
    <p:sldId id="294" r:id="rId26"/>
    <p:sldId id="279" r:id="rId27"/>
    <p:sldId id="280" r:id="rId28"/>
    <p:sldId id="288" r:id="rId29"/>
    <p:sldId id="281" r:id="rId30"/>
    <p:sldId id="291" r:id="rId31"/>
    <p:sldId id="289" r:id="rId32"/>
    <p:sldId id="295" r:id="rId33"/>
    <p:sldId id="282" r:id="rId34"/>
    <p:sldId id="283" r:id="rId35"/>
    <p:sldId id="292" r:id="rId36"/>
    <p:sldId id="284" r:id="rId37"/>
    <p:sldId id="285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90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461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288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373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1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064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064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307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94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77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6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D65827-D727-4774-8D1A-7DEAECE54E89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269757-F306-4977-8EAC-1F524BBCB915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07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67498"/>
            <a:ext cx="10058400" cy="356616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HEPATIC FAILURE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Dr.Deepali</a:t>
            </a:r>
            <a:r>
              <a:rPr lang="en-US" b="1" dirty="0" smtClean="0"/>
              <a:t> Shukla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75450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Ischemic hepatitis/                               Liver injury caused by insufficient blood  </a:t>
            </a:r>
          </a:p>
          <a:p>
            <a:pPr marL="0" indent="0">
              <a:buNone/>
            </a:pPr>
            <a:r>
              <a:rPr lang="en-US" dirty="0" smtClean="0"/>
              <a:t>Shock liver                                              flow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Budd </a:t>
            </a:r>
            <a:r>
              <a:rPr lang="en-US" dirty="0" err="1" smtClean="0"/>
              <a:t>chiari</a:t>
            </a:r>
            <a:r>
              <a:rPr lang="en-US" dirty="0" smtClean="0"/>
              <a:t> syndrome                          Occlusion of hepatic veins that drain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liver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Portal vein thrombosis                         Blockage or narrowing of the portal vein</a:t>
            </a:r>
            <a:endParaRPr lang="en-IN" dirty="0"/>
          </a:p>
        </p:txBody>
      </p:sp>
      <p:sp>
        <p:nvSpPr>
          <p:cNvPr id="4" name="Right Arrow 3"/>
          <p:cNvSpPr/>
          <p:nvPr/>
        </p:nvSpPr>
        <p:spPr>
          <a:xfrm>
            <a:off x="3097849" y="1963330"/>
            <a:ext cx="871671" cy="17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Arrow 4"/>
          <p:cNvSpPr/>
          <p:nvPr/>
        </p:nvSpPr>
        <p:spPr>
          <a:xfrm>
            <a:off x="3533684" y="3320570"/>
            <a:ext cx="811851" cy="17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3499500" y="4677810"/>
            <a:ext cx="769121" cy="17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95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Metabolic causes: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Alpha 1 antitrypsin</a:t>
            </a:r>
          </a:p>
          <a:p>
            <a:pPr marL="0" indent="0">
              <a:buNone/>
            </a:pPr>
            <a:r>
              <a:rPr lang="en-US" dirty="0" smtClean="0"/>
              <a:t>Fructose intolerance</a:t>
            </a:r>
          </a:p>
          <a:p>
            <a:pPr marL="0" indent="0">
              <a:buNone/>
            </a:pPr>
            <a:r>
              <a:rPr lang="en-US" dirty="0" err="1" smtClean="0"/>
              <a:t>Galactosemia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Reye syndrome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83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Morphology: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The histologic correlate of acute liver failure is </a:t>
            </a:r>
            <a:r>
              <a:rPr lang="en-US" dirty="0" smtClean="0">
                <a:solidFill>
                  <a:srgbClr val="FF0000"/>
                </a:solidFill>
              </a:rPr>
              <a:t>Massive hepatic necrosis.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liver failure: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Chronic liver failure occurs in context of </a:t>
            </a:r>
            <a:r>
              <a:rPr lang="en-US" dirty="0" smtClean="0">
                <a:solidFill>
                  <a:schemeClr val="accent1"/>
                </a:solidFill>
              </a:rPr>
              <a:t>cirrhosis.</a:t>
            </a:r>
          </a:p>
          <a:p>
            <a:pPr marL="0" indent="0">
              <a:buNone/>
            </a:pPr>
            <a:r>
              <a:rPr lang="en-US" dirty="0" smtClean="0"/>
              <a:t>Chronic liver disease is the most common route of hepatic failure and is the end point of relentless chronic liver damage ending in cirrhosis.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Etiology of Chronic liver failure:</a:t>
            </a:r>
          </a:p>
          <a:p>
            <a:pPr marL="0" indent="0">
              <a:buNone/>
            </a:pPr>
            <a:r>
              <a:rPr lang="en-US" dirty="0" smtClean="0"/>
              <a:t>Hepatitis B and C</a:t>
            </a:r>
          </a:p>
          <a:p>
            <a:pPr marL="0" indent="0">
              <a:buNone/>
            </a:pPr>
            <a:r>
              <a:rPr lang="en-US" dirty="0" smtClean="0"/>
              <a:t>Long term alcohol consumption</a:t>
            </a:r>
          </a:p>
          <a:p>
            <a:pPr marL="0" indent="0">
              <a:buNone/>
            </a:pPr>
            <a:r>
              <a:rPr lang="en-US" dirty="0" smtClean="0"/>
              <a:t>Cirrhosis</a:t>
            </a:r>
          </a:p>
          <a:p>
            <a:pPr marL="0" indent="0">
              <a:buNone/>
            </a:pPr>
            <a:r>
              <a:rPr lang="en-US" dirty="0" smtClean="0"/>
              <a:t>Hemochromatosis</a:t>
            </a:r>
          </a:p>
          <a:p>
            <a:pPr marL="0" indent="0">
              <a:buNone/>
            </a:pPr>
            <a:r>
              <a:rPr lang="en-US" dirty="0" smtClean="0"/>
              <a:t>Malnutrition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31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7" y="640935"/>
            <a:ext cx="9263640" cy="5315483"/>
          </a:xfrm>
        </p:spPr>
      </p:pic>
    </p:spTree>
    <p:extLst>
      <p:ext uri="{BB962C8B-B14F-4D97-AF65-F5344CB8AC3E}">
        <p14:creationId xmlns:p14="http://schemas.microsoft.com/office/powerpoint/2010/main" val="26345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14" y="1846263"/>
            <a:ext cx="9579698" cy="4022725"/>
          </a:xfrm>
        </p:spPr>
      </p:pic>
    </p:spTree>
    <p:extLst>
      <p:ext uri="{BB962C8B-B14F-4D97-AF65-F5344CB8AC3E}">
        <p14:creationId xmlns:p14="http://schemas.microsoft.com/office/powerpoint/2010/main" val="4477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features: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Jaundice and cholestasis</a:t>
            </a:r>
          </a:p>
          <a:p>
            <a:r>
              <a:rPr lang="en-US" dirty="0" err="1" smtClean="0"/>
              <a:t>Hypoalbuminemia</a:t>
            </a:r>
            <a:endParaRPr lang="en-US" dirty="0" smtClean="0"/>
          </a:p>
          <a:p>
            <a:r>
              <a:rPr lang="en-US" dirty="0" smtClean="0"/>
              <a:t>Hypoglycemia</a:t>
            </a:r>
          </a:p>
          <a:p>
            <a:r>
              <a:rPr lang="en-US" dirty="0" err="1" smtClean="0"/>
              <a:t>Gynecomastia</a:t>
            </a:r>
            <a:endParaRPr lang="en-US" dirty="0" smtClean="0"/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Muscle wasting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73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Palmar erythema</a:t>
            </a:r>
            <a:endParaRPr lang="en-IN" dirty="0"/>
          </a:p>
        </p:txBody>
      </p:sp>
      <p:pic>
        <p:nvPicPr>
          <p:cNvPr id="1026" name="Picture 2" descr="Palmar Erythema: Symptoms and Cau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444" y="1846263"/>
            <a:ext cx="716743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 </a:t>
            </a:r>
            <a:r>
              <a:rPr lang="en-US" dirty="0" err="1" smtClean="0"/>
              <a:t>angioma</a:t>
            </a:r>
            <a:endParaRPr lang="en-IN" dirty="0"/>
          </a:p>
        </p:txBody>
      </p:sp>
      <p:pic>
        <p:nvPicPr>
          <p:cNvPr id="2050" name="Picture 2" descr="Spider angioma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01" y="1854578"/>
            <a:ext cx="35179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wixstatic.com/media/dfa052_d6279f5a181742cfbc8068e156461fba~mv2.jpg/v1/fill/w_450,h_600,al_c,q_80,usm_0.66_1.00_0.01,enc_auto/dfa052_d6279f5a181742cfbc8068e156461fba~m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29" y="1854578"/>
            <a:ext cx="428625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Complication of hepatic failure: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Jaundice</a:t>
            </a:r>
          </a:p>
          <a:p>
            <a:r>
              <a:rPr lang="en-US" dirty="0" smtClean="0"/>
              <a:t>Hepatic encephalopathy</a:t>
            </a:r>
          </a:p>
          <a:p>
            <a:r>
              <a:rPr lang="en-US" dirty="0" smtClean="0"/>
              <a:t>Hyperkinetic circulation</a:t>
            </a:r>
          </a:p>
          <a:p>
            <a:r>
              <a:rPr lang="en-US" dirty="0" err="1" smtClean="0"/>
              <a:t>Hepatorenal</a:t>
            </a:r>
            <a:r>
              <a:rPr lang="en-US" dirty="0" smtClean="0"/>
              <a:t> syndrome</a:t>
            </a:r>
          </a:p>
          <a:p>
            <a:r>
              <a:rPr lang="en-US" dirty="0" err="1" smtClean="0"/>
              <a:t>Hepatopulmonary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Coagulation defect</a:t>
            </a:r>
          </a:p>
          <a:p>
            <a:r>
              <a:rPr lang="en-US" dirty="0" smtClean="0"/>
              <a:t>Ascites and edema</a:t>
            </a:r>
          </a:p>
          <a:p>
            <a:r>
              <a:rPr lang="en-US" dirty="0" smtClean="0"/>
              <a:t>Endocrine changes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37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Liver failure is </a:t>
            </a:r>
            <a:r>
              <a:rPr lang="en-US" u="sng" dirty="0" smtClean="0">
                <a:solidFill>
                  <a:srgbClr val="0070C0"/>
                </a:solidFill>
              </a:rPr>
              <a:t>the inability </a:t>
            </a:r>
            <a:r>
              <a:rPr lang="en-US" dirty="0" smtClean="0"/>
              <a:t>of the liver to perform its normal </a:t>
            </a:r>
            <a:r>
              <a:rPr lang="en-US" dirty="0" smtClean="0">
                <a:solidFill>
                  <a:srgbClr val="0070C0"/>
                </a:solidFill>
              </a:rPr>
              <a:t>synthetic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metabolic</a:t>
            </a:r>
            <a:r>
              <a:rPr lang="en-US" dirty="0" smtClean="0"/>
              <a:t> function as part of normal physiology.</a:t>
            </a:r>
          </a:p>
          <a:p>
            <a:r>
              <a:rPr lang="en-US" dirty="0" smtClean="0"/>
              <a:t>Two forms are recognized. </a:t>
            </a:r>
            <a:r>
              <a:rPr lang="en-US" dirty="0" smtClean="0">
                <a:solidFill>
                  <a:srgbClr val="0070C0"/>
                </a:solidFill>
              </a:rPr>
              <a:t>Acute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Chronic.</a:t>
            </a:r>
          </a:p>
          <a:p>
            <a:r>
              <a:rPr lang="en-US" dirty="0" smtClean="0"/>
              <a:t>Hepatic </a:t>
            </a:r>
            <a:r>
              <a:rPr lang="en-US" dirty="0" err="1" smtClean="0"/>
              <a:t>failre</a:t>
            </a:r>
            <a:r>
              <a:rPr lang="en-US" dirty="0" smtClean="0"/>
              <a:t> is most severe clinical consequences of liver disease as </a:t>
            </a:r>
            <a:r>
              <a:rPr lang="en-US" dirty="0" smtClean="0">
                <a:solidFill>
                  <a:srgbClr val="FF0000"/>
                </a:solidFill>
              </a:rPr>
              <a:t>the end point </a:t>
            </a:r>
            <a:r>
              <a:rPr lang="en-US" dirty="0" smtClean="0"/>
              <a:t>of progressive liver damage.</a:t>
            </a:r>
          </a:p>
          <a:p>
            <a:r>
              <a:rPr lang="en-US" dirty="0" smtClean="0"/>
              <a:t>Either insidious destruction of hepatocytes</a:t>
            </a:r>
          </a:p>
          <a:p>
            <a:r>
              <a:rPr lang="en-US" dirty="0" err="1" smtClean="0"/>
              <a:t>Repetative</a:t>
            </a:r>
            <a:r>
              <a:rPr lang="en-US" dirty="0" smtClean="0"/>
              <a:t> discrete waves of parenchymal damage.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63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Jaundice: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Jaundice usually reflect the severity of liver cell damage since it occurs due to failure of liver cells to metabolite bilirubin.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>
                <a:solidFill>
                  <a:schemeClr val="accent1"/>
                </a:solidFill>
              </a:rPr>
              <a:t>acute liver failure </a:t>
            </a:r>
            <a:r>
              <a:rPr lang="en-US" dirty="0" smtClean="0"/>
              <a:t>jaundice nearly parallels the extend of liver cell damage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>
                <a:solidFill>
                  <a:schemeClr val="accent1"/>
                </a:solidFill>
              </a:rPr>
              <a:t>chronic liver failure </a:t>
            </a:r>
            <a:r>
              <a:rPr lang="en-US" dirty="0" smtClean="0"/>
              <a:t>jaundice usually appears late.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98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Hepatic encephalopathy:</a:t>
            </a:r>
          </a:p>
          <a:p>
            <a:pPr marL="0" indent="0">
              <a:buNone/>
            </a:pPr>
            <a:r>
              <a:rPr lang="en-US" dirty="0" smtClean="0"/>
              <a:t>Hepatic encephalopathy also known as </a:t>
            </a:r>
            <a:r>
              <a:rPr lang="en-US" dirty="0" err="1" smtClean="0">
                <a:solidFill>
                  <a:schemeClr val="accent1"/>
                </a:solidFill>
              </a:rPr>
              <a:t>portosystemic</a:t>
            </a:r>
            <a:r>
              <a:rPr lang="en-US" dirty="0" smtClean="0">
                <a:solidFill>
                  <a:schemeClr val="accent1"/>
                </a:solidFill>
              </a:rPr>
              <a:t> encephalopathy </a:t>
            </a:r>
            <a:r>
              <a:rPr lang="en-US" dirty="0" smtClean="0"/>
              <a:t>is the </a:t>
            </a:r>
            <a:r>
              <a:rPr lang="en-US" dirty="0" err="1" smtClean="0"/>
              <a:t>occurance</a:t>
            </a:r>
            <a:r>
              <a:rPr lang="en-US" dirty="0" smtClean="0"/>
              <a:t> of confusion, altered level of consciousness and coma as a result of liver failure.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advanced stages it is also called </a:t>
            </a:r>
            <a:r>
              <a:rPr lang="en-US" dirty="0" smtClean="0">
                <a:solidFill>
                  <a:schemeClr val="accent1"/>
                </a:solidFill>
              </a:rPr>
              <a:t>hepatic coma</a:t>
            </a:r>
            <a:r>
              <a:rPr lang="en-US" dirty="0" smtClean="0"/>
              <a:t> . It may ultimately lead to death.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81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Hepatic Encephalopathy – Midas Multispecialty Hospit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44" y="538385"/>
            <a:ext cx="7272471" cy="524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46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Signs and symptoms: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Disturbed consciousness</a:t>
            </a:r>
          </a:p>
          <a:p>
            <a:pPr marL="0" indent="0">
              <a:buNone/>
            </a:pPr>
            <a:r>
              <a:rPr lang="en-US" dirty="0" smtClean="0"/>
              <a:t>Personality changes</a:t>
            </a:r>
          </a:p>
          <a:p>
            <a:pPr marL="0" indent="0">
              <a:buNone/>
            </a:pPr>
            <a:r>
              <a:rPr lang="en-US" dirty="0" smtClean="0"/>
              <a:t>Intellectual deterioration</a:t>
            </a:r>
          </a:p>
          <a:p>
            <a:pPr marL="0" indent="0">
              <a:buNone/>
            </a:pPr>
            <a:r>
              <a:rPr lang="en-US" dirty="0" smtClean="0"/>
              <a:t>Flapping tremors</a:t>
            </a:r>
          </a:p>
          <a:p>
            <a:pPr marL="0" indent="0">
              <a:buNone/>
            </a:pPr>
            <a:r>
              <a:rPr lang="en-US" dirty="0" smtClean="0"/>
              <a:t>Coma</a:t>
            </a:r>
          </a:p>
          <a:p>
            <a:pPr marL="0" indent="0">
              <a:buNone/>
            </a:pPr>
            <a:r>
              <a:rPr lang="en-US" dirty="0" smtClean="0"/>
              <a:t>death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59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genesis of </a:t>
            </a:r>
            <a:r>
              <a:rPr lang="en-US" dirty="0" err="1" smtClean="0"/>
              <a:t>cns</a:t>
            </a:r>
            <a:r>
              <a:rPr lang="en-US" dirty="0" smtClean="0"/>
              <a:t> manifestation in liver disease is by toxin products not metabolized by liver.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Ammonia </a:t>
            </a:r>
            <a:r>
              <a:rPr lang="en-US" dirty="0" smtClean="0"/>
              <a:t>is main for this pathogenesis.</a:t>
            </a:r>
          </a:p>
          <a:p>
            <a:r>
              <a:rPr lang="en-US" dirty="0" smtClean="0"/>
              <a:t>Toxic substances produced by intestinal bacteria reach </a:t>
            </a:r>
            <a:r>
              <a:rPr lang="en-US" dirty="0" err="1" smtClean="0"/>
              <a:t>upto</a:t>
            </a:r>
            <a:r>
              <a:rPr lang="en-US" dirty="0" smtClean="0"/>
              <a:t> systemic circulation and progress to hepatic coma.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8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55" y="632390"/>
            <a:ext cx="5375305" cy="5375304"/>
          </a:xfrm>
        </p:spPr>
      </p:pic>
    </p:spTree>
    <p:extLst>
      <p:ext uri="{BB962C8B-B14F-4D97-AF65-F5344CB8AC3E}">
        <p14:creationId xmlns:p14="http://schemas.microsoft.com/office/powerpoint/2010/main" val="62625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Hyperkinetic circulation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Peripheral vasodilatation</a:t>
            </a:r>
          </a:p>
          <a:p>
            <a:pPr marL="0" indent="0">
              <a:buNone/>
            </a:pPr>
            <a:r>
              <a:rPr lang="en-US" dirty="0" smtClean="0"/>
              <a:t>Increased splanchnic blood flow</a:t>
            </a:r>
          </a:p>
          <a:p>
            <a:pPr marL="0" indent="0">
              <a:buNone/>
            </a:pPr>
            <a:r>
              <a:rPr lang="en-US" dirty="0" smtClean="0"/>
              <a:t>Increased cardiac output</a:t>
            </a:r>
          </a:p>
          <a:p>
            <a:pPr marL="0" indent="0">
              <a:buNone/>
            </a:pPr>
            <a:r>
              <a:rPr lang="en-US" dirty="0" smtClean="0"/>
              <a:t>Impaired renal cortical perfusion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80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Hepatorenal</a:t>
            </a:r>
            <a:r>
              <a:rPr lang="en-US" dirty="0" smtClean="0">
                <a:solidFill>
                  <a:schemeClr val="accent1"/>
                </a:solidFill>
              </a:rPr>
              <a:t> syndrome:</a:t>
            </a:r>
          </a:p>
          <a:p>
            <a:pPr marL="0" indent="0">
              <a:buNone/>
            </a:pPr>
            <a:r>
              <a:rPr lang="en-US" dirty="0" smtClean="0"/>
              <a:t>Effective reduction in renal blood flow as a consequence of systemic vasodilatation and pooling of blood in portal circulation.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Acute renal failure is usually </a:t>
            </a:r>
            <a:r>
              <a:rPr lang="en-US" dirty="0"/>
              <a:t>associated with oliguria and </a:t>
            </a:r>
            <a:r>
              <a:rPr lang="en-US" dirty="0" smtClean="0"/>
              <a:t>uremia but with good tubular </a:t>
            </a:r>
            <a:r>
              <a:rPr lang="en-US" dirty="0" err="1" smtClean="0"/>
              <a:t>fuction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43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8" name="Picture 10" descr="Hepatorenal syndrome - ScienceDir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45" y="478565"/>
            <a:ext cx="7537389" cy="532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73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Hepatopulmonary</a:t>
            </a:r>
            <a:r>
              <a:rPr lang="en-US" dirty="0" smtClean="0">
                <a:solidFill>
                  <a:schemeClr val="accent1"/>
                </a:solidFill>
              </a:rPr>
              <a:t> syndrome: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Pulmonary vasodilatation and intra pulmonary </a:t>
            </a:r>
            <a:r>
              <a:rPr lang="en-US" dirty="0" err="1" smtClean="0"/>
              <a:t>arterio</a:t>
            </a:r>
            <a:r>
              <a:rPr lang="en-US" dirty="0" smtClean="0"/>
              <a:t> venous shunting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Ventilation perfusion inequality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Impaired pulmonary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5090260" y="2717563"/>
            <a:ext cx="222190" cy="478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5090260" y="3582361"/>
            <a:ext cx="242316" cy="550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60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commonly hepatic failure is the result of sudden and massive destruction of hepatic tissue.</a:t>
            </a:r>
          </a:p>
          <a:p>
            <a:r>
              <a:rPr lang="en-US" dirty="0" smtClean="0"/>
              <a:t>Whatever the sequences, 80% to 90% of hepatic function must be lost before hepatic failure ensues.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9801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hepatopulmonary syndr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69" y="2012946"/>
            <a:ext cx="8003990" cy="31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75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05" y="1846263"/>
            <a:ext cx="7916516" cy="4022725"/>
          </a:xfrm>
        </p:spPr>
      </p:pic>
    </p:spTree>
    <p:extLst>
      <p:ext uri="{BB962C8B-B14F-4D97-AF65-F5344CB8AC3E}">
        <p14:creationId xmlns:p14="http://schemas.microsoft.com/office/powerpoint/2010/main" val="2504028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789" y="196553"/>
            <a:ext cx="8537247" cy="58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23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Coagulation defect: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Impaired synthesis of coagulation factors result in coagulation disorders.</a:t>
            </a:r>
            <a:endParaRPr lang="en-IN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DIC,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thrombocytopenia, fibrin degradation products </a:t>
            </a:r>
            <a:r>
              <a:rPr lang="en-US" dirty="0" smtClean="0"/>
              <a:t>in blood.</a:t>
            </a:r>
          </a:p>
        </p:txBody>
      </p:sp>
    </p:spTree>
    <p:extLst>
      <p:ext uri="{BB962C8B-B14F-4D97-AF65-F5344CB8AC3E}">
        <p14:creationId xmlns:p14="http://schemas.microsoft.com/office/powerpoint/2010/main" val="23415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Ascites and </a:t>
            </a:r>
            <a:r>
              <a:rPr lang="en-US" dirty="0" err="1" smtClean="0">
                <a:solidFill>
                  <a:schemeClr val="accent1"/>
                </a:solidFill>
              </a:rPr>
              <a:t>oedema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</a:t>
            </a:r>
            <a:r>
              <a:rPr lang="en-US" dirty="0" smtClean="0"/>
              <a:t>Decreased synthesis of albumin by liver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</a:t>
            </a:r>
            <a:r>
              <a:rPr lang="en-US" dirty="0" smtClean="0"/>
              <a:t>Decreased oncotic pressure, increased hydrostatic pressure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</a:t>
            </a:r>
            <a:r>
              <a:rPr lang="en-US" dirty="0" smtClean="0"/>
              <a:t>Ascites and edema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4084890" y="2768838"/>
            <a:ext cx="196553" cy="418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067798" y="3615030"/>
            <a:ext cx="213645" cy="495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3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https://cdnintech.com/media/chapter/56859/1512345123/media/F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44" y="358923"/>
            <a:ext cx="6768269" cy="59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49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Endocrinal change: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err="1" smtClean="0"/>
              <a:t>Gynecomastia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Hypogonadism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Underlying mechanism appears to be changed end organ   </a:t>
            </a:r>
          </a:p>
          <a:p>
            <a:pPr marL="0" indent="0">
              <a:buNone/>
            </a:pPr>
            <a:r>
              <a:rPr lang="en-US" dirty="0" smtClean="0"/>
              <a:t>  sensitiveness to sex hormones in cirrhosis.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24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52" y="854580"/>
            <a:ext cx="8118504" cy="5306938"/>
          </a:xfrm>
        </p:spPr>
      </p:pic>
    </p:spTree>
    <p:extLst>
      <p:ext uri="{BB962C8B-B14F-4D97-AF65-F5344CB8AC3E}">
        <p14:creationId xmlns:p14="http://schemas.microsoft.com/office/powerpoint/2010/main" val="17048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THANK YOU…</a:t>
            </a:r>
            <a:endParaRPr lang="en-I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9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Hepatic failure fall mainly in two major categories.</a:t>
            </a:r>
          </a:p>
          <a:p>
            <a:pPr marL="0" indent="0">
              <a:buNone/>
            </a:pPr>
            <a:r>
              <a:rPr lang="en-US" dirty="0" smtClean="0"/>
              <a:t>     1.</a:t>
            </a:r>
            <a:r>
              <a:rPr lang="en-US" dirty="0" smtClean="0">
                <a:solidFill>
                  <a:srgbClr val="FF0000"/>
                </a:solidFill>
              </a:rPr>
              <a:t>Acute liver failure     also known as </a:t>
            </a:r>
            <a:r>
              <a:rPr lang="en-US" dirty="0" smtClean="0">
                <a:solidFill>
                  <a:schemeClr val="accent1"/>
                </a:solidFill>
              </a:rPr>
              <a:t>Fulminant hepatic </a:t>
            </a:r>
            <a:r>
              <a:rPr lang="en-US" dirty="0" err="1" smtClean="0">
                <a:solidFill>
                  <a:schemeClr val="accent1"/>
                </a:solidFill>
              </a:rPr>
              <a:t>failue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                                                   Fulminant hepatitis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                                                   </a:t>
            </a:r>
            <a:r>
              <a:rPr lang="en-US" dirty="0" err="1" smtClean="0">
                <a:solidFill>
                  <a:schemeClr val="accent1"/>
                </a:solidFill>
              </a:rPr>
              <a:t>Subacute</a:t>
            </a:r>
            <a:r>
              <a:rPr lang="en-US" dirty="0" smtClean="0">
                <a:solidFill>
                  <a:schemeClr val="accent1"/>
                </a:solidFill>
              </a:rPr>
              <a:t> liver failure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                                                   </a:t>
            </a:r>
            <a:r>
              <a:rPr lang="en-US" dirty="0" err="1" smtClean="0">
                <a:solidFill>
                  <a:schemeClr val="accent1"/>
                </a:solidFill>
              </a:rPr>
              <a:t>Hyperacute</a:t>
            </a:r>
            <a:r>
              <a:rPr lang="en-US" dirty="0" smtClean="0">
                <a:solidFill>
                  <a:schemeClr val="accent1"/>
                </a:solidFill>
              </a:rPr>
              <a:t> liver failure</a:t>
            </a:r>
          </a:p>
          <a:p>
            <a:pPr marL="0" indent="0">
              <a:buNone/>
            </a:pPr>
            <a:r>
              <a:rPr lang="en-US" dirty="0" smtClean="0"/>
              <a:t>     2</a:t>
            </a:r>
            <a:r>
              <a:rPr lang="en-US" dirty="0" smtClean="0">
                <a:solidFill>
                  <a:srgbClr val="FF0000"/>
                </a:solidFill>
              </a:rPr>
              <a:t>.Chronic liver failure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4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ACUTE HEPATIC FAILURE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hepatic failure is defined as the </a:t>
            </a:r>
            <a:r>
              <a:rPr lang="en-US" u="sng" dirty="0" smtClean="0">
                <a:solidFill>
                  <a:srgbClr val="FF0000"/>
                </a:solidFill>
              </a:rPr>
              <a:t>rapid</a:t>
            </a:r>
            <a:r>
              <a:rPr lang="en-US" dirty="0" smtClean="0"/>
              <a:t> development of </a:t>
            </a:r>
            <a:r>
              <a:rPr lang="en-US" u="sng" dirty="0" smtClean="0">
                <a:solidFill>
                  <a:srgbClr val="FF0000"/>
                </a:solidFill>
              </a:rPr>
              <a:t>hepatocellular dysfunction</a:t>
            </a:r>
            <a:r>
              <a:rPr lang="en-US" dirty="0" smtClean="0"/>
              <a:t>, specially coagulopathy and mental status challenges in a patient without known prior liver disease.</a:t>
            </a:r>
          </a:p>
          <a:p>
            <a:r>
              <a:rPr lang="en-US" dirty="0" smtClean="0"/>
              <a:t>Acute liver failure denotes clinical hepatic insufficiency that progress from onset of symptoms to hepatic encephalopathy within 2 to 3 weeks.</a:t>
            </a:r>
          </a:p>
          <a:p>
            <a:r>
              <a:rPr lang="en-US" dirty="0" smtClean="0"/>
              <a:t>It is a medical emergency that requires hospitalization.</a:t>
            </a:r>
          </a:p>
          <a:p>
            <a:r>
              <a:rPr lang="en-US" dirty="0" smtClean="0"/>
              <a:t>It is more common in woman than in men.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512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Etiology:</a:t>
            </a:r>
          </a:p>
          <a:p>
            <a:pPr marL="0" indent="0">
              <a:buNone/>
            </a:pPr>
            <a:r>
              <a:rPr lang="en-US" dirty="0" smtClean="0"/>
              <a:t>Acute viral hepatitis( A –E )</a:t>
            </a:r>
          </a:p>
          <a:p>
            <a:pPr marL="0" indent="0">
              <a:buNone/>
            </a:pPr>
            <a:r>
              <a:rPr lang="en-US" dirty="0" smtClean="0"/>
              <a:t>Chemical agents</a:t>
            </a:r>
          </a:p>
          <a:p>
            <a:pPr marL="0" indent="0">
              <a:buNone/>
            </a:pPr>
            <a:r>
              <a:rPr lang="en-US" dirty="0" smtClean="0"/>
              <a:t>Mushroom poisoning</a:t>
            </a:r>
          </a:p>
          <a:p>
            <a:pPr marL="0" indent="0">
              <a:buNone/>
            </a:pPr>
            <a:r>
              <a:rPr lang="en-US" dirty="0" smtClean="0"/>
              <a:t>Drugs </a:t>
            </a:r>
          </a:p>
          <a:p>
            <a:pPr marL="0" indent="0">
              <a:buNone/>
            </a:pPr>
            <a:r>
              <a:rPr lang="en-US" dirty="0" smtClean="0"/>
              <a:t>Vascular causes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65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7"/>
          <a:stretch>
            <a:fillRect/>
          </a:stretch>
        </p:blipFill>
        <p:spPr>
          <a:xfrm>
            <a:off x="1956987" y="880218"/>
            <a:ext cx="7614303" cy="49909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17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IN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Viral hepatitis:</a:t>
            </a:r>
          </a:p>
          <a:p>
            <a:r>
              <a:rPr lang="en-US" dirty="0" smtClean="0"/>
              <a:t>Hepatitis A and B accounts for most of the cases.</a:t>
            </a:r>
          </a:p>
          <a:p>
            <a:r>
              <a:rPr lang="en-US" dirty="0" smtClean="0"/>
              <a:t>Atypical causes of viral hepatitis and fulminant hepatic failure includes cytomegalovirus, herpes simplex virus, Epstein </a:t>
            </a:r>
            <a:r>
              <a:rPr lang="en-US" dirty="0" err="1" smtClean="0"/>
              <a:t>barr</a:t>
            </a:r>
            <a:r>
              <a:rPr lang="en-US" dirty="0" smtClean="0"/>
              <a:t> virus.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Drug induced hepatotoxicity: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Acetaminophen </a:t>
            </a:r>
            <a:r>
              <a:rPr lang="en-US" dirty="0" smtClean="0"/>
              <a:t>is the main drug for hepatotoxicity.</a:t>
            </a:r>
          </a:p>
          <a:p>
            <a:pPr marL="0" indent="0">
              <a:buNone/>
            </a:pPr>
            <a:r>
              <a:rPr lang="en-US" dirty="0" smtClean="0"/>
              <a:t>Some kind of antibiotic, </a:t>
            </a:r>
            <a:r>
              <a:rPr lang="en-US" dirty="0" err="1" smtClean="0"/>
              <a:t>anaesthetic</a:t>
            </a:r>
            <a:r>
              <a:rPr lang="en-US" dirty="0" smtClean="0"/>
              <a:t> agents, salicylates are also associated with hepatotoxicity.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61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Toxin related hepatotoxicity:</a:t>
            </a:r>
          </a:p>
          <a:p>
            <a:r>
              <a:rPr lang="en-US" dirty="0" smtClean="0"/>
              <a:t>Amina </a:t>
            </a:r>
            <a:r>
              <a:rPr lang="en-US" dirty="0" err="1" smtClean="0"/>
              <a:t>phalloides</a:t>
            </a:r>
            <a:endParaRPr lang="en-US" dirty="0" smtClean="0"/>
          </a:p>
          <a:p>
            <a:r>
              <a:rPr lang="en-US" dirty="0" smtClean="0"/>
              <a:t>Mushroom</a:t>
            </a:r>
          </a:p>
          <a:p>
            <a:r>
              <a:rPr lang="en-US" dirty="0" smtClean="0"/>
              <a:t>Cyanobacteria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30628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</TotalTime>
  <Words>748</Words>
  <Application>Microsoft Office PowerPoint</Application>
  <PresentationFormat>Widescreen</PresentationFormat>
  <Paragraphs>131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Retrospect</vt:lpstr>
      <vt:lpstr>HEPATIC FAILURE</vt:lpstr>
      <vt:lpstr>Definition:</vt:lpstr>
      <vt:lpstr>PowerPoint Presentation</vt:lpstr>
      <vt:lpstr>PowerPoint Presentation</vt:lpstr>
      <vt:lpstr>ACUTE HEPATIC FAILURE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Chronic liver failure:</vt:lpstr>
      <vt:lpstr>PowerPoint Presentation</vt:lpstr>
      <vt:lpstr>PowerPoint Presentation</vt:lpstr>
      <vt:lpstr>Clinical features: </vt:lpstr>
      <vt:lpstr>Palmar erythema</vt:lpstr>
      <vt:lpstr>Spider angioma</vt:lpstr>
      <vt:lpstr>Complication of hepatic failure: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HEPATIC FAILURE</dc:title>
  <dc:creator>DIPALI</dc:creator>
  <cp:lastModifiedBy>DIPALI</cp:lastModifiedBy>
  <cp:revision>36</cp:revision>
  <dcterms:created xsi:type="dcterms:W3CDTF">2023-09-12T18:00:21Z</dcterms:created>
  <dcterms:modified xsi:type="dcterms:W3CDTF">2023-09-14T17:37:30Z</dcterms:modified>
</cp:coreProperties>
</file>