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5" r:id="rId25"/>
    <p:sldId id="286" r:id="rId26"/>
    <p:sldId id="279" r:id="rId27"/>
    <p:sldId id="287" r:id="rId28"/>
    <p:sldId id="280" r:id="rId29"/>
    <p:sldId id="283" r:id="rId30"/>
    <p:sldId id="281" r:id="rId31"/>
    <p:sldId id="288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3" autoAdjust="0"/>
    <p:restoredTop sz="94723" autoAdjust="0"/>
  </p:normalViewPr>
  <p:slideViewPr>
    <p:cSldViewPr>
      <p:cViewPr varScale="1">
        <p:scale>
          <a:sx n="74" d="100"/>
          <a:sy n="74" d="100"/>
        </p:scale>
        <p:origin x="102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BC82A-90E6-4728-99AE-98F922BAE836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EF409-0441-4796-BD21-D92CFF446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EF409-0441-4796-BD21-D92CFF446F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10126-EE8E-471C-BAEC-0B371CB95333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2783A-F02D-4065-81DA-018AEEC9B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ANATOMY OF LUNGS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85776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DR ARTI D. SHAH (HOD AND PROFESSOR)</a:t>
            </a:r>
          </a:p>
          <a:p>
            <a:r>
              <a:rPr lang="en-US" sz="2800" dirty="0">
                <a:solidFill>
                  <a:schemeClr val="tx1"/>
                </a:solidFill>
              </a:rPr>
              <a:t>DEPARTMENT OF RESPIRATORY MEDICINE </a:t>
            </a:r>
          </a:p>
          <a:p>
            <a:r>
              <a:rPr lang="en-US" sz="2800" dirty="0">
                <a:solidFill>
                  <a:schemeClr val="tx1"/>
                </a:solidFill>
              </a:rPr>
              <a:t>24/1/24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COSTAL SURFACE</a:t>
            </a:r>
          </a:p>
        </p:txBody>
      </p:sp>
      <p:pic>
        <p:nvPicPr>
          <p:cNvPr id="7" name="Content Placeholder 6" descr="images (79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643050"/>
            <a:ext cx="4214842" cy="442915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LARGE and CONVEX </a:t>
            </a:r>
          </a:p>
          <a:p>
            <a:r>
              <a:rPr lang="en-US" dirty="0"/>
              <a:t>It is in contact with COSTAL PLEURA and overlying  THORACIC WALL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MEDIAL SURFACE </a:t>
            </a:r>
          </a:p>
        </p:txBody>
      </p:sp>
      <p:pic>
        <p:nvPicPr>
          <p:cNvPr id="5" name="Content Placeholder 4" descr="images (80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571612"/>
            <a:ext cx="3929090" cy="485778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Divided into </a:t>
            </a:r>
            <a:r>
              <a:rPr lang="en-US" dirty="0">
                <a:solidFill>
                  <a:srgbClr val="FF0000"/>
                </a:solidFill>
              </a:rPr>
              <a:t>POSTERIOR or VERTIBRAL PART </a:t>
            </a:r>
          </a:p>
          <a:p>
            <a:r>
              <a:rPr lang="en-US" dirty="0">
                <a:solidFill>
                  <a:srgbClr val="FF0000"/>
                </a:solidFill>
              </a:rPr>
              <a:t>ANTERIOR OR MEDIASTINAL PART </a:t>
            </a:r>
          </a:p>
          <a:p>
            <a:r>
              <a:rPr lang="en-US" dirty="0" err="1">
                <a:solidFill>
                  <a:srgbClr val="FF0000"/>
                </a:solidFill>
              </a:rPr>
              <a:t>Vertibral</a:t>
            </a:r>
            <a:r>
              <a:rPr lang="en-US" dirty="0">
                <a:solidFill>
                  <a:srgbClr val="FF0000"/>
                </a:solidFill>
              </a:rPr>
              <a:t> part- </a:t>
            </a:r>
            <a:r>
              <a:rPr lang="en-US" dirty="0" err="1"/>
              <a:t>vertibral</a:t>
            </a:r>
            <a:r>
              <a:rPr lang="en-US" dirty="0"/>
              <a:t> bodies, </a:t>
            </a:r>
            <a:r>
              <a:rPr lang="en-US" dirty="0" err="1"/>
              <a:t>intervertibral</a:t>
            </a:r>
            <a:r>
              <a:rPr lang="en-US" dirty="0"/>
              <a:t> disc ,posterior </a:t>
            </a:r>
            <a:r>
              <a:rPr lang="en-US" dirty="0" err="1"/>
              <a:t>intercostal</a:t>
            </a:r>
            <a:r>
              <a:rPr lang="en-US" dirty="0"/>
              <a:t> vessels and splenic nerves</a:t>
            </a:r>
          </a:p>
          <a:p>
            <a:r>
              <a:rPr lang="en-US" dirty="0" err="1">
                <a:solidFill>
                  <a:srgbClr val="FF0000"/>
                </a:solidFill>
              </a:rPr>
              <a:t>Mediastinal</a:t>
            </a:r>
            <a:r>
              <a:rPr lang="en-US" dirty="0">
                <a:solidFill>
                  <a:srgbClr val="FF0000"/>
                </a:solidFill>
              </a:rPr>
              <a:t> part- </a:t>
            </a:r>
            <a:r>
              <a:rPr lang="en-US" dirty="0" err="1"/>
              <a:t>mediastinal</a:t>
            </a:r>
            <a:r>
              <a:rPr lang="en-US" dirty="0"/>
              <a:t> septum ,cardiac impression ,</a:t>
            </a:r>
            <a:r>
              <a:rPr lang="en-US" dirty="0" err="1"/>
              <a:t>hilum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LUNG IMPRESSION</a:t>
            </a:r>
          </a:p>
        </p:txBody>
      </p:sp>
      <p:pic>
        <p:nvPicPr>
          <p:cNvPr id="9" name="Content Placeholder 8" descr="images (82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8800" y="1857364"/>
            <a:ext cx="4084638" cy="4000528"/>
          </a:xfrm>
        </p:spPr>
      </p:pic>
      <p:pic>
        <p:nvPicPr>
          <p:cNvPr id="10" name="Content Placeholder 9" descr="images (81)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49800" y="2580481"/>
            <a:ext cx="3835400" cy="2565400"/>
          </a:xfrm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FISSURES AND LOBES</a:t>
            </a:r>
          </a:p>
        </p:txBody>
      </p:sp>
      <p:pic>
        <p:nvPicPr>
          <p:cNvPr id="5" name="Content Placeholder 4" descr="images (75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285860"/>
            <a:ext cx="4714876" cy="471490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Right lung </a:t>
            </a:r>
            <a:r>
              <a:rPr lang="en-US" dirty="0"/>
              <a:t>has </a:t>
            </a:r>
          </a:p>
          <a:p>
            <a:pPr>
              <a:buNone/>
            </a:pPr>
            <a:r>
              <a:rPr lang="en-US" dirty="0"/>
              <a:t>            3 LOBES –</a:t>
            </a:r>
            <a:r>
              <a:rPr lang="en-US" i="1" dirty="0">
                <a:solidFill>
                  <a:srgbClr val="FF0000"/>
                </a:solidFill>
              </a:rPr>
              <a:t>UPPER</a:t>
            </a:r>
          </a:p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                            - MIDDLE </a:t>
            </a:r>
          </a:p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                            -  LOWER         </a:t>
            </a:r>
            <a:r>
              <a:rPr lang="en-US" dirty="0"/>
              <a:t>2 FISSURES-</a:t>
            </a:r>
            <a:r>
              <a:rPr lang="en-US" dirty="0">
                <a:solidFill>
                  <a:srgbClr val="FF0000"/>
                </a:solidFill>
              </a:rPr>
              <a:t>OBLIQUE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                     -HORIZONTAL</a:t>
            </a:r>
            <a:endParaRPr lang="en-US" dirty="0"/>
          </a:p>
          <a:p>
            <a:pPr>
              <a:buNone/>
            </a:pPr>
            <a:r>
              <a:rPr lang="en-US" b="1" dirty="0"/>
              <a:t>Left lung </a:t>
            </a:r>
            <a:r>
              <a:rPr lang="en-US" dirty="0"/>
              <a:t>has</a:t>
            </a:r>
          </a:p>
          <a:p>
            <a:pPr>
              <a:buNone/>
            </a:pPr>
            <a:r>
              <a:rPr lang="en-US" dirty="0"/>
              <a:t>               2 LOBES – </a:t>
            </a:r>
            <a:r>
              <a:rPr lang="en-US" dirty="0">
                <a:solidFill>
                  <a:srgbClr val="FF0000"/>
                </a:solidFill>
              </a:rPr>
              <a:t>UPPER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                             - LOWER</a:t>
            </a:r>
          </a:p>
          <a:p>
            <a:pPr>
              <a:buNone/>
            </a:pPr>
            <a:r>
              <a:rPr lang="en-US" dirty="0"/>
              <a:t>        DIVIDED by</a:t>
            </a:r>
            <a:r>
              <a:rPr lang="en-US" dirty="0">
                <a:solidFill>
                  <a:srgbClr val="FF0000"/>
                </a:solidFill>
              </a:rPr>
              <a:t> OBLIQUE FISSURE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OBLIQUE FISSURE cuts into the whole thickness of the lung </a:t>
            </a:r>
            <a:r>
              <a:rPr lang="en-US" dirty="0" err="1"/>
              <a:t>exept</a:t>
            </a:r>
            <a:r>
              <a:rPr lang="en-US" dirty="0"/>
              <a:t> HILUM</a:t>
            </a:r>
          </a:p>
          <a:p>
            <a:r>
              <a:rPr lang="en-US" dirty="0"/>
              <a:t>It passes obliquely DOWNWARD and FORWARD crossing posterior border about 6 cm below apex and the inferior border about 5 cm from median plane</a:t>
            </a:r>
          </a:p>
          <a:p>
            <a:r>
              <a:rPr lang="en-US" dirty="0"/>
              <a:t>In RIGHT lung the HORIZONTAL FISSURE passes from anterior border </a:t>
            </a:r>
            <a:r>
              <a:rPr lang="en-US" dirty="0" err="1"/>
              <a:t>upto</a:t>
            </a:r>
            <a:r>
              <a:rPr lang="en-US" dirty="0"/>
              <a:t> OBLIQUE FISSURE and </a:t>
            </a:r>
            <a:r>
              <a:rPr lang="en-US" dirty="0" err="1"/>
              <a:t>seperates</a:t>
            </a:r>
            <a:r>
              <a:rPr lang="en-US" dirty="0"/>
              <a:t> wedge shaped MIDDLE LOBE from UPPER LOBE </a:t>
            </a:r>
          </a:p>
          <a:p>
            <a:r>
              <a:rPr lang="en-US" dirty="0"/>
              <a:t>LINGULA – tongue shaped projection of left lung below the CARDIAC NOTCH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SURFACE MARKING</a:t>
            </a:r>
          </a:p>
        </p:txBody>
      </p:sp>
      <p:pic>
        <p:nvPicPr>
          <p:cNvPr id="6" name="Content Placeholder 5" descr="images (76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1643050"/>
            <a:ext cx="4500594" cy="421484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Oblique fissure </a:t>
            </a:r>
            <a:r>
              <a:rPr lang="en-US" dirty="0"/>
              <a:t>can be drawn by joining -2 cm lateral to 3</a:t>
            </a:r>
            <a:r>
              <a:rPr lang="en-US" baseline="30000" dirty="0"/>
              <a:t>rd</a:t>
            </a:r>
            <a:r>
              <a:rPr lang="en-US" dirty="0"/>
              <a:t> THORACIC SPINE , point on 5 </a:t>
            </a:r>
            <a:r>
              <a:rPr lang="en-US" dirty="0" err="1"/>
              <a:t>th</a:t>
            </a:r>
            <a:r>
              <a:rPr lang="en-US" dirty="0"/>
              <a:t> rib in MIDAXILLARY LINE , point on 6 </a:t>
            </a:r>
            <a:r>
              <a:rPr lang="en-US" dirty="0" err="1"/>
              <a:t>th</a:t>
            </a:r>
            <a:r>
              <a:rPr lang="en-US" dirty="0"/>
              <a:t> costal cartilage 75 cm from median plane</a:t>
            </a:r>
          </a:p>
          <a:p>
            <a:r>
              <a:rPr lang="en-US" b="1" dirty="0"/>
              <a:t>Horizontal fissure </a:t>
            </a:r>
            <a:r>
              <a:rPr lang="en-US" dirty="0"/>
              <a:t>is drawn by line joining – point on ANTERIOR BORDER of right lung at level of 4 </a:t>
            </a:r>
            <a:r>
              <a:rPr lang="en-US" dirty="0" err="1"/>
              <a:t>th</a:t>
            </a:r>
            <a:r>
              <a:rPr lang="en-US" dirty="0"/>
              <a:t> costal cartilage, second point on 5 </a:t>
            </a:r>
            <a:r>
              <a:rPr lang="en-US" dirty="0" err="1"/>
              <a:t>th</a:t>
            </a:r>
            <a:r>
              <a:rPr lang="en-US" dirty="0"/>
              <a:t> rib in MIDAXILLARY LINE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ROOT OF  LUNG</a:t>
            </a:r>
          </a:p>
        </p:txBody>
      </p:sp>
      <p:pic>
        <p:nvPicPr>
          <p:cNvPr id="7" name="Content Placeholder 6" descr="images (83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785926"/>
            <a:ext cx="4071966" cy="364333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It is SHORT ,BROAD PEDICLE which connects the MEDIAL SURFACE of the lung to the MEDIASTINUM</a:t>
            </a:r>
          </a:p>
          <a:p>
            <a:pPr>
              <a:buNone/>
            </a:pPr>
            <a:r>
              <a:rPr lang="en-US" dirty="0"/>
              <a:t>Roots of the lungs lie at the level of 5</a:t>
            </a:r>
            <a:r>
              <a:rPr lang="en-US" baseline="30000" dirty="0"/>
              <a:t>th</a:t>
            </a:r>
            <a:r>
              <a:rPr lang="en-US" dirty="0"/>
              <a:t> ,6 </a:t>
            </a:r>
            <a:r>
              <a:rPr lang="en-US" dirty="0" err="1"/>
              <a:t>th</a:t>
            </a:r>
            <a:r>
              <a:rPr lang="en-US" dirty="0"/>
              <a:t> , 7 </a:t>
            </a:r>
            <a:r>
              <a:rPr lang="en-US" dirty="0" err="1"/>
              <a:t>th</a:t>
            </a:r>
            <a:r>
              <a:rPr lang="en-US" dirty="0"/>
              <a:t> thoracic vertebrae 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ARRANGEMENTS</a:t>
            </a:r>
          </a:p>
        </p:txBody>
      </p:sp>
      <p:pic>
        <p:nvPicPr>
          <p:cNvPr id="7" name="Content Placeholder 6" descr="images (83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785926"/>
            <a:ext cx="3508404" cy="392909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Right side </a:t>
            </a:r>
          </a:p>
          <a:p>
            <a:r>
              <a:rPr lang="en-US" i="1" dirty="0" err="1">
                <a:solidFill>
                  <a:srgbClr val="FF0000"/>
                </a:solidFill>
              </a:rPr>
              <a:t>Epartial</a:t>
            </a:r>
            <a:r>
              <a:rPr lang="en-US" i="1" dirty="0">
                <a:solidFill>
                  <a:srgbClr val="FF0000"/>
                </a:solidFill>
              </a:rPr>
              <a:t> bronchus</a:t>
            </a:r>
          </a:p>
          <a:p>
            <a:r>
              <a:rPr lang="en-US" i="1" dirty="0">
                <a:solidFill>
                  <a:srgbClr val="FF0000"/>
                </a:solidFill>
              </a:rPr>
              <a:t>Pulmonary artery</a:t>
            </a:r>
          </a:p>
          <a:p>
            <a:r>
              <a:rPr lang="en-US" i="1" dirty="0">
                <a:solidFill>
                  <a:srgbClr val="FF0000"/>
                </a:solidFill>
              </a:rPr>
              <a:t>Inferior pulmonary vein</a:t>
            </a:r>
          </a:p>
          <a:p>
            <a:pPr>
              <a:buNone/>
            </a:pPr>
            <a:r>
              <a:rPr lang="en-US" dirty="0"/>
              <a:t>Left side </a:t>
            </a:r>
          </a:p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Pulmonary artery</a:t>
            </a:r>
          </a:p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Bronchus</a:t>
            </a:r>
          </a:p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Inferior pulmonary vein</a:t>
            </a:r>
          </a:p>
          <a:p>
            <a:pPr>
              <a:buNone/>
            </a:pP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ARTERIAL SUPPLY</a:t>
            </a:r>
          </a:p>
        </p:txBody>
      </p:sp>
      <p:pic>
        <p:nvPicPr>
          <p:cNvPr id="7" name="Content Placeholder 6" descr="images (86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600200"/>
            <a:ext cx="3786214" cy="468632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BRONCHIAL ARTERY  </a:t>
            </a:r>
            <a:r>
              <a:rPr lang="en-US" dirty="0"/>
              <a:t>supply nutrition to bronchial tree and pulmonary tissue </a:t>
            </a:r>
          </a:p>
          <a:p>
            <a:r>
              <a:rPr lang="en-US" b="1" dirty="0"/>
              <a:t>RIGHT SIDE </a:t>
            </a:r>
            <a:r>
              <a:rPr lang="en-US" dirty="0"/>
              <a:t>–arise from third </a:t>
            </a:r>
            <a:r>
              <a:rPr lang="en-US" b="1" dirty="0">
                <a:solidFill>
                  <a:srgbClr val="FF0000"/>
                </a:solidFill>
              </a:rPr>
              <a:t>RIGHT POSTERIOR INTERCOSTAL ARTERY</a:t>
            </a:r>
          </a:p>
          <a:p>
            <a:r>
              <a:rPr lang="en-US" b="1" dirty="0"/>
              <a:t>LEFT SIDE </a:t>
            </a:r>
            <a:r>
              <a:rPr lang="en-US" dirty="0"/>
              <a:t>– arise from </a:t>
            </a:r>
            <a:r>
              <a:rPr lang="en-US" b="1" dirty="0">
                <a:solidFill>
                  <a:srgbClr val="FF0000"/>
                </a:solidFill>
              </a:rPr>
              <a:t>DECENDING THORACIC AORTA</a:t>
            </a:r>
          </a:p>
          <a:p>
            <a:r>
              <a:rPr lang="en-US" b="1" dirty="0"/>
              <a:t>Deoxygenated blood </a:t>
            </a:r>
            <a:r>
              <a:rPr lang="en-US" dirty="0"/>
              <a:t>is brought to the lungs by </a:t>
            </a:r>
            <a:r>
              <a:rPr lang="en-US" b="1" dirty="0"/>
              <a:t>2 PULMONARY ARTERIES </a:t>
            </a:r>
            <a:r>
              <a:rPr lang="en-US" dirty="0"/>
              <a:t>and oxygenated blood is returned to the heart by </a:t>
            </a:r>
            <a:r>
              <a:rPr lang="en-US" b="1" dirty="0"/>
              <a:t>4 pulmonary veins </a:t>
            </a: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VENOUS SUPPLY</a:t>
            </a:r>
          </a:p>
        </p:txBody>
      </p:sp>
      <p:pic>
        <p:nvPicPr>
          <p:cNvPr id="5" name="Content Placeholder 4" descr="images (85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357298"/>
            <a:ext cx="3786214" cy="471490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Venous blood from the 1 </a:t>
            </a:r>
            <a:r>
              <a:rPr lang="en-US" dirty="0" err="1"/>
              <a:t>st</a:t>
            </a:r>
            <a:r>
              <a:rPr lang="en-US" dirty="0"/>
              <a:t> and 2 </a:t>
            </a:r>
            <a:r>
              <a:rPr lang="en-US" dirty="0" err="1"/>
              <a:t>nd</a:t>
            </a:r>
            <a:r>
              <a:rPr lang="en-US" dirty="0"/>
              <a:t> division of the bronchi is carried by </a:t>
            </a:r>
            <a:r>
              <a:rPr lang="en-US" i="1" dirty="0">
                <a:solidFill>
                  <a:schemeClr val="tx2"/>
                </a:solidFill>
              </a:rPr>
              <a:t>BRONCHIAL VEIN </a:t>
            </a:r>
          </a:p>
          <a:p>
            <a:r>
              <a:rPr lang="en-US" i="1" dirty="0">
                <a:solidFill>
                  <a:schemeClr val="tx2"/>
                </a:solidFill>
              </a:rPr>
              <a:t>RIGHT BRONCHIAL VEIN  </a:t>
            </a:r>
            <a:r>
              <a:rPr lang="en-US" dirty="0"/>
              <a:t>drains into </a:t>
            </a:r>
            <a:r>
              <a:rPr lang="en-US" b="1" dirty="0">
                <a:solidFill>
                  <a:schemeClr val="tx2"/>
                </a:solidFill>
              </a:rPr>
              <a:t>AZYGOUS VEIN </a:t>
            </a:r>
          </a:p>
          <a:p>
            <a:r>
              <a:rPr lang="en-US" i="1" dirty="0">
                <a:solidFill>
                  <a:schemeClr val="tx2"/>
                </a:solidFill>
              </a:rPr>
              <a:t>LEFT BRONCHIAL VEIN </a:t>
            </a:r>
            <a:r>
              <a:rPr lang="en-US" dirty="0"/>
              <a:t>drains into </a:t>
            </a:r>
            <a:r>
              <a:rPr lang="en-US" b="1" dirty="0">
                <a:solidFill>
                  <a:schemeClr val="tx2"/>
                </a:solidFill>
              </a:rPr>
              <a:t>HEMIAZYGOUS VEIN 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LUNGS INTRODUCTION</a:t>
            </a:r>
          </a:p>
        </p:txBody>
      </p:sp>
      <p:pic>
        <p:nvPicPr>
          <p:cNvPr id="8" name="Content Placeholder 7" descr="images (79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2167731"/>
            <a:ext cx="3143272" cy="33909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643306" y="1600200"/>
            <a:ext cx="5043494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Lungs are pair of respiratory organs situated in </a:t>
            </a:r>
            <a:r>
              <a:rPr lang="en-US" sz="2400" i="1" dirty="0"/>
              <a:t>THORACIC CAVITY</a:t>
            </a:r>
          </a:p>
          <a:p>
            <a:pPr>
              <a:buNone/>
            </a:pPr>
            <a:r>
              <a:rPr lang="en-US" sz="2400" dirty="0"/>
              <a:t>Each lung  </a:t>
            </a:r>
            <a:r>
              <a:rPr lang="en-US" sz="2400" dirty="0" err="1"/>
              <a:t>invaginates</a:t>
            </a:r>
            <a:r>
              <a:rPr lang="en-US" sz="2400" dirty="0"/>
              <a:t> the corresponding </a:t>
            </a:r>
            <a:r>
              <a:rPr lang="en-US" sz="2400" i="1" dirty="0"/>
              <a:t>PLEURAL </a:t>
            </a:r>
            <a:r>
              <a:rPr lang="en-US" sz="2400" dirty="0"/>
              <a:t>CAVITY</a:t>
            </a:r>
          </a:p>
          <a:p>
            <a:pPr>
              <a:buNone/>
            </a:pPr>
            <a:r>
              <a:rPr lang="en-US" sz="2400" dirty="0"/>
              <a:t>The right and left lung are </a:t>
            </a:r>
            <a:r>
              <a:rPr lang="en-US" sz="2400" dirty="0" err="1"/>
              <a:t>seprated</a:t>
            </a:r>
            <a:r>
              <a:rPr lang="en-US" sz="2400" dirty="0"/>
              <a:t> by </a:t>
            </a:r>
            <a:r>
              <a:rPr lang="en-US" sz="2400" i="1" dirty="0"/>
              <a:t>MEDIASTENUM</a:t>
            </a:r>
          </a:p>
          <a:p>
            <a:pPr>
              <a:buNone/>
            </a:pPr>
            <a:r>
              <a:rPr lang="en-US" sz="2400" dirty="0"/>
              <a:t>They are spongy in texture and </a:t>
            </a:r>
            <a:r>
              <a:rPr lang="en-US" sz="2400" i="1" dirty="0"/>
              <a:t>BROWN or BLACK in color</a:t>
            </a:r>
          </a:p>
          <a:p>
            <a:pPr>
              <a:buNone/>
            </a:pPr>
            <a:r>
              <a:rPr lang="en-US" sz="2400" dirty="0"/>
              <a:t>Right lung is 700 gm and 50to 100 gm heavier than left lung </a:t>
            </a:r>
          </a:p>
          <a:p>
            <a:pPr>
              <a:buNone/>
            </a:pPr>
            <a:r>
              <a:rPr lang="en-US" sz="2400" dirty="0"/>
              <a:t>There are 10 BRONCHOPULMONARY SEGMENTS in each lung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LYMPHATIC DRAINAGE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>
                <a:solidFill>
                  <a:srgbClr val="00B050"/>
                </a:solidFill>
              </a:rPr>
              <a:t>PULMONARY LYMPH NODES </a:t>
            </a:r>
            <a:r>
              <a:rPr lang="en-US" sz="3200" dirty="0"/>
              <a:t>– at angle of BIFURCATION of branching lobar bronchi </a:t>
            </a:r>
          </a:p>
          <a:p>
            <a:r>
              <a:rPr lang="en-US" dirty="0">
                <a:solidFill>
                  <a:srgbClr val="00B050"/>
                </a:solidFill>
              </a:rPr>
              <a:t>BRONCHOPULMONARY HILAR LYMPH NODES </a:t>
            </a:r>
            <a:r>
              <a:rPr lang="en-US" dirty="0"/>
              <a:t>– in </a:t>
            </a:r>
            <a:r>
              <a:rPr lang="en-US" dirty="0" err="1"/>
              <a:t>hilum</a:t>
            </a:r>
            <a:r>
              <a:rPr lang="en-US" dirty="0"/>
              <a:t> of lung </a:t>
            </a:r>
          </a:p>
          <a:p>
            <a:r>
              <a:rPr lang="en-US" dirty="0">
                <a:solidFill>
                  <a:srgbClr val="00B050"/>
                </a:solidFill>
              </a:rPr>
              <a:t>TRACHIOBRONCIAL LYMPH NODES</a:t>
            </a:r>
            <a:r>
              <a:rPr lang="en-US" dirty="0"/>
              <a:t> – above and below bifurcation of trachea</a:t>
            </a:r>
          </a:p>
          <a:p>
            <a:r>
              <a:rPr lang="en-US" dirty="0"/>
              <a:t>APPLIED – BRONCHOPULMONARY HILAR LYMPH NODES </a:t>
            </a:r>
            <a:r>
              <a:rPr lang="en-US" dirty="0" err="1"/>
              <a:t>isimportant</a:t>
            </a:r>
            <a:r>
              <a:rPr lang="en-US" dirty="0"/>
              <a:t> for metastasis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NERVE SUPPLY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Parasympathetic</a:t>
            </a:r>
            <a:r>
              <a:rPr lang="en-US" dirty="0"/>
              <a:t> – from </a:t>
            </a:r>
            <a:r>
              <a:rPr lang="en-US" dirty="0" err="1"/>
              <a:t>vagus</a:t>
            </a:r>
            <a:r>
              <a:rPr lang="en-US" dirty="0"/>
              <a:t> –</a:t>
            </a:r>
            <a:r>
              <a:rPr lang="en-US" dirty="0" err="1"/>
              <a:t>bronchospasm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                                                      </a:t>
            </a:r>
            <a:r>
              <a:rPr lang="en-US" dirty="0" err="1"/>
              <a:t>vasodilation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                               increase mucus </a:t>
            </a:r>
          </a:p>
          <a:p>
            <a:pPr>
              <a:buNone/>
            </a:pPr>
            <a:r>
              <a:rPr lang="en-US" dirty="0"/>
              <a:t>                                                           secretion </a:t>
            </a:r>
          </a:p>
          <a:p>
            <a:pPr>
              <a:buNone/>
            </a:pPr>
            <a:r>
              <a:rPr lang="en-US" b="1" dirty="0"/>
              <a:t>Sympathetic</a:t>
            </a:r>
            <a:r>
              <a:rPr lang="en-US" dirty="0"/>
              <a:t> – from T2 to T5 spinal segments </a:t>
            </a:r>
          </a:p>
          <a:p>
            <a:pPr>
              <a:buNone/>
            </a:pPr>
            <a:r>
              <a:rPr lang="en-US" dirty="0"/>
              <a:t>                         -</a:t>
            </a:r>
            <a:r>
              <a:rPr lang="en-US" dirty="0" err="1"/>
              <a:t>bronchodilation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                       vasoconstriction</a:t>
            </a:r>
          </a:p>
          <a:p>
            <a:pPr>
              <a:buNone/>
            </a:pPr>
            <a:r>
              <a:rPr lang="en-US" dirty="0"/>
              <a:t>                            decrease mucus secretion</a:t>
            </a: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BRONCHIAL TREE</a:t>
            </a:r>
          </a:p>
        </p:txBody>
      </p:sp>
      <p:pic>
        <p:nvPicPr>
          <p:cNvPr id="6" name="Content Placeholder 5" descr="images (89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928802"/>
            <a:ext cx="3841780" cy="385765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Trachea divided at level of the lower border of 4 </a:t>
            </a:r>
            <a:r>
              <a:rPr lang="en-US" dirty="0" err="1"/>
              <a:t>th</a:t>
            </a:r>
            <a:r>
              <a:rPr lang="en-US" dirty="0"/>
              <a:t> THORACIC VERTEBRA into two </a:t>
            </a:r>
            <a:r>
              <a:rPr lang="en-US" dirty="0">
                <a:solidFill>
                  <a:srgbClr val="FF0000"/>
                </a:solidFill>
              </a:rPr>
              <a:t>PRIMARY BRONCHUS , SECONDARY BRONCHI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TERTIARY BRONCHI</a:t>
            </a:r>
          </a:p>
          <a:p>
            <a:pPr>
              <a:buNone/>
            </a:pPr>
            <a:r>
              <a:rPr lang="en-US" dirty="0"/>
              <a:t>Right primary bronchus is 2.5 cm long it is shorter ,wider and more in line with the trachea than left principal bronchus</a:t>
            </a: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857752" y="1571612"/>
            <a:ext cx="4038600" cy="4525963"/>
          </a:xfrm>
        </p:spPr>
        <p:txBody>
          <a:bodyPr>
            <a:noAutofit/>
          </a:bodyPr>
          <a:lstStyle/>
          <a:p>
            <a:r>
              <a:rPr lang="en-US" sz="1800" b="1" dirty="0"/>
              <a:t>Left principal bronchus </a:t>
            </a:r>
            <a:r>
              <a:rPr lang="en-US" sz="1800" dirty="0"/>
              <a:t>is 5 cm ,it is </a:t>
            </a:r>
            <a:r>
              <a:rPr lang="en-US" sz="1800" dirty="0">
                <a:solidFill>
                  <a:srgbClr val="FF0000"/>
                </a:solidFill>
              </a:rPr>
              <a:t>LONGER NARROWER</a:t>
            </a:r>
            <a:r>
              <a:rPr lang="en-US" sz="1800" dirty="0"/>
              <a:t> and more </a:t>
            </a:r>
            <a:r>
              <a:rPr lang="en-US" sz="1800" dirty="0">
                <a:solidFill>
                  <a:srgbClr val="FF0000"/>
                </a:solidFill>
              </a:rPr>
              <a:t>OBLIQUE</a:t>
            </a:r>
            <a:r>
              <a:rPr lang="en-US" sz="1800" dirty="0"/>
              <a:t> than the right bronchus</a:t>
            </a:r>
          </a:p>
          <a:p>
            <a:r>
              <a:rPr lang="en-US" sz="1800" b="1" dirty="0"/>
              <a:t>SECONDARY LOBAR BRONCHII </a:t>
            </a:r>
            <a:r>
              <a:rPr lang="en-US" sz="1800" dirty="0"/>
              <a:t>one for each lobe of lung</a:t>
            </a:r>
          </a:p>
          <a:p>
            <a:r>
              <a:rPr lang="en-US" sz="1800" dirty="0"/>
              <a:t>Right side -</a:t>
            </a:r>
            <a:r>
              <a:rPr lang="en-US" sz="1800" dirty="0">
                <a:solidFill>
                  <a:srgbClr val="FF0000"/>
                </a:solidFill>
              </a:rPr>
              <a:t>3 LOBAR BRONCHI</a:t>
            </a:r>
          </a:p>
          <a:p>
            <a:r>
              <a:rPr lang="en-US" sz="1800" dirty="0"/>
              <a:t>Left side </a:t>
            </a:r>
            <a:r>
              <a:rPr lang="en-US" sz="1800" dirty="0">
                <a:solidFill>
                  <a:srgbClr val="FF0000"/>
                </a:solidFill>
              </a:rPr>
              <a:t>– 2 LOBAR  BRONCHI</a:t>
            </a:r>
          </a:p>
          <a:p>
            <a:r>
              <a:rPr lang="en-US" sz="1800" dirty="0"/>
              <a:t>Each lobar bronchus divides into </a:t>
            </a:r>
            <a:r>
              <a:rPr lang="en-US" sz="1800" b="1" dirty="0"/>
              <a:t>TERTIARY</a:t>
            </a:r>
            <a:r>
              <a:rPr lang="en-US" sz="1800" dirty="0"/>
              <a:t> </a:t>
            </a:r>
            <a:r>
              <a:rPr lang="en-US" sz="1800" b="1" dirty="0"/>
              <a:t>or SEGMENTAL BRONCHII </a:t>
            </a:r>
            <a:r>
              <a:rPr lang="en-US" sz="1800" dirty="0"/>
              <a:t>,one for each BRONCHOPULMONARY SEGMENT</a:t>
            </a:r>
          </a:p>
          <a:p>
            <a:r>
              <a:rPr lang="en-US" sz="1800" dirty="0"/>
              <a:t>RIGHT SIDE </a:t>
            </a:r>
            <a:r>
              <a:rPr lang="en-US" sz="1800" dirty="0">
                <a:solidFill>
                  <a:srgbClr val="FF0000"/>
                </a:solidFill>
              </a:rPr>
              <a:t>-10</a:t>
            </a:r>
          </a:p>
          <a:p>
            <a:r>
              <a:rPr lang="en-US" sz="1800" dirty="0"/>
              <a:t>LEFT SIDE -</a:t>
            </a:r>
            <a:r>
              <a:rPr lang="en-US" sz="1800" dirty="0">
                <a:solidFill>
                  <a:srgbClr val="FF0000"/>
                </a:solidFill>
              </a:rPr>
              <a:t>10</a:t>
            </a:r>
          </a:p>
          <a:p>
            <a:r>
              <a:rPr lang="en-US" sz="1800" dirty="0"/>
              <a:t>SEGMENTAL BRONCHI divide </a:t>
            </a:r>
            <a:r>
              <a:rPr lang="en-US" sz="1800" dirty="0" err="1"/>
              <a:t>repetedly</a:t>
            </a:r>
            <a:r>
              <a:rPr lang="en-US" sz="1800" dirty="0"/>
              <a:t> to form very small branches called </a:t>
            </a:r>
            <a:r>
              <a:rPr lang="en-US" sz="1800" b="1" dirty="0"/>
              <a:t>TERMINAL BRONCHIOLES</a:t>
            </a:r>
          </a:p>
        </p:txBody>
      </p:sp>
      <p:pic>
        <p:nvPicPr>
          <p:cNvPr id="9" name="Content Placeholder 8" descr="images (90)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3214710" cy="4714908"/>
          </a:xfrm>
        </p:spPr>
      </p:pic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CARINA</a:t>
            </a:r>
            <a:r>
              <a:rPr lang="en-US" dirty="0"/>
              <a:t> –is hook shaped process projecting backward from lower margin of lowest </a:t>
            </a:r>
            <a:r>
              <a:rPr lang="en-US" dirty="0" err="1"/>
              <a:t>trachial</a:t>
            </a:r>
            <a:r>
              <a:rPr lang="en-US" dirty="0"/>
              <a:t> ring . It helps to divide trachea into two primary bronchi</a:t>
            </a:r>
          </a:p>
          <a:p>
            <a:r>
              <a:rPr lang="en-US" dirty="0"/>
              <a:t>It is most sensitive area ,so when patient is made to lie on his /her left side secretion from right bronchial tree flows towards </a:t>
            </a:r>
            <a:r>
              <a:rPr lang="en-US" dirty="0" err="1"/>
              <a:t>carena</a:t>
            </a:r>
            <a:r>
              <a:rPr lang="en-US" dirty="0"/>
              <a:t> due to gravity .it stimulate cough impulse and sputum out </a:t>
            </a:r>
            <a:r>
              <a:rPr lang="en-US" dirty="0">
                <a:solidFill>
                  <a:srgbClr val="FF0000"/>
                </a:solidFill>
              </a:rPr>
              <a:t>= POSTURAL DRAINAGE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93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0000" y="2342356"/>
            <a:ext cx="4064000" cy="3041650"/>
          </a:xfrm>
        </p:spPr>
      </p:pic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BRONCHOPULMONARY SEGMENTS</a:t>
            </a:r>
          </a:p>
        </p:txBody>
      </p:sp>
      <p:pic>
        <p:nvPicPr>
          <p:cNvPr id="4" name="Content Placeholder 3" descr="images (91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2150" y="1640681"/>
            <a:ext cx="2679700" cy="4445000"/>
          </a:xfrm>
        </p:spPr>
      </p:pic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BRONCHOPULMONARY SEGMENTS has lead to development of CONSERVATIVE LUNG SURGERY and SEGMENTAL RESECTION </a:t>
            </a:r>
          </a:p>
          <a:p>
            <a:r>
              <a:rPr lang="en-US" dirty="0"/>
              <a:t>Since  BP segments is an independent functional unit – </a:t>
            </a:r>
            <a:r>
              <a:rPr lang="en-US" dirty="0" err="1"/>
              <a:t>localised</a:t>
            </a:r>
            <a:r>
              <a:rPr lang="en-US" dirty="0"/>
              <a:t> chronic disease such as TB , BRONCHIACTESIS and BENIGN NEOPLASM – one segment is removed leaving other segments intact 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DEVELOPMENT OF RESPIRATORY SYSTEMS</a:t>
            </a:r>
          </a:p>
        </p:txBody>
      </p:sp>
      <p:pic>
        <p:nvPicPr>
          <p:cNvPr id="6" name="Content Placeholder 5" descr="images (2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0950" y="2355056"/>
            <a:ext cx="4102100" cy="3016250"/>
          </a:xfrm>
        </p:spPr>
      </p:pic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92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428736"/>
            <a:ext cx="8358246" cy="5286412"/>
          </a:xfrm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FEATURES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Each lung is CONICAL in shape  and it has</a:t>
            </a:r>
          </a:p>
          <a:p>
            <a:r>
              <a:rPr lang="en-US" sz="3600" i="1" dirty="0">
                <a:solidFill>
                  <a:srgbClr val="FF0000"/>
                </a:solidFill>
              </a:rPr>
              <a:t>APEX</a:t>
            </a:r>
            <a:r>
              <a:rPr lang="en-US" sz="3600" dirty="0"/>
              <a:t> –at upper end</a:t>
            </a:r>
          </a:p>
          <a:p>
            <a:r>
              <a:rPr lang="en-US" sz="3600" dirty="0">
                <a:solidFill>
                  <a:srgbClr val="FF0000"/>
                </a:solidFill>
              </a:rPr>
              <a:t>BASE</a:t>
            </a:r>
            <a:r>
              <a:rPr lang="en-US" sz="3600" dirty="0"/>
              <a:t> – resting on diaphragm</a:t>
            </a:r>
          </a:p>
          <a:p>
            <a:r>
              <a:rPr lang="en-US" sz="3600" dirty="0"/>
              <a:t>THREE BORDERS- (1) </a:t>
            </a:r>
            <a:r>
              <a:rPr lang="en-US" sz="3600" dirty="0">
                <a:solidFill>
                  <a:srgbClr val="FF0000"/>
                </a:solidFill>
              </a:rPr>
              <a:t>ANTERIOR</a:t>
            </a:r>
          </a:p>
          <a:p>
            <a:pPr>
              <a:buNone/>
            </a:pPr>
            <a:r>
              <a:rPr lang="en-US" sz="3600" dirty="0"/>
              <a:t>                                    (2) </a:t>
            </a:r>
            <a:r>
              <a:rPr lang="en-US" sz="3600" dirty="0">
                <a:solidFill>
                  <a:srgbClr val="FF0000"/>
                </a:solidFill>
              </a:rPr>
              <a:t>POSTERIOR</a:t>
            </a:r>
          </a:p>
          <a:p>
            <a:pPr>
              <a:buNone/>
            </a:pPr>
            <a:r>
              <a:rPr lang="en-US" sz="3600" dirty="0">
                <a:solidFill>
                  <a:srgbClr val="FF0000"/>
                </a:solidFill>
              </a:rPr>
              <a:t>    </a:t>
            </a:r>
            <a:r>
              <a:rPr lang="en-US" sz="3600" dirty="0"/>
              <a:t>                                (3)</a:t>
            </a:r>
            <a:r>
              <a:rPr lang="en-US" sz="3600" dirty="0">
                <a:solidFill>
                  <a:srgbClr val="FF0000"/>
                </a:solidFill>
              </a:rPr>
              <a:t> INFERIOR</a:t>
            </a:r>
          </a:p>
          <a:p>
            <a:pPr>
              <a:buNone/>
            </a:pPr>
            <a:r>
              <a:rPr lang="en-US" sz="3600" dirty="0"/>
              <a:t>     TWO SURFACE (1)</a:t>
            </a:r>
            <a:r>
              <a:rPr lang="en-US" sz="3600" dirty="0">
                <a:solidFill>
                  <a:srgbClr val="FF0000"/>
                </a:solidFill>
              </a:rPr>
              <a:t>COSTAL</a:t>
            </a:r>
          </a:p>
          <a:p>
            <a:pPr>
              <a:buNone/>
            </a:pPr>
            <a:r>
              <a:rPr lang="en-US" sz="3600" dirty="0"/>
              <a:t>                                (2) </a:t>
            </a:r>
            <a:r>
              <a:rPr lang="en-US" sz="3600" dirty="0">
                <a:solidFill>
                  <a:srgbClr val="FF0000"/>
                </a:solidFill>
              </a:rPr>
              <a:t>MEDIAL</a:t>
            </a:r>
            <a:endParaRPr lang="en-US" sz="4000" dirty="0"/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CONGENITAL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TRACHEO-OESOPHAGIAL FISTULA</a:t>
            </a:r>
          </a:p>
          <a:p>
            <a:r>
              <a:rPr lang="en-US" dirty="0"/>
              <a:t>TRACHIAL STENOSIS</a:t>
            </a:r>
          </a:p>
          <a:p>
            <a:r>
              <a:rPr lang="en-US" dirty="0"/>
              <a:t>AZYGOUS LOBE OF LUNG around VENA AZYGOUS- this is due to additional respiratory bud which develops independently of the main respiratory system</a:t>
            </a:r>
          </a:p>
          <a:p>
            <a:r>
              <a:rPr lang="en-US" dirty="0"/>
              <a:t>HYALINE MEMBRANE DISEASE- this is due to deficiency of pulmonary surfactant </a:t>
            </a:r>
          </a:p>
          <a:p>
            <a:r>
              <a:rPr lang="en-US" dirty="0"/>
              <a:t>AGENESIS OF LUNG</a:t>
            </a: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REFERENCE </a:t>
            </a:r>
          </a:p>
          <a:p>
            <a:r>
              <a:rPr lang="en-US" b="1" dirty="0"/>
              <a:t>VISHRAM SINGH ‘S TEXTBOOK OF ANATOMY [2 </a:t>
            </a:r>
            <a:r>
              <a:rPr lang="en-US" b="1" dirty="0" err="1"/>
              <a:t>nd</a:t>
            </a:r>
            <a:r>
              <a:rPr lang="en-US" b="1" dirty="0"/>
              <a:t> edition]</a:t>
            </a:r>
          </a:p>
          <a:p>
            <a:r>
              <a:rPr lang="en-US" b="1" dirty="0"/>
              <a:t>GRAY S ATLAS OF ANATOMY [2 </a:t>
            </a:r>
            <a:r>
              <a:rPr lang="en-US" b="1" dirty="0" err="1"/>
              <a:t>nd</a:t>
            </a:r>
            <a:r>
              <a:rPr lang="en-US" b="1" dirty="0"/>
              <a:t> EDITION ]</a:t>
            </a:r>
          </a:p>
          <a:p>
            <a:r>
              <a:rPr lang="en-US" b="1" dirty="0"/>
              <a:t>B D CHAURASIA ‘S HUMAN [9 </a:t>
            </a:r>
            <a:r>
              <a:rPr lang="en-US" b="1" dirty="0" err="1"/>
              <a:t>th</a:t>
            </a:r>
            <a:r>
              <a:rPr lang="en-US" b="1" dirty="0"/>
              <a:t> EDITION]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94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428604"/>
            <a:ext cx="8286808" cy="6215106"/>
          </a:xfr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75)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57224" y="1643050"/>
            <a:ext cx="7429552" cy="4000527"/>
          </a:xfr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APEX</a:t>
            </a:r>
          </a:p>
        </p:txBody>
      </p:sp>
      <p:pic>
        <p:nvPicPr>
          <p:cNvPr id="8" name="Content Placeholder 7" descr="images (79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785926"/>
            <a:ext cx="3644900" cy="33909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357554" y="1571612"/>
            <a:ext cx="5253046" cy="4525963"/>
          </a:xfrm>
        </p:spPr>
        <p:txBody>
          <a:bodyPr/>
          <a:lstStyle/>
          <a:p>
            <a:r>
              <a:rPr lang="en-US" dirty="0"/>
              <a:t>Short and lies above the level of ANTERIOR END  of FIRST RIB </a:t>
            </a:r>
          </a:p>
          <a:p>
            <a:r>
              <a:rPr lang="en-US" dirty="0"/>
              <a:t>It reaches nearly 2.5 cm above the MEDIAL 1/3 of clavicle just medial to the SUPRACLVICULAR FOSSA 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BASE</a:t>
            </a:r>
          </a:p>
        </p:txBody>
      </p:sp>
      <p:pic>
        <p:nvPicPr>
          <p:cNvPr id="5" name="Content Placeholder 4" descr="images (77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1000108"/>
            <a:ext cx="3643338" cy="557216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0" y="1600200"/>
            <a:ext cx="4829180" cy="4972072"/>
          </a:xfrm>
        </p:spPr>
        <p:txBody>
          <a:bodyPr/>
          <a:lstStyle/>
          <a:p>
            <a:r>
              <a:rPr lang="en-US" dirty="0"/>
              <a:t>It is SEMILUNAR and CONCAVE</a:t>
            </a:r>
          </a:p>
          <a:p>
            <a:r>
              <a:rPr lang="en-US" dirty="0"/>
              <a:t>Rest on </a:t>
            </a:r>
            <a:r>
              <a:rPr lang="en-US" dirty="0" err="1"/>
              <a:t>diaphram</a:t>
            </a:r>
            <a:r>
              <a:rPr lang="en-US" dirty="0"/>
              <a:t> which </a:t>
            </a:r>
            <a:r>
              <a:rPr lang="en-US" dirty="0" err="1"/>
              <a:t>seprates</a:t>
            </a:r>
            <a:r>
              <a:rPr lang="en-US" dirty="0"/>
              <a:t> Right lung </a:t>
            </a:r>
            <a:r>
              <a:rPr lang="en-US" dirty="0" err="1"/>
              <a:t>fromRight</a:t>
            </a:r>
            <a:r>
              <a:rPr lang="en-US" dirty="0"/>
              <a:t> Lobe of liver </a:t>
            </a:r>
          </a:p>
          <a:p>
            <a:pPr>
              <a:buNone/>
            </a:pPr>
            <a:r>
              <a:rPr lang="en-US" dirty="0"/>
              <a:t>And left lung from Left lobe of liver and </a:t>
            </a:r>
            <a:r>
              <a:rPr lang="en-US" dirty="0" err="1"/>
              <a:t>fundus</a:t>
            </a:r>
            <a:r>
              <a:rPr lang="en-US" dirty="0"/>
              <a:t> of stomach and spleen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ANTERIOR BORDER</a:t>
            </a:r>
          </a:p>
        </p:txBody>
      </p:sp>
      <p:pic>
        <p:nvPicPr>
          <p:cNvPr id="5" name="Content Placeholder 4" descr="images (75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000240"/>
            <a:ext cx="4038600" cy="35719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It is very thin and shorter than the posterior border </a:t>
            </a:r>
          </a:p>
          <a:p>
            <a:r>
              <a:rPr lang="en-US" dirty="0"/>
              <a:t>On the right side it is vertical</a:t>
            </a:r>
          </a:p>
          <a:p>
            <a:r>
              <a:rPr lang="en-US" dirty="0"/>
              <a:t>On left side it has CARDIAC NOTCH at the level of 4 </a:t>
            </a:r>
            <a:r>
              <a:rPr lang="en-US" dirty="0" err="1"/>
              <a:t>th</a:t>
            </a:r>
            <a:r>
              <a:rPr lang="en-US" dirty="0"/>
              <a:t> COSTAL CARTILAGE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POSTERIOR BORDER</a:t>
            </a:r>
          </a:p>
        </p:txBody>
      </p:sp>
      <p:pic>
        <p:nvPicPr>
          <p:cNvPr id="5" name="Content Placeholder 4" descr="images (78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428736"/>
            <a:ext cx="4000528" cy="445534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Thick and ill defined </a:t>
            </a:r>
          </a:p>
          <a:p>
            <a:r>
              <a:rPr lang="en-US" dirty="0"/>
              <a:t>Corresponds to medial margins of head of ribs </a:t>
            </a:r>
          </a:p>
          <a:p>
            <a:r>
              <a:rPr lang="en-US" dirty="0"/>
              <a:t>Extend from level of 7 TH CERVICAL SPINE  to 10 TH THORACIC SPINE 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INFERIOR BORDER</a:t>
            </a:r>
          </a:p>
        </p:txBody>
      </p:sp>
      <p:pic>
        <p:nvPicPr>
          <p:cNvPr id="5" name="Content Placeholder 4" descr="images (75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643050"/>
            <a:ext cx="4038600" cy="342902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Seprates</a:t>
            </a:r>
            <a:r>
              <a:rPr lang="en-US" dirty="0"/>
              <a:t> BASE from the COSTAL and MEDIAL surface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1019</Words>
  <Application>Microsoft Office PowerPoint</Application>
  <PresentationFormat>On-screen Show (4:3)</PresentationFormat>
  <Paragraphs>127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ANATOMY OF LUNGS</vt:lpstr>
      <vt:lpstr>LUNGS INTRODUCTION</vt:lpstr>
      <vt:lpstr>FEATURES</vt:lpstr>
      <vt:lpstr>PowerPoint Presentation</vt:lpstr>
      <vt:lpstr>APEX</vt:lpstr>
      <vt:lpstr>BASE</vt:lpstr>
      <vt:lpstr>ANTERIOR BORDER</vt:lpstr>
      <vt:lpstr>POSTERIOR BORDER</vt:lpstr>
      <vt:lpstr>INFERIOR BORDER</vt:lpstr>
      <vt:lpstr>COSTAL SURFACE</vt:lpstr>
      <vt:lpstr>MEDIAL SURFACE </vt:lpstr>
      <vt:lpstr>LUNG IMPRESSION</vt:lpstr>
      <vt:lpstr>FISSURES AND LOBES</vt:lpstr>
      <vt:lpstr>PowerPoint Presentation</vt:lpstr>
      <vt:lpstr>SURFACE MARKING</vt:lpstr>
      <vt:lpstr>ROOT OF  LUNG</vt:lpstr>
      <vt:lpstr>ARRANGEMENTS</vt:lpstr>
      <vt:lpstr>ARTERIAL SUPPLY</vt:lpstr>
      <vt:lpstr>VENOUS SUPPLY</vt:lpstr>
      <vt:lpstr>LYMPHATIC DRAINAGE</vt:lpstr>
      <vt:lpstr>NERVE SUPPLY</vt:lpstr>
      <vt:lpstr>BRONCHIAL TREE</vt:lpstr>
      <vt:lpstr>PowerPoint Presentation</vt:lpstr>
      <vt:lpstr>PowerPoint Presentation</vt:lpstr>
      <vt:lpstr>PowerPoint Presentation</vt:lpstr>
      <vt:lpstr>BRONCHOPULMONARY SEGMENTS</vt:lpstr>
      <vt:lpstr>PowerPoint Presentation</vt:lpstr>
      <vt:lpstr>DEVELOPMENT OF RESPIRATORY SYSTEMS</vt:lpstr>
      <vt:lpstr>PowerPoint Presentation</vt:lpstr>
      <vt:lpstr>CONGENITAL ANOMALIES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LUNGS</dc:title>
  <dc:creator>Windows User</dc:creator>
  <cp:lastModifiedBy>taniya mehta</cp:lastModifiedBy>
  <cp:revision>8</cp:revision>
  <dcterms:created xsi:type="dcterms:W3CDTF">2022-12-25T10:12:18Z</dcterms:created>
  <dcterms:modified xsi:type="dcterms:W3CDTF">2024-11-27T05:26:18Z</dcterms:modified>
</cp:coreProperties>
</file>