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4" r:id="rId27"/>
    <p:sldId id="283"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26/11/2024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26/11/2024</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26/11/2024</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26/11/2024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26/11/2024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noAutofit/>
          </a:bodyPr>
          <a:lstStyle/>
          <a:p>
            <a:pPr algn="r"/>
            <a:r>
              <a:rPr lang="en-US" sz="1800" dirty="0" smtClean="0"/>
              <a:t>DR TRUPTI R JANSARI</a:t>
            </a:r>
            <a:endParaRPr lang="en-US" sz="1800" dirty="0"/>
          </a:p>
        </p:txBody>
      </p:sp>
      <p:sp>
        <p:nvSpPr>
          <p:cNvPr id="2" name="Title 1"/>
          <p:cNvSpPr>
            <a:spLocks noGrp="1"/>
          </p:cNvSpPr>
          <p:nvPr>
            <p:ph type="title"/>
          </p:nvPr>
        </p:nvSpPr>
        <p:spPr/>
        <p:txBody>
          <a:bodyPr>
            <a:normAutofit/>
          </a:bodyPr>
          <a:lstStyle/>
          <a:p>
            <a:r>
              <a:rPr lang="en-US" sz="4000" i="1" dirty="0" smtClean="0"/>
              <a:t>ISCHAEMIC HEART DISEASE (IHD)</a:t>
            </a:r>
            <a:endParaRPr lang="en-US" sz="4000" dirty="0"/>
          </a:p>
        </p:txBody>
      </p:sp>
    </p:spTree>
    <p:extLst>
      <p:ext uri="{BB962C8B-B14F-4D97-AF65-F5344CB8AC3E}">
        <p14:creationId xmlns:p14="http://schemas.microsoft.com/office/powerpoint/2010/main" xmlns="" val="205381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INFARCTS</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77500" lnSpcReduction="20000"/>
          </a:bodyPr>
          <a:lstStyle/>
          <a:p>
            <a:pPr marL="0" indent="0">
              <a:buNone/>
            </a:pPr>
            <a:r>
              <a:rPr lang="en-US" dirty="0" smtClean="0"/>
              <a:t>Infarcts </a:t>
            </a:r>
            <a:r>
              <a:rPr lang="en-US" dirty="0"/>
              <a:t>have been classified in </a:t>
            </a:r>
            <a:r>
              <a:rPr lang="en-US" dirty="0" smtClean="0"/>
              <a:t>a number </a:t>
            </a:r>
            <a:r>
              <a:rPr lang="en-US" dirty="0"/>
              <a:t>of ways by the physicians and the </a:t>
            </a:r>
            <a:r>
              <a:rPr lang="en-US" dirty="0" smtClean="0"/>
              <a:t>pathologists: </a:t>
            </a:r>
          </a:p>
          <a:p>
            <a:pPr marL="0" indent="0">
              <a:buNone/>
            </a:pPr>
            <a:r>
              <a:rPr lang="en-US" b="1" dirty="0" smtClean="0"/>
              <a:t>1</a:t>
            </a:r>
            <a:r>
              <a:rPr lang="en-US" b="1" dirty="0"/>
              <a:t>. </a:t>
            </a:r>
            <a:r>
              <a:rPr lang="en-US" b="1" i="1" dirty="0"/>
              <a:t>According to the anatomic region </a:t>
            </a:r>
            <a:r>
              <a:rPr lang="en-US" i="1" dirty="0"/>
              <a:t>of the left ventricle </a:t>
            </a:r>
            <a:r>
              <a:rPr lang="en-US" i="1" dirty="0" smtClean="0"/>
              <a:t>involved</a:t>
            </a:r>
            <a:r>
              <a:rPr lang="en-US" dirty="0" smtClean="0"/>
              <a:t>, they </a:t>
            </a:r>
            <a:r>
              <a:rPr lang="en-US" dirty="0"/>
              <a:t>are called anterior, posterior (inferior), </a:t>
            </a:r>
            <a:r>
              <a:rPr lang="en-US" dirty="0" smtClean="0"/>
              <a:t>lateral, </a:t>
            </a:r>
            <a:r>
              <a:rPr lang="en-US" dirty="0" err="1" smtClean="0"/>
              <a:t>septal</a:t>
            </a:r>
            <a:r>
              <a:rPr lang="en-US" dirty="0" smtClean="0"/>
              <a:t> and </a:t>
            </a:r>
            <a:r>
              <a:rPr lang="en-US" dirty="0"/>
              <a:t>circumferential, and their combinations</a:t>
            </a:r>
          </a:p>
          <a:p>
            <a:pPr marL="0" indent="0">
              <a:buNone/>
            </a:pPr>
            <a:r>
              <a:rPr lang="en-US" dirty="0"/>
              <a:t>like </a:t>
            </a:r>
            <a:r>
              <a:rPr lang="en-US" dirty="0" smtClean="0"/>
              <a:t>anterolateral, </a:t>
            </a:r>
            <a:r>
              <a:rPr lang="en-US" dirty="0" err="1" smtClean="0"/>
              <a:t>posterolateral</a:t>
            </a:r>
            <a:r>
              <a:rPr lang="en-US" dirty="0" smtClean="0"/>
              <a:t> </a:t>
            </a:r>
            <a:r>
              <a:rPr lang="en-US" dirty="0"/>
              <a:t>(or </a:t>
            </a:r>
            <a:r>
              <a:rPr lang="en-US" dirty="0" err="1"/>
              <a:t>inferolateral</a:t>
            </a:r>
            <a:r>
              <a:rPr lang="en-US" dirty="0"/>
              <a:t>) and </a:t>
            </a:r>
            <a:r>
              <a:rPr lang="en-US" dirty="0" err="1"/>
              <a:t>anteroseptal</a:t>
            </a:r>
            <a:r>
              <a:rPr lang="en-US" dirty="0"/>
              <a:t>.</a:t>
            </a:r>
          </a:p>
          <a:p>
            <a:pPr marL="0" indent="0">
              <a:buNone/>
            </a:pPr>
            <a:r>
              <a:rPr lang="en-US" b="1" dirty="0"/>
              <a:t>2. </a:t>
            </a:r>
            <a:r>
              <a:rPr lang="en-US" b="1" i="1" dirty="0"/>
              <a:t>According to the degree of thickness of the ventricular </a:t>
            </a:r>
            <a:r>
              <a:rPr lang="en-US" b="1" i="1" dirty="0" smtClean="0"/>
              <a:t>wall </a:t>
            </a:r>
            <a:r>
              <a:rPr lang="en-US" i="1" dirty="0" smtClean="0"/>
              <a:t>involved</a:t>
            </a:r>
            <a:r>
              <a:rPr lang="en-US" i="1" dirty="0"/>
              <a:t>, </a:t>
            </a:r>
            <a:r>
              <a:rPr lang="en-US" dirty="0"/>
              <a:t>infarcts are of two types </a:t>
            </a:r>
            <a:r>
              <a:rPr lang="en-US" b="1" dirty="0"/>
              <a:t>:</a:t>
            </a:r>
            <a:endParaRPr lang="en-US" dirty="0"/>
          </a:p>
          <a:p>
            <a:pPr marL="0" indent="0">
              <a:buNone/>
            </a:pPr>
            <a:r>
              <a:rPr lang="en-US" dirty="0"/>
              <a:t>i) Full-thickness or </a:t>
            </a:r>
            <a:r>
              <a:rPr lang="en-US" dirty="0" err="1"/>
              <a:t>transmural</a:t>
            </a:r>
            <a:r>
              <a:rPr lang="en-US" dirty="0"/>
              <a:t>, when they involve the </a:t>
            </a:r>
            <a:r>
              <a:rPr lang="en-US" dirty="0" smtClean="0"/>
              <a:t>entire thickness </a:t>
            </a:r>
            <a:r>
              <a:rPr lang="en-US" dirty="0"/>
              <a:t>of the ventricular wall.</a:t>
            </a:r>
          </a:p>
          <a:p>
            <a:pPr marL="0" indent="0">
              <a:buNone/>
            </a:pPr>
            <a:r>
              <a:rPr lang="en-US" dirty="0"/>
              <a:t>ii) </a:t>
            </a:r>
            <a:r>
              <a:rPr lang="en-US" dirty="0" err="1"/>
              <a:t>Subendocardial</a:t>
            </a:r>
            <a:r>
              <a:rPr lang="en-US" dirty="0"/>
              <a:t> or laminar, when they occupy the </a:t>
            </a:r>
            <a:r>
              <a:rPr lang="en-US" dirty="0" smtClean="0"/>
              <a:t>inner </a:t>
            </a:r>
            <a:r>
              <a:rPr lang="en-US" dirty="0" err="1" smtClean="0"/>
              <a:t>subendocardial</a:t>
            </a:r>
            <a:r>
              <a:rPr lang="en-US" dirty="0" smtClean="0"/>
              <a:t> </a:t>
            </a:r>
            <a:r>
              <a:rPr lang="en-US" dirty="0"/>
              <a:t>half of the myocardium.</a:t>
            </a:r>
          </a:p>
          <a:p>
            <a:pPr marL="0" indent="0">
              <a:buNone/>
            </a:pPr>
            <a:r>
              <a:rPr lang="en-US" b="1" dirty="0"/>
              <a:t>3. </a:t>
            </a:r>
            <a:r>
              <a:rPr lang="en-US" b="1" i="1" dirty="0"/>
              <a:t>According to the age of infarcts,</a:t>
            </a:r>
            <a:r>
              <a:rPr lang="en-US" i="1" dirty="0"/>
              <a:t> </a:t>
            </a:r>
            <a:r>
              <a:rPr lang="en-US" dirty="0"/>
              <a:t>they are of two types:</a:t>
            </a:r>
          </a:p>
          <a:p>
            <a:pPr marL="0" indent="0">
              <a:buNone/>
            </a:pPr>
            <a:r>
              <a:rPr lang="en-US" dirty="0"/>
              <a:t>i) Newly-formed infarcts called as acute, recent or fresh.</a:t>
            </a:r>
          </a:p>
          <a:p>
            <a:pPr marL="0" indent="0">
              <a:buNone/>
            </a:pPr>
            <a:r>
              <a:rPr lang="en-US" dirty="0"/>
              <a:t>ii) Advanced infarcts called as old, healed or </a:t>
            </a:r>
            <a:r>
              <a:rPr lang="en-US" dirty="0" err="1"/>
              <a:t>organised</a:t>
            </a:r>
            <a:r>
              <a:rPr lang="en-US" dirty="0"/>
              <a:t>.</a:t>
            </a:r>
          </a:p>
        </p:txBody>
      </p:sp>
    </p:spTree>
    <p:extLst>
      <p:ext uri="{BB962C8B-B14F-4D97-AF65-F5344CB8AC3E}">
        <p14:creationId xmlns:p14="http://schemas.microsoft.com/office/powerpoint/2010/main" xmlns="" val="2122203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990600"/>
          </a:xfrm>
        </p:spPr>
        <p:txBody>
          <a:bodyPr>
            <a:noAutofit/>
          </a:bodyPr>
          <a:lstStyle/>
          <a:p>
            <a:r>
              <a:rPr lang="en-US" sz="1800" dirty="0"/>
              <a:t>Common locations and the regions of involvement in myocardial infarction. The figure shows region of myocardium affected </a:t>
            </a:r>
            <a:r>
              <a:rPr lang="en-US" sz="1800" dirty="0" smtClean="0"/>
              <a:t>by stenosis </a:t>
            </a:r>
            <a:r>
              <a:rPr lang="en-US" sz="1800" dirty="0"/>
              <a:t>of three respective coronary trunks in descending order shown as: 1) left anterior descending coronary, 2) right coronary and 3) </a:t>
            </a:r>
            <a:r>
              <a:rPr lang="en-US" sz="1800" dirty="0" smtClean="0"/>
              <a:t>left circumflex </a:t>
            </a:r>
            <a:r>
              <a:rPr lang="en-US" sz="1800" dirty="0"/>
              <a:t>coronary artery. A, As viewed from anterior surface. B, As viewed on transverse section at the apex of the heart.</a:t>
            </a:r>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775" y="1842973"/>
            <a:ext cx="8153400" cy="4010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639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13855" y="-42871"/>
            <a:ext cx="4814455" cy="6873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856018" y="1600200"/>
            <a:ext cx="4267200" cy="4801314"/>
          </a:xfrm>
          <a:prstGeom prst="rect">
            <a:avLst/>
          </a:prstGeom>
        </p:spPr>
        <p:txBody>
          <a:bodyPr wrap="square">
            <a:spAutoFit/>
          </a:bodyPr>
          <a:lstStyle/>
          <a:p>
            <a:r>
              <a:rPr lang="en-US" dirty="0"/>
              <a:t>During </a:t>
            </a:r>
            <a:r>
              <a:rPr lang="en-US" b="1" i="1" dirty="0"/>
              <a:t>first 24 hours</a:t>
            </a:r>
            <a:r>
              <a:rPr lang="en-US" i="1" dirty="0"/>
              <a:t>, </a:t>
            </a:r>
            <a:r>
              <a:rPr lang="en-US" b="1" dirty="0" err="1"/>
              <a:t>coagulative</a:t>
            </a:r>
            <a:r>
              <a:rPr lang="en-US" b="1" dirty="0"/>
              <a:t> necrosis </a:t>
            </a:r>
            <a:r>
              <a:rPr lang="en-US" dirty="0" smtClean="0"/>
              <a:t>progresses further </a:t>
            </a:r>
            <a:r>
              <a:rPr lang="en-US" dirty="0"/>
              <a:t>as evidenced by shrunken </a:t>
            </a:r>
            <a:r>
              <a:rPr lang="en-US" dirty="0" smtClean="0"/>
              <a:t>eosinophilic cytoplasm and </a:t>
            </a:r>
            <a:r>
              <a:rPr lang="en-US" dirty="0" err="1"/>
              <a:t>pyknosis</a:t>
            </a:r>
            <a:r>
              <a:rPr lang="en-US" dirty="0"/>
              <a:t> of the nuclei. </a:t>
            </a:r>
            <a:r>
              <a:rPr lang="en-US" b="1" dirty="0"/>
              <a:t>The neutrophilic infiltrate at </a:t>
            </a:r>
            <a:r>
              <a:rPr lang="en-US" b="1" dirty="0" smtClean="0"/>
              <a:t>the margins </a:t>
            </a:r>
            <a:r>
              <a:rPr lang="en-US" b="1" dirty="0"/>
              <a:t>of the infarct is </a:t>
            </a:r>
            <a:r>
              <a:rPr lang="en-US" b="1" dirty="0" smtClean="0"/>
              <a:t>slight</a:t>
            </a:r>
            <a:r>
              <a:rPr lang="en-US" dirty="0" smtClean="0"/>
              <a:t>. </a:t>
            </a:r>
          </a:p>
          <a:p>
            <a:endParaRPr lang="en-US" dirty="0"/>
          </a:p>
          <a:p>
            <a:r>
              <a:rPr lang="en-US" dirty="0" smtClean="0">
                <a:solidFill>
                  <a:srgbClr val="FF0000"/>
                </a:solidFill>
              </a:rPr>
              <a:t>During </a:t>
            </a:r>
            <a:r>
              <a:rPr lang="en-US" b="1" i="1" dirty="0">
                <a:solidFill>
                  <a:srgbClr val="FF0000"/>
                </a:solidFill>
              </a:rPr>
              <a:t>first 48 to 72 hours</a:t>
            </a:r>
            <a:r>
              <a:rPr lang="en-US" i="1" dirty="0">
                <a:solidFill>
                  <a:srgbClr val="FF0000"/>
                </a:solidFill>
              </a:rPr>
              <a:t>, </a:t>
            </a:r>
            <a:r>
              <a:rPr lang="en-US" b="1" dirty="0" err="1">
                <a:solidFill>
                  <a:srgbClr val="FF0000"/>
                </a:solidFill>
              </a:rPr>
              <a:t>coagulative</a:t>
            </a:r>
            <a:r>
              <a:rPr lang="en-US" b="1" dirty="0">
                <a:solidFill>
                  <a:srgbClr val="FF0000"/>
                </a:solidFill>
              </a:rPr>
              <a:t> necrosis </a:t>
            </a:r>
            <a:r>
              <a:rPr lang="en-US" b="1" dirty="0" smtClean="0">
                <a:solidFill>
                  <a:srgbClr val="FF0000"/>
                </a:solidFill>
              </a:rPr>
              <a:t>is complete </a:t>
            </a:r>
            <a:r>
              <a:rPr lang="en-US" dirty="0">
                <a:solidFill>
                  <a:srgbClr val="FF0000"/>
                </a:solidFill>
              </a:rPr>
              <a:t>with loss of nuclei. The neutrophilic </a:t>
            </a:r>
            <a:r>
              <a:rPr lang="en-US" dirty="0" smtClean="0">
                <a:solidFill>
                  <a:srgbClr val="FF0000"/>
                </a:solidFill>
              </a:rPr>
              <a:t>infiltrate is well </a:t>
            </a:r>
            <a:r>
              <a:rPr lang="en-US" dirty="0">
                <a:solidFill>
                  <a:srgbClr val="FF0000"/>
                </a:solidFill>
              </a:rPr>
              <a:t>developed and extends centrally into the </a:t>
            </a:r>
            <a:r>
              <a:rPr lang="en-US" dirty="0" err="1">
                <a:solidFill>
                  <a:srgbClr val="FF0000"/>
                </a:solidFill>
              </a:rPr>
              <a:t>interstitium</a:t>
            </a:r>
            <a:r>
              <a:rPr lang="en-US" dirty="0" smtClean="0">
                <a:solidFill>
                  <a:srgbClr val="FF0000"/>
                </a:solidFill>
              </a:rPr>
              <a:t>.</a:t>
            </a:r>
          </a:p>
          <a:p>
            <a:endParaRPr lang="en-US" dirty="0">
              <a:solidFill>
                <a:srgbClr val="FF0000"/>
              </a:solidFill>
            </a:endParaRPr>
          </a:p>
          <a:p>
            <a:r>
              <a:rPr lang="en-US" b="1" i="1" dirty="0" smtClean="0"/>
              <a:t>In </a:t>
            </a:r>
            <a:r>
              <a:rPr lang="en-US" b="1" i="1" dirty="0"/>
              <a:t>3-7 days</a:t>
            </a:r>
            <a:r>
              <a:rPr lang="en-US" i="1" dirty="0"/>
              <a:t>, </a:t>
            </a:r>
            <a:r>
              <a:rPr lang="en-US" dirty="0"/>
              <a:t>neutrophils are necrosed and </a:t>
            </a:r>
            <a:r>
              <a:rPr lang="en-US" dirty="0" smtClean="0"/>
              <a:t>gradually </a:t>
            </a:r>
            <a:r>
              <a:rPr lang="en-US" b="1" dirty="0" smtClean="0"/>
              <a:t>disappear</a:t>
            </a:r>
            <a:r>
              <a:rPr lang="en-US" dirty="0"/>
              <a:t>. The process of </a:t>
            </a:r>
            <a:r>
              <a:rPr lang="en-US" b="1" dirty="0" err="1"/>
              <a:t>resorption</a:t>
            </a:r>
            <a:r>
              <a:rPr lang="en-US" dirty="0"/>
              <a:t> of necrosed </a:t>
            </a:r>
            <a:r>
              <a:rPr lang="en-US" dirty="0" smtClean="0"/>
              <a:t>muscle </a:t>
            </a:r>
            <a:r>
              <a:rPr lang="en-US" dirty="0" err="1" smtClean="0"/>
              <a:t>fibres</a:t>
            </a:r>
            <a:r>
              <a:rPr lang="en-US" dirty="0" smtClean="0"/>
              <a:t> </a:t>
            </a:r>
            <a:r>
              <a:rPr lang="en-US" dirty="0"/>
              <a:t>by </a:t>
            </a:r>
            <a:r>
              <a:rPr lang="en-US" b="1" dirty="0"/>
              <a:t>macrophages</a:t>
            </a:r>
            <a:r>
              <a:rPr lang="en-US" dirty="0"/>
              <a:t> begins. Simultaneously, there </a:t>
            </a:r>
            <a:r>
              <a:rPr lang="en-US" dirty="0" smtClean="0"/>
              <a:t>is onset </a:t>
            </a:r>
            <a:r>
              <a:rPr lang="en-US" dirty="0"/>
              <a:t>of </a:t>
            </a:r>
            <a:r>
              <a:rPr lang="en-US" b="1" dirty="0"/>
              <a:t>proliferation of </a:t>
            </a:r>
            <a:r>
              <a:rPr lang="en-US" b="1" dirty="0" smtClean="0"/>
              <a:t>capillaries and </a:t>
            </a:r>
            <a:r>
              <a:rPr lang="en-US" b="1" dirty="0"/>
              <a:t>fibroblasts </a:t>
            </a:r>
            <a:r>
              <a:rPr lang="en-US" dirty="0"/>
              <a:t>from </a:t>
            </a:r>
            <a:r>
              <a:rPr lang="en-US" dirty="0" smtClean="0"/>
              <a:t>the margins </a:t>
            </a:r>
            <a:r>
              <a:rPr lang="en-US" dirty="0"/>
              <a:t>of the infarct</a:t>
            </a:r>
          </a:p>
        </p:txBody>
      </p:sp>
    </p:spTree>
    <p:extLst>
      <p:ext uri="{BB962C8B-B14F-4D97-AF65-F5344CB8AC3E}">
        <p14:creationId xmlns:p14="http://schemas.microsoft.com/office/powerpoint/2010/main" xmlns="" val="319368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6927" y="0"/>
            <a:ext cx="915874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1800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48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867400" y="2057400"/>
            <a:ext cx="2743200" cy="1754326"/>
          </a:xfrm>
          <a:prstGeom prst="rect">
            <a:avLst/>
          </a:prstGeom>
        </p:spPr>
        <p:txBody>
          <a:bodyPr wrap="square">
            <a:spAutoFit/>
          </a:bodyPr>
          <a:lstStyle/>
          <a:p>
            <a:r>
              <a:rPr lang="en-US" b="1" dirty="0" smtClean="0"/>
              <a:t>Myocardial infarction, healed. Opened up left heart shows grey white thinning of </a:t>
            </a:r>
            <a:r>
              <a:rPr lang="en-US" b="1" dirty="0"/>
              <a:t>myocardium at the apex (arrow) due </a:t>
            </a:r>
            <a:r>
              <a:rPr lang="en-US" b="1" dirty="0" smtClean="0"/>
              <a:t>to healed </a:t>
            </a:r>
            <a:r>
              <a:rPr lang="en-US" b="1" dirty="0"/>
              <a:t>fibrous scarring.</a:t>
            </a:r>
          </a:p>
        </p:txBody>
      </p:sp>
    </p:spTree>
    <p:extLst>
      <p:ext uri="{BB962C8B-B14F-4D97-AF65-F5344CB8AC3E}">
        <p14:creationId xmlns:p14="http://schemas.microsoft.com/office/powerpoint/2010/main" xmlns="" val="2938791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a:t>
            </a:r>
            <a:endParaRPr lang="en-US" dirty="0"/>
          </a:p>
        </p:txBody>
      </p:sp>
      <p:sp>
        <p:nvSpPr>
          <p:cNvPr id="3" name="Content Placeholder 2"/>
          <p:cNvSpPr>
            <a:spLocks noGrp="1"/>
          </p:cNvSpPr>
          <p:nvPr>
            <p:ph sz="quarter" idx="1"/>
          </p:nvPr>
        </p:nvSpPr>
        <p:spPr/>
        <p:txBody>
          <a:bodyPr/>
          <a:lstStyle/>
          <a:p>
            <a:r>
              <a:rPr lang="en-US" dirty="0" smtClean="0"/>
              <a:t>3 </a:t>
            </a:r>
            <a:r>
              <a:rPr lang="en-US" dirty="0"/>
              <a:t>types of features</a:t>
            </a:r>
            <a:r>
              <a:rPr lang="en-US" dirty="0" smtClean="0"/>
              <a:t>—</a:t>
            </a:r>
          </a:p>
          <a:p>
            <a:endParaRPr lang="en-US" dirty="0"/>
          </a:p>
          <a:p>
            <a:r>
              <a:rPr lang="en-US" dirty="0" smtClean="0"/>
              <a:t>clinical </a:t>
            </a:r>
            <a:r>
              <a:rPr lang="en-US" dirty="0"/>
              <a:t>features, </a:t>
            </a:r>
            <a:endParaRPr lang="en-US" dirty="0" smtClean="0"/>
          </a:p>
          <a:p>
            <a:r>
              <a:rPr lang="en-US" dirty="0" smtClean="0"/>
              <a:t>ECG changes</a:t>
            </a:r>
            <a:r>
              <a:rPr lang="en-US" dirty="0"/>
              <a:t>, and </a:t>
            </a:r>
            <a:endParaRPr lang="en-US" dirty="0" smtClean="0"/>
          </a:p>
          <a:p>
            <a:r>
              <a:rPr lang="en-US" dirty="0" smtClean="0"/>
              <a:t>serum </a:t>
            </a:r>
            <a:r>
              <a:rPr lang="en-US" dirty="0"/>
              <a:t>enzyme determinations</a:t>
            </a:r>
          </a:p>
        </p:txBody>
      </p:sp>
    </p:spTree>
    <p:extLst>
      <p:ext uri="{BB962C8B-B14F-4D97-AF65-F5344CB8AC3E}">
        <p14:creationId xmlns:p14="http://schemas.microsoft.com/office/powerpoint/2010/main" xmlns="" val="300519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Clinical features</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92500" lnSpcReduction="10000"/>
          </a:bodyPr>
          <a:lstStyle/>
          <a:p>
            <a:pPr marL="0" indent="0">
              <a:buNone/>
            </a:pPr>
            <a:r>
              <a:rPr lang="en-US" dirty="0" smtClean="0"/>
              <a:t>i</a:t>
            </a:r>
            <a:r>
              <a:rPr lang="en-US" dirty="0"/>
              <a:t>) </a:t>
            </a:r>
            <a:r>
              <a:rPr lang="en-US" i="1" dirty="0"/>
              <a:t>Pain: </a:t>
            </a:r>
            <a:r>
              <a:rPr lang="en-US" dirty="0"/>
              <a:t>Usually sudden, severe, crushing and </a:t>
            </a:r>
            <a:r>
              <a:rPr lang="en-US" dirty="0" smtClean="0"/>
              <a:t>prolonged, </a:t>
            </a:r>
            <a:r>
              <a:rPr lang="en-US" dirty="0" err="1" smtClean="0"/>
              <a:t>substernal</a:t>
            </a:r>
            <a:r>
              <a:rPr lang="en-US" dirty="0" smtClean="0"/>
              <a:t> </a:t>
            </a:r>
            <a:r>
              <a:rPr lang="en-US" dirty="0"/>
              <a:t>or precordial in location, </a:t>
            </a:r>
            <a:r>
              <a:rPr lang="en-US" dirty="0" smtClean="0"/>
              <a:t>unrelieved by </a:t>
            </a:r>
            <a:r>
              <a:rPr lang="en-US" dirty="0"/>
              <a:t>rest </a:t>
            </a:r>
            <a:r>
              <a:rPr lang="en-US" dirty="0" smtClean="0"/>
              <a:t>or nitroglycerin</a:t>
            </a:r>
            <a:r>
              <a:rPr lang="en-US" dirty="0"/>
              <a:t>, often radiating to one or both the arms, neck </a:t>
            </a:r>
            <a:r>
              <a:rPr lang="en-US" dirty="0" smtClean="0"/>
              <a:t>and back. </a:t>
            </a:r>
          </a:p>
          <a:p>
            <a:pPr marL="0" indent="0">
              <a:buNone/>
            </a:pPr>
            <a:r>
              <a:rPr lang="en-US" dirty="0" smtClean="0"/>
              <a:t>ii</a:t>
            </a:r>
            <a:r>
              <a:rPr lang="en-US" dirty="0"/>
              <a:t>) </a:t>
            </a:r>
            <a:r>
              <a:rPr lang="en-US" i="1" dirty="0"/>
              <a:t>Indigestion: </a:t>
            </a:r>
            <a:endParaRPr lang="en-US" i="1" dirty="0" smtClean="0"/>
          </a:p>
          <a:p>
            <a:pPr marL="0" indent="0">
              <a:buNone/>
            </a:pPr>
            <a:r>
              <a:rPr lang="en-US" dirty="0" smtClean="0"/>
              <a:t>iii</a:t>
            </a:r>
            <a:r>
              <a:rPr lang="en-US" dirty="0"/>
              <a:t>) </a:t>
            </a:r>
            <a:r>
              <a:rPr lang="en-US" i="1" dirty="0"/>
              <a:t>Apprehension: </a:t>
            </a:r>
            <a:r>
              <a:rPr lang="en-US" dirty="0"/>
              <a:t>The patient is often terrified, restless </a:t>
            </a:r>
            <a:r>
              <a:rPr lang="en-US" dirty="0" smtClean="0"/>
              <a:t>and apprehensive </a:t>
            </a:r>
            <a:r>
              <a:rPr lang="en-US" dirty="0"/>
              <a:t>due to great fear of death.</a:t>
            </a:r>
          </a:p>
          <a:p>
            <a:pPr marL="0" indent="0">
              <a:buNone/>
            </a:pPr>
            <a:r>
              <a:rPr lang="en-US" dirty="0"/>
              <a:t>iv) </a:t>
            </a:r>
            <a:r>
              <a:rPr lang="en-US" i="1" dirty="0"/>
              <a:t>Shock: </a:t>
            </a:r>
            <a:endParaRPr lang="en-US" i="1" dirty="0" smtClean="0"/>
          </a:p>
          <a:p>
            <a:pPr marL="0" indent="0">
              <a:buNone/>
            </a:pPr>
            <a:r>
              <a:rPr lang="en-US" dirty="0" smtClean="0"/>
              <a:t>v</a:t>
            </a:r>
            <a:r>
              <a:rPr lang="en-US" dirty="0"/>
              <a:t>) </a:t>
            </a:r>
            <a:r>
              <a:rPr lang="en-US" i="1" dirty="0"/>
              <a:t>Oliguria: </a:t>
            </a:r>
            <a:endParaRPr lang="en-US" i="1" dirty="0" smtClean="0"/>
          </a:p>
          <a:p>
            <a:pPr marL="0" indent="0">
              <a:buNone/>
            </a:pPr>
            <a:r>
              <a:rPr lang="en-US" dirty="0" smtClean="0"/>
              <a:t>vi</a:t>
            </a:r>
            <a:r>
              <a:rPr lang="en-US" dirty="0"/>
              <a:t>) </a:t>
            </a:r>
            <a:r>
              <a:rPr lang="en-US" i="1" dirty="0"/>
              <a:t>Low grade fever: </a:t>
            </a:r>
            <a:endParaRPr lang="en-US" i="1" dirty="0" smtClean="0"/>
          </a:p>
          <a:p>
            <a:pPr marL="0" indent="0">
              <a:buNone/>
            </a:pPr>
            <a:r>
              <a:rPr lang="en-US" dirty="0" smtClean="0"/>
              <a:t>vii</a:t>
            </a:r>
            <a:r>
              <a:rPr lang="en-US" dirty="0"/>
              <a:t>) </a:t>
            </a:r>
            <a:r>
              <a:rPr lang="en-US" i="1" dirty="0"/>
              <a:t>Acute pulmonary </a:t>
            </a:r>
            <a:r>
              <a:rPr lang="en-US" i="1" dirty="0" err="1"/>
              <a:t>oedema</a:t>
            </a:r>
            <a:r>
              <a:rPr lang="en-US" i="1" dirty="0" smtClean="0"/>
              <a:t>:</a:t>
            </a:r>
            <a:endParaRPr lang="en-US" dirty="0"/>
          </a:p>
        </p:txBody>
      </p:sp>
    </p:spTree>
    <p:extLst>
      <p:ext uri="{BB962C8B-B14F-4D97-AF65-F5344CB8AC3E}">
        <p14:creationId xmlns:p14="http://schemas.microsoft.com/office/powerpoint/2010/main" xmlns="" val="237155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ECG changes</a:t>
            </a:r>
            <a:endParaRPr lang="en-US"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0" y="1524000"/>
            <a:ext cx="9144000" cy="4952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8676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Serum cardiac markers</a:t>
            </a:r>
            <a:endParaRPr lang="en-US" dirty="0"/>
          </a:p>
        </p:txBody>
      </p:sp>
      <p:sp>
        <p:nvSpPr>
          <p:cNvPr id="3" name="Content Placeholder 2"/>
          <p:cNvSpPr>
            <a:spLocks noGrp="1"/>
          </p:cNvSpPr>
          <p:nvPr>
            <p:ph sz="quarter" idx="1"/>
          </p:nvPr>
        </p:nvSpPr>
        <p:spPr/>
        <p:txBody>
          <a:bodyPr>
            <a:normAutofit lnSpcReduction="10000"/>
          </a:bodyPr>
          <a:lstStyle/>
          <a:p>
            <a:pPr marL="0" indent="0" algn="just">
              <a:buNone/>
            </a:pPr>
            <a:r>
              <a:rPr lang="en-US" dirty="0" smtClean="0"/>
              <a:t>Certain </a:t>
            </a:r>
            <a:r>
              <a:rPr lang="en-US" dirty="0"/>
              <a:t>proteins and </a:t>
            </a:r>
            <a:r>
              <a:rPr lang="en-US" dirty="0" smtClean="0"/>
              <a:t>enzymes are </a:t>
            </a:r>
            <a:r>
              <a:rPr lang="en-US" dirty="0"/>
              <a:t>released into the blood from necrotic heart muscle </a:t>
            </a:r>
            <a:r>
              <a:rPr lang="en-US" dirty="0" smtClean="0"/>
              <a:t>after acute </a:t>
            </a:r>
            <a:r>
              <a:rPr lang="en-US" dirty="0"/>
              <a:t>MI</a:t>
            </a:r>
            <a:r>
              <a:rPr lang="en-US" dirty="0" smtClean="0"/>
              <a:t>.</a:t>
            </a:r>
          </a:p>
          <a:p>
            <a:pPr marL="0" indent="0" algn="just">
              <a:buNone/>
            </a:pPr>
            <a:r>
              <a:rPr lang="en-US" dirty="0"/>
              <a:t>i) </a:t>
            </a:r>
            <a:r>
              <a:rPr lang="en-US" b="1" i="1" dirty="0" err="1"/>
              <a:t>Creatine</a:t>
            </a:r>
            <a:r>
              <a:rPr lang="en-US" b="1" i="1" dirty="0"/>
              <a:t> phosphokinase (CK) and CK-MB </a:t>
            </a:r>
            <a:r>
              <a:rPr lang="en-US" b="1" dirty="0"/>
              <a:t>CK </a:t>
            </a:r>
            <a:r>
              <a:rPr lang="en-US" dirty="0"/>
              <a:t>has three</a:t>
            </a:r>
          </a:p>
          <a:p>
            <a:pPr marL="0" indent="0" algn="just">
              <a:buNone/>
            </a:pPr>
            <a:r>
              <a:rPr lang="en-US" dirty="0"/>
              <a:t>forms—</a:t>
            </a:r>
          </a:p>
          <a:p>
            <a:pPr marL="0" indent="0" algn="just">
              <a:buNone/>
            </a:pPr>
            <a:r>
              <a:rPr lang="en-US" dirty="0"/>
              <a:t>a) CK-MM derived from skeletal muscle;</a:t>
            </a:r>
          </a:p>
          <a:p>
            <a:pPr marL="0" indent="0" algn="just">
              <a:buNone/>
            </a:pPr>
            <a:r>
              <a:rPr lang="en-US" dirty="0"/>
              <a:t>b) CK-BB derived from brain and lungs; and</a:t>
            </a:r>
          </a:p>
          <a:p>
            <a:pPr marL="0" indent="0" algn="just">
              <a:buNone/>
            </a:pPr>
            <a:r>
              <a:rPr lang="en-US" dirty="0"/>
              <a:t>c) CK-MB, mainly from cardiac muscles and </a:t>
            </a:r>
            <a:r>
              <a:rPr lang="en-US" dirty="0" smtClean="0"/>
              <a:t>insignificant amount </a:t>
            </a:r>
            <a:r>
              <a:rPr lang="en-US" dirty="0"/>
              <a:t>from </a:t>
            </a:r>
            <a:r>
              <a:rPr lang="en-US" dirty="0" err="1"/>
              <a:t>extracardiac</a:t>
            </a:r>
            <a:r>
              <a:rPr lang="en-US" dirty="0"/>
              <a:t> tissue.</a:t>
            </a:r>
          </a:p>
        </p:txBody>
      </p:sp>
    </p:spTree>
    <p:extLst>
      <p:ext uri="{BB962C8B-B14F-4D97-AF65-F5344CB8AC3E}">
        <p14:creationId xmlns:p14="http://schemas.microsoft.com/office/powerpoint/2010/main" xmlns="" val="273752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a:t>ii) </a:t>
            </a:r>
            <a:r>
              <a:rPr lang="en-US" i="1" dirty="0"/>
              <a:t>Lactate dehydrogenase (LDH</a:t>
            </a:r>
            <a:r>
              <a:rPr lang="en-US" i="1" dirty="0" smtClean="0"/>
              <a:t>)</a:t>
            </a:r>
          </a:p>
          <a:p>
            <a:pPr marL="0" indent="0">
              <a:buNone/>
            </a:pPr>
            <a:endParaRPr lang="en-US" i="1" dirty="0"/>
          </a:p>
          <a:p>
            <a:pPr marL="0" indent="0">
              <a:buNone/>
            </a:pPr>
            <a:r>
              <a:rPr lang="en-US" dirty="0"/>
              <a:t>iii) </a:t>
            </a:r>
            <a:r>
              <a:rPr lang="en-US" i="1" dirty="0"/>
              <a:t>Cardiac-specific troponins (</a:t>
            </a:r>
            <a:r>
              <a:rPr lang="en-US" i="1" dirty="0" err="1"/>
              <a:t>cTn</a:t>
            </a:r>
            <a:r>
              <a:rPr lang="en-US" i="1" dirty="0" smtClean="0"/>
              <a:t>):</a:t>
            </a:r>
            <a:endParaRPr lang="en-US" i="1" dirty="0"/>
          </a:p>
          <a:p>
            <a:r>
              <a:rPr lang="en-US" dirty="0"/>
              <a:t>a) cardiac troponin T (</a:t>
            </a:r>
            <a:r>
              <a:rPr lang="en-US" dirty="0" err="1"/>
              <a:t>cTnT</a:t>
            </a:r>
            <a:r>
              <a:rPr lang="en-US" dirty="0"/>
              <a:t>); and</a:t>
            </a:r>
          </a:p>
          <a:p>
            <a:r>
              <a:rPr lang="it-IT" dirty="0"/>
              <a:t>b) cardiac troponin I (cTnI</a:t>
            </a:r>
            <a:r>
              <a:rPr lang="it-IT" dirty="0" smtClean="0"/>
              <a:t>).</a:t>
            </a:r>
          </a:p>
          <a:p>
            <a:endParaRPr lang="it-IT" dirty="0"/>
          </a:p>
          <a:p>
            <a:pPr marL="0" indent="0">
              <a:buNone/>
            </a:pPr>
            <a:r>
              <a:rPr lang="en-US" dirty="0"/>
              <a:t>iv) </a:t>
            </a:r>
            <a:r>
              <a:rPr lang="en-US" i="1" dirty="0"/>
              <a:t>Myoglobin</a:t>
            </a:r>
            <a:endParaRPr lang="en-US" dirty="0"/>
          </a:p>
        </p:txBody>
      </p:sp>
    </p:spTree>
    <p:extLst>
      <p:ext uri="{BB962C8B-B14F-4D97-AF65-F5344CB8AC3E}">
        <p14:creationId xmlns:p14="http://schemas.microsoft.com/office/powerpoint/2010/main" xmlns="" val="12044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57200" y="1600200"/>
            <a:ext cx="8229600" cy="5029200"/>
          </a:xfrm>
        </p:spPr>
        <p:txBody>
          <a:bodyPr>
            <a:normAutofit fontScale="85000" lnSpcReduction="10000"/>
          </a:bodyPr>
          <a:lstStyle/>
          <a:p>
            <a:pPr algn="just"/>
            <a:r>
              <a:rPr lang="en-US" i="1" dirty="0" err="1"/>
              <a:t>Ischaemic</a:t>
            </a:r>
            <a:r>
              <a:rPr lang="en-US" i="1" dirty="0"/>
              <a:t> heart disease (IHD) </a:t>
            </a:r>
            <a:r>
              <a:rPr lang="en-US" dirty="0"/>
              <a:t>is defined as acute or </a:t>
            </a:r>
            <a:r>
              <a:rPr lang="en-US" dirty="0" smtClean="0"/>
              <a:t>chronic form </a:t>
            </a:r>
            <a:r>
              <a:rPr lang="en-US" dirty="0"/>
              <a:t>of cardiac </a:t>
            </a:r>
            <a:r>
              <a:rPr lang="en-US" dirty="0" smtClean="0"/>
              <a:t>disability </a:t>
            </a:r>
            <a:r>
              <a:rPr lang="en-US" dirty="0"/>
              <a:t>arising from imbalance between </a:t>
            </a:r>
            <a:r>
              <a:rPr lang="en-US" dirty="0" smtClean="0"/>
              <a:t>the myocardial </a:t>
            </a:r>
            <a:r>
              <a:rPr lang="en-US" dirty="0"/>
              <a:t>supply and demand for oxygenated blood. </a:t>
            </a:r>
            <a:endParaRPr lang="en-US" dirty="0" smtClean="0"/>
          </a:p>
          <a:p>
            <a:pPr algn="just"/>
            <a:endParaRPr lang="en-US" dirty="0" smtClean="0"/>
          </a:p>
          <a:p>
            <a:pPr algn="just"/>
            <a:r>
              <a:rPr lang="en-US" dirty="0" smtClean="0"/>
              <a:t>Since narrowing </a:t>
            </a:r>
            <a:r>
              <a:rPr lang="en-US" dirty="0"/>
              <a:t>or obstruction of the coronary arterial system </a:t>
            </a:r>
            <a:r>
              <a:rPr lang="en-US" dirty="0" smtClean="0"/>
              <a:t>is the </a:t>
            </a:r>
            <a:r>
              <a:rPr lang="en-US" dirty="0"/>
              <a:t>most common cause of myocardial anoxia, the </a:t>
            </a:r>
            <a:r>
              <a:rPr lang="en-US" dirty="0" smtClean="0"/>
              <a:t>alternate term </a:t>
            </a:r>
            <a:r>
              <a:rPr lang="en-US" i="1" dirty="0"/>
              <a:t>‘coronary artery disease (CAD)’ </a:t>
            </a:r>
            <a:r>
              <a:rPr lang="en-US" dirty="0"/>
              <a:t>is used </a:t>
            </a:r>
            <a:r>
              <a:rPr lang="en-US" dirty="0" smtClean="0"/>
              <a:t>synonymously with </a:t>
            </a:r>
            <a:r>
              <a:rPr lang="en-US" dirty="0"/>
              <a:t>IHD. </a:t>
            </a:r>
            <a:endParaRPr lang="en-US" dirty="0" smtClean="0"/>
          </a:p>
          <a:p>
            <a:pPr algn="just"/>
            <a:r>
              <a:rPr lang="en-US" dirty="0" smtClean="0"/>
              <a:t>IHD </a:t>
            </a:r>
            <a:r>
              <a:rPr lang="en-US" dirty="0"/>
              <a:t>or CAD is the leading cause of death </a:t>
            </a:r>
            <a:r>
              <a:rPr lang="en-US" dirty="0" smtClean="0"/>
              <a:t>in most </a:t>
            </a:r>
            <a:r>
              <a:rPr lang="en-US" dirty="0"/>
              <a:t>developed countries (about one-third of all </a:t>
            </a:r>
            <a:r>
              <a:rPr lang="en-US" dirty="0" smtClean="0"/>
              <a:t>deaths) and </a:t>
            </a:r>
            <a:r>
              <a:rPr lang="en-US" dirty="0"/>
              <a:t>somewhat low incidence is observed in the </a:t>
            </a:r>
            <a:r>
              <a:rPr lang="en-US" dirty="0" smtClean="0"/>
              <a:t>developing countries</a:t>
            </a:r>
            <a:r>
              <a:rPr lang="en-US" dirty="0"/>
              <a:t>. Men develop IHD earlier than women and </a:t>
            </a:r>
            <a:r>
              <a:rPr lang="en-US" dirty="0" smtClean="0"/>
              <a:t>death rates </a:t>
            </a:r>
            <a:r>
              <a:rPr lang="en-US" dirty="0"/>
              <a:t>are also slightly higher for men than for women </a:t>
            </a:r>
            <a:r>
              <a:rPr lang="en-US" dirty="0" smtClean="0"/>
              <a:t>until the </a:t>
            </a:r>
            <a:r>
              <a:rPr lang="en-US" dirty="0"/>
              <a:t>menopause. </a:t>
            </a:r>
          </a:p>
        </p:txBody>
      </p:sp>
    </p:spTree>
    <p:extLst>
      <p:ext uri="{BB962C8B-B14F-4D97-AF65-F5344CB8AC3E}">
        <p14:creationId xmlns:p14="http://schemas.microsoft.com/office/powerpoint/2010/main" xmlns="" val="3477541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533400"/>
          </a:xfrm>
        </p:spPr>
        <p:txBody>
          <a:bodyPr>
            <a:noAutofit/>
          </a:bodyPr>
          <a:lstStyle/>
          <a:p>
            <a:r>
              <a:rPr lang="en-US" sz="2400" dirty="0"/>
              <a:t>Time course of serum cardiac markers for the diagnosis of acute MI.</a:t>
            </a:r>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0" y="533400"/>
            <a:ext cx="9144000"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2917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COMPLICATIONS</a:t>
            </a:r>
            <a:endParaRPr lang="en-US" dirty="0"/>
          </a:p>
        </p:txBody>
      </p:sp>
      <p:sp>
        <p:nvSpPr>
          <p:cNvPr id="3" name="Content Placeholder 2"/>
          <p:cNvSpPr>
            <a:spLocks noGrp="1"/>
          </p:cNvSpPr>
          <p:nvPr>
            <p:ph sz="quarter" idx="1"/>
          </p:nvPr>
        </p:nvSpPr>
        <p:spPr/>
        <p:txBody>
          <a:bodyPr>
            <a:normAutofit/>
          </a:bodyPr>
          <a:lstStyle/>
          <a:p>
            <a:pPr marL="514350" indent="-514350">
              <a:buAutoNum type="arabicPeriod"/>
            </a:pPr>
            <a:r>
              <a:rPr lang="en-US" b="1" dirty="0" smtClean="0"/>
              <a:t>Arrhythmias</a:t>
            </a:r>
          </a:p>
          <a:p>
            <a:pPr marL="514350" indent="-514350">
              <a:buAutoNum type="arabicPeriod"/>
            </a:pPr>
            <a:r>
              <a:rPr lang="en-US" b="1" dirty="0" smtClean="0"/>
              <a:t>Congestive </a:t>
            </a:r>
            <a:r>
              <a:rPr lang="en-US" b="1" dirty="0"/>
              <a:t>heart </a:t>
            </a:r>
            <a:r>
              <a:rPr lang="en-US" b="1" dirty="0" smtClean="0"/>
              <a:t>failure</a:t>
            </a:r>
          </a:p>
          <a:p>
            <a:pPr marL="514350" indent="-514350">
              <a:buAutoNum type="arabicPeriod"/>
            </a:pPr>
            <a:r>
              <a:rPr lang="en-US" b="1" dirty="0" smtClean="0"/>
              <a:t>Cardiogenic </a:t>
            </a:r>
            <a:r>
              <a:rPr lang="en-US" b="1" dirty="0"/>
              <a:t>shock </a:t>
            </a:r>
            <a:endParaRPr lang="en-US" b="1" dirty="0" smtClean="0"/>
          </a:p>
          <a:p>
            <a:pPr marL="514350" indent="-514350">
              <a:buAutoNum type="arabicPeriod"/>
            </a:pPr>
            <a:r>
              <a:rPr lang="en-US" b="1" dirty="0" smtClean="0"/>
              <a:t>Mural </a:t>
            </a:r>
            <a:r>
              <a:rPr lang="en-US" b="1" dirty="0"/>
              <a:t>thrombosis and </a:t>
            </a:r>
            <a:r>
              <a:rPr lang="en-US" b="1" dirty="0" smtClean="0"/>
              <a:t>thromboembolism</a:t>
            </a:r>
          </a:p>
          <a:p>
            <a:pPr marL="514350" indent="-514350">
              <a:buAutoNum type="arabicPeriod"/>
            </a:pPr>
            <a:r>
              <a:rPr lang="en-US" b="1" dirty="0" smtClean="0"/>
              <a:t>Rupture </a:t>
            </a:r>
          </a:p>
          <a:p>
            <a:pPr marL="514350" indent="-514350">
              <a:buAutoNum type="arabicPeriod"/>
            </a:pPr>
            <a:r>
              <a:rPr lang="en-US" b="1" dirty="0" smtClean="0"/>
              <a:t>Cardiac aneurysm</a:t>
            </a:r>
            <a:r>
              <a:rPr lang="en-US" b="1" dirty="0"/>
              <a:t> </a:t>
            </a:r>
            <a:endParaRPr lang="en-US" b="1" dirty="0" smtClean="0"/>
          </a:p>
          <a:p>
            <a:pPr marL="514350" indent="-514350">
              <a:buAutoNum type="arabicPeriod"/>
            </a:pPr>
            <a:r>
              <a:rPr lang="en-US" b="1" dirty="0" smtClean="0"/>
              <a:t>Pericarditis</a:t>
            </a:r>
          </a:p>
          <a:p>
            <a:pPr marL="514350" indent="-514350">
              <a:buAutoNum type="arabicPeriod"/>
            </a:pPr>
            <a:r>
              <a:rPr lang="en-US" b="1" dirty="0" err="1" smtClean="0"/>
              <a:t>Postmyocardial</a:t>
            </a:r>
            <a:r>
              <a:rPr lang="en-US" b="1" dirty="0" smtClean="0"/>
              <a:t> </a:t>
            </a:r>
            <a:r>
              <a:rPr lang="en-US" b="1" dirty="0"/>
              <a:t>infarction syndrome</a:t>
            </a:r>
            <a:endParaRPr lang="en-US" dirty="0"/>
          </a:p>
        </p:txBody>
      </p:sp>
    </p:spTree>
    <p:extLst>
      <p:ext uri="{BB962C8B-B14F-4D97-AF65-F5344CB8AC3E}">
        <p14:creationId xmlns:p14="http://schemas.microsoft.com/office/powerpoint/2010/main" xmlns="" val="160901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sz="quarter" idx="1"/>
          </p:nvPr>
        </p:nvSpPr>
        <p:spPr>
          <a:xfrm>
            <a:off x="0" y="1600200"/>
            <a:ext cx="9144000" cy="4495800"/>
          </a:xfrm>
        </p:spPr>
        <p:txBody>
          <a:bodyPr>
            <a:noAutofit/>
          </a:bodyPr>
          <a:lstStyle/>
          <a:p>
            <a:pPr algn="just"/>
            <a:r>
              <a:rPr lang="en-US" sz="2400" dirty="0" err="1"/>
              <a:t>Ischaemic</a:t>
            </a:r>
            <a:r>
              <a:rPr lang="en-US" sz="2400" dirty="0"/>
              <a:t> heart disease (IHD) is acute or chronic </a:t>
            </a:r>
            <a:r>
              <a:rPr lang="en-US" sz="2400" dirty="0" smtClean="0"/>
              <a:t>cardiac disability </a:t>
            </a:r>
            <a:r>
              <a:rPr lang="en-US" sz="2400" dirty="0"/>
              <a:t>arising from imbalance between the </a:t>
            </a:r>
            <a:r>
              <a:rPr lang="en-US" sz="2400" dirty="0" smtClean="0"/>
              <a:t>myocardial supply </a:t>
            </a:r>
            <a:r>
              <a:rPr lang="en-US" sz="2400" dirty="0"/>
              <a:t>and demand for oxygenated </a:t>
            </a:r>
            <a:r>
              <a:rPr lang="en-US" sz="2400" dirty="0" smtClean="0"/>
              <a:t>blood. </a:t>
            </a:r>
          </a:p>
          <a:p>
            <a:pPr algn="just"/>
            <a:r>
              <a:rPr lang="en-US" sz="2400" dirty="0" smtClean="0"/>
              <a:t>Atherosclerotic </a:t>
            </a:r>
            <a:r>
              <a:rPr lang="en-US" sz="2400" dirty="0"/>
              <a:t>coronary artery disease (CAD) is the </a:t>
            </a:r>
            <a:r>
              <a:rPr lang="en-US" sz="2400" dirty="0" smtClean="0"/>
              <a:t>most common </a:t>
            </a:r>
            <a:r>
              <a:rPr lang="en-US" sz="2400" dirty="0"/>
              <a:t>cause of IHD, most commonly of LAD, others </a:t>
            </a:r>
            <a:r>
              <a:rPr lang="en-US" sz="2400" dirty="0" smtClean="0"/>
              <a:t>are RCA </a:t>
            </a:r>
            <a:r>
              <a:rPr lang="en-US" sz="2400" dirty="0"/>
              <a:t>and CXA. </a:t>
            </a:r>
            <a:endParaRPr lang="en-US" sz="2400" dirty="0" smtClean="0"/>
          </a:p>
          <a:p>
            <a:pPr algn="just"/>
            <a:r>
              <a:rPr lang="en-US" sz="2400" i="1" dirty="0" smtClean="0"/>
              <a:t>Acute </a:t>
            </a:r>
            <a:r>
              <a:rPr lang="en-US" sz="2400" i="1" dirty="0"/>
              <a:t>coronary syndromes </a:t>
            </a:r>
            <a:r>
              <a:rPr lang="en-US" sz="2400" dirty="0"/>
              <a:t>include a triad of acute </a:t>
            </a:r>
            <a:r>
              <a:rPr lang="en-US" sz="2400" dirty="0" smtClean="0"/>
              <a:t>myocardial infarction</a:t>
            </a:r>
            <a:r>
              <a:rPr lang="en-US" sz="2400" dirty="0"/>
              <a:t>, unstable angina and sudden </a:t>
            </a:r>
            <a:r>
              <a:rPr lang="en-US" sz="2400" dirty="0" smtClean="0"/>
              <a:t>cardiac death </a:t>
            </a:r>
            <a:r>
              <a:rPr lang="en-US" sz="2400" dirty="0"/>
              <a:t>. </a:t>
            </a:r>
            <a:endParaRPr lang="en-US" sz="2400" dirty="0" smtClean="0"/>
          </a:p>
          <a:p>
            <a:pPr algn="just"/>
            <a:r>
              <a:rPr lang="en-US" sz="2400" dirty="0" smtClean="0"/>
              <a:t>Angina </a:t>
            </a:r>
            <a:r>
              <a:rPr lang="en-US" sz="2400" dirty="0"/>
              <a:t>pectoris results from transient </a:t>
            </a:r>
            <a:r>
              <a:rPr lang="en-US" sz="2400" dirty="0" smtClean="0"/>
              <a:t>myocardial </a:t>
            </a:r>
            <a:r>
              <a:rPr lang="en-US" sz="2400" dirty="0" err="1" smtClean="0"/>
              <a:t>ischaemia</a:t>
            </a:r>
            <a:r>
              <a:rPr lang="en-US" sz="2400" dirty="0" smtClean="0"/>
              <a:t> </a:t>
            </a:r>
            <a:r>
              <a:rPr lang="en-US" sz="2400" dirty="0"/>
              <a:t>and is </a:t>
            </a:r>
            <a:r>
              <a:rPr lang="en-US" sz="2400" dirty="0" err="1"/>
              <a:t>characterised</a:t>
            </a:r>
            <a:r>
              <a:rPr lang="en-US" sz="2400" dirty="0"/>
              <a:t> by paroxysmal pain in </a:t>
            </a:r>
            <a:r>
              <a:rPr lang="en-US" sz="2400" dirty="0" smtClean="0"/>
              <a:t>the </a:t>
            </a:r>
            <a:r>
              <a:rPr lang="en-US" sz="2400" dirty="0" err="1" smtClean="0"/>
              <a:t>substernal</a:t>
            </a:r>
            <a:r>
              <a:rPr lang="en-US" sz="2400" dirty="0" smtClean="0"/>
              <a:t> </a:t>
            </a:r>
            <a:r>
              <a:rPr lang="en-US" sz="2400" dirty="0"/>
              <a:t>or precordial </a:t>
            </a:r>
            <a:r>
              <a:rPr lang="en-US" sz="2400" dirty="0" smtClean="0"/>
              <a:t>region</a:t>
            </a:r>
            <a:r>
              <a:rPr lang="en-US" sz="2400" dirty="0"/>
              <a:t>. </a:t>
            </a:r>
            <a:endParaRPr lang="en-US" sz="2400" dirty="0" smtClean="0"/>
          </a:p>
          <a:p>
            <a:pPr algn="just"/>
            <a:r>
              <a:rPr lang="en-US" sz="2400" dirty="0" smtClean="0"/>
              <a:t>Acute </a:t>
            </a:r>
            <a:r>
              <a:rPr lang="en-US" sz="2400" dirty="0"/>
              <a:t>myocardial infarction (MI) is the most </a:t>
            </a:r>
            <a:r>
              <a:rPr lang="en-US" sz="2400" dirty="0" smtClean="0"/>
              <a:t>important and </a:t>
            </a:r>
            <a:r>
              <a:rPr lang="en-US" sz="2400" dirty="0"/>
              <a:t>feared consequence of coronary artery disease. </a:t>
            </a:r>
            <a:endParaRPr lang="en-US" sz="2400" dirty="0" smtClean="0"/>
          </a:p>
        </p:txBody>
      </p:sp>
    </p:spTree>
    <p:extLst>
      <p:ext uri="{BB962C8B-B14F-4D97-AF65-F5344CB8AC3E}">
        <p14:creationId xmlns:p14="http://schemas.microsoft.com/office/powerpoint/2010/main" xmlns="" val="2782910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067800" cy="4495800"/>
          </a:xfrm>
        </p:spPr>
        <p:txBody>
          <a:bodyPr>
            <a:normAutofit fontScale="85000" lnSpcReduction="20000"/>
          </a:bodyPr>
          <a:lstStyle/>
          <a:p>
            <a:pPr algn="just"/>
            <a:r>
              <a:rPr lang="en-US" sz="3200" dirty="0"/>
              <a:t>Early </a:t>
            </a:r>
            <a:r>
              <a:rPr lang="en-US" sz="3200" dirty="0" err="1"/>
              <a:t>thrombolyitc</a:t>
            </a:r>
            <a:r>
              <a:rPr lang="en-US" sz="3200" dirty="0"/>
              <a:t> therapy within 30 minutes of occurrence may help in restoration of blood supply.  The gross and microscopic</a:t>
            </a:r>
          </a:p>
          <a:p>
            <a:pPr algn="just"/>
            <a:r>
              <a:rPr lang="en-US" sz="3200" dirty="0"/>
              <a:t>changes in the myocardial infarction, most often in the left ventricle, vary according to the age of the infarct.</a:t>
            </a:r>
          </a:p>
          <a:p>
            <a:r>
              <a:rPr lang="en-US" dirty="0" smtClean="0"/>
              <a:t>The </a:t>
            </a:r>
            <a:r>
              <a:rPr lang="en-US" dirty="0"/>
              <a:t>diagnosis of acute MI is made by clinical features, </a:t>
            </a:r>
            <a:r>
              <a:rPr lang="en-US" dirty="0" smtClean="0"/>
              <a:t>ECG changes</a:t>
            </a:r>
            <a:r>
              <a:rPr lang="en-US" dirty="0"/>
              <a:t>, and serum enzyme determinations.</a:t>
            </a:r>
          </a:p>
          <a:p>
            <a:r>
              <a:rPr lang="en-US" dirty="0" smtClean="0"/>
              <a:t>Chronic </a:t>
            </a:r>
            <a:r>
              <a:rPr lang="en-US" dirty="0" err="1"/>
              <a:t>ischaemic</a:t>
            </a:r>
            <a:r>
              <a:rPr lang="en-US" dirty="0"/>
              <a:t> heart disease is focal or diffuse </a:t>
            </a:r>
            <a:r>
              <a:rPr lang="en-US" dirty="0" smtClean="0"/>
              <a:t>fibrosis in </a:t>
            </a:r>
            <a:r>
              <a:rPr lang="en-US" dirty="0"/>
              <a:t>the myocardium </a:t>
            </a:r>
            <a:r>
              <a:rPr lang="en-US" dirty="0" smtClean="0"/>
              <a:t>characteristically found </a:t>
            </a:r>
            <a:r>
              <a:rPr lang="en-US" dirty="0"/>
              <a:t>in </a:t>
            </a:r>
            <a:r>
              <a:rPr lang="en-US" dirty="0" smtClean="0"/>
              <a:t>elderly patients </a:t>
            </a:r>
            <a:r>
              <a:rPr lang="en-US" dirty="0"/>
              <a:t>of progressive IHD.</a:t>
            </a:r>
          </a:p>
          <a:p>
            <a:r>
              <a:rPr lang="en-US" dirty="0" smtClean="0"/>
              <a:t>Sudden </a:t>
            </a:r>
            <a:r>
              <a:rPr lang="en-US" dirty="0"/>
              <a:t>death by myocardial </a:t>
            </a:r>
            <a:r>
              <a:rPr lang="en-US" dirty="0" err="1"/>
              <a:t>ischaemia</a:t>
            </a:r>
            <a:r>
              <a:rPr lang="en-US" dirty="0"/>
              <a:t> is almost </a:t>
            </a:r>
            <a:r>
              <a:rPr lang="en-US" dirty="0" smtClean="0"/>
              <a:t>always by </a:t>
            </a:r>
            <a:r>
              <a:rPr lang="en-US" dirty="0"/>
              <a:t>fatal arrhythmias, chiefly ventricular </a:t>
            </a:r>
            <a:r>
              <a:rPr lang="en-US" dirty="0" err="1"/>
              <a:t>asystole</a:t>
            </a:r>
            <a:r>
              <a:rPr lang="en-US" dirty="0"/>
              <a:t> </a:t>
            </a:r>
            <a:r>
              <a:rPr lang="en-US" dirty="0" smtClean="0"/>
              <a:t>or fibrillation</a:t>
            </a:r>
            <a:endParaRPr lang="en-US" dirty="0"/>
          </a:p>
        </p:txBody>
      </p:sp>
    </p:spTree>
    <p:extLst>
      <p:ext uri="{BB962C8B-B14F-4D97-AF65-F5344CB8AC3E}">
        <p14:creationId xmlns:p14="http://schemas.microsoft.com/office/powerpoint/2010/main" xmlns="" val="1893461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MCQs</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MCQ</a:t>
            </a:r>
            <a:endParaRPr lang="en-US" dirty="0"/>
          </a:p>
        </p:txBody>
      </p:sp>
      <p:sp>
        <p:nvSpPr>
          <p:cNvPr id="3" name="Rectangle 2"/>
          <p:cNvSpPr/>
          <p:nvPr/>
        </p:nvSpPr>
        <p:spPr>
          <a:xfrm>
            <a:off x="381000" y="2209800"/>
            <a:ext cx="8458200" cy="3600986"/>
          </a:xfrm>
          <a:prstGeom prst="rect">
            <a:avLst/>
          </a:prstGeom>
        </p:spPr>
        <p:txBody>
          <a:bodyPr wrap="square">
            <a:spAutoFit/>
          </a:bodyPr>
          <a:lstStyle/>
          <a:p>
            <a:r>
              <a:rPr lang="en-US" dirty="0" smtClean="0"/>
              <a:t>1</a:t>
            </a:r>
            <a:r>
              <a:rPr lang="en-US" sz="2400" dirty="0" smtClean="0"/>
              <a:t>. Which of the following is less likely to be a manifestations of ischemic heart disease </a:t>
            </a:r>
          </a:p>
          <a:p>
            <a:pPr marL="514350" indent="-514350">
              <a:buFont typeface="+mj-lt"/>
              <a:buAutoNum type="romanLcPeriod"/>
            </a:pPr>
            <a:r>
              <a:rPr lang="en-US" sz="2400" dirty="0" smtClean="0"/>
              <a:t>Myocardial infarction</a:t>
            </a:r>
          </a:p>
          <a:p>
            <a:pPr marL="514350" indent="-514350">
              <a:buFont typeface="+mj-lt"/>
              <a:buAutoNum type="romanLcPeriod"/>
            </a:pPr>
            <a:r>
              <a:rPr lang="en-US" sz="2400" dirty="0" smtClean="0"/>
              <a:t>Chronic ischemic heart disease</a:t>
            </a:r>
          </a:p>
          <a:p>
            <a:pPr marL="514350" indent="-514350">
              <a:buFont typeface="+mj-lt"/>
              <a:buAutoNum type="romanLcPeriod"/>
            </a:pPr>
            <a:r>
              <a:rPr lang="en-US" sz="2400" dirty="0" smtClean="0"/>
              <a:t>Sudden cardiac death</a:t>
            </a:r>
          </a:p>
          <a:p>
            <a:pPr marL="514350" indent="-514350">
              <a:buFont typeface="+mj-lt"/>
              <a:buAutoNum type="romanLcPeriod"/>
            </a:pPr>
            <a:r>
              <a:rPr lang="en-US" sz="2400" dirty="0" err="1" smtClean="0"/>
              <a:t>Myocarditis</a:t>
            </a:r>
            <a:endParaRPr lang="en-US" sz="2400" dirty="0" smtClean="0"/>
          </a:p>
          <a:p>
            <a:pPr marL="514350" indent="-514350">
              <a:buFont typeface="+mj-lt"/>
              <a:buAutoNum type="romanLcPeriod"/>
            </a:pPr>
            <a:r>
              <a:rPr lang="en-US" sz="2400" dirty="0" smtClean="0"/>
              <a:t>Angina pectoris</a:t>
            </a:r>
          </a:p>
          <a:p>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sz="quarter" idx="1"/>
          </p:nvPr>
        </p:nvSpPr>
        <p:spPr/>
        <p:txBody>
          <a:bodyPr/>
          <a:lstStyle/>
          <a:p>
            <a:pPr marL="0" indent="0">
              <a:buNone/>
            </a:pPr>
            <a:r>
              <a:rPr lang="en-US" dirty="0" smtClean="0"/>
              <a:t>2. Myocardial </a:t>
            </a:r>
            <a:r>
              <a:rPr lang="en-US" dirty="0" err="1" smtClean="0"/>
              <a:t>ischaemia</a:t>
            </a:r>
            <a:r>
              <a:rPr lang="en-US" dirty="0" smtClean="0"/>
              <a:t> is brought about by</a:t>
            </a:r>
          </a:p>
          <a:p>
            <a:pPr marL="0" indent="0">
              <a:buNone/>
            </a:pPr>
            <a:r>
              <a:rPr lang="en-US" dirty="0" err="1" smtClean="0"/>
              <a:t>i</a:t>
            </a:r>
            <a:r>
              <a:rPr lang="en-US" dirty="0" smtClean="0"/>
              <a:t>) Diminished coronary blood flow</a:t>
            </a:r>
          </a:p>
          <a:p>
            <a:pPr marL="0" indent="0">
              <a:buNone/>
            </a:pPr>
            <a:r>
              <a:rPr lang="en-US" dirty="0" smtClean="0"/>
              <a:t>ii) Increased myocardial demand</a:t>
            </a:r>
          </a:p>
          <a:p>
            <a:pPr marL="0" indent="0">
              <a:buNone/>
            </a:pPr>
            <a:r>
              <a:rPr lang="en-US" dirty="0" smtClean="0"/>
              <a:t>iii) Hypertrophy of the heart without simultaneous increase of coronary blood flow</a:t>
            </a:r>
          </a:p>
          <a:p>
            <a:pPr marL="0" indent="0">
              <a:buNone/>
            </a:pPr>
            <a:r>
              <a:rPr lang="en-US" dirty="0" smtClean="0"/>
              <a:t>vi) All of the above</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MCQ</a:t>
            </a:r>
            <a:endParaRPr lang="en-US" dirty="0"/>
          </a:p>
        </p:txBody>
      </p:sp>
      <p:sp>
        <p:nvSpPr>
          <p:cNvPr id="3" name="Rectangle 2"/>
          <p:cNvSpPr/>
          <p:nvPr/>
        </p:nvSpPr>
        <p:spPr>
          <a:xfrm>
            <a:off x="228600" y="2362200"/>
            <a:ext cx="8534400" cy="2585323"/>
          </a:xfrm>
          <a:prstGeom prst="rect">
            <a:avLst/>
          </a:prstGeom>
        </p:spPr>
        <p:txBody>
          <a:bodyPr wrap="square">
            <a:spAutoFit/>
          </a:bodyPr>
          <a:lstStyle/>
          <a:p>
            <a:endParaRPr lang="en-US" dirty="0" smtClean="0"/>
          </a:p>
          <a:p>
            <a:r>
              <a:rPr lang="en-US" dirty="0" smtClean="0"/>
              <a:t>3. Causes of imbalance between myocardial oxygen supply and demand include:</a:t>
            </a:r>
          </a:p>
          <a:p>
            <a:r>
              <a:rPr lang="en-US" dirty="0" smtClean="0"/>
              <a:t> </a:t>
            </a:r>
          </a:p>
          <a:p>
            <a:r>
              <a:rPr lang="en-US" dirty="0" err="1" smtClean="0"/>
              <a:t>i</a:t>
            </a:r>
            <a:r>
              <a:rPr lang="en-US" dirty="0" smtClean="0"/>
              <a:t>.)                   Atherosclerotic coronary artery disease</a:t>
            </a:r>
          </a:p>
          <a:p>
            <a:r>
              <a:rPr lang="en-US" dirty="0" smtClean="0"/>
              <a:t>ii.)                  Coronary artery spasm</a:t>
            </a:r>
          </a:p>
          <a:p>
            <a:r>
              <a:rPr lang="en-US" dirty="0" smtClean="0"/>
              <a:t>iii.)                 Dilated </a:t>
            </a:r>
            <a:r>
              <a:rPr lang="en-US" dirty="0" err="1" smtClean="0"/>
              <a:t>cardiomyopathy</a:t>
            </a:r>
            <a:endParaRPr lang="en-US" dirty="0" smtClean="0"/>
          </a:p>
          <a:p>
            <a:r>
              <a:rPr lang="en-US" dirty="0" smtClean="0"/>
              <a:t>iv.)                  all of the above</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pPr>
              <a:buNone/>
            </a:pPr>
            <a:r>
              <a:rPr lang="en-US" dirty="0" smtClean="0"/>
              <a:t>4. All of the following are classical ECG Changes of IHD except</a:t>
            </a:r>
          </a:p>
          <a:p>
            <a:pPr marL="571500" indent="-571500">
              <a:buAutoNum type="romanLcParenR"/>
            </a:pPr>
            <a:r>
              <a:rPr lang="en-US" dirty="0" smtClean="0"/>
              <a:t>ST Elevation</a:t>
            </a:r>
          </a:p>
          <a:p>
            <a:pPr marL="571500" indent="-571500">
              <a:buAutoNum type="romanLcParenR"/>
            </a:pPr>
            <a:r>
              <a:rPr lang="en-US" dirty="0" smtClean="0"/>
              <a:t>T – wave inversion</a:t>
            </a:r>
          </a:p>
          <a:p>
            <a:pPr marL="571500" indent="-571500">
              <a:buAutoNum type="romanLcParenR"/>
            </a:pPr>
            <a:r>
              <a:rPr lang="en-US" dirty="0" smtClean="0"/>
              <a:t>Deep Q wave</a:t>
            </a:r>
          </a:p>
          <a:p>
            <a:pPr marL="571500" indent="-571500">
              <a:buAutoNum type="romanLcParenR"/>
            </a:pPr>
            <a:r>
              <a:rPr lang="en-US" dirty="0" smtClean="0"/>
              <a:t>T – wave elevation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sz="quarter" idx="1"/>
          </p:nvPr>
        </p:nvSpPr>
        <p:spPr/>
        <p:txBody>
          <a:bodyPr/>
          <a:lstStyle/>
          <a:p>
            <a:pPr>
              <a:buNone/>
            </a:pPr>
            <a:r>
              <a:rPr lang="en-US" dirty="0" smtClean="0"/>
              <a:t>5. The earliest marker to raise following MI is</a:t>
            </a:r>
          </a:p>
          <a:p>
            <a:pPr marL="571500" indent="-571500">
              <a:buAutoNum type="romanLcParenR"/>
            </a:pPr>
            <a:r>
              <a:rPr lang="en-US" dirty="0" smtClean="0"/>
              <a:t>CK – MB</a:t>
            </a:r>
          </a:p>
          <a:p>
            <a:pPr marL="571500" indent="-571500">
              <a:buAutoNum type="romanLcParenR"/>
            </a:pPr>
            <a:r>
              <a:rPr lang="en-US" dirty="0" smtClean="0"/>
              <a:t>TROPONIN</a:t>
            </a:r>
          </a:p>
          <a:p>
            <a:pPr marL="571500" indent="-571500">
              <a:buAutoNum type="romanLcParenR"/>
            </a:pPr>
            <a:r>
              <a:rPr lang="en-US" dirty="0" smtClean="0"/>
              <a:t>MYOGLOBIN</a:t>
            </a:r>
          </a:p>
          <a:p>
            <a:pPr marL="571500" indent="-571500">
              <a:buAutoNum type="romanLcParenR"/>
            </a:pPr>
            <a:r>
              <a:rPr lang="en-US" dirty="0" smtClean="0"/>
              <a:t>NONE OF THE ABOVE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a:t>the etiology of IHD under three broad headings</a:t>
            </a:r>
            <a:r>
              <a:rPr lang="en-US" dirty="0" smtClean="0"/>
              <a:t>:</a:t>
            </a:r>
          </a:p>
          <a:p>
            <a:pPr marL="0" indent="0">
              <a:buNone/>
            </a:pPr>
            <a:endParaRPr lang="en-US" dirty="0"/>
          </a:p>
          <a:p>
            <a:pPr marL="0" indent="0">
              <a:buNone/>
            </a:pPr>
            <a:endParaRPr lang="en-US" dirty="0"/>
          </a:p>
          <a:p>
            <a:pPr marL="0" indent="0">
              <a:buNone/>
            </a:pPr>
            <a:r>
              <a:rPr lang="en-US" dirty="0"/>
              <a:t>i) coronary atherosclerosis;</a:t>
            </a:r>
          </a:p>
          <a:p>
            <a:pPr marL="0" indent="0">
              <a:buNone/>
            </a:pPr>
            <a:r>
              <a:rPr lang="en-US" dirty="0"/>
              <a:t>ii) superadded changes in coronary atherosclerosis; and</a:t>
            </a:r>
          </a:p>
          <a:p>
            <a:pPr marL="0" indent="0">
              <a:buNone/>
            </a:pPr>
            <a:r>
              <a:rPr lang="en-US" dirty="0"/>
              <a:t>iii) non-atherosclerotic causes.</a:t>
            </a:r>
          </a:p>
        </p:txBody>
      </p:sp>
    </p:spTree>
    <p:extLst>
      <p:ext uri="{BB962C8B-B14F-4D97-AF65-F5344CB8AC3E}">
        <p14:creationId xmlns:p14="http://schemas.microsoft.com/office/powerpoint/2010/main" xmlns="" val="2516582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sz="quarter" idx="1"/>
          </p:nvPr>
        </p:nvSpPr>
        <p:spPr/>
        <p:txBody>
          <a:bodyPr/>
          <a:lstStyle/>
          <a:p>
            <a:pPr>
              <a:buNone/>
            </a:pPr>
            <a:r>
              <a:rPr lang="en-US" dirty="0" smtClean="0"/>
              <a:t>1 - iv</a:t>
            </a:r>
          </a:p>
          <a:p>
            <a:pPr>
              <a:buNone/>
            </a:pPr>
            <a:r>
              <a:rPr lang="en-US" smtClean="0"/>
              <a:t>2 - iv</a:t>
            </a:r>
            <a:endParaRPr lang="en-US" dirty="0" smtClean="0"/>
          </a:p>
          <a:p>
            <a:pPr>
              <a:buNone/>
            </a:pPr>
            <a:r>
              <a:rPr lang="en-US" dirty="0" smtClean="0"/>
              <a:t>3 - iv</a:t>
            </a:r>
          </a:p>
          <a:p>
            <a:pPr>
              <a:buNone/>
            </a:pPr>
            <a:r>
              <a:rPr lang="en-US" dirty="0" smtClean="0"/>
              <a:t>4 - iv</a:t>
            </a:r>
          </a:p>
          <a:p>
            <a:pPr>
              <a:buNone/>
            </a:pPr>
            <a:r>
              <a:rPr lang="en-US" dirty="0" smtClean="0"/>
              <a:t>5 - iii</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pPr algn="ctr"/>
            <a:r>
              <a:rPr lang="en-US" b="0" dirty="0" smtClean="0"/>
              <a:t>SPECTRUM OF CORONARY ISCHAEMIC MANIFESTATIONS.</a:t>
            </a:r>
            <a:endParaRPr lang="en-US"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bwMode="auto">
          <a:xfrm>
            <a:off x="612775" y="2304920"/>
            <a:ext cx="8153400" cy="3086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671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ACUTE MYOCARDIAL </a:t>
            </a:r>
            <a:r>
              <a:rPr lang="en-US" dirty="0" smtClean="0"/>
              <a:t>INFARCTION</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dirty="0" smtClean="0"/>
              <a:t>Acute </a:t>
            </a:r>
            <a:r>
              <a:rPr lang="en-US" dirty="0"/>
              <a:t>myocardial infarction (MI) is the most important </a:t>
            </a:r>
            <a:r>
              <a:rPr lang="en-US" dirty="0" smtClean="0"/>
              <a:t>and feared </a:t>
            </a:r>
            <a:r>
              <a:rPr lang="en-US" dirty="0"/>
              <a:t>consequence of coronary artery disease. </a:t>
            </a:r>
            <a:endParaRPr lang="en-US" dirty="0" smtClean="0"/>
          </a:p>
          <a:p>
            <a:pPr algn="just"/>
            <a:r>
              <a:rPr lang="en-US" dirty="0" smtClean="0"/>
              <a:t>Many patients may </a:t>
            </a:r>
            <a:r>
              <a:rPr lang="en-US" dirty="0"/>
              <a:t>die within the first few hours of the onset, while </a:t>
            </a:r>
            <a:r>
              <a:rPr lang="en-US" dirty="0" smtClean="0"/>
              <a:t>remainder suffer </a:t>
            </a:r>
            <a:r>
              <a:rPr lang="en-US" dirty="0"/>
              <a:t>from effects of impaired cardiac function. </a:t>
            </a:r>
            <a:endParaRPr lang="en-US" dirty="0" smtClean="0"/>
          </a:p>
          <a:p>
            <a:pPr algn="just"/>
            <a:endParaRPr lang="en-US" dirty="0"/>
          </a:p>
          <a:p>
            <a:pPr algn="just"/>
            <a:r>
              <a:rPr lang="en-US" dirty="0" smtClean="0"/>
              <a:t>A significant factor </a:t>
            </a:r>
            <a:r>
              <a:rPr lang="en-US" dirty="0"/>
              <a:t>that may prevent or </a:t>
            </a:r>
            <a:r>
              <a:rPr lang="en-US" dirty="0" smtClean="0"/>
              <a:t>diminish the </a:t>
            </a:r>
            <a:r>
              <a:rPr lang="en-US" dirty="0"/>
              <a:t>myocardial damage </a:t>
            </a:r>
            <a:r>
              <a:rPr lang="en-US" dirty="0" smtClean="0"/>
              <a:t>is the </a:t>
            </a:r>
            <a:r>
              <a:rPr lang="en-US" dirty="0"/>
              <a:t>development of collateral circulation through </a:t>
            </a:r>
            <a:r>
              <a:rPr lang="en-US" dirty="0" smtClean="0"/>
              <a:t>anastomotic channels </a:t>
            </a:r>
            <a:r>
              <a:rPr lang="en-US" dirty="0"/>
              <a:t>over a period of time. A regular and </a:t>
            </a:r>
            <a:r>
              <a:rPr lang="en-US" dirty="0" smtClean="0"/>
              <a:t>well-planned exercise </a:t>
            </a:r>
            <a:r>
              <a:rPr lang="en-US" dirty="0" err="1"/>
              <a:t>programme</a:t>
            </a:r>
            <a:r>
              <a:rPr lang="en-US" dirty="0"/>
              <a:t> encourages good collateral </a:t>
            </a:r>
            <a:r>
              <a:rPr lang="en-US" dirty="0" smtClean="0"/>
              <a:t>circulation and </a:t>
            </a:r>
            <a:r>
              <a:rPr lang="en-US" dirty="0"/>
              <a:t>improved cardiac performance.</a:t>
            </a:r>
          </a:p>
        </p:txBody>
      </p:sp>
    </p:spTree>
    <p:extLst>
      <p:ext uri="{BB962C8B-B14F-4D97-AF65-F5344CB8AC3E}">
        <p14:creationId xmlns:p14="http://schemas.microsoft.com/office/powerpoint/2010/main" xmlns="" val="10107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a:t>
            </a:r>
          </a:p>
        </p:txBody>
      </p:sp>
      <p:sp>
        <p:nvSpPr>
          <p:cNvPr id="3" name="Content Placeholder 2"/>
          <p:cNvSpPr>
            <a:spLocks noGrp="1"/>
          </p:cNvSpPr>
          <p:nvPr>
            <p:ph sz="quarter" idx="1"/>
          </p:nvPr>
        </p:nvSpPr>
        <p:spPr>
          <a:xfrm>
            <a:off x="457200" y="1600200"/>
            <a:ext cx="8686800" cy="4525963"/>
          </a:xfrm>
        </p:spPr>
        <p:txBody>
          <a:bodyPr>
            <a:normAutofit fontScale="77500" lnSpcReduction="20000"/>
          </a:bodyPr>
          <a:lstStyle/>
          <a:p>
            <a:r>
              <a:rPr lang="en-US" dirty="0" smtClean="0"/>
              <a:t>higher </a:t>
            </a:r>
            <a:r>
              <a:rPr lang="en-US" dirty="0"/>
              <a:t>in the elderly. </a:t>
            </a:r>
            <a:endParaRPr lang="en-US" dirty="0" smtClean="0"/>
          </a:p>
          <a:p>
            <a:r>
              <a:rPr lang="en-US" dirty="0" smtClean="0"/>
              <a:t>About </a:t>
            </a:r>
            <a:r>
              <a:rPr lang="en-US" dirty="0"/>
              <a:t>5% of heart </a:t>
            </a:r>
            <a:r>
              <a:rPr lang="en-US" dirty="0" smtClean="0"/>
              <a:t>attacks occur </a:t>
            </a:r>
            <a:r>
              <a:rPr lang="en-US" dirty="0"/>
              <a:t>in young people under the age of 40 years, </a:t>
            </a:r>
            <a:endParaRPr lang="en-US" dirty="0" smtClean="0"/>
          </a:p>
          <a:p>
            <a:r>
              <a:rPr lang="en-US" dirty="0" smtClean="0"/>
              <a:t>Males </a:t>
            </a:r>
            <a:r>
              <a:rPr lang="en-US" dirty="0"/>
              <a:t>throughout their life are at a significantly higher</a:t>
            </a:r>
          </a:p>
          <a:p>
            <a:r>
              <a:rPr lang="en-US" dirty="0"/>
              <a:t>risk of developing acute MI as compared to females. </a:t>
            </a:r>
            <a:endParaRPr lang="en-US" dirty="0" smtClean="0"/>
          </a:p>
          <a:p>
            <a:r>
              <a:rPr lang="en-US" dirty="0" smtClean="0"/>
              <a:t>Women during </a:t>
            </a:r>
            <a:r>
              <a:rPr lang="en-US" dirty="0"/>
              <a:t>reproductive period have remarkably low incidence </a:t>
            </a:r>
            <a:r>
              <a:rPr lang="en-US" dirty="0" smtClean="0"/>
              <a:t>of acute </a:t>
            </a:r>
            <a:r>
              <a:rPr lang="en-US" dirty="0"/>
              <a:t>MI, probably due to the protective influence of </a:t>
            </a:r>
            <a:r>
              <a:rPr lang="en-US" dirty="0" err="1"/>
              <a:t>oestrogen</a:t>
            </a:r>
            <a:r>
              <a:rPr lang="en-US" dirty="0"/>
              <a:t>.</a:t>
            </a:r>
          </a:p>
          <a:p>
            <a:r>
              <a:rPr lang="en-US" dirty="0"/>
              <a:t>The use of oral contraceptives is associated with high risk </a:t>
            </a:r>
            <a:r>
              <a:rPr lang="en-US" dirty="0" smtClean="0"/>
              <a:t>of developing </a:t>
            </a:r>
            <a:r>
              <a:rPr lang="en-US" dirty="0"/>
              <a:t>acute MI. </a:t>
            </a:r>
            <a:endParaRPr lang="en-US" dirty="0" smtClean="0"/>
          </a:p>
          <a:p>
            <a:r>
              <a:rPr lang="en-US" dirty="0" smtClean="0"/>
              <a:t>After </a:t>
            </a:r>
            <a:r>
              <a:rPr lang="en-US" dirty="0"/>
              <a:t>menopause, this gender </a:t>
            </a:r>
            <a:r>
              <a:rPr lang="en-US" dirty="0" smtClean="0"/>
              <a:t>difference gradually </a:t>
            </a:r>
            <a:r>
              <a:rPr lang="en-US" dirty="0"/>
              <a:t>declines but the incidence of disease among </a:t>
            </a:r>
            <a:r>
              <a:rPr lang="en-US" dirty="0" smtClean="0"/>
              <a:t>women never </a:t>
            </a:r>
            <a:r>
              <a:rPr lang="en-US" dirty="0"/>
              <a:t>reaches that among men of the same age.</a:t>
            </a:r>
          </a:p>
        </p:txBody>
      </p:sp>
    </p:spTree>
    <p:extLst>
      <p:ext uri="{BB962C8B-B14F-4D97-AF65-F5344CB8AC3E}">
        <p14:creationId xmlns:p14="http://schemas.microsoft.com/office/powerpoint/2010/main" xmlns="" val="284275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ETIOPATHOGENESIS</a:t>
            </a:r>
          </a:p>
        </p:txBody>
      </p:sp>
      <p:sp>
        <p:nvSpPr>
          <p:cNvPr id="3" name="Content Placeholder 2"/>
          <p:cNvSpPr>
            <a:spLocks noGrp="1"/>
          </p:cNvSpPr>
          <p:nvPr>
            <p:ph sz="quarter" idx="1"/>
          </p:nvPr>
        </p:nvSpPr>
        <p:spPr/>
        <p:txBody>
          <a:bodyPr>
            <a:normAutofit fontScale="92500" lnSpcReduction="20000"/>
          </a:bodyPr>
          <a:lstStyle/>
          <a:p>
            <a:pPr marL="457200" indent="-457200">
              <a:buAutoNum type="arabicPeriod"/>
            </a:pPr>
            <a:r>
              <a:rPr lang="en-US" b="1" dirty="0" smtClean="0"/>
              <a:t>Myocardial </a:t>
            </a:r>
            <a:r>
              <a:rPr lang="en-US" b="1" dirty="0" err="1"/>
              <a:t>ischaemia</a:t>
            </a:r>
            <a:r>
              <a:rPr lang="en-US" b="1" dirty="0"/>
              <a:t> </a:t>
            </a:r>
            <a:endParaRPr lang="en-US" b="1" dirty="0" smtClean="0"/>
          </a:p>
          <a:p>
            <a:pPr marL="0" indent="0">
              <a:buNone/>
            </a:pPr>
            <a:endParaRPr lang="en-US" b="1" dirty="0"/>
          </a:p>
          <a:p>
            <a:pPr marL="0" indent="0">
              <a:buNone/>
            </a:pPr>
            <a:r>
              <a:rPr lang="en-US" dirty="0" smtClean="0"/>
              <a:t>Myocardial </a:t>
            </a:r>
            <a:r>
              <a:rPr lang="en-US" dirty="0" err="1"/>
              <a:t>ischaemia</a:t>
            </a:r>
            <a:r>
              <a:rPr lang="en-US" dirty="0"/>
              <a:t> is </a:t>
            </a:r>
            <a:r>
              <a:rPr lang="en-US" dirty="0" smtClean="0"/>
              <a:t>brought about </a:t>
            </a:r>
            <a:r>
              <a:rPr lang="en-US" dirty="0"/>
              <a:t>by one or more of the following mechanisms:</a:t>
            </a:r>
          </a:p>
          <a:p>
            <a:pPr marL="0" indent="0">
              <a:buNone/>
            </a:pPr>
            <a:r>
              <a:rPr lang="en-US" dirty="0"/>
              <a:t>i) Diminished coronary blood flow e.g. in coronary </a:t>
            </a:r>
            <a:r>
              <a:rPr lang="en-US" dirty="0" smtClean="0"/>
              <a:t>artery disease</a:t>
            </a:r>
            <a:r>
              <a:rPr lang="en-US" dirty="0"/>
              <a:t>, shock.</a:t>
            </a:r>
          </a:p>
          <a:p>
            <a:pPr marL="0" indent="0">
              <a:buNone/>
            </a:pPr>
            <a:r>
              <a:rPr lang="en-US" dirty="0"/>
              <a:t>ii) Increased myocardial demand e.g. in exercise, emotions</a:t>
            </a:r>
            <a:r>
              <a:rPr lang="en-US" dirty="0" smtClean="0"/>
              <a:t>.</a:t>
            </a:r>
          </a:p>
          <a:p>
            <a:pPr marL="0" indent="0">
              <a:buNone/>
            </a:pPr>
            <a:r>
              <a:rPr lang="en-US" dirty="0"/>
              <a:t>iii) Hypertrophy of the heart without simultaneous </a:t>
            </a:r>
            <a:r>
              <a:rPr lang="en-US" dirty="0" smtClean="0"/>
              <a:t>increase of </a:t>
            </a:r>
            <a:r>
              <a:rPr lang="en-US" dirty="0"/>
              <a:t>coronary blood flow e.g. in hypertension, </a:t>
            </a:r>
            <a:r>
              <a:rPr lang="en-US" dirty="0" err="1"/>
              <a:t>valvular</a:t>
            </a:r>
            <a:r>
              <a:rPr lang="en-US" dirty="0"/>
              <a:t> </a:t>
            </a:r>
            <a:r>
              <a:rPr lang="en-US" dirty="0" smtClean="0"/>
              <a:t>heart disease</a:t>
            </a:r>
            <a:r>
              <a:rPr lang="en-US" dirty="0"/>
              <a:t>.</a:t>
            </a:r>
          </a:p>
        </p:txBody>
      </p:sp>
    </p:spTree>
    <p:extLst>
      <p:ext uri="{BB962C8B-B14F-4D97-AF65-F5344CB8AC3E}">
        <p14:creationId xmlns:p14="http://schemas.microsoft.com/office/powerpoint/2010/main" xmlns="" val="283358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pPr marL="0" indent="0" algn="just">
              <a:buNone/>
            </a:pPr>
            <a:r>
              <a:rPr lang="en-US" b="1" dirty="0"/>
              <a:t>2. Role of platelets </a:t>
            </a:r>
            <a:r>
              <a:rPr lang="en-US" dirty="0"/>
              <a:t>Rupture of an atherosclerotic </a:t>
            </a:r>
            <a:r>
              <a:rPr lang="en-US" dirty="0" smtClean="0"/>
              <a:t>plaque exposes </a:t>
            </a:r>
            <a:r>
              <a:rPr lang="en-US" dirty="0"/>
              <a:t>the </a:t>
            </a:r>
            <a:r>
              <a:rPr lang="en-US" dirty="0" err="1"/>
              <a:t>subendothelial</a:t>
            </a:r>
            <a:r>
              <a:rPr lang="en-US" dirty="0"/>
              <a:t> collagen to platelets </a:t>
            </a:r>
            <a:r>
              <a:rPr lang="en-US" dirty="0" smtClean="0"/>
              <a:t>which undergo </a:t>
            </a:r>
            <a:r>
              <a:rPr lang="en-US" dirty="0"/>
              <a:t>aggregation, activation and release reaction. </a:t>
            </a:r>
            <a:r>
              <a:rPr lang="en-US" dirty="0" smtClean="0"/>
              <a:t>These events </a:t>
            </a:r>
            <a:r>
              <a:rPr lang="en-US" dirty="0"/>
              <a:t>contribute to the build-up of the platelet mass that </a:t>
            </a:r>
            <a:r>
              <a:rPr lang="en-US" dirty="0" smtClean="0"/>
              <a:t>may give </a:t>
            </a:r>
            <a:r>
              <a:rPr lang="en-US" dirty="0"/>
              <a:t>rise to emboli or initiate </a:t>
            </a:r>
            <a:r>
              <a:rPr lang="en-US" dirty="0" smtClean="0"/>
              <a:t>thrombosis.</a:t>
            </a:r>
          </a:p>
          <a:p>
            <a:pPr marL="0" indent="0" algn="just">
              <a:buNone/>
            </a:pPr>
            <a:r>
              <a:rPr lang="en-US" dirty="0" smtClean="0"/>
              <a:t> </a:t>
            </a:r>
          </a:p>
          <a:p>
            <a:pPr marL="0" indent="0" algn="just">
              <a:buNone/>
            </a:pPr>
            <a:r>
              <a:rPr lang="en-US" b="1" dirty="0" smtClean="0"/>
              <a:t>3</a:t>
            </a:r>
            <a:r>
              <a:rPr lang="en-US" b="1" dirty="0"/>
              <a:t>. Acute plaque rupture </a:t>
            </a:r>
            <a:r>
              <a:rPr lang="en-US" dirty="0"/>
              <a:t>In general, </a:t>
            </a:r>
            <a:r>
              <a:rPr lang="en-US" dirty="0" smtClean="0"/>
              <a:t>slowly-developing coronary </a:t>
            </a:r>
            <a:r>
              <a:rPr lang="en-US" dirty="0" err="1"/>
              <a:t>ischaemia</a:t>
            </a:r>
            <a:r>
              <a:rPr lang="en-US" dirty="0"/>
              <a:t> from </a:t>
            </a:r>
            <a:r>
              <a:rPr lang="en-US" dirty="0" err="1"/>
              <a:t>stenosing</a:t>
            </a:r>
            <a:r>
              <a:rPr lang="en-US" dirty="0"/>
              <a:t> coronary </a:t>
            </a:r>
            <a:r>
              <a:rPr lang="en-US" dirty="0" err="1" smtClean="0"/>
              <a:t>aherosclerosis</a:t>
            </a:r>
            <a:r>
              <a:rPr lang="en-US" dirty="0" smtClean="0"/>
              <a:t> of high-grade </a:t>
            </a:r>
            <a:r>
              <a:rPr lang="en-US" dirty="0"/>
              <a:t>may not cause acute MI but continue to </a:t>
            </a:r>
            <a:r>
              <a:rPr lang="en-US" dirty="0" smtClean="0"/>
              <a:t>produce episodes </a:t>
            </a:r>
            <a:r>
              <a:rPr lang="en-US" dirty="0"/>
              <a:t>of angina pectoris. </a:t>
            </a:r>
            <a:endParaRPr lang="en-US" dirty="0" smtClean="0"/>
          </a:p>
          <a:p>
            <a:pPr marL="0" indent="0" algn="just">
              <a:buNone/>
            </a:pPr>
            <a:endParaRPr lang="en-US" dirty="0"/>
          </a:p>
          <a:p>
            <a:pPr marL="571500" indent="-571500" algn="just">
              <a:buAutoNum type="romanLcParenR"/>
            </a:pPr>
            <a:r>
              <a:rPr lang="en-US" i="1" dirty="0" smtClean="0"/>
              <a:t>Superimposed </a:t>
            </a:r>
            <a:r>
              <a:rPr lang="en-US" i="1" dirty="0"/>
              <a:t>coronary thrombosis </a:t>
            </a:r>
            <a:r>
              <a:rPr lang="en-US" dirty="0"/>
              <a:t>due to disruption </a:t>
            </a:r>
            <a:r>
              <a:rPr lang="en-US" dirty="0" smtClean="0"/>
              <a:t>of plaque </a:t>
            </a:r>
            <a:r>
              <a:rPr lang="en-US" dirty="0"/>
              <a:t>is seen in about half the cases of acute MI. </a:t>
            </a:r>
            <a:endParaRPr lang="en-US" dirty="0" smtClean="0"/>
          </a:p>
          <a:p>
            <a:pPr marL="571500" indent="-571500" algn="just">
              <a:buAutoNum type="romanLcParenR"/>
            </a:pPr>
            <a:r>
              <a:rPr lang="en-US" i="1" dirty="0" smtClean="0"/>
              <a:t>Intramural </a:t>
            </a:r>
            <a:r>
              <a:rPr lang="en-US" i="1" dirty="0" err="1"/>
              <a:t>haemorrhage</a:t>
            </a:r>
            <a:r>
              <a:rPr lang="en-US" i="1" dirty="0"/>
              <a:t> </a:t>
            </a:r>
            <a:r>
              <a:rPr lang="en-US" dirty="0"/>
              <a:t>is found in about one-third </a:t>
            </a:r>
            <a:r>
              <a:rPr lang="en-US" dirty="0" smtClean="0"/>
              <a:t>cases of </a:t>
            </a:r>
            <a:r>
              <a:rPr lang="en-US" dirty="0"/>
              <a:t>acute </a:t>
            </a:r>
            <a:r>
              <a:rPr lang="en-US" dirty="0" smtClean="0"/>
              <a:t>MI. Plaque </a:t>
            </a:r>
            <a:r>
              <a:rPr lang="en-US" dirty="0" err="1"/>
              <a:t>haemorrhage</a:t>
            </a:r>
            <a:r>
              <a:rPr lang="en-US" dirty="0"/>
              <a:t> and thrombosis may occur </a:t>
            </a:r>
            <a:r>
              <a:rPr lang="en-US" dirty="0" smtClean="0"/>
              <a:t>together in </a:t>
            </a:r>
            <a:r>
              <a:rPr lang="en-US" dirty="0"/>
              <a:t>some cases.</a:t>
            </a:r>
          </a:p>
        </p:txBody>
      </p:sp>
    </p:spTree>
    <p:extLst>
      <p:ext uri="{BB962C8B-B14F-4D97-AF65-F5344CB8AC3E}">
        <p14:creationId xmlns:p14="http://schemas.microsoft.com/office/powerpoint/2010/main" xmlns="" val="388401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buNone/>
            </a:pPr>
            <a:r>
              <a:rPr lang="en-US" b="1" dirty="0"/>
              <a:t>4. Non-atherosclerotic causes </a:t>
            </a:r>
            <a:r>
              <a:rPr lang="en-US" dirty="0"/>
              <a:t>About 10% cases of </a:t>
            </a:r>
            <a:r>
              <a:rPr lang="en-US" dirty="0" smtClean="0"/>
              <a:t>acute MI </a:t>
            </a:r>
            <a:r>
              <a:rPr lang="en-US" dirty="0"/>
              <a:t>are caused by non-atherosclerotic factors such as </a:t>
            </a:r>
            <a:r>
              <a:rPr lang="en-US" dirty="0" smtClean="0"/>
              <a:t>coronary vasospasm</a:t>
            </a:r>
            <a:r>
              <a:rPr lang="en-US" dirty="0"/>
              <a:t>, arteritis, coronary </a:t>
            </a:r>
            <a:r>
              <a:rPr lang="en-US" dirty="0" err="1"/>
              <a:t>ostial</a:t>
            </a:r>
            <a:r>
              <a:rPr lang="en-US" dirty="0"/>
              <a:t> </a:t>
            </a:r>
            <a:r>
              <a:rPr lang="en-US" dirty="0" smtClean="0"/>
              <a:t>stenosis, embolism, thrombotic diseases</a:t>
            </a:r>
            <a:r>
              <a:rPr lang="en-US" dirty="0"/>
              <a:t>, trauma and </a:t>
            </a:r>
            <a:r>
              <a:rPr lang="en-US" dirty="0" smtClean="0"/>
              <a:t>outside </a:t>
            </a:r>
            <a:r>
              <a:rPr lang="en-US" dirty="0"/>
              <a:t>compression </a:t>
            </a:r>
            <a:r>
              <a:rPr lang="en-US" dirty="0" smtClean="0"/>
              <a:t>as already </a:t>
            </a:r>
            <a:r>
              <a:rPr lang="en-US" dirty="0"/>
              <a:t>described</a:t>
            </a:r>
            <a:r>
              <a:rPr lang="en-US" dirty="0" smtClean="0"/>
              <a:t>.</a:t>
            </a:r>
          </a:p>
          <a:p>
            <a:pPr marL="0" indent="0">
              <a:buNone/>
            </a:pPr>
            <a:r>
              <a:rPr lang="en-US" b="1" dirty="0"/>
              <a:t>5. </a:t>
            </a:r>
            <a:r>
              <a:rPr lang="en-US" b="1" dirty="0" err="1"/>
              <a:t>Transmural</a:t>
            </a:r>
            <a:r>
              <a:rPr lang="en-US" b="1" dirty="0"/>
              <a:t> </a:t>
            </a:r>
            <a:r>
              <a:rPr lang="en-US" b="1" i="1" dirty="0"/>
              <a:t>versus </a:t>
            </a:r>
            <a:r>
              <a:rPr lang="en-US" b="1" dirty="0" err="1"/>
              <a:t>subendocardial</a:t>
            </a:r>
            <a:r>
              <a:rPr lang="en-US" b="1" dirty="0"/>
              <a:t> </a:t>
            </a:r>
            <a:r>
              <a:rPr lang="en-US" b="1" dirty="0" smtClean="0"/>
              <a:t>infarcts</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4419600"/>
            <a:ext cx="5715000"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92656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1318</TotalTime>
  <Words>1529</Words>
  <Application>Microsoft Office PowerPoint</Application>
  <PresentationFormat>On-screen Show (4:3)</PresentationFormat>
  <Paragraphs>146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Median</vt:lpstr>
      <vt:lpstr>ISCHAEMIC HEART DISEASE (IHD)</vt:lpstr>
      <vt:lpstr>Slide 2</vt:lpstr>
      <vt:lpstr>Slide 3</vt:lpstr>
      <vt:lpstr>SPECTRUM OF CORONARY ISCHAEMIC MANIFESTATIONS.</vt:lpstr>
      <vt:lpstr>ACUTE MYOCARDIAL INFARCTION</vt:lpstr>
      <vt:lpstr>INCIDENCE</vt:lpstr>
      <vt:lpstr>ETIOPATHOGENESIS</vt:lpstr>
      <vt:lpstr>Slide 8</vt:lpstr>
      <vt:lpstr>Slide 9</vt:lpstr>
      <vt:lpstr>TYPES OF INFARCTS</vt:lpstr>
      <vt:lpstr>Common locations and the regions of involvement in myocardial infarction. The figure shows region of myocardium affected by stenosis of three respective coronary trunks in descending order shown as: 1) left anterior descending coronary, 2) right coronary and 3) left circumflex coronary artery. A, As viewed from anterior surface. B, As viewed on transverse section at the apex of the heart.</vt:lpstr>
      <vt:lpstr>Slide 12</vt:lpstr>
      <vt:lpstr>Slide 13</vt:lpstr>
      <vt:lpstr>Slide 14</vt:lpstr>
      <vt:lpstr>DIAGNOSIS</vt:lpstr>
      <vt:lpstr>1. Clinical features</vt:lpstr>
      <vt:lpstr>2. ECG changes</vt:lpstr>
      <vt:lpstr>3. Serum cardiac markers</vt:lpstr>
      <vt:lpstr>Slide 19</vt:lpstr>
      <vt:lpstr>Time course of serum cardiac markers for the diagnosis of acute MI.</vt:lpstr>
      <vt:lpstr>COMPLICATIONS</vt:lpstr>
      <vt:lpstr>SUMMARY </vt:lpstr>
      <vt:lpstr>Slide 23</vt:lpstr>
      <vt:lpstr>MCQs</vt:lpstr>
      <vt:lpstr>MCQ</vt:lpstr>
      <vt:lpstr>Slide 26</vt:lpstr>
      <vt:lpstr>MCQ</vt:lpstr>
      <vt:lpstr>Slide 28</vt:lpstr>
      <vt:lpstr>Slide 29</vt:lpstr>
      <vt:lpstr>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Ischaemic heart disease (IHD)</dc:title>
  <dc:creator>Devesh</dc:creator>
  <cp:lastModifiedBy>user</cp:lastModifiedBy>
  <cp:revision>29</cp:revision>
  <dcterms:created xsi:type="dcterms:W3CDTF">2006-08-16T00:00:00Z</dcterms:created>
  <dcterms:modified xsi:type="dcterms:W3CDTF">2024-11-26T06:38:10Z</dcterms:modified>
</cp:coreProperties>
</file>