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1" r:id="rId5"/>
    <p:sldId id="302" r:id="rId6"/>
    <p:sldId id="310" r:id="rId7"/>
    <p:sldId id="289" r:id="rId8"/>
    <p:sldId id="291" r:id="rId9"/>
    <p:sldId id="290" r:id="rId10"/>
    <p:sldId id="260" r:id="rId11"/>
    <p:sldId id="292" r:id="rId12"/>
    <p:sldId id="306" r:id="rId13"/>
    <p:sldId id="265" r:id="rId14"/>
    <p:sldId id="293" r:id="rId15"/>
    <p:sldId id="266" r:id="rId16"/>
    <p:sldId id="267" r:id="rId17"/>
    <p:sldId id="269" r:id="rId18"/>
    <p:sldId id="270" r:id="rId19"/>
    <p:sldId id="271" r:id="rId20"/>
    <p:sldId id="294" r:id="rId21"/>
    <p:sldId id="307" r:id="rId22"/>
    <p:sldId id="276" r:id="rId23"/>
    <p:sldId id="288" r:id="rId24"/>
    <p:sldId id="277" r:id="rId25"/>
    <p:sldId id="298" r:id="rId26"/>
    <p:sldId id="299" r:id="rId27"/>
    <p:sldId id="297" r:id="rId28"/>
    <p:sldId id="300" r:id="rId29"/>
    <p:sldId id="280" r:id="rId30"/>
    <p:sldId id="282" r:id="rId31"/>
    <p:sldId id="309" r:id="rId32"/>
    <p:sldId id="283" r:id="rId33"/>
    <p:sldId id="284" r:id="rId34"/>
    <p:sldId id="286"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9" d="100"/>
          <a:sy n="79" d="100"/>
        </p:scale>
        <p:origin x="1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3ECBA-B814-9A4E-8238-C80AEC77D28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0691ECA0-9E18-0C40-8C1F-C09C4B2C81AB}">
      <dgm:prSet phldrT="[Text]" phldr="0" custT="1"/>
      <dgm:spPr/>
      <dgm:t>
        <a:bodyPr/>
        <a:lstStyle/>
        <a:p>
          <a:r>
            <a:rPr lang="en-IN" sz="1900" b="0" i="0" dirty="0">
              <a:effectLst/>
              <a:latin typeface="Cambria" panose="02040503050406030204" pitchFamily="18" charset="0"/>
              <a:ea typeface="Cambria" panose="02040503050406030204" pitchFamily="18" charset="0"/>
            </a:rPr>
            <a:t>Hypo-thalamic set point raised</a:t>
          </a:r>
          <a:endParaRPr lang="en-GB" sz="1900" dirty="0"/>
        </a:p>
      </dgm:t>
    </dgm:pt>
    <dgm:pt modelId="{03C5F7D4-2E56-4842-9990-3CC644A55548}" type="parTrans" cxnId="{1AD9BD6C-2982-E04A-A279-EBF5E0C252CF}">
      <dgm:prSet/>
      <dgm:spPr/>
      <dgm:t>
        <a:bodyPr/>
        <a:lstStyle/>
        <a:p>
          <a:endParaRPr lang="en-GB"/>
        </a:p>
      </dgm:t>
    </dgm:pt>
    <dgm:pt modelId="{621FFC8D-61EF-3945-915B-D07162516B7B}" type="sibTrans" cxnId="{1AD9BD6C-2982-E04A-A279-EBF5E0C252CF}">
      <dgm:prSet/>
      <dgm:spPr/>
      <dgm:t>
        <a:bodyPr/>
        <a:lstStyle/>
        <a:p>
          <a:endParaRPr lang="en-GB"/>
        </a:p>
      </dgm:t>
    </dgm:pt>
    <dgm:pt modelId="{E2FED2CE-1BD9-DF46-A15D-A6BB20D39578}">
      <dgm:prSet phldrT="[Text]" phldr="0" custT="1"/>
      <dgm:spPr/>
      <dgm:t>
        <a:bodyPr/>
        <a:lstStyle/>
        <a:p>
          <a:r>
            <a:rPr lang="en-IN" sz="2200" b="0" i="0" dirty="0" err="1">
              <a:effectLst/>
              <a:latin typeface="Cambria" panose="02040503050406030204" pitchFamily="18" charset="0"/>
              <a:ea typeface="Cambria" panose="02040503050406030204" pitchFamily="18" charset="0"/>
            </a:rPr>
            <a:t>Neurons</a:t>
          </a:r>
          <a:r>
            <a:rPr lang="en-IN" sz="2200" b="0" i="0" dirty="0">
              <a:effectLst/>
              <a:latin typeface="Cambria" panose="02040503050406030204" pitchFamily="18" charset="0"/>
              <a:ea typeface="Cambria" panose="02040503050406030204" pitchFamily="18" charset="0"/>
            </a:rPr>
            <a:t> in the vasomotor </a:t>
          </a:r>
          <a:r>
            <a:rPr lang="en-IN" sz="2200" b="0" i="0" dirty="0" err="1">
              <a:effectLst/>
              <a:latin typeface="Cambria" panose="02040503050406030204" pitchFamily="18" charset="0"/>
              <a:ea typeface="Cambria" panose="02040503050406030204" pitchFamily="18" charset="0"/>
            </a:rPr>
            <a:t>center</a:t>
          </a:r>
          <a:r>
            <a:rPr lang="en-IN" sz="2200" b="0" i="0" dirty="0">
              <a:effectLst/>
              <a:latin typeface="Cambria" panose="02040503050406030204" pitchFamily="18" charset="0"/>
              <a:ea typeface="Cambria" panose="02040503050406030204" pitchFamily="18" charset="0"/>
            </a:rPr>
            <a:t> are activated and vasoconstriction commences</a:t>
          </a:r>
          <a:endParaRPr lang="en-GB" sz="2200" dirty="0"/>
        </a:p>
      </dgm:t>
    </dgm:pt>
    <dgm:pt modelId="{F7E33D0A-8281-BD40-91A1-6CFDD00B64CC}" type="parTrans" cxnId="{30043A9C-7018-7A4E-9694-72C4C771CA5A}">
      <dgm:prSet/>
      <dgm:spPr/>
      <dgm:t>
        <a:bodyPr/>
        <a:lstStyle/>
        <a:p>
          <a:endParaRPr lang="en-GB"/>
        </a:p>
      </dgm:t>
    </dgm:pt>
    <dgm:pt modelId="{89B988E0-D836-F443-A9DB-4266F5D61213}" type="sibTrans" cxnId="{30043A9C-7018-7A4E-9694-72C4C771CA5A}">
      <dgm:prSet/>
      <dgm:spPr/>
      <dgm:t>
        <a:bodyPr/>
        <a:lstStyle/>
        <a:p>
          <a:endParaRPr lang="en-GB"/>
        </a:p>
      </dgm:t>
    </dgm:pt>
    <dgm:pt modelId="{6FB92666-8793-E943-86D6-DB297277523D}">
      <dgm:prSet phldrT="[Text]" phldr="0" custT="1"/>
      <dgm:spPr/>
      <dgm:t>
        <a:bodyPr/>
        <a:lstStyle/>
        <a:p>
          <a:r>
            <a:rPr lang="en-IN" sz="2200" b="0" i="0" dirty="0">
              <a:effectLst/>
              <a:latin typeface="Cambria" panose="02040503050406030204" pitchFamily="18" charset="0"/>
              <a:ea typeface="Cambria" panose="02040503050406030204" pitchFamily="18" charset="0"/>
            </a:rPr>
            <a:t>Shunting of blood away from the periphery to the internal organs essentially decreases heat loss from the skin, and the person feels cold.</a:t>
          </a:r>
          <a:endParaRPr lang="en-GB" sz="2200" dirty="0"/>
        </a:p>
      </dgm:t>
    </dgm:pt>
    <dgm:pt modelId="{10103A8A-6587-BA42-A595-84922F7A5A76}" type="parTrans" cxnId="{F7D88C9D-C66D-334A-A7DF-F97D744E45A0}">
      <dgm:prSet/>
      <dgm:spPr/>
      <dgm:t>
        <a:bodyPr/>
        <a:lstStyle/>
        <a:p>
          <a:endParaRPr lang="en-GB"/>
        </a:p>
      </dgm:t>
    </dgm:pt>
    <dgm:pt modelId="{04F137FD-E512-6F4E-AC24-4B5C5FA747C9}" type="sibTrans" cxnId="{F7D88C9D-C66D-334A-A7DF-F97D744E45A0}">
      <dgm:prSet/>
      <dgm:spPr/>
      <dgm:t>
        <a:bodyPr/>
        <a:lstStyle/>
        <a:p>
          <a:endParaRPr lang="en-GB"/>
        </a:p>
      </dgm:t>
    </dgm:pt>
    <dgm:pt modelId="{DF48AA02-327B-C240-8D7F-D7374CE5752B}">
      <dgm:prSet phldrT="[Text]" phldr="0" custT="1"/>
      <dgm:spPr/>
      <dgm:t>
        <a:bodyPr/>
        <a:lstStyle/>
        <a:p>
          <a:r>
            <a:rPr lang="en-IN" sz="2200" b="0" i="0" dirty="0">
              <a:effectLst/>
              <a:latin typeface="Cambria" panose="02040503050406030204" pitchFamily="18" charset="0"/>
              <a:ea typeface="Cambria" panose="02040503050406030204" pitchFamily="18" charset="0"/>
            </a:rPr>
            <a:t>The processes of heat conservation (vasoconstriction) and heat production (shivering and increased non-shivering thermogenesis)</a:t>
          </a:r>
          <a:r>
            <a:rPr lang="en-IN" sz="2200" dirty="0">
              <a:latin typeface="Cambria" panose="02040503050406030204" pitchFamily="18" charset="0"/>
              <a:ea typeface="Cambria" panose="02040503050406030204" pitchFamily="18" charset="0"/>
            </a:rPr>
            <a:t> </a:t>
          </a:r>
          <a:r>
            <a:rPr lang="en-IN" sz="2200" b="0" i="0" dirty="0">
              <a:effectLst/>
              <a:latin typeface="Cambria" panose="02040503050406030204" pitchFamily="18" charset="0"/>
              <a:ea typeface="Cambria" panose="02040503050406030204" pitchFamily="18" charset="0"/>
            </a:rPr>
            <a:t>continue until the temperature of the blood bathing the hypothalamic </a:t>
          </a:r>
          <a:r>
            <a:rPr lang="en-IN" sz="2200" b="0" i="0" dirty="0" err="1">
              <a:effectLst/>
              <a:latin typeface="Cambria" panose="02040503050406030204" pitchFamily="18" charset="0"/>
              <a:ea typeface="Cambria" panose="02040503050406030204" pitchFamily="18" charset="0"/>
            </a:rPr>
            <a:t>neurons</a:t>
          </a:r>
          <a:r>
            <a:rPr lang="en-IN" sz="2200" b="0" i="0" dirty="0">
              <a:effectLst/>
              <a:latin typeface="Cambria" panose="02040503050406030204" pitchFamily="18" charset="0"/>
              <a:ea typeface="Cambria" panose="02040503050406030204" pitchFamily="18" charset="0"/>
            </a:rPr>
            <a:t> matches the new "thermostat setting."</a:t>
          </a:r>
          <a:r>
            <a:rPr lang="en-IN" sz="2100" b="0" i="0" dirty="0">
              <a:effectLst/>
              <a:latin typeface="Cambria" panose="02040503050406030204" pitchFamily="18" charset="0"/>
              <a:ea typeface="Cambria" panose="02040503050406030204" pitchFamily="18" charset="0"/>
            </a:rPr>
            <a:t> </a:t>
          </a:r>
        </a:p>
      </dgm:t>
    </dgm:pt>
    <dgm:pt modelId="{0A167EA2-4442-7943-9C2F-EB8BC41D471A}" type="parTrans" cxnId="{B3049C78-909D-7348-AE61-EC51DB61888A}">
      <dgm:prSet/>
      <dgm:spPr/>
      <dgm:t>
        <a:bodyPr/>
        <a:lstStyle/>
        <a:p>
          <a:endParaRPr lang="en-GB"/>
        </a:p>
      </dgm:t>
    </dgm:pt>
    <dgm:pt modelId="{BC01BCC5-48A3-2943-B8A1-963DB0887457}" type="sibTrans" cxnId="{B3049C78-909D-7348-AE61-EC51DB61888A}">
      <dgm:prSet/>
      <dgm:spPr/>
      <dgm:t>
        <a:bodyPr/>
        <a:lstStyle/>
        <a:p>
          <a:endParaRPr lang="en-GB"/>
        </a:p>
      </dgm:t>
    </dgm:pt>
    <dgm:pt modelId="{148DC751-C4C3-4043-853A-271EE9209C4B}">
      <dgm:prSet phldrT="[Text]" phldr="0" custT="1"/>
      <dgm:spPr/>
      <dgm:t>
        <a:bodyPr/>
        <a:lstStyle/>
        <a:p>
          <a:r>
            <a:rPr lang="en-IN" sz="2200" b="0" i="0" dirty="0">
              <a:effectLst/>
              <a:latin typeface="Cambria" panose="02040503050406030204" pitchFamily="18" charset="0"/>
              <a:ea typeface="Cambria" panose="02040503050406030204" pitchFamily="18" charset="0"/>
            </a:rPr>
            <a:t>Shivering- increases heat production from the muscles</a:t>
          </a:r>
          <a:endParaRPr lang="en-GB" sz="2200" dirty="0"/>
        </a:p>
      </dgm:t>
    </dgm:pt>
    <dgm:pt modelId="{95F1757F-FC76-C24A-8732-E364E8CB5548}" type="parTrans" cxnId="{F0A7CF4E-9145-4F4C-936C-BB5A685924F9}">
      <dgm:prSet/>
      <dgm:spPr/>
      <dgm:t>
        <a:bodyPr/>
        <a:lstStyle/>
        <a:p>
          <a:endParaRPr lang="en-GB"/>
        </a:p>
      </dgm:t>
    </dgm:pt>
    <dgm:pt modelId="{647CB709-550C-9244-9D9F-E943D1D12198}" type="sibTrans" cxnId="{F0A7CF4E-9145-4F4C-936C-BB5A685924F9}">
      <dgm:prSet/>
      <dgm:spPr/>
      <dgm:t>
        <a:bodyPr/>
        <a:lstStyle/>
        <a:p>
          <a:endParaRPr lang="en-GB"/>
        </a:p>
      </dgm:t>
    </dgm:pt>
    <dgm:pt modelId="{8BD15D8F-60B6-5643-9320-99E513D36B95}">
      <dgm:prSet phldrT="[Text]" phldr="0" custT="1"/>
      <dgm:spPr/>
      <dgm:t>
        <a:bodyPr/>
        <a:lstStyle/>
        <a:p>
          <a:r>
            <a:rPr lang="en-IN" sz="2200" b="0" i="0" dirty="0">
              <a:effectLst/>
              <a:latin typeface="Cambria" panose="02040503050406030204" pitchFamily="18" charset="0"/>
              <a:ea typeface="Cambria" panose="02040503050406030204" pitchFamily="18" charset="0"/>
            </a:rPr>
            <a:t>Non-shivering heat production from the liver</a:t>
          </a:r>
          <a:endParaRPr lang="en-GB" sz="2200" dirty="0"/>
        </a:p>
      </dgm:t>
    </dgm:pt>
    <dgm:pt modelId="{0F17AC7E-616E-5040-982D-DB4C9BB45828}" type="parTrans" cxnId="{0612758E-4FB5-B14A-82EF-B783D4FE0DBC}">
      <dgm:prSet/>
      <dgm:spPr/>
      <dgm:t>
        <a:bodyPr/>
        <a:lstStyle/>
        <a:p>
          <a:endParaRPr lang="en-GB"/>
        </a:p>
      </dgm:t>
    </dgm:pt>
    <dgm:pt modelId="{6415EABE-DF6A-5547-8CC2-F1F849EF4875}" type="sibTrans" cxnId="{0612758E-4FB5-B14A-82EF-B783D4FE0DBC}">
      <dgm:prSet/>
      <dgm:spPr/>
      <dgm:t>
        <a:bodyPr/>
        <a:lstStyle/>
        <a:p>
          <a:endParaRPr lang="en-GB"/>
        </a:p>
      </dgm:t>
    </dgm:pt>
    <dgm:pt modelId="{A18D7097-6B85-7D43-989F-A56FD272F23D}">
      <dgm:prSet phldrT="[Text]" phldr="0" custT="1"/>
      <dgm:spPr/>
      <dgm:t>
        <a:bodyPr/>
        <a:lstStyle/>
        <a:p>
          <a:r>
            <a:rPr lang="en-IN" sz="1900" dirty="0">
              <a:latin typeface="Cambria" panose="02040503050406030204" pitchFamily="18" charset="0"/>
              <a:ea typeface="Cambria" panose="02040503050406030204" pitchFamily="18" charset="0"/>
            </a:rPr>
            <a:t>State of Heat Balance </a:t>
          </a:r>
        </a:p>
      </dgm:t>
    </dgm:pt>
    <dgm:pt modelId="{A75E8C72-036E-F143-A8AD-C57767E727D2}" type="parTrans" cxnId="{C1E69DB5-55BE-A74A-AB79-7B990956CB02}">
      <dgm:prSet/>
      <dgm:spPr/>
      <dgm:t>
        <a:bodyPr/>
        <a:lstStyle/>
        <a:p>
          <a:endParaRPr lang="en-GB"/>
        </a:p>
      </dgm:t>
    </dgm:pt>
    <dgm:pt modelId="{B5584817-A360-0544-A99C-B524322D22AE}" type="sibTrans" cxnId="{C1E69DB5-55BE-A74A-AB79-7B990956CB02}">
      <dgm:prSet/>
      <dgm:spPr/>
      <dgm:t>
        <a:bodyPr/>
        <a:lstStyle/>
        <a:p>
          <a:endParaRPr lang="en-GB"/>
        </a:p>
      </dgm:t>
    </dgm:pt>
    <dgm:pt modelId="{F0001827-1183-434B-93EC-0CB7BC52B722}">
      <dgm:prSet phldrT="[Text]" phldr="0" custT="1"/>
      <dgm:spPr/>
      <dgm:t>
        <a:bodyPr/>
        <a:lstStyle/>
        <a:p>
          <a:r>
            <a:rPr lang="en-IN" sz="1900" b="0" i="0" dirty="0">
              <a:effectLst/>
              <a:latin typeface="Cambria" panose="02040503050406030204" pitchFamily="18" charset="0"/>
              <a:ea typeface="Cambria" panose="02040503050406030204" pitchFamily="18" charset="0"/>
            </a:rPr>
            <a:t>Mechanisms of heat conservation</a:t>
          </a:r>
          <a:endParaRPr lang="en-GB" sz="1900" dirty="0"/>
        </a:p>
      </dgm:t>
    </dgm:pt>
    <dgm:pt modelId="{9957DAF3-6EDD-6B44-B198-046A2D02E2FC}" type="parTrans" cxnId="{42F0AFCE-2138-DF4B-8B41-3F0ED6FCA158}">
      <dgm:prSet/>
      <dgm:spPr/>
      <dgm:t>
        <a:bodyPr/>
        <a:lstStyle/>
        <a:p>
          <a:endParaRPr lang="en-GB"/>
        </a:p>
      </dgm:t>
    </dgm:pt>
    <dgm:pt modelId="{3EE9518F-E5D7-DE44-A094-EEFF3C2B4649}" type="sibTrans" cxnId="{42F0AFCE-2138-DF4B-8B41-3F0ED6FCA158}">
      <dgm:prSet/>
      <dgm:spPr/>
      <dgm:t>
        <a:bodyPr/>
        <a:lstStyle/>
        <a:p>
          <a:endParaRPr lang="en-GB"/>
        </a:p>
      </dgm:t>
    </dgm:pt>
    <dgm:pt modelId="{732902A7-7CE5-204F-86F2-5BBFF49BD3C9}">
      <dgm:prSet phldrT="[Text]" phldr="0" custT="1"/>
      <dgm:spPr/>
      <dgm:t>
        <a:bodyPr/>
        <a:lstStyle/>
        <a:p>
          <a:r>
            <a:rPr lang="en-IN" sz="2200" b="0" i="0" dirty="0">
              <a:effectLst/>
              <a:latin typeface="Cambria" panose="02040503050406030204" pitchFamily="18" charset="0"/>
              <a:ea typeface="Cambria" panose="02040503050406030204" pitchFamily="18" charset="0"/>
            </a:rPr>
            <a:t>Behavioural adjustments (e.g., putting on more clothing or bedding)</a:t>
          </a:r>
        </a:p>
        <a:p>
          <a:endParaRPr lang="en-GB" sz="1800" dirty="0"/>
        </a:p>
      </dgm:t>
    </dgm:pt>
    <dgm:pt modelId="{4C0DDD16-8901-C546-9119-B603A9369403}" type="parTrans" cxnId="{74FE93C6-6BE3-A948-8C49-224ED4519930}">
      <dgm:prSet/>
      <dgm:spPr/>
      <dgm:t>
        <a:bodyPr/>
        <a:lstStyle/>
        <a:p>
          <a:endParaRPr lang="en-GB"/>
        </a:p>
      </dgm:t>
    </dgm:pt>
    <dgm:pt modelId="{9894E032-074F-F741-A635-A85BB258D801}" type="sibTrans" cxnId="{74FE93C6-6BE3-A948-8C49-224ED4519930}">
      <dgm:prSet/>
      <dgm:spPr/>
      <dgm:t>
        <a:bodyPr/>
        <a:lstStyle/>
        <a:p>
          <a:endParaRPr lang="en-GB"/>
        </a:p>
      </dgm:t>
    </dgm:pt>
    <dgm:pt modelId="{FCDB6B8C-E125-AA49-A700-B4D09D2546F1}" type="pres">
      <dgm:prSet presAssocID="{A943ECBA-B814-9A4E-8238-C80AEC77D285}" presName="linearFlow" presStyleCnt="0">
        <dgm:presLayoutVars>
          <dgm:dir/>
          <dgm:animLvl val="lvl"/>
          <dgm:resizeHandles val="exact"/>
        </dgm:presLayoutVars>
      </dgm:prSet>
      <dgm:spPr/>
    </dgm:pt>
    <dgm:pt modelId="{6F82AAEE-22AC-544C-A48D-60DF39365818}" type="pres">
      <dgm:prSet presAssocID="{0691ECA0-9E18-0C40-8C1F-C09C4B2C81AB}" presName="composite" presStyleCnt="0"/>
      <dgm:spPr/>
    </dgm:pt>
    <dgm:pt modelId="{45C5E6D8-4A13-9847-843C-3942DEC223C3}" type="pres">
      <dgm:prSet presAssocID="{0691ECA0-9E18-0C40-8C1F-C09C4B2C81AB}" presName="parentText" presStyleLbl="alignNode1" presStyleIdx="0" presStyleCnt="3">
        <dgm:presLayoutVars>
          <dgm:chMax val="1"/>
          <dgm:bulletEnabled val="1"/>
        </dgm:presLayoutVars>
      </dgm:prSet>
      <dgm:spPr/>
    </dgm:pt>
    <dgm:pt modelId="{3F4213D3-D1A1-194B-94CC-9A0E25AFCA2E}" type="pres">
      <dgm:prSet presAssocID="{0691ECA0-9E18-0C40-8C1F-C09C4B2C81AB}" presName="descendantText" presStyleLbl="alignAcc1" presStyleIdx="0" presStyleCnt="3">
        <dgm:presLayoutVars>
          <dgm:bulletEnabled val="1"/>
        </dgm:presLayoutVars>
      </dgm:prSet>
      <dgm:spPr/>
    </dgm:pt>
    <dgm:pt modelId="{8F48D96A-E97D-C646-85F2-BCE23CD71D69}" type="pres">
      <dgm:prSet presAssocID="{621FFC8D-61EF-3945-915B-D07162516B7B}" presName="sp" presStyleCnt="0"/>
      <dgm:spPr/>
    </dgm:pt>
    <dgm:pt modelId="{D89E0F52-9697-884A-ACE2-861F849BD404}" type="pres">
      <dgm:prSet presAssocID="{F0001827-1183-434B-93EC-0CB7BC52B722}" presName="composite" presStyleCnt="0"/>
      <dgm:spPr/>
    </dgm:pt>
    <dgm:pt modelId="{41808A0F-A014-2A4A-9AF5-F5B853C87444}" type="pres">
      <dgm:prSet presAssocID="{F0001827-1183-434B-93EC-0CB7BC52B722}" presName="parentText" presStyleLbl="alignNode1" presStyleIdx="1" presStyleCnt="3">
        <dgm:presLayoutVars>
          <dgm:chMax val="1"/>
          <dgm:bulletEnabled val="1"/>
        </dgm:presLayoutVars>
      </dgm:prSet>
      <dgm:spPr/>
    </dgm:pt>
    <dgm:pt modelId="{AEF2DDF9-2F7B-B642-8802-28B822AD9ADE}" type="pres">
      <dgm:prSet presAssocID="{F0001827-1183-434B-93EC-0CB7BC52B722}" presName="descendantText" presStyleLbl="alignAcc1" presStyleIdx="1" presStyleCnt="3">
        <dgm:presLayoutVars>
          <dgm:bulletEnabled val="1"/>
        </dgm:presLayoutVars>
      </dgm:prSet>
      <dgm:spPr/>
    </dgm:pt>
    <dgm:pt modelId="{C972EE0E-5947-104C-93D0-794983930598}" type="pres">
      <dgm:prSet presAssocID="{3EE9518F-E5D7-DE44-A094-EEFF3C2B4649}" presName="sp" presStyleCnt="0"/>
      <dgm:spPr/>
    </dgm:pt>
    <dgm:pt modelId="{09C9F868-34BA-0147-9FE7-05F0682B673E}" type="pres">
      <dgm:prSet presAssocID="{A18D7097-6B85-7D43-989F-A56FD272F23D}" presName="composite" presStyleCnt="0"/>
      <dgm:spPr/>
    </dgm:pt>
    <dgm:pt modelId="{78654FC3-4554-604B-A778-4822F541FCE2}" type="pres">
      <dgm:prSet presAssocID="{A18D7097-6B85-7D43-989F-A56FD272F23D}" presName="parentText" presStyleLbl="alignNode1" presStyleIdx="2" presStyleCnt="3">
        <dgm:presLayoutVars>
          <dgm:chMax val="1"/>
          <dgm:bulletEnabled val="1"/>
        </dgm:presLayoutVars>
      </dgm:prSet>
      <dgm:spPr/>
    </dgm:pt>
    <dgm:pt modelId="{F242C3E8-3951-B14D-93AB-5D98A471E0FF}" type="pres">
      <dgm:prSet presAssocID="{A18D7097-6B85-7D43-989F-A56FD272F23D}" presName="descendantText" presStyleLbl="alignAcc1" presStyleIdx="2" presStyleCnt="3">
        <dgm:presLayoutVars>
          <dgm:bulletEnabled val="1"/>
        </dgm:presLayoutVars>
      </dgm:prSet>
      <dgm:spPr/>
    </dgm:pt>
  </dgm:ptLst>
  <dgm:cxnLst>
    <dgm:cxn modelId="{85758923-2719-B044-B100-9D2E46D9CD07}" type="presOf" srcId="{8BD15D8F-60B6-5643-9320-99E513D36B95}" destId="{AEF2DDF9-2F7B-B642-8802-28B822AD9ADE}" srcOrd="0" destOrd="1" presId="urn:microsoft.com/office/officeart/2005/8/layout/chevron2"/>
    <dgm:cxn modelId="{EE5A3128-A076-504F-A908-83B9F429E665}" type="presOf" srcId="{148DC751-C4C3-4043-853A-271EE9209C4B}" destId="{AEF2DDF9-2F7B-B642-8802-28B822AD9ADE}" srcOrd="0" destOrd="0" presId="urn:microsoft.com/office/officeart/2005/8/layout/chevron2"/>
    <dgm:cxn modelId="{1BEFC437-A1AC-8342-BEEF-EAF8CAAA44E0}" type="presOf" srcId="{6FB92666-8793-E943-86D6-DB297277523D}" destId="{3F4213D3-D1A1-194B-94CC-9A0E25AFCA2E}" srcOrd="0" destOrd="1" presId="urn:microsoft.com/office/officeart/2005/8/layout/chevron2"/>
    <dgm:cxn modelId="{1AD9BD6C-2982-E04A-A279-EBF5E0C252CF}" srcId="{A943ECBA-B814-9A4E-8238-C80AEC77D285}" destId="{0691ECA0-9E18-0C40-8C1F-C09C4B2C81AB}" srcOrd="0" destOrd="0" parTransId="{03C5F7D4-2E56-4842-9990-3CC644A55548}" sibTransId="{621FFC8D-61EF-3945-915B-D07162516B7B}"/>
    <dgm:cxn modelId="{1DB75E6D-1FEA-2A40-8BCE-BFD0F8913303}" type="presOf" srcId="{F0001827-1183-434B-93EC-0CB7BC52B722}" destId="{41808A0F-A014-2A4A-9AF5-F5B853C87444}" srcOrd="0" destOrd="0" presId="urn:microsoft.com/office/officeart/2005/8/layout/chevron2"/>
    <dgm:cxn modelId="{F0A7CF4E-9145-4F4C-936C-BB5A685924F9}" srcId="{F0001827-1183-434B-93EC-0CB7BC52B722}" destId="{148DC751-C4C3-4043-853A-271EE9209C4B}" srcOrd="0" destOrd="0" parTransId="{95F1757F-FC76-C24A-8732-E364E8CB5548}" sibTransId="{647CB709-550C-9244-9D9F-E943D1D12198}"/>
    <dgm:cxn modelId="{EE05C670-8AB5-524E-A052-8CF68E0EFBA9}" type="presOf" srcId="{E2FED2CE-1BD9-DF46-A15D-A6BB20D39578}" destId="{3F4213D3-D1A1-194B-94CC-9A0E25AFCA2E}" srcOrd="0" destOrd="0" presId="urn:microsoft.com/office/officeart/2005/8/layout/chevron2"/>
    <dgm:cxn modelId="{B3049C78-909D-7348-AE61-EC51DB61888A}" srcId="{A18D7097-6B85-7D43-989F-A56FD272F23D}" destId="{DF48AA02-327B-C240-8D7F-D7374CE5752B}" srcOrd="0" destOrd="0" parTransId="{0A167EA2-4442-7943-9C2F-EB8BC41D471A}" sibTransId="{BC01BCC5-48A3-2943-B8A1-963DB0887457}"/>
    <dgm:cxn modelId="{61CCF079-B5E8-3845-9428-A49925332087}" type="presOf" srcId="{DF48AA02-327B-C240-8D7F-D7374CE5752B}" destId="{F242C3E8-3951-B14D-93AB-5D98A471E0FF}" srcOrd="0" destOrd="0" presId="urn:microsoft.com/office/officeart/2005/8/layout/chevron2"/>
    <dgm:cxn modelId="{C1299A7E-A4F9-D44A-8472-BA2DA9ABDE35}" type="presOf" srcId="{A943ECBA-B814-9A4E-8238-C80AEC77D285}" destId="{FCDB6B8C-E125-AA49-A700-B4D09D2546F1}" srcOrd="0" destOrd="0" presId="urn:microsoft.com/office/officeart/2005/8/layout/chevron2"/>
    <dgm:cxn modelId="{0612758E-4FB5-B14A-82EF-B783D4FE0DBC}" srcId="{F0001827-1183-434B-93EC-0CB7BC52B722}" destId="{8BD15D8F-60B6-5643-9320-99E513D36B95}" srcOrd="1" destOrd="0" parTransId="{0F17AC7E-616E-5040-982D-DB4C9BB45828}" sibTransId="{6415EABE-DF6A-5547-8CC2-F1F849EF4875}"/>
    <dgm:cxn modelId="{30043A9C-7018-7A4E-9694-72C4C771CA5A}" srcId="{0691ECA0-9E18-0C40-8C1F-C09C4B2C81AB}" destId="{E2FED2CE-1BD9-DF46-A15D-A6BB20D39578}" srcOrd="0" destOrd="0" parTransId="{F7E33D0A-8281-BD40-91A1-6CFDD00B64CC}" sibTransId="{89B988E0-D836-F443-A9DB-4266F5D61213}"/>
    <dgm:cxn modelId="{F7D88C9D-C66D-334A-A7DF-F97D744E45A0}" srcId="{0691ECA0-9E18-0C40-8C1F-C09C4B2C81AB}" destId="{6FB92666-8793-E943-86D6-DB297277523D}" srcOrd="1" destOrd="0" parTransId="{10103A8A-6587-BA42-A595-84922F7A5A76}" sibTransId="{04F137FD-E512-6F4E-AC24-4B5C5FA747C9}"/>
    <dgm:cxn modelId="{C1E69DB5-55BE-A74A-AB79-7B990956CB02}" srcId="{A943ECBA-B814-9A4E-8238-C80AEC77D285}" destId="{A18D7097-6B85-7D43-989F-A56FD272F23D}" srcOrd="2" destOrd="0" parTransId="{A75E8C72-036E-F143-A8AD-C57767E727D2}" sibTransId="{B5584817-A360-0544-A99C-B524322D22AE}"/>
    <dgm:cxn modelId="{74FE93C6-6BE3-A948-8C49-224ED4519930}" srcId="{F0001827-1183-434B-93EC-0CB7BC52B722}" destId="{732902A7-7CE5-204F-86F2-5BBFF49BD3C9}" srcOrd="2" destOrd="0" parTransId="{4C0DDD16-8901-C546-9119-B603A9369403}" sibTransId="{9894E032-074F-F741-A635-A85BB258D801}"/>
    <dgm:cxn modelId="{42F0AFCE-2138-DF4B-8B41-3F0ED6FCA158}" srcId="{A943ECBA-B814-9A4E-8238-C80AEC77D285}" destId="{F0001827-1183-434B-93EC-0CB7BC52B722}" srcOrd="1" destOrd="0" parTransId="{9957DAF3-6EDD-6B44-B198-046A2D02E2FC}" sibTransId="{3EE9518F-E5D7-DE44-A094-EEFF3C2B4649}"/>
    <dgm:cxn modelId="{7E294EE6-E4E2-564A-B3BC-4A460EB26182}" type="presOf" srcId="{A18D7097-6B85-7D43-989F-A56FD272F23D}" destId="{78654FC3-4554-604B-A778-4822F541FCE2}" srcOrd="0" destOrd="0" presId="urn:microsoft.com/office/officeart/2005/8/layout/chevron2"/>
    <dgm:cxn modelId="{B17C9EEA-8788-C046-8B6B-9E477D2F98F7}" type="presOf" srcId="{0691ECA0-9E18-0C40-8C1F-C09C4B2C81AB}" destId="{45C5E6D8-4A13-9847-843C-3942DEC223C3}" srcOrd="0" destOrd="0" presId="urn:microsoft.com/office/officeart/2005/8/layout/chevron2"/>
    <dgm:cxn modelId="{DF7F60F3-8ED4-DC45-808A-DE2C2E37DB3F}" type="presOf" srcId="{732902A7-7CE5-204F-86F2-5BBFF49BD3C9}" destId="{AEF2DDF9-2F7B-B642-8802-28B822AD9ADE}" srcOrd="0" destOrd="2" presId="urn:microsoft.com/office/officeart/2005/8/layout/chevron2"/>
    <dgm:cxn modelId="{541489A5-FDD6-1547-A562-2243E5956778}" type="presParOf" srcId="{FCDB6B8C-E125-AA49-A700-B4D09D2546F1}" destId="{6F82AAEE-22AC-544C-A48D-60DF39365818}" srcOrd="0" destOrd="0" presId="urn:microsoft.com/office/officeart/2005/8/layout/chevron2"/>
    <dgm:cxn modelId="{7D60DA6B-6F4C-2F49-A384-64A28D95A6A3}" type="presParOf" srcId="{6F82AAEE-22AC-544C-A48D-60DF39365818}" destId="{45C5E6D8-4A13-9847-843C-3942DEC223C3}" srcOrd="0" destOrd="0" presId="urn:microsoft.com/office/officeart/2005/8/layout/chevron2"/>
    <dgm:cxn modelId="{5831ECF1-4C18-A648-83CF-81623EBD1CF2}" type="presParOf" srcId="{6F82AAEE-22AC-544C-A48D-60DF39365818}" destId="{3F4213D3-D1A1-194B-94CC-9A0E25AFCA2E}" srcOrd="1" destOrd="0" presId="urn:microsoft.com/office/officeart/2005/8/layout/chevron2"/>
    <dgm:cxn modelId="{CC719C82-B96C-5D44-B488-C5CB8DD57D41}" type="presParOf" srcId="{FCDB6B8C-E125-AA49-A700-B4D09D2546F1}" destId="{8F48D96A-E97D-C646-85F2-BCE23CD71D69}" srcOrd="1" destOrd="0" presId="urn:microsoft.com/office/officeart/2005/8/layout/chevron2"/>
    <dgm:cxn modelId="{E45D290D-EFAB-4649-AA20-6894BF80E30B}" type="presParOf" srcId="{FCDB6B8C-E125-AA49-A700-B4D09D2546F1}" destId="{D89E0F52-9697-884A-ACE2-861F849BD404}" srcOrd="2" destOrd="0" presId="urn:microsoft.com/office/officeart/2005/8/layout/chevron2"/>
    <dgm:cxn modelId="{3CE2236F-B22A-C749-AFEE-5B2990F699D8}" type="presParOf" srcId="{D89E0F52-9697-884A-ACE2-861F849BD404}" destId="{41808A0F-A014-2A4A-9AF5-F5B853C87444}" srcOrd="0" destOrd="0" presId="urn:microsoft.com/office/officeart/2005/8/layout/chevron2"/>
    <dgm:cxn modelId="{D3C6ADFC-EAE6-9548-BEC7-958096B24A98}" type="presParOf" srcId="{D89E0F52-9697-884A-ACE2-861F849BD404}" destId="{AEF2DDF9-2F7B-B642-8802-28B822AD9ADE}" srcOrd="1" destOrd="0" presId="urn:microsoft.com/office/officeart/2005/8/layout/chevron2"/>
    <dgm:cxn modelId="{DBDDC961-8538-4149-B86D-D8489FE2ED11}" type="presParOf" srcId="{FCDB6B8C-E125-AA49-A700-B4D09D2546F1}" destId="{C972EE0E-5947-104C-93D0-794983930598}" srcOrd="3" destOrd="0" presId="urn:microsoft.com/office/officeart/2005/8/layout/chevron2"/>
    <dgm:cxn modelId="{71E235B5-192A-294E-854E-CD830893AACB}" type="presParOf" srcId="{FCDB6B8C-E125-AA49-A700-B4D09D2546F1}" destId="{09C9F868-34BA-0147-9FE7-05F0682B673E}" srcOrd="4" destOrd="0" presId="urn:microsoft.com/office/officeart/2005/8/layout/chevron2"/>
    <dgm:cxn modelId="{7FA80E76-51FC-A540-AE3F-6C925146161E}" type="presParOf" srcId="{09C9F868-34BA-0147-9FE7-05F0682B673E}" destId="{78654FC3-4554-604B-A778-4822F541FCE2}" srcOrd="0" destOrd="0" presId="urn:microsoft.com/office/officeart/2005/8/layout/chevron2"/>
    <dgm:cxn modelId="{C2139851-49FA-C145-88EF-470BB9729A28}" type="presParOf" srcId="{09C9F868-34BA-0147-9FE7-05F0682B673E}" destId="{F242C3E8-3951-B14D-93AB-5D98A471E0F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CBC35-552E-CD42-AE99-F67A11F99B0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F66054B3-B3E1-BF4C-AD46-E172ECAD3C22}">
      <dgm:prSet phldrT="[Text]" phldr="0"/>
      <dgm:spPr/>
      <dgm:t>
        <a:bodyPr/>
        <a:lstStyle/>
        <a:p>
          <a:r>
            <a:rPr lang="en-IN" b="0" i="0" dirty="0">
              <a:effectLst/>
              <a:latin typeface="Cambria" panose="02040503050406030204" pitchFamily="18" charset="0"/>
              <a:ea typeface="Cambria" panose="02040503050406030204" pitchFamily="18" charset="0"/>
            </a:rPr>
            <a:t>Mechanisms of heat loss</a:t>
          </a:r>
          <a:endParaRPr lang="en-GB" dirty="0"/>
        </a:p>
      </dgm:t>
    </dgm:pt>
    <dgm:pt modelId="{D092EB26-1DB6-E449-AB67-CB4AE70A662F}" type="parTrans" cxnId="{AC7C8A84-B3D8-8F43-9B41-21F0040F7275}">
      <dgm:prSet/>
      <dgm:spPr/>
      <dgm:t>
        <a:bodyPr/>
        <a:lstStyle/>
        <a:p>
          <a:endParaRPr lang="en-GB"/>
        </a:p>
      </dgm:t>
    </dgm:pt>
    <dgm:pt modelId="{B409AC77-5888-024C-8EAC-4CC50CA87660}" type="sibTrans" cxnId="{AC7C8A84-B3D8-8F43-9B41-21F0040F7275}">
      <dgm:prSet/>
      <dgm:spPr/>
      <dgm:t>
        <a:bodyPr/>
        <a:lstStyle/>
        <a:p>
          <a:endParaRPr lang="en-GB"/>
        </a:p>
      </dgm:t>
    </dgm:pt>
    <dgm:pt modelId="{536865BF-1C6C-2746-93B3-7FB1A654F31B}">
      <dgm:prSet phldrT="[Text]" phldr="0"/>
      <dgm:spPr/>
      <dgm:t>
        <a:bodyPr/>
        <a:lstStyle/>
        <a:p>
          <a:r>
            <a:rPr lang="en-IN" b="0" i="0" dirty="0">
              <a:effectLst/>
              <a:latin typeface="Cambria" panose="02040503050406030204" pitchFamily="18" charset="0"/>
              <a:ea typeface="Cambria" panose="02040503050406030204" pitchFamily="18" charset="0"/>
            </a:rPr>
            <a:t>Sweating</a:t>
          </a:r>
        </a:p>
      </dgm:t>
    </dgm:pt>
    <dgm:pt modelId="{CC7D8A5C-9059-3C48-A466-A5C806802FBF}" type="parTrans" cxnId="{79056D78-21D6-284E-9729-03C594387009}">
      <dgm:prSet/>
      <dgm:spPr/>
      <dgm:t>
        <a:bodyPr/>
        <a:lstStyle/>
        <a:p>
          <a:endParaRPr lang="en-GB"/>
        </a:p>
      </dgm:t>
    </dgm:pt>
    <dgm:pt modelId="{7096A3A6-F115-1D45-97A2-FE27182177C9}" type="sibTrans" cxnId="{79056D78-21D6-284E-9729-03C594387009}">
      <dgm:prSet/>
      <dgm:spPr/>
      <dgm:t>
        <a:bodyPr/>
        <a:lstStyle/>
        <a:p>
          <a:endParaRPr lang="en-GB"/>
        </a:p>
      </dgm:t>
    </dgm:pt>
    <dgm:pt modelId="{89C180EB-3FDD-5F4C-9C88-693B8F515F99}">
      <dgm:prSet phldrT="[Text]" phldr="0"/>
      <dgm:spPr/>
      <dgm:t>
        <a:bodyPr/>
        <a:lstStyle/>
        <a:p>
          <a:r>
            <a:rPr lang="en-IN" dirty="0">
              <a:latin typeface="Cambria" panose="02040503050406030204" pitchFamily="18" charset="0"/>
              <a:ea typeface="Cambria" panose="02040503050406030204" pitchFamily="18" charset="0"/>
            </a:rPr>
            <a:t>State of Heat Balance </a:t>
          </a:r>
          <a:endParaRPr lang="en-GB" dirty="0"/>
        </a:p>
      </dgm:t>
    </dgm:pt>
    <dgm:pt modelId="{AD92B01A-89D6-1C4D-B56F-DBE2CA79D496}" type="parTrans" cxnId="{C79A3EF8-6B2B-B343-B66F-92F587F2B4C6}">
      <dgm:prSet/>
      <dgm:spPr/>
      <dgm:t>
        <a:bodyPr/>
        <a:lstStyle/>
        <a:p>
          <a:endParaRPr lang="en-GB"/>
        </a:p>
      </dgm:t>
    </dgm:pt>
    <dgm:pt modelId="{E9F95A35-339B-FC49-9EBB-B2272093B8C1}" type="sibTrans" cxnId="{C79A3EF8-6B2B-B343-B66F-92F587F2B4C6}">
      <dgm:prSet/>
      <dgm:spPr/>
      <dgm:t>
        <a:bodyPr/>
        <a:lstStyle/>
        <a:p>
          <a:endParaRPr lang="en-GB"/>
        </a:p>
      </dgm:t>
    </dgm:pt>
    <dgm:pt modelId="{46B4BD83-46F1-B54D-846E-6AD451084DAB}">
      <dgm:prSet phldrT="[Text]" phldr="0"/>
      <dgm:spPr/>
      <dgm:t>
        <a:bodyPr/>
        <a:lstStyle/>
        <a:p>
          <a:r>
            <a:rPr lang="en-IN" b="0" i="0" dirty="0">
              <a:effectLst/>
              <a:latin typeface="Cambria" panose="02040503050406030204" pitchFamily="18" charset="0"/>
              <a:ea typeface="Cambria" panose="02040503050406030204" pitchFamily="18" charset="0"/>
            </a:rPr>
            <a:t>Loss of heat by sweating and vasodilation continues until the blood temperature at the hypothalamic level matches the now lowered setting. (Normal body temperature)</a:t>
          </a:r>
          <a:endParaRPr lang="en-GB" dirty="0"/>
        </a:p>
      </dgm:t>
    </dgm:pt>
    <dgm:pt modelId="{26CA9374-3DFE-554B-A912-687DDC5156EA}" type="parTrans" cxnId="{9D9D7F32-BCCA-1D42-8EB4-FE231DDB9CC9}">
      <dgm:prSet/>
      <dgm:spPr/>
      <dgm:t>
        <a:bodyPr/>
        <a:lstStyle/>
        <a:p>
          <a:endParaRPr lang="en-GB"/>
        </a:p>
      </dgm:t>
    </dgm:pt>
    <dgm:pt modelId="{92AD51C2-7477-DA44-AF34-254E83F0E21D}" type="sibTrans" cxnId="{9D9D7F32-BCCA-1D42-8EB4-FE231DDB9CC9}">
      <dgm:prSet/>
      <dgm:spPr/>
      <dgm:t>
        <a:bodyPr/>
        <a:lstStyle/>
        <a:p>
          <a:endParaRPr lang="en-GB"/>
        </a:p>
      </dgm:t>
    </dgm:pt>
    <dgm:pt modelId="{82A20D4C-B2C4-864F-93D2-C44AC386BF48}">
      <dgm:prSet phldrT="[Text]" phldr="0" custT="1"/>
      <dgm:spPr/>
      <dgm:t>
        <a:bodyPr/>
        <a:lstStyle/>
        <a:p>
          <a:r>
            <a:rPr lang="en-IN" sz="1900" b="0" i="0" dirty="0">
              <a:effectLst/>
              <a:latin typeface="Cambria" panose="02040503050406030204" pitchFamily="18" charset="0"/>
              <a:ea typeface="Cambria" panose="02040503050406030204" pitchFamily="18" charset="0"/>
            </a:rPr>
            <a:t>Hypo-thalamic set point reset</a:t>
          </a:r>
          <a:endParaRPr lang="en-GB" sz="1900" dirty="0"/>
        </a:p>
      </dgm:t>
    </dgm:pt>
    <dgm:pt modelId="{4B7938EF-3450-9740-ADC0-975701D98E10}" type="parTrans" cxnId="{6EFB09FF-0FC5-A745-BB32-7269160D759F}">
      <dgm:prSet/>
      <dgm:spPr/>
      <dgm:t>
        <a:bodyPr/>
        <a:lstStyle/>
        <a:p>
          <a:endParaRPr lang="en-GB"/>
        </a:p>
      </dgm:t>
    </dgm:pt>
    <dgm:pt modelId="{23FF5D91-8CDB-654D-BA1B-3C84466C65BA}" type="sibTrans" cxnId="{6EFB09FF-0FC5-A745-BB32-7269160D759F}">
      <dgm:prSet/>
      <dgm:spPr/>
      <dgm:t>
        <a:bodyPr/>
        <a:lstStyle/>
        <a:p>
          <a:endParaRPr lang="en-GB"/>
        </a:p>
      </dgm:t>
    </dgm:pt>
    <dgm:pt modelId="{69ECC82C-A8F0-2445-8850-6506F14301E2}">
      <dgm:prSet phldrT="[Text]" phldr="0" custT="1"/>
      <dgm:spPr/>
      <dgm:t>
        <a:bodyPr/>
        <a:lstStyle/>
        <a:p>
          <a:r>
            <a:rPr lang="en-IN" sz="2600" b="0" i="0" dirty="0">
              <a:effectLst/>
              <a:latin typeface="Cambria" panose="02040503050406030204" pitchFamily="18" charset="0"/>
              <a:ea typeface="Cambria" panose="02040503050406030204" pitchFamily="18" charset="0"/>
            </a:rPr>
            <a:t>In response to either a reduction in the concentration of pyrogens or the use of antipyretics. </a:t>
          </a:r>
        </a:p>
      </dgm:t>
    </dgm:pt>
    <dgm:pt modelId="{A60DC450-A453-4045-912B-171D4F9592A0}" type="parTrans" cxnId="{269424B8-5577-BF4E-BEAA-2243D60D043D}">
      <dgm:prSet/>
      <dgm:spPr/>
      <dgm:t>
        <a:bodyPr/>
        <a:lstStyle/>
        <a:p>
          <a:endParaRPr lang="en-GB"/>
        </a:p>
      </dgm:t>
    </dgm:pt>
    <dgm:pt modelId="{4E6B2052-6B82-CA4E-A2D3-2C55530E2374}" type="sibTrans" cxnId="{269424B8-5577-BF4E-BEAA-2243D60D043D}">
      <dgm:prSet/>
      <dgm:spPr/>
      <dgm:t>
        <a:bodyPr/>
        <a:lstStyle/>
        <a:p>
          <a:endParaRPr lang="en-GB"/>
        </a:p>
      </dgm:t>
    </dgm:pt>
    <dgm:pt modelId="{0CD91F21-3837-7D4A-8915-FB031D18F477}">
      <dgm:prSet phldrT="[Text]" phldr="0"/>
      <dgm:spPr/>
      <dgm:t>
        <a:bodyPr/>
        <a:lstStyle/>
        <a:p>
          <a:r>
            <a:rPr lang="en-IN" b="0" i="0" dirty="0" err="1">
              <a:effectLst/>
              <a:latin typeface="Cambria" panose="02040503050406030204" pitchFamily="18" charset="0"/>
              <a:ea typeface="Cambria" panose="02040503050406030204" pitchFamily="18" charset="0"/>
            </a:rPr>
            <a:t>Behavioral</a:t>
          </a:r>
          <a:r>
            <a:rPr lang="en-IN" b="0" i="0" dirty="0">
              <a:effectLst/>
              <a:latin typeface="Cambria" panose="02040503050406030204" pitchFamily="18" charset="0"/>
              <a:ea typeface="Cambria" panose="02040503050406030204" pitchFamily="18" charset="0"/>
            </a:rPr>
            <a:t> changes (e.g., removal of clothing)</a:t>
          </a:r>
        </a:p>
      </dgm:t>
    </dgm:pt>
    <dgm:pt modelId="{CEA29472-29B2-1242-8B9F-959AFECF1969}" type="parTrans" cxnId="{4A489852-704F-1949-B92F-956034D00630}">
      <dgm:prSet/>
      <dgm:spPr/>
      <dgm:t>
        <a:bodyPr/>
        <a:lstStyle/>
        <a:p>
          <a:endParaRPr lang="en-GB"/>
        </a:p>
      </dgm:t>
    </dgm:pt>
    <dgm:pt modelId="{F9510147-95A7-4447-9E6E-30EAF8B27062}" type="sibTrans" cxnId="{4A489852-704F-1949-B92F-956034D00630}">
      <dgm:prSet/>
      <dgm:spPr/>
      <dgm:t>
        <a:bodyPr/>
        <a:lstStyle/>
        <a:p>
          <a:endParaRPr lang="en-GB"/>
        </a:p>
      </dgm:t>
    </dgm:pt>
    <dgm:pt modelId="{9A125405-C54E-964E-A5F1-AB29C90C75CB}">
      <dgm:prSet phldrT="[Text]" phldr="0" custT="1"/>
      <dgm:spPr/>
      <dgm:t>
        <a:bodyPr/>
        <a:lstStyle/>
        <a:p>
          <a:r>
            <a:rPr lang="en-IN" sz="2600" b="0" i="0" dirty="0">
              <a:effectLst/>
              <a:latin typeface="Cambria" panose="02040503050406030204" pitchFamily="18" charset="0"/>
              <a:ea typeface="Cambria" panose="02040503050406030204" pitchFamily="18" charset="0"/>
            </a:rPr>
            <a:t>Vasodilation commences.</a:t>
          </a:r>
          <a:endParaRPr lang="en-GB" sz="2600" dirty="0"/>
        </a:p>
      </dgm:t>
    </dgm:pt>
    <dgm:pt modelId="{F30B2169-69CD-4447-9256-0D9DF47F9E38}" type="parTrans" cxnId="{54D7BF8F-E58B-6347-AD00-384B3AF977BB}">
      <dgm:prSet/>
      <dgm:spPr/>
      <dgm:t>
        <a:bodyPr/>
        <a:lstStyle/>
        <a:p>
          <a:endParaRPr lang="en-GB"/>
        </a:p>
      </dgm:t>
    </dgm:pt>
    <dgm:pt modelId="{F7BB2923-7AA7-8544-9731-3E6320E77D5E}" type="sibTrans" cxnId="{54D7BF8F-E58B-6347-AD00-384B3AF977BB}">
      <dgm:prSet/>
      <dgm:spPr/>
      <dgm:t>
        <a:bodyPr/>
        <a:lstStyle/>
        <a:p>
          <a:endParaRPr lang="en-GB"/>
        </a:p>
      </dgm:t>
    </dgm:pt>
    <dgm:pt modelId="{2B999CFE-B9DE-2547-B7CC-0FDC93C5271F}" type="pres">
      <dgm:prSet presAssocID="{948CBC35-552E-CD42-AE99-F67A11F99B07}" presName="linearFlow" presStyleCnt="0">
        <dgm:presLayoutVars>
          <dgm:dir/>
          <dgm:animLvl val="lvl"/>
          <dgm:resizeHandles val="exact"/>
        </dgm:presLayoutVars>
      </dgm:prSet>
      <dgm:spPr/>
    </dgm:pt>
    <dgm:pt modelId="{C33515DC-4C07-6344-96EF-9F044BFF049F}" type="pres">
      <dgm:prSet presAssocID="{82A20D4C-B2C4-864F-93D2-C44AC386BF48}" presName="composite" presStyleCnt="0"/>
      <dgm:spPr/>
    </dgm:pt>
    <dgm:pt modelId="{2409FF84-7C1C-0743-B9E6-2EA3F1CF9F64}" type="pres">
      <dgm:prSet presAssocID="{82A20D4C-B2C4-864F-93D2-C44AC386BF48}" presName="parentText" presStyleLbl="alignNode1" presStyleIdx="0" presStyleCnt="3">
        <dgm:presLayoutVars>
          <dgm:chMax val="1"/>
          <dgm:bulletEnabled val="1"/>
        </dgm:presLayoutVars>
      </dgm:prSet>
      <dgm:spPr/>
    </dgm:pt>
    <dgm:pt modelId="{F2A386EB-E276-5F47-8E88-64E1895484D2}" type="pres">
      <dgm:prSet presAssocID="{82A20D4C-B2C4-864F-93D2-C44AC386BF48}" presName="descendantText" presStyleLbl="alignAcc1" presStyleIdx="0" presStyleCnt="3">
        <dgm:presLayoutVars>
          <dgm:bulletEnabled val="1"/>
        </dgm:presLayoutVars>
      </dgm:prSet>
      <dgm:spPr/>
    </dgm:pt>
    <dgm:pt modelId="{0C02D415-544D-5449-8254-BB2CA10BD631}" type="pres">
      <dgm:prSet presAssocID="{23FF5D91-8CDB-654D-BA1B-3C84466C65BA}" presName="sp" presStyleCnt="0"/>
      <dgm:spPr/>
    </dgm:pt>
    <dgm:pt modelId="{C995B612-AC37-334A-AC68-3B841C18A2F8}" type="pres">
      <dgm:prSet presAssocID="{F66054B3-B3E1-BF4C-AD46-E172ECAD3C22}" presName="composite" presStyleCnt="0"/>
      <dgm:spPr/>
    </dgm:pt>
    <dgm:pt modelId="{2B1BC38A-6039-814A-AA3D-8B9F248424DC}" type="pres">
      <dgm:prSet presAssocID="{F66054B3-B3E1-BF4C-AD46-E172ECAD3C22}" presName="parentText" presStyleLbl="alignNode1" presStyleIdx="1" presStyleCnt="3">
        <dgm:presLayoutVars>
          <dgm:chMax val="1"/>
          <dgm:bulletEnabled val="1"/>
        </dgm:presLayoutVars>
      </dgm:prSet>
      <dgm:spPr/>
    </dgm:pt>
    <dgm:pt modelId="{6259F100-0CA4-5A46-97BF-43E23BB266E6}" type="pres">
      <dgm:prSet presAssocID="{F66054B3-B3E1-BF4C-AD46-E172ECAD3C22}" presName="descendantText" presStyleLbl="alignAcc1" presStyleIdx="1" presStyleCnt="3">
        <dgm:presLayoutVars>
          <dgm:bulletEnabled val="1"/>
        </dgm:presLayoutVars>
      </dgm:prSet>
      <dgm:spPr/>
    </dgm:pt>
    <dgm:pt modelId="{9370B716-6435-BA4C-AF5C-6DFA6055CD1E}" type="pres">
      <dgm:prSet presAssocID="{B409AC77-5888-024C-8EAC-4CC50CA87660}" presName="sp" presStyleCnt="0"/>
      <dgm:spPr/>
    </dgm:pt>
    <dgm:pt modelId="{F4826A3C-EEEB-E945-BD8E-D0941E1D73DC}" type="pres">
      <dgm:prSet presAssocID="{89C180EB-3FDD-5F4C-9C88-693B8F515F99}" presName="composite" presStyleCnt="0"/>
      <dgm:spPr/>
    </dgm:pt>
    <dgm:pt modelId="{EC569065-E285-1E46-8111-C53594216E91}" type="pres">
      <dgm:prSet presAssocID="{89C180EB-3FDD-5F4C-9C88-693B8F515F99}" presName="parentText" presStyleLbl="alignNode1" presStyleIdx="2" presStyleCnt="3">
        <dgm:presLayoutVars>
          <dgm:chMax val="1"/>
          <dgm:bulletEnabled val="1"/>
        </dgm:presLayoutVars>
      </dgm:prSet>
      <dgm:spPr/>
    </dgm:pt>
    <dgm:pt modelId="{FD2D1901-6277-2949-94EC-0C75124B52C0}" type="pres">
      <dgm:prSet presAssocID="{89C180EB-3FDD-5F4C-9C88-693B8F515F99}" presName="descendantText" presStyleLbl="alignAcc1" presStyleIdx="2" presStyleCnt="3">
        <dgm:presLayoutVars>
          <dgm:bulletEnabled val="1"/>
        </dgm:presLayoutVars>
      </dgm:prSet>
      <dgm:spPr/>
    </dgm:pt>
  </dgm:ptLst>
  <dgm:cxnLst>
    <dgm:cxn modelId="{F0C3EB04-2C55-7043-8E1A-FB8E1B4B3EC9}" type="presOf" srcId="{F66054B3-B3E1-BF4C-AD46-E172ECAD3C22}" destId="{2B1BC38A-6039-814A-AA3D-8B9F248424DC}" srcOrd="0" destOrd="0" presId="urn:microsoft.com/office/officeart/2005/8/layout/chevron2"/>
    <dgm:cxn modelId="{B54BD80D-BAE8-1744-9C67-BB5F55E389FB}" type="presOf" srcId="{948CBC35-552E-CD42-AE99-F67A11F99B07}" destId="{2B999CFE-B9DE-2547-B7CC-0FDC93C5271F}" srcOrd="0" destOrd="0" presId="urn:microsoft.com/office/officeart/2005/8/layout/chevron2"/>
    <dgm:cxn modelId="{9D9D7F32-BCCA-1D42-8EB4-FE231DDB9CC9}" srcId="{89C180EB-3FDD-5F4C-9C88-693B8F515F99}" destId="{46B4BD83-46F1-B54D-846E-6AD451084DAB}" srcOrd="0" destOrd="0" parTransId="{26CA9374-3DFE-554B-A912-687DDC5156EA}" sibTransId="{92AD51C2-7477-DA44-AF34-254E83F0E21D}"/>
    <dgm:cxn modelId="{E364B55B-39E9-984B-8996-0B37D2BA4836}" type="presOf" srcId="{89C180EB-3FDD-5F4C-9C88-693B8F515F99}" destId="{EC569065-E285-1E46-8111-C53594216E91}" srcOrd="0" destOrd="0" presId="urn:microsoft.com/office/officeart/2005/8/layout/chevron2"/>
    <dgm:cxn modelId="{4A489852-704F-1949-B92F-956034D00630}" srcId="{F66054B3-B3E1-BF4C-AD46-E172ECAD3C22}" destId="{0CD91F21-3837-7D4A-8915-FB031D18F477}" srcOrd="1" destOrd="0" parTransId="{CEA29472-29B2-1242-8B9F-959AFECF1969}" sibTransId="{F9510147-95A7-4447-9E6E-30EAF8B27062}"/>
    <dgm:cxn modelId="{79056D78-21D6-284E-9729-03C594387009}" srcId="{F66054B3-B3E1-BF4C-AD46-E172ECAD3C22}" destId="{536865BF-1C6C-2746-93B3-7FB1A654F31B}" srcOrd="0" destOrd="0" parTransId="{CC7D8A5C-9059-3C48-A466-A5C806802FBF}" sibTransId="{7096A3A6-F115-1D45-97A2-FE27182177C9}"/>
    <dgm:cxn modelId="{75FAEB83-02DD-D547-8968-26780A0D86D5}" type="presOf" srcId="{9A125405-C54E-964E-A5F1-AB29C90C75CB}" destId="{F2A386EB-E276-5F47-8E88-64E1895484D2}" srcOrd="0" destOrd="1" presId="urn:microsoft.com/office/officeart/2005/8/layout/chevron2"/>
    <dgm:cxn modelId="{AC7C8A84-B3D8-8F43-9B41-21F0040F7275}" srcId="{948CBC35-552E-CD42-AE99-F67A11F99B07}" destId="{F66054B3-B3E1-BF4C-AD46-E172ECAD3C22}" srcOrd="1" destOrd="0" parTransId="{D092EB26-1DB6-E449-AB67-CB4AE70A662F}" sibTransId="{B409AC77-5888-024C-8EAC-4CC50CA87660}"/>
    <dgm:cxn modelId="{54D7BF8F-E58B-6347-AD00-384B3AF977BB}" srcId="{82A20D4C-B2C4-864F-93D2-C44AC386BF48}" destId="{9A125405-C54E-964E-A5F1-AB29C90C75CB}" srcOrd="1" destOrd="0" parTransId="{F30B2169-69CD-4447-9256-0D9DF47F9E38}" sibTransId="{F7BB2923-7AA7-8544-9731-3E6320E77D5E}"/>
    <dgm:cxn modelId="{F6AB1399-B0B3-1A42-B9AF-AB055E730843}" type="presOf" srcId="{0CD91F21-3837-7D4A-8915-FB031D18F477}" destId="{6259F100-0CA4-5A46-97BF-43E23BB266E6}" srcOrd="0" destOrd="1" presId="urn:microsoft.com/office/officeart/2005/8/layout/chevron2"/>
    <dgm:cxn modelId="{8F1E26B6-DA07-4A43-AA2A-473B0EE0053A}" type="presOf" srcId="{46B4BD83-46F1-B54D-846E-6AD451084DAB}" destId="{FD2D1901-6277-2949-94EC-0C75124B52C0}" srcOrd="0" destOrd="0" presId="urn:microsoft.com/office/officeart/2005/8/layout/chevron2"/>
    <dgm:cxn modelId="{269424B8-5577-BF4E-BEAA-2243D60D043D}" srcId="{82A20D4C-B2C4-864F-93D2-C44AC386BF48}" destId="{69ECC82C-A8F0-2445-8850-6506F14301E2}" srcOrd="0" destOrd="0" parTransId="{A60DC450-A453-4045-912B-171D4F9592A0}" sibTransId="{4E6B2052-6B82-CA4E-A2D3-2C55530E2374}"/>
    <dgm:cxn modelId="{54FE4DD9-62AE-604B-ABCB-AE022BBADBEC}" type="presOf" srcId="{536865BF-1C6C-2746-93B3-7FB1A654F31B}" destId="{6259F100-0CA4-5A46-97BF-43E23BB266E6}" srcOrd="0" destOrd="0" presId="urn:microsoft.com/office/officeart/2005/8/layout/chevron2"/>
    <dgm:cxn modelId="{70ADF6DA-D594-B342-AAE9-54E8B9059410}" type="presOf" srcId="{82A20D4C-B2C4-864F-93D2-C44AC386BF48}" destId="{2409FF84-7C1C-0743-B9E6-2EA3F1CF9F64}" srcOrd="0" destOrd="0" presId="urn:microsoft.com/office/officeart/2005/8/layout/chevron2"/>
    <dgm:cxn modelId="{70BD7AE4-C41F-9348-929F-77553AD882FF}" type="presOf" srcId="{69ECC82C-A8F0-2445-8850-6506F14301E2}" destId="{F2A386EB-E276-5F47-8E88-64E1895484D2}" srcOrd="0" destOrd="0" presId="urn:microsoft.com/office/officeart/2005/8/layout/chevron2"/>
    <dgm:cxn modelId="{C79A3EF8-6B2B-B343-B66F-92F587F2B4C6}" srcId="{948CBC35-552E-CD42-AE99-F67A11F99B07}" destId="{89C180EB-3FDD-5F4C-9C88-693B8F515F99}" srcOrd="2" destOrd="0" parTransId="{AD92B01A-89D6-1C4D-B56F-DBE2CA79D496}" sibTransId="{E9F95A35-339B-FC49-9EBB-B2272093B8C1}"/>
    <dgm:cxn modelId="{6EFB09FF-0FC5-A745-BB32-7269160D759F}" srcId="{948CBC35-552E-CD42-AE99-F67A11F99B07}" destId="{82A20D4C-B2C4-864F-93D2-C44AC386BF48}" srcOrd="0" destOrd="0" parTransId="{4B7938EF-3450-9740-ADC0-975701D98E10}" sibTransId="{23FF5D91-8CDB-654D-BA1B-3C84466C65BA}"/>
    <dgm:cxn modelId="{CA0D1879-7852-2942-9137-F6045909DA50}" type="presParOf" srcId="{2B999CFE-B9DE-2547-B7CC-0FDC93C5271F}" destId="{C33515DC-4C07-6344-96EF-9F044BFF049F}" srcOrd="0" destOrd="0" presId="urn:microsoft.com/office/officeart/2005/8/layout/chevron2"/>
    <dgm:cxn modelId="{073FD080-EB7C-CE44-B0F2-FBF509C80A6F}" type="presParOf" srcId="{C33515DC-4C07-6344-96EF-9F044BFF049F}" destId="{2409FF84-7C1C-0743-B9E6-2EA3F1CF9F64}" srcOrd="0" destOrd="0" presId="urn:microsoft.com/office/officeart/2005/8/layout/chevron2"/>
    <dgm:cxn modelId="{8EEB866B-1EB7-D44C-906A-87976DFCD30C}" type="presParOf" srcId="{C33515DC-4C07-6344-96EF-9F044BFF049F}" destId="{F2A386EB-E276-5F47-8E88-64E1895484D2}" srcOrd="1" destOrd="0" presId="urn:microsoft.com/office/officeart/2005/8/layout/chevron2"/>
    <dgm:cxn modelId="{4B242C2A-A2B6-8943-8E8F-61518D083048}" type="presParOf" srcId="{2B999CFE-B9DE-2547-B7CC-0FDC93C5271F}" destId="{0C02D415-544D-5449-8254-BB2CA10BD631}" srcOrd="1" destOrd="0" presId="urn:microsoft.com/office/officeart/2005/8/layout/chevron2"/>
    <dgm:cxn modelId="{BDDFFC25-0157-8F4F-AC5D-D34FBC92D923}" type="presParOf" srcId="{2B999CFE-B9DE-2547-B7CC-0FDC93C5271F}" destId="{C995B612-AC37-334A-AC68-3B841C18A2F8}" srcOrd="2" destOrd="0" presId="urn:microsoft.com/office/officeart/2005/8/layout/chevron2"/>
    <dgm:cxn modelId="{E5969B57-CD94-C841-80DA-A6D409859853}" type="presParOf" srcId="{C995B612-AC37-334A-AC68-3B841C18A2F8}" destId="{2B1BC38A-6039-814A-AA3D-8B9F248424DC}" srcOrd="0" destOrd="0" presId="urn:microsoft.com/office/officeart/2005/8/layout/chevron2"/>
    <dgm:cxn modelId="{1B682AFF-2005-0C44-ADEC-C4A1D469DF7A}" type="presParOf" srcId="{C995B612-AC37-334A-AC68-3B841C18A2F8}" destId="{6259F100-0CA4-5A46-97BF-43E23BB266E6}" srcOrd="1" destOrd="0" presId="urn:microsoft.com/office/officeart/2005/8/layout/chevron2"/>
    <dgm:cxn modelId="{C6740650-6F0E-B541-A2D0-D4BDECBB6A32}" type="presParOf" srcId="{2B999CFE-B9DE-2547-B7CC-0FDC93C5271F}" destId="{9370B716-6435-BA4C-AF5C-6DFA6055CD1E}" srcOrd="3" destOrd="0" presId="urn:microsoft.com/office/officeart/2005/8/layout/chevron2"/>
    <dgm:cxn modelId="{040D28D2-060D-AA43-B3EC-BFF5367C8B96}" type="presParOf" srcId="{2B999CFE-B9DE-2547-B7CC-0FDC93C5271F}" destId="{F4826A3C-EEEB-E945-BD8E-D0941E1D73DC}" srcOrd="4" destOrd="0" presId="urn:microsoft.com/office/officeart/2005/8/layout/chevron2"/>
    <dgm:cxn modelId="{35E1F664-4BFF-BC4A-8BBF-150D66351078}" type="presParOf" srcId="{F4826A3C-EEEB-E945-BD8E-D0941E1D73DC}" destId="{EC569065-E285-1E46-8111-C53594216E91}" srcOrd="0" destOrd="0" presId="urn:microsoft.com/office/officeart/2005/8/layout/chevron2"/>
    <dgm:cxn modelId="{36791788-82A7-E74D-9613-32D4E27EA4D0}" type="presParOf" srcId="{F4826A3C-EEEB-E945-BD8E-D0941E1D73DC}" destId="{FD2D1901-6277-2949-94EC-0C75124B52C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5E6D8-4A13-9847-843C-3942DEC223C3}">
      <dsp:nvSpPr>
        <dsp:cNvPr id="0" name=""/>
        <dsp:cNvSpPr/>
      </dsp:nvSpPr>
      <dsp:spPr>
        <a:xfrm rot="5400000">
          <a:off x="-294898" y="300661"/>
          <a:ext cx="1965993" cy="13761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b="0" i="0" kern="1200" dirty="0">
              <a:effectLst/>
              <a:latin typeface="Cambria" panose="02040503050406030204" pitchFamily="18" charset="0"/>
              <a:ea typeface="Cambria" panose="02040503050406030204" pitchFamily="18" charset="0"/>
            </a:rPr>
            <a:t>Hypo-thalamic set point raised</a:t>
          </a:r>
          <a:endParaRPr lang="en-GB" sz="1900" kern="1200" dirty="0"/>
        </a:p>
      </dsp:txBody>
      <dsp:txXfrm rot="-5400000">
        <a:off x="2" y="693860"/>
        <a:ext cx="1376195" cy="589798"/>
      </dsp:txXfrm>
    </dsp:sp>
    <dsp:sp modelId="{3F4213D3-D1A1-194B-94CC-9A0E25AFCA2E}">
      <dsp:nvSpPr>
        <dsp:cNvPr id="0" name=""/>
        <dsp:cNvSpPr/>
      </dsp:nvSpPr>
      <dsp:spPr>
        <a:xfrm rot="5400000">
          <a:off x="5510365" y="-4128408"/>
          <a:ext cx="1278567" cy="9546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IN" sz="2200" b="0" i="0" kern="1200" dirty="0" err="1">
              <a:effectLst/>
              <a:latin typeface="Cambria" panose="02040503050406030204" pitchFamily="18" charset="0"/>
              <a:ea typeface="Cambria" panose="02040503050406030204" pitchFamily="18" charset="0"/>
            </a:rPr>
            <a:t>Neurons</a:t>
          </a:r>
          <a:r>
            <a:rPr lang="en-IN" sz="2200" b="0" i="0" kern="1200" dirty="0">
              <a:effectLst/>
              <a:latin typeface="Cambria" panose="02040503050406030204" pitchFamily="18" charset="0"/>
              <a:ea typeface="Cambria" panose="02040503050406030204" pitchFamily="18" charset="0"/>
            </a:rPr>
            <a:t> in the vasomotor </a:t>
          </a:r>
          <a:r>
            <a:rPr lang="en-IN" sz="2200" b="0" i="0" kern="1200" dirty="0" err="1">
              <a:effectLst/>
              <a:latin typeface="Cambria" panose="02040503050406030204" pitchFamily="18" charset="0"/>
              <a:ea typeface="Cambria" panose="02040503050406030204" pitchFamily="18" charset="0"/>
            </a:rPr>
            <a:t>center</a:t>
          </a:r>
          <a:r>
            <a:rPr lang="en-IN" sz="2200" b="0" i="0" kern="1200" dirty="0">
              <a:effectLst/>
              <a:latin typeface="Cambria" panose="02040503050406030204" pitchFamily="18" charset="0"/>
              <a:ea typeface="Cambria" panose="02040503050406030204" pitchFamily="18" charset="0"/>
            </a:rPr>
            <a:t> are activated and vasoconstriction commences</a:t>
          </a:r>
          <a:endParaRPr lang="en-GB" sz="2200" kern="1200" dirty="0"/>
        </a:p>
        <a:p>
          <a:pPr marL="228600" lvl="1" indent="-228600" algn="l" defTabSz="977900">
            <a:lnSpc>
              <a:spcPct val="90000"/>
            </a:lnSpc>
            <a:spcBef>
              <a:spcPct val="0"/>
            </a:spcBef>
            <a:spcAft>
              <a:spcPct val="15000"/>
            </a:spcAft>
            <a:buChar char="•"/>
          </a:pPr>
          <a:r>
            <a:rPr lang="en-IN" sz="2200" b="0" i="0" kern="1200" dirty="0">
              <a:effectLst/>
              <a:latin typeface="Cambria" panose="02040503050406030204" pitchFamily="18" charset="0"/>
              <a:ea typeface="Cambria" panose="02040503050406030204" pitchFamily="18" charset="0"/>
            </a:rPr>
            <a:t>Shunting of blood away from the periphery to the internal organs essentially decreases heat loss from the skin, and the person feels cold.</a:t>
          </a:r>
          <a:endParaRPr lang="en-GB" sz="2200" kern="1200" dirty="0"/>
        </a:p>
      </dsp:txBody>
      <dsp:txXfrm rot="-5400000">
        <a:off x="1376195" y="68176"/>
        <a:ext cx="9484494" cy="1153739"/>
      </dsp:txXfrm>
    </dsp:sp>
    <dsp:sp modelId="{41808A0F-A014-2A4A-9AF5-F5B853C87444}">
      <dsp:nvSpPr>
        <dsp:cNvPr id="0" name=""/>
        <dsp:cNvSpPr/>
      </dsp:nvSpPr>
      <dsp:spPr>
        <a:xfrm rot="5400000">
          <a:off x="-294898" y="2076161"/>
          <a:ext cx="1965993" cy="13761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b="0" i="0" kern="1200" dirty="0">
              <a:effectLst/>
              <a:latin typeface="Cambria" panose="02040503050406030204" pitchFamily="18" charset="0"/>
              <a:ea typeface="Cambria" panose="02040503050406030204" pitchFamily="18" charset="0"/>
            </a:rPr>
            <a:t>Mechanisms of heat conservation</a:t>
          </a:r>
          <a:endParaRPr lang="en-GB" sz="1900" kern="1200" dirty="0"/>
        </a:p>
      </dsp:txBody>
      <dsp:txXfrm rot="-5400000">
        <a:off x="2" y="2469360"/>
        <a:ext cx="1376195" cy="589798"/>
      </dsp:txXfrm>
    </dsp:sp>
    <dsp:sp modelId="{AEF2DDF9-2F7B-B642-8802-28B822AD9ADE}">
      <dsp:nvSpPr>
        <dsp:cNvPr id="0" name=""/>
        <dsp:cNvSpPr/>
      </dsp:nvSpPr>
      <dsp:spPr>
        <a:xfrm rot="5400000">
          <a:off x="5510701" y="-2353244"/>
          <a:ext cx="1277895" cy="9546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IN" sz="2200" b="0" i="0" kern="1200" dirty="0">
              <a:effectLst/>
              <a:latin typeface="Cambria" panose="02040503050406030204" pitchFamily="18" charset="0"/>
              <a:ea typeface="Cambria" panose="02040503050406030204" pitchFamily="18" charset="0"/>
            </a:rPr>
            <a:t>Shivering- increases heat production from the muscles</a:t>
          </a:r>
          <a:endParaRPr lang="en-GB" sz="2200" kern="1200" dirty="0"/>
        </a:p>
        <a:p>
          <a:pPr marL="228600" lvl="1" indent="-228600" algn="l" defTabSz="977900">
            <a:lnSpc>
              <a:spcPct val="90000"/>
            </a:lnSpc>
            <a:spcBef>
              <a:spcPct val="0"/>
            </a:spcBef>
            <a:spcAft>
              <a:spcPct val="15000"/>
            </a:spcAft>
            <a:buChar char="•"/>
          </a:pPr>
          <a:r>
            <a:rPr lang="en-IN" sz="2200" b="0" i="0" kern="1200" dirty="0">
              <a:effectLst/>
              <a:latin typeface="Cambria" panose="02040503050406030204" pitchFamily="18" charset="0"/>
              <a:ea typeface="Cambria" panose="02040503050406030204" pitchFamily="18" charset="0"/>
            </a:rPr>
            <a:t>Non-shivering heat production from the liver</a:t>
          </a:r>
          <a:endParaRPr lang="en-GB" sz="2200" kern="1200" dirty="0"/>
        </a:p>
        <a:p>
          <a:pPr marL="228600" lvl="1" indent="-228600" algn="l" defTabSz="977900">
            <a:lnSpc>
              <a:spcPct val="90000"/>
            </a:lnSpc>
            <a:spcBef>
              <a:spcPct val="0"/>
            </a:spcBef>
            <a:spcAft>
              <a:spcPct val="15000"/>
            </a:spcAft>
            <a:buChar char="•"/>
          </a:pPr>
          <a:r>
            <a:rPr lang="en-IN" sz="2200" b="0" i="0" kern="1200" dirty="0">
              <a:effectLst/>
              <a:latin typeface="Cambria" panose="02040503050406030204" pitchFamily="18" charset="0"/>
              <a:ea typeface="Cambria" panose="02040503050406030204" pitchFamily="18" charset="0"/>
            </a:rPr>
            <a:t>Behavioural adjustments (e.g., putting on more clothing or bedding)</a:t>
          </a:r>
        </a:p>
        <a:p>
          <a:pPr marL="228600" lvl="1" indent="-228600" algn="l" defTabSz="977900">
            <a:lnSpc>
              <a:spcPct val="90000"/>
            </a:lnSpc>
            <a:spcBef>
              <a:spcPct val="0"/>
            </a:spcBef>
            <a:spcAft>
              <a:spcPct val="15000"/>
            </a:spcAft>
            <a:buChar char="•"/>
          </a:pPr>
          <a:endParaRPr lang="en-GB" sz="1800" kern="1200" dirty="0"/>
        </a:p>
      </dsp:txBody>
      <dsp:txXfrm rot="-5400000">
        <a:off x="1376195" y="1843644"/>
        <a:ext cx="9484526" cy="1153131"/>
      </dsp:txXfrm>
    </dsp:sp>
    <dsp:sp modelId="{78654FC3-4554-604B-A778-4822F541FCE2}">
      <dsp:nvSpPr>
        <dsp:cNvPr id="0" name=""/>
        <dsp:cNvSpPr/>
      </dsp:nvSpPr>
      <dsp:spPr>
        <a:xfrm rot="5400000">
          <a:off x="-294898" y="3851661"/>
          <a:ext cx="1965993" cy="13761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latin typeface="Cambria" panose="02040503050406030204" pitchFamily="18" charset="0"/>
              <a:ea typeface="Cambria" panose="02040503050406030204" pitchFamily="18" charset="0"/>
            </a:rPr>
            <a:t>State of Heat Balance </a:t>
          </a:r>
        </a:p>
      </dsp:txBody>
      <dsp:txXfrm rot="-5400000">
        <a:off x="2" y="4244860"/>
        <a:ext cx="1376195" cy="589798"/>
      </dsp:txXfrm>
    </dsp:sp>
    <dsp:sp modelId="{F242C3E8-3951-B14D-93AB-5D98A471E0FF}">
      <dsp:nvSpPr>
        <dsp:cNvPr id="0" name=""/>
        <dsp:cNvSpPr/>
      </dsp:nvSpPr>
      <dsp:spPr>
        <a:xfrm rot="5400000">
          <a:off x="5510701" y="-577744"/>
          <a:ext cx="1277895" cy="9546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IN" sz="2200" b="0" i="0" kern="1200" dirty="0">
              <a:effectLst/>
              <a:latin typeface="Cambria" panose="02040503050406030204" pitchFamily="18" charset="0"/>
              <a:ea typeface="Cambria" panose="02040503050406030204" pitchFamily="18" charset="0"/>
            </a:rPr>
            <a:t>The processes of heat conservation (vasoconstriction) and heat production (shivering and increased non-shivering thermogenesis)</a:t>
          </a:r>
          <a:r>
            <a:rPr lang="en-IN" sz="2200" kern="1200" dirty="0">
              <a:latin typeface="Cambria" panose="02040503050406030204" pitchFamily="18" charset="0"/>
              <a:ea typeface="Cambria" panose="02040503050406030204" pitchFamily="18" charset="0"/>
            </a:rPr>
            <a:t> </a:t>
          </a:r>
          <a:r>
            <a:rPr lang="en-IN" sz="2200" b="0" i="0" kern="1200" dirty="0">
              <a:effectLst/>
              <a:latin typeface="Cambria" panose="02040503050406030204" pitchFamily="18" charset="0"/>
              <a:ea typeface="Cambria" panose="02040503050406030204" pitchFamily="18" charset="0"/>
            </a:rPr>
            <a:t>continue until the temperature of the blood bathing the hypothalamic </a:t>
          </a:r>
          <a:r>
            <a:rPr lang="en-IN" sz="2200" b="0" i="0" kern="1200" dirty="0" err="1">
              <a:effectLst/>
              <a:latin typeface="Cambria" panose="02040503050406030204" pitchFamily="18" charset="0"/>
              <a:ea typeface="Cambria" panose="02040503050406030204" pitchFamily="18" charset="0"/>
            </a:rPr>
            <a:t>neurons</a:t>
          </a:r>
          <a:r>
            <a:rPr lang="en-IN" sz="2200" b="0" i="0" kern="1200" dirty="0">
              <a:effectLst/>
              <a:latin typeface="Cambria" panose="02040503050406030204" pitchFamily="18" charset="0"/>
              <a:ea typeface="Cambria" panose="02040503050406030204" pitchFamily="18" charset="0"/>
            </a:rPr>
            <a:t> matches the new "thermostat setting."</a:t>
          </a:r>
          <a:r>
            <a:rPr lang="en-IN" sz="2100" b="0" i="0" kern="1200" dirty="0">
              <a:effectLst/>
              <a:latin typeface="Cambria" panose="02040503050406030204" pitchFamily="18" charset="0"/>
              <a:ea typeface="Cambria" panose="02040503050406030204" pitchFamily="18" charset="0"/>
            </a:rPr>
            <a:t> </a:t>
          </a:r>
        </a:p>
      </dsp:txBody>
      <dsp:txXfrm rot="-5400000">
        <a:off x="1376195" y="3619144"/>
        <a:ext cx="9484526" cy="1153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9FF84-7C1C-0743-B9E6-2EA3F1CF9F64}">
      <dsp:nvSpPr>
        <dsp:cNvPr id="0" name=""/>
        <dsp:cNvSpPr/>
      </dsp:nvSpPr>
      <dsp:spPr>
        <a:xfrm rot="5400000">
          <a:off x="-287813" y="291155"/>
          <a:ext cx="1918757" cy="13431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b="0" i="0" kern="1200" dirty="0">
              <a:effectLst/>
              <a:latin typeface="Cambria" panose="02040503050406030204" pitchFamily="18" charset="0"/>
              <a:ea typeface="Cambria" panose="02040503050406030204" pitchFamily="18" charset="0"/>
            </a:rPr>
            <a:t>Hypo-thalamic set point reset</a:t>
          </a:r>
          <a:endParaRPr lang="en-GB" sz="1900" kern="1200" dirty="0"/>
        </a:p>
      </dsp:txBody>
      <dsp:txXfrm rot="-5400000">
        <a:off x="1" y="674906"/>
        <a:ext cx="1343130" cy="575627"/>
      </dsp:txXfrm>
    </dsp:sp>
    <dsp:sp modelId="{F2A386EB-E276-5F47-8E88-64E1895484D2}">
      <dsp:nvSpPr>
        <dsp:cNvPr id="0" name=""/>
        <dsp:cNvSpPr/>
      </dsp:nvSpPr>
      <dsp:spPr>
        <a:xfrm rot="5400000">
          <a:off x="5305441" y="-3958968"/>
          <a:ext cx="1247848" cy="91724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IN" sz="2600" b="0" i="0" kern="1200" dirty="0">
              <a:effectLst/>
              <a:latin typeface="Cambria" panose="02040503050406030204" pitchFamily="18" charset="0"/>
              <a:ea typeface="Cambria" panose="02040503050406030204" pitchFamily="18" charset="0"/>
            </a:rPr>
            <a:t>In response to either a reduction in the concentration of pyrogens or the use of antipyretics. </a:t>
          </a:r>
        </a:p>
        <a:p>
          <a:pPr marL="228600" lvl="1" indent="-228600" algn="l" defTabSz="1155700">
            <a:lnSpc>
              <a:spcPct val="90000"/>
            </a:lnSpc>
            <a:spcBef>
              <a:spcPct val="0"/>
            </a:spcBef>
            <a:spcAft>
              <a:spcPct val="15000"/>
            </a:spcAft>
            <a:buChar char="•"/>
          </a:pPr>
          <a:r>
            <a:rPr lang="en-IN" sz="2600" b="0" i="0" kern="1200" dirty="0">
              <a:effectLst/>
              <a:latin typeface="Cambria" panose="02040503050406030204" pitchFamily="18" charset="0"/>
              <a:ea typeface="Cambria" panose="02040503050406030204" pitchFamily="18" charset="0"/>
            </a:rPr>
            <a:t>Vasodilation commences.</a:t>
          </a:r>
          <a:endParaRPr lang="en-GB" sz="2600" kern="1200" dirty="0"/>
        </a:p>
      </dsp:txBody>
      <dsp:txXfrm rot="-5400000">
        <a:off x="1343131" y="64257"/>
        <a:ext cx="9111554" cy="1126018"/>
      </dsp:txXfrm>
    </dsp:sp>
    <dsp:sp modelId="{2B1BC38A-6039-814A-AA3D-8B9F248424DC}">
      <dsp:nvSpPr>
        <dsp:cNvPr id="0" name=""/>
        <dsp:cNvSpPr/>
      </dsp:nvSpPr>
      <dsp:spPr>
        <a:xfrm rot="5400000">
          <a:off x="-287813" y="2018897"/>
          <a:ext cx="1918757" cy="13431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b="0" i="0" kern="1200" dirty="0">
              <a:effectLst/>
              <a:latin typeface="Cambria" panose="02040503050406030204" pitchFamily="18" charset="0"/>
              <a:ea typeface="Cambria" panose="02040503050406030204" pitchFamily="18" charset="0"/>
            </a:rPr>
            <a:t>Mechanisms of heat loss</a:t>
          </a:r>
          <a:endParaRPr lang="en-GB" sz="1900" kern="1200" dirty="0"/>
        </a:p>
      </dsp:txBody>
      <dsp:txXfrm rot="-5400000">
        <a:off x="1" y="2402648"/>
        <a:ext cx="1343130" cy="575627"/>
      </dsp:txXfrm>
    </dsp:sp>
    <dsp:sp modelId="{6259F100-0CA4-5A46-97BF-43E23BB266E6}">
      <dsp:nvSpPr>
        <dsp:cNvPr id="0" name=""/>
        <dsp:cNvSpPr/>
      </dsp:nvSpPr>
      <dsp:spPr>
        <a:xfrm rot="5400000">
          <a:off x="5305768" y="-2231554"/>
          <a:ext cx="1247192" cy="91724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IN" sz="2600" b="0" i="0" kern="1200" dirty="0">
              <a:effectLst/>
              <a:latin typeface="Cambria" panose="02040503050406030204" pitchFamily="18" charset="0"/>
              <a:ea typeface="Cambria" panose="02040503050406030204" pitchFamily="18" charset="0"/>
            </a:rPr>
            <a:t>Sweating</a:t>
          </a:r>
        </a:p>
        <a:p>
          <a:pPr marL="228600" lvl="1" indent="-228600" algn="l" defTabSz="1155700">
            <a:lnSpc>
              <a:spcPct val="90000"/>
            </a:lnSpc>
            <a:spcBef>
              <a:spcPct val="0"/>
            </a:spcBef>
            <a:spcAft>
              <a:spcPct val="15000"/>
            </a:spcAft>
            <a:buChar char="•"/>
          </a:pPr>
          <a:r>
            <a:rPr lang="en-IN" sz="2600" b="0" i="0" kern="1200" dirty="0" err="1">
              <a:effectLst/>
              <a:latin typeface="Cambria" panose="02040503050406030204" pitchFamily="18" charset="0"/>
              <a:ea typeface="Cambria" panose="02040503050406030204" pitchFamily="18" charset="0"/>
            </a:rPr>
            <a:t>Behavioral</a:t>
          </a:r>
          <a:r>
            <a:rPr lang="en-IN" sz="2600" b="0" i="0" kern="1200" dirty="0">
              <a:effectLst/>
              <a:latin typeface="Cambria" panose="02040503050406030204" pitchFamily="18" charset="0"/>
              <a:ea typeface="Cambria" panose="02040503050406030204" pitchFamily="18" charset="0"/>
            </a:rPr>
            <a:t> changes (e.g., removal of clothing)</a:t>
          </a:r>
        </a:p>
      </dsp:txBody>
      <dsp:txXfrm rot="-5400000">
        <a:off x="1343130" y="1791967"/>
        <a:ext cx="9111586" cy="1125426"/>
      </dsp:txXfrm>
    </dsp:sp>
    <dsp:sp modelId="{EC569065-E285-1E46-8111-C53594216E91}">
      <dsp:nvSpPr>
        <dsp:cNvPr id="0" name=""/>
        <dsp:cNvSpPr/>
      </dsp:nvSpPr>
      <dsp:spPr>
        <a:xfrm rot="5400000">
          <a:off x="-287813" y="3746639"/>
          <a:ext cx="1918757" cy="13431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latin typeface="Cambria" panose="02040503050406030204" pitchFamily="18" charset="0"/>
              <a:ea typeface="Cambria" panose="02040503050406030204" pitchFamily="18" charset="0"/>
            </a:rPr>
            <a:t>State of Heat Balance </a:t>
          </a:r>
          <a:endParaRPr lang="en-GB" sz="1900" kern="1200" dirty="0"/>
        </a:p>
      </dsp:txBody>
      <dsp:txXfrm rot="-5400000">
        <a:off x="1" y="4130390"/>
        <a:ext cx="1343130" cy="575627"/>
      </dsp:txXfrm>
    </dsp:sp>
    <dsp:sp modelId="{FD2D1901-6277-2949-94EC-0C75124B52C0}">
      <dsp:nvSpPr>
        <dsp:cNvPr id="0" name=""/>
        <dsp:cNvSpPr/>
      </dsp:nvSpPr>
      <dsp:spPr>
        <a:xfrm rot="5400000">
          <a:off x="5305768" y="-503813"/>
          <a:ext cx="1247192" cy="91724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IN" sz="2600" b="0" i="0" kern="1200" dirty="0">
              <a:effectLst/>
              <a:latin typeface="Cambria" panose="02040503050406030204" pitchFamily="18" charset="0"/>
              <a:ea typeface="Cambria" panose="02040503050406030204" pitchFamily="18" charset="0"/>
            </a:rPr>
            <a:t>Loss of heat by sweating and vasodilation continues until the blood temperature at the hypothalamic level matches the now lowered setting. (Normal body temperature)</a:t>
          </a:r>
          <a:endParaRPr lang="en-GB" sz="2600" kern="1200" dirty="0"/>
        </a:p>
      </dsp:txBody>
      <dsp:txXfrm rot="-5400000">
        <a:off x="1343130" y="3519708"/>
        <a:ext cx="9111586" cy="11254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163A-B4D5-33FE-257C-6C77907641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9835F2C-891D-495C-7752-DA0B8B00C0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F9BAEE8-129F-8EC3-61DB-CF8271824346}"/>
              </a:ext>
            </a:extLst>
          </p:cNvPr>
          <p:cNvSpPr>
            <a:spLocks noGrp="1"/>
          </p:cNvSpPr>
          <p:nvPr>
            <p:ph type="dt" sz="half" idx="10"/>
          </p:nvPr>
        </p:nvSpPr>
        <p:spPr/>
        <p:txBody>
          <a:bodyPr/>
          <a:lstStyle/>
          <a:p>
            <a:fld id="{197951C1-170F-4EFE-B19D-65D3E727772C}" type="datetimeFigureOut">
              <a:rPr lang="en-IN" smtClean="0"/>
              <a:t>26/11/2024</a:t>
            </a:fld>
            <a:endParaRPr lang="en-IN"/>
          </a:p>
        </p:txBody>
      </p:sp>
      <p:sp>
        <p:nvSpPr>
          <p:cNvPr id="5" name="Footer Placeholder 4">
            <a:extLst>
              <a:ext uri="{FF2B5EF4-FFF2-40B4-BE49-F238E27FC236}">
                <a16:creationId xmlns:a16="http://schemas.microsoft.com/office/drawing/2014/main" id="{E79708DE-3B8E-0CFB-38C2-43B492AC99C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99FD1A-DBB0-98F7-C947-00A59627399A}"/>
              </a:ext>
            </a:extLst>
          </p:cNvPr>
          <p:cNvSpPr>
            <a:spLocks noGrp="1"/>
          </p:cNvSpPr>
          <p:nvPr>
            <p:ph type="sldNum" sz="quarter" idx="12"/>
          </p:nvPr>
        </p:nvSpPr>
        <p:spPr/>
        <p:txBody>
          <a:bodyPr/>
          <a:lstStyle/>
          <a:p>
            <a:fld id="{F4F94D42-42C1-440E-8503-494F578B73D6}" type="slidenum">
              <a:rPr lang="en-IN" smtClean="0"/>
              <a:t>‹#›</a:t>
            </a:fld>
            <a:endParaRPr lang="en-IN"/>
          </a:p>
        </p:txBody>
      </p:sp>
    </p:spTree>
    <p:extLst>
      <p:ext uri="{BB962C8B-B14F-4D97-AF65-F5344CB8AC3E}">
        <p14:creationId xmlns:p14="http://schemas.microsoft.com/office/powerpoint/2010/main" val="350003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33CF-8051-62C4-5D03-6A9870748AE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0714931-88DF-6187-0B90-6CDD107C3B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767E25-5C38-8061-BA46-51BBBADF5EF6}"/>
              </a:ext>
            </a:extLst>
          </p:cNvPr>
          <p:cNvSpPr>
            <a:spLocks noGrp="1"/>
          </p:cNvSpPr>
          <p:nvPr>
            <p:ph type="dt" sz="half" idx="10"/>
          </p:nvPr>
        </p:nvSpPr>
        <p:spPr/>
        <p:txBody>
          <a:bodyPr/>
          <a:lstStyle/>
          <a:p>
            <a:fld id="{197951C1-170F-4EFE-B19D-65D3E727772C}" type="datetimeFigureOut">
              <a:rPr lang="en-IN" smtClean="0"/>
              <a:t>26/11/2024</a:t>
            </a:fld>
            <a:endParaRPr lang="en-IN"/>
          </a:p>
        </p:txBody>
      </p:sp>
      <p:sp>
        <p:nvSpPr>
          <p:cNvPr id="5" name="Footer Placeholder 4">
            <a:extLst>
              <a:ext uri="{FF2B5EF4-FFF2-40B4-BE49-F238E27FC236}">
                <a16:creationId xmlns:a16="http://schemas.microsoft.com/office/drawing/2014/main" id="{03178C35-B215-3915-F6E2-764011CD83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3B0519-828E-5EA9-41F4-93412972F94A}"/>
              </a:ext>
            </a:extLst>
          </p:cNvPr>
          <p:cNvSpPr>
            <a:spLocks noGrp="1"/>
          </p:cNvSpPr>
          <p:nvPr>
            <p:ph type="sldNum" sz="quarter" idx="12"/>
          </p:nvPr>
        </p:nvSpPr>
        <p:spPr/>
        <p:txBody>
          <a:bodyPr/>
          <a:lstStyle/>
          <a:p>
            <a:fld id="{F4F94D42-42C1-440E-8503-494F578B73D6}" type="slidenum">
              <a:rPr lang="en-IN" smtClean="0"/>
              <a:t>‹#›</a:t>
            </a:fld>
            <a:endParaRPr lang="en-IN"/>
          </a:p>
        </p:txBody>
      </p:sp>
    </p:spTree>
    <p:extLst>
      <p:ext uri="{BB962C8B-B14F-4D97-AF65-F5344CB8AC3E}">
        <p14:creationId xmlns:p14="http://schemas.microsoft.com/office/powerpoint/2010/main" val="357091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DE326D-D0B4-5965-64D2-059855F1AD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01B57A0-C581-EAB2-A229-E573134A93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D980E3-B294-FF2B-A50B-68350C0DC624}"/>
              </a:ext>
            </a:extLst>
          </p:cNvPr>
          <p:cNvSpPr>
            <a:spLocks noGrp="1"/>
          </p:cNvSpPr>
          <p:nvPr>
            <p:ph type="dt" sz="half" idx="10"/>
          </p:nvPr>
        </p:nvSpPr>
        <p:spPr/>
        <p:txBody>
          <a:bodyPr/>
          <a:lstStyle/>
          <a:p>
            <a:fld id="{197951C1-170F-4EFE-B19D-65D3E727772C}" type="datetimeFigureOut">
              <a:rPr lang="en-IN" smtClean="0"/>
              <a:t>26/11/2024</a:t>
            </a:fld>
            <a:endParaRPr lang="en-IN"/>
          </a:p>
        </p:txBody>
      </p:sp>
      <p:sp>
        <p:nvSpPr>
          <p:cNvPr id="5" name="Footer Placeholder 4">
            <a:extLst>
              <a:ext uri="{FF2B5EF4-FFF2-40B4-BE49-F238E27FC236}">
                <a16:creationId xmlns:a16="http://schemas.microsoft.com/office/drawing/2014/main" id="{2D5EA041-4C76-FB28-487E-C641D9BC147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5ED92A2-61AD-DDCE-46A4-5CB3CE0ED38F}"/>
              </a:ext>
            </a:extLst>
          </p:cNvPr>
          <p:cNvSpPr>
            <a:spLocks noGrp="1"/>
          </p:cNvSpPr>
          <p:nvPr>
            <p:ph type="sldNum" sz="quarter" idx="12"/>
          </p:nvPr>
        </p:nvSpPr>
        <p:spPr/>
        <p:txBody>
          <a:bodyPr/>
          <a:lstStyle/>
          <a:p>
            <a:fld id="{F4F94D42-42C1-440E-8503-494F578B73D6}" type="slidenum">
              <a:rPr lang="en-IN" smtClean="0"/>
              <a:t>‹#›</a:t>
            </a:fld>
            <a:endParaRPr lang="en-IN"/>
          </a:p>
        </p:txBody>
      </p:sp>
    </p:spTree>
    <p:extLst>
      <p:ext uri="{BB962C8B-B14F-4D97-AF65-F5344CB8AC3E}">
        <p14:creationId xmlns:p14="http://schemas.microsoft.com/office/powerpoint/2010/main" val="269909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7220-26BC-C78A-93F6-DB8390EAD59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49B29F8-02AB-C101-D679-45A95F4D82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80BEF1B-7641-A38B-DB62-49ABFBB06BEA}"/>
              </a:ext>
            </a:extLst>
          </p:cNvPr>
          <p:cNvSpPr>
            <a:spLocks noGrp="1"/>
          </p:cNvSpPr>
          <p:nvPr>
            <p:ph type="dt" sz="half" idx="10"/>
          </p:nvPr>
        </p:nvSpPr>
        <p:spPr/>
        <p:txBody>
          <a:bodyPr/>
          <a:lstStyle/>
          <a:p>
            <a:fld id="{197951C1-170F-4EFE-B19D-65D3E727772C}" type="datetimeFigureOut">
              <a:rPr lang="en-IN" smtClean="0"/>
              <a:t>26/11/2024</a:t>
            </a:fld>
            <a:endParaRPr lang="en-IN"/>
          </a:p>
        </p:txBody>
      </p:sp>
      <p:sp>
        <p:nvSpPr>
          <p:cNvPr id="5" name="Footer Placeholder 4">
            <a:extLst>
              <a:ext uri="{FF2B5EF4-FFF2-40B4-BE49-F238E27FC236}">
                <a16:creationId xmlns:a16="http://schemas.microsoft.com/office/drawing/2014/main" id="{DD55B4EA-2118-3A4D-1A52-D6E5C4A507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D6E808-4272-7BC4-E19D-9E7862605DC6}"/>
              </a:ext>
            </a:extLst>
          </p:cNvPr>
          <p:cNvSpPr>
            <a:spLocks noGrp="1"/>
          </p:cNvSpPr>
          <p:nvPr>
            <p:ph type="sldNum" sz="quarter" idx="12"/>
          </p:nvPr>
        </p:nvSpPr>
        <p:spPr/>
        <p:txBody>
          <a:bodyPr/>
          <a:lstStyle/>
          <a:p>
            <a:fld id="{F4F94D42-42C1-440E-8503-494F578B73D6}" type="slidenum">
              <a:rPr lang="en-IN" smtClean="0"/>
              <a:t>‹#›</a:t>
            </a:fld>
            <a:endParaRPr lang="en-IN"/>
          </a:p>
        </p:txBody>
      </p:sp>
    </p:spTree>
    <p:extLst>
      <p:ext uri="{BB962C8B-B14F-4D97-AF65-F5344CB8AC3E}">
        <p14:creationId xmlns:p14="http://schemas.microsoft.com/office/powerpoint/2010/main" val="397866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1F13-9F4C-4076-086A-BAD90D08A6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3B00F16-63A7-1749-4273-DC33130FD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D9B96E-6D04-AC3B-8704-B0EC203A09BB}"/>
              </a:ext>
            </a:extLst>
          </p:cNvPr>
          <p:cNvSpPr>
            <a:spLocks noGrp="1"/>
          </p:cNvSpPr>
          <p:nvPr>
            <p:ph type="dt" sz="half" idx="10"/>
          </p:nvPr>
        </p:nvSpPr>
        <p:spPr/>
        <p:txBody>
          <a:bodyPr/>
          <a:lstStyle/>
          <a:p>
            <a:fld id="{197951C1-170F-4EFE-B19D-65D3E727772C}" type="datetimeFigureOut">
              <a:rPr lang="en-IN" smtClean="0"/>
              <a:t>26/11/2024</a:t>
            </a:fld>
            <a:endParaRPr lang="en-IN"/>
          </a:p>
        </p:txBody>
      </p:sp>
      <p:sp>
        <p:nvSpPr>
          <p:cNvPr id="5" name="Footer Placeholder 4">
            <a:extLst>
              <a:ext uri="{FF2B5EF4-FFF2-40B4-BE49-F238E27FC236}">
                <a16:creationId xmlns:a16="http://schemas.microsoft.com/office/drawing/2014/main" id="{F9607FFA-3F9F-41A8-E0B3-3E2A3095D75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5321EC-C75C-A885-64FC-4D43AADE73E3}"/>
              </a:ext>
            </a:extLst>
          </p:cNvPr>
          <p:cNvSpPr>
            <a:spLocks noGrp="1"/>
          </p:cNvSpPr>
          <p:nvPr>
            <p:ph type="sldNum" sz="quarter" idx="12"/>
          </p:nvPr>
        </p:nvSpPr>
        <p:spPr/>
        <p:txBody>
          <a:bodyPr/>
          <a:lstStyle/>
          <a:p>
            <a:fld id="{F4F94D42-42C1-440E-8503-494F578B73D6}" type="slidenum">
              <a:rPr lang="en-IN" smtClean="0"/>
              <a:t>‹#›</a:t>
            </a:fld>
            <a:endParaRPr lang="en-IN"/>
          </a:p>
        </p:txBody>
      </p:sp>
    </p:spTree>
    <p:extLst>
      <p:ext uri="{BB962C8B-B14F-4D97-AF65-F5344CB8AC3E}">
        <p14:creationId xmlns:p14="http://schemas.microsoft.com/office/powerpoint/2010/main" val="228832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D082-D968-D70E-7986-A380C1E5A0E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B06CBDA-EA96-CF97-A8CF-13384EB84C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E941CE4-AC4A-49A0-8FCA-F332B35AAC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B0C83B8-FB47-A4AF-5919-CB498122EC1A}"/>
              </a:ext>
            </a:extLst>
          </p:cNvPr>
          <p:cNvSpPr>
            <a:spLocks noGrp="1"/>
          </p:cNvSpPr>
          <p:nvPr>
            <p:ph type="dt" sz="half" idx="10"/>
          </p:nvPr>
        </p:nvSpPr>
        <p:spPr/>
        <p:txBody>
          <a:bodyPr/>
          <a:lstStyle/>
          <a:p>
            <a:fld id="{197951C1-170F-4EFE-B19D-65D3E727772C}" type="datetimeFigureOut">
              <a:rPr lang="en-IN" smtClean="0"/>
              <a:t>26/11/2024</a:t>
            </a:fld>
            <a:endParaRPr lang="en-IN"/>
          </a:p>
        </p:txBody>
      </p:sp>
      <p:sp>
        <p:nvSpPr>
          <p:cNvPr id="6" name="Footer Placeholder 5">
            <a:extLst>
              <a:ext uri="{FF2B5EF4-FFF2-40B4-BE49-F238E27FC236}">
                <a16:creationId xmlns:a16="http://schemas.microsoft.com/office/drawing/2014/main" id="{D5D1225E-227F-75C4-11C1-3F29FECBC5F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F32FE4C-F0F2-92EF-C462-C74A9241358C}"/>
              </a:ext>
            </a:extLst>
          </p:cNvPr>
          <p:cNvSpPr>
            <a:spLocks noGrp="1"/>
          </p:cNvSpPr>
          <p:nvPr>
            <p:ph type="sldNum" sz="quarter" idx="12"/>
          </p:nvPr>
        </p:nvSpPr>
        <p:spPr/>
        <p:txBody>
          <a:bodyPr/>
          <a:lstStyle/>
          <a:p>
            <a:fld id="{F4F94D42-42C1-440E-8503-494F578B73D6}" type="slidenum">
              <a:rPr lang="en-IN" smtClean="0"/>
              <a:t>‹#›</a:t>
            </a:fld>
            <a:endParaRPr lang="en-IN"/>
          </a:p>
        </p:txBody>
      </p:sp>
    </p:spTree>
    <p:extLst>
      <p:ext uri="{BB962C8B-B14F-4D97-AF65-F5344CB8AC3E}">
        <p14:creationId xmlns:p14="http://schemas.microsoft.com/office/powerpoint/2010/main" val="339618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1510-4A76-8311-7818-D19E3B03F7D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C8DF4EE-9099-7263-8FBA-20CB714966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1B29A-ECEF-0023-AD99-88216B44EC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AC239A4-7881-133E-CEAD-ACD3642F5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2596AC-0E4A-3F15-56AC-3F177F1A4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514DE5C-68D9-0431-54B0-54D397BE312E}"/>
              </a:ext>
            </a:extLst>
          </p:cNvPr>
          <p:cNvSpPr>
            <a:spLocks noGrp="1"/>
          </p:cNvSpPr>
          <p:nvPr>
            <p:ph type="dt" sz="half" idx="10"/>
          </p:nvPr>
        </p:nvSpPr>
        <p:spPr/>
        <p:txBody>
          <a:bodyPr/>
          <a:lstStyle/>
          <a:p>
            <a:fld id="{197951C1-170F-4EFE-B19D-65D3E727772C}" type="datetimeFigureOut">
              <a:rPr lang="en-IN" smtClean="0"/>
              <a:t>26/11/2024</a:t>
            </a:fld>
            <a:endParaRPr lang="en-IN"/>
          </a:p>
        </p:txBody>
      </p:sp>
      <p:sp>
        <p:nvSpPr>
          <p:cNvPr id="8" name="Footer Placeholder 7">
            <a:extLst>
              <a:ext uri="{FF2B5EF4-FFF2-40B4-BE49-F238E27FC236}">
                <a16:creationId xmlns:a16="http://schemas.microsoft.com/office/drawing/2014/main" id="{F17C0C0A-613F-D8BD-5286-91CEDD6337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B15006B-A347-9B9E-EF0D-208E53A70DA8}"/>
              </a:ext>
            </a:extLst>
          </p:cNvPr>
          <p:cNvSpPr>
            <a:spLocks noGrp="1"/>
          </p:cNvSpPr>
          <p:nvPr>
            <p:ph type="sldNum" sz="quarter" idx="12"/>
          </p:nvPr>
        </p:nvSpPr>
        <p:spPr/>
        <p:txBody>
          <a:bodyPr/>
          <a:lstStyle/>
          <a:p>
            <a:fld id="{F4F94D42-42C1-440E-8503-494F578B73D6}" type="slidenum">
              <a:rPr lang="en-IN" smtClean="0"/>
              <a:t>‹#›</a:t>
            </a:fld>
            <a:endParaRPr lang="en-IN"/>
          </a:p>
        </p:txBody>
      </p:sp>
    </p:spTree>
    <p:extLst>
      <p:ext uri="{BB962C8B-B14F-4D97-AF65-F5344CB8AC3E}">
        <p14:creationId xmlns:p14="http://schemas.microsoft.com/office/powerpoint/2010/main" val="207910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469F-2123-494A-E8E8-5AF742E2B33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237009D-9A28-D48E-1866-B8A4902FC602}"/>
              </a:ext>
            </a:extLst>
          </p:cNvPr>
          <p:cNvSpPr>
            <a:spLocks noGrp="1"/>
          </p:cNvSpPr>
          <p:nvPr>
            <p:ph type="dt" sz="half" idx="10"/>
          </p:nvPr>
        </p:nvSpPr>
        <p:spPr/>
        <p:txBody>
          <a:bodyPr/>
          <a:lstStyle/>
          <a:p>
            <a:fld id="{197951C1-170F-4EFE-B19D-65D3E727772C}" type="datetimeFigureOut">
              <a:rPr lang="en-IN" smtClean="0"/>
              <a:t>26/11/2024</a:t>
            </a:fld>
            <a:endParaRPr lang="en-IN"/>
          </a:p>
        </p:txBody>
      </p:sp>
      <p:sp>
        <p:nvSpPr>
          <p:cNvPr id="4" name="Footer Placeholder 3">
            <a:extLst>
              <a:ext uri="{FF2B5EF4-FFF2-40B4-BE49-F238E27FC236}">
                <a16:creationId xmlns:a16="http://schemas.microsoft.com/office/drawing/2014/main" id="{53F32B81-7C0C-F181-905D-6CC600C9DBB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3BB80CC-E0CE-B612-D461-BFAEEE13E697}"/>
              </a:ext>
            </a:extLst>
          </p:cNvPr>
          <p:cNvSpPr>
            <a:spLocks noGrp="1"/>
          </p:cNvSpPr>
          <p:nvPr>
            <p:ph type="sldNum" sz="quarter" idx="12"/>
          </p:nvPr>
        </p:nvSpPr>
        <p:spPr/>
        <p:txBody>
          <a:bodyPr/>
          <a:lstStyle/>
          <a:p>
            <a:fld id="{F4F94D42-42C1-440E-8503-494F578B73D6}" type="slidenum">
              <a:rPr lang="en-IN" smtClean="0"/>
              <a:t>‹#›</a:t>
            </a:fld>
            <a:endParaRPr lang="en-IN"/>
          </a:p>
        </p:txBody>
      </p:sp>
    </p:spTree>
    <p:extLst>
      <p:ext uri="{BB962C8B-B14F-4D97-AF65-F5344CB8AC3E}">
        <p14:creationId xmlns:p14="http://schemas.microsoft.com/office/powerpoint/2010/main" val="153734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86B19-C425-AF91-E1ED-5AC6F108206F}"/>
              </a:ext>
            </a:extLst>
          </p:cNvPr>
          <p:cNvSpPr>
            <a:spLocks noGrp="1"/>
          </p:cNvSpPr>
          <p:nvPr>
            <p:ph type="dt" sz="half" idx="10"/>
          </p:nvPr>
        </p:nvSpPr>
        <p:spPr/>
        <p:txBody>
          <a:bodyPr/>
          <a:lstStyle/>
          <a:p>
            <a:fld id="{197951C1-170F-4EFE-B19D-65D3E727772C}" type="datetimeFigureOut">
              <a:rPr lang="en-IN" smtClean="0"/>
              <a:t>26/11/2024</a:t>
            </a:fld>
            <a:endParaRPr lang="en-IN"/>
          </a:p>
        </p:txBody>
      </p:sp>
      <p:sp>
        <p:nvSpPr>
          <p:cNvPr id="3" name="Footer Placeholder 2">
            <a:extLst>
              <a:ext uri="{FF2B5EF4-FFF2-40B4-BE49-F238E27FC236}">
                <a16:creationId xmlns:a16="http://schemas.microsoft.com/office/drawing/2014/main" id="{009544EA-9543-B465-22CD-B9F49D4C7E7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8505146-8C68-FDC3-87DA-66E73C1B5C1F}"/>
              </a:ext>
            </a:extLst>
          </p:cNvPr>
          <p:cNvSpPr>
            <a:spLocks noGrp="1"/>
          </p:cNvSpPr>
          <p:nvPr>
            <p:ph type="sldNum" sz="quarter" idx="12"/>
          </p:nvPr>
        </p:nvSpPr>
        <p:spPr/>
        <p:txBody>
          <a:bodyPr/>
          <a:lstStyle/>
          <a:p>
            <a:fld id="{F4F94D42-42C1-440E-8503-494F578B73D6}" type="slidenum">
              <a:rPr lang="en-IN" smtClean="0"/>
              <a:t>‹#›</a:t>
            </a:fld>
            <a:endParaRPr lang="en-IN"/>
          </a:p>
        </p:txBody>
      </p:sp>
    </p:spTree>
    <p:extLst>
      <p:ext uri="{BB962C8B-B14F-4D97-AF65-F5344CB8AC3E}">
        <p14:creationId xmlns:p14="http://schemas.microsoft.com/office/powerpoint/2010/main" val="334451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2A8B-9CE0-4CCC-0D79-7DC5B6723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00D60D5-2FB4-D1D1-DDE3-75812A8B1F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170BBCA-14C9-EA8B-016B-782CF56F5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FBB1C2-DB23-DD2C-2EBE-FDF68CA64D6F}"/>
              </a:ext>
            </a:extLst>
          </p:cNvPr>
          <p:cNvSpPr>
            <a:spLocks noGrp="1"/>
          </p:cNvSpPr>
          <p:nvPr>
            <p:ph type="dt" sz="half" idx="10"/>
          </p:nvPr>
        </p:nvSpPr>
        <p:spPr/>
        <p:txBody>
          <a:bodyPr/>
          <a:lstStyle/>
          <a:p>
            <a:fld id="{197951C1-170F-4EFE-B19D-65D3E727772C}" type="datetimeFigureOut">
              <a:rPr lang="en-IN" smtClean="0"/>
              <a:t>26/11/2024</a:t>
            </a:fld>
            <a:endParaRPr lang="en-IN"/>
          </a:p>
        </p:txBody>
      </p:sp>
      <p:sp>
        <p:nvSpPr>
          <p:cNvPr id="6" name="Footer Placeholder 5">
            <a:extLst>
              <a:ext uri="{FF2B5EF4-FFF2-40B4-BE49-F238E27FC236}">
                <a16:creationId xmlns:a16="http://schemas.microsoft.com/office/drawing/2014/main" id="{272BC716-4A55-B575-1AE1-0340BF916B7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1BAC5DE-DDF6-B9CF-5D7E-FF92510B23E3}"/>
              </a:ext>
            </a:extLst>
          </p:cNvPr>
          <p:cNvSpPr>
            <a:spLocks noGrp="1"/>
          </p:cNvSpPr>
          <p:nvPr>
            <p:ph type="sldNum" sz="quarter" idx="12"/>
          </p:nvPr>
        </p:nvSpPr>
        <p:spPr/>
        <p:txBody>
          <a:bodyPr/>
          <a:lstStyle/>
          <a:p>
            <a:fld id="{F4F94D42-42C1-440E-8503-494F578B73D6}" type="slidenum">
              <a:rPr lang="en-IN" smtClean="0"/>
              <a:t>‹#›</a:t>
            </a:fld>
            <a:endParaRPr lang="en-IN"/>
          </a:p>
        </p:txBody>
      </p:sp>
    </p:spTree>
    <p:extLst>
      <p:ext uri="{BB962C8B-B14F-4D97-AF65-F5344CB8AC3E}">
        <p14:creationId xmlns:p14="http://schemas.microsoft.com/office/powerpoint/2010/main" val="220921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74A2-2A68-2B75-CCB8-7529C314D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C357159-DF91-D2C4-EACF-B2635E07F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BEA531A-9864-6F9F-E1C0-2A2617376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5CB660-5CA2-DD2D-C4AB-448203F61402}"/>
              </a:ext>
            </a:extLst>
          </p:cNvPr>
          <p:cNvSpPr>
            <a:spLocks noGrp="1"/>
          </p:cNvSpPr>
          <p:nvPr>
            <p:ph type="dt" sz="half" idx="10"/>
          </p:nvPr>
        </p:nvSpPr>
        <p:spPr/>
        <p:txBody>
          <a:bodyPr/>
          <a:lstStyle/>
          <a:p>
            <a:fld id="{197951C1-170F-4EFE-B19D-65D3E727772C}" type="datetimeFigureOut">
              <a:rPr lang="en-IN" smtClean="0"/>
              <a:t>26/11/2024</a:t>
            </a:fld>
            <a:endParaRPr lang="en-IN"/>
          </a:p>
        </p:txBody>
      </p:sp>
      <p:sp>
        <p:nvSpPr>
          <p:cNvPr id="6" name="Footer Placeholder 5">
            <a:extLst>
              <a:ext uri="{FF2B5EF4-FFF2-40B4-BE49-F238E27FC236}">
                <a16:creationId xmlns:a16="http://schemas.microsoft.com/office/drawing/2014/main" id="{88549BF8-4DA7-CEE8-560A-778DBA6BE47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AA97B9A-4633-675A-7495-FAF17AE654FB}"/>
              </a:ext>
            </a:extLst>
          </p:cNvPr>
          <p:cNvSpPr>
            <a:spLocks noGrp="1"/>
          </p:cNvSpPr>
          <p:nvPr>
            <p:ph type="sldNum" sz="quarter" idx="12"/>
          </p:nvPr>
        </p:nvSpPr>
        <p:spPr/>
        <p:txBody>
          <a:bodyPr/>
          <a:lstStyle/>
          <a:p>
            <a:fld id="{F4F94D42-42C1-440E-8503-494F578B73D6}" type="slidenum">
              <a:rPr lang="en-IN" smtClean="0"/>
              <a:t>‹#›</a:t>
            </a:fld>
            <a:endParaRPr lang="en-IN"/>
          </a:p>
        </p:txBody>
      </p:sp>
    </p:spTree>
    <p:extLst>
      <p:ext uri="{BB962C8B-B14F-4D97-AF65-F5344CB8AC3E}">
        <p14:creationId xmlns:p14="http://schemas.microsoft.com/office/powerpoint/2010/main" val="316988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7140D-57BD-92C6-8BF7-18033ABCA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BB8FD12-554D-124D-969A-67E36614F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DE7B7C-A504-A254-69A0-14DC4E057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951C1-170F-4EFE-B19D-65D3E727772C}" type="datetimeFigureOut">
              <a:rPr lang="en-IN" smtClean="0"/>
              <a:t>26/11/2024</a:t>
            </a:fld>
            <a:endParaRPr lang="en-IN"/>
          </a:p>
        </p:txBody>
      </p:sp>
      <p:sp>
        <p:nvSpPr>
          <p:cNvPr id="5" name="Footer Placeholder 4">
            <a:extLst>
              <a:ext uri="{FF2B5EF4-FFF2-40B4-BE49-F238E27FC236}">
                <a16:creationId xmlns:a16="http://schemas.microsoft.com/office/drawing/2014/main" id="{0B035916-C281-DFD0-2E9F-F3E691455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43728C0-9D07-FA16-C11A-DDB4E60FA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4D42-42C1-440E-8503-494F578B73D6}" type="slidenum">
              <a:rPr lang="en-IN" smtClean="0"/>
              <a:t>‹#›</a:t>
            </a:fld>
            <a:endParaRPr lang="en-IN"/>
          </a:p>
        </p:txBody>
      </p:sp>
    </p:spTree>
    <p:extLst>
      <p:ext uri="{BB962C8B-B14F-4D97-AF65-F5344CB8AC3E}">
        <p14:creationId xmlns:p14="http://schemas.microsoft.com/office/powerpoint/2010/main" val="293073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956B-4E60-BA3B-DB0F-40044794BE71}"/>
              </a:ext>
            </a:extLst>
          </p:cNvPr>
          <p:cNvSpPr>
            <a:spLocks noGrp="1"/>
          </p:cNvSpPr>
          <p:nvPr>
            <p:ph type="ctrTitle"/>
          </p:nvPr>
        </p:nvSpPr>
        <p:spPr>
          <a:xfrm>
            <a:off x="1399490" y="1600200"/>
            <a:ext cx="9144000" cy="2001838"/>
          </a:xfrm>
        </p:spPr>
        <p:txBody>
          <a:bodyPr anchor="ctr">
            <a:normAutofit/>
          </a:bodyPr>
          <a:lstStyle/>
          <a:p>
            <a:r>
              <a:rPr lang="en-IN" b="1" u="sng">
                <a:latin typeface="Cambria" panose="020F0502020204030204" pitchFamily="34" charset="0"/>
              </a:rPr>
              <a:t>FEVER</a:t>
            </a:r>
            <a:endParaRPr lang="en-IN" b="1" u="sng" dirty="0">
              <a:latin typeface="Cambria" panose="020F0502020204030204" pitchFamily="34" charset="0"/>
            </a:endParaRPr>
          </a:p>
        </p:txBody>
      </p:sp>
      <p:sp>
        <p:nvSpPr>
          <p:cNvPr id="5" name="Subtitle 4">
            <a:extLst>
              <a:ext uri="{FF2B5EF4-FFF2-40B4-BE49-F238E27FC236}">
                <a16:creationId xmlns:a16="http://schemas.microsoft.com/office/drawing/2014/main" id="{837A7B99-C78B-D05B-2922-93DE9D240137}"/>
              </a:ext>
            </a:extLst>
          </p:cNvPr>
          <p:cNvSpPr>
            <a:spLocks noGrp="1"/>
          </p:cNvSpPr>
          <p:nvPr>
            <p:ph type="subTitle" idx="1"/>
          </p:nvPr>
        </p:nvSpPr>
        <p:spPr>
          <a:xfrm>
            <a:off x="4248318" y="4953408"/>
            <a:ext cx="7606081" cy="1655762"/>
          </a:xfrm>
        </p:spPr>
        <p:txBody>
          <a:bodyPr>
            <a:normAutofit fontScale="77500" lnSpcReduction="20000"/>
          </a:bodyPr>
          <a:lstStyle/>
          <a:p>
            <a:r>
              <a:rPr lang="en-IN" sz="4000" dirty="0">
                <a:latin typeface="Cambria" panose="02040503050406030204" pitchFamily="18" charset="0"/>
                <a:ea typeface="Cambria" panose="02040503050406030204" pitchFamily="18" charset="0"/>
                <a:cs typeface="Aldhabi" pitchFamily="2" charset="-78"/>
              </a:rPr>
              <a:t>DR. BHAVESH PATEL(PROFESSOR)</a:t>
            </a:r>
          </a:p>
          <a:p>
            <a:r>
              <a:rPr lang="en-IN" sz="4000" dirty="0">
                <a:latin typeface="Cambria" panose="02040503050406030204" pitchFamily="18" charset="0"/>
                <a:ea typeface="Cambria" panose="02040503050406030204" pitchFamily="18" charset="0"/>
                <a:cs typeface="Aldhabi" pitchFamily="2" charset="-78"/>
              </a:rPr>
              <a:t>DEPARTMENT OF RESPIRATORY MEDICINE</a:t>
            </a:r>
          </a:p>
          <a:p>
            <a:r>
              <a:rPr lang="en-IN" sz="4000" dirty="0">
                <a:latin typeface="Cambria" panose="02040503050406030204" pitchFamily="18" charset="0"/>
                <a:ea typeface="Cambria" panose="02040503050406030204" pitchFamily="18" charset="0"/>
                <a:cs typeface="Aldhabi" pitchFamily="2" charset="-78"/>
              </a:rPr>
              <a:t>23/3/24 </a:t>
            </a:r>
          </a:p>
        </p:txBody>
      </p:sp>
    </p:spTree>
    <p:extLst>
      <p:ext uri="{BB962C8B-B14F-4D97-AF65-F5344CB8AC3E}">
        <p14:creationId xmlns:p14="http://schemas.microsoft.com/office/powerpoint/2010/main" val="197199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88F409-C4E6-D01B-592E-E30D49724E03}"/>
              </a:ext>
            </a:extLst>
          </p:cNvPr>
          <p:cNvSpPr>
            <a:spLocks noGrp="1"/>
          </p:cNvSpPr>
          <p:nvPr>
            <p:ph idx="1"/>
          </p:nvPr>
        </p:nvSpPr>
        <p:spPr>
          <a:xfrm>
            <a:off x="838200" y="261471"/>
            <a:ext cx="10081310" cy="6325098"/>
          </a:xfrm>
        </p:spPr>
        <p:txBody>
          <a:bodyPr>
            <a:noAutofit/>
          </a:bodyPr>
          <a:lstStyle/>
          <a:p>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With every 1°F rise of temperature, above 100°F, the PR increases by 10, the RR by 4, and BMR by 7. Oxygen consumption increases by 13%.</a:t>
            </a:r>
          </a:p>
          <a:p>
            <a:endParaRPr lang="en-IN" sz="2400" b="0" i="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Fever with Relative Bradycardia</a:t>
            </a:r>
            <a:endParaRPr lang="en-IN" sz="2400">
              <a:effectLst/>
              <a:latin typeface="Cambria" panose="02040503050406030204" pitchFamily="18" charset="0"/>
              <a:ea typeface="Cambria" panose="02040503050406030204" pitchFamily="18" charset="0"/>
            </a:endParaRPr>
          </a:p>
          <a:p>
            <a:pPr marL="857250" indent="-857250">
              <a:buFont typeface="+mj-lt"/>
              <a:buAutoNum type="romanLcPeriod"/>
            </a:pPr>
            <a:r>
              <a:rPr lang="en-IN" sz="2400" b="0" i="0">
                <a:effectLst/>
                <a:latin typeface="Cambria" panose="02040503050406030204" pitchFamily="18" charset="0"/>
                <a:ea typeface="Cambria" panose="02040503050406030204" pitchFamily="18" charset="0"/>
              </a:rPr>
              <a:t>﻿﻿﻿Typhoid fever</a:t>
            </a:r>
            <a:endParaRPr lang="en-IN" sz="2400">
              <a:effectLst/>
              <a:latin typeface="Cambria" panose="02040503050406030204" pitchFamily="18" charset="0"/>
              <a:ea typeface="Cambria" panose="02040503050406030204" pitchFamily="18" charset="0"/>
            </a:endParaRPr>
          </a:p>
          <a:p>
            <a:pPr marL="857250" indent="-857250">
              <a:buFont typeface="+mj-lt"/>
              <a:buAutoNum type="romanLcPeriod"/>
            </a:pPr>
            <a:r>
              <a:rPr lang="en-IN" sz="2400" b="0" i="0">
                <a:effectLst/>
                <a:latin typeface="Cambria" panose="02040503050406030204" pitchFamily="18" charset="0"/>
                <a:ea typeface="Cambria" panose="02040503050406030204" pitchFamily="18" charset="0"/>
              </a:rPr>
              <a:t>﻿﻿﻿Meningitis</a:t>
            </a:r>
            <a:endParaRPr lang="en-IN" sz="2400">
              <a:effectLst/>
              <a:latin typeface="Cambria" panose="02040503050406030204" pitchFamily="18" charset="0"/>
              <a:ea typeface="Cambria" panose="02040503050406030204" pitchFamily="18" charset="0"/>
            </a:endParaRPr>
          </a:p>
          <a:p>
            <a:pPr marL="857250" indent="-857250">
              <a:buFont typeface="+mj-lt"/>
              <a:buAutoNum type="romanLcPeriod"/>
            </a:pPr>
            <a:r>
              <a:rPr lang="en-IN" sz="2400" b="0" i="0">
                <a:effectLst/>
                <a:latin typeface="Cambria" panose="02040503050406030204" pitchFamily="18" charset="0"/>
                <a:ea typeface="Cambria" panose="02040503050406030204" pitchFamily="18" charset="0"/>
              </a:rPr>
              <a:t>﻿﻿﻿Viral fever (Influenza)</a:t>
            </a:r>
            <a:endParaRPr lang="en-IN" sz="2400">
              <a:effectLst/>
              <a:latin typeface="Cambria" panose="02040503050406030204" pitchFamily="18" charset="0"/>
              <a:ea typeface="Cambria" panose="02040503050406030204" pitchFamily="18" charset="0"/>
            </a:endParaRPr>
          </a:p>
          <a:p>
            <a:pPr marL="857250" indent="-857250">
              <a:buFont typeface="+mj-lt"/>
              <a:buAutoNum type="romanLcPeriod"/>
            </a:pPr>
            <a:r>
              <a:rPr lang="en-IN" sz="2400" b="0" i="0">
                <a:effectLst/>
                <a:latin typeface="Cambria" panose="02040503050406030204" pitchFamily="18" charset="0"/>
                <a:ea typeface="Cambria" panose="02040503050406030204" pitchFamily="18" charset="0"/>
              </a:rPr>
              <a:t>﻿﻿﻿Brucellosis</a:t>
            </a:r>
            <a:endParaRPr lang="en-IN" sz="2400">
              <a:effectLst/>
              <a:latin typeface="Cambria" panose="02040503050406030204" pitchFamily="18" charset="0"/>
              <a:ea typeface="Cambria" panose="02040503050406030204" pitchFamily="18" charset="0"/>
            </a:endParaRPr>
          </a:p>
          <a:p>
            <a:pPr marL="857250" indent="-857250">
              <a:buFont typeface="+mj-lt"/>
              <a:buAutoNum type="romanLcPeriod"/>
            </a:pPr>
            <a:r>
              <a:rPr lang="en-IN" sz="2400" b="0" i="0">
                <a:effectLst/>
                <a:latin typeface="Cambria" panose="02040503050406030204" pitchFamily="18" charset="0"/>
                <a:ea typeface="Cambria" panose="02040503050406030204" pitchFamily="18" charset="0"/>
              </a:rPr>
              <a:t>﻿﻿﻿Leptospirosis</a:t>
            </a:r>
            <a:endParaRPr lang="en-IN" sz="2400">
              <a:effectLst/>
              <a:latin typeface="Cambria" panose="02040503050406030204" pitchFamily="18" charset="0"/>
              <a:ea typeface="Cambria" panose="02040503050406030204" pitchFamily="18" charset="0"/>
            </a:endParaRPr>
          </a:p>
          <a:p>
            <a:pPr marL="857250" indent="-857250">
              <a:buFont typeface="+mj-lt"/>
              <a:buAutoNum type="romanLcPeriod"/>
            </a:pPr>
            <a:r>
              <a:rPr lang="en-IN" sz="2400" b="0" i="0">
                <a:effectLst/>
                <a:latin typeface="Cambria" panose="02040503050406030204" pitchFamily="18" charset="0"/>
                <a:ea typeface="Cambria" panose="02040503050406030204" pitchFamily="18" charset="0"/>
              </a:rPr>
              <a:t>﻿﻿﻿Drug induced fever</a:t>
            </a:r>
            <a:endParaRPr lang="en-IN" sz="2400">
              <a:effectLst/>
              <a:latin typeface="Cambria" panose="02040503050406030204" pitchFamily="18" charset="0"/>
              <a:ea typeface="Cambria" panose="02040503050406030204" pitchFamily="18" charset="0"/>
            </a:endParaRPr>
          </a:p>
          <a:p>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222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2DA2D-C7BB-EAE4-C249-9468B845753E}"/>
              </a:ext>
            </a:extLst>
          </p:cNvPr>
          <p:cNvSpPr>
            <a:spLocks noGrp="1"/>
          </p:cNvSpPr>
          <p:nvPr>
            <p:ph idx="1"/>
          </p:nvPr>
        </p:nvSpPr>
        <p:spPr>
          <a:xfrm>
            <a:off x="838200" y="996079"/>
            <a:ext cx="10515600" cy="4469902"/>
          </a:xfrm>
        </p:spPr>
        <p:txBody>
          <a:bodyPr>
            <a:noAutofit/>
          </a:bodyPr>
          <a:lstStyle/>
          <a:p>
            <a:endParaRPr lang="en-IN" sz="2400">
              <a:effectLst/>
              <a:latin typeface="Cambria" panose="02040503050406030204" pitchFamily="18" charset="0"/>
              <a:ea typeface="Cambria" panose="02040503050406030204" pitchFamily="18" charset="0"/>
            </a:endParaRPr>
          </a:p>
          <a:p>
            <a:endParaRPr lang="en-US" sz="2400">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id="{DCECF65C-5DAA-9790-2CA8-B5274C31A6D3}"/>
              </a:ext>
            </a:extLst>
          </p:cNvPr>
          <p:cNvSpPr txBox="1">
            <a:spLocks/>
          </p:cNvSpPr>
          <p:nvPr/>
        </p:nvSpPr>
        <p:spPr>
          <a:xfrm>
            <a:off x="838200" y="942508"/>
            <a:ext cx="10515600" cy="5507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a:latin typeface="Cambria" panose="02040503050406030204" pitchFamily="18" charset="0"/>
                <a:ea typeface="Cambria" panose="02040503050406030204" pitchFamily="18" charset="0"/>
              </a:rPr>
              <a:t>Fever with Exanthems</a:t>
            </a:r>
          </a:p>
          <a:p>
            <a:pPr marL="857250" indent="-857250">
              <a:buFont typeface="+mj-lt"/>
              <a:buAutoNum type="romanLcPeriod"/>
            </a:pPr>
            <a:r>
              <a:rPr lang="en-IN" sz="2400">
                <a:latin typeface="Cambria" panose="02040503050406030204" pitchFamily="18" charset="0"/>
                <a:ea typeface="Cambria" panose="02040503050406030204" pitchFamily="18" charset="0"/>
              </a:rPr>
              <a:t>﻿﻿﻿Rash appearing on 1</a:t>
            </a:r>
            <a:r>
              <a:rPr lang="en-IN" sz="2400" baseline="30000">
                <a:latin typeface="Cambria" panose="02040503050406030204" pitchFamily="18" charset="0"/>
                <a:ea typeface="Cambria" panose="02040503050406030204" pitchFamily="18" charset="0"/>
              </a:rPr>
              <a:t>st</a:t>
            </a:r>
            <a:r>
              <a:rPr lang="en-IN" sz="2400">
                <a:latin typeface="Cambria" panose="02040503050406030204" pitchFamily="18" charset="0"/>
                <a:ea typeface="Cambria" panose="02040503050406030204" pitchFamily="18" charset="0"/>
              </a:rPr>
              <a:t>  day of fever -Chicken pox.</a:t>
            </a:r>
          </a:p>
          <a:p>
            <a:pPr marL="857250" indent="-857250">
              <a:buFont typeface="+mj-lt"/>
              <a:buAutoNum type="romanLcPeriod"/>
            </a:pPr>
            <a:r>
              <a:rPr lang="en-IN" sz="2400">
                <a:latin typeface="Cambria" panose="02040503050406030204" pitchFamily="18" charset="0"/>
                <a:ea typeface="Cambria" panose="02040503050406030204" pitchFamily="18" charset="0"/>
              </a:rPr>
              <a:t>﻿﻿﻿Rash appearing on 4</a:t>
            </a:r>
            <a:r>
              <a:rPr lang="en-IN" sz="2400" baseline="30000">
                <a:latin typeface="Cambria" panose="02040503050406030204" pitchFamily="18" charset="0"/>
                <a:ea typeface="Cambria" panose="02040503050406030204" pitchFamily="18" charset="0"/>
              </a:rPr>
              <a:t>th</a:t>
            </a:r>
            <a:r>
              <a:rPr lang="en-IN" sz="2400">
                <a:latin typeface="Cambria" panose="02040503050406030204" pitchFamily="18" charset="0"/>
                <a:ea typeface="Cambria" panose="02040503050406030204" pitchFamily="18" charset="0"/>
              </a:rPr>
              <a:t>  day of fever -Measles</a:t>
            </a:r>
          </a:p>
          <a:p>
            <a:pPr marL="857250" indent="-857250">
              <a:buFont typeface="+mj-lt"/>
              <a:buAutoNum type="romanLcPeriod"/>
            </a:pPr>
            <a:r>
              <a:rPr lang="en-IN" sz="2400">
                <a:latin typeface="Cambria" panose="02040503050406030204" pitchFamily="18" charset="0"/>
                <a:ea typeface="Cambria" panose="02040503050406030204" pitchFamily="18" charset="0"/>
              </a:rPr>
              <a:t>﻿﻿﻿Rash appearing on 7</a:t>
            </a:r>
            <a:r>
              <a:rPr lang="en-IN" sz="2400" baseline="30000">
                <a:latin typeface="Cambria" panose="02040503050406030204" pitchFamily="18" charset="0"/>
                <a:ea typeface="Cambria" panose="02040503050406030204" pitchFamily="18" charset="0"/>
              </a:rPr>
              <a:t>th</a:t>
            </a:r>
            <a:r>
              <a:rPr lang="en-IN" sz="2400">
                <a:latin typeface="Cambria" panose="02040503050406030204" pitchFamily="18" charset="0"/>
                <a:ea typeface="Cambria" panose="02040503050406030204" pitchFamily="18" charset="0"/>
              </a:rPr>
              <a:t>  day of fever- Typhoid</a:t>
            </a:r>
          </a:p>
          <a:p>
            <a:pPr marL="857250" indent="-857250">
              <a:buFont typeface="+mj-lt"/>
              <a:buAutoNum type="romanLcPeriod"/>
            </a:pPr>
            <a:endParaRPr lang="en-IN" sz="2400">
              <a:latin typeface="Cambria" panose="02040503050406030204" pitchFamily="18" charset="0"/>
              <a:ea typeface="Cambria" panose="02040503050406030204" pitchFamily="18" charset="0"/>
            </a:endParaRPr>
          </a:p>
          <a:p>
            <a:r>
              <a:rPr lang="en-IN" sz="2400">
                <a:latin typeface="Cambria" panose="02040503050406030204" pitchFamily="18" charset="0"/>
                <a:ea typeface="Cambria" panose="02040503050406030204" pitchFamily="18" charset="0"/>
              </a:rPr>
              <a:t>Febrile Convulsions</a:t>
            </a:r>
          </a:p>
          <a:p>
            <a:pPr marL="0" indent="0">
              <a:buFont typeface="Arial" panose="020B0604020202020204" pitchFamily="34" charset="0"/>
              <a:buNone/>
            </a:pPr>
            <a:r>
              <a:rPr lang="en-IN" sz="2400">
                <a:latin typeface="Cambria" panose="02040503050406030204" pitchFamily="18" charset="0"/>
                <a:ea typeface="Cambria" panose="02040503050406030204" pitchFamily="18" charset="0"/>
              </a:rPr>
              <a:t>It occurs in infants and children less than 5 years old.</a:t>
            </a:r>
          </a:p>
          <a:p>
            <a:pPr marL="0" indent="0">
              <a:buFont typeface="Arial" panose="020B0604020202020204" pitchFamily="34" charset="0"/>
              <a:buNone/>
            </a:pPr>
            <a:r>
              <a:rPr lang="en-IN" sz="2400">
                <a:latin typeface="Cambria" panose="02040503050406030204" pitchFamily="18" charset="0"/>
                <a:ea typeface="Cambria" panose="02040503050406030204" pitchFamily="18" charset="0"/>
              </a:rPr>
              <a:t>Convulsions are common at temperatures more than</a:t>
            </a:r>
          </a:p>
          <a:p>
            <a:pPr marL="0" indent="0">
              <a:buFont typeface="Arial" panose="020B0604020202020204" pitchFamily="34" charset="0"/>
              <a:buNone/>
            </a:pPr>
            <a:r>
              <a:rPr lang="en-IN" sz="2400">
                <a:latin typeface="Cambria" panose="02040503050406030204" pitchFamily="18" charset="0"/>
                <a:ea typeface="Cambria" panose="02040503050406030204" pitchFamily="18" charset="0"/>
              </a:rPr>
              <a:t>40°C. It may not be a sign of cerebral disease.</a:t>
            </a:r>
          </a:p>
          <a:p>
            <a:endParaRPr lang="en-IN" sz="2400" dirty="0">
              <a:latin typeface="Aldhabi" pitchFamily="2" charset="-78"/>
              <a:cs typeface="Aldhabi" pitchFamily="2" charset="-78"/>
            </a:endParaRPr>
          </a:p>
        </p:txBody>
      </p:sp>
    </p:spTree>
    <p:extLst>
      <p:ext uri="{BB962C8B-B14F-4D97-AF65-F5344CB8AC3E}">
        <p14:creationId xmlns:p14="http://schemas.microsoft.com/office/powerpoint/2010/main" val="149659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CC4F07-5C46-9FE3-4DA4-5E7A2046A9FA}"/>
              </a:ext>
            </a:extLst>
          </p:cNvPr>
          <p:cNvSpPr>
            <a:spLocks noGrp="1"/>
          </p:cNvSpPr>
          <p:nvPr>
            <p:ph idx="1"/>
          </p:nvPr>
        </p:nvSpPr>
        <p:spPr/>
        <p:txBody>
          <a:bodyPr>
            <a:normAutofit/>
          </a:bodyPr>
          <a:lstStyle/>
          <a:p>
            <a:pPr marL="0" indent="0">
              <a:buNone/>
            </a:pPr>
            <a:r>
              <a:rPr lang="en-IN" sz="2400" dirty="0">
                <a:latin typeface="Cambria" panose="02040503050406030204" pitchFamily="18" charset="0"/>
                <a:ea typeface="Cambria" panose="02040503050406030204" pitchFamily="18" charset="0"/>
              </a:rPr>
              <a:t>Disease categories having cardinal sign as fever can be grouped as:-</a:t>
            </a:r>
            <a:endParaRPr lang="en-IN" sz="2400" b="0" i="0" dirty="0">
              <a:effectLst/>
              <a:latin typeface="Cambria" panose="02040503050406030204" pitchFamily="18" charset="0"/>
              <a:ea typeface="Cambria" panose="02040503050406030204" pitchFamily="18" charset="0"/>
            </a:endParaRPr>
          </a:p>
          <a:p>
            <a:endParaRPr lang="en-IN" sz="2400" dirty="0">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Infectious diseases</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Autoimmune and noninfectious inflammatory disorders</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Cancer</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Medication related (e.g., vaccines, drug fever)</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Endocrine disorders (e.g., hyperthyroidism)</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Intrinsic hypothalamic malfunction</a:t>
            </a:r>
            <a:endParaRPr lang="en-IN" sz="2400" dirty="0">
              <a:effectLst/>
              <a:latin typeface="Cambria" panose="02040503050406030204" pitchFamily="18" charset="0"/>
              <a:ea typeface="Cambria" panose="02040503050406030204" pitchFamily="18" charset="0"/>
            </a:endParaRPr>
          </a:p>
          <a:p>
            <a:endParaRPr lang="en-US" dirty="0"/>
          </a:p>
        </p:txBody>
      </p:sp>
      <p:sp>
        <p:nvSpPr>
          <p:cNvPr id="9" name="Title 1">
            <a:extLst>
              <a:ext uri="{FF2B5EF4-FFF2-40B4-BE49-F238E27FC236}">
                <a16:creationId xmlns:a16="http://schemas.microsoft.com/office/drawing/2014/main" id="{AF376298-FE36-F690-240F-0EFEF8BF3E3F}"/>
              </a:ext>
            </a:extLst>
          </p:cNvPr>
          <p:cNvSpPr>
            <a:spLocks noGrp="1"/>
          </p:cNvSpPr>
          <p:nvPr/>
        </p:nvSpPr>
        <p:spPr>
          <a:xfrm>
            <a:off x="838200" y="2884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800" b="1" u="sng" dirty="0">
                <a:latin typeface="Cambria" panose="02040503050406030204" pitchFamily="18" charset="0"/>
                <a:ea typeface="Cambria" panose="02040503050406030204" pitchFamily="18" charset="0"/>
                <a:cs typeface="Aldhabi" pitchFamily="2" charset="-78"/>
              </a:rPr>
              <a:t>CAUSES OF FEVER: </a:t>
            </a:r>
            <a:endParaRPr lang="en-US" sz="4800" dirty="0"/>
          </a:p>
        </p:txBody>
      </p:sp>
    </p:spTree>
    <p:extLst>
      <p:ext uri="{BB962C8B-B14F-4D97-AF65-F5344CB8AC3E}">
        <p14:creationId xmlns:p14="http://schemas.microsoft.com/office/powerpoint/2010/main" val="185204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45C7-E78F-1B3F-8DB3-55DA666F120C}"/>
              </a:ext>
            </a:extLst>
          </p:cNvPr>
          <p:cNvSpPr>
            <a:spLocks noGrp="1"/>
          </p:cNvSpPr>
          <p:nvPr>
            <p:ph type="title"/>
          </p:nvPr>
        </p:nvSpPr>
        <p:spPr>
          <a:xfrm>
            <a:off x="838200" y="171823"/>
            <a:ext cx="10515600" cy="1325563"/>
          </a:xfrm>
        </p:spPr>
        <p:txBody>
          <a:bodyPr>
            <a:normAutofit/>
          </a:bodyPr>
          <a:lstStyle/>
          <a:p>
            <a:r>
              <a:rPr lang="en-IN" sz="4000" b="1" u="sng">
                <a:latin typeface="Cambria" panose="02040503050406030204" pitchFamily="18" charset="0"/>
                <a:ea typeface="Cambria" panose="02040503050406030204" pitchFamily="18" charset="0"/>
                <a:cs typeface="Aldhabi" pitchFamily="2" charset="-78"/>
              </a:rPr>
              <a:t>PATTERNS OF FEVER: </a:t>
            </a:r>
            <a:endParaRPr lang="en-IN" sz="4000" b="1" u="sng" dirty="0">
              <a:latin typeface="Aldhabi" pitchFamily="2" charset="-78"/>
              <a:cs typeface="Aldhabi" pitchFamily="2" charset="-78"/>
            </a:endParaRPr>
          </a:p>
        </p:txBody>
      </p:sp>
      <p:sp>
        <p:nvSpPr>
          <p:cNvPr id="7" name="Content Placeholder 2">
            <a:extLst>
              <a:ext uri="{FF2B5EF4-FFF2-40B4-BE49-F238E27FC236}">
                <a16:creationId xmlns:a16="http://schemas.microsoft.com/office/drawing/2014/main" id="{82AC0089-92DD-F269-822B-179757544436}"/>
              </a:ext>
            </a:extLst>
          </p:cNvPr>
          <p:cNvSpPr txBox="1">
            <a:spLocks noGrp="1"/>
          </p:cNvSpPr>
          <p:nvPr>
            <p:ph idx="1"/>
          </p:nvPr>
        </p:nvSpPr>
        <p:spPr>
          <a:xfrm>
            <a:off x="838200" y="1357157"/>
            <a:ext cx="5257800" cy="5135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2400" b="1">
                <a:latin typeface="Cambria" panose="02040503050406030204" pitchFamily="18" charset="0"/>
                <a:ea typeface="Cambria" panose="02040503050406030204" pitchFamily="18" charset="0"/>
              </a:rPr>
              <a:t>CONTINUOUS FEVER: </a:t>
            </a:r>
          </a:p>
          <a:p>
            <a:r>
              <a:rPr lang="en-IN" sz="2400">
                <a:latin typeface="Cambria" panose="02040503050406030204" pitchFamily="18" charset="0"/>
                <a:ea typeface="Cambria" panose="02040503050406030204" pitchFamily="18" charset="0"/>
              </a:rPr>
              <a:t>The temperature remains elevated above normal </a:t>
            </a:r>
            <a:r>
              <a:rPr lang="en-IN" sz="2400" u="sng">
                <a:latin typeface="Cambria" panose="02040503050406030204" pitchFamily="18" charset="0"/>
                <a:ea typeface="Cambria" panose="02040503050406030204" pitchFamily="18" charset="0"/>
              </a:rPr>
              <a:t>without touching the baseline</a:t>
            </a:r>
            <a:r>
              <a:rPr lang="en-IN" sz="2400">
                <a:latin typeface="Cambria" panose="02040503050406030204" pitchFamily="18" charset="0"/>
                <a:ea typeface="Cambria" panose="02040503050406030204" pitchFamily="18" charset="0"/>
              </a:rPr>
              <a:t> and the fluctuation </a:t>
            </a:r>
            <a:r>
              <a:rPr lang="en-IN" sz="2400" u="sng">
                <a:latin typeface="Cambria" panose="02040503050406030204" pitchFamily="18" charset="0"/>
                <a:ea typeface="Cambria" panose="02040503050406030204" pitchFamily="18" charset="0"/>
              </a:rPr>
              <a:t>does not exceed 0.6°C (1 F)</a:t>
            </a:r>
            <a:r>
              <a:rPr lang="en-IN" sz="2400">
                <a:latin typeface="Cambria" panose="02040503050406030204" pitchFamily="18" charset="0"/>
                <a:ea typeface="Cambria" panose="02040503050406030204" pitchFamily="18" charset="0"/>
              </a:rPr>
              <a:t> (diurnal variation)</a:t>
            </a:r>
          </a:p>
          <a:p>
            <a:r>
              <a:rPr lang="en-IN" sz="2400">
                <a:latin typeface="Cambria" panose="02040503050406030204" pitchFamily="18" charset="0"/>
                <a:ea typeface="Cambria" panose="02040503050406030204" pitchFamily="18" charset="0"/>
              </a:rPr>
              <a:t>E.g. lobar pneumonia, infective endocarditis, enteric fever.</a:t>
            </a:r>
          </a:p>
          <a:p>
            <a:endParaRPr lang="en-IN" sz="2400">
              <a:latin typeface="Cambria" panose="02040503050406030204" pitchFamily="18" charset="0"/>
              <a:ea typeface="Cambria" panose="02040503050406030204" pitchFamily="18" charset="0"/>
            </a:endParaRPr>
          </a:p>
          <a:p>
            <a:pPr marL="0" indent="0">
              <a:buNone/>
            </a:pPr>
            <a:r>
              <a:rPr lang="en-IN" sz="2400" b="1" i="0">
                <a:effectLst/>
                <a:latin typeface="Cambria" panose="02040503050406030204" pitchFamily="18" charset="0"/>
                <a:ea typeface="Cambria" panose="02040503050406030204" pitchFamily="18" charset="0"/>
              </a:rPr>
              <a:t>REMITTENT FEVER :</a:t>
            </a:r>
          </a:p>
          <a:p>
            <a:r>
              <a:rPr lang="en-IN" sz="2400">
                <a:latin typeface="Cambria" panose="02040503050406030204" pitchFamily="18" charset="0"/>
                <a:ea typeface="Cambria" panose="02040503050406030204" pitchFamily="18" charset="0"/>
              </a:rPr>
              <a:t>The </a:t>
            </a:r>
            <a:r>
              <a:rPr lang="en-IN" sz="2400" b="0" i="0">
                <a:effectLst/>
                <a:latin typeface="Cambria" panose="02040503050406030204" pitchFamily="18" charset="0"/>
                <a:ea typeface="Cambria" panose="02040503050406030204" pitchFamily="18" charset="0"/>
              </a:rPr>
              <a:t> temperature fluctuation exceeds 0.6°C (1°F), but without touching the baseline.</a:t>
            </a:r>
            <a:endParaRPr lang="en-IN" sz="2400">
              <a:effectLst/>
              <a:latin typeface="Cambria" panose="02040503050406030204" pitchFamily="18" charset="0"/>
              <a:ea typeface="Cambria" panose="02040503050406030204" pitchFamily="18" charset="0"/>
            </a:endParaRPr>
          </a:p>
          <a:p>
            <a:endParaRPr lang="en-IN" sz="2400" b="1" i="1">
              <a:latin typeface="Cambria" panose="02040503050406030204" pitchFamily="18" charset="0"/>
              <a:ea typeface="Cambria" panose="02040503050406030204" pitchFamily="18" charset="0"/>
              <a:cs typeface="Aldhabi" pitchFamily="2" charset="-78"/>
            </a:endParaRPr>
          </a:p>
        </p:txBody>
      </p:sp>
      <p:pic>
        <p:nvPicPr>
          <p:cNvPr id="9" name="Picture 5">
            <a:extLst>
              <a:ext uri="{FF2B5EF4-FFF2-40B4-BE49-F238E27FC236}">
                <a16:creationId xmlns:a16="http://schemas.microsoft.com/office/drawing/2014/main" id="{A08517EF-BC2B-CE53-AF4C-D7FF3531A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327" y="93557"/>
            <a:ext cx="3575424" cy="3273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2A0807D6-7EC3-0EB8-8E27-C5ADDC08E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327" y="3490550"/>
            <a:ext cx="3575423" cy="31956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731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900C423-7C3E-8425-60DC-391365F7EC1B}"/>
              </a:ext>
            </a:extLst>
          </p:cNvPr>
          <p:cNvSpPr>
            <a:spLocks noGrp="1"/>
          </p:cNvSpPr>
          <p:nvPr>
            <p:ph idx="1"/>
          </p:nvPr>
        </p:nvSpPr>
        <p:spPr>
          <a:xfrm>
            <a:off x="838200" y="224118"/>
            <a:ext cx="5257800" cy="5952845"/>
          </a:xfrm>
        </p:spPr>
        <p:txBody>
          <a:bodyPr>
            <a:normAutofit/>
          </a:bodyPr>
          <a:lstStyle/>
          <a:p>
            <a:endParaRPr lang="en-IN" sz="2400">
              <a:latin typeface="Cambria" panose="02040503050406030204" pitchFamily="18" charset="0"/>
              <a:ea typeface="Cambria" panose="02040503050406030204" pitchFamily="18" charset="0"/>
            </a:endParaRPr>
          </a:p>
          <a:p>
            <a:endParaRPr lang="en-IN" sz="2400" b="1">
              <a:latin typeface="Cambria" panose="02040503050406030204" pitchFamily="18" charset="0"/>
              <a:ea typeface="Cambria" panose="02040503050406030204" pitchFamily="18" charset="0"/>
            </a:endParaRPr>
          </a:p>
          <a:p>
            <a:pPr marL="0" indent="0">
              <a:buNone/>
            </a:pPr>
            <a:r>
              <a:rPr lang="en-IN" sz="2400" b="1">
                <a:latin typeface="Cambria" panose="02040503050406030204" pitchFamily="18" charset="0"/>
                <a:ea typeface="Cambria" panose="02040503050406030204" pitchFamily="18" charset="0"/>
              </a:rPr>
              <a:t>INTERMITTENT FEVER: </a:t>
            </a:r>
          </a:p>
          <a:p>
            <a:r>
              <a:rPr lang="en-IN" sz="2400" b="0" i="0">
                <a:effectLst/>
                <a:latin typeface="Cambria" panose="02040503050406030204" pitchFamily="18" charset="0"/>
                <a:ea typeface="Cambria" panose="02040503050406030204" pitchFamily="18" charset="0"/>
              </a:rPr>
              <a:t>The elevated temperature touches the baseline in between. </a:t>
            </a:r>
          </a:p>
          <a:p>
            <a:r>
              <a:rPr lang="en-IN" sz="2400" b="0" i="0">
                <a:effectLst/>
                <a:latin typeface="Cambria" panose="02040503050406030204" pitchFamily="18" charset="0"/>
                <a:ea typeface="Cambria" panose="02040503050406030204" pitchFamily="18" charset="0"/>
              </a:rPr>
              <a:t>In hectic or septic type of intermittent fever, the diurnal variation is extremely large, as occurs in septicemia. </a:t>
            </a:r>
          </a:p>
          <a:p>
            <a:r>
              <a:rPr lang="en-IN" sz="2400" b="1" i="0">
                <a:effectLst/>
                <a:latin typeface="Cambria" panose="02040503050406030204" pitchFamily="18" charset="0"/>
                <a:ea typeface="Cambria" panose="02040503050406030204" pitchFamily="18" charset="0"/>
              </a:rPr>
              <a:t>Quotidian fever</a:t>
            </a:r>
            <a:r>
              <a:rPr lang="en-IN" sz="2400" b="0" i="0">
                <a:effectLst/>
                <a:latin typeface="Cambria" panose="02040503050406030204" pitchFamily="18" charset="0"/>
                <a:ea typeface="Cambria" panose="02040503050406030204" pitchFamily="18" charset="0"/>
              </a:rPr>
              <a:t> is a hectic fever occurring daily. Occurs in mixed malarial infections.</a:t>
            </a:r>
            <a:endParaRPr lang="en-IN" sz="2400">
              <a:effectLst/>
              <a:latin typeface="Cambria" panose="02040503050406030204" pitchFamily="18" charset="0"/>
              <a:ea typeface="Cambria" panose="02040503050406030204" pitchFamily="18" charset="0"/>
            </a:endParaRPr>
          </a:p>
          <a:p>
            <a:endParaRPr lang="en-US" sz="2400" b="1">
              <a:latin typeface="Cambria" panose="02040503050406030204" pitchFamily="18" charset="0"/>
              <a:ea typeface="Cambria" panose="02040503050406030204" pitchFamily="18" charset="0"/>
            </a:endParaRPr>
          </a:p>
        </p:txBody>
      </p:sp>
      <p:pic>
        <p:nvPicPr>
          <p:cNvPr id="11" name="Picture 11">
            <a:extLst>
              <a:ext uri="{FF2B5EF4-FFF2-40B4-BE49-F238E27FC236}">
                <a16:creationId xmlns:a16="http://schemas.microsoft.com/office/drawing/2014/main" id="{7EE85D50-26CB-F35D-D24A-41D37E0B3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330" y="99457"/>
            <a:ext cx="3536079" cy="3329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2">
            <a:extLst>
              <a:ext uri="{FF2B5EF4-FFF2-40B4-BE49-F238E27FC236}">
                <a16:creationId xmlns:a16="http://schemas.microsoft.com/office/drawing/2014/main" id="{1743BC3E-1139-8D38-2F04-DBFF4788B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329" y="3528457"/>
            <a:ext cx="3536079" cy="3329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839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10757E-E538-1EA9-D009-1F6C5D03C7A1}"/>
              </a:ext>
            </a:extLst>
          </p:cNvPr>
          <p:cNvSpPr>
            <a:spLocks noGrp="1"/>
          </p:cNvSpPr>
          <p:nvPr>
            <p:ph idx="1"/>
          </p:nvPr>
        </p:nvSpPr>
        <p:spPr>
          <a:xfrm>
            <a:off x="838200" y="286373"/>
            <a:ext cx="5257800" cy="5842388"/>
          </a:xfrm>
        </p:spPr>
        <p:txBody>
          <a:bodyPr>
            <a:noAutofit/>
          </a:bodyPr>
          <a:lstStyle/>
          <a:p>
            <a:pPr marL="0" indent="0">
              <a:buNone/>
            </a:pPr>
            <a:r>
              <a:rPr lang="en-IN" sz="2400" b="1" i="0">
                <a:effectLst/>
                <a:latin typeface="Cambria" panose="02040503050406030204" pitchFamily="18" charset="0"/>
                <a:ea typeface="Cambria" panose="02040503050406030204" pitchFamily="18" charset="0"/>
              </a:rPr>
              <a:t>RELAPSING FEVER:</a:t>
            </a:r>
          </a:p>
          <a:p>
            <a:endParaRPr lang="en-IN" sz="2400" b="1">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Febrile episodes are separated by normal temperature for more than one day, e.g. Borrelia infection, rat bite fever.</a:t>
            </a:r>
          </a:p>
          <a:p>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a:t>
            </a:r>
            <a:r>
              <a:rPr lang="en-IN" sz="2400" b="1" i="0">
                <a:effectLst/>
                <a:latin typeface="Cambria" panose="02040503050406030204" pitchFamily="18" charset="0"/>
                <a:ea typeface="Cambria" panose="02040503050406030204" pitchFamily="18" charset="0"/>
              </a:rPr>
              <a:t>Tertian fever</a:t>
            </a:r>
            <a:r>
              <a:rPr lang="en-IN" sz="2400" b="0" i="0">
                <a:effectLst/>
                <a:latin typeface="Cambria" panose="02040503050406030204" pitchFamily="18" charset="0"/>
                <a:ea typeface="Cambria" panose="02040503050406030204" pitchFamily="18" charset="0"/>
              </a:rPr>
              <a:t> </a:t>
            </a:r>
            <a:r>
              <a:rPr lang="en-IN" sz="2400" b="1" i="0">
                <a:effectLst/>
                <a:latin typeface="Cambria" panose="02040503050406030204" pitchFamily="18" charset="0"/>
                <a:ea typeface="Cambria" panose="02040503050406030204" pitchFamily="18" charset="0"/>
              </a:rPr>
              <a:t>-</a:t>
            </a:r>
            <a:r>
              <a:rPr lang="en-IN" sz="2400" b="0" i="0">
                <a:effectLst/>
                <a:latin typeface="Cambria" panose="02040503050406030204" pitchFamily="18" charset="0"/>
                <a:ea typeface="Cambria" panose="02040503050406030204" pitchFamily="18" charset="0"/>
              </a:rPr>
              <a:t> occurs on the first and third day, e.g. Pl. vivax, ovale, falciparum.</a:t>
            </a:r>
          </a:p>
          <a:p>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a:t>
            </a:r>
            <a:r>
              <a:rPr lang="en-IN" sz="2400" b="1" i="0">
                <a:effectLst/>
                <a:latin typeface="Cambria" panose="02040503050406030204" pitchFamily="18" charset="0"/>
                <a:ea typeface="Cambria" panose="02040503050406030204" pitchFamily="18" charset="0"/>
              </a:rPr>
              <a:t>Quartan fever -</a:t>
            </a:r>
            <a:r>
              <a:rPr lang="en-IN" sz="2400" b="0" i="0">
                <a:effectLst/>
                <a:latin typeface="Cambria" panose="02040503050406030204" pitchFamily="18" charset="0"/>
                <a:ea typeface="Cambria" panose="02040503050406030204" pitchFamily="18" charset="0"/>
              </a:rPr>
              <a:t> occurs on first and fourth day, e.g. PI. malariae.</a:t>
            </a:r>
            <a:endParaRPr lang="en-IN" sz="2400">
              <a:effectLst/>
              <a:latin typeface="Cambria" panose="02040503050406030204" pitchFamily="18" charset="0"/>
              <a:ea typeface="Cambria" panose="02040503050406030204" pitchFamily="18" charset="0"/>
            </a:endParaRPr>
          </a:p>
          <a:p>
            <a:endParaRPr lang="en-US" sz="2400">
              <a:latin typeface="Cambria" panose="02040503050406030204" pitchFamily="18" charset="0"/>
              <a:ea typeface="Cambria" panose="02040503050406030204" pitchFamily="18" charset="0"/>
            </a:endParaRPr>
          </a:p>
        </p:txBody>
      </p:sp>
      <p:pic>
        <p:nvPicPr>
          <p:cNvPr id="9" name="Picture 9">
            <a:extLst>
              <a:ext uri="{FF2B5EF4-FFF2-40B4-BE49-F238E27FC236}">
                <a16:creationId xmlns:a16="http://schemas.microsoft.com/office/drawing/2014/main" id="{90F3A8C3-DC97-4439-FD5B-803394A92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930" y="92705"/>
            <a:ext cx="3699098" cy="3336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a:extLst>
              <a:ext uri="{FF2B5EF4-FFF2-40B4-BE49-F238E27FC236}">
                <a16:creationId xmlns:a16="http://schemas.microsoft.com/office/drawing/2014/main" id="{5DD66CC9-4929-BE7C-6932-C3BD4EDE6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930" y="3506585"/>
            <a:ext cx="3699098" cy="3336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312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CF72F10-D3CF-8100-5698-3B598F1C5F31}"/>
              </a:ext>
            </a:extLst>
          </p:cNvPr>
          <p:cNvSpPr>
            <a:spLocks noGrp="1"/>
          </p:cNvSpPr>
          <p:nvPr>
            <p:ph idx="1"/>
          </p:nvPr>
        </p:nvSpPr>
        <p:spPr>
          <a:xfrm>
            <a:off x="838200" y="484343"/>
            <a:ext cx="10515600" cy="5889314"/>
          </a:xfrm>
        </p:spPr>
        <p:txBody>
          <a:bodyPr>
            <a:normAutofit/>
          </a:bodyPr>
          <a:lstStyle/>
          <a:p>
            <a:r>
              <a:rPr lang="en-IN" sz="2400" b="0" i="0">
                <a:effectLst/>
                <a:latin typeface="Cambria" panose="02040503050406030204" pitchFamily="18" charset="0"/>
                <a:ea typeface="Cambria" panose="02040503050406030204" pitchFamily="18" charset="0"/>
              </a:rPr>
              <a:t>﻿﻿﻿</a:t>
            </a:r>
            <a:r>
              <a:rPr lang="en-IN" sz="2400" b="1" i="0">
                <a:effectLst/>
                <a:latin typeface="Cambria" panose="02040503050406030204" pitchFamily="18" charset="0"/>
                <a:ea typeface="Cambria" panose="02040503050406030204" pitchFamily="18" charset="0"/>
              </a:rPr>
              <a:t>PEL-EBSTEIN FEVER-</a:t>
            </a:r>
            <a:r>
              <a:rPr lang="en-IN" sz="2400" b="0" i="0">
                <a:effectLst/>
                <a:latin typeface="Cambria" panose="02040503050406030204" pitchFamily="18" charset="0"/>
                <a:ea typeface="Cambria" panose="02040503050406030204" pitchFamily="18" charset="0"/>
              </a:rPr>
              <a:t> A type of fever lasting for 3-10 days followed by an afebrile period of 3-10 days, e.g. Hodgkins and other lymphomas.</a:t>
            </a:r>
          </a:p>
          <a:p>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a:t>
            </a:r>
            <a:r>
              <a:rPr lang="en-IN" sz="2400" b="1" i="0">
                <a:effectLst/>
                <a:latin typeface="Cambria" panose="02040503050406030204" pitchFamily="18" charset="0"/>
                <a:ea typeface="Cambria" panose="02040503050406030204" pitchFamily="18" charset="0"/>
              </a:rPr>
              <a:t>SADDLE BACK FEVER-</a:t>
            </a:r>
            <a:r>
              <a:rPr lang="en-IN" sz="2400" b="0" i="0">
                <a:effectLst/>
                <a:latin typeface="Cambria" panose="02040503050406030204" pitchFamily="18" charset="0"/>
                <a:ea typeface="Cambria" panose="02040503050406030204" pitchFamily="18" charset="0"/>
              </a:rPr>
              <a:t> Initially fever lasts for 2-3 days followed by a remission lasting for 2 days and the fever reappears and continues for 2-3 days, e.g. Dengue fever.</a:t>
            </a:r>
          </a:p>
          <a:p>
            <a:endParaRPr lang="en-IN" sz="2400" b="0" i="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Borrelia infection and rat bite fever: Both are associated with several days of fever followed by several days</a:t>
            </a:r>
            <a:r>
              <a:rPr lang="en-IN" sz="2400">
                <a:latin typeface="Cambria" panose="02040503050406030204" pitchFamily="18" charset="0"/>
                <a:ea typeface="Cambria" panose="02040503050406030204" pitchFamily="18" charset="0"/>
              </a:rPr>
              <a:t> </a:t>
            </a:r>
            <a:r>
              <a:rPr lang="en-IN" sz="2400" b="0" i="0">
                <a:effectLst/>
                <a:latin typeface="Cambria" panose="02040503050406030204" pitchFamily="18" charset="0"/>
                <a:ea typeface="Cambria" panose="02040503050406030204" pitchFamily="18" charset="0"/>
              </a:rPr>
              <a:t>of afebrile period and then the cycle repeats.</a:t>
            </a:r>
          </a:p>
          <a:p>
            <a:endParaRPr lang="en-IN" sz="2400">
              <a:effectLst/>
              <a:latin typeface="Cambria" panose="02040503050406030204" pitchFamily="18" charset="0"/>
              <a:ea typeface="Cambria" panose="02040503050406030204" pitchFamily="18" charset="0"/>
            </a:endParaRPr>
          </a:p>
          <a:p>
            <a:r>
              <a:rPr lang="en-IN" sz="2400" b="1" i="0">
                <a:effectLst/>
                <a:latin typeface="Cambria" panose="02040503050406030204" pitchFamily="18" charset="0"/>
                <a:ea typeface="Cambria" panose="02040503050406030204" pitchFamily="18" charset="0"/>
              </a:rPr>
              <a:t>CYCLIC NEUTROPENIA-</a:t>
            </a:r>
            <a:r>
              <a:rPr lang="en-IN" sz="2400" b="0" i="0">
                <a:effectLst/>
                <a:latin typeface="Cambria" panose="02040503050406030204" pitchFamily="18" charset="0"/>
                <a:ea typeface="Cambria" panose="02040503050406030204" pitchFamily="18" charset="0"/>
              </a:rPr>
              <a:t> Cyclic neutropenia accompanied with fever occurs every 21 days.</a:t>
            </a:r>
            <a:endParaRPr lang="en-IN" sz="2400">
              <a:effectLst/>
              <a:latin typeface="Cambria" panose="02040503050406030204" pitchFamily="18" charset="0"/>
              <a:ea typeface="Cambria" panose="02040503050406030204" pitchFamily="18" charset="0"/>
            </a:endParaRPr>
          </a:p>
          <a:p>
            <a:endParaRPr lang="en-US" sz="2400"/>
          </a:p>
        </p:txBody>
      </p:sp>
    </p:spTree>
    <p:extLst>
      <p:ext uri="{BB962C8B-B14F-4D97-AF65-F5344CB8AC3E}">
        <p14:creationId xmlns:p14="http://schemas.microsoft.com/office/powerpoint/2010/main" val="243810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F1ABDB-A4A3-86B2-B393-F5B87303C559}"/>
              </a:ext>
            </a:extLst>
          </p:cNvPr>
          <p:cNvSpPr>
            <a:spLocks noGrp="1"/>
          </p:cNvSpPr>
          <p:nvPr>
            <p:ph idx="1"/>
          </p:nvPr>
        </p:nvSpPr>
        <p:spPr>
          <a:xfrm>
            <a:off x="838200" y="1300904"/>
            <a:ext cx="10515600" cy="3834901"/>
          </a:xfrm>
        </p:spPr>
        <p:txBody>
          <a:bodyPr>
            <a:noAutofit/>
          </a:bodyPr>
          <a:lstStyle/>
          <a:p>
            <a:r>
              <a:rPr lang="en-IN" sz="2400" b="0" i="0">
                <a:effectLst/>
                <a:latin typeface="Cambria" panose="02040503050406030204" pitchFamily="18" charset="0"/>
                <a:ea typeface="Cambria" panose="02040503050406030204" pitchFamily="18" charset="0"/>
              </a:rPr>
              <a:t>﻿﻿﻿It is prolonged fever and may belong to any febrile pattern.</a:t>
            </a:r>
          </a:p>
          <a:p>
            <a:r>
              <a:rPr lang="en-IN" sz="2400" b="0" i="0">
                <a:effectLst/>
                <a:latin typeface="Cambria" panose="02040503050406030204" pitchFamily="18" charset="0"/>
                <a:ea typeface="Cambria" panose="02040503050406030204" pitchFamily="18" charset="0"/>
              </a:rPr>
              <a:t>﻿﻿﻿It begins 1-3 weeks after the start of the drugs and persists 2-3 days after the drug is withdrawn</a:t>
            </a:r>
            <a:r>
              <a:rPr lang="en-IN" sz="2400" b="0" i="0">
                <a:latin typeface="Cambria" panose="02040503050406030204" pitchFamily="18" charset="0"/>
                <a:ea typeface="Cambria" panose="02040503050406030204" pitchFamily="18" charset="0"/>
              </a:rPr>
              <a:t>.</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﻿﻿﻿There is relative bradycardia and hypotension.</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﻿﻿﻿Pruritus, skin rash and arthralgia may occur.</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Eosinophilia may be present.</a:t>
            </a:r>
          </a:p>
          <a:p>
            <a:r>
              <a:rPr lang="en-IN" sz="2400" b="0" i="0">
                <a:effectLst/>
                <a:latin typeface="Cambria" panose="02040503050406030204" pitchFamily="18" charset="0"/>
                <a:ea typeface="Cambria" panose="02040503050406030204" pitchFamily="18" charset="0"/>
              </a:rPr>
              <a:t>Important commonly used drugs producing fever are-</a:t>
            </a:r>
          </a:p>
          <a:p>
            <a:endParaRPr lang="en-IN" sz="2400">
              <a:latin typeface="Cambria" panose="02040503050406030204" pitchFamily="18" charset="0"/>
              <a:ea typeface="Cambria" panose="02040503050406030204" pitchFamily="18" charset="0"/>
            </a:endParaRPr>
          </a:p>
          <a:p>
            <a:endParaRPr lang="en-IN" sz="2400" b="0" i="0">
              <a:effectLst/>
              <a:latin typeface="Cambria" panose="02040503050406030204" pitchFamily="18" charset="0"/>
              <a:ea typeface="Cambria" panose="02040503050406030204" pitchFamily="18" charset="0"/>
            </a:endParaRPr>
          </a:p>
          <a:p>
            <a:endParaRPr lang="en-IN" sz="2400">
              <a:latin typeface="Cambria" panose="02040503050406030204" pitchFamily="18" charset="0"/>
              <a:ea typeface="Cambria" panose="02040503050406030204" pitchFamily="18" charset="0"/>
            </a:endParaRPr>
          </a:p>
          <a:p>
            <a:endParaRPr lang="en-IN" sz="2400" b="0" i="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Exception- Digoxin does not cause drug fever.</a:t>
            </a:r>
          </a:p>
          <a:p>
            <a:endParaRPr lang="en-IN" sz="2400" b="0" i="0">
              <a:effectLst/>
              <a:latin typeface="Cambria" panose="02040503050406030204" pitchFamily="18" charset="0"/>
              <a:ea typeface="Cambria" panose="02040503050406030204" pitchFamily="18" charset="0"/>
            </a:endParaRPr>
          </a:p>
          <a:p>
            <a:endParaRPr lang="en-IN" sz="2400" b="0" i="0">
              <a:effectLst/>
              <a:latin typeface="Cambria" panose="02040503050406030204" pitchFamily="18" charset="0"/>
              <a:ea typeface="Cambria" panose="02040503050406030204" pitchFamily="18" charset="0"/>
            </a:endParaRPr>
          </a:p>
          <a:p>
            <a:endParaRPr lang="en-IN" sz="2400">
              <a:effectLst/>
              <a:latin typeface="Cambria" panose="02040503050406030204" pitchFamily="18" charset="0"/>
              <a:ea typeface="Cambria" panose="02040503050406030204" pitchFamily="18" charset="0"/>
            </a:endParaRPr>
          </a:p>
          <a:p>
            <a:endParaRPr lang="en-US" sz="2400">
              <a:latin typeface="Cambria" panose="02040503050406030204" pitchFamily="18" charset="0"/>
              <a:ea typeface="Cambria" panose="02040503050406030204" pitchFamily="18" charset="0"/>
            </a:endParaRPr>
          </a:p>
        </p:txBody>
      </p:sp>
      <p:sp>
        <p:nvSpPr>
          <p:cNvPr id="9" name="Title 1">
            <a:extLst>
              <a:ext uri="{FF2B5EF4-FFF2-40B4-BE49-F238E27FC236}">
                <a16:creationId xmlns:a16="http://schemas.microsoft.com/office/drawing/2014/main" id="{85F0A3FC-A98E-B63D-DCF5-3D4CF3B7CD6D}"/>
              </a:ext>
            </a:extLst>
          </p:cNvPr>
          <p:cNvSpPr txBox="1">
            <a:spLocks/>
          </p:cNvSpPr>
          <p:nvPr/>
        </p:nvSpPr>
        <p:spPr>
          <a:xfrm>
            <a:off x="838200" y="1813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b="1" u="sng">
                <a:latin typeface="Cambria" panose="02040503050406030204" pitchFamily="18" charset="0"/>
                <a:ea typeface="Cambria" panose="02040503050406030204" pitchFamily="18" charset="0"/>
                <a:cs typeface="Aldhabi" pitchFamily="2" charset="-78"/>
              </a:rPr>
              <a:t>DRUG FEVER: </a:t>
            </a:r>
            <a:endParaRPr lang="en-IN" sz="4000" b="1" u="sng" dirty="0">
              <a:latin typeface="Aldhabi" pitchFamily="2" charset="-78"/>
              <a:cs typeface="Aldhabi" pitchFamily="2" charset="-78"/>
            </a:endParaRPr>
          </a:p>
        </p:txBody>
      </p:sp>
      <p:sp>
        <p:nvSpPr>
          <p:cNvPr id="10" name="TextBox 9">
            <a:extLst>
              <a:ext uri="{FF2B5EF4-FFF2-40B4-BE49-F238E27FC236}">
                <a16:creationId xmlns:a16="http://schemas.microsoft.com/office/drawing/2014/main" id="{5F51CE67-54FD-9BF3-F0F1-E2F4C1072C88}"/>
              </a:ext>
            </a:extLst>
          </p:cNvPr>
          <p:cNvSpPr txBox="1"/>
          <p:nvPr/>
        </p:nvSpPr>
        <p:spPr>
          <a:xfrm>
            <a:off x="2549712" y="4463091"/>
            <a:ext cx="2754406" cy="1569660"/>
          </a:xfrm>
          <a:prstGeom prst="rect">
            <a:avLst/>
          </a:prstGeom>
          <a:solidFill>
            <a:schemeClr val="accent6">
              <a:lumMod val="40000"/>
              <a:lumOff val="60000"/>
            </a:schemeClr>
          </a:solidFill>
        </p:spPr>
        <p:txBody>
          <a:bodyPr wrap="square" numCol="1" rtlCol="0">
            <a:spAutoFit/>
          </a:bodyPr>
          <a:lstStyle/>
          <a:p>
            <a:pPr marL="285750" indent="-285750">
              <a:buFont typeface="Wingdings" pitchFamily="2" charset="2"/>
              <a:buChar char="v"/>
            </a:pPr>
            <a:r>
              <a:rPr lang="en-IN" sz="2400" b="0" i="0">
                <a:effectLst/>
                <a:latin typeface="Cambria" panose="02040503050406030204" pitchFamily="18" charset="0"/>
                <a:ea typeface="Cambria" panose="02040503050406030204" pitchFamily="18" charset="0"/>
              </a:rPr>
              <a:t>Anti-TB drugs</a:t>
            </a:r>
            <a:endParaRPr lang="en-IN" sz="2400">
              <a:latin typeface="Cambria" panose="02040503050406030204" pitchFamily="18" charset="0"/>
              <a:ea typeface="Cambria" panose="02040503050406030204" pitchFamily="18" charset="0"/>
            </a:endParaRPr>
          </a:p>
          <a:p>
            <a:pPr marL="285750" indent="-285750">
              <a:buFont typeface="Wingdings" pitchFamily="2" charset="2"/>
              <a:buChar char="v"/>
            </a:pPr>
            <a:r>
              <a:rPr lang="en-IN" sz="2400" b="0" i="0">
                <a:effectLst/>
                <a:latin typeface="Cambria" panose="02040503050406030204" pitchFamily="18" charset="0"/>
                <a:ea typeface="Cambria" panose="02040503050406030204" pitchFamily="18" charset="0"/>
              </a:rPr>
              <a:t>Sulphonamide</a:t>
            </a:r>
            <a:endParaRPr lang="en-IN" sz="2400">
              <a:effectLst/>
              <a:latin typeface="Cambria" panose="02040503050406030204" pitchFamily="18" charset="0"/>
              <a:ea typeface="Cambria" panose="02040503050406030204" pitchFamily="18" charset="0"/>
            </a:endParaRPr>
          </a:p>
          <a:p>
            <a:pPr marL="285750" indent="-285750">
              <a:buFont typeface="Wingdings" pitchFamily="2" charset="2"/>
              <a:buChar char="v"/>
            </a:pPr>
            <a:r>
              <a:rPr lang="en-IN" sz="2400" b="0" i="0">
                <a:effectLst/>
                <a:latin typeface="Cambria" panose="02040503050406030204" pitchFamily="18" charset="0"/>
                <a:ea typeface="Cambria" panose="02040503050406030204" pitchFamily="18" charset="0"/>
              </a:rPr>
              <a:t>Procainamide</a:t>
            </a:r>
            <a:endParaRPr lang="en-IN" sz="2400">
              <a:effectLst/>
              <a:latin typeface="Cambria" panose="02040503050406030204" pitchFamily="18" charset="0"/>
              <a:ea typeface="Cambria" panose="02040503050406030204" pitchFamily="18" charset="0"/>
            </a:endParaRPr>
          </a:p>
          <a:p>
            <a:pPr marL="285750" indent="-285750">
              <a:buFont typeface="Wingdings" pitchFamily="2" charset="2"/>
              <a:buChar char="v"/>
            </a:pPr>
            <a:r>
              <a:rPr lang="en-IN" sz="2400" b="0" i="0">
                <a:effectLst/>
                <a:latin typeface="Cambria" panose="02040503050406030204" pitchFamily="18" charset="0"/>
                <a:ea typeface="Cambria" panose="02040503050406030204" pitchFamily="18" charset="0"/>
              </a:rPr>
              <a:t>Penicillins </a:t>
            </a:r>
            <a:endParaRPr lang="en-IN" sz="240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48E59B55-5B62-0866-E2E0-63117E2E9E03}"/>
              </a:ext>
            </a:extLst>
          </p:cNvPr>
          <p:cNvSpPr txBox="1"/>
          <p:nvPr/>
        </p:nvSpPr>
        <p:spPr>
          <a:xfrm>
            <a:off x="5304118" y="4463091"/>
            <a:ext cx="2754406" cy="1569660"/>
          </a:xfrm>
          <a:prstGeom prst="rect">
            <a:avLst/>
          </a:prstGeom>
          <a:solidFill>
            <a:schemeClr val="accent6">
              <a:lumMod val="40000"/>
              <a:lumOff val="60000"/>
            </a:schemeClr>
          </a:solidFill>
        </p:spPr>
        <p:txBody>
          <a:bodyPr wrap="square" numCol="1" rtlCol="0">
            <a:spAutoFit/>
          </a:bodyPr>
          <a:lstStyle/>
          <a:p>
            <a:pPr marL="285750" indent="-285750">
              <a:buFont typeface="Wingdings" pitchFamily="2" charset="2"/>
              <a:buChar char="v"/>
            </a:pPr>
            <a:r>
              <a:rPr lang="en-IN" sz="2400">
                <a:latin typeface="Cambria" panose="02040503050406030204" pitchFamily="18" charset="0"/>
                <a:ea typeface="Cambria" panose="02040503050406030204" pitchFamily="18" charset="0"/>
              </a:rPr>
              <a:t>Iodides</a:t>
            </a:r>
          </a:p>
          <a:p>
            <a:pPr marL="285750" indent="-285750">
              <a:buFont typeface="Wingdings" pitchFamily="2" charset="2"/>
              <a:buChar char="v"/>
            </a:pPr>
            <a:r>
              <a:rPr lang="en-IN" sz="2400">
                <a:latin typeface="Cambria" panose="02040503050406030204" pitchFamily="18" charset="0"/>
                <a:ea typeface="Cambria" panose="02040503050406030204" pitchFamily="18" charset="0"/>
              </a:rPr>
              <a:t>Propylthiouracil</a:t>
            </a:r>
          </a:p>
          <a:p>
            <a:pPr marL="285750" indent="-285750">
              <a:buFont typeface="Wingdings" pitchFamily="2" charset="2"/>
              <a:buChar char="v"/>
            </a:pPr>
            <a:r>
              <a:rPr lang="en-IN" sz="2400">
                <a:latin typeface="Cambria" panose="02040503050406030204" pitchFamily="18" charset="0"/>
                <a:ea typeface="Cambria" panose="02040503050406030204" pitchFamily="18" charset="0"/>
              </a:rPr>
              <a:t>Methyldopa</a:t>
            </a:r>
          </a:p>
          <a:p>
            <a:pPr marL="285750" indent="-285750">
              <a:buFont typeface="Wingdings" pitchFamily="2" charset="2"/>
              <a:buChar char="v"/>
            </a:pPr>
            <a:r>
              <a:rPr lang="en-IN" sz="2400">
                <a:latin typeface="Cambria" panose="02040503050406030204" pitchFamily="18" charset="0"/>
                <a:ea typeface="Cambria" panose="02040503050406030204" pitchFamily="18" charset="0"/>
              </a:rPr>
              <a:t>Anticonvulsants</a:t>
            </a:r>
          </a:p>
        </p:txBody>
      </p:sp>
    </p:spTree>
    <p:extLst>
      <p:ext uri="{BB962C8B-B14F-4D97-AF65-F5344CB8AC3E}">
        <p14:creationId xmlns:p14="http://schemas.microsoft.com/office/powerpoint/2010/main" val="3893837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DC3480-CA2F-0767-0BAB-432671E7270E}"/>
              </a:ext>
            </a:extLst>
          </p:cNvPr>
          <p:cNvSpPr>
            <a:spLocks noGrp="1"/>
          </p:cNvSpPr>
          <p:nvPr>
            <p:ph idx="1"/>
          </p:nvPr>
        </p:nvSpPr>
        <p:spPr>
          <a:xfrm>
            <a:off x="713690" y="1506912"/>
            <a:ext cx="10515600" cy="5351088"/>
          </a:xfrm>
        </p:spPr>
        <p:txBody>
          <a:bodyPr>
            <a:noAutofit/>
          </a:bodyPr>
          <a:lstStyle/>
          <a:p>
            <a:r>
              <a:rPr lang="en-IN" sz="2400" b="0" i="0" dirty="0">
                <a:effectLst/>
                <a:latin typeface="Cambria" panose="02040503050406030204" pitchFamily="18" charset="0"/>
                <a:ea typeface="Cambria" panose="02040503050406030204" pitchFamily="18" charset="0"/>
              </a:rPr>
              <a:t>It is an elevation of body core temperature, above 41°C (106°F), due to inadequate dissipation of heat. It is a medical emergency, since they are prone for sudden cardiorespiratory arrest.</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Causes of </a:t>
            </a:r>
            <a:r>
              <a:rPr lang="en-IN" sz="2400" b="0" i="0" dirty="0" err="1">
                <a:effectLst/>
                <a:latin typeface="Cambria" panose="02040503050406030204" pitchFamily="18" charset="0"/>
                <a:ea typeface="Cambria" panose="02040503050406030204" pitchFamily="18" charset="0"/>
              </a:rPr>
              <a:t>Hyperpyrexia</a:t>
            </a:r>
            <a:r>
              <a:rPr lang="en-IN" sz="2400" b="0" i="0" dirty="0">
                <a:effectLst/>
                <a:latin typeface="Cambria" panose="02040503050406030204" pitchFamily="18" charset="0"/>
                <a:ea typeface="Cambria" panose="02040503050406030204" pitchFamily="18" charset="0"/>
              </a:rPr>
              <a:t>:-</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﻿﻿﻿Pontine haemorrhage</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﻿﻿﻿Rheumatic fever</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﻿﻿﻿Meningococcal meningitis</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a:t>
            </a:r>
            <a:r>
              <a:rPr lang="en-IN" sz="2400" b="0" i="0" dirty="0" err="1">
                <a:effectLst/>
                <a:latin typeface="Cambria" panose="02040503050406030204" pitchFamily="18" charset="0"/>
                <a:ea typeface="Cambria" panose="02040503050406030204" pitchFamily="18" charset="0"/>
              </a:rPr>
              <a:t>Septicemia</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﻿﻿﻿Cerebral malaria.</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Treatment</a:t>
            </a:r>
            <a:r>
              <a:rPr lang="en-IN" sz="2400" dirty="0">
                <a:latin typeface="Cambria" panose="02040503050406030204" pitchFamily="18" charset="0"/>
                <a:ea typeface="Cambria" panose="02040503050406030204" pitchFamily="18" charset="0"/>
              </a:rPr>
              <a:t>- I</a:t>
            </a:r>
            <a:r>
              <a:rPr lang="en-IN" sz="2400" b="0" i="0" dirty="0">
                <a:effectLst/>
                <a:latin typeface="Cambria" panose="02040503050406030204" pitchFamily="18" charset="0"/>
                <a:ea typeface="Cambria" panose="02040503050406030204" pitchFamily="18" charset="0"/>
              </a:rPr>
              <a:t>t is treated with parenteral </a:t>
            </a:r>
            <a:r>
              <a:rPr lang="en-IN" sz="2400" b="0" i="0" dirty="0" err="1">
                <a:effectLst/>
                <a:latin typeface="Cambria" panose="02040503050406030204" pitchFamily="18" charset="0"/>
                <a:ea typeface="Cambria" panose="02040503050406030204" pitchFamily="18" charset="0"/>
              </a:rPr>
              <a:t>anti-pyretics</a:t>
            </a:r>
            <a:r>
              <a:rPr lang="en-IN" sz="2400" b="0" i="0" dirty="0">
                <a:effectLst/>
                <a:latin typeface="Cambria" panose="02040503050406030204" pitchFamily="18" charset="0"/>
                <a:ea typeface="Cambria" panose="02040503050406030204" pitchFamily="18" charset="0"/>
              </a:rPr>
              <a:t> to set the elevated thermostat set point to a lower level. Physical cooling aids in reducing the body temperature. Chlorpromazine is sometimes helpful in reducing the body temperature.</a:t>
            </a:r>
            <a:endParaRPr lang="en-IN" sz="2400" dirty="0">
              <a:effectLst/>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7" name="Title 1">
            <a:extLst>
              <a:ext uri="{FF2B5EF4-FFF2-40B4-BE49-F238E27FC236}">
                <a16:creationId xmlns:a16="http://schemas.microsoft.com/office/drawing/2014/main" id="{754511B9-797F-925D-7E09-0C14306A43EF}"/>
              </a:ext>
            </a:extLst>
          </p:cNvPr>
          <p:cNvSpPr txBox="1">
            <a:spLocks/>
          </p:cNvSpPr>
          <p:nvPr/>
        </p:nvSpPr>
        <p:spPr>
          <a:xfrm>
            <a:off x="838200" y="1813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b="1" u="sng" dirty="0" err="1">
                <a:latin typeface="Cambria" panose="02040503050406030204" pitchFamily="18" charset="0"/>
                <a:ea typeface="Cambria" panose="02040503050406030204" pitchFamily="18" charset="0"/>
                <a:cs typeface="Aldhabi" pitchFamily="2" charset="-78"/>
              </a:rPr>
              <a:t>HYPERPYREXIA</a:t>
            </a:r>
            <a:r>
              <a:rPr lang="en-IN" sz="4000" b="1" u="sng" dirty="0">
                <a:latin typeface="Cambria" panose="02040503050406030204" pitchFamily="18" charset="0"/>
                <a:ea typeface="Cambria" panose="02040503050406030204" pitchFamily="18" charset="0"/>
                <a:cs typeface="Aldhabi" pitchFamily="2" charset="-78"/>
              </a:rPr>
              <a:t>: </a:t>
            </a:r>
            <a:endParaRPr lang="en-IN" sz="4000" b="1" u="sng" dirty="0">
              <a:latin typeface="Aldhabi" pitchFamily="2" charset="-78"/>
              <a:cs typeface="Aldhabi" pitchFamily="2" charset="-78"/>
            </a:endParaRPr>
          </a:p>
        </p:txBody>
      </p:sp>
    </p:spTree>
    <p:extLst>
      <p:ext uri="{BB962C8B-B14F-4D97-AF65-F5344CB8AC3E}">
        <p14:creationId xmlns:p14="http://schemas.microsoft.com/office/powerpoint/2010/main" val="2574328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182F55-7369-6B83-AE6C-22FD6099D6F7}"/>
              </a:ext>
            </a:extLst>
          </p:cNvPr>
          <p:cNvSpPr>
            <a:spLocks noGrp="1"/>
          </p:cNvSpPr>
          <p:nvPr>
            <p:ph idx="1"/>
          </p:nvPr>
        </p:nvSpPr>
        <p:spPr>
          <a:xfrm>
            <a:off x="563531" y="1157942"/>
            <a:ext cx="11064937" cy="5858220"/>
          </a:xfrm>
        </p:spPr>
        <p:txBody>
          <a:bodyPr>
            <a:noAutofit/>
          </a:bodyPr>
          <a:lstStyle/>
          <a:p>
            <a:r>
              <a:rPr lang="en-IN" sz="2400" b="0" i="0" dirty="0">
                <a:effectLst/>
                <a:latin typeface="Cambria" panose="02040503050406030204" pitchFamily="18" charset="0"/>
                <a:ea typeface="Cambria" panose="02040503050406030204" pitchFamily="18" charset="0"/>
              </a:rPr>
              <a:t>Hyperthermia is characterised by an unchanged setting of the thermoregulatory centre with an uncontrolled increase in body temperature that exceeds body's ability to lose heat.</a:t>
            </a:r>
            <a:r>
              <a:rPr lang="en-IN" sz="2400" dirty="0">
                <a:latin typeface="Cambria" panose="02040503050406030204" pitchFamily="18" charset="0"/>
                <a:ea typeface="Cambria" panose="02040503050406030204" pitchFamily="18" charset="0"/>
              </a:rPr>
              <a:t> </a:t>
            </a:r>
          </a:p>
          <a:p>
            <a:r>
              <a:rPr lang="en-IN" sz="2400" b="0" i="0" dirty="0">
                <a:effectLst/>
                <a:latin typeface="Cambria" panose="02040503050406030204" pitchFamily="18" charset="0"/>
                <a:ea typeface="Cambria" panose="02040503050406030204" pitchFamily="18" charset="0"/>
              </a:rPr>
              <a:t>The setting of the hypothalamic thermoregulatory centre is unchanged. Exogenous heat exposure and endogenous heat production are two mechanisms by which hyperthermia can result in dangerously high internal temperatures. </a:t>
            </a:r>
          </a:p>
          <a:p>
            <a:r>
              <a:rPr lang="en-IN" sz="2400" b="0" i="0" dirty="0">
                <a:effectLst/>
                <a:latin typeface="Cambria" panose="02040503050406030204" pitchFamily="18" charset="0"/>
                <a:ea typeface="Cambria" panose="02040503050406030204" pitchFamily="18" charset="0"/>
              </a:rPr>
              <a:t>Hyperthermia is often diagnosed on the basis of the events immediately preceding the elevation of core temperature-e.g., heat exposure or treatment with drugs that interfere with thermoregulation.</a:t>
            </a:r>
          </a:p>
          <a:p>
            <a:r>
              <a:rPr lang="en-IN" sz="2400" b="0" i="0" dirty="0">
                <a:effectLst/>
                <a:latin typeface="Cambria" panose="02040503050406030204" pitchFamily="18" charset="0"/>
                <a:ea typeface="Cambria" panose="02040503050406030204" pitchFamily="18" charset="0"/>
              </a:rPr>
              <a:t> In patients with heat stroke syndromes and in those taking drugs that block sweating, the skin is hot but dry, whereas in fever, the skin can be cold as a consequence of vasoconstriction. </a:t>
            </a:r>
          </a:p>
          <a:p>
            <a:r>
              <a:rPr lang="en-IN" sz="2400" b="0" i="0" dirty="0">
                <a:effectLst/>
                <a:latin typeface="Cambria" panose="02040503050406030204" pitchFamily="18" charset="0"/>
                <a:ea typeface="Cambria" panose="02040503050406030204" pitchFamily="18" charset="0"/>
              </a:rPr>
              <a:t>Antipyretics do not reduce the elevated temperature in hyperthermia, whereas in fever and even in </a:t>
            </a:r>
            <a:r>
              <a:rPr lang="en-IN" sz="2400" b="0" i="0" dirty="0" err="1">
                <a:effectLst/>
                <a:latin typeface="Cambria" panose="02040503050406030204" pitchFamily="18" charset="0"/>
                <a:ea typeface="Cambria" panose="02040503050406030204" pitchFamily="18" charset="0"/>
              </a:rPr>
              <a:t>hyperpyrexia</a:t>
            </a:r>
            <a:r>
              <a:rPr lang="en-IN" sz="2400" b="0" i="0" dirty="0">
                <a:effectLst/>
                <a:latin typeface="Cambria" panose="02040503050406030204" pitchFamily="18" charset="0"/>
                <a:ea typeface="Cambria" panose="02040503050406030204" pitchFamily="18" charset="0"/>
              </a:rPr>
              <a:t> adequate doses of either aspirin or acetaminophen usually result in some decrease in body temperature.</a:t>
            </a:r>
            <a:endParaRPr lang="en-IN" sz="2400" dirty="0">
              <a:effectLst/>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3" name="Title 1">
            <a:extLst>
              <a:ext uri="{FF2B5EF4-FFF2-40B4-BE49-F238E27FC236}">
                <a16:creationId xmlns:a16="http://schemas.microsoft.com/office/drawing/2014/main" id="{4C3DB71F-D66C-7FD9-54A2-3029AD22D157}"/>
              </a:ext>
            </a:extLst>
          </p:cNvPr>
          <p:cNvSpPr txBox="1">
            <a:spLocks/>
          </p:cNvSpPr>
          <p:nvPr/>
        </p:nvSpPr>
        <p:spPr>
          <a:xfrm>
            <a:off x="838200" y="1813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b="1" u="sng" dirty="0">
                <a:latin typeface="Cambria" panose="02040503050406030204" pitchFamily="18" charset="0"/>
                <a:ea typeface="Cambria" panose="02040503050406030204" pitchFamily="18" charset="0"/>
                <a:cs typeface="Aldhabi" pitchFamily="2" charset="-78"/>
              </a:rPr>
              <a:t>HYPERTHERMIA: </a:t>
            </a:r>
            <a:endParaRPr lang="en-IN" sz="4000" b="1" u="sng" dirty="0">
              <a:latin typeface="Aldhabi" pitchFamily="2" charset="-78"/>
              <a:cs typeface="Aldhabi" pitchFamily="2" charset="-78"/>
            </a:endParaRPr>
          </a:p>
        </p:txBody>
      </p:sp>
    </p:spTree>
    <p:extLst>
      <p:ext uri="{BB962C8B-B14F-4D97-AF65-F5344CB8AC3E}">
        <p14:creationId xmlns:p14="http://schemas.microsoft.com/office/powerpoint/2010/main" val="5807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C801-9087-3DC1-6075-1CB5A8EF6A02}"/>
              </a:ext>
            </a:extLst>
          </p:cNvPr>
          <p:cNvSpPr>
            <a:spLocks noGrp="1"/>
          </p:cNvSpPr>
          <p:nvPr>
            <p:ph type="title"/>
          </p:nvPr>
        </p:nvSpPr>
        <p:spPr/>
        <p:txBody>
          <a:bodyPr>
            <a:normAutofit/>
          </a:bodyPr>
          <a:lstStyle/>
          <a:p>
            <a:r>
              <a:rPr lang="en-IN" sz="4000" b="1" u="sng">
                <a:latin typeface="Cambria" panose="02040503050406030204" pitchFamily="18" charset="0"/>
                <a:ea typeface="Cambria" panose="02040503050406030204" pitchFamily="18" charset="0"/>
                <a:cs typeface="Aldhabi" pitchFamily="2" charset="-78"/>
              </a:rPr>
              <a:t>DEFINITION:</a:t>
            </a:r>
            <a:endParaRPr lang="en-IN" sz="4000" b="1" u="sng" dirty="0">
              <a:latin typeface="Cambria" panose="02040503050406030204" pitchFamily="18" charset="0"/>
              <a:ea typeface="Cambria" panose="02040503050406030204" pitchFamily="18" charset="0"/>
              <a:cs typeface="Aldhabi" pitchFamily="2" charset="-78"/>
            </a:endParaRPr>
          </a:p>
        </p:txBody>
      </p:sp>
      <p:sp>
        <p:nvSpPr>
          <p:cNvPr id="3" name="Content Placeholder 2">
            <a:extLst>
              <a:ext uri="{FF2B5EF4-FFF2-40B4-BE49-F238E27FC236}">
                <a16:creationId xmlns:a16="http://schemas.microsoft.com/office/drawing/2014/main" id="{4AE8FA7E-F067-B4D7-C2B9-2133928846D9}"/>
              </a:ext>
            </a:extLst>
          </p:cNvPr>
          <p:cNvSpPr>
            <a:spLocks noGrp="1"/>
          </p:cNvSpPr>
          <p:nvPr>
            <p:ph idx="1"/>
          </p:nvPr>
        </p:nvSpPr>
        <p:spPr>
          <a:xfrm>
            <a:off x="838200" y="1825625"/>
            <a:ext cx="10515600" cy="2161646"/>
          </a:xfrm>
        </p:spPr>
        <p:txBody>
          <a:bodyPr>
            <a:noAutofit/>
          </a:bodyPr>
          <a:lstStyle/>
          <a:p>
            <a:r>
              <a:rPr lang="en-IN" sz="2400" b="0" i="0" dirty="0">
                <a:effectLst/>
                <a:latin typeface="Cambria" panose="02040503050406030204" pitchFamily="18" charset="0"/>
                <a:ea typeface="Cambria" panose="02040503050406030204" pitchFamily="18" charset="0"/>
                <a:cs typeface="Aldhabi" pitchFamily="2" charset="-78"/>
              </a:rPr>
              <a:t>It is an elevation of body temperature above the normal circadian variation as a result of the change in the thermoregulatory centre, located in the hypothalamus.</a:t>
            </a:r>
            <a:endParaRPr lang="en-IN" sz="2400" dirty="0">
              <a:effectLst/>
              <a:latin typeface="Cambria" panose="02040503050406030204" pitchFamily="18" charset="0"/>
              <a:ea typeface="Cambria" panose="02040503050406030204" pitchFamily="18" charset="0"/>
              <a:cs typeface="Aldhabi" pitchFamily="2" charset="-78"/>
            </a:endParaRPr>
          </a:p>
          <a:p>
            <a:endParaRPr lang="en-IN" sz="2400" dirty="0">
              <a:effectLst/>
              <a:latin typeface="Cambria" panose="02040503050406030204" pitchFamily="18" charset="0"/>
              <a:ea typeface="Cambria" panose="02040503050406030204" pitchFamily="18" charset="0"/>
              <a:cs typeface="Aldhabi" pitchFamily="2" charset="-78"/>
            </a:endParaRPr>
          </a:p>
        </p:txBody>
      </p:sp>
      <p:sp>
        <p:nvSpPr>
          <p:cNvPr id="4" name="TextBox 3">
            <a:extLst>
              <a:ext uri="{FF2B5EF4-FFF2-40B4-BE49-F238E27FC236}">
                <a16:creationId xmlns:a16="http://schemas.microsoft.com/office/drawing/2014/main" id="{389F035E-D204-A3FF-7A98-D1F4487D44B5}"/>
              </a:ext>
            </a:extLst>
          </p:cNvPr>
          <p:cNvSpPr txBox="1"/>
          <p:nvPr/>
        </p:nvSpPr>
        <p:spPr>
          <a:xfrm>
            <a:off x="2765363" y="3337378"/>
            <a:ext cx="6661274" cy="1569660"/>
          </a:xfrm>
          <a:prstGeom prst="rect">
            <a:avLst/>
          </a:prstGeom>
          <a:solidFill>
            <a:schemeClr val="accent1">
              <a:lumMod val="40000"/>
              <a:lumOff val="60000"/>
            </a:schemeClr>
          </a:solidFill>
        </p:spPr>
        <p:txBody>
          <a:bodyPr wrap="square" rtlCol="0">
            <a:spAutoFit/>
          </a:bodyPr>
          <a:lstStyle/>
          <a:p>
            <a:pPr marL="571500" indent="-571500">
              <a:buFont typeface="Wingdings" pitchFamily="2" charset="2"/>
              <a:buChar char="v"/>
            </a:pPr>
            <a:r>
              <a:rPr lang="en-IN" sz="2400" b="0" i="0">
                <a:effectLst/>
                <a:latin typeface="Cambria" panose="02040503050406030204" pitchFamily="18" charset="0"/>
                <a:ea typeface="Cambria" panose="02040503050406030204" pitchFamily="18" charset="0"/>
                <a:cs typeface="Aldhabi" pitchFamily="2" charset="-78"/>
              </a:rPr>
              <a:t>Normal :  37°C to 37.6°C (98.6°F to 99.6 °F)</a:t>
            </a:r>
            <a:endParaRPr lang="en-IN" sz="2400">
              <a:latin typeface="Cambria" panose="02040503050406030204" pitchFamily="18" charset="0"/>
              <a:ea typeface="Cambria" panose="02040503050406030204" pitchFamily="18" charset="0"/>
              <a:cs typeface="Aldhabi" pitchFamily="2" charset="-78"/>
            </a:endParaRPr>
          </a:p>
          <a:p>
            <a:pPr marL="571500" indent="-571500">
              <a:buFont typeface="Wingdings" pitchFamily="2" charset="2"/>
              <a:buChar char="v"/>
            </a:pPr>
            <a:r>
              <a:rPr lang="en-IN" sz="2400" b="0" i="0">
                <a:effectLst/>
                <a:latin typeface="Cambria" panose="02040503050406030204" pitchFamily="18" charset="0"/>
                <a:ea typeface="Cambria" panose="02040503050406030204" pitchFamily="18" charset="0"/>
                <a:cs typeface="Aldhabi" pitchFamily="2" charset="-78"/>
              </a:rPr>
              <a:t>Febrile  : Above 37.8°C (100°F)</a:t>
            </a:r>
          </a:p>
          <a:p>
            <a:pPr marL="571500" indent="-571500">
              <a:buFont typeface="Wingdings" pitchFamily="2" charset="2"/>
              <a:buChar char="v"/>
            </a:pPr>
            <a:r>
              <a:rPr lang="en-IN" sz="2400" b="0" i="0">
                <a:effectLst/>
                <a:latin typeface="Cambria" panose="02040503050406030204" pitchFamily="18" charset="0"/>
                <a:ea typeface="Cambria" panose="02040503050406030204" pitchFamily="18" charset="0"/>
                <a:cs typeface="Aldhabi" pitchFamily="2" charset="-78"/>
              </a:rPr>
              <a:t>Hyperpyrexia :   &gt;41°C (&gt;106°F)</a:t>
            </a:r>
            <a:endParaRPr lang="en-IN" sz="2400">
              <a:effectLst/>
              <a:latin typeface="Cambria" panose="02040503050406030204" pitchFamily="18" charset="0"/>
              <a:ea typeface="Cambria" panose="02040503050406030204" pitchFamily="18" charset="0"/>
              <a:cs typeface="Aldhabi" pitchFamily="2" charset="-78"/>
            </a:endParaRPr>
          </a:p>
          <a:p>
            <a:pPr marL="571500" indent="-571500">
              <a:buFont typeface="Wingdings" pitchFamily="2" charset="2"/>
              <a:buChar char="v"/>
            </a:pPr>
            <a:r>
              <a:rPr lang="en-IN" sz="2400" b="0" i="0">
                <a:effectLst/>
                <a:latin typeface="Cambria" panose="02040503050406030204" pitchFamily="18" charset="0"/>
                <a:ea typeface="Cambria" panose="02040503050406030204" pitchFamily="18" charset="0"/>
                <a:cs typeface="Aldhabi" pitchFamily="2" charset="-78"/>
              </a:rPr>
              <a:t>Hypothermia  :  &lt; 35°C (&lt; 95°F)</a:t>
            </a:r>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7830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B9C3-3ABE-4451-6C12-49B92E1A6B75}"/>
              </a:ext>
            </a:extLst>
          </p:cNvPr>
          <p:cNvSpPr>
            <a:spLocks noGrp="1"/>
          </p:cNvSpPr>
          <p:nvPr>
            <p:ph idx="1"/>
          </p:nvPr>
        </p:nvSpPr>
        <p:spPr>
          <a:xfrm>
            <a:off x="838200" y="373529"/>
            <a:ext cx="10515600" cy="5767933"/>
          </a:xfrm>
        </p:spPr>
        <p:txBody>
          <a:bodyPr>
            <a:noAutofit/>
          </a:bodyPr>
          <a:lstStyle/>
          <a:p>
            <a:r>
              <a:rPr lang="en-IN" sz="2400" b="0" i="0" dirty="0">
                <a:effectLst/>
                <a:latin typeface="Cambria" panose="02040503050406030204" pitchFamily="18" charset="0"/>
                <a:ea typeface="Cambria" panose="02040503050406030204" pitchFamily="18" charset="0"/>
              </a:rPr>
              <a:t>It can be caused by: </a:t>
            </a:r>
          </a:p>
          <a:p>
            <a:pPr marL="457200" indent="-457200">
              <a:buFont typeface="+mj-lt"/>
              <a:buAutoNum type="arabicPeriod"/>
            </a:pPr>
            <a:r>
              <a:rPr lang="en-IN" sz="2400" b="0" i="0" dirty="0">
                <a:effectLst/>
                <a:latin typeface="Cambria" panose="02040503050406030204" pitchFamily="18" charset="0"/>
                <a:ea typeface="Cambria" panose="02040503050406030204" pitchFamily="18" charset="0"/>
              </a:rPr>
              <a:t>Heat stroke</a:t>
            </a:r>
          </a:p>
          <a:p>
            <a:pPr marL="0" indent="0">
              <a:buNone/>
            </a:pPr>
            <a:r>
              <a:rPr lang="en-IN" sz="2400" b="0" i="0" dirty="0">
                <a:effectLst/>
                <a:latin typeface="Cambria" panose="02040503050406030204" pitchFamily="18" charset="0"/>
                <a:ea typeface="Cambria" panose="02040503050406030204" pitchFamily="18" charset="0"/>
              </a:rPr>
              <a:t>2. ﻿﻿﻿Malignant hyperthermia:</a:t>
            </a:r>
          </a:p>
          <a:p>
            <a:pPr>
              <a:buFontTx/>
              <a:buChar char="-"/>
            </a:pPr>
            <a:r>
              <a:rPr lang="en-IN" sz="2400" b="0" i="0" dirty="0">
                <a:effectLst/>
                <a:latin typeface="Cambria" panose="02040503050406030204" pitchFamily="18" charset="0"/>
                <a:ea typeface="Cambria" panose="02040503050406030204" pitchFamily="18" charset="0"/>
              </a:rPr>
              <a:t>It is an inherent abnormality of skeletal muscle cell sarcoplasmic reticulum which is unable to store calcium ion. </a:t>
            </a:r>
          </a:p>
          <a:p>
            <a:pPr>
              <a:buFontTx/>
              <a:buChar char="-"/>
            </a:pPr>
            <a:r>
              <a:rPr lang="en-IN" sz="2400" b="0" i="0" dirty="0">
                <a:effectLst/>
                <a:latin typeface="Cambria" panose="02040503050406030204" pitchFamily="18" charset="0"/>
                <a:ea typeface="Cambria" panose="02040503050406030204" pitchFamily="18" charset="0"/>
              </a:rPr>
              <a:t>There is an increase in the intracellular </a:t>
            </a:r>
            <a:r>
              <a:rPr lang="en-IN" sz="2400" b="0" i="0" dirty="0" err="1">
                <a:effectLst/>
                <a:latin typeface="Cambria" panose="02040503050406030204" pitchFamily="18" charset="0"/>
                <a:ea typeface="Cambria" panose="02040503050406030204" pitchFamily="18" charset="0"/>
              </a:rPr>
              <a:t>myoplasmic</a:t>
            </a:r>
            <a:r>
              <a:rPr lang="en-IN" sz="2400" b="0" i="0" dirty="0">
                <a:effectLst/>
                <a:latin typeface="Cambria" panose="02040503050406030204" pitchFamily="18" charset="0"/>
                <a:ea typeface="Cambria" panose="02040503050406030204" pitchFamily="18" charset="0"/>
              </a:rPr>
              <a:t> calcium, leading to activation of myosin </a:t>
            </a:r>
            <a:r>
              <a:rPr lang="en-IN" sz="2400" b="0" i="0" dirty="0" err="1">
                <a:effectLst/>
                <a:latin typeface="Cambria" panose="02040503050406030204" pitchFamily="18" charset="0"/>
                <a:ea typeface="Cambria" panose="02040503050406030204" pitchFamily="18" charset="0"/>
              </a:rPr>
              <a:t>ATPase</a:t>
            </a:r>
            <a:r>
              <a:rPr lang="en-IN" sz="2400" b="0" i="0" dirty="0">
                <a:effectLst/>
                <a:latin typeface="Cambria" panose="02040503050406030204" pitchFamily="18" charset="0"/>
                <a:ea typeface="Cambria" panose="02040503050406030204" pitchFamily="18" charset="0"/>
              </a:rPr>
              <a:t>, which converts ATP to ADP + PO + heat thereby producing hyperthermia.</a:t>
            </a:r>
          </a:p>
          <a:p>
            <a:pPr>
              <a:buFontTx/>
              <a:buChar char="-"/>
            </a:pPr>
            <a:r>
              <a:rPr lang="en-IN" sz="2400" b="0" i="0" dirty="0">
                <a:effectLst/>
                <a:latin typeface="Cambria" panose="02040503050406030204" pitchFamily="18" charset="0"/>
                <a:ea typeface="Cambria" panose="02040503050406030204" pitchFamily="18" charset="0"/>
              </a:rPr>
              <a:t>Hyperthermia is triggered by use of inhalation anaesthetics (Halothane, Cyclopropane) and muscle relaxants (Succinylcholine) in susceptible individuals.</a:t>
            </a:r>
          </a:p>
          <a:p>
            <a:pPr marL="0" indent="0">
              <a:buNone/>
            </a:pPr>
            <a:r>
              <a:rPr lang="en-IN" sz="2400" b="0" i="0" dirty="0">
                <a:effectLst/>
                <a:latin typeface="Cambria" panose="02040503050406030204" pitchFamily="18" charset="0"/>
                <a:ea typeface="Cambria" panose="02040503050406030204" pitchFamily="18" charset="0"/>
              </a:rPr>
              <a:t>3. Neuroleptic malignant syndrome :</a:t>
            </a:r>
          </a:p>
          <a:p>
            <a:pPr>
              <a:buFontTx/>
              <a:buChar char="-"/>
            </a:pPr>
            <a:r>
              <a:rPr lang="en-IN" sz="2400" dirty="0">
                <a:latin typeface="Cambria" panose="02040503050406030204" pitchFamily="18" charset="0"/>
                <a:ea typeface="Cambria" panose="02040503050406030204" pitchFamily="18" charset="0"/>
              </a:rPr>
              <a:t>It </a:t>
            </a:r>
            <a:r>
              <a:rPr lang="en-IN" sz="2400" b="0" i="0" dirty="0">
                <a:effectLst/>
                <a:latin typeface="Cambria" panose="02040503050406030204" pitchFamily="18" charset="0"/>
                <a:ea typeface="Cambria" panose="02040503050406030204" pitchFamily="18" charset="0"/>
              </a:rPr>
              <a:t>is characterised by</a:t>
            </a:r>
            <a:r>
              <a:rPr lang="en-IN" sz="2400" dirty="0">
                <a:latin typeface="Cambria" panose="02040503050406030204" pitchFamily="18" charset="0"/>
                <a:ea typeface="Cambria" panose="02040503050406030204" pitchFamily="18" charset="0"/>
              </a:rPr>
              <a:t> m</a:t>
            </a:r>
            <a:r>
              <a:rPr lang="en-IN" sz="2400" b="0" i="0" dirty="0">
                <a:effectLst/>
                <a:latin typeface="Cambria" panose="02040503050406030204" pitchFamily="18" charset="0"/>
                <a:ea typeface="Cambria" panose="02040503050406030204" pitchFamily="18" charset="0"/>
              </a:rPr>
              <a:t>uscular rigidity, ﻿﻿﻿</a:t>
            </a:r>
            <a:r>
              <a:rPr lang="en-IN" sz="2400" dirty="0">
                <a:latin typeface="Cambria" panose="02040503050406030204" pitchFamily="18" charset="0"/>
                <a:ea typeface="Cambria" panose="02040503050406030204" pitchFamily="18" charset="0"/>
              </a:rPr>
              <a:t>a</a:t>
            </a:r>
            <a:r>
              <a:rPr lang="en-IN" sz="2400" b="0" i="0" dirty="0">
                <a:effectLst/>
                <a:latin typeface="Cambria" panose="02040503050406030204" pitchFamily="18" charset="0"/>
                <a:ea typeface="Cambria" panose="02040503050406030204" pitchFamily="18" charset="0"/>
              </a:rPr>
              <a:t>utonomic </a:t>
            </a:r>
            <a:r>
              <a:rPr lang="en-IN" sz="2400" b="0" i="0" dirty="0" err="1">
                <a:effectLst/>
                <a:latin typeface="Cambria" panose="02040503050406030204" pitchFamily="18" charset="0"/>
                <a:ea typeface="Cambria" panose="02040503050406030204" pitchFamily="18" charset="0"/>
              </a:rPr>
              <a:t>dysregulation</a:t>
            </a:r>
            <a:r>
              <a:rPr lang="en-IN" sz="2400" dirty="0">
                <a:latin typeface="Cambria" panose="02040503050406030204" pitchFamily="18" charset="0"/>
                <a:ea typeface="Cambria" panose="02040503050406030204" pitchFamily="18" charset="0"/>
              </a:rPr>
              <a:t> and h</a:t>
            </a:r>
            <a:r>
              <a:rPr lang="en-IN" sz="2400" b="0" i="0" dirty="0">
                <a:effectLst/>
                <a:latin typeface="Cambria" panose="02040503050406030204" pitchFamily="18" charset="0"/>
                <a:ea typeface="Cambria" panose="02040503050406030204" pitchFamily="18" charset="0"/>
              </a:rPr>
              <a:t>yperthermia.</a:t>
            </a:r>
            <a:endParaRPr lang="en-IN" sz="2400" dirty="0">
              <a:latin typeface="Cambria" panose="02040503050406030204" pitchFamily="18" charset="0"/>
              <a:ea typeface="Cambria" panose="02040503050406030204" pitchFamily="18" charset="0"/>
            </a:endParaRPr>
          </a:p>
          <a:p>
            <a:pPr>
              <a:buFontTx/>
              <a:buChar char="-"/>
            </a:pPr>
            <a:r>
              <a:rPr lang="en-IN" sz="2400" b="0" i="0" dirty="0">
                <a:effectLst/>
                <a:latin typeface="Cambria" panose="02040503050406030204" pitchFamily="18" charset="0"/>
                <a:ea typeface="Cambria" panose="02040503050406030204" pitchFamily="18" charset="0"/>
              </a:rPr>
              <a:t>Neuroleptic drugs like haloperidol, phenothiazines trigger the onset of symptoms. </a:t>
            </a:r>
            <a:endParaRPr lang="en-IN"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3746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C78A8-BEBC-211C-810E-0DD87F5D6AF8}"/>
              </a:ext>
            </a:extLst>
          </p:cNvPr>
          <p:cNvSpPr>
            <a:spLocks noGrp="1"/>
          </p:cNvSpPr>
          <p:nvPr>
            <p:ph idx="1"/>
          </p:nvPr>
        </p:nvSpPr>
        <p:spPr>
          <a:xfrm>
            <a:off x="838200" y="273922"/>
            <a:ext cx="10515600" cy="5926667"/>
          </a:xfrm>
        </p:spPr>
        <p:txBody>
          <a:bodyPr>
            <a:noAutofit/>
          </a:bodyPr>
          <a:lstStyle/>
          <a:p>
            <a:r>
              <a:rPr lang="en-IN" sz="2400" b="0" i="0" dirty="0">
                <a:effectLst/>
                <a:latin typeface="Cambria" panose="02040503050406030204" pitchFamily="18" charset="0"/>
                <a:ea typeface="Cambria" panose="02040503050406030204" pitchFamily="18" charset="0"/>
              </a:rPr>
              <a:t>Treatment of the above mentioned hyperthermia is by withdrawal of the offending agents. Antipyretics are of no use as the thermostat is not reset to higher level.</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Physical cooling helps. Central muscle relaxant (</a:t>
            </a:r>
            <a:r>
              <a:rPr lang="en-IN" sz="2400" b="0" i="0" dirty="0" err="1">
                <a:effectLst/>
                <a:latin typeface="Cambria" panose="02040503050406030204" pitchFamily="18" charset="0"/>
                <a:ea typeface="Cambria" panose="02040503050406030204" pitchFamily="18" charset="0"/>
              </a:rPr>
              <a:t>Dantrolene</a:t>
            </a:r>
            <a:r>
              <a:rPr lang="en-IN" sz="2400" b="0" i="0" dirty="0">
                <a:effectLst/>
                <a:latin typeface="Cambria" panose="02040503050406030204" pitchFamily="18" charset="0"/>
                <a:ea typeface="Cambria" panose="02040503050406030204" pitchFamily="18" charset="0"/>
              </a:rPr>
              <a:t> sodium) is helpful in the last two conditions. </a:t>
            </a:r>
            <a:r>
              <a:rPr lang="en-IN" sz="2400" b="0" i="0" dirty="0" err="1">
                <a:effectLst/>
                <a:latin typeface="Cambria" panose="02040503050406030204" pitchFamily="18" charset="0"/>
                <a:ea typeface="Cambria" panose="02040503050406030204" pitchFamily="18" charset="0"/>
              </a:rPr>
              <a:t>Bromocriptine</a:t>
            </a:r>
            <a:r>
              <a:rPr lang="en-IN" sz="2400" b="0" i="0" dirty="0">
                <a:effectLst/>
                <a:latin typeface="Cambria" panose="02040503050406030204" pitchFamily="18" charset="0"/>
                <a:ea typeface="Cambria" panose="02040503050406030204" pitchFamily="18" charset="0"/>
              </a:rPr>
              <a:t> is helpful in treatment of neuroleptic malignant syndrome.</a:t>
            </a:r>
            <a:endParaRPr lang="en-IN" sz="2400" dirty="0">
              <a:latin typeface="Cambria" panose="02040503050406030204" pitchFamily="18" charset="0"/>
              <a:ea typeface="Cambria" panose="02040503050406030204" pitchFamily="18" charset="0"/>
            </a:endParaRPr>
          </a:p>
          <a:p>
            <a:pPr marL="0" indent="0">
              <a:buNone/>
            </a:pPr>
            <a:r>
              <a:rPr lang="en-IN" sz="2400" b="0" i="0" dirty="0">
                <a:effectLst/>
                <a:latin typeface="Cambria" panose="02040503050406030204" pitchFamily="18" charset="0"/>
                <a:ea typeface="Cambria" panose="02040503050406030204" pitchFamily="18" charset="0"/>
              </a:rPr>
              <a:t>4. Thyrotoxicosis</a:t>
            </a:r>
          </a:p>
          <a:p>
            <a:pPr marL="0" indent="0">
              <a:buNone/>
            </a:pPr>
            <a:r>
              <a:rPr lang="en-IN" sz="2400" dirty="0">
                <a:latin typeface="Cambria" panose="02040503050406030204" pitchFamily="18" charset="0"/>
                <a:ea typeface="Cambria" panose="02040503050406030204" pitchFamily="18" charset="0"/>
              </a:rPr>
              <a:t>5. </a:t>
            </a:r>
            <a:r>
              <a:rPr lang="en-IN" sz="2400" b="0" i="0" dirty="0">
                <a:effectLst/>
                <a:latin typeface="Cambria" panose="02040503050406030204" pitchFamily="18" charset="0"/>
                <a:ea typeface="Cambria" panose="02040503050406030204" pitchFamily="18" charset="0"/>
              </a:rPr>
              <a:t>Pheochromocytoma</a:t>
            </a:r>
            <a:endParaRPr lang="en-IN" sz="2400" dirty="0">
              <a:effectLst/>
              <a:latin typeface="Cambria" panose="02040503050406030204" pitchFamily="18" charset="0"/>
              <a:ea typeface="Cambria" panose="02040503050406030204" pitchFamily="18" charset="0"/>
            </a:endParaRPr>
          </a:p>
          <a:p>
            <a:pPr marL="0" indent="0">
              <a:buNone/>
            </a:pPr>
            <a:r>
              <a:rPr lang="en-IN" sz="2400" b="0" i="0" dirty="0">
                <a:effectLst/>
                <a:latin typeface="Cambria" panose="02040503050406030204" pitchFamily="18" charset="0"/>
                <a:ea typeface="Cambria" panose="02040503050406030204" pitchFamily="18" charset="0"/>
              </a:rPr>
              <a:t>﻿﻿﻿6. Hypothalamic fever</a:t>
            </a:r>
            <a:endParaRPr lang="en-IN" sz="2400" dirty="0">
              <a:effectLst/>
              <a:latin typeface="Cambria" panose="02040503050406030204" pitchFamily="18" charset="0"/>
              <a:ea typeface="Cambria" panose="02040503050406030204" pitchFamily="18" charset="0"/>
            </a:endParaRPr>
          </a:p>
          <a:p>
            <a:pPr marL="0" indent="0">
              <a:buNone/>
            </a:pPr>
            <a:r>
              <a:rPr lang="en-IN" sz="2400" b="0" i="0" dirty="0">
                <a:effectLst/>
                <a:latin typeface="Cambria" panose="02040503050406030204" pitchFamily="18" charset="0"/>
                <a:ea typeface="Cambria" panose="02040503050406030204" pitchFamily="18" charset="0"/>
              </a:rPr>
              <a:t>﻿﻿﻿7. </a:t>
            </a:r>
            <a:r>
              <a:rPr lang="en-IN" sz="2400" b="0" i="0" dirty="0" err="1">
                <a:effectLst/>
                <a:latin typeface="Cambria" panose="02040503050406030204" pitchFamily="18" charset="0"/>
                <a:ea typeface="Cambria" panose="02040503050406030204" pitchFamily="18" charset="0"/>
              </a:rPr>
              <a:t>Seratonin</a:t>
            </a:r>
            <a:r>
              <a:rPr lang="en-IN" sz="2400" b="0" i="0" dirty="0">
                <a:effectLst/>
                <a:latin typeface="Cambria" panose="02040503050406030204" pitchFamily="18" charset="0"/>
                <a:ea typeface="Cambria" panose="02040503050406030204" pitchFamily="18" charset="0"/>
              </a:rPr>
              <a:t> syndrome:</a:t>
            </a:r>
          </a:p>
          <a:p>
            <a:pPr>
              <a:buFontTx/>
              <a:buChar char="-"/>
            </a:pPr>
            <a:r>
              <a:rPr lang="en-IN" sz="2400" b="0" i="0" dirty="0">
                <a:effectLst/>
                <a:latin typeface="Cambria" panose="02040503050406030204" pitchFamily="18" charset="0"/>
                <a:ea typeface="Cambria" panose="02040503050406030204" pitchFamily="18" charset="0"/>
              </a:rPr>
              <a:t>It is seen with selective serotonin uptake inhibitors - monoamine oxidase inhibitors and other </a:t>
            </a:r>
            <a:r>
              <a:rPr lang="en-IN" sz="2400" b="0" i="0" dirty="0" err="1">
                <a:effectLst/>
                <a:latin typeface="Cambria" panose="02040503050406030204" pitchFamily="18" charset="0"/>
                <a:ea typeface="Cambria" panose="02040503050406030204" pitchFamily="18" charset="0"/>
              </a:rPr>
              <a:t>seratonergic</a:t>
            </a:r>
            <a:r>
              <a:rPr lang="en-IN" sz="2400" b="0" i="0" dirty="0">
                <a:effectLst/>
                <a:latin typeface="Cambria" panose="02040503050406030204" pitchFamily="18" charset="0"/>
                <a:ea typeface="Cambria" panose="02040503050406030204" pitchFamily="18" charset="0"/>
              </a:rPr>
              <a:t> medications. </a:t>
            </a:r>
          </a:p>
          <a:p>
            <a:pPr>
              <a:buFontTx/>
              <a:buChar char="-"/>
            </a:pPr>
            <a:r>
              <a:rPr lang="en-IN" sz="2400" b="0" i="0" dirty="0">
                <a:effectLst/>
                <a:latin typeface="Cambria" panose="02040503050406030204" pitchFamily="18" charset="0"/>
                <a:ea typeface="Cambria" panose="02040503050406030204" pitchFamily="18" charset="0"/>
              </a:rPr>
              <a:t>It consists of hyperthermia, diarrhoea, tremor and myoclonus.</a:t>
            </a:r>
          </a:p>
          <a:p>
            <a:pPr marL="0" indent="0">
              <a:buNone/>
            </a:pPr>
            <a:r>
              <a:rPr lang="en-IN" sz="2400" dirty="0">
                <a:latin typeface="Cambria" panose="02040503050406030204" pitchFamily="18" charset="0"/>
                <a:ea typeface="Cambria" panose="02040503050406030204" pitchFamily="18" charset="0"/>
              </a:rPr>
              <a:t>8. </a:t>
            </a:r>
            <a:r>
              <a:rPr lang="en-IN" sz="2400" b="0" i="0" dirty="0">
                <a:effectLst/>
                <a:latin typeface="Cambria" panose="02040503050406030204" pitchFamily="18" charset="0"/>
                <a:ea typeface="Cambria" panose="02040503050406030204" pitchFamily="18" charset="0"/>
              </a:rPr>
              <a:t>Central nervous system damage: </a:t>
            </a:r>
          </a:p>
          <a:p>
            <a:pPr marL="0" indent="0">
              <a:buNone/>
            </a:pPr>
            <a:r>
              <a:rPr lang="en-IN" sz="2400" dirty="0">
                <a:latin typeface="Cambria" panose="02040503050406030204" pitchFamily="18" charset="0"/>
                <a:ea typeface="Cambria" panose="02040503050406030204" pitchFamily="18" charset="0"/>
              </a:rPr>
              <a:t>- </a:t>
            </a:r>
            <a:r>
              <a:rPr lang="en-IN" sz="2400" b="0" i="0" dirty="0">
                <a:effectLst/>
                <a:latin typeface="Cambria" panose="02040503050406030204" pitchFamily="18" charset="0"/>
                <a:ea typeface="Cambria" panose="02040503050406030204" pitchFamily="18" charset="0"/>
              </a:rPr>
              <a:t>It is common in cerebral haemorrhage, status </a:t>
            </a:r>
            <a:r>
              <a:rPr lang="en-IN" sz="2400" b="0" i="0" dirty="0" err="1">
                <a:effectLst/>
                <a:latin typeface="Cambria" panose="02040503050406030204" pitchFamily="18" charset="0"/>
                <a:ea typeface="Cambria" panose="02040503050406030204" pitchFamily="18" charset="0"/>
              </a:rPr>
              <a:t>epilepticus</a:t>
            </a:r>
            <a:r>
              <a:rPr lang="en-IN" sz="2400" b="0" i="0" dirty="0">
                <a:effectLst/>
                <a:latin typeface="Cambria" panose="02040503050406030204" pitchFamily="18" charset="0"/>
                <a:ea typeface="Cambria" panose="02040503050406030204" pitchFamily="18" charset="0"/>
              </a:rPr>
              <a:t>, and hypothalamic injury.</a:t>
            </a:r>
            <a:endParaRPr lang="en-US" sz="2400" dirty="0"/>
          </a:p>
        </p:txBody>
      </p:sp>
    </p:spTree>
    <p:extLst>
      <p:ext uri="{BB962C8B-B14F-4D97-AF65-F5344CB8AC3E}">
        <p14:creationId xmlns:p14="http://schemas.microsoft.com/office/powerpoint/2010/main" val="155903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681C-F9AD-319B-D1E7-231A5A6F10DB}"/>
              </a:ext>
            </a:extLst>
          </p:cNvPr>
          <p:cNvSpPr>
            <a:spLocks noGrp="1"/>
          </p:cNvSpPr>
          <p:nvPr>
            <p:ph type="title"/>
          </p:nvPr>
        </p:nvSpPr>
        <p:spPr>
          <a:xfrm>
            <a:off x="665017" y="124691"/>
            <a:ext cx="10515600" cy="1325563"/>
          </a:xfrm>
        </p:spPr>
        <p:txBody>
          <a:bodyPr>
            <a:normAutofit/>
          </a:bodyPr>
          <a:lstStyle/>
          <a:p>
            <a:r>
              <a:rPr lang="en-IN" sz="4000" b="1" u="sng" dirty="0">
                <a:latin typeface="Cambria" panose="02040503050406030204" pitchFamily="18" charset="0"/>
                <a:ea typeface="Cambria" panose="02040503050406030204" pitchFamily="18" charset="0"/>
                <a:cs typeface="Aldhabi" pitchFamily="2" charset="-78"/>
              </a:rPr>
              <a:t>PYREXIA OF UNKNOWN ORIGIN</a:t>
            </a:r>
          </a:p>
        </p:txBody>
      </p:sp>
      <p:sp>
        <p:nvSpPr>
          <p:cNvPr id="3" name="Content Placeholder 2">
            <a:extLst>
              <a:ext uri="{FF2B5EF4-FFF2-40B4-BE49-F238E27FC236}">
                <a16:creationId xmlns:a16="http://schemas.microsoft.com/office/drawing/2014/main" id="{D23E525B-B810-3B66-5B6C-39BCFB04A2F6}"/>
              </a:ext>
            </a:extLst>
          </p:cNvPr>
          <p:cNvSpPr>
            <a:spLocks noGrp="1"/>
          </p:cNvSpPr>
          <p:nvPr>
            <p:ph idx="1"/>
          </p:nvPr>
        </p:nvSpPr>
        <p:spPr>
          <a:xfrm>
            <a:off x="665017" y="1450255"/>
            <a:ext cx="11194473" cy="1525529"/>
          </a:xfrm>
        </p:spPr>
        <p:txBody>
          <a:bodyPr>
            <a:noAutofit/>
          </a:bodyPr>
          <a:lstStyle/>
          <a:p>
            <a:r>
              <a:rPr lang="en-IN" sz="2400" b="0" i="0">
                <a:effectLst/>
                <a:latin typeface="Cambria" panose="02040503050406030204" pitchFamily="18" charset="0"/>
                <a:ea typeface="Cambria" panose="02040503050406030204" pitchFamily="18" charset="0"/>
              </a:rPr>
              <a:t>It is defined by Petersdorf and Beeson as a persistent temperature of more than</a:t>
            </a:r>
            <a:r>
              <a:rPr lang="en-IN" sz="2400">
                <a:latin typeface="Cambria" panose="02040503050406030204" pitchFamily="18" charset="0"/>
                <a:ea typeface="Cambria" panose="02040503050406030204" pitchFamily="18" charset="0"/>
              </a:rPr>
              <a:t> </a:t>
            </a:r>
            <a:r>
              <a:rPr lang="en-IN" sz="2400" b="0" i="0">
                <a:effectLst/>
                <a:latin typeface="Cambria" panose="02040503050406030204" pitchFamily="18" charset="0"/>
                <a:ea typeface="Cambria" panose="02040503050406030204" pitchFamily="18" charset="0"/>
              </a:rPr>
              <a:t>101.2°F (38.4°C) lasting for more than 3 weeks, and defying one week of evaluation.</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It may be classified as Low grade and High grade PUO.</a:t>
            </a:r>
            <a:endParaRPr lang="en-IN" sz="2400">
              <a:effectLst/>
              <a:latin typeface="Cambria" panose="02040503050406030204" pitchFamily="18" charset="0"/>
              <a:ea typeface="Cambria" panose="02040503050406030204" pitchFamily="18" charset="0"/>
            </a:endParaRPr>
          </a:p>
          <a:p>
            <a:pPr marL="0" indent="0">
              <a:buNone/>
            </a:pPr>
            <a:endParaRPr lang="en-IN" sz="2400" dirty="0">
              <a:latin typeface="Cambria" panose="02040503050406030204" pitchFamily="18" charset="0"/>
              <a:ea typeface="Cambria" panose="02040503050406030204" pitchFamily="18" charset="0"/>
              <a:cs typeface="Aldhabi" pitchFamily="2" charset="-78"/>
            </a:endParaRPr>
          </a:p>
        </p:txBody>
      </p:sp>
      <p:sp>
        <p:nvSpPr>
          <p:cNvPr id="4" name="TextBox 3">
            <a:extLst>
              <a:ext uri="{FF2B5EF4-FFF2-40B4-BE49-F238E27FC236}">
                <a16:creationId xmlns:a16="http://schemas.microsoft.com/office/drawing/2014/main" id="{995C573F-C2CF-DFB0-8426-4BF194AE8727}"/>
              </a:ext>
            </a:extLst>
          </p:cNvPr>
          <p:cNvSpPr txBox="1"/>
          <p:nvPr/>
        </p:nvSpPr>
        <p:spPr>
          <a:xfrm>
            <a:off x="847413" y="3062760"/>
            <a:ext cx="4705724" cy="3046988"/>
          </a:xfrm>
          <a:prstGeom prst="rect">
            <a:avLst/>
          </a:prstGeom>
          <a:solidFill>
            <a:schemeClr val="accent2">
              <a:lumMod val="60000"/>
              <a:lumOff val="40000"/>
            </a:schemeClr>
          </a:solidFill>
        </p:spPr>
        <p:txBody>
          <a:bodyPr wrap="square" rtlCol="0">
            <a:spAutoFit/>
          </a:bodyPr>
          <a:lstStyle/>
          <a:p>
            <a:pPr marL="342900" indent="-342900">
              <a:buFont typeface="Wingdings" pitchFamily="2" charset="2"/>
              <a:buChar char="v"/>
            </a:pPr>
            <a:r>
              <a:rPr lang="en-IN" sz="2400" b="0" i="0">
                <a:effectLst/>
                <a:latin typeface="Cambria" panose="02040503050406030204" pitchFamily="18" charset="0"/>
                <a:ea typeface="Cambria" panose="02040503050406030204" pitchFamily="18" charset="0"/>
              </a:rPr>
              <a:t>Causes of Low grade PUO:</a:t>
            </a:r>
          </a:p>
          <a:p>
            <a:pPr marL="0" indent="0">
              <a:buNone/>
            </a:pPr>
            <a:r>
              <a:rPr lang="en-IN" sz="2400" b="0" i="0">
                <a:effectLst/>
                <a:latin typeface="Cambria" panose="02040503050406030204" pitchFamily="18" charset="0"/>
                <a:ea typeface="Cambria" panose="02040503050406030204" pitchFamily="18" charset="0"/>
              </a:rPr>
              <a:t>(i) Exercise </a:t>
            </a:r>
          </a:p>
          <a:p>
            <a:pPr marL="0" indent="0">
              <a:buNone/>
            </a:pPr>
            <a:r>
              <a:rPr lang="en-IN" sz="2400" b="0" i="0">
                <a:effectLst/>
                <a:latin typeface="Cambria" panose="02040503050406030204" pitchFamily="18" charset="0"/>
                <a:ea typeface="Cambria" panose="02040503050406030204" pitchFamily="18" charset="0"/>
              </a:rPr>
              <a:t>(ii) Heavy meals </a:t>
            </a:r>
          </a:p>
          <a:p>
            <a:pPr marL="0" indent="0">
              <a:buNone/>
            </a:pPr>
            <a:r>
              <a:rPr lang="en-IN" sz="2400" b="0" i="0">
                <a:effectLst/>
                <a:latin typeface="Cambria" panose="02040503050406030204" pitchFamily="18" charset="0"/>
                <a:ea typeface="Cambria" panose="02040503050406030204" pitchFamily="18" charset="0"/>
              </a:rPr>
              <a:t>(in) Essential hyperthermia </a:t>
            </a:r>
          </a:p>
          <a:p>
            <a:pPr marL="0" indent="0">
              <a:buNone/>
            </a:pPr>
            <a:r>
              <a:rPr lang="en-IN" sz="2400" b="0" i="0">
                <a:effectLst/>
                <a:latin typeface="Cambria" panose="02040503050406030204" pitchFamily="18" charset="0"/>
                <a:ea typeface="Cambria" panose="02040503050406030204" pitchFamily="18" charset="0"/>
              </a:rPr>
              <a:t>(iv) Psychogenic</a:t>
            </a:r>
            <a:endParaRPr lang="en-IN" sz="2400">
              <a:effectLst/>
              <a:latin typeface="Cambria" panose="02040503050406030204" pitchFamily="18" charset="0"/>
              <a:ea typeface="Cambria" panose="02040503050406030204" pitchFamily="18" charset="0"/>
            </a:endParaRPr>
          </a:p>
          <a:p>
            <a:pPr marL="0" indent="0">
              <a:buNone/>
            </a:pPr>
            <a:r>
              <a:rPr lang="en-IN" sz="2400" b="0" i="0">
                <a:effectLst/>
                <a:latin typeface="Cambria" panose="02040503050406030204" pitchFamily="18" charset="0"/>
                <a:ea typeface="Cambria" panose="02040503050406030204" pitchFamily="18" charset="0"/>
              </a:rPr>
              <a:t>(v) Excitement </a:t>
            </a:r>
          </a:p>
          <a:p>
            <a:pPr marL="0" indent="0">
              <a:buNone/>
            </a:pPr>
            <a:r>
              <a:rPr lang="en-IN" sz="2400" b="0" i="0">
                <a:effectLst/>
                <a:latin typeface="Cambria" panose="02040503050406030204" pitchFamily="18" charset="0"/>
                <a:ea typeface="Cambria" panose="02040503050406030204" pitchFamily="18" charset="0"/>
              </a:rPr>
              <a:t>(vi) Premenstrual</a:t>
            </a:r>
            <a:endParaRPr lang="en-IN" sz="2400">
              <a:effectLst/>
              <a:latin typeface="Cambria" panose="02040503050406030204" pitchFamily="18" charset="0"/>
              <a:ea typeface="Cambria" panose="02040503050406030204" pitchFamily="18" charset="0"/>
            </a:endParaRPr>
          </a:p>
          <a:p>
            <a:pPr algn="l"/>
            <a:endParaRPr lang="en-US" sz="2400"/>
          </a:p>
        </p:txBody>
      </p:sp>
      <p:sp>
        <p:nvSpPr>
          <p:cNvPr id="6" name="Content Placeholder 3">
            <a:extLst>
              <a:ext uri="{FF2B5EF4-FFF2-40B4-BE49-F238E27FC236}">
                <a16:creationId xmlns:a16="http://schemas.microsoft.com/office/drawing/2014/main" id="{38956C85-8F2A-4478-D78F-BE4EF2F2A21C}"/>
              </a:ext>
            </a:extLst>
          </p:cNvPr>
          <p:cNvSpPr txBox="1">
            <a:spLocks/>
          </p:cNvSpPr>
          <p:nvPr/>
        </p:nvSpPr>
        <p:spPr>
          <a:xfrm>
            <a:off x="5742208" y="3062760"/>
            <a:ext cx="6117282" cy="3670549"/>
          </a:xfrm>
          <a:prstGeom prst="rect">
            <a:avLst/>
          </a:prstGeom>
          <a:solidFill>
            <a:schemeClr val="accent4">
              <a:lumMod val="40000"/>
              <a:lumOff val="6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v"/>
            </a:pPr>
            <a:r>
              <a:rPr lang="en-IN" sz="2400">
                <a:latin typeface="Cambria" panose="02040503050406030204" pitchFamily="18" charset="0"/>
                <a:ea typeface="Cambria" panose="02040503050406030204" pitchFamily="18" charset="0"/>
              </a:rPr>
              <a:t> Causes of High grade PUO:</a:t>
            </a:r>
          </a:p>
          <a:p>
            <a:pPr marL="0" indent="0">
              <a:buNone/>
            </a:pPr>
            <a:r>
              <a:rPr lang="en-IN" sz="2400">
                <a:latin typeface="Cambria" panose="02040503050406030204" pitchFamily="18" charset="0"/>
                <a:ea typeface="Cambria" panose="02040503050406030204" pitchFamily="18" charset="0"/>
              </a:rPr>
              <a:t>(i) Factitious / Fabricated </a:t>
            </a:r>
          </a:p>
          <a:p>
            <a:pPr marL="0" indent="0">
              <a:buNone/>
            </a:pPr>
            <a:r>
              <a:rPr lang="en-IN" sz="2400">
                <a:latin typeface="Cambria" panose="02040503050406030204" pitchFamily="18" charset="0"/>
                <a:ea typeface="Cambria" panose="02040503050406030204" pitchFamily="18" charset="0"/>
              </a:rPr>
              <a:t>(ii) Occupational </a:t>
            </a:r>
          </a:p>
          <a:p>
            <a:pPr marL="0" indent="0">
              <a:buNone/>
            </a:pPr>
            <a:r>
              <a:rPr lang="en-IN" sz="2400">
                <a:latin typeface="Cambria" panose="02040503050406030204" pitchFamily="18" charset="0"/>
                <a:ea typeface="Cambria" panose="02040503050406030204" pitchFamily="18" charset="0"/>
              </a:rPr>
              <a:t>(iii) Icthyosis</a:t>
            </a:r>
          </a:p>
          <a:p>
            <a:pPr marL="0" indent="0">
              <a:buNone/>
            </a:pPr>
            <a:r>
              <a:rPr lang="en-IN" sz="2400">
                <a:latin typeface="Cambria" panose="02040503050406030204" pitchFamily="18" charset="0"/>
                <a:ea typeface="Cambria" panose="02040503050406030204" pitchFamily="18" charset="0"/>
              </a:rPr>
              <a:t>(iv) Eczema</a:t>
            </a:r>
          </a:p>
          <a:p>
            <a:pPr marL="0" indent="0">
              <a:buNone/>
            </a:pPr>
            <a:r>
              <a:rPr lang="en-IN" sz="2400">
                <a:latin typeface="Cambria" panose="02040503050406030204" pitchFamily="18" charset="0"/>
                <a:ea typeface="Cambria" panose="02040503050406030204" pitchFamily="18" charset="0"/>
              </a:rPr>
              <a:t>(v) Hypothalamic lesion </a:t>
            </a:r>
          </a:p>
          <a:p>
            <a:pPr marL="0" indent="0">
              <a:buNone/>
            </a:pPr>
            <a:r>
              <a:rPr lang="en-IN" sz="2400">
                <a:latin typeface="Cambria" panose="02040503050406030204" pitchFamily="18" charset="0"/>
                <a:ea typeface="Cambria" panose="02040503050406030204" pitchFamily="18" charset="0"/>
              </a:rPr>
              <a:t>(vi) Drug induced</a:t>
            </a:r>
          </a:p>
          <a:p>
            <a:pPr marL="0" indent="0">
              <a:buNone/>
            </a:pPr>
            <a:r>
              <a:rPr lang="en-IN" sz="2400">
                <a:latin typeface="Cambria" panose="02040503050406030204" pitchFamily="18" charset="0"/>
                <a:ea typeface="Cambria" panose="02040503050406030204" pitchFamily="18" charset="0"/>
              </a:rPr>
              <a:t>(vii) Metabolic</a:t>
            </a:r>
          </a:p>
          <a:p>
            <a:pPr marL="0" indent="0">
              <a:buNone/>
            </a:pPr>
            <a:r>
              <a:rPr lang="en-IN" sz="2400">
                <a:latin typeface="Cambria" panose="02040503050406030204" pitchFamily="18" charset="0"/>
                <a:ea typeface="Cambria" panose="02040503050406030204" pitchFamily="18" charset="0"/>
              </a:rPr>
              <a:t>(viii) Periodic </a:t>
            </a:r>
          </a:p>
          <a:p>
            <a:pPr marL="0" indent="0">
              <a:buNone/>
            </a:pPr>
            <a:endParaRPr lang="en-IN" sz="2400">
              <a:latin typeface="Cambria" panose="02040503050406030204" pitchFamily="18" charset="0"/>
              <a:ea typeface="Cambria" panose="02040503050406030204" pitchFamily="18" charset="0"/>
            </a:endParaRPr>
          </a:p>
          <a:p>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3240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343D48-2697-C4AE-4E4B-ADBAD5741583}"/>
              </a:ext>
            </a:extLst>
          </p:cNvPr>
          <p:cNvSpPr>
            <a:spLocks noGrp="1"/>
          </p:cNvSpPr>
          <p:nvPr>
            <p:ph type="title"/>
          </p:nvPr>
        </p:nvSpPr>
        <p:spPr>
          <a:xfrm>
            <a:off x="838200" y="18255"/>
            <a:ext cx="10515600" cy="1325563"/>
          </a:xfrm>
        </p:spPr>
        <p:txBody>
          <a:bodyPr>
            <a:normAutofit/>
          </a:bodyPr>
          <a:lstStyle/>
          <a:p>
            <a:r>
              <a:rPr lang="en-IN" sz="3200" b="1" u="sng">
                <a:latin typeface="Cambria" panose="02040503050406030204" pitchFamily="18" charset="0"/>
                <a:ea typeface="Cambria" panose="02040503050406030204" pitchFamily="18" charset="0"/>
                <a:cs typeface="Aldhabi" pitchFamily="2" charset="-78"/>
              </a:rPr>
              <a:t>DURACK AND STREET CLASSIFICATION OF PUO:</a:t>
            </a:r>
            <a:endParaRPr lang="en-IN" sz="3200" b="1" u="sng" dirty="0">
              <a:latin typeface="Cambria" panose="02040503050406030204" pitchFamily="18" charset="0"/>
              <a:ea typeface="Cambria" panose="02040503050406030204" pitchFamily="18" charset="0"/>
              <a:cs typeface="Aldhabi" pitchFamily="2" charset="-78"/>
            </a:endParaRPr>
          </a:p>
        </p:txBody>
      </p:sp>
      <p:sp>
        <p:nvSpPr>
          <p:cNvPr id="8" name="Content Placeholder 6">
            <a:extLst>
              <a:ext uri="{FF2B5EF4-FFF2-40B4-BE49-F238E27FC236}">
                <a16:creationId xmlns:a16="http://schemas.microsoft.com/office/drawing/2014/main" id="{1D628FDB-8050-BCBE-9A10-3916A33E95AD}"/>
              </a:ext>
            </a:extLst>
          </p:cNvPr>
          <p:cNvSpPr txBox="1">
            <a:spLocks noGrp="1"/>
          </p:cNvSpPr>
          <p:nvPr>
            <p:ph idx="1"/>
          </p:nvPr>
        </p:nvSpPr>
        <p:spPr>
          <a:xfrm>
            <a:off x="838200" y="1095686"/>
            <a:ext cx="10515600" cy="59764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b="1">
                <a:latin typeface="Cambria" panose="02040503050406030204" pitchFamily="18" charset="0"/>
                <a:ea typeface="Cambria" panose="02040503050406030204" pitchFamily="18" charset="0"/>
              </a:rPr>
              <a:t>Classic PUO:</a:t>
            </a:r>
            <a:br>
              <a:rPr lang="en-IN" sz="2400">
                <a:latin typeface="Cambria" panose="02040503050406030204" pitchFamily="18" charset="0"/>
                <a:ea typeface="Cambria" panose="02040503050406030204" pitchFamily="18" charset="0"/>
              </a:rPr>
            </a:br>
            <a:r>
              <a:rPr lang="en-IN" sz="2400">
                <a:latin typeface="Cambria" panose="02040503050406030204" pitchFamily="18" charset="0"/>
                <a:ea typeface="Cambria" panose="02040503050406030204" pitchFamily="18" charset="0"/>
              </a:rPr>
              <a:t>Differs from earlier definition only in duration of hospitalization-either 3 days in hospital or 3 outpatient visits without detection of cause or 1 week of intelligent and invasive ambulatory investigations.</a:t>
            </a:r>
          </a:p>
          <a:p>
            <a:r>
              <a:rPr lang="en-IN" sz="2400" b="1">
                <a:latin typeface="Cambria" panose="02040503050406030204" pitchFamily="18" charset="0"/>
                <a:ea typeface="Cambria" panose="02040503050406030204" pitchFamily="18" charset="0"/>
              </a:rPr>
              <a:t>﻿﻿﻿Nosocomial PUO:</a:t>
            </a:r>
            <a:br>
              <a:rPr lang="en-IN" sz="2400">
                <a:latin typeface="Cambria" panose="02040503050406030204" pitchFamily="18" charset="0"/>
                <a:ea typeface="Cambria" panose="02040503050406030204" pitchFamily="18" charset="0"/>
              </a:rPr>
            </a:br>
            <a:r>
              <a:rPr lang="en-IN" sz="2400">
                <a:latin typeface="Cambria" panose="02040503050406030204" pitchFamily="18" charset="0"/>
                <a:ea typeface="Cambria" panose="02040503050406030204" pitchFamily="18" charset="0"/>
              </a:rPr>
              <a:t>Temperature of ≥ 38.3°C developing on several occasions in a hospitalized patient in whom infection was not manifest or incubating on admission with 3 days of investigations including at least 2 days incubation of cultures.</a:t>
            </a:r>
          </a:p>
          <a:p>
            <a:r>
              <a:rPr lang="en-IN" sz="2400" b="1">
                <a:latin typeface="Cambria" panose="02040503050406030204" pitchFamily="18" charset="0"/>
                <a:ea typeface="Cambria" panose="02040503050406030204" pitchFamily="18" charset="0"/>
              </a:rPr>
              <a:t>﻿﻿﻿Neutropenic PUO:</a:t>
            </a:r>
            <a:br>
              <a:rPr lang="en-IN" sz="2400">
                <a:latin typeface="Cambria" panose="02040503050406030204" pitchFamily="18" charset="0"/>
                <a:ea typeface="Cambria" panose="02040503050406030204" pitchFamily="18" charset="0"/>
              </a:rPr>
            </a:br>
            <a:r>
              <a:rPr lang="en-IN" sz="2400">
                <a:latin typeface="Cambria" panose="02040503050406030204" pitchFamily="18" charset="0"/>
                <a:ea typeface="Cambria" panose="02040503050406030204" pitchFamily="18" charset="0"/>
              </a:rPr>
              <a:t>Temperature of ≥ 38.3°C on several occasions in a patient whose neutrophil count is less than 500/ microlitre or is expected to fall in 1 to 2 days with 3 days of investigations including at least 2 days of incubation of cultures.</a:t>
            </a:r>
          </a:p>
          <a:p>
            <a:r>
              <a:rPr lang="en-IN" sz="2400">
                <a:latin typeface="Cambria" panose="02040503050406030204" pitchFamily="18" charset="0"/>
                <a:ea typeface="Cambria" panose="02040503050406030204" pitchFamily="18" charset="0"/>
              </a:rPr>
              <a:t>﻿﻿﻿</a:t>
            </a:r>
            <a:r>
              <a:rPr lang="en-IN" sz="2400" b="1">
                <a:latin typeface="Cambria" panose="02040503050406030204" pitchFamily="18" charset="0"/>
                <a:ea typeface="Cambria" panose="02040503050406030204" pitchFamily="18" charset="0"/>
              </a:rPr>
              <a:t>HIV associated PUO:</a:t>
            </a:r>
            <a:br>
              <a:rPr lang="en-IN" sz="2400">
                <a:latin typeface="Cambria" panose="02040503050406030204" pitchFamily="18" charset="0"/>
                <a:ea typeface="Cambria" panose="02040503050406030204" pitchFamily="18" charset="0"/>
              </a:rPr>
            </a:br>
            <a:r>
              <a:rPr lang="en-IN" sz="2400">
                <a:latin typeface="Cambria" panose="02040503050406030204" pitchFamily="18" charset="0"/>
                <a:ea typeface="Cambria" panose="02040503050406030204" pitchFamily="18" charset="0"/>
              </a:rPr>
              <a:t>Temperature of &gt; 38.3°C on several occasions over a period of more than 4 weeks for outpatients or more than 3 days for inpatients with HIV, with 3 days of investigations including 2 days of incubation of cultures.</a:t>
            </a:r>
          </a:p>
          <a:p>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79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629DB59-1047-225B-35F2-C876E68674D2}"/>
              </a:ext>
            </a:extLst>
          </p:cNvPr>
          <p:cNvSpPr txBox="1">
            <a:spLocks noGrp="1"/>
          </p:cNvSpPr>
          <p:nvPr>
            <p:ph idx="1"/>
          </p:nvPr>
        </p:nvSpPr>
        <p:spPr>
          <a:xfrm>
            <a:off x="838200" y="614440"/>
            <a:ext cx="10515600" cy="5629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a:latin typeface="Cambria" panose="02040503050406030204" pitchFamily="18" charset="0"/>
                <a:ea typeface="Cambria" panose="02040503050406030204" pitchFamily="18" charset="0"/>
              </a:rPr>
              <a:t>Most PUOs are due to:</a:t>
            </a:r>
          </a:p>
          <a:p>
            <a:pPr>
              <a:buFont typeface="Wingdings" pitchFamily="2" charset="2"/>
              <a:buChar char="Ø"/>
            </a:pPr>
            <a:r>
              <a:rPr lang="en-IN" sz="2400">
                <a:latin typeface="Cambria" panose="02040503050406030204" pitchFamily="18" charset="0"/>
                <a:ea typeface="Cambria" panose="02040503050406030204" pitchFamily="18" charset="0"/>
              </a:rPr>
              <a:t>﻿﻿﻿Occult tuberculosis</a:t>
            </a:r>
          </a:p>
          <a:p>
            <a:pPr>
              <a:buFont typeface="Wingdings" pitchFamily="2" charset="2"/>
              <a:buChar char="Ø"/>
            </a:pPr>
            <a:r>
              <a:rPr lang="en-IN" sz="2400">
                <a:latin typeface="Cambria" panose="02040503050406030204" pitchFamily="18" charset="0"/>
                <a:ea typeface="Cambria" panose="02040503050406030204" pitchFamily="18" charset="0"/>
              </a:rPr>
              <a:t>﻿﻿﻿Occult pus</a:t>
            </a:r>
          </a:p>
          <a:p>
            <a:pPr>
              <a:buFont typeface="Wingdings" pitchFamily="2" charset="2"/>
              <a:buChar char="Ø"/>
            </a:pPr>
            <a:r>
              <a:rPr lang="en-IN" sz="2400">
                <a:latin typeface="Cambria" panose="02040503050406030204" pitchFamily="18" charset="0"/>
                <a:ea typeface="Cambria" panose="02040503050406030204" pitchFamily="18" charset="0"/>
              </a:rPr>
              <a:t>﻿﻿﻿Occult malignancies</a:t>
            </a:r>
          </a:p>
          <a:p>
            <a:pPr>
              <a:buFont typeface="Wingdings" pitchFamily="2" charset="2"/>
              <a:buChar char="Ø"/>
            </a:pPr>
            <a:r>
              <a:rPr lang="en-IN" sz="2400">
                <a:latin typeface="Cambria" panose="02040503050406030204" pitchFamily="18" charset="0"/>
                <a:ea typeface="Cambria" panose="02040503050406030204" pitchFamily="18" charset="0"/>
              </a:rPr>
              <a:t>﻿﻿﻿Collagen vascular diseases.</a:t>
            </a:r>
          </a:p>
          <a:p>
            <a:endParaRPr lang="en-IN" sz="2400">
              <a:latin typeface="Cambria" panose="02040503050406030204" pitchFamily="18" charset="0"/>
              <a:ea typeface="Cambria" panose="02040503050406030204" pitchFamily="18" charset="0"/>
            </a:endParaRPr>
          </a:p>
          <a:p>
            <a:endParaRPr lang="en-IN" sz="2400">
              <a:latin typeface="Cambria" panose="02040503050406030204" pitchFamily="18" charset="0"/>
              <a:ea typeface="Cambria" panose="02040503050406030204" pitchFamily="18" charset="0"/>
            </a:endParaRPr>
          </a:p>
          <a:p>
            <a:endParaRPr lang="en-IN" sz="2400">
              <a:latin typeface="Cambria" panose="02040503050406030204" pitchFamily="18" charset="0"/>
              <a:ea typeface="Cambria" panose="02040503050406030204" pitchFamily="18" charset="0"/>
            </a:endParaRPr>
          </a:p>
          <a:p>
            <a:r>
              <a:rPr lang="en-IN" sz="2400">
                <a:latin typeface="Cambria" panose="02040503050406030204" pitchFamily="18" charset="0"/>
                <a:ea typeface="Cambria" panose="02040503050406030204" pitchFamily="18" charset="0"/>
              </a:rPr>
              <a:t>Extra-pulmonary tuberculosis remains the leading diagnosable cause of PUO among infections.</a:t>
            </a:r>
          </a:p>
          <a:p>
            <a:r>
              <a:rPr lang="en-IN" sz="2400">
                <a:latin typeface="Cambria" panose="02040503050406030204" pitchFamily="18" charset="0"/>
                <a:ea typeface="Cambria" panose="02040503050406030204" pitchFamily="18" charset="0"/>
              </a:rPr>
              <a:t>As the duration of fever increases the likelihood of infection as the cause of PUO is remote.</a:t>
            </a:r>
          </a:p>
          <a:p>
            <a:r>
              <a:rPr lang="en-IN" sz="2400">
                <a:latin typeface="Cambria" panose="02040503050406030204" pitchFamily="18" charset="0"/>
                <a:ea typeface="Cambria" panose="02040503050406030204" pitchFamily="18" charset="0"/>
              </a:rPr>
              <a:t>90% of PUOs are diagnosed by proper evaluation. The rest recover under a watchful non-interference.</a:t>
            </a:r>
          </a:p>
          <a:p>
            <a:endParaRPr lang="en-US" sz="240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D54CCEAE-9877-4850-008D-4147F33697B1}"/>
              </a:ext>
            </a:extLst>
          </p:cNvPr>
          <p:cNvSpPr txBox="1"/>
          <p:nvPr/>
        </p:nvSpPr>
        <p:spPr>
          <a:xfrm>
            <a:off x="5722470" y="614440"/>
            <a:ext cx="5091706" cy="3046988"/>
          </a:xfrm>
          <a:prstGeom prst="rect">
            <a:avLst/>
          </a:prstGeom>
          <a:solidFill>
            <a:schemeClr val="accent1">
              <a:lumMod val="40000"/>
              <a:lumOff val="60000"/>
            </a:schemeClr>
          </a:solidFill>
        </p:spPr>
        <p:txBody>
          <a:bodyPr wrap="square" rtlCol="0">
            <a:spAutoFit/>
          </a:bodyPr>
          <a:lstStyle/>
          <a:p>
            <a:pPr marL="342900" indent="-342900">
              <a:buFont typeface="Wingdings" pitchFamily="2" charset="2"/>
              <a:buChar char="v"/>
            </a:pPr>
            <a:r>
              <a:rPr lang="en-IN" sz="2400" b="0" i="0">
                <a:effectLst/>
                <a:latin typeface="Cambria" panose="02040503050406030204" pitchFamily="18" charset="0"/>
                <a:ea typeface="Cambria" panose="02040503050406030204" pitchFamily="18" charset="0"/>
              </a:rPr>
              <a:t>Malignancies associated with PUO:</a:t>
            </a:r>
            <a:endParaRPr lang="en-IN" sz="2400">
              <a:effectLst/>
              <a:latin typeface="Cambria" panose="02040503050406030204" pitchFamily="18" charset="0"/>
              <a:ea typeface="Cambria" panose="02040503050406030204" pitchFamily="18" charset="0"/>
            </a:endParaRPr>
          </a:p>
          <a:p>
            <a:pPr marL="514350" indent="-514350">
              <a:buFont typeface="+mj-lt"/>
              <a:buAutoNum type="romanLcPeriod"/>
            </a:pPr>
            <a:r>
              <a:rPr lang="en-IN" sz="2400" b="0" i="0">
                <a:effectLst/>
                <a:latin typeface="Cambria" panose="02040503050406030204" pitchFamily="18" charset="0"/>
                <a:ea typeface="Cambria" panose="02040503050406030204" pitchFamily="18" charset="0"/>
              </a:rPr>
              <a:t>Hodgkin's disease</a:t>
            </a:r>
            <a:endParaRPr lang="en-IN" sz="2400">
              <a:effectLst/>
              <a:latin typeface="Cambria" panose="02040503050406030204" pitchFamily="18" charset="0"/>
              <a:ea typeface="Cambria" panose="02040503050406030204" pitchFamily="18" charset="0"/>
            </a:endParaRPr>
          </a:p>
          <a:p>
            <a:pPr marL="514350" indent="-514350">
              <a:buFont typeface="+mj-lt"/>
              <a:buAutoNum type="romanLcPeriod"/>
            </a:pPr>
            <a:r>
              <a:rPr lang="en-IN" sz="2400" b="0" i="0">
                <a:effectLst/>
                <a:latin typeface="Cambria" panose="02040503050406030204" pitchFamily="18" charset="0"/>
                <a:ea typeface="Cambria" panose="02040503050406030204" pitchFamily="18" charset="0"/>
              </a:rPr>
              <a:t>NHL</a:t>
            </a:r>
            <a:endParaRPr lang="en-IN" sz="2400">
              <a:effectLst/>
              <a:latin typeface="Cambria" panose="02040503050406030204" pitchFamily="18" charset="0"/>
              <a:ea typeface="Cambria" panose="02040503050406030204" pitchFamily="18" charset="0"/>
            </a:endParaRPr>
          </a:p>
          <a:p>
            <a:pPr marL="514350" indent="-514350">
              <a:buFont typeface="+mj-lt"/>
              <a:buAutoNum type="romanLcPeriod"/>
            </a:pPr>
            <a:r>
              <a:rPr lang="en-IN" sz="2400" b="0" i="0">
                <a:effectLst/>
                <a:latin typeface="Cambria" panose="02040503050406030204" pitchFamily="18" charset="0"/>
                <a:ea typeface="Cambria" panose="02040503050406030204" pitchFamily="18" charset="0"/>
              </a:rPr>
              <a:t>Leukemia (Preleukemia and aleukemia)</a:t>
            </a:r>
            <a:endParaRPr lang="en-IN" sz="2400">
              <a:effectLst/>
              <a:latin typeface="Cambria" panose="02040503050406030204" pitchFamily="18" charset="0"/>
              <a:ea typeface="Cambria" panose="02040503050406030204" pitchFamily="18" charset="0"/>
            </a:endParaRPr>
          </a:p>
          <a:p>
            <a:pPr marL="514350" indent="-514350">
              <a:buFont typeface="+mj-lt"/>
              <a:buAutoNum type="romanLcPeriod"/>
            </a:pPr>
            <a:r>
              <a:rPr lang="en-IN" sz="2400" b="0" i="0">
                <a:effectLst/>
                <a:latin typeface="Cambria" panose="02040503050406030204" pitchFamily="18" charset="0"/>
                <a:ea typeface="Cambria" panose="02040503050406030204" pitchFamily="18" charset="0"/>
              </a:rPr>
              <a:t>Hepatoma</a:t>
            </a:r>
            <a:endParaRPr lang="en-IN" sz="2400">
              <a:effectLst/>
              <a:latin typeface="Cambria" panose="02040503050406030204" pitchFamily="18" charset="0"/>
              <a:ea typeface="Cambria" panose="02040503050406030204" pitchFamily="18" charset="0"/>
            </a:endParaRPr>
          </a:p>
          <a:p>
            <a:pPr marL="514350" indent="-514350">
              <a:buFont typeface="+mj-lt"/>
              <a:buAutoNum type="romanLcPeriod"/>
            </a:pPr>
            <a:r>
              <a:rPr lang="en-IN" sz="2400" b="0" i="0">
                <a:effectLst/>
                <a:latin typeface="Cambria" panose="02040503050406030204" pitchFamily="18" charset="0"/>
                <a:ea typeface="Cambria" panose="02040503050406030204" pitchFamily="18" charset="0"/>
              </a:rPr>
              <a:t>Renal cell carcinoma</a:t>
            </a:r>
            <a:endParaRPr lang="en-IN" sz="2400">
              <a:effectLst/>
              <a:latin typeface="Cambria" panose="02040503050406030204" pitchFamily="18" charset="0"/>
              <a:ea typeface="Cambria" panose="02040503050406030204" pitchFamily="18" charset="0"/>
            </a:endParaRPr>
          </a:p>
          <a:p>
            <a:pPr marL="514350" indent="-514350">
              <a:buFont typeface="+mj-lt"/>
              <a:buAutoNum type="romanLcPeriod"/>
            </a:pPr>
            <a:r>
              <a:rPr lang="en-IN" sz="2400" b="0" i="0">
                <a:effectLst/>
                <a:latin typeface="Cambria" panose="02040503050406030204" pitchFamily="18" charset="0"/>
                <a:ea typeface="Cambria" panose="02040503050406030204" pitchFamily="18" charset="0"/>
              </a:rPr>
              <a:t>Ca colon</a:t>
            </a:r>
            <a:endParaRPr lang="en-US" sz="2400"/>
          </a:p>
        </p:txBody>
      </p:sp>
    </p:spTree>
    <p:extLst>
      <p:ext uri="{BB962C8B-B14F-4D97-AF65-F5344CB8AC3E}">
        <p14:creationId xmlns:p14="http://schemas.microsoft.com/office/powerpoint/2010/main" val="238673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7C4E7-9EC2-8F77-EB21-03D7C75954E1}"/>
              </a:ext>
            </a:extLst>
          </p:cNvPr>
          <p:cNvSpPr>
            <a:spLocks noGrp="1"/>
          </p:cNvSpPr>
          <p:nvPr>
            <p:ph idx="1"/>
          </p:nvPr>
        </p:nvSpPr>
        <p:spPr>
          <a:xfrm>
            <a:off x="769595" y="1325563"/>
            <a:ext cx="10951633" cy="5532437"/>
          </a:xfrm>
        </p:spPr>
        <p:txBody>
          <a:bodyPr>
            <a:noAutofit/>
          </a:bodyPr>
          <a:lstStyle/>
          <a:p>
            <a:pPr marL="0" indent="0">
              <a:buNone/>
            </a:pPr>
            <a:r>
              <a:rPr lang="en-IN" sz="2400" b="1" i="0">
                <a:effectLst/>
                <a:latin typeface="Cambria" panose="02040503050406030204" pitchFamily="18" charset="0"/>
                <a:ea typeface="Cambria" panose="02040503050406030204" pitchFamily="18" charset="0"/>
              </a:rPr>
              <a:t>1. ESR-platelet correlation:</a:t>
            </a:r>
          </a:p>
          <a:p>
            <a:pPr>
              <a:buFont typeface="Wingdings" pitchFamily="2" charset="2"/>
              <a:buChar char="Ø"/>
            </a:pPr>
            <a:r>
              <a:rPr lang="en-IN" sz="2400" b="0" i="0" u="sng">
                <a:effectLst/>
                <a:latin typeface="Cambria" panose="02040503050406030204" pitchFamily="18" charset="0"/>
                <a:ea typeface="Cambria" panose="02040503050406030204" pitchFamily="18" charset="0"/>
              </a:rPr>
              <a:t> If ESR &gt; 100 mm/hr with thrombocytosis, think of</a:t>
            </a:r>
            <a:endParaRPr lang="en-IN" sz="2400" u="sng">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﻿﻿﻿Tuberculosis</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﻿﻿﻿Malignancy</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﻿﻿﻿Connective tissue disease</a:t>
            </a:r>
            <a:endParaRPr lang="en-IN" sz="2400">
              <a:effectLst/>
              <a:latin typeface="Cambria" panose="02040503050406030204" pitchFamily="18" charset="0"/>
              <a:ea typeface="Cambria" panose="02040503050406030204" pitchFamily="18" charset="0"/>
            </a:endParaRPr>
          </a:p>
          <a:p>
            <a:pPr>
              <a:buFont typeface="Wingdings" pitchFamily="2" charset="2"/>
              <a:buChar char="Ø"/>
            </a:pPr>
            <a:r>
              <a:rPr lang="en-IN" sz="2400" b="0" i="0" u="sng">
                <a:effectLst/>
                <a:latin typeface="Cambria" panose="02040503050406030204" pitchFamily="18" charset="0"/>
                <a:ea typeface="Cambria" panose="02040503050406030204" pitchFamily="18" charset="0"/>
              </a:rPr>
              <a:t>ESR &gt; 100 mm/ hr without thrombocytosis, think of</a:t>
            </a:r>
          </a:p>
          <a:p>
            <a:r>
              <a:rPr lang="en-IN" sz="2400" b="0" i="0">
                <a:effectLst/>
                <a:latin typeface="Cambria" panose="02040503050406030204" pitchFamily="18" charset="0"/>
                <a:ea typeface="Cambria" panose="02040503050406030204" pitchFamily="18" charset="0"/>
              </a:rPr>
              <a:t> viral infections</a:t>
            </a:r>
            <a:endParaRPr lang="en-IN" sz="2400">
              <a:effectLst/>
              <a:latin typeface="Cambria" panose="02040503050406030204" pitchFamily="18" charset="0"/>
              <a:ea typeface="Cambria" panose="02040503050406030204" pitchFamily="18" charset="0"/>
            </a:endParaRPr>
          </a:p>
          <a:p>
            <a:pPr marL="0" indent="0">
              <a:buNone/>
            </a:pPr>
            <a:r>
              <a:rPr lang="en-IN" sz="2400" b="1" i="0">
                <a:effectLst/>
                <a:latin typeface="Cambria" panose="02040503050406030204" pitchFamily="18" charset="0"/>
                <a:ea typeface="Cambria" panose="02040503050406030204" pitchFamily="18" charset="0"/>
              </a:rPr>
              <a:t>2. Elevated alkaline phosphatase</a:t>
            </a:r>
            <a:endParaRPr lang="en-IN" sz="2400" b="1">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﻿﻿﻿﻿﻿﻿Miliary tuberculosis</a:t>
            </a:r>
          </a:p>
          <a:p>
            <a:r>
              <a:rPr lang="en-IN" sz="2400" b="0" i="0">
                <a:effectLst/>
                <a:latin typeface="Cambria" panose="02040503050406030204" pitchFamily="18" charset="0"/>
                <a:ea typeface="Cambria" panose="02040503050406030204" pitchFamily="18" charset="0"/>
              </a:rPr>
              <a:t>Biliary tract infections</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﻿﻿﻿Alcoholic hepatitis</a:t>
            </a:r>
            <a:endParaRPr lang="en-IN" sz="2400">
              <a:effectLst/>
              <a:latin typeface="Cambria" panose="02040503050406030204" pitchFamily="18" charset="0"/>
              <a:ea typeface="Cambria" panose="02040503050406030204" pitchFamily="18" charset="0"/>
            </a:endParaRPr>
          </a:p>
          <a:p>
            <a:endParaRPr lang="en-IN" sz="2400">
              <a:effectLst/>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id="{61B9AE01-8ACC-327A-7C75-AA5C8E7FA9C4}"/>
              </a:ext>
            </a:extLst>
          </p:cNvPr>
          <p:cNvSpPr>
            <a:spLocks noGrp="1"/>
          </p:cNvSpPr>
          <p:nvPr>
            <p:ph type="title"/>
          </p:nvPr>
        </p:nvSpPr>
        <p:spPr>
          <a:xfrm>
            <a:off x="769595" y="0"/>
            <a:ext cx="10515600" cy="1325563"/>
          </a:xfrm>
        </p:spPr>
        <p:txBody>
          <a:bodyPr>
            <a:normAutofit/>
          </a:bodyPr>
          <a:lstStyle/>
          <a:p>
            <a:r>
              <a:rPr lang="en-IN" sz="3200" b="1" u="sng">
                <a:latin typeface="Cambria" panose="02040503050406030204" pitchFamily="18" charset="0"/>
                <a:ea typeface="Cambria" panose="02040503050406030204" pitchFamily="18" charset="0"/>
                <a:cs typeface="Aldhabi" pitchFamily="2" charset="-78"/>
              </a:rPr>
              <a:t>IMPORTANT INVESTIGATIONS:</a:t>
            </a:r>
            <a:endParaRPr lang="en-IN" sz="3200" b="1" u="sng" dirty="0">
              <a:latin typeface="Cambria" panose="02040503050406030204" pitchFamily="18" charset="0"/>
              <a:ea typeface="Cambria" panose="02040503050406030204" pitchFamily="18" charset="0"/>
              <a:cs typeface="Aldhabi" pitchFamily="2" charset="-78"/>
            </a:endParaRPr>
          </a:p>
        </p:txBody>
      </p:sp>
      <p:sp>
        <p:nvSpPr>
          <p:cNvPr id="5" name="TextBox 4">
            <a:extLst>
              <a:ext uri="{FF2B5EF4-FFF2-40B4-BE49-F238E27FC236}">
                <a16:creationId xmlns:a16="http://schemas.microsoft.com/office/drawing/2014/main" id="{81C24F11-6C3D-92D4-2501-0A52C3D8F1DD}"/>
              </a:ext>
            </a:extLst>
          </p:cNvPr>
          <p:cNvSpPr txBox="1"/>
          <p:nvPr/>
        </p:nvSpPr>
        <p:spPr>
          <a:xfrm>
            <a:off x="4458199" y="4918885"/>
            <a:ext cx="4693273" cy="1569660"/>
          </a:xfrm>
          <a:prstGeom prst="rect">
            <a:avLst/>
          </a:prstGeom>
          <a:noFill/>
        </p:spPr>
        <p:txBody>
          <a:bodyPr wrap="square" rtlCol="0">
            <a:spAutoFit/>
          </a:bodyPr>
          <a:lstStyle/>
          <a:p>
            <a:pPr marL="285750" indent="-285750">
              <a:buFont typeface="Arial" panose="020B0604020202020204" pitchFamily="34" charset="0"/>
              <a:buChar char="•"/>
            </a:pPr>
            <a:r>
              <a:rPr lang="en-IN" sz="2400" b="0" i="0">
                <a:effectLst/>
                <a:latin typeface="Cambria" panose="02040503050406030204" pitchFamily="18" charset="0"/>
                <a:ea typeface="Cambria" panose="02040503050406030204" pitchFamily="18" charset="0"/>
              </a:rPr>
              <a:t>﻿﻿﻿Primary and secondaries of liver</a:t>
            </a:r>
            <a:endParaRPr lang="en-IN" sz="2400">
              <a:effectLst/>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IN" sz="2400" b="0" i="0">
                <a:effectLst/>
                <a:latin typeface="Cambria" panose="02040503050406030204" pitchFamily="18" charset="0"/>
                <a:ea typeface="Cambria" panose="02040503050406030204" pitchFamily="18" charset="0"/>
              </a:rPr>
              <a:t>﻿﻿﻿Hypernephroma</a:t>
            </a:r>
          </a:p>
          <a:p>
            <a:pPr marL="285750" indent="-285750">
              <a:buFont typeface="Arial" panose="020B0604020202020204" pitchFamily="34" charset="0"/>
              <a:buChar char="•"/>
            </a:pPr>
            <a:r>
              <a:rPr lang="en-IN" sz="2400" b="0" i="0">
                <a:effectLst/>
                <a:latin typeface="Cambria" panose="02040503050406030204" pitchFamily="18" charset="0"/>
                <a:ea typeface="Cambria" panose="02040503050406030204" pitchFamily="18" charset="0"/>
              </a:rPr>
              <a:t>lymphoma</a:t>
            </a:r>
            <a:endParaRPr lang="en-IN" sz="2400">
              <a:effectLst/>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IN" sz="2400" b="0" i="0">
                <a:effectLst/>
                <a:latin typeface="Cambria" panose="02040503050406030204" pitchFamily="18" charset="0"/>
                <a:ea typeface="Cambria" panose="02040503050406030204" pitchFamily="18" charset="0"/>
              </a:rPr>
              <a:t>﻿﻿﻿CMV infection</a:t>
            </a:r>
            <a:endParaRPr lang="en-US" sz="2400"/>
          </a:p>
        </p:txBody>
      </p:sp>
    </p:spTree>
    <p:extLst>
      <p:ext uri="{BB962C8B-B14F-4D97-AF65-F5344CB8AC3E}">
        <p14:creationId xmlns:p14="http://schemas.microsoft.com/office/powerpoint/2010/main" val="351127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589DAB-AB8D-F5E4-0CE0-C83DA50413F0}"/>
              </a:ext>
            </a:extLst>
          </p:cNvPr>
          <p:cNvSpPr>
            <a:spLocks noGrp="1"/>
          </p:cNvSpPr>
          <p:nvPr>
            <p:ph idx="1"/>
          </p:nvPr>
        </p:nvSpPr>
        <p:spPr>
          <a:xfrm>
            <a:off x="838200" y="473137"/>
            <a:ext cx="10515600" cy="5703826"/>
          </a:xfrm>
        </p:spPr>
        <p:txBody>
          <a:bodyPr>
            <a:normAutofit/>
          </a:bodyPr>
          <a:lstStyle/>
          <a:p>
            <a:pPr marL="0" indent="0">
              <a:buNone/>
            </a:pPr>
            <a:r>
              <a:rPr lang="en-IN" sz="2400" b="1" i="0">
                <a:effectLst/>
                <a:latin typeface="Cambria" panose="02040503050406030204" pitchFamily="18" charset="0"/>
                <a:ea typeface="Cambria" panose="02040503050406030204" pitchFamily="18" charset="0"/>
              </a:rPr>
              <a:t>﻿﻿﻿3. Blood culture</a:t>
            </a:r>
          </a:p>
          <a:p>
            <a:pPr marL="0" indent="0">
              <a:buNone/>
            </a:pPr>
            <a:endParaRPr lang="en-IN" sz="2400" b="1" i="0">
              <a:effectLst/>
              <a:latin typeface="Cambria" panose="02040503050406030204" pitchFamily="18" charset="0"/>
              <a:ea typeface="Cambria" panose="02040503050406030204" pitchFamily="18" charset="0"/>
            </a:endParaRPr>
          </a:p>
          <a:p>
            <a:pPr marL="0" indent="0">
              <a:buNone/>
            </a:pPr>
            <a:r>
              <a:rPr lang="en-IN" sz="2400" b="1" i="0">
                <a:effectLst/>
                <a:latin typeface="Cambria" panose="02040503050406030204" pitchFamily="18" charset="0"/>
                <a:ea typeface="Cambria" panose="02040503050406030204" pitchFamily="18" charset="0"/>
              </a:rPr>
              <a:t>4</a:t>
            </a:r>
            <a:r>
              <a:rPr lang="en-IN" sz="2400">
                <a:latin typeface="Cambria" panose="02040503050406030204" pitchFamily="18" charset="0"/>
                <a:ea typeface="Cambria" panose="02040503050406030204" pitchFamily="18" charset="0"/>
              </a:rPr>
              <a:t>. </a:t>
            </a:r>
            <a:r>
              <a:rPr lang="en-IN" sz="2400" b="1" i="0">
                <a:effectLst/>
                <a:latin typeface="Cambria" panose="02040503050406030204" pitchFamily="18" charset="0"/>
                <a:ea typeface="Cambria" panose="02040503050406030204" pitchFamily="18" charset="0"/>
              </a:rPr>
              <a:t>﻿﻿﻿Serological tests</a:t>
            </a:r>
            <a:r>
              <a:rPr lang="en-IN" sz="2400" b="0" i="0">
                <a:effectLst/>
                <a:latin typeface="Cambria" panose="02040503050406030204" pitchFamily="18" charset="0"/>
                <a:ea typeface="Cambria" panose="02040503050406030204" pitchFamily="18" charset="0"/>
              </a:rPr>
              <a:t> (4 fold rise significant). Useful in:</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﻿﻿﻿Enteric fever</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﻿﻿﻿Hepatitis</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﻿﻿﻿CMV infection</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﻿﻿﻿Tularemia</a:t>
            </a:r>
            <a:endParaRPr lang="en-IN" sz="2400">
              <a:effectLst/>
              <a:latin typeface="Cambria" panose="02040503050406030204" pitchFamily="18" charset="0"/>
              <a:ea typeface="Cambria" panose="02040503050406030204" pitchFamily="18" charset="0"/>
            </a:endParaRPr>
          </a:p>
          <a:p>
            <a:endParaRPr lang="en-IN" sz="2400">
              <a:latin typeface="Cambria" panose="02040503050406030204" pitchFamily="18" charset="0"/>
              <a:ea typeface="Cambria" panose="02040503050406030204" pitchFamily="18" charset="0"/>
            </a:endParaRPr>
          </a:p>
          <a:p>
            <a:pPr marL="0" indent="0">
              <a:buNone/>
            </a:pPr>
            <a:r>
              <a:rPr lang="en-IN" sz="2400" b="1" i="0">
                <a:effectLst/>
                <a:latin typeface="Cambria" panose="02040503050406030204" pitchFamily="18" charset="0"/>
                <a:ea typeface="Cambria" panose="02040503050406030204" pitchFamily="18" charset="0"/>
              </a:rPr>
              <a:t>5. Imaging techniques</a:t>
            </a:r>
            <a:endParaRPr lang="en-IN" sz="2400" b="1">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a:t>
            </a:r>
            <a:r>
              <a:rPr lang="en-IN" sz="2400" b="1" i="0">
                <a:effectLst/>
                <a:latin typeface="Cambria" panose="02040503050406030204" pitchFamily="18" charset="0"/>
                <a:ea typeface="Cambria" panose="02040503050406030204" pitchFamily="18" charset="0"/>
              </a:rPr>
              <a:t>Plain X-ray chest:</a:t>
            </a:r>
            <a:r>
              <a:rPr lang="en-IN" sz="2400" b="0" i="0">
                <a:effectLst/>
                <a:latin typeface="Cambria" panose="02040503050406030204" pitchFamily="18" charset="0"/>
                <a:ea typeface="Cambria" panose="02040503050406030204" pitchFamily="18" charset="0"/>
              </a:rPr>
              <a:t> In all patients with PUO, when initial X-rav chest is normal, a second X-ray must be taken after 3 weeks to rule out miliary tuberculosis (time taken for radiological opacity to appear): Mottling of &lt; 0.5 mm is not detectable in X-ray.</a:t>
            </a:r>
            <a:endParaRPr lang="en-IN" sz="2400">
              <a:latin typeface="Cambria" panose="02040503050406030204" pitchFamily="18" charset="0"/>
              <a:ea typeface="Cambria" panose="02040503050406030204" pitchFamily="18" charset="0"/>
            </a:endParaRPr>
          </a:p>
          <a:p>
            <a:endParaRPr lang="en-IN" sz="2400">
              <a:effectLst/>
              <a:latin typeface="Cambria" panose="02040503050406030204" pitchFamily="18" charset="0"/>
              <a:ea typeface="Cambria" panose="02040503050406030204" pitchFamily="18" charset="0"/>
            </a:endParaRPr>
          </a:p>
          <a:p>
            <a:endParaRPr lang="en-US" sz="2400"/>
          </a:p>
        </p:txBody>
      </p:sp>
      <p:sp>
        <p:nvSpPr>
          <p:cNvPr id="4" name="TextBox 3">
            <a:extLst>
              <a:ext uri="{FF2B5EF4-FFF2-40B4-BE49-F238E27FC236}">
                <a16:creationId xmlns:a16="http://schemas.microsoft.com/office/drawing/2014/main" id="{FACEEF34-D90D-C430-DF3A-F4787C3A34ED}"/>
              </a:ext>
            </a:extLst>
          </p:cNvPr>
          <p:cNvSpPr txBox="1"/>
          <p:nvPr/>
        </p:nvSpPr>
        <p:spPr>
          <a:xfrm>
            <a:off x="4471520" y="1781237"/>
            <a:ext cx="3248959" cy="1938992"/>
          </a:xfrm>
          <a:prstGeom prst="rect">
            <a:avLst/>
          </a:prstGeom>
          <a:noFill/>
        </p:spPr>
        <p:txBody>
          <a:bodyPr wrap="square" rtlCol="0">
            <a:spAutoFit/>
          </a:bodyPr>
          <a:lstStyle/>
          <a:p>
            <a:pPr marL="342900" indent="-342900">
              <a:buFont typeface="Arial" panose="020B0604020202020204" pitchFamily="34" charset="0"/>
              <a:buChar char="•"/>
            </a:pPr>
            <a:r>
              <a:rPr lang="en-IN" sz="2400" b="0" i="0">
                <a:effectLst/>
                <a:latin typeface="Cambria" panose="02040503050406030204" pitchFamily="18" charset="0"/>
                <a:ea typeface="Cambria" panose="02040503050406030204" pitchFamily="18" charset="0"/>
              </a:rPr>
              <a:t>Secondary syphilis</a:t>
            </a:r>
            <a:endParaRPr lang="en-IN" sz="2400">
              <a:effectLst/>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IN" sz="2400" b="0" i="0">
                <a:effectLst/>
                <a:latin typeface="Cambria" panose="02040503050406030204" pitchFamily="18" charset="0"/>
                <a:ea typeface="Cambria" panose="02040503050406030204" pitchFamily="18" charset="0"/>
              </a:rPr>
              <a:t>﻿﻿﻿Brucellosis</a:t>
            </a:r>
            <a:endParaRPr lang="en-IN" sz="2400">
              <a:effectLst/>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IN" sz="2400" b="0" i="0">
                <a:effectLst/>
                <a:latin typeface="Cambria" panose="02040503050406030204" pitchFamily="18" charset="0"/>
                <a:ea typeface="Cambria" panose="02040503050406030204" pitchFamily="18" charset="0"/>
              </a:rPr>
              <a:t>﻿﻿﻿Q-fever</a:t>
            </a:r>
            <a:endParaRPr lang="en-IN" sz="2400">
              <a:effectLst/>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IN" sz="2400" b="0" i="0">
                <a:effectLst/>
                <a:latin typeface="Cambria" panose="02040503050406030204" pitchFamily="18" charset="0"/>
                <a:ea typeface="Cambria" panose="02040503050406030204" pitchFamily="18" charset="0"/>
              </a:rPr>
              <a:t>﻿﻿﻿Amoebiasis</a:t>
            </a:r>
            <a:endParaRPr lang="en-IN" sz="2400">
              <a:effectLst/>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IN" sz="2400" b="0" i="0">
                <a:effectLst/>
                <a:latin typeface="Cambria" panose="02040503050406030204" pitchFamily="18" charset="0"/>
                <a:ea typeface="Cambria" panose="02040503050406030204" pitchFamily="18" charset="0"/>
              </a:rPr>
              <a:t>﻿﻿﻿HIV</a:t>
            </a:r>
            <a:endParaRPr lang="en-US" sz="2400"/>
          </a:p>
        </p:txBody>
      </p:sp>
    </p:spTree>
    <p:extLst>
      <p:ext uri="{BB962C8B-B14F-4D97-AF65-F5344CB8AC3E}">
        <p14:creationId xmlns:p14="http://schemas.microsoft.com/office/powerpoint/2010/main" val="449727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94038-D18D-A6F2-ECD9-2F35EA19181A}"/>
              </a:ext>
            </a:extLst>
          </p:cNvPr>
          <p:cNvSpPr>
            <a:spLocks noGrp="1"/>
          </p:cNvSpPr>
          <p:nvPr>
            <p:ph idx="1"/>
          </p:nvPr>
        </p:nvSpPr>
        <p:spPr>
          <a:xfrm>
            <a:off x="626533" y="385981"/>
            <a:ext cx="10515600" cy="5901796"/>
          </a:xfrm>
        </p:spPr>
        <p:txBody>
          <a:bodyPr>
            <a:noAutofit/>
          </a:bodyPr>
          <a:lstStyle/>
          <a:p>
            <a:r>
              <a:rPr lang="en-IN" sz="2400" b="1" i="0">
                <a:effectLst/>
                <a:latin typeface="Cambria" panose="02040503050406030204" pitchFamily="18" charset="0"/>
                <a:ea typeface="Cambria" panose="02040503050406030204" pitchFamily="18" charset="0"/>
              </a:rPr>
              <a:t>﻿﻿﻿Contrast films</a:t>
            </a:r>
            <a:br>
              <a:rPr lang="en-IN" sz="2400" b="0" i="0">
                <a:effectLst/>
                <a:latin typeface="Cambria" panose="02040503050406030204" pitchFamily="18" charset="0"/>
                <a:ea typeface="Cambria" panose="02040503050406030204" pitchFamily="18" charset="0"/>
              </a:rPr>
            </a:br>
            <a:r>
              <a:rPr lang="en-IN" sz="2400" b="0" i="0">
                <a:effectLst/>
                <a:latin typeface="Cambria" panose="02040503050406030204" pitchFamily="18" charset="0"/>
                <a:ea typeface="Cambria" panose="02040503050406030204" pitchFamily="18" charset="0"/>
              </a:rPr>
              <a:t>IVP in renal abscesses, tumours</a:t>
            </a:r>
            <a:br>
              <a:rPr lang="en-IN" sz="2400" b="0" i="0">
                <a:effectLst/>
                <a:latin typeface="Cambria" panose="02040503050406030204" pitchFamily="18" charset="0"/>
                <a:ea typeface="Cambria" panose="02040503050406030204" pitchFamily="18" charset="0"/>
              </a:rPr>
            </a:br>
            <a:r>
              <a:rPr lang="en-IN" sz="2400" b="0" i="0">
                <a:effectLst/>
                <a:latin typeface="Cambria" panose="02040503050406030204" pitchFamily="18" charset="0"/>
                <a:ea typeface="Cambria" panose="02040503050406030204" pitchFamily="18" charset="0"/>
              </a:rPr>
              <a:t>Barium meal in intrinsic bowel disease</a:t>
            </a:r>
            <a:br>
              <a:rPr lang="en-IN" sz="2400" b="0" i="0">
                <a:effectLst/>
                <a:latin typeface="Cambria" panose="02040503050406030204" pitchFamily="18" charset="0"/>
                <a:ea typeface="Cambria" panose="02040503050406030204" pitchFamily="18" charset="0"/>
              </a:rPr>
            </a:br>
            <a:r>
              <a:rPr lang="en-IN" sz="2400" b="0" i="0">
                <a:effectLst/>
                <a:latin typeface="Cambria" panose="02040503050406030204" pitchFamily="18" charset="0"/>
                <a:ea typeface="Cambria" panose="02040503050406030204" pitchFamily="18" charset="0"/>
              </a:rPr>
              <a:t>Oral cholecystogram andCholangiography</a:t>
            </a:r>
          </a:p>
          <a:p>
            <a:endParaRPr lang="en-IN" sz="2400">
              <a:effectLst/>
              <a:latin typeface="Cambria" panose="02040503050406030204" pitchFamily="18" charset="0"/>
              <a:ea typeface="Cambria" panose="02040503050406030204" pitchFamily="18" charset="0"/>
            </a:endParaRPr>
          </a:p>
          <a:p>
            <a:r>
              <a:rPr lang="en-IN" sz="2400" b="1" i="0">
                <a:effectLst/>
                <a:latin typeface="Cambria" panose="02040503050406030204" pitchFamily="18" charset="0"/>
                <a:ea typeface="Cambria" panose="02040503050406030204" pitchFamily="18" charset="0"/>
              </a:rPr>
              <a:t>﻿﻿﻿Ultrasound:</a:t>
            </a:r>
            <a:r>
              <a:rPr lang="en-IN" sz="2400" b="0" i="0">
                <a:effectLst/>
                <a:latin typeface="Cambria" panose="02040503050406030204" pitchFamily="18" charset="0"/>
                <a:ea typeface="Cambria" panose="02040503050406030204" pitchFamily="18" charset="0"/>
              </a:rPr>
              <a:t> Excellent imaging is procured in thin individuals and poor imaging in obese indi-viduals. SOL in hepatobiliary tree of more than 1 cm and endocarditic vegetation of more than 2 mm can be detected.</a:t>
            </a:r>
          </a:p>
          <a:p>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a:t>
            </a:r>
            <a:r>
              <a:rPr lang="en-IN" sz="2400" b="1" i="0">
                <a:effectLst/>
                <a:latin typeface="Cambria" panose="02040503050406030204" pitchFamily="18" charset="0"/>
                <a:ea typeface="Cambria" panose="02040503050406030204" pitchFamily="18" charset="0"/>
              </a:rPr>
              <a:t>CT scan: </a:t>
            </a:r>
            <a:r>
              <a:rPr lang="en-IN" sz="2400" b="0" i="0">
                <a:effectLst/>
                <a:latin typeface="Cambria" panose="02040503050406030204" pitchFamily="18" charset="0"/>
                <a:ea typeface="Cambria" panose="02040503050406030204" pitchFamily="18" charset="0"/>
              </a:rPr>
              <a:t>It gives excellent imaging in obese patients also. SOL in liver of more than 1 cm and CNS lesion of more than 2 </a:t>
            </a:r>
            <a:r>
              <a:rPr lang="en-IN" sz="2400">
                <a:latin typeface="Cambria" panose="02040503050406030204" pitchFamily="18" charset="0"/>
                <a:ea typeface="Cambria" panose="02040503050406030204" pitchFamily="18" charset="0"/>
              </a:rPr>
              <a:t>m</a:t>
            </a:r>
            <a:r>
              <a:rPr lang="en-IN" sz="2400" b="0" i="0">
                <a:effectLst/>
                <a:latin typeface="Cambria" panose="02040503050406030204" pitchFamily="18" charset="0"/>
                <a:ea typeface="Cambria" panose="02040503050406030204" pitchFamily="18" charset="0"/>
              </a:rPr>
              <a:t>m can be detected.</a:t>
            </a:r>
          </a:p>
          <a:p>
            <a:endParaRPr lang="en-IN" sz="2400" b="0" i="0">
              <a:effectLst/>
              <a:latin typeface="Cambria" panose="02040503050406030204" pitchFamily="18" charset="0"/>
              <a:ea typeface="Cambria" panose="02040503050406030204" pitchFamily="18" charset="0"/>
            </a:endParaRPr>
          </a:p>
          <a:p>
            <a:r>
              <a:rPr lang="en-IN" sz="2400" b="1" i="0">
                <a:effectLst/>
                <a:latin typeface="Cambria" panose="02040503050406030204" pitchFamily="18" charset="0"/>
                <a:ea typeface="Cambria" panose="02040503050406030204" pitchFamily="18" charset="0"/>
              </a:rPr>
              <a:t>MRI:</a:t>
            </a:r>
            <a:r>
              <a:rPr lang="en-IN" sz="2400" b="0" i="0">
                <a:effectLst/>
                <a:latin typeface="Cambria" panose="02040503050406030204" pitchFamily="18" charset="0"/>
                <a:ea typeface="Cambria" panose="02040503050406030204" pitchFamily="18" charset="0"/>
              </a:rPr>
              <a:t> It gives best resolution of tissue planes of differing intensity. It has an advantage over CT scan when studying bone, brain, pelvis, spinal cord and thoracic large vessels. MRI is contraindicated when metal clips are present. (MRI and CT scans are useless in diagnosing meningitis)</a:t>
            </a:r>
            <a:endParaRPr lang="en-IN" sz="240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8005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3AC88-4392-3D48-E24E-2CCB60995EB2}"/>
              </a:ext>
            </a:extLst>
          </p:cNvPr>
          <p:cNvSpPr>
            <a:spLocks noGrp="1"/>
          </p:cNvSpPr>
          <p:nvPr>
            <p:ph idx="1"/>
          </p:nvPr>
        </p:nvSpPr>
        <p:spPr>
          <a:xfrm>
            <a:off x="838200" y="1008529"/>
            <a:ext cx="10515600" cy="5168434"/>
          </a:xfrm>
        </p:spPr>
        <p:txBody>
          <a:bodyPr>
            <a:normAutofit/>
          </a:bodyPr>
          <a:lstStyle/>
          <a:p>
            <a:r>
              <a:rPr lang="en-IN" sz="2400" b="1" i="0">
                <a:effectLst/>
                <a:latin typeface="Cambria" panose="02040503050406030204" pitchFamily="18" charset="0"/>
                <a:ea typeface="Cambria" panose="02040503050406030204" pitchFamily="18" charset="0"/>
              </a:rPr>
              <a:t>Radionuclide scans:</a:t>
            </a:r>
            <a:r>
              <a:rPr lang="en-IN" sz="2400" b="0" i="0">
                <a:effectLst/>
                <a:latin typeface="Cambria" panose="02040503050406030204" pitchFamily="18" charset="0"/>
                <a:ea typeface="Cambria" panose="02040503050406030204" pitchFamily="18" charset="0"/>
              </a:rPr>
              <a:t> 99m Tc-Sulphur colloid is used for scanning liver and spleen. 111 Indium labelled leucocytes are used for detection of intra-abdominal abscess.</a:t>
            </a:r>
          </a:p>
          <a:p>
            <a:endParaRPr lang="en-IN" sz="2400">
              <a:effectLst/>
              <a:latin typeface="Cambria" panose="02040503050406030204" pitchFamily="18" charset="0"/>
              <a:ea typeface="Cambria" panose="02040503050406030204" pitchFamily="18" charset="0"/>
            </a:endParaRPr>
          </a:p>
          <a:p>
            <a:pPr marL="0" indent="0">
              <a:buNone/>
            </a:pPr>
            <a:r>
              <a:rPr lang="en-IN" sz="2400" b="0" i="0">
                <a:effectLst/>
                <a:latin typeface="Cambria" panose="02040503050406030204" pitchFamily="18" charset="0"/>
                <a:ea typeface="Cambria" panose="02040503050406030204" pitchFamily="18" charset="0"/>
              </a:rPr>
              <a:t>﻿﻿﻿</a:t>
            </a:r>
            <a:r>
              <a:rPr lang="en-IN" sz="2400" b="1">
                <a:latin typeface="Cambria" panose="02040503050406030204" pitchFamily="18" charset="0"/>
                <a:ea typeface="Cambria" panose="02040503050406030204" pitchFamily="18" charset="0"/>
              </a:rPr>
              <a:t>6. C</a:t>
            </a:r>
            <a:r>
              <a:rPr lang="en-IN" sz="2400" b="1" i="0">
                <a:effectLst/>
                <a:latin typeface="Cambria" panose="02040503050406030204" pitchFamily="18" charset="0"/>
                <a:ea typeface="Cambria" panose="02040503050406030204" pitchFamily="18" charset="0"/>
              </a:rPr>
              <a:t>SF study</a:t>
            </a:r>
          </a:p>
          <a:p>
            <a:pPr marL="0" indent="0">
              <a:buNone/>
            </a:pPr>
            <a:endParaRPr lang="en-IN" sz="2400" b="1">
              <a:effectLst/>
              <a:latin typeface="Cambria" panose="02040503050406030204" pitchFamily="18" charset="0"/>
              <a:ea typeface="Cambria" panose="02040503050406030204" pitchFamily="18" charset="0"/>
            </a:endParaRPr>
          </a:p>
          <a:p>
            <a:pPr marL="0" indent="0">
              <a:buNone/>
            </a:pPr>
            <a:r>
              <a:rPr lang="en-IN" sz="2400" b="0" i="0">
                <a:effectLst/>
                <a:latin typeface="Cambria" panose="02040503050406030204" pitchFamily="18" charset="0"/>
                <a:ea typeface="Cambria" panose="02040503050406030204" pitchFamily="18" charset="0"/>
              </a:rPr>
              <a:t>﻿﻿</a:t>
            </a:r>
            <a:r>
              <a:rPr lang="en-IN" sz="2400" b="1" i="0">
                <a:effectLst/>
                <a:latin typeface="Cambria" panose="02040503050406030204" pitchFamily="18" charset="0"/>
                <a:ea typeface="Cambria" panose="02040503050406030204" pitchFamily="18" charset="0"/>
              </a:rPr>
              <a:t>﻿7. Bone marrow study</a:t>
            </a:r>
            <a:endParaRPr lang="en-IN" sz="2400" b="1">
              <a:effectLst/>
              <a:latin typeface="Cambria" panose="02040503050406030204" pitchFamily="18" charset="0"/>
              <a:ea typeface="Cambria" panose="02040503050406030204" pitchFamily="18" charset="0"/>
            </a:endParaRPr>
          </a:p>
          <a:p>
            <a:endParaRPr lang="en-US" sz="2400"/>
          </a:p>
        </p:txBody>
      </p:sp>
    </p:spTree>
    <p:extLst>
      <p:ext uri="{BB962C8B-B14F-4D97-AF65-F5344CB8AC3E}">
        <p14:creationId xmlns:p14="http://schemas.microsoft.com/office/powerpoint/2010/main" val="2840204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218897C0-370D-7836-3C68-9985C20CF0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392" y="0"/>
            <a:ext cx="7433235" cy="5853113"/>
          </a:xfrm>
        </p:spPr>
      </p:pic>
      <p:pic>
        <p:nvPicPr>
          <p:cNvPr id="11" name="Picture 11">
            <a:extLst>
              <a:ext uri="{FF2B5EF4-FFF2-40B4-BE49-F238E27FC236}">
                <a16:creationId xmlns:a16="http://schemas.microsoft.com/office/drawing/2014/main" id="{58469435-B369-3A30-27A8-A98BBBE4F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392" y="5861923"/>
            <a:ext cx="7433236" cy="996078"/>
          </a:xfrm>
          <a:prstGeom prst="rect">
            <a:avLst/>
          </a:prstGeom>
        </p:spPr>
      </p:pic>
    </p:spTree>
    <p:extLst>
      <p:ext uri="{BB962C8B-B14F-4D97-AF65-F5344CB8AC3E}">
        <p14:creationId xmlns:p14="http://schemas.microsoft.com/office/powerpoint/2010/main" val="235695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E35E-67E5-CF71-CB98-C5D53981B45C}"/>
              </a:ext>
            </a:extLst>
          </p:cNvPr>
          <p:cNvSpPr>
            <a:spLocks noGrp="1"/>
          </p:cNvSpPr>
          <p:nvPr>
            <p:ph type="title"/>
          </p:nvPr>
        </p:nvSpPr>
        <p:spPr/>
        <p:txBody>
          <a:bodyPr>
            <a:noAutofit/>
          </a:bodyPr>
          <a:lstStyle/>
          <a:p>
            <a:r>
              <a:rPr lang="en-IN" sz="4000" b="1" u="sng">
                <a:latin typeface="Cambria" panose="02040503050406030204" pitchFamily="18" charset="0"/>
                <a:ea typeface="Cambria" panose="02040503050406030204" pitchFamily="18" charset="0"/>
                <a:cs typeface="Aldhabi" pitchFamily="2" charset="-78"/>
              </a:rPr>
              <a:t>NORMAL BODY TEMPERATURE &amp; PHYSIOLOGICAL VARIATION: </a:t>
            </a:r>
            <a:endParaRPr lang="en-IN" sz="4000" b="1" u="sng" dirty="0">
              <a:latin typeface="Cambria" panose="02040503050406030204" pitchFamily="18" charset="0"/>
              <a:ea typeface="Cambria" panose="02040503050406030204" pitchFamily="18" charset="0"/>
              <a:cs typeface="Aldhabi" pitchFamily="2" charset="-78"/>
            </a:endParaRPr>
          </a:p>
        </p:txBody>
      </p:sp>
      <p:sp>
        <p:nvSpPr>
          <p:cNvPr id="3" name="Content Placeholder 2">
            <a:extLst>
              <a:ext uri="{FF2B5EF4-FFF2-40B4-BE49-F238E27FC236}">
                <a16:creationId xmlns:a16="http://schemas.microsoft.com/office/drawing/2014/main" id="{9E08A9DA-C6F7-B712-61F5-91816E04D84D}"/>
              </a:ext>
            </a:extLst>
          </p:cNvPr>
          <p:cNvSpPr>
            <a:spLocks noGrp="1"/>
          </p:cNvSpPr>
          <p:nvPr>
            <p:ph idx="1"/>
          </p:nvPr>
        </p:nvSpPr>
        <p:spPr>
          <a:xfrm>
            <a:off x="704726" y="1979706"/>
            <a:ext cx="11011648" cy="4513169"/>
          </a:xfrm>
        </p:spPr>
        <p:txBody>
          <a:bodyPr>
            <a:noAutofit/>
          </a:bodyPr>
          <a:lstStyle/>
          <a:p>
            <a:r>
              <a:rPr lang="en-IN" sz="2400" b="0" i="0" dirty="0">
                <a:effectLst/>
                <a:latin typeface="Cambria" panose="02040503050406030204" pitchFamily="18" charset="0"/>
                <a:ea typeface="Cambria" panose="02040503050406030204" pitchFamily="18" charset="0"/>
                <a:cs typeface="Aldhabi" pitchFamily="2" charset="-78"/>
              </a:rPr>
              <a:t>Normal Oral Temperature varies between</a:t>
            </a:r>
            <a:r>
              <a:rPr lang="en-IN" sz="2400" dirty="0">
                <a:latin typeface="Cambria" panose="02040503050406030204" pitchFamily="18" charset="0"/>
                <a:ea typeface="Cambria" panose="02040503050406030204" pitchFamily="18" charset="0"/>
                <a:cs typeface="Aldhabi" pitchFamily="2" charset="-78"/>
              </a:rPr>
              <a:t> </a:t>
            </a:r>
            <a:r>
              <a:rPr lang="en-IN" sz="2400" b="0" i="0" dirty="0">
                <a:effectLst/>
                <a:latin typeface="Cambria" panose="02040503050406030204" pitchFamily="18" charset="0"/>
                <a:ea typeface="Cambria" panose="02040503050406030204" pitchFamily="18" charset="0"/>
                <a:cs typeface="Aldhabi" pitchFamily="2" charset="-78"/>
              </a:rPr>
              <a:t> 37.0°C (98.6°F)at 6.00 AM</a:t>
            </a:r>
            <a:r>
              <a:rPr lang="en-IN" sz="2400" dirty="0">
                <a:latin typeface="Cambria" panose="02040503050406030204" pitchFamily="18" charset="0"/>
                <a:ea typeface="Cambria" panose="02040503050406030204" pitchFamily="18" charset="0"/>
                <a:cs typeface="Aldhabi" pitchFamily="2" charset="-78"/>
              </a:rPr>
              <a:t> to</a:t>
            </a:r>
            <a:r>
              <a:rPr lang="en-IN" sz="2400" b="0" i="0" dirty="0">
                <a:effectLst/>
                <a:latin typeface="Cambria" panose="02040503050406030204" pitchFamily="18" charset="0"/>
                <a:ea typeface="Cambria" panose="02040503050406030204" pitchFamily="18" charset="0"/>
                <a:cs typeface="Aldhabi" pitchFamily="2" charset="-78"/>
              </a:rPr>
              <a:t> 37.6°C (99.6°F) at 6.00 PM. </a:t>
            </a:r>
          </a:p>
          <a:p>
            <a:r>
              <a:rPr lang="en-IN" sz="2400" b="0" i="0" dirty="0">
                <a:effectLst/>
                <a:latin typeface="Cambria" panose="02040503050406030204" pitchFamily="18" charset="0"/>
                <a:ea typeface="Cambria" panose="02040503050406030204" pitchFamily="18" charset="0"/>
                <a:cs typeface="Aldhabi" pitchFamily="2" charset="-78"/>
              </a:rPr>
              <a:t>The normal diurnal variation is 1°F. The normal body temperature is more towards the evening because of increased BMR and increased skeletal muscle activity.</a:t>
            </a:r>
          </a:p>
          <a:p>
            <a:r>
              <a:rPr lang="en-IN" sz="2400" dirty="0">
                <a:latin typeface="Cambria" panose="02040503050406030204" pitchFamily="18" charset="0"/>
                <a:ea typeface="Cambria" panose="02040503050406030204" pitchFamily="18" charset="0"/>
              </a:rPr>
              <a:t>B</a:t>
            </a:r>
            <a:r>
              <a:rPr lang="en-IN" sz="2400" b="0" i="0" dirty="0">
                <a:effectLst/>
                <a:latin typeface="Cambria" panose="02040503050406030204" pitchFamily="18" charset="0"/>
                <a:ea typeface="Cambria" panose="02040503050406030204" pitchFamily="18" charset="0"/>
              </a:rPr>
              <a:t>ody temperatures have seasonal variation as well, with low levels during summer and higher levels during winter.</a:t>
            </a:r>
            <a:endParaRPr lang="en-IN" sz="2400" dirty="0">
              <a:effectLst/>
              <a:latin typeface="Cambria" panose="02040503050406030204" pitchFamily="18" charset="0"/>
              <a:ea typeface="Cambria" panose="02040503050406030204" pitchFamily="18" charset="0"/>
              <a:cs typeface="Aldhabi" pitchFamily="2" charset="-78"/>
            </a:endParaRPr>
          </a:p>
          <a:p>
            <a:r>
              <a:rPr lang="en-IN" sz="2400" b="0" i="0" dirty="0">
                <a:effectLst/>
                <a:latin typeface="Cambria" panose="02040503050406030204" pitchFamily="18" charset="0"/>
                <a:ea typeface="Cambria" panose="02040503050406030204" pitchFamily="18" charset="0"/>
                <a:cs typeface="Aldhabi" pitchFamily="2" charset="-78"/>
              </a:rPr>
              <a:t>Rectal temperature is 0.6°C (1°F) higher than oral temperature which is 0.6°C (1°F) higher than axillary temperature.</a:t>
            </a:r>
          </a:p>
          <a:p>
            <a:endParaRPr lang="en-IN" sz="2400" dirty="0">
              <a:effectLst/>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3516620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65AE6DE-2B20-FED9-FC5E-BDFDDDB3E3C9}"/>
              </a:ext>
            </a:extLst>
          </p:cNvPr>
          <p:cNvSpPr>
            <a:spLocks noGrp="1"/>
          </p:cNvSpPr>
          <p:nvPr>
            <p:ph idx="1"/>
          </p:nvPr>
        </p:nvSpPr>
        <p:spPr>
          <a:xfrm>
            <a:off x="681815" y="983627"/>
            <a:ext cx="10828369" cy="5774765"/>
          </a:xfrm>
        </p:spPr>
        <p:txBody>
          <a:bodyPr>
            <a:noAutofit/>
          </a:bodyPr>
          <a:lstStyle/>
          <a:p>
            <a:r>
              <a:rPr lang="en-IN" sz="2400" b="0" i="0" dirty="0">
                <a:effectLst/>
                <a:latin typeface="Cambria" panose="02040503050406030204" pitchFamily="18" charset="0"/>
                <a:ea typeface="Cambria" panose="02040503050406030204" pitchFamily="18" charset="0"/>
              </a:rPr>
              <a:t>Treatment of fever and its symptoms with routine antipyretics does no harm and does not slow the resolution of common viral and bacterial infections.</a:t>
            </a:r>
          </a:p>
          <a:p>
            <a:r>
              <a:rPr lang="en-IN" sz="2400" b="0" i="0" dirty="0">
                <a:effectLst/>
                <a:latin typeface="Cambria" panose="02040503050406030204" pitchFamily="18" charset="0"/>
                <a:ea typeface="Cambria" panose="02040503050406030204" pitchFamily="18" charset="0"/>
              </a:rPr>
              <a:t>However, in bacterial infections, the withholding of antipyretic therapy can be helpful in evaluating the effectiveness of a particular antibiotic, especially in the absence of positive cultures of the infecting organism, and the routine use of antipyretics can mask an inadequately treated bacterial infection. </a:t>
            </a:r>
          </a:p>
          <a:p>
            <a:r>
              <a:rPr lang="en-IN" sz="2400" b="0" i="0" dirty="0">
                <a:effectLst/>
                <a:latin typeface="Cambria" panose="02040503050406030204" pitchFamily="18" charset="0"/>
                <a:ea typeface="Cambria" panose="02040503050406030204" pitchFamily="18" charset="0"/>
              </a:rPr>
              <a:t>The objectives in treating fever are first to reduce the elevated hypothalamic set point and second to facilitate heat loss. </a:t>
            </a:r>
          </a:p>
          <a:p>
            <a:r>
              <a:rPr lang="en-IN" sz="2400" b="0" i="0" dirty="0">
                <a:effectLst/>
                <a:latin typeface="Cambria" panose="02040503050406030204" pitchFamily="18" charset="0"/>
                <a:ea typeface="Cambria" panose="02040503050406030204" pitchFamily="18" charset="0"/>
              </a:rPr>
              <a:t>Oral aspirin and NSAIDs effectively reduce fever but can adversely affect platelets and the gastrointestinal tract. Therefore, acetaminophen is preferred as an antipyretic.</a:t>
            </a:r>
          </a:p>
          <a:p>
            <a:r>
              <a:rPr lang="en-IN" sz="2400" b="0" i="0" dirty="0">
                <a:effectLst/>
                <a:latin typeface="Cambria" panose="02040503050406030204" pitchFamily="18" charset="0"/>
                <a:ea typeface="Cambria" panose="02040503050406030204" pitchFamily="18" charset="0"/>
              </a:rPr>
              <a:t>In children, acetaminophen or oral ibuprofen must be used because aspirin increases the risk of </a:t>
            </a:r>
            <a:r>
              <a:rPr lang="en-IN" sz="2400" b="0" i="0" dirty="0" err="1">
                <a:effectLst/>
                <a:latin typeface="Cambria" panose="02040503050406030204" pitchFamily="18" charset="0"/>
                <a:ea typeface="Cambria" panose="02040503050406030204" pitchFamily="18" charset="0"/>
              </a:rPr>
              <a:t>Reye's</a:t>
            </a:r>
            <a:r>
              <a:rPr lang="en-IN" sz="2400" b="0" i="0" dirty="0">
                <a:effectLst/>
                <a:latin typeface="Cambria" panose="02040503050406030204" pitchFamily="18" charset="0"/>
                <a:ea typeface="Cambria" panose="02040503050406030204" pitchFamily="18" charset="0"/>
              </a:rPr>
              <a:t> syndrome. </a:t>
            </a:r>
          </a:p>
          <a:p>
            <a:r>
              <a:rPr lang="en-IN" sz="2400" b="0" i="0" dirty="0">
                <a:effectLst/>
                <a:latin typeface="Cambria" panose="02040503050406030204" pitchFamily="18" charset="0"/>
                <a:ea typeface="Cambria" panose="02040503050406030204" pitchFamily="18" charset="0"/>
              </a:rPr>
              <a:t>If the patient cannot take oral antipyretics, parenteral preparations of NSAIDs and rectal suppositories of various antipyretics can be used.</a:t>
            </a:r>
          </a:p>
          <a:p>
            <a:endParaRPr lang="en-US" sz="2400" dirty="0">
              <a:latin typeface="Cambria" panose="02040503050406030204" pitchFamily="18" charset="0"/>
              <a:ea typeface="Cambria" panose="02040503050406030204" pitchFamily="18" charset="0"/>
            </a:endParaRPr>
          </a:p>
        </p:txBody>
      </p:sp>
      <p:sp>
        <p:nvSpPr>
          <p:cNvPr id="3" name="Title 1">
            <a:extLst>
              <a:ext uri="{FF2B5EF4-FFF2-40B4-BE49-F238E27FC236}">
                <a16:creationId xmlns:a16="http://schemas.microsoft.com/office/drawing/2014/main" id="{FB251AEA-41EC-B2AB-2A50-6CA04BF15C4C}"/>
              </a:ext>
            </a:extLst>
          </p:cNvPr>
          <p:cNvSpPr>
            <a:spLocks noGrp="1"/>
          </p:cNvSpPr>
          <p:nvPr>
            <p:ph type="title"/>
          </p:nvPr>
        </p:nvSpPr>
        <p:spPr>
          <a:xfrm>
            <a:off x="838200" y="-30272"/>
            <a:ext cx="10515600" cy="1325563"/>
          </a:xfrm>
        </p:spPr>
        <p:txBody>
          <a:bodyPr>
            <a:normAutofit/>
          </a:bodyPr>
          <a:lstStyle/>
          <a:p>
            <a:r>
              <a:rPr lang="en-IN" sz="3200" b="1" u="sng" dirty="0">
                <a:latin typeface="Cambria" panose="02040503050406030204" pitchFamily="18" charset="0"/>
                <a:ea typeface="Cambria" panose="02040503050406030204" pitchFamily="18" charset="0"/>
                <a:cs typeface="Aldhabi" pitchFamily="2" charset="-78"/>
              </a:rPr>
              <a:t>TREATMENT OF FEVER:</a:t>
            </a:r>
          </a:p>
        </p:txBody>
      </p:sp>
    </p:spTree>
    <p:extLst>
      <p:ext uri="{BB962C8B-B14F-4D97-AF65-F5344CB8AC3E}">
        <p14:creationId xmlns:p14="http://schemas.microsoft.com/office/powerpoint/2010/main" val="3478522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D90C5-042E-9001-40F5-8F26B0A41193}"/>
              </a:ext>
            </a:extLst>
          </p:cNvPr>
          <p:cNvSpPr>
            <a:spLocks noGrp="1"/>
          </p:cNvSpPr>
          <p:nvPr>
            <p:ph idx="1"/>
          </p:nvPr>
        </p:nvSpPr>
        <p:spPr>
          <a:xfrm>
            <a:off x="838200" y="1058333"/>
            <a:ext cx="10515600" cy="5118630"/>
          </a:xfrm>
        </p:spPr>
        <p:txBody>
          <a:bodyPr>
            <a:normAutofit/>
          </a:bodyPr>
          <a:lstStyle/>
          <a:p>
            <a:r>
              <a:rPr lang="en-IN" sz="2400" dirty="0">
                <a:latin typeface="Cambria" panose="02040503050406030204" pitchFamily="18" charset="0"/>
                <a:ea typeface="Cambria" panose="02040503050406030204" pitchFamily="18" charset="0"/>
              </a:rPr>
              <a:t>In cases of PUO, t</a:t>
            </a:r>
            <a:r>
              <a:rPr lang="en-IN" sz="2400" b="0" i="0" dirty="0">
                <a:effectLst/>
                <a:latin typeface="Cambria" panose="02040503050406030204" pitchFamily="18" charset="0"/>
                <a:ea typeface="Cambria" panose="02040503050406030204" pitchFamily="18" charset="0"/>
              </a:rPr>
              <a:t>herapeutic trials are best avoided whenever possible. If instituted, the drug should be specific for that certain condition.</a:t>
            </a:r>
            <a:endParaRPr lang="en-IN" sz="240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Examples include:</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﻿﻿Aspirin in a possible case of juvenile rheumatoid arthritis</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a:t>
            </a:r>
            <a:r>
              <a:rPr lang="en-IN" sz="2400" b="0" i="0" dirty="0" err="1">
                <a:effectLst/>
                <a:latin typeface="Cambria" panose="02040503050406030204" pitchFamily="18" charset="0"/>
                <a:ea typeface="Cambria" panose="02040503050406030204" pitchFamily="18" charset="0"/>
              </a:rPr>
              <a:t>Antitubercular</a:t>
            </a:r>
            <a:r>
              <a:rPr lang="en-IN" sz="2400" b="0" i="0" dirty="0">
                <a:effectLst/>
                <a:latin typeface="Cambria" panose="02040503050406030204" pitchFamily="18" charset="0"/>
                <a:ea typeface="Cambria" panose="02040503050406030204" pitchFamily="18" charset="0"/>
              </a:rPr>
              <a:t> agents continued for 3 to 4 weeks in suspected occult tuberculosis</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﻿﻿Antibiotics in a patient with suspected endocarditis awaiting culture report</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﻿﻿Heparin for suspected pulmonary embolism</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﻿﻿Corticosteroids for suspected giant-cell arteritis</a:t>
            </a:r>
            <a:endParaRPr lang="en-IN" sz="2400" dirty="0">
              <a:effectLst/>
              <a:latin typeface="Cambria" panose="02040503050406030204" pitchFamily="18" charset="0"/>
              <a:ea typeface="Cambria" panose="02040503050406030204" pitchFamily="18" charset="0"/>
            </a:endParaRPr>
          </a:p>
          <a:p>
            <a:pPr>
              <a:buFont typeface="Wingdings" pitchFamily="2" charset="2"/>
              <a:buChar char="v"/>
            </a:pPr>
            <a:r>
              <a:rPr lang="en-IN" sz="2400" b="0" i="0" dirty="0">
                <a:effectLst/>
                <a:latin typeface="Cambria" panose="02040503050406030204" pitchFamily="18" charset="0"/>
                <a:ea typeface="Cambria" panose="02040503050406030204" pitchFamily="18" charset="0"/>
              </a:rPr>
              <a:t>﻿﻿</a:t>
            </a:r>
            <a:r>
              <a:rPr lang="en-IN" sz="2400" b="0" i="0" dirty="0" err="1">
                <a:effectLst/>
                <a:latin typeface="Cambria" panose="02040503050406030204" pitchFamily="18" charset="0"/>
                <a:ea typeface="Cambria" panose="02040503050406030204" pitchFamily="18" charset="0"/>
              </a:rPr>
              <a:t>Antitubercular</a:t>
            </a:r>
            <a:r>
              <a:rPr lang="en-IN" sz="2400" b="0" i="0" dirty="0">
                <a:effectLst/>
                <a:latin typeface="Cambria" panose="02040503050406030204" pitchFamily="18" charset="0"/>
                <a:ea typeface="Cambria" panose="02040503050406030204" pitchFamily="18" charset="0"/>
              </a:rPr>
              <a:t> or steroid therapy in a suspected case of granulomatous hepatitis.</a:t>
            </a:r>
            <a:endParaRPr lang="en-IN" sz="2400" dirty="0">
              <a:effectLst/>
              <a:latin typeface="Cambria" panose="02040503050406030204" pitchFamily="18" charset="0"/>
              <a:ea typeface="Cambria" panose="02040503050406030204" pitchFamily="18" charset="0"/>
            </a:endParaRPr>
          </a:p>
          <a:p>
            <a:endParaRPr lang="en-US" sz="2400" dirty="0"/>
          </a:p>
        </p:txBody>
      </p:sp>
    </p:spTree>
    <p:extLst>
      <p:ext uri="{BB962C8B-B14F-4D97-AF65-F5344CB8AC3E}">
        <p14:creationId xmlns:p14="http://schemas.microsoft.com/office/powerpoint/2010/main" val="127056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A39D-2BD7-C8E2-029D-F3B0A5704F78}"/>
              </a:ext>
            </a:extLst>
          </p:cNvPr>
          <p:cNvSpPr>
            <a:spLocks noGrp="1"/>
          </p:cNvSpPr>
          <p:nvPr>
            <p:ph type="title"/>
          </p:nvPr>
        </p:nvSpPr>
        <p:spPr/>
        <p:txBody>
          <a:bodyPr>
            <a:normAutofit/>
          </a:bodyPr>
          <a:lstStyle/>
          <a:p>
            <a:r>
              <a:rPr lang="en-IN" sz="4000" b="1" u="sng" dirty="0">
                <a:latin typeface="Cambria" panose="02040503050406030204" pitchFamily="18" charset="0"/>
                <a:ea typeface="Cambria" panose="02040503050406030204" pitchFamily="18" charset="0"/>
                <a:cs typeface="Aldhabi" pitchFamily="2" charset="-78"/>
              </a:rPr>
              <a:t>EVIDENCE BASED STUDY</a:t>
            </a:r>
          </a:p>
        </p:txBody>
      </p:sp>
      <p:sp>
        <p:nvSpPr>
          <p:cNvPr id="3" name="Content Placeholder 2">
            <a:extLst>
              <a:ext uri="{FF2B5EF4-FFF2-40B4-BE49-F238E27FC236}">
                <a16:creationId xmlns:a16="http://schemas.microsoft.com/office/drawing/2014/main" id="{0EE7589D-B127-06B6-2912-55CCE11CD89B}"/>
              </a:ext>
            </a:extLst>
          </p:cNvPr>
          <p:cNvSpPr>
            <a:spLocks noGrp="1"/>
          </p:cNvSpPr>
          <p:nvPr>
            <p:ph idx="1"/>
          </p:nvPr>
        </p:nvSpPr>
        <p:spPr>
          <a:xfrm>
            <a:off x="838200" y="1809380"/>
            <a:ext cx="9723948" cy="4540619"/>
          </a:xfrm>
        </p:spPr>
        <p:txBody>
          <a:bodyPr>
            <a:noAutofit/>
          </a:bodyPr>
          <a:lstStyle/>
          <a:p>
            <a:r>
              <a:rPr lang="en-IN" sz="2400" b="1" dirty="0">
                <a:solidFill>
                  <a:srgbClr val="212121"/>
                </a:solidFill>
                <a:effectLst/>
                <a:latin typeface="Cambria" panose="02040503050406030204" pitchFamily="18" charset="0"/>
                <a:ea typeface="Cambria" panose="02040503050406030204" pitchFamily="18" charset="0"/>
                <a:cs typeface="Aldhabi" pitchFamily="2" charset="-78"/>
              </a:rPr>
              <a:t>Background: </a:t>
            </a:r>
            <a:r>
              <a:rPr lang="en-IN" sz="2400" dirty="0">
                <a:solidFill>
                  <a:srgbClr val="212121"/>
                </a:solidFill>
                <a:effectLst/>
                <a:latin typeface="Cambria" panose="02040503050406030204" pitchFamily="18" charset="0"/>
                <a:ea typeface="Cambria" panose="02040503050406030204" pitchFamily="18" charset="0"/>
                <a:cs typeface="Aldhabi" pitchFamily="2" charset="-78"/>
              </a:rPr>
              <a:t>Tuberculosis (TB), especially extrapulmonary tuberculosis (EPTB), is an important cause of fever of unknown origin (FUO) in </a:t>
            </a:r>
            <a:r>
              <a:rPr lang="en-IN" sz="2400">
                <a:solidFill>
                  <a:srgbClr val="212121"/>
                </a:solidFill>
                <a:effectLst/>
                <a:latin typeface="Cambria" panose="02040503050406030204" pitchFamily="18" charset="0"/>
                <a:ea typeface="Cambria" panose="02040503050406030204" pitchFamily="18" charset="0"/>
                <a:cs typeface="Aldhabi" pitchFamily="2" charset="-78"/>
              </a:rPr>
              <a:t>TB-burdened areas.</a:t>
            </a:r>
          </a:p>
          <a:p>
            <a:endParaRPr lang="en-IN" sz="2400" dirty="0">
              <a:solidFill>
                <a:srgbClr val="212121"/>
              </a:solidFill>
              <a:effectLst/>
              <a:latin typeface="Cambria" panose="02040503050406030204" pitchFamily="18" charset="0"/>
              <a:ea typeface="Cambria" panose="02040503050406030204" pitchFamily="18" charset="0"/>
              <a:cs typeface="Aldhabi" pitchFamily="2" charset="-78"/>
            </a:endParaRPr>
          </a:p>
          <a:p>
            <a:r>
              <a:rPr lang="en-IN" sz="2400" b="1" dirty="0">
                <a:solidFill>
                  <a:srgbClr val="212121"/>
                </a:solidFill>
                <a:effectLst/>
                <a:latin typeface="Cambria" panose="02040503050406030204" pitchFamily="18" charset="0"/>
                <a:ea typeface="Cambria" panose="02040503050406030204" pitchFamily="18" charset="0"/>
                <a:cs typeface="Aldhabi" pitchFamily="2" charset="-78"/>
              </a:rPr>
              <a:t>Methods: </a:t>
            </a:r>
            <a:r>
              <a:rPr lang="en-IN" sz="2400" dirty="0">
                <a:solidFill>
                  <a:srgbClr val="212121"/>
                </a:solidFill>
                <a:effectLst/>
                <a:latin typeface="Cambria" panose="02040503050406030204" pitchFamily="18" charset="0"/>
                <a:ea typeface="Cambria" panose="02040503050406030204" pitchFamily="18" charset="0"/>
                <a:cs typeface="Aldhabi" pitchFamily="2" charset="-78"/>
              </a:rPr>
              <a:t>We </a:t>
            </a:r>
            <a:r>
              <a:rPr lang="en-IN" sz="2400">
                <a:solidFill>
                  <a:srgbClr val="212121"/>
                </a:solidFill>
                <a:effectLst/>
                <a:latin typeface="Cambria" panose="02040503050406030204" pitchFamily="18" charset="0"/>
                <a:ea typeface="Cambria" panose="02040503050406030204" pitchFamily="18" charset="0"/>
                <a:cs typeface="Aldhabi" pitchFamily="2" charset="-78"/>
              </a:rPr>
              <a:t>retrospectively analysed </a:t>
            </a:r>
            <a:r>
              <a:rPr lang="en-IN" sz="2400" dirty="0">
                <a:solidFill>
                  <a:srgbClr val="212121"/>
                </a:solidFill>
                <a:effectLst/>
                <a:latin typeface="Cambria" panose="02040503050406030204" pitchFamily="18" charset="0"/>
                <a:ea typeface="Cambria" panose="02040503050406030204" pitchFamily="18" charset="0"/>
                <a:cs typeface="Aldhabi" pitchFamily="2" charset="-78"/>
              </a:rPr>
              <a:t>EPTB patients who were referred with FUO at 3 university-affiliated hospitals over 8 years (2010-2017). The subjects were assigned to groups of early diagnosis and delayed diagnosis within 3 days of an initial comprehensive evaluation from the referral. Clinical and laboratory variables were compared between the groups.</a:t>
            </a:r>
            <a:endParaRPr lang="en-IN" sz="2400" dirty="0">
              <a:effectLst/>
              <a:latin typeface="Cambria" panose="02040503050406030204" pitchFamily="18" charset="0"/>
              <a:ea typeface="Cambria" panose="02040503050406030204" pitchFamily="18" charset="0"/>
              <a:cs typeface="Aldhabi" pitchFamily="2" charset="-78"/>
            </a:endParaRPr>
          </a:p>
          <a:p>
            <a:endParaRPr lang="en-IN" sz="2400" dirty="0">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3777736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288A4A-373C-F282-B1C4-CC4FCA0114B9}"/>
              </a:ext>
            </a:extLst>
          </p:cNvPr>
          <p:cNvSpPr>
            <a:spLocks noGrp="1"/>
          </p:cNvSpPr>
          <p:nvPr>
            <p:ph idx="1"/>
          </p:nvPr>
        </p:nvSpPr>
        <p:spPr>
          <a:xfrm>
            <a:off x="476917" y="492392"/>
            <a:ext cx="11052691" cy="6056824"/>
          </a:xfrm>
        </p:spPr>
        <p:txBody>
          <a:bodyPr>
            <a:noAutofit/>
          </a:bodyPr>
          <a:lstStyle/>
          <a:p>
            <a:r>
              <a:rPr lang="en-IN" sz="2400" b="1" dirty="0">
                <a:solidFill>
                  <a:srgbClr val="212121"/>
                </a:solidFill>
                <a:effectLst/>
                <a:latin typeface="Cambria" panose="02040503050406030204" pitchFamily="18" charset="0"/>
                <a:ea typeface="Cambria" panose="02040503050406030204" pitchFamily="18" charset="0"/>
                <a:cs typeface="Aldhabi" pitchFamily="2" charset="-78"/>
              </a:rPr>
              <a:t>Results: </a:t>
            </a:r>
            <a:r>
              <a:rPr lang="en-IN" sz="2400" dirty="0">
                <a:solidFill>
                  <a:srgbClr val="212121"/>
                </a:solidFill>
                <a:effectLst/>
                <a:latin typeface="Cambria" panose="02040503050406030204" pitchFamily="18" charset="0"/>
                <a:ea typeface="Cambria" panose="02040503050406030204" pitchFamily="18" charset="0"/>
                <a:cs typeface="Aldhabi" pitchFamily="2" charset="-78"/>
              </a:rPr>
              <a:t>A total of 95 patients with febrile EPTB were included. Localizing symptoms and/or signs suggestive of anatomy were identified in 62.1% of the patients. </a:t>
            </a:r>
          </a:p>
          <a:p>
            <a:r>
              <a:rPr lang="en-IN" sz="2400" dirty="0">
                <a:solidFill>
                  <a:srgbClr val="212121"/>
                </a:solidFill>
                <a:effectLst/>
                <a:latin typeface="Cambria" panose="02040503050406030204" pitchFamily="18" charset="0"/>
                <a:ea typeface="Cambria" panose="02040503050406030204" pitchFamily="18" charset="0"/>
                <a:cs typeface="Aldhabi" pitchFamily="2" charset="-78"/>
              </a:rPr>
              <a:t>Concurrent lung involvement by TB was presented by 49.5% (47/95) of the patients, and only 23.4% of them showed typical findings of pulmonary TB on simple chest X-ray. Most of the patients showed abnormal lesions on cross-sectional CT (98.9%) and MRI (100%). </a:t>
            </a:r>
          </a:p>
          <a:p>
            <a:r>
              <a:rPr lang="en-IN" sz="2400" dirty="0">
                <a:solidFill>
                  <a:srgbClr val="212121"/>
                </a:solidFill>
                <a:effectLst/>
                <a:latin typeface="Cambria" panose="02040503050406030204" pitchFamily="18" charset="0"/>
                <a:ea typeface="Cambria" panose="02040503050406030204" pitchFamily="18" charset="0"/>
                <a:cs typeface="Aldhabi" pitchFamily="2" charset="-78"/>
              </a:rPr>
              <a:t>The clinical variables and blood test results of patients were not significantly different between the two groups. The less typical imaging finding of EPTB on CT (38.5% vs. 79.0%) and MRI (37.5% vs. 79.0%) in the delayed diagnosis group was a risk factor for delayed diagnosis.</a:t>
            </a:r>
          </a:p>
          <a:p>
            <a:endParaRPr lang="en-IN" sz="2400" dirty="0">
              <a:solidFill>
                <a:srgbClr val="212121"/>
              </a:solidFill>
              <a:effectLst/>
              <a:latin typeface="Cambria" panose="02040503050406030204" pitchFamily="18" charset="0"/>
              <a:ea typeface="Cambria" panose="02040503050406030204" pitchFamily="18" charset="0"/>
              <a:cs typeface="Aldhabi" pitchFamily="2" charset="-78"/>
            </a:endParaRPr>
          </a:p>
          <a:p>
            <a:r>
              <a:rPr lang="en-IN" sz="2400" b="1" dirty="0">
                <a:solidFill>
                  <a:srgbClr val="212121"/>
                </a:solidFill>
                <a:effectLst/>
                <a:latin typeface="Cambria" panose="02040503050406030204" pitchFamily="18" charset="0"/>
                <a:ea typeface="Cambria" panose="02040503050406030204" pitchFamily="18" charset="0"/>
                <a:cs typeface="Aldhabi" pitchFamily="2" charset="-78"/>
              </a:rPr>
              <a:t>Conclusion: </a:t>
            </a:r>
            <a:r>
              <a:rPr lang="en-IN" sz="2400" dirty="0">
                <a:solidFill>
                  <a:srgbClr val="212121"/>
                </a:solidFill>
                <a:effectLst/>
                <a:latin typeface="Cambria" panose="02040503050406030204" pitchFamily="18" charset="0"/>
                <a:ea typeface="Cambria" panose="02040503050406030204" pitchFamily="18" charset="0"/>
                <a:cs typeface="Aldhabi" pitchFamily="2" charset="-78"/>
              </a:rPr>
              <a:t>Febrile EPTB referred as FUO showed nonspecific clinical manifestations. The active application of cross-sectional imaging tests according to clinical clues or randomly in the absence of local manifestations, combined with invasive diagnostic approaches even for atypical presentations may lead to an earlier diagnosis of febrile EPTB.</a:t>
            </a:r>
            <a:endParaRPr lang="en-IN" sz="2400" dirty="0">
              <a:effectLst/>
              <a:latin typeface="Cambria" panose="02040503050406030204" pitchFamily="18" charset="0"/>
              <a:ea typeface="Cambria" panose="02040503050406030204" pitchFamily="18" charset="0"/>
              <a:cs typeface="Aldhabi" pitchFamily="2" charset="-78"/>
            </a:endParaRPr>
          </a:p>
          <a:p>
            <a:endParaRPr lang="en-IN" sz="2400" dirty="0">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572243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6B73-30F5-1FAE-3189-8E1E4E6A1E52}"/>
              </a:ext>
            </a:extLst>
          </p:cNvPr>
          <p:cNvSpPr>
            <a:spLocks noGrp="1"/>
          </p:cNvSpPr>
          <p:nvPr>
            <p:ph type="title"/>
          </p:nvPr>
        </p:nvSpPr>
        <p:spPr/>
        <p:txBody>
          <a:bodyPr>
            <a:normAutofit/>
          </a:bodyPr>
          <a:lstStyle/>
          <a:p>
            <a:r>
              <a:rPr lang="en-IN" sz="4000" b="1" u="sng" dirty="0">
                <a:latin typeface="Cambria" panose="02040503050406030204" pitchFamily="18" charset="0"/>
                <a:ea typeface="Cambria" panose="02040503050406030204" pitchFamily="18" charset="0"/>
                <a:cs typeface="Aldhabi" pitchFamily="2" charset="-78"/>
              </a:rPr>
              <a:t>REFERENCES</a:t>
            </a:r>
          </a:p>
        </p:txBody>
      </p:sp>
      <p:sp>
        <p:nvSpPr>
          <p:cNvPr id="3" name="Content Placeholder 2">
            <a:extLst>
              <a:ext uri="{FF2B5EF4-FFF2-40B4-BE49-F238E27FC236}">
                <a16:creationId xmlns:a16="http://schemas.microsoft.com/office/drawing/2014/main" id="{AD9DF5EE-B6F2-73BC-93FE-8B2AAC9ADC1E}"/>
              </a:ext>
            </a:extLst>
          </p:cNvPr>
          <p:cNvSpPr>
            <a:spLocks noGrp="1"/>
          </p:cNvSpPr>
          <p:nvPr>
            <p:ph idx="1"/>
          </p:nvPr>
        </p:nvSpPr>
        <p:spPr/>
        <p:txBody>
          <a:bodyPr>
            <a:normAutofit/>
          </a:bodyPr>
          <a:lstStyle/>
          <a:p>
            <a:r>
              <a:rPr lang="en-IN" sz="2400" dirty="0">
                <a:latin typeface="Cambria" panose="02040503050406030204" pitchFamily="18" charset="0"/>
                <a:ea typeface="Cambria" panose="02040503050406030204" pitchFamily="18" charset="0"/>
                <a:cs typeface="Aldhabi" pitchFamily="2" charset="-78"/>
              </a:rPr>
              <a:t>MANUAL OF PRACTICAL MEDICINE –</a:t>
            </a:r>
            <a:r>
              <a:rPr lang="en-IN" sz="2400" dirty="0" err="1">
                <a:latin typeface="Cambria" panose="02040503050406030204" pitchFamily="18" charset="0"/>
                <a:ea typeface="Cambria" panose="02040503050406030204" pitchFamily="18" charset="0"/>
                <a:cs typeface="Aldhabi" pitchFamily="2" charset="-78"/>
              </a:rPr>
              <a:t>ALAGAPPAN</a:t>
            </a:r>
            <a:endParaRPr lang="en-IN" sz="2400" dirty="0">
              <a:latin typeface="Cambria" panose="02040503050406030204" pitchFamily="18" charset="0"/>
              <a:ea typeface="Cambria" panose="02040503050406030204" pitchFamily="18" charset="0"/>
              <a:cs typeface="Aldhabi" pitchFamily="2" charset="-78"/>
            </a:endParaRPr>
          </a:p>
          <a:p>
            <a:r>
              <a:rPr lang="en-IN" sz="2400">
                <a:latin typeface="Cambria" panose="02040503050406030204" pitchFamily="18" charset="0"/>
                <a:ea typeface="Cambria" panose="02040503050406030204" pitchFamily="18" charset="0"/>
                <a:cs typeface="Aldhabi" pitchFamily="2" charset="-78"/>
              </a:rPr>
              <a:t>HARRISON’S PRINCIPLES OF INTERNAL MEDICINE- 21</a:t>
            </a:r>
            <a:r>
              <a:rPr lang="en-IN" sz="2400" baseline="30000">
                <a:latin typeface="Cambria" panose="02040503050406030204" pitchFamily="18" charset="0"/>
                <a:ea typeface="Cambria" panose="02040503050406030204" pitchFamily="18" charset="0"/>
                <a:cs typeface="Aldhabi" pitchFamily="2" charset="-78"/>
              </a:rPr>
              <a:t>ST</a:t>
            </a:r>
            <a:r>
              <a:rPr lang="en-IN" sz="2400">
                <a:latin typeface="Cambria" panose="02040503050406030204" pitchFamily="18" charset="0"/>
                <a:ea typeface="Cambria" panose="02040503050406030204" pitchFamily="18" charset="0"/>
                <a:cs typeface="Aldhabi" pitchFamily="2" charset="-78"/>
              </a:rPr>
              <a:t> EDITION </a:t>
            </a:r>
            <a:endParaRPr lang="en-IN" sz="2400" dirty="0">
              <a:latin typeface="Cambria" panose="02040503050406030204" pitchFamily="18" charset="0"/>
              <a:ea typeface="Cambria" panose="02040503050406030204" pitchFamily="18" charset="0"/>
              <a:cs typeface="Aldhabi" pitchFamily="2" charset="-78"/>
            </a:endParaRPr>
          </a:p>
          <a:p>
            <a:r>
              <a:rPr lang="en-IN" sz="2400" b="0" i="0" u="none" strike="noStrike" dirty="0">
                <a:solidFill>
                  <a:srgbClr val="212121"/>
                </a:solidFill>
                <a:effectLst/>
                <a:latin typeface="Cambria" panose="02040503050406030204" pitchFamily="18" charset="0"/>
                <a:ea typeface="Cambria" panose="02040503050406030204" pitchFamily="18" charset="0"/>
              </a:rPr>
              <a:t>Kim JH, Kim ES, Jun KI, Jung HG, Bang JH, Choe PG, Park WB, Song KH, Kim HB, Kim NJ, Oh MD, Park SW. Delayed diagnosis of </a:t>
            </a:r>
            <a:r>
              <a:rPr lang="en-IN" sz="2400" b="0" i="0" u="none" strike="noStrike" dirty="0" err="1">
                <a:solidFill>
                  <a:srgbClr val="212121"/>
                </a:solidFill>
                <a:effectLst/>
                <a:latin typeface="Cambria" panose="02040503050406030204" pitchFamily="18" charset="0"/>
                <a:ea typeface="Cambria" panose="02040503050406030204" pitchFamily="18" charset="0"/>
              </a:rPr>
              <a:t>extrapulmonary</a:t>
            </a:r>
            <a:r>
              <a:rPr lang="en-IN" sz="2400" b="0" i="0" u="none" strike="noStrike" dirty="0">
                <a:solidFill>
                  <a:srgbClr val="212121"/>
                </a:solidFill>
                <a:effectLst/>
                <a:latin typeface="Cambria" panose="02040503050406030204" pitchFamily="18" charset="0"/>
                <a:ea typeface="Cambria" panose="02040503050406030204" pitchFamily="18" charset="0"/>
              </a:rPr>
              <a:t> tuberculosis presenting as fever of unknown origin in an intermediate-burden country. BMC Infect Dis. 2018 Aug 28;18(1):426. </a:t>
            </a:r>
            <a:r>
              <a:rPr lang="en-IN" sz="2400" b="0" i="0" u="none" strike="noStrike" dirty="0" err="1">
                <a:solidFill>
                  <a:srgbClr val="212121"/>
                </a:solidFill>
                <a:effectLst/>
                <a:latin typeface="Cambria" panose="02040503050406030204" pitchFamily="18" charset="0"/>
                <a:ea typeface="Cambria" panose="02040503050406030204" pitchFamily="18" charset="0"/>
              </a:rPr>
              <a:t>doi</a:t>
            </a:r>
            <a:r>
              <a:rPr lang="en-IN" sz="2400" b="0" i="0" u="none" strike="noStrike" dirty="0">
                <a:solidFill>
                  <a:srgbClr val="212121"/>
                </a:solidFill>
                <a:effectLst/>
                <a:latin typeface="Cambria" panose="02040503050406030204" pitchFamily="18" charset="0"/>
                <a:ea typeface="Cambria" panose="02040503050406030204" pitchFamily="18" charset="0"/>
              </a:rPr>
              <a:t>: 10.1186/s12879-018-3349-5. PMID: 30153813; PMCID: PMC6114835.</a:t>
            </a:r>
            <a:endParaRPr lang="en-IN" sz="2400" dirty="0">
              <a:latin typeface="Cambria" panose="02040503050406030204" pitchFamily="18" charset="0"/>
              <a:ea typeface="Cambria" panose="02040503050406030204" pitchFamily="18" charset="0"/>
              <a:cs typeface="Aldhabi" pitchFamily="2" charset="-78"/>
            </a:endParaRPr>
          </a:p>
        </p:txBody>
      </p:sp>
    </p:spTree>
    <p:extLst>
      <p:ext uri="{BB962C8B-B14F-4D97-AF65-F5344CB8AC3E}">
        <p14:creationId xmlns:p14="http://schemas.microsoft.com/office/powerpoint/2010/main" val="3029210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7D30EE-EE3A-A6EC-56FB-D329CD983A8D}"/>
              </a:ext>
            </a:extLst>
          </p:cNvPr>
          <p:cNvSpPr>
            <a:spLocks noGrp="1"/>
          </p:cNvSpPr>
          <p:nvPr>
            <p:ph idx="1"/>
          </p:nvPr>
        </p:nvSpPr>
        <p:spPr>
          <a:xfrm>
            <a:off x="838200" y="2816567"/>
            <a:ext cx="10515600" cy="1224865"/>
          </a:xfrm>
        </p:spPr>
        <p:txBody>
          <a:bodyPr>
            <a:normAutofit/>
          </a:bodyPr>
          <a:lstStyle/>
          <a:p>
            <a:pPr marL="0" indent="0" algn="ctr">
              <a:buNone/>
            </a:pPr>
            <a:r>
              <a:rPr lang="en-IN" sz="6000" b="1" u="sng" dirty="0">
                <a:latin typeface="Cambria" panose="02040503050406030204" pitchFamily="18" charset="0"/>
                <a:ea typeface="Cambria" panose="02040503050406030204" pitchFamily="18" charset="0"/>
                <a:cs typeface="Aldhabi" pitchFamily="2" charset="-78"/>
              </a:rPr>
              <a:t>THANK YOU</a:t>
            </a:r>
          </a:p>
        </p:txBody>
      </p:sp>
    </p:spTree>
    <p:extLst>
      <p:ext uri="{BB962C8B-B14F-4D97-AF65-F5344CB8AC3E}">
        <p14:creationId xmlns:p14="http://schemas.microsoft.com/office/powerpoint/2010/main" val="7957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32CC2-6A5A-34CE-D5B6-98EB10138E0C}"/>
              </a:ext>
            </a:extLst>
          </p:cNvPr>
          <p:cNvSpPr>
            <a:spLocks noGrp="1"/>
          </p:cNvSpPr>
          <p:nvPr>
            <p:ph idx="1"/>
          </p:nvPr>
        </p:nvSpPr>
        <p:spPr>
          <a:xfrm>
            <a:off x="838200" y="983627"/>
            <a:ext cx="10515600" cy="5193336"/>
          </a:xfrm>
        </p:spPr>
        <p:txBody>
          <a:bodyPr>
            <a:normAutofit/>
          </a:bodyPr>
          <a:lstStyle/>
          <a:p>
            <a:endParaRPr lang="en-IN" sz="2400" b="0" i="0" dirty="0">
              <a:effectLst/>
              <a:latin typeface="Cambria" panose="02040503050406030204" pitchFamily="18" charset="0"/>
              <a:ea typeface="Cambria" panose="02040503050406030204" pitchFamily="18" charset="0"/>
            </a:endParaRPr>
          </a:p>
          <a:p>
            <a:r>
              <a:rPr lang="en-IN" sz="2400" b="0" i="0" dirty="0">
                <a:effectLst/>
                <a:latin typeface="Cambria" panose="02040503050406030204" pitchFamily="18" charset="0"/>
                <a:ea typeface="Cambria" panose="02040503050406030204" pitchFamily="18" charset="0"/>
              </a:rPr>
              <a:t>Baseline temperatures are also affected by:-</a:t>
            </a:r>
          </a:p>
          <a:p>
            <a:pPr>
              <a:buFont typeface="Wingdings" pitchFamily="2" charset="2"/>
              <a:buChar char="v"/>
            </a:pPr>
            <a:r>
              <a:rPr lang="en-IN" sz="2400" b="0" i="0" dirty="0">
                <a:effectLst/>
                <a:latin typeface="Cambria" panose="02040503050406030204" pitchFamily="18" charset="0"/>
                <a:ea typeface="Cambria" panose="02040503050406030204" pitchFamily="18" charset="0"/>
              </a:rPr>
              <a:t> </a:t>
            </a:r>
            <a:r>
              <a:rPr lang="en-IN" sz="2400" dirty="0">
                <a:latin typeface="Cambria" panose="02040503050406030204" pitchFamily="18" charset="0"/>
                <a:ea typeface="Cambria" panose="02040503050406030204" pitchFamily="18" charset="0"/>
              </a:rPr>
              <a:t>A</a:t>
            </a:r>
            <a:r>
              <a:rPr lang="en-IN" sz="2400" b="0" i="0" dirty="0">
                <a:effectLst/>
                <a:latin typeface="Cambria" panose="02040503050406030204" pitchFamily="18" charset="0"/>
                <a:ea typeface="Cambria" panose="02040503050406030204" pitchFamily="18" charset="0"/>
              </a:rPr>
              <a:t>ge (lower by 0.02°C for every 10-year increase in age)</a:t>
            </a:r>
          </a:p>
          <a:p>
            <a:pPr>
              <a:buFont typeface="Wingdings" pitchFamily="2" charset="2"/>
              <a:buChar char="v"/>
            </a:pPr>
            <a:r>
              <a:rPr lang="en-IN" sz="2400" dirty="0">
                <a:latin typeface="Cambria" panose="02040503050406030204" pitchFamily="18" charset="0"/>
                <a:ea typeface="Cambria" panose="02040503050406030204" pitchFamily="18" charset="0"/>
              </a:rPr>
              <a:t>D</a:t>
            </a:r>
            <a:r>
              <a:rPr lang="en-IN" sz="2400" b="0" i="0" dirty="0">
                <a:effectLst/>
                <a:latin typeface="Cambria" panose="02040503050406030204" pitchFamily="18" charset="0"/>
                <a:ea typeface="Cambria" panose="02040503050406030204" pitchFamily="18" charset="0"/>
              </a:rPr>
              <a:t>emographics (African-American women have temperatures 0.052°C higher than white men)</a:t>
            </a:r>
          </a:p>
          <a:p>
            <a:pPr>
              <a:buFont typeface="Wingdings" pitchFamily="2" charset="2"/>
              <a:buChar char="v"/>
            </a:pPr>
            <a:r>
              <a:rPr lang="en-IN" sz="2400" dirty="0" err="1">
                <a:latin typeface="Cambria" panose="02040503050406030204" pitchFamily="18" charset="0"/>
                <a:ea typeface="Cambria" panose="02040503050406030204" pitchFamily="18" charset="0"/>
              </a:rPr>
              <a:t>C</a:t>
            </a:r>
            <a:r>
              <a:rPr lang="en-IN" sz="2400" b="0" i="0" dirty="0" err="1">
                <a:effectLst/>
                <a:latin typeface="Cambria" panose="02040503050406030204" pitchFamily="18" charset="0"/>
                <a:ea typeface="Cambria" panose="02040503050406030204" pitchFamily="18" charset="0"/>
              </a:rPr>
              <a:t>omorbid</a:t>
            </a:r>
            <a:r>
              <a:rPr lang="en-IN" sz="2400" b="0" i="0" dirty="0">
                <a:effectLst/>
                <a:latin typeface="Cambria" panose="02040503050406030204" pitchFamily="18" charset="0"/>
                <a:ea typeface="Cambria" panose="02040503050406030204" pitchFamily="18" charset="0"/>
              </a:rPr>
              <a:t> conditions (cancer is associated with 0.02°C higher temperatures; hypothyroidism is linked to temperatures lower by 0.01°C).</a:t>
            </a:r>
          </a:p>
          <a:p>
            <a:pPr>
              <a:buFont typeface="Wingdings" pitchFamily="2" charset="2"/>
              <a:buChar char="v"/>
            </a:pPr>
            <a:r>
              <a:rPr lang="en-IN" sz="2400" b="0" i="0" dirty="0">
                <a:effectLst/>
                <a:latin typeface="Cambria" panose="02040503050406030204" pitchFamily="18" charset="0"/>
                <a:ea typeface="Cambria" panose="02040503050406030204" pitchFamily="18" charset="0"/>
              </a:rPr>
              <a:t>In a menstruating woman, the early morning temperature is subnormal in the two weeks preceding ovulation. At the time of ovulation, the temperature rises by about 0.6°C (1°F), and persists till menstruation occurs (due to thermogenic property of progesterone).</a:t>
            </a:r>
            <a:endParaRPr lang="en-IN" sz="2400" dirty="0">
              <a:effectLst/>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355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633FED-45F5-3B92-E858-B1CF3565BD8A}"/>
              </a:ext>
            </a:extLst>
          </p:cNvPr>
          <p:cNvSpPr>
            <a:spLocks noGrp="1"/>
          </p:cNvSpPr>
          <p:nvPr/>
        </p:nvSpPr>
        <p:spPr>
          <a:xfrm>
            <a:off x="838200" y="151512"/>
            <a:ext cx="112018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800" b="1" u="sng" dirty="0">
                <a:latin typeface="Cambria" panose="02040503050406030204" pitchFamily="18" charset="0"/>
                <a:ea typeface="Cambria" panose="02040503050406030204" pitchFamily="18" charset="0"/>
                <a:cs typeface="Aldhabi" pitchFamily="2" charset="-78"/>
              </a:rPr>
              <a:t>MECHANISM OF FEVER DEVELOPMENT: </a:t>
            </a:r>
            <a:endParaRPr lang="en-US" sz="4800" dirty="0"/>
          </a:p>
        </p:txBody>
      </p:sp>
      <p:graphicFrame>
        <p:nvGraphicFramePr>
          <p:cNvPr id="9" name="Diagram 8">
            <a:extLst>
              <a:ext uri="{FF2B5EF4-FFF2-40B4-BE49-F238E27FC236}">
                <a16:creationId xmlns:a16="http://schemas.microsoft.com/office/drawing/2014/main" id="{A57A0189-8A60-AFAA-AC08-6B7C357163D5}"/>
              </a:ext>
            </a:extLst>
          </p:cNvPr>
          <p:cNvGraphicFramePr/>
          <p:nvPr>
            <p:extLst>
              <p:ext uri="{D42A27DB-BD31-4B8C-83A1-F6EECF244321}">
                <p14:modId xmlns:p14="http://schemas.microsoft.com/office/powerpoint/2010/main" val="4040823459"/>
              </p:ext>
            </p:extLst>
          </p:nvPr>
        </p:nvGraphicFramePr>
        <p:xfrm>
          <a:off x="838200" y="1177970"/>
          <a:ext cx="10923104" cy="5528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696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E45EE7-9A96-001D-8237-D92A13D264C1}"/>
              </a:ext>
            </a:extLst>
          </p:cNvPr>
          <p:cNvSpPr>
            <a:spLocks noGrp="1"/>
          </p:cNvSpPr>
          <p:nvPr/>
        </p:nvSpPr>
        <p:spPr>
          <a:xfrm>
            <a:off x="838200" y="151512"/>
            <a:ext cx="112018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800" b="1" u="sng" dirty="0">
                <a:latin typeface="Cambria" panose="02040503050406030204" pitchFamily="18" charset="0"/>
                <a:ea typeface="Cambria" panose="02040503050406030204" pitchFamily="18" charset="0"/>
                <a:cs typeface="Aldhabi" pitchFamily="2" charset="-78"/>
              </a:rPr>
              <a:t>MECHANISM OF FEVER RESOLUTION: </a:t>
            </a:r>
            <a:endParaRPr lang="en-US" sz="4800" dirty="0"/>
          </a:p>
        </p:txBody>
      </p:sp>
      <p:graphicFrame>
        <p:nvGraphicFramePr>
          <p:cNvPr id="10" name="Diagram 9">
            <a:extLst>
              <a:ext uri="{FF2B5EF4-FFF2-40B4-BE49-F238E27FC236}">
                <a16:creationId xmlns:a16="http://schemas.microsoft.com/office/drawing/2014/main" id="{B51AF2AE-293A-F614-25BA-CE039F6EF80E}"/>
              </a:ext>
            </a:extLst>
          </p:cNvPr>
          <p:cNvGraphicFramePr/>
          <p:nvPr>
            <p:extLst>
              <p:ext uri="{D42A27DB-BD31-4B8C-83A1-F6EECF244321}">
                <p14:modId xmlns:p14="http://schemas.microsoft.com/office/powerpoint/2010/main" val="2164409076"/>
              </p:ext>
            </p:extLst>
          </p:nvPr>
        </p:nvGraphicFramePr>
        <p:xfrm>
          <a:off x="838200" y="1325563"/>
          <a:ext cx="10515600" cy="5380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97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F124-C4A8-C2A4-851B-EFAB51D4E7F8}"/>
              </a:ext>
            </a:extLst>
          </p:cNvPr>
          <p:cNvSpPr>
            <a:spLocks noGrp="1"/>
          </p:cNvSpPr>
          <p:nvPr>
            <p:ph type="title"/>
          </p:nvPr>
        </p:nvSpPr>
        <p:spPr>
          <a:xfrm>
            <a:off x="838200" y="122021"/>
            <a:ext cx="10515600" cy="1325563"/>
          </a:xfrm>
        </p:spPr>
        <p:txBody>
          <a:bodyPr>
            <a:normAutofit/>
          </a:bodyPr>
          <a:lstStyle/>
          <a:p>
            <a:r>
              <a:rPr lang="en-IN" sz="4800" b="1" u="sng">
                <a:latin typeface="Cambria" panose="02040503050406030204" pitchFamily="18" charset="0"/>
                <a:ea typeface="Cambria" panose="02040503050406030204" pitchFamily="18" charset="0"/>
                <a:cs typeface="Aldhabi" pitchFamily="2" charset="-78"/>
              </a:rPr>
              <a:t>PATHOGENESIS OF FEVER: </a:t>
            </a:r>
            <a:endParaRPr lang="en-US" sz="4800"/>
          </a:p>
        </p:txBody>
      </p:sp>
      <p:pic>
        <p:nvPicPr>
          <p:cNvPr id="4" name="Picture 4">
            <a:extLst>
              <a:ext uri="{FF2B5EF4-FFF2-40B4-BE49-F238E27FC236}">
                <a16:creationId xmlns:a16="http://schemas.microsoft.com/office/drawing/2014/main" id="{49966A2D-8AC0-EED8-756B-D79C24705A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4477" y="1447584"/>
            <a:ext cx="8243046" cy="5045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904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74F59-2D42-C32A-AF8F-09E2E49C4BBA}"/>
              </a:ext>
            </a:extLst>
          </p:cNvPr>
          <p:cNvSpPr>
            <a:spLocks noGrp="1"/>
          </p:cNvSpPr>
          <p:nvPr>
            <p:ph idx="1"/>
          </p:nvPr>
        </p:nvSpPr>
        <p:spPr>
          <a:xfrm>
            <a:off x="838200" y="465667"/>
            <a:ext cx="5257800" cy="6027208"/>
          </a:xfrm>
        </p:spPr>
        <p:txBody>
          <a:bodyPr>
            <a:normAutofit/>
          </a:bodyPr>
          <a:lstStyle/>
          <a:p>
            <a:r>
              <a:rPr lang="en-IN" sz="2400" b="0" i="0">
                <a:effectLst/>
                <a:latin typeface="Cambria" panose="02040503050406030204" pitchFamily="18" charset="0"/>
                <a:ea typeface="Cambria" panose="02040503050406030204" pitchFamily="18" charset="0"/>
              </a:rPr>
              <a:t>Fever can subside in the following ways:-</a:t>
            </a:r>
          </a:p>
          <a:p>
            <a:endParaRPr lang="en-IN" sz="2400">
              <a:effectLst/>
              <a:latin typeface="Cambria" panose="02040503050406030204" pitchFamily="18" charset="0"/>
              <a:ea typeface="Cambria" panose="02040503050406030204" pitchFamily="18" charset="0"/>
            </a:endParaRPr>
          </a:p>
          <a:p>
            <a:r>
              <a:rPr lang="en-IN" sz="2400" b="1" i="0">
                <a:effectLst/>
                <a:latin typeface="Cambria" panose="02040503050406030204" pitchFamily="18" charset="0"/>
                <a:ea typeface="Cambria" panose="02040503050406030204" pitchFamily="18" charset="0"/>
              </a:rPr>
              <a:t>Crisis :</a:t>
            </a:r>
            <a:r>
              <a:rPr lang="en-IN" sz="2400" b="0" i="0">
                <a:effectLst/>
                <a:latin typeface="Cambria" panose="02040503050406030204" pitchFamily="18" charset="0"/>
                <a:ea typeface="Cambria" panose="02040503050406030204" pitchFamily="18" charset="0"/>
              </a:rPr>
              <a:t> Elevated temperature settles down to the baseline immediately after starting treatment. It may be accompanied by diaphoresis, diarrhoea or diuresis, e.g. Pneumonia.</a:t>
            </a:r>
          </a:p>
          <a:p>
            <a:endParaRPr lang="en-IN" sz="2400">
              <a:effectLst/>
              <a:latin typeface="Cambria" panose="02040503050406030204" pitchFamily="18" charset="0"/>
              <a:ea typeface="Cambria" panose="02040503050406030204" pitchFamily="18" charset="0"/>
            </a:endParaRPr>
          </a:p>
          <a:p>
            <a:r>
              <a:rPr lang="en-IN" sz="2400" b="1" i="0">
                <a:effectLst/>
                <a:latin typeface="Cambria" panose="02040503050406030204" pitchFamily="18" charset="0"/>
                <a:ea typeface="Cambria" panose="02040503050406030204" pitchFamily="18" charset="0"/>
              </a:rPr>
              <a:t>Lysis :</a:t>
            </a:r>
            <a:r>
              <a:rPr lang="en-IN" sz="2400" b="0" i="0">
                <a:effectLst/>
                <a:latin typeface="Cambria" panose="02040503050406030204" pitchFamily="18" charset="0"/>
                <a:ea typeface="Cambria" panose="02040503050406030204" pitchFamily="18" charset="0"/>
              </a:rPr>
              <a:t> Elevated temperature settles down to the baseline in a step ladder fashion, after starting treatment, e.g. Typhoid fever.</a:t>
            </a:r>
            <a:endParaRPr lang="en-IN" sz="2400">
              <a:effectLst/>
              <a:latin typeface="Cambria" panose="02040503050406030204" pitchFamily="18" charset="0"/>
              <a:ea typeface="Cambria" panose="02040503050406030204" pitchFamily="18" charset="0"/>
            </a:endParaRPr>
          </a:p>
          <a:p>
            <a:endParaRPr lang="en-IN" sz="2400">
              <a:effectLst/>
              <a:latin typeface="Cambria" panose="02040503050406030204" pitchFamily="18" charset="0"/>
              <a:ea typeface="Cambria" panose="02040503050406030204" pitchFamily="18" charset="0"/>
            </a:endParaRPr>
          </a:p>
        </p:txBody>
      </p:sp>
      <p:pic>
        <p:nvPicPr>
          <p:cNvPr id="4" name="Picture 4">
            <a:extLst>
              <a:ext uri="{FF2B5EF4-FFF2-40B4-BE49-F238E27FC236}">
                <a16:creationId xmlns:a16="http://schemas.microsoft.com/office/drawing/2014/main" id="{8F04D135-2ECA-E230-5C50-25174D23D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466" y="120820"/>
            <a:ext cx="3598334" cy="3257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a:extLst>
              <a:ext uri="{FF2B5EF4-FFF2-40B4-BE49-F238E27FC236}">
                <a16:creationId xmlns:a16="http://schemas.microsoft.com/office/drawing/2014/main" id="{65BA410D-4D1D-F5EF-D7E3-2E630B7E2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466" y="3479271"/>
            <a:ext cx="3598334" cy="3308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901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C8A2-5B5C-70C9-D2A0-D236AB1F7E42}"/>
              </a:ext>
            </a:extLst>
          </p:cNvPr>
          <p:cNvSpPr>
            <a:spLocks noGrp="1"/>
          </p:cNvSpPr>
          <p:nvPr>
            <p:ph type="title"/>
          </p:nvPr>
        </p:nvSpPr>
        <p:spPr/>
        <p:txBody>
          <a:bodyPr>
            <a:normAutofit/>
          </a:bodyPr>
          <a:lstStyle/>
          <a:p>
            <a:r>
              <a:rPr lang="en-IN" sz="4000" b="1" u="sng">
                <a:latin typeface="Cambria" panose="02040503050406030204" pitchFamily="18" charset="0"/>
                <a:ea typeface="Cambria" panose="02040503050406030204" pitchFamily="18" charset="0"/>
                <a:cs typeface="Aldhabi" pitchFamily="2" charset="-78"/>
              </a:rPr>
              <a:t>ASSOCIATED SIGNS &amp; SYMPTOMS:</a:t>
            </a:r>
            <a:endParaRPr lang="en-US" sz="4000"/>
          </a:p>
        </p:txBody>
      </p:sp>
      <p:sp>
        <p:nvSpPr>
          <p:cNvPr id="3" name="Content Placeholder 2">
            <a:extLst>
              <a:ext uri="{FF2B5EF4-FFF2-40B4-BE49-F238E27FC236}">
                <a16:creationId xmlns:a16="http://schemas.microsoft.com/office/drawing/2014/main" id="{462C1E32-CE5D-094D-FB89-EA6094C7799E}"/>
              </a:ext>
            </a:extLst>
          </p:cNvPr>
          <p:cNvSpPr>
            <a:spLocks noGrp="1"/>
          </p:cNvSpPr>
          <p:nvPr>
            <p:ph idx="1"/>
          </p:nvPr>
        </p:nvSpPr>
        <p:spPr>
          <a:xfrm>
            <a:off x="838200" y="1901233"/>
            <a:ext cx="10305427" cy="4355073"/>
          </a:xfrm>
        </p:spPr>
        <p:txBody>
          <a:bodyPr>
            <a:noAutofit/>
          </a:bodyPr>
          <a:lstStyle/>
          <a:p>
            <a:r>
              <a:rPr lang="en-IN" sz="2400" b="0" i="0">
                <a:effectLst/>
                <a:latin typeface="Cambria" panose="02040503050406030204" pitchFamily="18" charset="0"/>
                <a:ea typeface="Cambria" panose="02040503050406030204" pitchFamily="18" charset="0"/>
              </a:rPr>
              <a:t>Chill is a sensation of cold that occurs in most fevers.</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Rigor is a profound chill with piloerection (goose flesh) associated with teeth chattering and severe shivering.</a:t>
            </a:r>
            <a:endParaRPr lang="en-IN" sz="2400">
              <a:effectLst/>
              <a:latin typeface="Cambria" panose="02040503050406030204" pitchFamily="18" charset="0"/>
              <a:ea typeface="Cambria" panose="02040503050406030204" pitchFamily="18" charset="0"/>
            </a:endParaRPr>
          </a:p>
          <a:p>
            <a:r>
              <a:rPr lang="en-IN" sz="2400" b="0" i="0">
                <a:effectLst/>
                <a:latin typeface="Cambria" panose="02040503050406030204" pitchFamily="18" charset="0"/>
                <a:ea typeface="Cambria" panose="02040503050406030204" pitchFamily="18" charset="0"/>
              </a:rPr>
              <a:t>Chills or rigors occur when the thermostat, situated in the hypothalamus, is suddenly reset to a higher temperature due to presence of pyrogens. </a:t>
            </a:r>
          </a:p>
          <a:p>
            <a:r>
              <a:rPr lang="en-IN" sz="2400" b="0" i="0">
                <a:effectLst/>
                <a:latin typeface="Cambria" panose="02040503050406030204" pitchFamily="18" charset="0"/>
                <a:ea typeface="Cambria" panose="02040503050406030204" pitchFamily="18" charset="0"/>
              </a:rPr>
              <a:t>The body temperature then tends to rise to the newly reset level in the thermostat by conserving heat in the body by cutaneous vasoconstriction and involuntary contraction of skeletal muscles, experienced as chills or rigors. </a:t>
            </a:r>
          </a:p>
          <a:p>
            <a:r>
              <a:rPr lang="en-IN" sz="2400" b="0" i="0">
                <a:effectLst/>
                <a:latin typeface="Cambria" panose="02040503050406030204" pitchFamily="18" charset="0"/>
                <a:ea typeface="Cambria" panose="02040503050406030204" pitchFamily="18" charset="0"/>
              </a:rPr>
              <a:t>Chills or rigors may be commonly seen with bacterial, rickettsial, protozoal, influenzal infections.</a:t>
            </a:r>
          </a:p>
          <a:p>
            <a:endParaRPr lang="en-US" sz="2400"/>
          </a:p>
        </p:txBody>
      </p:sp>
    </p:spTree>
    <p:extLst>
      <p:ext uri="{BB962C8B-B14F-4D97-AF65-F5344CB8AC3E}">
        <p14:creationId xmlns:p14="http://schemas.microsoft.com/office/powerpoint/2010/main" val="283583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3112</Words>
  <Application>Microsoft Office PowerPoint</Application>
  <PresentationFormat>Widescreen</PresentationFormat>
  <Paragraphs>277</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Aldhabi</vt:lpstr>
      <vt:lpstr>Arial</vt:lpstr>
      <vt:lpstr>Calibri</vt:lpstr>
      <vt:lpstr>Calibri Light</vt:lpstr>
      <vt:lpstr>Cambria</vt:lpstr>
      <vt:lpstr>Wingdings</vt:lpstr>
      <vt:lpstr>Office Theme</vt:lpstr>
      <vt:lpstr>FEVER</vt:lpstr>
      <vt:lpstr>DEFINITION:</vt:lpstr>
      <vt:lpstr>NORMAL BODY TEMPERATURE &amp; PHYSIOLOGICAL VARIATION: </vt:lpstr>
      <vt:lpstr>PowerPoint Presentation</vt:lpstr>
      <vt:lpstr>PowerPoint Presentation</vt:lpstr>
      <vt:lpstr>PowerPoint Presentation</vt:lpstr>
      <vt:lpstr>PATHOGENESIS OF FEVER: </vt:lpstr>
      <vt:lpstr>PowerPoint Presentation</vt:lpstr>
      <vt:lpstr>ASSOCIATED SIGNS &amp; SYMPTOMS:</vt:lpstr>
      <vt:lpstr>PowerPoint Presentation</vt:lpstr>
      <vt:lpstr>PowerPoint Presentation</vt:lpstr>
      <vt:lpstr>PowerPoint Presentation</vt:lpstr>
      <vt:lpstr>PATTERNS OF FEVER: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PYREXIA OF UNKNOWN ORIGIN</vt:lpstr>
      <vt:lpstr>DURACK AND STREET CLASSIFICATION OF PUO:</vt:lpstr>
      <vt:lpstr>PowerPoint Presentation</vt:lpstr>
      <vt:lpstr>IMPORTANT INVESTIGATIONS:</vt:lpstr>
      <vt:lpstr>PowerPoint Presentation</vt:lpstr>
      <vt:lpstr>PowerPoint Presentation</vt:lpstr>
      <vt:lpstr>PowerPoint Presentation</vt:lpstr>
      <vt:lpstr>PowerPoint Presentation</vt:lpstr>
      <vt:lpstr>TREATMENT OF FEVER:</vt:lpstr>
      <vt:lpstr>PowerPoint Presentation</vt:lpstr>
      <vt:lpstr>EVIDENCE BASED STUDY</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FEVER</dc:title>
  <dc:creator>Dr. Medha Jain</dc:creator>
  <cp:lastModifiedBy>taniya mehta</cp:lastModifiedBy>
  <cp:revision>45</cp:revision>
  <dcterms:created xsi:type="dcterms:W3CDTF">2022-12-03T04:32:12Z</dcterms:created>
  <dcterms:modified xsi:type="dcterms:W3CDTF">2024-11-26T09:29:27Z</dcterms:modified>
</cp:coreProperties>
</file>