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82" r:id="rId4"/>
    <p:sldId id="260" r:id="rId5"/>
    <p:sldId id="261" r:id="rId6"/>
    <p:sldId id="262" r:id="rId7"/>
    <p:sldId id="263" r:id="rId8"/>
    <p:sldId id="264" r:id="rId9"/>
    <p:sldId id="265" r:id="rId10"/>
    <p:sldId id="266" r:id="rId11"/>
    <p:sldId id="267" r:id="rId12"/>
    <p:sldId id="268" r:id="rId13"/>
    <p:sldId id="271" r:id="rId14"/>
    <p:sldId id="272" r:id="rId15"/>
    <p:sldId id="269" r:id="rId16"/>
    <p:sldId id="273" r:id="rId17"/>
    <p:sldId id="274" r:id="rId18"/>
    <p:sldId id="275" r:id="rId19"/>
    <p:sldId id="276" r:id="rId20"/>
    <p:sldId id="277" r:id="rId21"/>
    <p:sldId id="291" r:id="rId22"/>
    <p:sldId id="295" r:id="rId23"/>
    <p:sldId id="292" r:id="rId24"/>
    <p:sldId id="296" r:id="rId25"/>
    <p:sldId id="278" r:id="rId26"/>
    <p:sldId id="279" r:id="rId27"/>
    <p:sldId id="280" r:id="rId28"/>
    <p:sldId id="281" r:id="rId29"/>
    <p:sldId id="283" r:id="rId30"/>
    <p:sldId id="284" r:id="rId31"/>
    <p:sldId id="285" r:id="rId32"/>
    <p:sldId id="286" r:id="rId33"/>
    <p:sldId id="294" r:id="rId34"/>
    <p:sldId id="287" r:id="rId35"/>
    <p:sldId id="288" r:id="rId36"/>
    <p:sldId id="289" r:id="rId37"/>
    <p:sldId id="290" r:id="rId38"/>
    <p:sldId id="293" r:id="rId39"/>
    <p:sldId id="258" r:id="rId40"/>
    <p:sldId id="25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varScale="1">
        <p:scale>
          <a:sx n="75" d="100"/>
          <a:sy n="75" d="100"/>
        </p:scale>
        <p:origin x="40" y="1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838AA7-E588-4522-95EA-E64D1C915B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05DD-D2EB-4157-A41F-F3E410625E90}"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838AA7-E588-4522-95EA-E64D1C915B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05DD-D2EB-4157-A41F-F3E410625E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838AA7-E588-4522-95EA-E64D1C915B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05DD-D2EB-4157-A41F-F3E410625E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838AA7-E588-4522-95EA-E64D1C915B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05DD-D2EB-4157-A41F-F3E410625E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838AA7-E588-4522-95EA-E64D1C915B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05DD-D2EB-4157-A41F-F3E410625E90}"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838AA7-E588-4522-95EA-E64D1C915B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05DD-D2EB-4157-A41F-F3E410625E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838AA7-E588-4522-95EA-E64D1C915BD4}"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B05DD-D2EB-4157-A41F-F3E410625E90}"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838AA7-E588-4522-95EA-E64D1C915BD4}"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B05DD-D2EB-4157-A41F-F3E410625E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38AA7-E588-4522-95EA-E64D1C915BD4}"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B05DD-D2EB-4157-A41F-F3E410625E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838AA7-E588-4522-95EA-E64D1C915B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05DD-D2EB-4157-A41F-F3E410625E90}"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838AA7-E588-4522-95EA-E64D1C915B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05DD-D2EB-4157-A41F-F3E410625E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BE838AA7-E588-4522-95EA-E64D1C915BD4}" type="datetimeFigureOut">
              <a:rPr lang="en-US" smtClean="0"/>
              <a:t>11/26/2024</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42DB05DD-D2EB-4157-A41F-F3E410625E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533" y="965729"/>
            <a:ext cx="9144000" cy="1908704"/>
          </a:xfrm>
        </p:spPr>
        <p:txBody>
          <a:bodyPr/>
          <a:lstStyle/>
          <a:p>
            <a:r>
              <a:rPr lang="en-US" b="1" dirty="0">
                <a:latin typeface="Arial" pitchFamily="34" charset="0"/>
                <a:cs typeface="Arial" pitchFamily="34" charset="0"/>
              </a:rPr>
              <a:t>Spinal Tuberculosis</a:t>
            </a:r>
          </a:p>
        </p:txBody>
      </p:sp>
      <p:sp>
        <p:nvSpPr>
          <p:cNvPr id="3" name="Subtitle 2"/>
          <p:cNvSpPr>
            <a:spLocks noGrp="1"/>
          </p:cNvSpPr>
          <p:nvPr>
            <p:ph type="subTitle" idx="1"/>
          </p:nvPr>
        </p:nvSpPr>
        <p:spPr>
          <a:xfrm>
            <a:off x="1524000" y="3539068"/>
            <a:ext cx="9144000" cy="1718732"/>
          </a:xfrm>
        </p:spPr>
        <p:txBody>
          <a:bodyPr/>
          <a:lstStyle/>
          <a:p>
            <a:r>
              <a:rPr lang="en-US" sz="2800" dirty="0"/>
              <a:t>Dr. Bhavesh Patel (Professor)</a:t>
            </a:r>
          </a:p>
          <a:p>
            <a:r>
              <a:rPr lang="en-US" sz="2800" dirty="0"/>
              <a:t>Department of Respiratory Medicine </a:t>
            </a:r>
          </a:p>
          <a:p>
            <a:r>
              <a:rPr lang="en-US" sz="2800" dirty="0"/>
              <a:t>20/4/24</a:t>
            </a:r>
          </a:p>
        </p:txBody>
      </p:sp>
    </p:spTree>
    <p:extLst>
      <p:ext uri="{BB962C8B-B14F-4D97-AF65-F5344CB8AC3E}">
        <p14:creationId xmlns:p14="http://schemas.microsoft.com/office/powerpoint/2010/main" val="38097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a:t>
            </a:r>
          </a:p>
        </p:txBody>
      </p:sp>
      <p:sp>
        <p:nvSpPr>
          <p:cNvPr id="3" name="Content Placeholder 2"/>
          <p:cNvSpPr>
            <a:spLocks noGrp="1"/>
          </p:cNvSpPr>
          <p:nvPr>
            <p:ph idx="1"/>
          </p:nvPr>
        </p:nvSpPr>
        <p:spPr/>
        <p:txBody>
          <a:bodyPr/>
          <a:lstStyle/>
          <a:p>
            <a:r>
              <a:rPr lang="en-US" dirty="0"/>
              <a:t>Backache: Common Presenting complaint</a:t>
            </a:r>
          </a:p>
          <a:p>
            <a:r>
              <a:rPr lang="en-US" dirty="0"/>
              <a:t>Initially diffuse &amp; late localized</a:t>
            </a:r>
          </a:p>
          <a:p>
            <a:r>
              <a:rPr lang="en-US" dirty="0"/>
              <a:t>Radicular Pain</a:t>
            </a:r>
          </a:p>
          <a:p>
            <a:r>
              <a:rPr lang="en-US" dirty="0"/>
              <a:t>Depending on root:</a:t>
            </a:r>
          </a:p>
          <a:p>
            <a:pPr lvl="1"/>
            <a:r>
              <a:rPr lang="en-US" dirty="0"/>
              <a:t>Pain in arm- Cervical root</a:t>
            </a:r>
          </a:p>
          <a:p>
            <a:pPr lvl="1"/>
            <a:r>
              <a:rPr lang="en-US" dirty="0"/>
              <a:t>Girdle Pain – Dorsal roots</a:t>
            </a:r>
          </a:p>
          <a:p>
            <a:pPr lvl="1"/>
            <a:r>
              <a:rPr lang="en-US" dirty="0"/>
              <a:t>Groin Pain – Lumbar roots</a:t>
            </a:r>
          </a:p>
        </p:txBody>
      </p:sp>
    </p:spTree>
    <p:extLst>
      <p:ext uri="{BB962C8B-B14F-4D97-AF65-F5344CB8AC3E}">
        <p14:creationId xmlns:p14="http://schemas.microsoft.com/office/powerpoint/2010/main" val="7871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Abscess</a:t>
            </a:r>
          </a:p>
        </p:txBody>
      </p:sp>
      <p:sp>
        <p:nvSpPr>
          <p:cNvPr id="3" name="Content Placeholder 2"/>
          <p:cNvSpPr>
            <a:spLocks noGrp="1"/>
          </p:cNvSpPr>
          <p:nvPr>
            <p:ph idx="1"/>
          </p:nvPr>
        </p:nvSpPr>
        <p:spPr/>
        <p:txBody>
          <a:bodyPr>
            <a:normAutofit/>
          </a:bodyPr>
          <a:lstStyle/>
          <a:p>
            <a:r>
              <a:rPr lang="en-US" dirty="0"/>
              <a:t>CERVICAL- Retropharyngeal/ At post border of </a:t>
            </a:r>
            <a:r>
              <a:rPr lang="en-US" dirty="0" err="1"/>
              <a:t>Sternomastoid</a:t>
            </a:r>
            <a:r>
              <a:rPr lang="en-US" dirty="0"/>
              <a:t> in post triangle of the neck/ at axilla</a:t>
            </a:r>
          </a:p>
          <a:p>
            <a:r>
              <a:rPr lang="en-US" dirty="0"/>
              <a:t>THORACIC- </a:t>
            </a:r>
            <a:r>
              <a:rPr lang="en-US" dirty="0" err="1"/>
              <a:t>Mediastinal</a:t>
            </a:r>
            <a:r>
              <a:rPr lang="en-US" dirty="0"/>
              <a:t>/ anterior chest wall along the spinal nerves</a:t>
            </a:r>
          </a:p>
          <a:p>
            <a:r>
              <a:rPr lang="en-US" dirty="0"/>
              <a:t>LUMBAR- Pre vertebral swelling/ Psoas abscess/ abscess presenting at groin</a:t>
            </a:r>
          </a:p>
          <a:p>
            <a:endParaRPr lang="en-US" dirty="0"/>
          </a:p>
          <a:p>
            <a:r>
              <a:rPr lang="en-US" dirty="0"/>
              <a:t>STIFFNESS- Early symptom </a:t>
            </a:r>
          </a:p>
          <a:p>
            <a:pPr marL="0" indent="0">
              <a:buNone/>
            </a:pPr>
            <a:r>
              <a:rPr lang="en-US" dirty="0"/>
              <a:t>Paravertebral muscles undergo spasm</a:t>
            </a:r>
          </a:p>
          <a:p>
            <a:r>
              <a:rPr lang="en-US" dirty="0"/>
              <a:t>Paraplegia</a:t>
            </a:r>
          </a:p>
          <a:p>
            <a:r>
              <a:rPr lang="en-US" dirty="0"/>
              <a:t>Deformity- In children</a:t>
            </a:r>
          </a:p>
          <a:p>
            <a:r>
              <a:rPr lang="en-US" dirty="0"/>
              <a:t>Constitutional Symptoms- Fever, Weight loss</a:t>
            </a:r>
          </a:p>
        </p:txBody>
      </p:sp>
    </p:spTree>
    <p:extLst>
      <p:ext uri="{BB962C8B-B14F-4D97-AF65-F5344CB8AC3E}">
        <p14:creationId xmlns:p14="http://schemas.microsoft.com/office/powerpoint/2010/main" val="311956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a:t>
            </a:r>
          </a:p>
        </p:txBody>
      </p:sp>
      <p:sp>
        <p:nvSpPr>
          <p:cNvPr id="3" name="Content Placeholder 2"/>
          <p:cNvSpPr>
            <a:spLocks noGrp="1"/>
          </p:cNvSpPr>
          <p:nvPr>
            <p:ph idx="1"/>
          </p:nvPr>
        </p:nvSpPr>
        <p:spPr/>
        <p:txBody>
          <a:bodyPr>
            <a:normAutofit/>
          </a:bodyPr>
          <a:lstStyle/>
          <a:p>
            <a:r>
              <a:rPr lang="en-US" dirty="0"/>
              <a:t>Should have a high index of suspicious</a:t>
            </a:r>
          </a:p>
          <a:p>
            <a:r>
              <a:rPr lang="en-US" u="sng" dirty="0"/>
              <a:t>AIMS: </a:t>
            </a:r>
            <a:r>
              <a:rPr lang="en-US" dirty="0"/>
              <a:t>Look for findings of TB Spine</a:t>
            </a:r>
          </a:p>
          <a:p>
            <a:r>
              <a:rPr lang="en-US" dirty="0" err="1"/>
              <a:t>Localise</a:t>
            </a:r>
            <a:r>
              <a:rPr lang="en-US" dirty="0"/>
              <a:t> site of lesion</a:t>
            </a:r>
          </a:p>
          <a:p>
            <a:r>
              <a:rPr lang="en-US" dirty="0"/>
              <a:t>Detect complications: Cold abscess/ Paraplegia</a:t>
            </a:r>
          </a:p>
          <a:p>
            <a:pPr marL="514350" indent="-514350">
              <a:buFont typeface="+mj-lt"/>
              <a:buAutoNum type="arabicPeriod"/>
            </a:pPr>
            <a:r>
              <a:rPr lang="en-US" dirty="0"/>
              <a:t>GAIT: Short steps</a:t>
            </a:r>
          </a:p>
          <a:p>
            <a:pPr marL="514350" indent="-514350">
              <a:buFont typeface="+mj-lt"/>
              <a:buAutoNum type="arabicPeriod"/>
            </a:pPr>
            <a:r>
              <a:rPr lang="en-US" dirty="0"/>
              <a:t>ATTITUDE &amp; DEFORMITY</a:t>
            </a:r>
          </a:p>
          <a:p>
            <a:pPr marL="514350" indent="-514350">
              <a:buFont typeface="+mj-lt"/>
              <a:buAutoNum type="arabicPeriod"/>
            </a:pPr>
            <a:r>
              <a:rPr lang="en-US" dirty="0"/>
              <a:t>PARAVERTEBRAL SWELLING</a:t>
            </a:r>
          </a:p>
          <a:p>
            <a:pPr marL="514350" indent="-514350">
              <a:buFont typeface="+mj-lt"/>
              <a:buAutoNum type="arabicPeriod"/>
            </a:pPr>
            <a:r>
              <a:rPr lang="en-US" dirty="0"/>
              <a:t>TENDERNESS ON THE AFFECTED SPINE</a:t>
            </a:r>
          </a:p>
          <a:p>
            <a:pPr marL="514350" indent="-514350">
              <a:buFont typeface="+mj-lt"/>
              <a:buAutoNum type="arabicPeriod"/>
            </a:pPr>
            <a:r>
              <a:rPr lang="en-US" dirty="0"/>
              <a:t>REDUCED MOBILITY</a:t>
            </a:r>
          </a:p>
          <a:p>
            <a:pPr marL="514350" indent="-514350">
              <a:buFont typeface="+mj-lt"/>
              <a:buAutoNum type="arabicPeriod"/>
            </a:pPr>
            <a:r>
              <a:rPr lang="en-US" dirty="0"/>
              <a:t>DEFORMITY: </a:t>
            </a:r>
            <a:r>
              <a:rPr lang="en-US" dirty="0" err="1"/>
              <a:t>Gibbus</a:t>
            </a:r>
            <a:endParaRPr lang="en-US" dirty="0"/>
          </a:p>
        </p:txBody>
      </p:sp>
    </p:spTree>
    <p:extLst>
      <p:ext uri="{BB962C8B-B14F-4D97-AF65-F5344CB8AC3E}">
        <p14:creationId xmlns:p14="http://schemas.microsoft.com/office/powerpoint/2010/main" val="381400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Neurological Examination</a:t>
            </a:r>
          </a:p>
        </p:txBody>
      </p:sp>
      <p:sp>
        <p:nvSpPr>
          <p:cNvPr id="3" name="Content Placeholder 2"/>
          <p:cNvSpPr>
            <a:spLocks noGrp="1"/>
          </p:cNvSpPr>
          <p:nvPr>
            <p:ph idx="1"/>
          </p:nvPr>
        </p:nvSpPr>
        <p:spPr/>
        <p:txBody>
          <a:bodyPr/>
          <a:lstStyle/>
          <a:p>
            <a:r>
              <a:rPr lang="en-US" dirty="0"/>
              <a:t>AIMS: Detect any compression</a:t>
            </a:r>
          </a:p>
          <a:p>
            <a:pPr marL="0" indent="0">
              <a:buNone/>
            </a:pPr>
            <a:r>
              <a:rPr lang="en-US" dirty="0"/>
              <a:t>	Level of Compression</a:t>
            </a:r>
          </a:p>
          <a:p>
            <a:pPr marL="0" indent="0">
              <a:buNone/>
            </a:pPr>
            <a:r>
              <a:rPr lang="en-US" dirty="0"/>
              <a:t>	Severity of compression</a:t>
            </a:r>
          </a:p>
          <a:p>
            <a:r>
              <a:rPr lang="en-US" dirty="0"/>
              <a:t>LIMBS: Upper or lower based on site</a:t>
            </a:r>
          </a:p>
          <a:p>
            <a:r>
              <a:rPr lang="en-US" dirty="0"/>
              <a:t>Motor, sensory, reflexes, bowel and bladder functions</a:t>
            </a:r>
          </a:p>
        </p:txBody>
      </p:sp>
    </p:spTree>
    <p:extLst>
      <p:ext uri="{BB962C8B-B14F-4D97-AF65-F5344CB8AC3E}">
        <p14:creationId xmlns:p14="http://schemas.microsoft.com/office/powerpoint/2010/main" val="188981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Examination</a:t>
            </a:r>
          </a:p>
        </p:txBody>
      </p:sp>
      <p:sp>
        <p:nvSpPr>
          <p:cNvPr id="3" name="Content Placeholder 2"/>
          <p:cNvSpPr>
            <a:spLocks noGrp="1"/>
          </p:cNvSpPr>
          <p:nvPr>
            <p:ph idx="1"/>
          </p:nvPr>
        </p:nvSpPr>
        <p:spPr/>
        <p:txBody>
          <a:bodyPr/>
          <a:lstStyle/>
          <a:p>
            <a:r>
              <a:rPr lang="en-US" dirty="0"/>
              <a:t>Physical Examination</a:t>
            </a:r>
          </a:p>
          <a:p>
            <a:r>
              <a:rPr lang="en-US" dirty="0"/>
              <a:t>Systemic Illness: DM, Hypertension</a:t>
            </a:r>
          </a:p>
        </p:txBody>
      </p:sp>
    </p:spTree>
    <p:extLst>
      <p:ext uri="{BB962C8B-B14F-4D97-AF65-F5344CB8AC3E}">
        <p14:creationId xmlns:p14="http://schemas.microsoft.com/office/powerpoint/2010/main" val="4220654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lstStyle/>
          <a:p>
            <a:r>
              <a:rPr lang="en-US" dirty="0"/>
              <a:t>Radiology(X Ray)-</a:t>
            </a:r>
          </a:p>
          <a:p>
            <a:pPr marL="0" indent="0">
              <a:buNone/>
            </a:pPr>
            <a:r>
              <a:rPr lang="en-US" dirty="0"/>
              <a:t>	Specify the level</a:t>
            </a:r>
          </a:p>
          <a:p>
            <a:pPr marL="0" indent="0">
              <a:buNone/>
            </a:pPr>
            <a:r>
              <a:rPr lang="en-US" dirty="0"/>
              <a:t>	2 views- AP &amp; Lateral</a:t>
            </a:r>
          </a:p>
          <a:p>
            <a:pPr marL="0" indent="0">
              <a:buNone/>
            </a:pPr>
            <a:r>
              <a:rPr lang="en-US" dirty="0"/>
              <a:t>	Chest X Ray</a:t>
            </a:r>
          </a:p>
          <a:p>
            <a:pPr marL="0" indent="0">
              <a:buNone/>
            </a:pPr>
            <a:r>
              <a:rPr lang="en-US" dirty="0"/>
              <a:t>	X Ray Abdomen</a:t>
            </a:r>
          </a:p>
          <a:p>
            <a:pPr marL="0" indent="0">
              <a:buNone/>
            </a:pPr>
            <a:r>
              <a:rPr lang="en-US" dirty="0"/>
              <a:t>	KUB- If psoas abscess is suspected</a:t>
            </a:r>
          </a:p>
        </p:txBody>
      </p:sp>
    </p:spTree>
    <p:extLst>
      <p:ext uri="{BB962C8B-B14F-4D97-AF65-F5344CB8AC3E}">
        <p14:creationId xmlns:p14="http://schemas.microsoft.com/office/powerpoint/2010/main" val="397369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p:cNvSpPr>
            <a:spLocks noGrp="1"/>
          </p:cNvSpPr>
          <p:nvPr>
            <p:ph idx="1"/>
          </p:nvPr>
        </p:nvSpPr>
        <p:spPr/>
        <p:txBody>
          <a:bodyPr/>
          <a:lstStyle/>
          <a:p>
            <a:pPr marL="514350" indent="-514350">
              <a:buFont typeface="+mj-lt"/>
              <a:buAutoNum type="arabicPeriod"/>
            </a:pPr>
            <a:r>
              <a:rPr lang="en-US" dirty="0"/>
              <a:t>Reduction in Disc Space- Early sign</a:t>
            </a:r>
          </a:p>
          <a:p>
            <a:pPr marL="514350" indent="-514350">
              <a:buFont typeface="+mj-lt"/>
              <a:buAutoNum type="arabicPeriod"/>
            </a:pPr>
            <a:endParaRPr lang="en-US" dirty="0"/>
          </a:p>
          <a:p>
            <a:pPr marL="0" indent="0">
              <a:buNone/>
            </a:pPr>
            <a:r>
              <a:rPr lang="en-US" dirty="0"/>
              <a:t>	Compare with normal</a:t>
            </a:r>
          </a:p>
          <a:p>
            <a:pPr marL="0" indent="0">
              <a:buNone/>
            </a:pPr>
            <a:r>
              <a:rPr lang="en-US" dirty="0"/>
              <a:t>	Lateral X Ray is better</a:t>
            </a:r>
          </a:p>
          <a:p>
            <a:pPr marL="0" indent="0">
              <a:buNone/>
            </a:pPr>
            <a:r>
              <a:rPr lang="en-US" dirty="0"/>
              <a:t>	Importance: </a:t>
            </a:r>
            <a:r>
              <a:rPr lang="en-US" dirty="0" err="1"/>
              <a:t>Secondaries</a:t>
            </a:r>
            <a:r>
              <a:rPr lang="en-US" dirty="0"/>
              <a:t> to bone usually preserve the disc</a:t>
            </a:r>
          </a:p>
          <a:p>
            <a:pPr marL="0" indent="0">
              <a:buNone/>
            </a:pPr>
            <a:r>
              <a:rPr lang="en-US" dirty="0"/>
              <a:t>2. Destruction of vertebral body – erosion and wedging </a:t>
            </a:r>
          </a:p>
          <a:p>
            <a:pPr marL="0" indent="0">
              <a:buNone/>
            </a:pPr>
            <a:r>
              <a:rPr lang="en-US" dirty="0"/>
              <a:t>3. Deformity – depend on the number of the vertebrae affected . </a:t>
            </a:r>
          </a:p>
          <a:p>
            <a:pPr marL="0" indent="0">
              <a:buNone/>
            </a:pPr>
            <a:endParaRPr lang="en-US" dirty="0"/>
          </a:p>
        </p:txBody>
      </p:sp>
    </p:spTree>
    <p:extLst>
      <p:ext uri="{BB962C8B-B14F-4D97-AF65-F5344CB8AC3E}">
        <p14:creationId xmlns:p14="http://schemas.microsoft.com/office/powerpoint/2010/main" val="3730836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ABSCESS </a:t>
            </a:r>
          </a:p>
        </p:txBody>
      </p:sp>
      <p:sp>
        <p:nvSpPr>
          <p:cNvPr id="3" name="Content Placeholder 2"/>
          <p:cNvSpPr>
            <a:spLocks noGrp="1"/>
          </p:cNvSpPr>
          <p:nvPr>
            <p:ph idx="1"/>
          </p:nvPr>
        </p:nvSpPr>
        <p:spPr/>
        <p:txBody>
          <a:bodyPr/>
          <a:lstStyle/>
          <a:p>
            <a:pPr marL="514350" indent="-514350">
              <a:buAutoNum type="arabicPeriod"/>
            </a:pPr>
            <a:r>
              <a:rPr lang="en-US" dirty="0"/>
              <a:t>PARAVERTEBRAL ABSCESS – a soft tissue shadow corresponding to affected vertebrae</a:t>
            </a:r>
          </a:p>
          <a:p>
            <a:pPr marL="514350" indent="-514350">
              <a:buAutoNum type="arabicPeriod"/>
            </a:pPr>
            <a:r>
              <a:rPr lang="en-US" dirty="0"/>
              <a:t>Widened mediastinum </a:t>
            </a:r>
          </a:p>
          <a:p>
            <a:pPr marL="514350" indent="-514350">
              <a:buAutoNum type="arabicPeriod"/>
            </a:pPr>
            <a:r>
              <a:rPr lang="en-US" dirty="0"/>
              <a:t>Retropharyngeal abscess </a:t>
            </a:r>
          </a:p>
          <a:p>
            <a:pPr marL="514350" indent="-514350">
              <a:buAutoNum type="arabicPeriod"/>
            </a:pPr>
            <a:r>
              <a:rPr lang="en-US" dirty="0"/>
              <a:t>Psoas abscess </a:t>
            </a:r>
          </a:p>
          <a:p>
            <a:endParaRPr lang="en-US" dirty="0"/>
          </a:p>
        </p:txBody>
      </p:sp>
    </p:spTree>
    <p:extLst>
      <p:ext uri="{BB962C8B-B14F-4D97-AF65-F5344CB8AC3E}">
        <p14:creationId xmlns:p14="http://schemas.microsoft.com/office/powerpoint/2010/main" val="107650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FINDINGS - </a:t>
            </a:r>
          </a:p>
        </p:txBody>
      </p:sp>
      <p:sp>
        <p:nvSpPr>
          <p:cNvPr id="3" name="Content Placeholder 2"/>
          <p:cNvSpPr>
            <a:spLocks noGrp="1"/>
          </p:cNvSpPr>
          <p:nvPr>
            <p:ph idx="1"/>
          </p:nvPr>
        </p:nvSpPr>
        <p:spPr/>
        <p:txBody>
          <a:bodyPr/>
          <a:lstStyle/>
          <a:p>
            <a:r>
              <a:rPr lang="en-US" dirty="0"/>
              <a:t>RAREFACTION – above and below affected vertebrae </a:t>
            </a:r>
          </a:p>
          <a:p>
            <a:r>
              <a:rPr lang="en-US" dirty="0"/>
              <a:t>OBLIQUE XRAY – may show posterior complex involvement </a:t>
            </a:r>
          </a:p>
          <a:p>
            <a:r>
              <a:rPr lang="en-US" dirty="0"/>
              <a:t>SIGNS OF HEALING – adjacent vertebrae undergo fusion .</a:t>
            </a:r>
          </a:p>
        </p:txBody>
      </p:sp>
    </p:spTree>
    <p:extLst>
      <p:ext uri="{BB962C8B-B14F-4D97-AF65-F5344CB8AC3E}">
        <p14:creationId xmlns:p14="http://schemas.microsoft.com/office/powerpoint/2010/main" val="71245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OTHERS - </a:t>
            </a:r>
          </a:p>
        </p:txBody>
      </p:sp>
      <p:sp>
        <p:nvSpPr>
          <p:cNvPr id="3" name="Content Placeholder 2"/>
          <p:cNvSpPr>
            <a:spLocks noGrp="1"/>
          </p:cNvSpPr>
          <p:nvPr>
            <p:ph idx="1"/>
          </p:nvPr>
        </p:nvSpPr>
        <p:spPr/>
        <p:txBody>
          <a:bodyPr/>
          <a:lstStyle/>
          <a:p>
            <a:r>
              <a:rPr lang="en-US" dirty="0"/>
              <a:t>CT SCAN : accurate confirmations </a:t>
            </a:r>
          </a:p>
          <a:p>
            <a:r>
              <a:rPr lang="en-US" dirty="0"/>
              <a:t>MRI : to assess neural status </a:t>
            </a:r>
          </a:p>
          <a:p>
            <a:r>
              <a:rPr lang="en-US" dirty="0"/>
              <a:t>MYELOGRAPHY : suspected spinal tumor syndrome </a:t>
            </a:r>
          </a:p>
          <a:p>
            <a:r>
              <a:rPr lang="en-US" dirty="0"/>
              <a:t>BIOPSY : CT guided needle or open biopsy .</a:t>
            </a:r>
          </a:p>
        </p:txBody>
      </p:sp>
    </p:spTree>
    <p:extLst>
      <p:ext uri="{BB962C8B-B14F-4D97-AF65-F5344CB8AC3E}">
        <p14:creationId xmlns:p14="http://schemas.microsoft.com/office/powerpoint/2010/main" val="85256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Also known as </a:t>
            </a:r>
            <a:r>
              <a:rPr lang="en-US" dirty="0" err="1"/>
              <a:t>Pott’s</a:t>
            </a:r>
            <a:r>
              <a:rPr lang="en-US" dirty="0"/>
              <a:t> Spine or </a:t>
            </a:r>
            <a:r>
              <a:rPr lang="en-US" dirty="0" err="1"/>
              <a:t>Tuberculous</a:t>
            </a:r>
            <a:r>
              <a:rPr lang="en-US" dirty="0"/>
              <a:t> Spondylitis</a:t>
            </a:r>
          </a:p>
          <a:p>
            <a:r>
              <a:rPr lang="en-US" dirty="0"/>
              <a:t>Bones and Joints are the Fourth Commonest site of TB</a:t>
            </a:r>
          </a:p>
          <a:p>
            <a:r>
              <a:rPr lang="en-US" dirty="0"/>
              <a:t>Constitutes – 10% of Extra Pulmonary TB</a:t>
            </a:r>
          </a:p>
          <a:p>
            <a:r>
              <a:rPr lang="en-US" dirty="0"/>
              <a:t>Weight bearing joints are the most commonly affected</a:t>
            </a:r>
          </a:p>
          <a:p>
            <a:pPr marL="0" indent="0">
              <a:buNone/>
            </a:pPr>
            <a:r>
              <a:rPr lang="en-US" dirty="0"/>
              <a:t>                Spine – 40%</a:t>
            </a:r>
          </a:p>
          <a:p>
            <a:pPr marL="0" indent="0">
              <a:buNone/>
            </a:pPr>
            <a:r>
              <a:rPr lang="en-US" dirty="0"/>
              <a:t>                Hips- 13%</a:t>
            </a:r>
          </a:p>
          <a:p>
            <a:pPr marL="0" indent="0">
              <a:buNone/>
            </a:pPr>
            <a:r>
              <a:rPr lang="en-US" dirty="0"/>
              <a:t>                Knees -10%</a:t>
            </a:r>
          </a:p>
          <a:p>
            <a:r>
              <a:rPr lang="en-US" dirty="0"/>
              <a:t>Spine is the commonest site of bone and joint TB</a:t>
            </a:r>
          </a:p>
          <a:p>
            <a:r>
              <a:rPr lang="en-US" dirty="0"/>
              <a:t>Upper Thoracic Spine – In Children</a:t>
            </a:r>
          </a:p>
          <a:p>
            <a:r>
              <a:rPr lang="en-US" dirty="0"/>
              <a:t>Lower Thoracic Spine and Upper Lumbar followed by middle thoracic and cervical– In adults</a:t>
            </a:r>
          </a:p>
          <a:p>
            <a:endParaRPr lang="en-US" dirty="0"/>
          </a:p>
        </p:txBody>
      </p:sp>
    </p:spTree>
    <p:extLst>
      <p:ext uri="{BB962C8B-B14F-4D97-AF65-F5344CB8AC3E}">
        <p14:creationId xmlns:p14="http://schemas.microsoft.com/office/powerpoint/2010/main" val="171652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INVESTIGATIONS - </a:t>
            </a:r>
          </a:p>
        </p:txBody>
      </p:sp>
      <p:sp>
        <p:nvSpPr>
          <p:cNvPr id="3" name="Content Placeholder 2"/>
          <p:cNvSpPr>
            <a:spLocks noGrp="1"/>
          </p:cNvSpPr>
          <p:nvPr>
            <p:ph idx="1"/>
          </p:nvPr>
        </p:nvSpPr>
        <p:spPr/>
        <p:txBody>
          <a:bodyPr/>
          <a:lstStyle/>
          <a:p>
            <a:r>
              <a:rPr lang="en-US" dirty="0"/>
              <a:t>ESR raised</a:t>
            </a:r>
          </a:p>
          <a:p>
            <a:r>
              <a:rPr lang="en-US" dirty="0" err="1"/>
              <a:t>Hb</a:t>
            </a:r>
            <a:r>
              <a:rPr lang="en-US" dirty="0"/>
              <a:t> Decreased, Lymphocytosis</a:t>
            </a:r>
          </a:p>
          <a:p>
            <a:r>
              <a:rPr lang="en-US" dirty="0"/>
              <a:t>MANTOUX – erythema more than 10 mm </a:t>
            </a:r>
          </a:p>
          <a:p>
            <a:r>
              <a:rPr lang="en-US" dirty="0"/>
              <a:t>Smear – AFB Staining, Culture (LJ Media), CBNAAT </a:t>
            </a:r>
          </a:p>
          <a:p>
            <a:r>
              <a:rPr lang="en-US" dirty="0"/>
              <a:t>ELISA : ANTI TB ANTIBODY </a:t>
            </a:r>
          </a:p>
          <a:p>
            <a:r>
              <a:rPr lang="en-US" dirty="0"/>
              <a:t>XRAY- Reduced disc space, blurred </a:t>
            </a:r>
            <a:r>
              <a:rPr lang="en-US" dirty="0" err="1"/>
              <a:t>paradiscal</a:t>
            </a:r>
            <a:r>
              <a:rPr lang="en-US" dirty="0"/>
              <a:t> margins, loss of trabecular </a:t>
            </a:r>
            <a:r>
              <a:rPr lang="en-US" dirty="0" err="1"/>
              <a:t>pattern,increased</a:t>
            </a:r>
            <a:r>
              <a:rPr lang="en-US" dirty="0"/>
              <a:t> </a:t>
            </a:r>
            <a:r>
              <a:rPr lang="en-US" dirty="0" err="1"/>
              <a:t>prevertebral</a:t>
            </a:r>
            <a:r>
              <a:rPr lang="en-US" dirty="0"/>
              <a:t> soft tissue shadow, sublimation/dislocation, decreased </a:t>
            </a:r>
            <a:r>
              <a:rPr lang="en-US" dirty="0" err="1"/>
              <a:t>lordosis</a:t>
            </a:r>
            <a:r>
              <a:rPr lang="en-US" dirty="0"/>
              <a:t>/kyphosis</a:t>
            </a:r>
          </a:p>
          <a:p>
            <a:pPr marL="0" indent="0">
              <a:buNone/>
            </a:pPr>
            <a:endParaRPr lang="en-US" dirty="0"/>
          </a:p>
        </p:txBody>
      </p:sp>
    </p:spTree>
    <p:extLst>
      <p:ext uri="{BB962C8B-B14F-4D97-AF65-F5344CB8AC3E}">
        <p14:creationId xmlns:p14="http://schemas.microsoft.com/office/powerpoint/2010/main" val="4072051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Scan findings</a:t>
            </a:r>
          </a:p>
        </p:txBody>
      </p:sp>
      <p:sp>
        <p:nvSpPr>
          <p:cNvPr id="3" name="Content Placeholder 2"/>
          <p:cNvSpPr>
            <a:spLocks noGrp="1"/>
          </p:cNvSpPr>
          <p:nvPr>
            <p:ph idx="1"/>
          </p:nvPr>
        </p:nvSpPr>
        <p:spPr/>
        <p:txBody>
          <a:bodyPr/>
          <a:lstStyle/>
          <a:p>
            <a:r>
              <a:rPr lang="en-US" dirty="0"/>
              <a:t>Pattern of bony destruction</a:t>
            </a:r>
          </a:p>
          <a:p>
            <a:r>
              <a:rPr lang="en-US" dirty="0"/>
              <a:t>Calcification in abscess</a:t>
            </a:r>
          </a:p>
          <a:p>
            <a:r>
              <a:rPr lang="en-US" dirty="0"/>
              <a:t>Posterior Spinal TB (Missed on x-ray)</a:t>
            </a:r>
          </a:p>
          <a:p>
            <a:r>
              <a:rPr lang="en-US" dirty="0"/>
              <a:t>Abscess in dorsal spine- Bird nest appearance</a:t>
            </a:r>
          </a:p>
        </p:txBody>
      </p:sp>
    </p:spTree>
    <p:extLst>
      <p:ext uri="{BB962C8B-B14F-4D97-AF65-F5344CB8AC3E}">
        <p14:creationId xmlns:p14="http://schemas.microsoft.com/office/powerpoint/2010/main" val="285602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67" y="5520267"/>
            <a:ext cx="10972800" cy="990600"/>
          </a:xfrm>
        </p:spPr>
        <p:txBody>
          <a:bodyPr>
            <a:normAutofit/>
          </a:bodyPr>
          <a:lstStyle/>
          <a:p>
            <a:r>
              <a:rPr lang="en-US" sz="1600" dirty="0">
                <a:solidFill>
                  <a:schemeClr val="tx1"/>
                </a:solidFill>
              </a:rPr>
              <a:t>Computed-tomography scan of chest showing T10–T11 </a:t>
            </a:r>
            <a:r>
              <a:rPr lang="en-US" sz="1600" dirty="0" err="1">
                <a:solidFill>
                  <a:schemeClr val="tx1"/>
                </a:solidFill>
              </a:rPr>
              <a:t>discitis</a:t>
            </a:r>
            <a:r>
              <a:rPr lang="en-US" sz="1600" dirty="0">
                <a:solidFill>
                  <a:schemeClr val="tx1"/>
                </a:solidFill>
              </a:rPr>
              <a:t> and osteomyelitis. (</a:t>
            </a:r>
            <a:r>
              <a:rPr lang="en-US" sz="1600" b="1" dirty="0">
                <a:solidFill>
                  <a:schemeClr val="tx1"/>
                </a:solidFill>
              </a:rPr>
              <a:t>A</a:t>
            </a:r>
            <a:r>
              <a:rPr lang="en-US" sz="1600" dirty="0">
                <a:solidFill>
                  <a:schemeClr val="tx1"/>
                </a:solidFill>
              </a:rPr>
              <a:t>) Coronal view with red, interrupted circle highlighting destructive changes to vertebral bodies. (</a:t>
            </a:r>
            <a:r>
              <a:rPr lang="en-US" sz="1600" b="1" dirty="0">
                <a:solidFill>
                  <a:schemeClr val="tx1"/>
                </a:solidFill>
              </a:rPr>
              <a:t>B</a:t>
            </a:r>
            <a:r>
              <a:rPr lang="en-US" sz="1600" dirty="0">
                <a:solidFill>
                  <a:schemeClr val="tx1"/>
                </a:solidFill>
              </a:rPr>
              <a:t>) Sagittal view.</a:t>
            </a:r>
            <a:endParaRPr lang="en-IN" sz="1600" dirty="0">
              <a:solidFill>
                <a:schemeClr val="tx1"/>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80106" y="423333"/>
            <a:ext cx="924345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135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a:t>
            </a:r>
          </a:p>
        </p:txBody>
      </p:sp>
      <p:sp>
        <p:nvSpPr>
          <p:cNvPr id="3" name="Content Placeholder 2"/>
          <p:cNvSpPr>
            <a:spLocks noGrp="1"/>
          </p:cNvSpPr>
          <p:nvPr>
            <p:ph idx="1"/>
          </p:nvPr>
        </p:nvSpPr>
        <p:spPr/>
        <p:txBody>
          <a:bodyPr>
            <a:normAutofit/>
          </a:bodyPr>
          <a:lstStyle/>
          <a:p>
            <a:r>
              <a:rPr lang="en-US" dirty="0"/>
              <a:t>Skip lesions</a:t>
            </a:r>
          </a:p>
          <a:p>
            <a:r>
              <a:rPr lang="en-US" dirty="0"/>
              <a:t>Spinal cord involvement</a:t>
            </a:r>
          </a:p>
          <a:p>
            <a:r>
              <a:rPr lang="en-US" dirty="0"/>
              <a:t>Spinal </a:t>
            </a:r>
            <a:r>
              <a:rPr lang="en-US" dirty="0" err="1"/>
              <a:t>arachnoiditis</a:t>
            </a:r>
            <a:endParaRPr lang="en-US" dirty="0"/>
          </a:p>
          <a:p>
            <a:endParaRPr lang="en-US" dirty="0"/>
          </a:p>
          <a:p>
            <a:endParaRPr lang="en-US" dirty="0"/>
          </a:p>
          <a:p>
            <a:r>
              <a:rPr lang="en-US" dirty="0"/>
              <a:t>USG – To find out primary in abdomen guided aspiration</a:t>
            </a:r>
          </a:p>
          <a:p>
            <a:endParaRPr lang="en-US" dirty="0"/>
          </a:p>
          <a:p>
            <a:r>
              <a:rPr lang="en-US" dirty="0"/>
              <a:t>Radionucleotide scan t99m- &gt;=5 mm can be detected, abscess show cold spot due to decreased uptake</a:t>
            </a:r>
          </a:p>
        </p:txBody>
      </p:sp>
    </p:spTree>
    <p:extLst>
      <p:ext uri="{BB962C8B-B14F-4D97-AF65-F5344CB8AC3E}">
        <p14:creationId xmlns:p14="http://schemas.microsoft.com/office/powerpoint/2010/main" val="277187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456267" y="1086861"/>
            <a:ext cx="8610599" cy="378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sz="half" idx="2"/>
          </p:nvPr>
        </p:nvSpPr>
        <p:spPr>
          <a:xfrm>
            <a:off x="431799" y="5228167"/>
            <a:ext cx="11095567" cy="1134533"/>
          </a:xfrm>
        </p:spPr>
        <p:txBody>
          <a:bodyPr>
            <a:normAutofit/>
          </a:bodyPr>
          <a:lstStyle/>
          <a:p>
            <a:r>
              <a:rPr lang="en-US" sz="1600" dirty="0" err="1"/>
              <a:t>Multiplanar</a:t>
            </a:r>
            <a:r>
              <a:rPr lang="en-US" sz="1600" dirty="0"/>
              <a:t> T2,T1 and T2Fat sat MR images depict presence of disc involvement, </a:t>
            </a:r>
            <a:r>
              <a:rPr lang="en-US" sz="1600" dirty="0" err="1"/>
              <a:t>intraosseous</a:t>
            </a:r>
            <a:r>
              <a:rPr lang="en-US" sz="1600" dirty="0"/>
              <a:t> and paravertebral small collections with thick abscess wall. Features </a:t>
            </a:r>
            <a:r>
              <a:rPr lang="en-US" sz="1600" dirty="0" err="1"/>
              <a:t>sugggesting</a:t>
            </a:r>
            <a:r>
              <a:rPr lang="en-US" sz="1600" dirty="0"/>
              <a:t> Pyogenic etiology with score of 1.</a:t>
            </a:r>
            <a:endParaRPr lang="en-IN" sz="1600" dirty="0"/>
          </a:p>
        </p:txBody>
      </p:sp>
    </p:spTree>
    <p:extLst>
      <p:ext uri="{BB962C8B-B14F-4D97-AF65-F5344CB8AC3E}">
        <p14:creationId xmlns:p14="http://schemas.microsoft.com/office/powerpoint/2010/main" val="1695413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 - </a:t>
            </a:r>
          </a:p>
        </p:txBody>
      </p:sp>
      <p:sp>
        <p:nvSpPr>
          <p:cNvPr id="3" name="Content Placeholder 2"/>
          <p:cNvSpPr>
            <a:spLocks noGrp="1"/>
          </p:cNvSpPr>
          <p:nvPr>
            <p:ph idx="1"/>
          </p:nvPr>
        </p:nvSpPr>
        <p:spPr/>
        <p:txBody>
          <a:bodyPr/>
          <a:lstStyle/>
          <a:p>
            <a:r>
              <a:rPr lang="en-US" dirty="0"/>
              <a:t>BACKACHE -</a:t>
            </a:r>
          </a:p>
          <a:p>
            <a:pPr marL="514350" indent="-514350">
              <a:buFont typeface="+mj-lt"/>
              <a:buAutoNum type="arabicPeriod"/>
            </a:pPr>
            <a:r>
              <a:rPr lang="en-US" dirty="0"/>
              <a:t>Traumatic</a:t>
            </a:r>
          </a:p>
          <a:p>
            <a:pPr marL="514350" indent="-514350">
              <a:buFont typeface="+mj-lt"/>
              <a:buAutoNum type="arabicPeriod"/>
            </a:pPr>
            <a:r>
              <a:rPr lang="en-US" dirty="0"/>
              <a:t>Prolapsed Disc</a:t>
            </a:r>
          </a:p>
          <a:p>
            <a:pPr marL="514350" indent="-514350">
              <a:buFont typeface="+mj-lt"/>
              <a:buAutoNum type="arabicPeriod"/>
            </a:pPr>
            <a:r>
              <a:rPr lang="en-US" dirty="0" err="1"/>
              <a:t>Secondaries</a:t>
            </a:r>
            <a:r>
              <a:rPr lang="en-US" dirty="0"/>
              <a:t> or myeloma </a:t>
            </a:r>
          </a:p>
          <a:p>
            <a:pPr marL="514350" indent="-514350">
              <a:buFont typeface="+mj-lt"/>
              <a:buAutoNum type="arabicPeriod"/>
            </a:pPr>
            <a:r>
              <a:rPr lang="en-US" dirty="0" err="1"/>
              <a:t>Ankylosing</a:t>
            </a:r>
            <a:r>
              <a:rPr lang="en-US" dirty="0"/>
              <a:t> Spondylitis</a:t>
            </a:r>
          </a:p>
        </p:txBody>
      </p:sp>
    </p:spTree>
    <p:extLst>
      <p:ext uri="{BB962C8B-B14F-4D97-AF65-F5344CB8AC3E}">
        <p14:creationId xmlns:p14="http://schemas.microsoft.com/office/powerpoint/2010/main" val="2066997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t>Patient should be given a high protein diet and good atmosphere</a:t>
            </a:r>
          </a:p>
          <a:p>
            <a:pPr marL="514350" indent="-514350">
              <a:buFont typeface="+mj-lt"/>
              <a:buAutoNum type="arabicPeriod"/>
            </a:pPr>
            <a:r>
              <a:rPr lang="en-US" dirty="0"/>
              <a:t>TB Drugs</a:t>
            </a:r>
          </a:p>
          <a:p>
            <a:pPr marL="514350" indent="-514350">
              <a:buFont typeface="+mj-lt"/>
              <a:buAutoNum type="arabicPeriod"/>
            </a:pPr>
            <a:r>
              <a:rPr lang="en-US" dirty="0"/>
              <a:t>Rest of the spine : Children body cast, collar if cervical </a:t>
            </a:r>
          </a:p>
          <a:p>
            <a:pPr marL="514350" indent="-514350">
              <a:buFont typeface="+mj-lt"/>
              <a:buAutoNum type="arabicPeriod"/>
            </a:pPr>
            <a:r>
              <a:rPr lang="en-US" dirty="0"/>
              <a:t>Mobilization: Advised to avoid sports for two years</a:t>
            </a:r>
          </a:p>
        </p:txBody>
      </p:sp>
    </p:spTree>
    <p:extLst>
      <p:ext uri="{BB962C8B-B14F-4D97-AF65-F5344CB8AC3E}">
        <p14:creationId xmlns:p14="http://schemas.microsoft.com/office/powerpoint/2010/main" val="1895959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Cold abscess</a:t>
            </a:r>
          </a:p>
        </p:txBody>
      </p:sp>
      <p:sp>
        <p:nvSpPr>
          <p:cNvPr id="3" name="Content Placeholder 2"/>
          <p:cNvSpPr>
            <a:spLocks noGrp="1"/>
          </p:cNvSpPr>
          <p:nvPr>
            <p:ph idx="1"/>
          </p:nvPr>
        </p:nvSpPr>
        <p:spPr/>
        <p:txBody>
          <a:bodyPr/>
          <a:lstStyle/>
          <a:p>
            <a:r>
              <a:rPr lang="en-US" dirty="0"/>
              <a:t>Smaller ones subside with TB Therapy</a:t>
            </a:r>
          </a:p>
          <a:p>
            <a:r>
              <a:rPr lang="en-US" dirty="0"/>
              <a:t>In superficial abscesses:</a:t>
            </a:r>
          </a:p>
          <a:p>
            <a:pPr marL="0" indent="0">
              <a:buNone/>
            </a:pPr>
            <a:r>
              <a:rPr lang="en-US" dirty="0"/>
              <a:t>	Aspiration: Using thick needle	</a:t>
            </a:r>
          </a:p>
          <a:p>
            <a:pPr marL="0" indent="0">
              <a:buNone/>
            </a:pPr>
            <a:r>
              <a:rPr lang="en-US" dirty="0"/>
              <a:t>	Evacuation</a:t>
            </a:r>
          </a:p>
          <a:p>
            <a:pPr marL="0" indent="0">
              <a:buNone/>
            </a:pPr>
            <a:r>
              <a:rPr lang="en-US" dirty="0"/>
              <a:t>	Psoas Abscess; Extraperitoneally via kidney incision</a:t>
            </a:r>
          </a:p>
        </p:txBody>
      </p:sp>
    </p:spTree>
    <p:extLst>
      <p:ext uri="{BB962C8B-B14F-4D97-AF65-F5344CB8AC3E}">
        <p14:creationId xmlns:p14="http://schemas.microsoft.com/office/powerpoint/2010/main" val="439223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MRCB Controlled Trials</a:t>
            </a:r>
          </a:p>
        </p:txBody>
      </p:sp>
      <p:sp>
        <p:nvSpPr>
          <p:cNvPr id="3" name="Content Placeholder 2"/>
          <p:cNvSpPr>
            <a:spLocks noGrp="1"/>
          </p:cNvSpPr>
          <p:nvPr>
            <p:ph idx="1"/>
          </p:nvPr>
        </p:nvSpPr>
        <p:spPr/>
        <p:txBody>
          <a:bodyPr/>
          <a:lstStyle/>
          <a:p>
            <a:r>
              <a:rPr lang="en-US" dirty="0"/>
              <a:t> Bed rest not necessary</a:t>
            </a:r>
          </a:p>
          <a:p>
            <a:r>
              <a:rPr lang="en-US" dirty="0"/>
              <a:t>Streptomycin not necessary</a:t>
            </a:r>
          </a:p>
          <a:p>
            <a:r>
              <a:rPr lang="en-US" dirty="0"/>
              <a:t>Pop jackets provide no benefits</a:t>
            </a:r>
          </a:p>
          <a:p>
            <a:r>
              <a:rPr lang="en-US" dirty="0"/>
              <a:t>Debridement is not a good </a:t>
            </a:r>
            <a:r>
              <a:rPr lang="en-US" dirty="0" err="1"/>
              <a:t>opration</a:t>
            </a:r>
            <a:endParaRPr lang="en-US" dirty="0"/>
          </a:p>
          <a:p>
            <a:endParaRPr lang="en-US" dirty="0"/>
          </a:p>
          <a:p>
            <a:endParaRPr lang="en-US" dirty="0"/>
          </a:p>
          <a:p>
            <a:r>
              <a:rPr lang="en-US" dirty="0"/>
              <a:t>Complication- Cold Abscess</a:t>
            </a:r>
          </a:p>
          <a:p>
            <a:pPr marL="0" indent="0">
              <a:buNone/>
            </a:pPr>
            <a:r>
              <a:rPr lang="en-US" dirty="0"/>
              <a:t>	Neurological Complications: Paraplegia</a:t>
            </a:r>
          </a:p>
        </p:txBody>
      </p:sp>
    </p:spTree>
    <p:extLst>
      <p:ext uri="{BB962C8B-B14F-4D97-AF65-F5344CB8AC3E}">
        <p14:creationId xmlns:p14="http://schemas.microsoft.com/office/powerpoint/2010/main" val="197050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Pott’s</a:t>
            </a:r>
            <a:r>
              <a:rPr lang="en-US" dirty="0"/>
              <a:t> Paraplegia</a:t>
            </a:r>
          </a:p>
        </p:txBody>
      </p:sp>
      <p:sp>
        <p:nvSpPr>
          <p:cNvPr id="3" name="Content Placeholder 2"/>
          <p:cNvSpPr>
            <a:spLocks noGrp="1"/>
          </p:cNvSpPr>
          <p:nvPr>
            <p:ph idx="1"/>
          </p:nvPr>
        </p:nvSpPr>
        <p:spPr/>
        <p:txBody>
          <a:bodyPr>
            <a:normAutofit/>
          </a:bodyPr>
          <a:lstStyle/>
          <a:p>
            <a:r>
              <a:rPr lang="en-US" dirty="0"/>
              <a:t>2% Incidence</a:t>
            </a:r>
          </a:p>
          <a:p>
            <a:r>
              <a:rPr lang="en-US" dirty="0"/>
              <a:t>Common in dorsal spine</a:t>
            </a:r>
          </a:p>
          <a:p>
            <a:pPr marL="514350" indent="-514350">
              <a:buFont typeface="+mj-lt"/>
              <a:buAutoNum type="arabicPeriod"/>
            </a:pPr>
            <a:r>
              <a:rPr lang="en-US" dirty="0"/>
              <a:t>Causes:</a:t>
            </a:r>
          </a:p>
          <a:p>
            <a:r>
              <a:rPr lang="en-US" dirty="0"/>
              <a:t>Inflammatory </a:t>
            </a:r>
            <a:r>
              <a:rPr lang="en-US" dirty="0" err="1"/>
              <a:t>Oedema</a:t>
            </a:r>
            <a:endParaRPr lang="en-US" dirty="0"/>
          </a:p>
          <a:p>
            <a:r>
              <a:rPr lang="en-US" dirty="0"/>
              <a:t>Extradural pus and granulation tissue- common</a:t>
            </a:r>
          </a:p>
          <a:p>
            <a:r>
              <a:rPr lang="en-US" dirty="0" err="1"/>
              <a:t>Sequestra</a:t>
            </a:r>
            <a:endParaRPr lang="en-US" dirty="0"/>
          </a:p>
          <a:p>
            <a:r>
              <a:rPr lang="en-US" dirty="0"/>
              <a:t>Internal </a:t>
            </a:r>
            <a:r>
              <a:rPr lang="en-US" dirty="0" err="1"/>
              <a:t>Gibbus</a:t>
            </a:r>
            <a:endParaRPr lang="en-US" dirty="0"/>
          </a:p>
          <a:p>
            <a:r>
              <a:rPr lang="en-US" dirty="0"/>
              <a:t>Infarction of spinal cord</a:t>
            </a:r>
          </a:p>
          <a:p>
            <a:r>
              <a:rPr lang="en-US" dirty="0"/>
              <a:t>Extradural Granuloma</a:t>
            </a:r>
          </a:p>
        </p:txBody>
      </p:sp>
    </p:spTree>
    <p:extLst>
      <p:ext uri="{BB962C8B-B14F-4D97-AF65-F5344CB8AC3E}">
        <p14:creationId xmlns:p14="http://schemas.microsoft.com/office/powerpoint/2010/main" val="252281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Predisposing Factors</a:t>
            </a:r>
          </a:p>
        </p:txBody>
      </p:sp>
      <p:sp>
        <p:nvSpPr>
          <p:cNvPr id="3" name="Content Placeholder 2"/>
          <p:cNvSpPr>
            <a:spLocks noGrp="1"/>
          </p:cNvSpPr>
          <p:nvPr>
            <p:ph idx="1"/>
          </p:nvPr>
        </p:nvSpPr>
        <p:spPr/>
        <p:txBody>
          <a:bodyPr/>
          <a:lstStyle/>
          <a:p>
            <a:r>
              <a:rPr lang="en-US" dirty="0"/>
              <a:t>Malnutrition</a:t>
            </a:r>
          </a:p>
          <a:p>
            <a:r>
              <a:rPr lang="en-US" dirty="0"/>
              <a:t>Poor Sanitation</a:t>
            </a:r>
          </a:p>
          <a:p>
            <a:r>
              <a:rPr lang="en-US" dirty="0"/>
              <a:t>Over Crowding</a:t>
            </a:r>
          </a:p>
          <a:p>
            <a:r>
              <a:rPr lang="en-US" dirty="0"/>
              <a:t>Close contact with TB Patients</a:t>
            </a:r>
          </a:p>
          <a:p>
            <a:r>
              <a:rPr lang="en-US" dirty="0"/>
              <a:t>Multiple pregnancy</a:t>
            </a:r>
          </a:p>
          <a:p>
            <a:r>
              <a:rPr lang="en-US" dirty="0"/>
              <a:t>Immunodeficiency States</a:t>
            </a:r>
          </a:p>
          <a:p>
            <a:r>
              <a:rPr lang="en-US" dirty="0"/>
              <a:t>Diabetes Mellitus</a:t>
            </a:r>
          </a:p>
          <a:p>
            <a:r>
              <a:rPr lang="en-US" dirty="0"/>
              <a:t>Chronic renal disease</a:t>
            </a:r>
          </a:p>
        </p:txBody>
      </p:sp>
    </p:spTree>
    <p:extLst>
      <p:ext uri="{BB962C8B-B14F-4D97-AF65-F5344CB8AC3E}">
        <p14:creationId xmlns:p14="http://schemas.microsoft.com/office/powerpoint/2010/main" val="3971473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Content Placeholder 2"/>
          <p:cNvSpPr>
            <a:spLocks noGrp="1"/>
          </p:cNvSpPr>
          <p:nvPr>
            <p:ph idx="1"/>
          </p:nvPr>
        </p:nvSpPr>
        <p:spPr/>
        <p:txBody>
          <a:bodyPr/>
          <a:lstStyle/>
          <a:p>
            <a:r>
              <a:rPr lang="en-US" dirty="0"/>
              <a:t>Early onset (During active phase of infection following cold compression)</a:t>
            </a:r>
          </a:p>
          <a:p>
            <a:r>
              <a:rPr lang="en-US" dirty="0"/>
              <a:t>Late onset (Over after many years due to persistent mechanism)</a:t>
            </a:r>
          </a:p>
          <a:p>
            <a:endParaRPr lang="en-US" dirty="0"/>
          </a:p>
          <a:p>
            <a:r>
              <a:rPr lang="en-US" dirty="0"/>
              <a:t>Clinical Features:-Night Cries</a:t>
            </a:r>
          </a:p>
          <a:p>
            <a:r>
              <a:rPr lang="en-US" dirty="0"/>
              <a:t>Patient walk carefully to avoid sudden jerks which can exacerbate pain- </a:t>
            </a:r>
            <a:r>
              <a:rPr lang="en-US" dirty="0" err="1"/>
              <a:t>Aldeman’s</a:t>
            </a:r>
            <a:r>
              <a:rPr lang="en-US" dirty="0"/>
              <a:t> Gait</a:t>
            </a:r>
          </a:p>
          <a:p>
            <a:r>
              <a:rPr lang="en-US" dirty="0"/>
              <a:t>Gradual onset</a:t>
            </a:r>
          </a:p>
          <a:p>
            <a:r>
              <a:rPr lang="en-US" dirty="0"/>
              <a:t>Clonus- Ankle or Patellar -Prominent</a:t>
            </a:r>
          </a:p>
        </p:txBody>
      </p:sp>
    </p:spTree>
    <p:extLst>
      <p:ext uri="{BB962C8B-B14F-4D97-AF65-F5344CB8AC3E}">
        <p14:creationId xmlns:p14="http://schemas.microsoft.com/office/powerpoint/2010/main" val="266755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Paralysis: Stages</a:t>
            </a:r>
          </a:p>
        </p:txBody>
      </p:sp>
      <p:sp>
        <p:nvSpPr>
          <p:cNvPr id="3" name="Content Placeholder 2"/>
          <p:cNvSpPr>
            <a:spLocks noGrp="1"/>
          </p:cNvSpPr>
          <p:nvPr>
            <p:ph idx="1"/>
          </p:nvPr>
        </p:nvSpPr>
        <p:spPr/>
        <p:txBody>
          <a:bodyPr/>
          <a:lstStyle/>
          <a:p>
            <a:pPr marL="514350" indent="-514350">
              <a:buFont typeface="+mj-lt"/>
              <a:buAutoNum type="arabicPeriod"/>
            </a:pPr>
            <a:r>
              <a:rPr lang="en-US" dirty="0"/>
              <a:t>Muscle weakness: Spasticity and </a:t>
            </a:r>
            <a:r>
              <a:rPr lang="en-US" dirty="0" err="1"/>
              <a:t>Incordination</a:t>
            </a:r>
            <a:endParaRPr lang="en-US" dirty="0"/>
          </a:p>
          <a:p>
            <a:pPr marL="514350" indent="-514350">
              <a:buFont typeface="+mj-lt"/>
              <a:buAutoNum type="arabicPeriod"/>
            </a:pPr>
            <a:r>
              <a:rPr lang="en-US" dirty="0"/>
              <a:t>Paraplegia in </a:t>
            </a:r>
            <a:r>
              <a:rPr lang="en-US" dirty="0" err="1"/>
              <a:t>extention</a:t>
            </a:r>
            <a:endParaRPr lang="en-US" dirty="0"/>
          </a:p>
          <a:p>
            <a:pPr marL="514350" indent="-514350">
              <a:buFont typeface="+mj-lt"/>
              <a:buAutoNum type="arabicPeriod"/>
            </a:pPr>
            <a:r>
              <a:rPr lang="en-US" dirty="0"/>
              <a:t>Paraplegia in flexion</a:t>
            </a:r>
          </a:p>
          <a:p>
            <a:pPr marL="514350" indent="-514350">
              <a:buFont typeface="+mj-lt"/>
              <a:buAutoNum type="arabicPeriod"/>
            </a:pPr>
            <a:r>
              <a:rPr lang="en-US" dirty="0"/>
              <a:t>Complete Flaccid Paralysis</a:t>
            </a:r>
          </a:p>
        </p:txBody>
      </p:sp>
    </p:spTree>
    <p:extLst>
      <p:ext uri="{BB962C8B-B14F-4D97-AF65-F5344CB8AC3E}">
        <p14:creationId xmlns:p14="http://schemas.microsoft.com/office/powerpoint/2010/main" val="228009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a:t>
            </a:r>
            <a:r>
              <a:rPr lang="en-US" dirty="0" err="1"/>
              <a:t>Goel</a:t>
            </a:r>
            <a:r>
              <a:rPr lang="en-US" dirty="0"/>
              <a:t> (1967)</a:t>
            </a:r>
          </a:p>
        </p:txBody>
      </p:sp>
      <p:sp>
        <p:nvSpPr>
          <p:cNvPr id="3" name="Content Placeholder 2"/>
          <p:cNvSpPr>
            <a:spLocks noGrp="1"/>
          </p:cNvSpPr>
          <p:nvPr>
            <p:ph idx="1"/>
          </p:nvPr>
        </p:nvSpPr>
        <p:spPr/>
        <p:txBody>
          <a:bodyPr/>
          <a:lstStyle/>
          <a:p>
            <a:r>
              <a:rPr lang="en-US" dirty="0"/>
              <a:t>Basis is extent of motor involvement</a:t>
            </a:r>
          </a:p>
          <a:p>
            <a:pPr marL="514350" indent="-514350">
              <a:buFont typeface="+mj-lt"/>
              <a:buAutoNum type="arabicPeriod"/>
            </a:pPr>
            <a:r>
              <a:rPr lang="en-US" dirty="0"/>
              <a:t>Clinician detects the deformity</a:t>
            </a:r>
          </a:p>
          <a:p>
            <a:pPr marL="514350" indent="-514350">
              <a:buFont typeface="+mj-lt"/>
              <a:buAutoNum type="arabicPeriod"/>
            </a:pPr>
            <a:r>
              <a:rPr lang="en-US" dirty="0"/>
              <a:t>Symptomatic but manages to walk</a:t>
            </a:r>
          </a:p>
          <a:p>
            <a:pPr marL="514350" indent="-514350">
              <a:buFont typeface="+mj-lt"/>
              <a:buAutoNum type="arabicPeriod"/>
            </a:pPr>
            <a:r>
              <a:rPr lang="en-US" dirty="0"/>
              <a:t>Unable to walk, Paraplegia in </a:t>
            </a:r>
            <a:r>
              <a:rPr lang="en-US" dirty="0" err="1"/>
              <a:t>extention</a:t>
            </a:r>
            <a:r>
              <a:rPr lang="en-US" dirty="0"/>
              <a:t>, Partial sensory loss</a:t>
            </a:r>
          </a:p>
          <a:p>
            <a:pPr marL="514350" indent="-514350">
              <a:buFont typeface="+mj-lt"/>
              <a:buAutoNum type="arabicPeriod"/>
            </a:pPr>
            <a:r>
              <a:rPr lang="en-US" dirty="0"/>
              <a:t>Unable to walk, Paraplegia in </a:t>
            </a:r>
            <a:r>
              <a:rPr lang="en-US" dirty="0" err="1"/>
              <a:t>extention</a:t>
            </a:r>
            <a:r>
              <a:rPr lang="en-US" dirty="0"/>
              <a:t>, near complete sensory loss, sphincter disturbances</a:t>
            </a:r>
          </a:p>
        </p:txBody>
      </p:sp>
    </p:spTree>
    <p:extLst>
      <p:ext uri="{BB962C8B-B14F-4D97-AF65-F5344CB8AC3E}">
        <p14:creationId xmlns:p14="http://schemas.microsoft.com/office/powerpoint/2010/main" val="1126938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4540570"/>
              </p:ext>
            </p:extLst>
          </p:nvPr>
        </p:nvGraphicFramePr>
        <p:xfrm>
          <a:off x="0" y="1928611"/>
          <a:ext cx="12192000" cy="5349900"/>
        </p:xfrm>
        <a:graphic>
          <a:graphicData uri="http://schemas.openxmlformats.org/drawingml/2006/table">
            <a:tbl>
              <a:tblPr firstRow="1" bandRow="1">
                <a:tableStyleId>{5C22544A-7EE6-4342-B048-85BDC9FD1C3A}</a:tableStyleId>
              </a:tblPr>
              <a:tblGrid>
                <a:gridCol w="1394460">
                  <a:extLst>
                    <a:ext uri="{9D8B030D-6E8A-4147-A177-3AD203B41FA5}">
                      <a16:colId xmlns:a16="http://schemas.microsoft.com/office/drawing/2014/main" val="20000"/>
                    </a:ext>
                  </a:extLst>
                </a:gridCol>
                <a:gridCol w="10797540">
                  <a:extLst>
                    <a:ext uri="{9D8B030D-6E8A-4147-A177-3AD203B41FA5}">
                      <a16:colId xmlns:a16="http://schemas.microsoft.com/office/drawing/2014/main" val="20001"/>
                    </a:ext>
                  </a:extLst>
                </a:gridCol>
              </a:tblGrid>
              <a:tr h="1235100">
                <a:tc>
                  <a:txBody>
                    <a:bodyPr/>
                    <a:lstStyle/>
                    <a:p>
                      <a:r>
                        <a:rPr lang="en-US" sz="1800" b="0" i="0" u="none" strike="noStrike" kern="1200" baseline="0" dirty="0">
                          <a:solidFill>
                            <a:schemeClr val="lt1"/>
                          </a:solidFill>
                          <a:latin typeface="+mn-lt"/>
                          <a:ea typeface="+mn-ea"/>
                          <a:cs typeface="+mn-cs"/>
                        </a:rPr>
                        <a:t>Drugs</a:t>
                      </a:r>
                      <a:endParaRPr lang="en-US" dirty="0"/>
                    </a:p>
                  </a:txBody>
                  <a:tcPr/>
                </a:tc>
                <a:tc>
                  <a:txBody>
                    <a:bodyPr/>
                    <a:lstStyle/>
                    <a:p>
                      <a:r>
                        <a:rPr lang="en-US" sz="1800" b="0" i="0" u="none" strike="noStrike" kern="1200" baseline="0" dirty="0">
                          <a:solidFill>
                            <a:schemeClr val="lt1"/>
                          </a:solidFill>
                          <a:latin typeface="+mn-lt"/>
                          <a:ea typeface="+mn-ea"/>
                          <a:cs typeface="+mn-cs"/>
                        </a:rPr>
                        <a:t>2HRZE/10RHE</a:t>
                      </a:r>
                    </a:p>
                    <a:p>
                      <a:r>
                        <a:rPr lang="en-US" sz="1800" b="0" i="0" u="none" strike="noStrike" kern="1200" baseline="0" dirty="0">
                          <a:solidFill>
                            <a:schemeClr val="lt1"/>
                          </a:solidFill>
                          <a:latin typeface="+mn-lt"/>
                          <a:ea typeface="+mn-ea"/>
                          <a:cs typeface="+mn-cs"/>
                        </a:rPr>
                        <a:t>All patients require close monitoring for development or progression of</a:t>
                      </a:r>
                    </a:p>
                    <a:p>
                      <a:r>
                        <a:rPr lang="en-US" sz="1800" b="0" i="0" u="none" strike="noStrike" kern="1200" baseline="0" dirty="0">
                          <a:solidFill>
                            <a:schemeClr val="lt1"/>
                          </a:solidFill>
                          <a:latin typeface="+mn-lt"/>
                          <a:ea typeface="+mn-ea"/>
                          <a:cs typeface="+mn-cs"/>
                        </a:rPr>
                        <a:t>neurological deficit in the first 4 weeks of treatment.</a:t>
                      </a:r>
                    </a:p>
                    <a:p>
                      <a:r>
                        <a:rPr lang="en-US" sz="1800" b="0" i="0" u="none" strike="noStrike" kern="1200" baseline="0" dirty="0">
                          <a:solidFill>
                            <a:schemeClr val="lt1"/>
                          </a:solidFill>
                          <a:latin typeface="+mn-lt"/>
                          <a:ea typeface="+mn-ea"/>
                          <a:cs typeface="+mn-cs"/>
                        </a:rPr>
                        <a:t>Some patients require surgical intervention.</a:t>
                      </a:r>
                      <a:endParaRPr lang="en-US" dirty="0"/>
                    </a:p>
                  </a:txBody>
                  <a:tcPr/>
                </a:tc>
                <a:extLst>
                  <a:ext uri="{0D108BD9-81ED-4DB2-BD59-A6C34878D82A}">
                    <a16:rowId xmlns:a16="http://schemas.microsoft.com/office/drawing/2014/main" val="10000"/>
                  </a:ext>
                </a:extLst>
              </a:tr>
              <a:tr h="365100">
                <a:tc>
                  <a:txBody>
                    <a:bodyPr/>
                    <a:lstStyle/>
                    <a:p>
                      <a:r>
                        <a:rPr lang="en-US" dirty="0"/>
                        <a:t>Duration</a:t>
                      </a:r>
                    </a:p>
                  </a:txBody>
                  <a:tcPr/>
                </a:tc>
                <a:tc>
                  <a:txBody>
                    <a:bodyPr/>
                    <a:lstStyle/>
                    <a:p>
                      <a:r>
                        <a:rPr lang="en-US" sz="1800" b="0" i="0" u="none" strike="noStrike" kern="1200" baseline="0" dirty="0">
                          <a:solidFill>
                            <a:schemeClr val="dk1"/>
                          </a:solidFill>
                          <a:latin typeface="+mn-lt"/>
                          <a:ea typeface="+mn-ea"/>
                          <a:cs typeface="+mn-cs"/>
                        </a:rPr>
                        <a:t>Total treatment duration: 12 months (extendable to 18 months on a case-</a:t>
                      </a:r>
                      <a:r>
                        <a:rPr lang="en-US" sz="1800" b="0" i="0" u="none" strike="noStrike" kern="1200" baseline="0" dirty="0" err="1">
                          <a:solidFill>
                            <a:schemeClr val="dk1"/>
                          </a:solidFill>
                          <a:latin typeface="+mn-lt"/>
                          <a:ea typeface="+mn-ea"/>
                          <a:cs typeface="+mn-cs"/>
                        </a:rPr>
                        <a:t>bycase</a:t>
                      </a:r>
                      <a:r>
                        <a:rPr lang="en-US" sz="1800" b="0" i="0" u="none" strike="noStrike" kern="1200" baseline="0" dirty="0">
                          <a:solidFill>
                            <a:schemeClr val="dk1"/>
                          </a:solidFill>
                          <a:latin typeface="+mn-lt"/>
                          <a:ea typeface="+mn-ea"/>
                          <a:cs typeface="+mn-cs"/>
                        </a:rPr>
                        <a:t> basis</a:t>
                      </a:r>
                      <a:endParaRPr lang="en-US" dirty="0"/>
                    </a:p>
                  </a:txBody>
                  <a:tcPr/>
                </a:tc>
                <a:extLst>
                  <a:ext uri="{0D108BD9-81ED-4DB2-BD59-A6C34878D82A}">
                    <a16:rowId xmlns:a16="http://schemas.microsoft.com/office/drawing/2014/main" val="10001"/>
                  </a:ext>
                </a:extLst>
              </a:tr>
              <a:tr h="926619">
                <a:tc>
                  <a:txBody>
                    <a:bodyPr/>
                    <a:lstStyle/>
                    <a:p>
                      <a:r>
                        <a:rPr lang="en-US" dirty="0" err="1"/>
                        <a:t>Referal</a:t>
                      </a:r>
                      <a:endParaRPr lang="en-US" dirty="0"/>
                    </a:p>
                  </a:txBody>
                  <a:tcPr/>
                </a:tc>
                <a:tc>
                  <a:txBody>
                    <a:bodyPr/>
                    <a:lstStyle/>
                    <a:p>
                      <a:r>
                        <a:rPr lang="en-US" sz="1800" b="0" i="0" u="none" strike="noStrike" kern="1200" baseline="0" dirty="0">
                          <a:solidFill>
                            <a:schemeClr val="dk1"/>
                          </a:solidFill>
                          <a:latin typeface="+mn-lt"/>
                          <a:ea typeface="+mn-ea"/>
                          <a:cs typeface="+mn-cs"/>
                        </a:rPr>
                        <a:t>Optimum management of spinal TB requires the involvement of multiple specialists including a spinal </a:t>
                      </a:r>
                      <a:r>
                        <a:rPr lang="en-US" sz="1800" b="0" i="0" u="none" strike="noStrike" kern="1200" baseline="0" dirty="0" err="1">
                          <a:solidFill>
                            <a:schemeClr val="dk1"/>
                          </a:solidFill>
                          <a:latin typeface="+mn-lt"/>
                          <a:ea typeface="+mn-ea"/>
                          <a:cs typeface="+mn-cs"/>
                        </a:rPr>
                        <a:t>orthopaedic</a:t>
                      </a:r>
                      <a:r>
                        <a:rPr lang="en-US" sz="1800" b="0" i="0" u="none" strike="noStrike" kern="1200" baseline="0" dirty="0">
                          <a:solidFill>
                            <a:schemeClr val="dk1"/>
                          </a:solidFill>
                          <a:latin typeface="+mn-lt"/>
                          <a:ea typeface="+mn-ea"/>
                          <a:cs typeface="+mn-cs"/>
                        </a:rPr>
                        <a:t> surgeon, microbiologist/infectious diseases specialist and spinal radiologist, as well as physiotherapists and</a:t>
                      </a:r>
                    </a:p>
                    <a:p>
                      <a:r>
                        <a:rPr lang="en-US" sz="1800" b="0" i="0" u="none" strike="noStrike" kern="1200" baseline="0" dirty="0" err="1">
                          <a:solidFill>
                            <a:schemeClr val="dk1"/>
                          </a:solidFill>
                          <a:latin typeface="+mn-lt"/>
                          <a:ea typeface="+mn-ea"/>
                          <a:cs typeface="+mn-cs"/>
                        </a:rPr>
                        <a:t>orthotists</a:t>
                      </a:r>
                      <a:r>
                        <a:rPr lang="en-US" sz="1800" b="0" i="0" u="none" strike="noStrike" kern="1200" baseline="0" dirty="0">
                          <a:solidFill>
                            <a:schemeClr val="dk1"/>
                          </a:solidFill>
                          <a:latin typeface="+mn-lt"/>
                          <a:ea typeface="+mn-ea"/>
                          <a:cs typeface="+mn-cs"/>
                        </a:rPr>
                        <a:t>. All presumptive spinal TB cases should be referred and managed in specialist </a:t>
                      </a:r>
                      <a:r>
                        <a:rPr lang="en-US" sz="1800" b="0" i="0" u="none" strike="noStrike" kern="1200" baseline="0" dirty="0" err="1">
                          <a:solidFill>
                            <a:schemeClr val="dk1"/>
                          </a:solidFill>
                          <a:latin typeface="+mn-lt"/>
                          <a:ea typeface="+mn-ea"/>
                          <a:cs typeface="+mn-cs"/>
                        </a:rPr>
                        <a:t>centres</a:t>
                      </a:r>
                      <a:endParaRPr lang="en-US" dirty="0"/>
                    </a:p>
                  </a:txBody>
                  <a:tcPr/>
                </a:tc>
                <a:extLst>
                  <a:ext uri="{0D108BD9-81ED-4DB2-BD59-A6C34878D82A}">
                    <a16:rowId xmlns:a16="http://schemas.microsoft.com/office/drawing/2014/main" val="10002"/>
                  </a:ext>
                </a:extLst>
              </a:tr>
              <a:tr h="2305318">
                <a:tc>
                  <a:txBody>
                    <a:bodyPr/>
                    <a:lstStyle/>
                    <a:p>
                      <a:r>
                        <a:rPr lang="en-US" dirty="0"/>
                        <a:t>Follow up</a:t>
                      </a:r>
                    </a:p>
                  </a:txBody>
                  <a:tcPr/>
                </a:tc>
                <a:tc>
                  <a:txBody>
                    <a:bodyPr/>
                    <a:lstStyle/>
                    <a:p>
                      <a:r>
                        <a:rPr lang="en-US" sz="1800" b="0" i="0" u="none" strike="noStrike" kern="1200" baseline="0" dirty="0">
                          <a:solidFill>
                            <a:schemeClr val="dk1"/>
                          </a:solidFill>
                          <a:latin typeface="+mn-lt"/>
                          <a:ea typeface="+mn-ea"/>
                          <a:cs typeface="+mn-cs"/>
                        </a:rPr>
                        <a:t>Patients without neurological deficit should be advised to return to the clinic immediately if new symptoms develop, and all ambulant patients should be assessed weekly for neurological signs.</a:t>
                      </a:r>
                    </a:p>
                    <a:p>
                      <a:r>
                        <a:rPr lang="en-US" sz="1800" b="0" i="0" u="none" strike="noStrike" kern="1200" baseline="0" dirty="0">
                          <a:solidFill>
                            <a:schemeClr val="dk1"/>
                          </a:solidFill>
                          <a:latin typeface="+mn-lt"/>
                          <a:ea typeface="+mn-ea"/>
                          <a:cs typeface="+mn-cs"/>
                        </a:rPr>
                        <a:t>Patients with neurological deficit require staging and grading of their deficit. These patients should be assessed weekly with neural charting to detect neural recovery or deterioration. Repeat X-rays of the spine are suggested every 3 months following initiation of treatment to assess for radiological healing. Repeat MRI scans are suggested at 6, 9, 12 and 18 months following initiation of treatment to assess healing. At the end of treatment, all patients require follow up every 6 months for at least 2 years, and should be told to return to the clinic promptly if they</a:t>
                      </a:r>
                    </a:p>
                    <a:p>
                      <a:r>
                        <a:rPr lang="en-US" sz="1800" b="0" i="0" u="none" strike="noStrike" kern="1200" baseline="0" dirty="0">
                          <a:solidFill>
                            <a:schemeClr val="dk1"/>
                          </a:solidFill>
                          <a:latin typeface="+mn-lt"/>
                          <a:ea typeface="+mn-ea"/>
                          <a:cs typeface="+mn-cs"/>
                        </a:rPr>
                        <a:t>develop new symptoms in the interim.</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1549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t>Conservative- ATT, Rest to spine, Neurological examination</a:t>
            </a:r>
          </a:p>
          <a:p>
            <a:r>
              <a:rPr lang="en-US" dirty="0"/>
              <a:t>Surgical: </a:t>
            </a:r>
          </a:p>
          <a:p>
            <a:pPr marL="0" indent="0">
              <a:buNone/>
            </a:pPr>
            <a:r>
              <a:rPr lang="en-US" dirty="0"/>
              <a:t>	Indication: Paraplegia in conservative treatment</a:t>
            </a:r>
          </a:p>
          <a:p>
            <a:pPr marL="0" indent="0">
              <a:buNone/>
            </a:pPr>
            <a:r>
              <a:rPr lang="en-US" dirty="0"/>
              <a:t>	Sudden onset severe paraplegia</a:t>
            </a:r>
          </a:p>
          <a:p>
            <a:pPr marL="0" indent="0">
              <a:buNone/>
            </a:pPr>
            <a:r>
              <a:rPr lang="en-US" dirty="0"/>
              <a:t>	Severe Paraplegia: In flexion, motor/Sensory loss&gt; 6 months or 	complete moor loss one month despite conservative treatment</a:t>
            </a:r>
          </a:p>
          <a:p>
            <a:pPr marL="0" indent="0">
              <a:buNone/>
            </a:pPr>
            <a:r>
              <a:rPr lang="en-US" dirty="0"/>
              <a:t>	Paraplegia with uncontrolled spasticity</a:t>
            </a:r>
          </a:p>
        </p:txBody>
      </p:sp>
    </p:spTree>
    <p:extLst>
      <p:ext uri="{BB962C8B-B14F-4D97-AF65-F5344CB8AC3E}">
        <p14:creationId xmlns:p14="http://schemas.microsoft.com/office/powerpoint/2010/main" val="1563429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indications</a:t>
            </a:r>
          </a:p>
        </p:txBody>
      </p:sp>
      <p:sp>
        <p:nvSpPr>
          <p:cNvPr id="3" name="Content Placeholder 2"/>
          <p:cNvSpPr>
            <a:spLocks noGrp="1"/>
          </p:cNvSpPr>
          <p:nvPr>
            <p:ph idx="1"/>
          </p:nvPr>
        </p:nvSpPr>
        <p:spPr/>
        <p:txBody>
          <a:bodyPr/>
          <a:lstStyle/>
          <a:p>
            <a:r>
              <a:rPr lang="en-US" dirty="0"/>
              <a:t>Reactive paraplegia</a:t>
            </a:r>
          </a:p>
          <a:p>
            <a:r>
              <a:rPr lang="en-US" dirty="0"/>
              <a:t>Paraplegia in old age</a:t>
            </a:r>
          </a:p>
          <a:p>
            <a:r>
              <a:rPr lang="en-US" dirty="0"/>
              <a:t>Painful paraplegia</a:t>
            </a:r>
          </a:p>
          <a:p>
            <a:r>
              <a:rPr lang="en-US" dirty="0"/>
              <a:t>Complications: UTI/Stones</a:t>
            </a:r>
          </a:p>
        </p:txBody>
      </p:sp>
    </p:spTree>
    <p:extLst>
      <p:ext uri="{BB962C8B-B14F-4D97-AF65-F5344CB8AC3E}">
        <p14:creationId xmlns:p14="http://schemas.microsoft.com/office/powerpoint/2010/main" val="3138986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a:t>
            </a:r>
          </a:p>
        </p:txBody>
      </p:sp>
      <p:sp>
        <p:nvSpPr>
          <p:cNvPr id="3" name="Content Placeholder 2"/>
          <p:cNvSpPr>
            <a:spLocks noGrp="1"/>
          </p:cNvSpPr>
          <p:nvPr>
            <p:ph idx="1"/>
          </p:nvPr>
        </p:nvSpPr>
        <p:spPr/>
        <p:txBody>
          <a:bodyPr/>
          <a:lstStyle/>
          <a:p>
            <a:r>
              <a:rPr lang="en-US" dirty="0" err="1"/>
              <a:t>Costo</a:t>
            </a:r>
            <a:r>
              <a:rPr lang="en-US" dirty="0"/>
              <a:t> </a:t>
            </a:r>
            <a:r>
              <a:rPr lang="en-US" dirty="0" err="1"/>
              <a:t>Transverectomy</a:t>
            </a:r>
            <a:endParaRPr lang="en-US" dirty="0"/>
          </a:p>
          <a:p>
            <a:r>
              <a:rPr lang="en-US" dirty="0"/>
              <a:t>Anterolateral decompression</a:t>
            </a:r>
          </a:p>
          <a:p>
            <a:r>
              <a:rPr lang="en-US" dirty="0"/>
              <a:t>Radical Debridement and Arthrodesis (</a:t>
            </a:r>
            <a:r>
              <a:rPr lang="en-US" dirty="0" err="1"/>
              <a:t>Honkong</a:t>
            </a:r>
            <a:r>
              <a:rPr lang="en-US" dirty="0"/>
              <a:t> Operation)</a:t>
            </a:r>
          </a:p>
          <a:p>
            <a:r>
              <a:rPr lang="en-US" dirty="0"/>
              <a:t>Laminectomy</a:t>
            </a:r>
          </a:p>
        </p:txBody>
      </p:sp>
    </p:spTree>
    <p:extLst>
      <p:ext uri="{BB962C8B-B14F-4D97-AF65-F5344CB8AC3E}">
        <p14:creationId xmlns:p14="http://schemas.microsoft.com/office/powerpoint/2010/main" val="1610971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p:txBody>
          <a:bodyPr/>
          <a:lstStyle/>
          <a:p>
            <a:r>
              <a:rPr lang="en-US" dirty="0"/>
              <a:t>Age: Children has better prognosis</a:t>
            </a:r>
          </a:p>
          <a:p>
            <a:r>
              <a:rPr lang="en-US" dirty="0"/>
              <a:t>Duration of Paraplegia: Long standing has bad prognosis</a:t>
            </a:r>
          </a:p>
          <a:p>
            <a:r>
              <a:rPr lang="en-US" dirty="0"/>
              <a:t>Severity: Motor alone has good prognosis</a:t>
            </a:r>
          </a:p>
          <a:p>
            <a:r>
              <a:rPr lang="en-US" dirty="0"/>
              <a:t>Onset of paraplegia: Acute onset has better</a:t>
            </a:r>
          </a:p>
          <a:p>
            <a:r>
              <a:rPr lang="en-US" dirty="0"/>
              <a:t>Sudden Progress: Bad prognosis</a:t>
            </a:r>
          </a:p>
        </p:txBody>
      </p:sp>
    </p:spTree>
    <p:extLst>
      <p:ext uri="{BB962C8B-B14F-4D97-AF65-F5344CB8AC3E}">
        <p14:creationId xmlns:p14="http://schemas.microsoft.com/office/powerpoint/2010/main" val="1812432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33163115"/>
              </p:ext>
            </p:extLst>
          </p:nvPr>
        </p:nvGraphicFramePr>
        <p:xfrm>
          <a:off x="22860" y="774700"/>
          <a:ext cx="12156440" cy="7580884"/>
        </p:xfrm>
        <a:graphic>
          <a:graphicData uri="http://schemas.openxmlformats.org/drawingml/2006/table">
            <a:tbl>
              <a:tblPr firstRow="1" bandRow="1">
                <a:tableStyleId>{5C22544A-7EE6-4342-B048-85BDC9FD1C3A}</a:tableStyleId>
              </a:tblPr>
              <a:tblGrid>
                <a:gridCol w="208026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2390139">
                  <a:extLst>
                    <a:ext uri="{9D8B030D-6E8A-4147-A177-3AD203B41FA5}">
                      <a16:colId xmlns:a16="http://schemas.microsoft.com/office/drawing/2014/main" val="20002"/>
                    </a:ext>
                  </a:extLst>
                </a:gridCol>
                <a:gridCol w="2867661">
                  <a:extLst>
                    <a:ext uri="{9D8B030D-6E8A-4147-A177-3AD203B41FA5}">
                      <a16:colId xmlns:a16="http://schemas.microsoft.com/office/drawing/2014/main" val="20003"/>
                    </a:ext>
                  </a:extLst>
                </a:gridCol>
                <a:gridCol w="3241040">
                  <a:extLst>
                    <a:ext uri="{9D8B030D-6E8A-4147-A177-3AD203B41FA5}">
                      <a16:colId xmlns:a16="http://schemas.microsoft.com/office/drawing/2014/main" val="20004"/>
                    </a:ext>
                  </a:extLst>
                </a:gridCol>
              </a:tblGrid>
              <a:tr h="357124">
                <a:tc>
                  <a:txBody>
                    <a:bodyPr/>
                    <a:lstStyle/>
                    <a:p>
                      <a:r>
                        <a:rPr lang="en-US" sz="1600" dirty="0"/>
                        <a:t>Objective</a:t>
                      </a:r>
                    </a:p>
                  </a:txBody>
                  <a:tcPr/>
                </a:tc>
                <a:tc>
                  <a:txBody>
                    <a:bodyPr/>
                    <a:lstStyle/>
                    <a:p>
                      <a:r>
                        <a:rPr lang="en-US" sz="1600" dirty="0"/>
                        <a:t>Type of Study</a:t>
                      </a:r>
                    </a:p>
                  </a:txBody>
                  <a:tcPr/>
                </a:tc>
                <a:tc>
                  <a:txBody>
                    <a:bodyPr/>
                    <a:lstStyle/>
                    <a:p>
                      <a:r>
                        <a:rPr lang="en-US" sz="1600" dirty="0"/>
                        <a:t>Methods</a:t>
                      </a:r>
                    </a:p>
                  </a:txBody>
                  <a:tcPr/>
                </a:tc>
                <a:tc>
                  <a:txBody>
                    <a:bodyPr/>
                    <a:lstStyle/>
                    <a:p>
                      <a:r>
                        <a:rPr lang="en-US" sz="1600" dirty="0"/>
                        <a:t>Results</a:t>
                      </a:r>
                    </a:p>
                  </a:txBody>
                  <a:tcPr/>
                </a:tc>
                <a:tc>
                  <a:txBody>
                    <a:bodyPr/>
                    <a:lstStyle/>
                    <a:p>
                      <a:r>
                        <a:rPr lang="en-US" sz="1600" dirty="0"/>
                        <a:t>Conclusions</a:t>
                      </a:r>
                    </a:p>
                  </a:txBody>
                  <a:tcPr/>
                </a:tc>
                <a:extLst>
                  <a:ext uri="{0D108BD9-81ED-4DB2-BD59-A6C34878D82A}">
                    <a16:rowId xmlns:a16="http://schemas.microsoft.com/office/drawing/2014/main" val="10000"/>
                  </a:ext>
                </a:extLst>
              </a:tr>
              <a:tr h="5726176">
                <a:tc>
                  <a:txBody>
                    <a:bodyPr/>
                    <a:lstStyle/>
                    <a:p>
                      <a:r>
                        <a:rPr lang="en-US" sz="1800" b="0" i="0" u="none" strike="noStrike" kern="1200" baseline="0" dirty="0">
                          <a:solidFill>
                            <a:schemeClr val="dk1"/>
                          </a:solidFill>
                          <a:latin typeface="+mn-lt"/>
                          <a:ea typeface="+mn-ea"/>
                          <a:cs typeface="+mn-cs"/>
                        </a:rPr>
                        <a:t>A review of literature on the epidemiology, diagnosis, and management of spinal tuberculosis (TB).</a:t>
                      </a:r>
                      <a:endParaRPr lang="en-US" sz="1600" dirty="0"/>
                    </a:p>
                  </a:txBody>
                  <a:tcPr/>
                </a:tc>
                <a:tc>
                  <a:txBody>
                    <a:bodyPr/>
                    <a:lstStyle/>
                    <a:p>
                      <a:r>
                        <a:rPr lang="en-US" sz="1600" dirty="0"/>
                        <a:t>Retrospective</a:t>
                      </a:r>
                      <a:r>
                        <a:rPr lang="en-US" sz="1600" baseline="0" dirty="0"/>
                        <a:t> study</a:t>
                      </a:r>
                      <a:endParaRPr lang="en-US" sz="1600" dirty="0"/>
                    </a:p>
                  </a:txBody>
                  <a:tcPr/>
                </a:tc>
                <a:tc>
                  <a:txBody>
                    <a:bodyPr/>
                    <a:lstStyle/>
                    <a:p>
                      <a:r>
                        <a:rPr lang="en-US" sz="1800" b="0" i="0" u="none" strike="noStrike" kern="1200" baseline="0" dirty="0">
                          <a:solidFill>
                            <a:schemeClr val="dk1"/>
                          </a:solidFill>
                          <a:latin typeface="+mn-lt"/>
                          <a:ea typeface="+mn-ea"/>
                          <a:cs typeface="+mn-cs"/>
                        </a:rPr>
                        <a:t>A systematic computerized literature search was performed using Cochrane Database of Systematic Reviews,</a:t>
                      </a:r>
                    </a:p>
                    <a:p>
                      <a:r>
                        <a:rPr lang="en-US" sz="1800" b="0" i="0" u="none" strike="noStrike" kern="1200" baseline="0" dirty="0">
                          <a:solidFill>
                            <a:schemeClr val="dk1"/>
                          </a:solidFill>
                          <a:latin typeface="+mn-lt"/>
                          <a:ea typeface="+mn-ea"/>
                          <a:cs typeface="+mn-cs"/>
                        </a:rPr>
                        <a:t>EMBASE, and PubMed. Studies published over the past 10 years were analyzed. The searches were performed using Medical</a:t>
                      </a:r>
                    </a:p>
                    <a:p>
                      <a:r>
                        <a:rPr lang="en-US" sz="1800" b="0" i="0" u="none" strike="noStrike" kern="1200" baseline="0" dirty="0">
                          <a:solidFill>
                            <a:schemeClr val="dk1"/>
                          </a:solidFill>
                          <a:latin typeface="+mn-lt"/>
                          <a:ea typeface="+mn-ea"/>
                          <a:cs typeface="+mn-cs"/>
                        </a:rPr>
                        <a:t>Subject Headings terms, and the subheadings used were “spinal tuberculosis,” “diagnosis,” “epidemiology,” “etiology,”</a:t>
                      </a:r>
                    </a:p>
                    <a:p>
                      <a:r>
                        <a:rPr lang="en-US" sz="1800" b="0" i="0" u="none" strike="noStrike" kern="1200" baseline="0" dirty="0">
                          <a:solidFill>
                            <a:schemeClr val="dk1"/>
                          </a:solidFill>
                          <a:latin typeface="+mn-lt"/>
                          <a:ea typeface="+mn-ea"/>
                          <a:cs typeface="+mn-cs"/>
                        </a:rPr>
                        <a:t>“management,” “surgery,” and “therapy</a:t>
                      </a:r>
                      <a:endParaRPr lang="en-US" sz="1600" dirty="0"/>
                    </a:p>
                  </a:txBody>
                  <a:tcPr/>
                </a:tc>
                <a:tc>
                  <a:txBody>
                    <a:bodyPr/>
                    <a:lstStyle/>
                    <a:p>
                      <a:r>
                        <a:rPr lang="en-US" sz="1800" b="0" i="0" u="none" strike="noStrike" kern="1200" baseline="0" dirty="0">
                          <a:solidFill>
                            <a:schemeClr val="dk1"/>
                          </a:solidFill>
                          <a:latin typeface="+mn-lt"/>
                          <a:ea typeface="+mn-ea"/>
                          <a:cs typeface="+mn-cs"/>
                        </a:rPr>
                        <a:t>Tissue diagnosis remains the only foolproof investigation to </a:t>
                      </a:r>
                      <a:r>
                        <a:rPr lang="en-US" sz="1800" b="0" i="0" u="none" strike="noStrike" kern="1200" baseline="0" dirty="0" err="1">
                          <a:solidFill>
                            <a:schemeClr val="dk1"/>
                          </a:solidFill>
                          <a:latin typeface="+mn-lt"/>
                          <a:ea typeface="+mn-ea"/>
                          <a:cs typeface="+mn-cs"/>
                        </a:rPr>
                        <a:t>confirmdiagnosis</a:t>
                      </a:r>
                      <a:r>
                        <a:rPr lang="en-US" sz="1800" b="0" i="0" u="none" strike="noStrike" kern="1200" baseline="0" dirty="0">
                          <a:solidFill>
                            <a:schemeClr val="dk1"/>
                          </a:solidFill>
                          <a:latin typeface="+mn-lt"/>
                          <a:ea typeface="+mn-ea"/>
                          <a:cs typeface="+mn-cs"/>
                        </a:rPr>
                        <a:t>. Magnetic resonance imaging and </a:t>
                      </a:r>
                      <a:r>
                        <a:rPr lang="en-US" sz="1800" b="0" i="0" u="none" strike="noStrike" kern="1200" baseline="0" dirty="0" err="1">
                          <a:solidFill>
                            <a:schemeClr val="dk1"/>
                          </a:solidFill>
                          <a:latin typeface="+mn-lt"/>
                          <a:ea typeface="+mn-ea"/>
                          <a:cs typeface="+mn-cs"/>
                        </a:rPr>
                        <a:t>GeneXpert</a:t>
                      </a:r>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help in early detection and treatment of spinal TB. Uncomplicated spinal TB has good response to appropriately dosed multimodal</a:t>
                      </a:r>
                    </a:p>
                    <a:p>
                      <a:r>
                        <a:rPr lang="en-US" sz="1800" b="0" i="0" u="none" strike="noStrike" kern="1200" baseline="0" dirty="0">
                          <a:solidFill>
                            <a:schemeClr val="dk1"/>
                          </a:solidFill>
                          <a:latin typeface="+mn-lt"/>
                          <a:ea typeface="+mn-ea"/>
                          <a:cs typeface="+mn-cs"/>
                        </a:rPr>
                        <a:t>ambulant chemotherapy. Surgery is warranted only in cases of neurological complications, incapacitating deformity, and instability.</a:t>
                      </a:r>
                      <a:endParaRPr lang="en-US" sz="1600" dirty="0"/>
                    </a:p>
                  </a:txBody>
                  <a:tcPr/>
                </a:tc>
                <a:tc>
                  <a:txBody>
                    <a:bodyPr/>
                    <a:lstStyle/>
                    <a:p>
                      <a:r>
                        <a:rPr lang="en-US" sz="1800" b="0" i="0" u="none" strike="noStrike" kern="1200" baseline="0" dirty="0">
                          <a:solidFill>
                            <a:schemeClr val="dk1"/>
                          </a:solidFill>
                          <a:latin typeface="+mn-lt"/>
                          <a:ea typeface="+mn-ea"/>
                          <a:cs typeface="+mn-cs"/>
                        </a:rPr>
                        <a:t>The incidence of atypical </a:t>
                      </a:r>
                      <a:r>
                        <a:rPr lang="en-US" sz="1800" b="0" i="0" u="none" strike="noStrike" kern="1200" baseline="0" dirty="0" err="1">
                          <a:solidFill>
                            <a:schemeClr val="dk1"/>
                          </a:solidFill>
                          <a:latin typeface="+mn-lt"/>
                          <a:ea typeface="+mn-ea"/>
                          <a:cs typeface="+mn-cs"/>
                        </a:rPr>
                        <a:t>clinicoradiological</a:t>
                      </a:r>
                      <a:r>
                        <a:rPr lang="en-US" sz="1800" b="0" i="0" u="none" strike="noStrike" kern="1200" baseline="0" dirty="0">
                          <a:solidFill>
                            <a:schemeClr val="dk1"/>
                          </a:solidFill>
                          <a:latin typeface="+mn-lt"/>
                          <a:ea typeface="+mn-ea"/>
                          <a:cs typeface="+mn-cs"/>
                        </a:rPr>
                        <a:t> presentations of spinal TB is on the rise. Improper dosing, inadequate</a:t>
                      </a:r>
                    </a:p>
                    <a:p>
                      <a:r>
                        <a:rPr lang="en-US" sz="1800" b="0" i="0" u="none" strike="noStrike" kern="1200" baseline="0" dirty="0">
                          <a:solidFill>
                            <a:schemeClr val="dk1"/>
                          </a:solidFill>
                          <a:latin typeface="+mn-lt"/>
                          <a:ea typeface="+mn-ea"/>
                          <a:cs typeface="+mn-cs"/>
                        </a:rPr>
                        <a:t>duration of treatment, and inappropriate selection of candidates for chemotherapy has not only resulted in the resurgence of TB</a:t>
                      </a:r>
                    </a:p>
                    <a:p>
                      <a:r>
                        <a:rPr lang="en-US" sz="1800" b="0" i="0" u="none" strike="noStrike" kern="1200" baseline="0" dirty="0">
                          <a:solidFill>
                            <a:schemeClr val="dk1"/>
                          </a:solidFill>
                          <a:latin typeface="+mn-lt"/>
                          <a:ea typeface="+mn-ea"/>
                          <a:cs typeface="+mn-cs"/>
                        </a:rPr>
                        <a:t>but also led to the most dreadful consequence of multidrug resistant strains. In addition, global migration phenomenon has</a:t>
                      </a:r>
                    </a:p>
                    <a:p>
                      <a:r>
                        <a:rPr lang="en-US" sz="1800" b="0" i="0" u="none" strike="noStrike" kern="1200" baseline="0" dirty="0">
                          <a:solidFill>
                            <a:schemeClr val="dk1"/>
                          </a:solidFill>
                          <a:latin typeface="+mn-lt"/>
                          <a:ea typeface="+mn-ea"/>
                          <a:cs typeface="+mn-cs"/>
                        </a:rPr>
                        <a:t>resulted in worldwide spread of spinal TB. The current consensus is to diagnose and treat spinal TB early, prevent complications,</a:t>
                      </a:r>
                    </a:p>
                    <a:p>
                      <a:r>
                        <a:rPr lang="en-US" sz="1800" b="0" i="0" u="none" strike="noStrike" kern="1200" baseline="0" dirty="0">
                          <a:solidFill>
                            <a:schemeClr val="dk1"/>
                          </a:solidFill>
                          <a:latin typeface="+mn-lt"/>
                          <a:ea typeface="+mn-ea"/>
                          <a:cs typeface="+mn-cs"/>
                        </a:rPr>
                        <a:t>promote early mobilization, and restore the patient to his or her earlier functional status.</a:t>
                      </a:r>
                      <a:endParaRPr lang="en-US" sz="1600"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0" y="90152"/>
            <a:ext cx="12067504" cy="369332"/>
          </a:xfrm>
          <a:prstGeom prst="rect">
            <a:avLst/>
          </a:prstGeom>
          <a:noFill/>
        </p:spPr>
        <p:txBody>
          <a:bodyPr wrap="square" rtlCol="0">
            <a:spAutoFit/>
          </a:bodyPr>
          <a:lstStyle/>
          <a:p>
            <a:r>
              <a:rPr lang="en-US" dirty="0"/>
              <a:t>TITLE: Spinal tuberculosis current concepts</a:t>
            </a:r>
          </a:p>
        </p:txBody>
      </p:sp>
    </p:spTree>
    <p:extLst>
      <p:ext uri="{BB962C8B-B14F-4D97-AF65-F5344CB8AC3E}">
        <p14:creationId xmlns:p14="http://schemas.microsoft.com/office/powerpoint/2010/main" val="1550334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Sharma Mohan textbook of tuberculosis and </a:t>
            </a:r>
            <a:r>
              <a:rPr lang="en-US" dirty="0" err="1"/>
              <a:t>nontuberculous</a:t>
            </a:r>
            <a:r>
              <a:rPr lang="en-US" dirty="0"/>
              <a:t> mycobacterial diseases</a:t>
            </a:r>
          </a:p>
          <a:p>
            <a:r>
              <a:rPr lang="en-US" dirty="0"/>
              <a:t>Index TB Guidelines</a:t>
            </a:r>
          </a:p>
        </p:txBody>
      </p:sp>
    </p:spTree>
    <p:extLst>
      <p:ext uri="{BB962C8B-B14F-4D97-AF65-F5344CB8AC3E}">
        <p14:creationId xmlns:p14="http://schemas.microsoft.com/office/powerpoint/2010/main" val="395421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 </a:t>
            </a:r>
          </a:p>
        </p:txBody>
      </p:sp>
      <p:sp>
        <p:nvSpPr>
          <p:cNvPr id="3" name="Content Placeholder 2"/>
          <p:cNvSpPr>
            <a:spLocks noGrp="1"/>
          </p:cNvSpPr>
          <p:nvPr>
            <p:ph idx="1"/>
          </p:nvPr>
        </p:nvSpPr>
        <p:spPr/>
        <p:txBody>
          <a:bodyPr/>
          <a:lstStyle/>
          <a:p>
            <a:r>
              <a:rPr lang="en-US" dirty="0"/>
              <a:t>TB spine is always secondary</a:t>
            </a:r>
          </a:p>
          <a:p>
            <a:r>
              <a:rPr lang="en-US" dirty="0"/>
              <a:t>Reactivation of </a:t>
            </a:r>
            <a:r>
              <a:rPr lang="en-US" dirty="0" err="1"/>
              <a:t>hematogenous</a:t>
            </a:r>
            <a:r>
              <a:rPr lang="en-US" dirty="0"/>
              <a:t> foci or spread from paravertebral lymph nodes</a:t>
            </a:r>
          </a:p>
          <a:p>
            <a:r>
              <a:rPr lang="en-US" dirty="0" err="1"/>
              <a:t>Hematogenous</a:t>
            </a:r>
            <a:r>
              <a:rPr lang="en-US" dirty="0"/>
              <a:t> spread via paravertebral venous plexus of </a:t>
            </a:r>
            <a:r>
              <a:rPr lang="en-US" dirty="0" err="1"/>
              <a:t>bateson</a:t>
            </a:r>
            <a:r>
              <a:rPr lang="en-US" dirty="0"/>
              <a:t>.</a:t>
            </a:r>
          </a:p>
          <a:p>
            <a:r>
              <a:rPr lang="en-US" dirty="0"/>
              <a:t>Response will be either Proliferative or Exudative </a:t>
            </a:r>
          </a:p>
          <a:p>
            <a:r>
              <a:rPr lang="en-US" dirty="0"/>
              <a:t>Proliferative- Granuloma with fibrosis</a:t>
            </a:r>
          </a:p>
          <a:p>
            <a:r>
              <a:rPr lang="en-US" dirty="0"/>
              <a:t>Exudative – Non reactive, wide caseation necrosis, in </a:t>
            </a:r>
            <a:r>
              <a:rPr lang="en-US" dirty="0" err="1"/>
              <a:t>immunocompromised</a:t>
            </a:r>
            <a:endParaRPr lang="en-US" dirty="0"/>
          </a:p>
        </p:txBody>
      </p:sp>
    </p:spTree>
    <p:extLst>
      <p:ext uri="{BB962C8B-B14F-4D97-AF65-F5344CB8AC3E}">
        <p14:creationId xmlns:p14="http://schemas.microsoft.com/office/powerpoint/2010/main" val="4067595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42" y="2515897"/>
            <a:ext cx="10515600" cy="1325563"/>
          </a:xfrm>
        </p:spPr>
        <p:txBody>
          <a:bodyPr>
            <a:normAutofit/>
          </a:bodyPr>
          <a:lstStyle/>
          <a:p>
            <a:pPr algn="ctr"/>
            <a:r>
              <a:rPr lang="en-US" sz="6000" b="1" dirty="0"/>
              <a:t>THANK YOU</a:t>
            </a:r>
          </a:p>
        </p:txBody>
      </p:sp>
    </p:spTree>
    <p:extLst>
      <p:ext uri="{BB962C8B-B14F-4D97-AF65-F5344CB8AC3E}">
        <p14:creationId xmlns:p14="http://schemas.microsoft.com/office/powerpoint/2010/main" val="102260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Content Placeholder 2"/>
          <p:cNvSpPr>
            <a:spLocks noGrp="1"/>
          </p:cNvSpPr>
          <p:nvPr>
            <p:ph idx="1"/>
          </p:nvPr>
        </p:nvSpPr>
        <p:spPr/>
        <p:txBody>
          <a:bodyPr/>
          <a:lstStyle/>
          <a:p>
            <a:pPr marL="514350" indent="-514350">
              <a:buFont typeface="+mj-lt"/>
              <a:buAutoNum type="arabicPeriod"/>
            </a:pPr>
            <a:r>
              <a:rPr lang="en-US" dirty="0"/>
              <a:t>PARADISCAL- commonest, contiguous area of two adjacent vertebrae along with intervertebral disc is affected</a:t>
            </a:r>
          </a:p>
          <a:p>
            <a:pPr marL="514350" indent="-514350">
              <a:buFont typeface="+mj-lt"/>
              <a:buAutoNum type="arabicPeriod"/>
            </a:pPr>
            <a:r>
              <a:rPr lang="en-US" dirty="0"/>
              <a:t>CENTRAL- Body of single vertebrae, nearby disc may be normal</a:t>
            </a:r>
          </a:p>
          <a:p>
            <a:pPr marL="514350" indent="-514350">
              <a:buFont typeface="+mj-lt"/>
              <a:buAutoNum type="arabicPeriod"/>
            </a:pPr>
            <a:r>
              <a:rPr lang="en-US" dirty="0"/>
              <a:t>ANTERIOR- Anterior part of the body</a:t>
            </a:r>
          </a:p>
          <a:p>
            <a:pPr marL="514350" indent="-514350">
              <a:buFont typeface="+mj-lt"/>
              <a:buAutoNum type="arabicPeriod"/>
            </a:pPr>
            <a:r>
              <a:rPr lang="en-US" dirty="0"/>
              <a:t>POSTERIOR- Posterior complex ( Pedicle, Lamina, </a:t>
            </a:r>
            <a:r>
              <a:rPr lang="en-US" dirty="0" err="1"/>
              <a:t>spinous</a:t>
            </a:r>
            <a:r>
              <a:rPr lang="en-US" dirty="0"/>
              <a:t> process or transverse process) affected</a:t>
            </a:r>
          </a:p>
        </p:txBody>
      </p:sp>
    </p:spTree>
    <p:extLst>
      <p:ext uri="{BB962C8B-B14F-4D97-AF65-F5344CB8AC3E}">
        <p14:creationId xmlns:p14="http://schemas.microsoft.com/office/powerpoint/2010/main" val="382786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Effects</a:t>
            </a:r>
          </a:p>
        </p:txBody>
      </p:sp>
      <p:sp>
        <p:nvSpPr>
          <p:cNvPr id="3" name="Content Placeholder 2"/>
          <p:cNvSpPr>
            <a:spLocks noGrp="1"/>
          </p:cNvSpPr>
          <p:nvPr>
            <p:ph idx="1"/>
          </p:nvPr>
        </p:nvSpPr>
        <p:spPr/>
        <p:txBody>
          <a:bodyPr/>
          <a:lstStyle/>
          <a:p>
            <a:r>
              <a:rPr lang="en-US" dirty="0"/>
              <a:t>PARADISCAL: Granulomatous inflammation, erosion of margins of the vertebrae, compromise of nutrition of IV disc, Disc degeneration, Destruction</a:t>
            </a:r>
          </a:p>
          <a:p>
            <a:r>
              <a:rPr lang="en-US" dirty="0"/>
              <a:t>CENTRAL- weakening of </a:t>
            </a:r>
            <a:r>
              <a:rPr lang="en-US" dirty="0" err="1"/>
              <a:t>trabeculae</a:t>
            </a:r>
            <a:r>
              <a:rPr lang="en-US" dirty="0"/>
              <a:t>, collapse of vertebrae</a:t>
            </a:r>
          </a:p>
          <a:p>
            <a:r>
              <a:rPr lang="en-US" dirty="0"/>
              <a:t>ANTERIOR- Infection spread up or down under anterior longitudinal ligament</a:t>
            </a:r>
          </a:p>
          <a:p>
            <a:r>
              <a:rPr lang="en-US" dirty="0"/>
              <a:t>POSTERIOR- Bony destruction can compress the cord</a:t>
            </a:r>
          </a:p>
        </p:txBody>
      </p:sp>
    </p:spTree>
    <p:extLst>
      <p:ext uri="{BB962C8B-B14F-4D97-AF65-F5344CB8AC3E}">
        <p14:creationId xmlns:p14="http://schemas.microsoft.com/office/powerpoint/2010/main" val="367023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ABSCESS</a:t>
            </a:r>
          </a:p>
        </p:txBody>
      </p:sp>
      <p:sp>
        <p:nvSpPr>
          <p:cNvPr id="3" name="Content Placeholder 2"/>
          <p:cNvSpPr>
            <a:spLocks noGrp="1"/>
          </p:cNvSpPr>
          <p:nvPr>
            <p:ph idx="1"/>
          </p:nvPr>
        </p:nvSpPr>
        <p:spPr/>
        <p:txBody>
          <a:bodyPr/>
          <a:lstStyle/>
          <a:p>
            <a:r>
              <a:rPr lang="en-US" dirty="0"/>
              <a:t>Pus and trabecular debris of diseased vertebrae </a:t>
            </a:r>
          </a:p>
          <a:p>
            <a:r>
              <a:rPr lang="en-US" dirty="0"/>
              <a:t>Not associated with usual signs of inflammation-COLD ABSCESS</a:t>
            </a:r>
          </a:p>
          <a:p>
            <a:r>
              <a:rPr lang="en-US" dirty="0"/>
              <a:t>NOTE: Pus can track in any direction </a:t>
            </a:r>
          </a:p>
          <a:p>
            <a:pPr marL="514350" indent="-514350">
              <a:buFont typeface="+mj-lt"/>
              <a:buAutoNum type="arabicPeriod"/>
            </a:pPr>
            <a:r>
              <a:rPr lang="en-US" dirty="0"/>
              <a:t>BACKWARDS: Compress cord</a:t>
            </a:r>
          </a:p>
          <a:p>
            <a:pPr marL="514350" indent="-514350">
              <a:buFont typeface="+mj-lt"/>
              <a:buAutoNum type="arabicPeriod"/>
            </a:pPr>
            <a:r>
              <a:rPr lang="en-US" dirty="0"/>
              <a:t>ANTERIORLY: Pre vertebral abscess</a:t>
            </a:r>
          </a:p>
          <a:p>
            <a:pPr marL="514350" indent="-514350">
              <a:buFont typeface="+mj-lt"/>
              <a:buAutoNum type="arabicPeriod"/>
            </a:pPr>
            <a:r>
              <a:rPr lang="en-US" dirty="0"/>
              <a:t>SIDES: para vertebral abscess</a:t>
            </a:r>
          </a:p>
          <a:p>
            <a:pPr marL="514350" indent="-514350">
              <a:buFont typeface="+mj-lt"/>
              <a:buAutoNum type="arabicPeriod"/>
            </a:pPr>
            <a:r>
              <a:rPr lang="en-US" dirty="0"/>
              <a:t>ALONG MUSCULOFASCIAL PLANES: Ex- Psoas </a:t>
            </a:r>
            <a:r>
              <a:rPr lang="en-US" dirty="0" err="1"/>
              <a:t>Abcess</a:t>
            </a:r>
            <a:endParaRPr lang="en-US" dirty="0"/>
          </a:p>
        </p:txBody>
      </p:sp>
    </p:spTree>
    <p:extLst>
      <p:ext uri="{BB962C8B-B14F-4D97-AF65-F5344CB8AC3E}">
        <p14:creationId xmlns:p14="http://schemas.microsoft.com/office/powerpoint/2010/main" val="132185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a:t>
            </a:r>
          </a:p>
        </p:txBody>
      </p:sp>
      <p:sp>
        <p:nvSpPr>
          <p:cNvPr id="3" name="Content Placeholder 2"/>
          <p:cNvSpPr>
            <a:spLocks noGrp="1"/>
          </p:cNvSpPr>
          <p:nvPr>
            <p:ph idx="1"/>
          </p:nvPr>
        </p:nvSpPr>
        <p:spPr/>
        <p:txBody>
          <a:bodyPr/>
          <a:lstStyle/>
          <a:p>
            <a:r>
              <a:rPr lang="en-US" dirty="0"/>
              <a:t>Occurs by fibrosis</a:t>
            </a:r>
          </a:p>
          <a:p>
            <a:r>
              <a:rPr lang="en-US" dirty="0"/>
              <a:t>In the spine bony </a:t>
            </a:r>
            <a:r>
              <a:rPr lang="en-US" dirty="0" err="1"/>
              <a:t>ankylosis</a:t>
            </a:r>
            <a:r>
              <a:rPr lang="en-US" dirty="0"/>
              <a:t> follows more often</a:t>
            </a:r>
          </a:p>
          <a:p>
            <a:r>
              <a:rPr lang="en-US" dirty="0"/>
              <a:t>Lytic areas are replaced by new bone and adjacent vertebrae undergo fusion</a:t>
            </a:r>
          </a:p>
        </p:txBody>
      </p:sp>
    </p:spTree>
    <p:extLst>
      <p:ext uri="{BB962C8B-B14F-4D97-AF65-F5344CB8AC3E}">
        <p14:creationId xmlns:p14="http://schemas.microsoft.com/office/powerpoint/2010/main" val="135592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normAutofit/>
          </a:bodyPr>
          <a:lstStyle/>
          <a:p>
            <a:r>
              <a:rPr lang="en-US" dirty="0"/>
              <a:t>Presentation varies from non specific backache to catastrophic paraplegia</a:t>
            </a:r>
          </a:p>
          <a:p>
            <a:r>
              <a:rPr lang="en-US" dirty="0"/>
              <a:t>Complaints:</a:t>
            </a:r>
          </a:p>
          <a:p>
            <a:pPr marL="0" indent="0">
              <a:buNone/>
            </a:pPr>
            <a:r>
              <a:rPr lang="en-US" dirty="0"/>
              <a:t>	pain</a:t>
            </a:r>
          </a:p>
          <a:p>
            <a:pPr marL="0" indent="0">
              <a:buNone/>
            </a:pPr>
            <a:r>
              <a:rPr lang="en-US" dirty="0"/>
              <a:t>	Stiffness</a:t>
            </a:r>
          </a:p>
          <a:p>
            <a:pPr marL="0" indent="0">
              <a:buNone/>
            </a:pPr>
            <a:r>
              <a:rPr lang="en-US" dirty="0"/>
              <a:t>	Cold abscess( if evident externally)</a:t>
            </a:r>
          </a:p>
          <a:p>
            <a:pPr marL="0" indent="0">
              <a:buNone/>
            </a:pPr>
            <a:r>
              <a:rPr lang="en-US" dirty="0"/>
              <a:t>	paraplegia</a:t>
            </a:r>
          </a:p>
          <a:p>
            <a:pPr marL="0" indent="0">
              <a:buNone/>
            </a:pPr>
            <a:r>
              <a:rPr lang="en-US" dirty="0"/>
              <a:t>	deformity</a:t>
            </a:r>
          </a:p>
          <a:p>
            <a:pPr marL="0" indent="0">
              <a:buNone/>
            </a:pPr>
            <a:r>
              <a:rPr lang="en-US" dirty="0"/>
              <a:t>	Constitutional Symptoms</a:t>
            </a:r>
          </a:p>
        </p:txBody>
      </p:sp>
    </p:spTree>
    <p:extLst>
      <p:ext uri="{BB962C8B-B14F-4D97-AF65-F5344CB8AC3E}">
        <p14:creationId xmlns:p14="http://schemas.microsoft.com/office/powerpoint/2010/main" val="1432957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3196</TotalTime>
  <Words>1757</Words>
  <Application>Microsoft Office PowerPoint</Application>
  <PresentationFormat>Widescreen</PresentationFormat>
  <Paragraphs>269</Paragraphs>
  <Slides>40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40</vt:i4>
      </vt:variant>
    </vt:vector>
  </HeadingPairs>
  <TitlesOfParts>
    <vt:vector size="42" baseType="lpstr">
      <vt:lpstr>Arial</vt:lpstr>
      <vt:lpstr>Clarity</vt:lpstr>
      <vt:lpstr>Spinal Tuberculosis</vt:lpstr>
      <vt:lpstr>Introduction</vt:lpstr>
      <vt:lpstr>Predisposing Factors</vt:lpstr>
      <vt:lpstr>Pathology </vt:lpstr>
      <vt:lpstr>Types</vt:lpstr>
      <vt:lpstr>After Effects</vt:lpstr>
      <vt:lpstr>COLD ABSCESS</vt:lpstr>
      <vt:lpstr>Healing </vt:lpstr>
      <vt:lpstr>Clinical Features</vt:lpstr>
      <vt:lpstr>Pain</vt:lpstr>
      <vt:lpstr>Cold Abscess</vt:lpstr>
      <vt:lpstr>Examination</vt:lpstr>
      <vt:lpstr>Neurological Examination</vt:lpstr>
      <vt:lpstr>General Examination</vt:lpstr>
      <vt:lpstr>Investigations</vt:lpstr>
      <vt:lpstr>Findings</vt:lpstr>
      <vt:lpstr>COLD ABSCESS </vt:lpstr>
      <vt:lpstr>OTHER FINDINGS - </vt:lpstr>
      <vt:lpstr>OTHERS - </vt:lpstr>
      <vt:lpstr>GENERAL INVESTIGATIONS - </vt:lpstr>
      <vt:lpstr>CT Scan findings</vt:lpstr>
      <vt:lpstr>Computed-tomography scan of chest showing T10–T11 discitis and osteomyelitis. (A) Coronal view with red, interrupted circle highlighting destructive changes to vertebral bodies. (B) Sagittal view.</vt:lpstr>
      <vt:lpstr>MRI</vt:lpstr>
      <vt:lpstr>PowerPoint Presentation</vt:lpstr>
      <vt:lpstr>DIFFERENTIAL DIAGNOSIS - </vt:lpstr>
      <vt:lpstr>Treatment</vt:lpstr>
      <vt:lpstr>Treatment of Cold abscess</vt:lpstr>
      <vt:lpstr>MRCB Controlled Trials</vt:lpstr>
      <vt:lpstr>Pott’s Paraplegia</vt:lpstr>
      <vt:lpstr>Types</vt:lpstr>
      <vt:lpstr>Paralysis: Stages</vt:lpstr>
      <vt:lpstr>Grades: Goel (1967)</vt:lpstr>
      <vt:lpstr>Treatment</vt:lpstr>
      <vt:lpstr>Treatment</vt:lpstr>
      <vt:lpstr>Relative indications</vt:lpstr>
      <vt:lpstr>Procedures</vt:lpstr>
      <vt:lpstr>Prognosis</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Tuberculosis</dc:title>
  <dc:creator>star</dc:creator>
  <cp:lastModifiedBy>taniya mehta</cp:lastModifiedBy>
  <cp:revision>40</cp:revision>
  <dcterms:created xsi:type="dcterms:W3CDTF">2022-05-06T04:53:06Z</dcterms:created>
  <dcterms:modified xsi:type="dcterms:W3CDTF">2024-11-26T10:31:39Z</dcterms:modified>
</cp:coreProperties>
</file>