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27" r:id="rId25"/>
    <p:sldId id="280" r:id="rId26"/>
    <p:sldId id="281" r:id="rId27"/>
    <p:sldId id="282" r:id="rId28"/>
    <p:sldId id="326" r:id="rId29"/>
    <p:sldId id="283" r:id="rId30"/>
    <p:sldId id="284" r:id="rId31"/>
    <p:sldId id="285" r:id="rId32"/>
    <p:sldId id="290" r:id="rId33"/>
    <p:sldId id="291" r:id="rId34"/>
    <p:sldId id="292" r:id="rId35"/>
    <p:sldId id="286" r:id="rId36"/>
    <p:sldId id="287" r:id="rId37"/>
    <p:sldId id="288" r:id="rId38"/>
    <p:sldId id="289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28" r:id="rId47"/>
    <p:sldId id="302" r:id="rId48"/>
    <p:sldId id="303" r:id="rId49"/>
    <p:sldId id="304" r:id="rId50"/>
    <p:sldId id="305" r:id="rId51"/>
    <p:sldId id="329" r:id="rId52"/>
    <p:sldId id="306" r:id="rId53"/>
    <p:sldId id="307" r:id="rId54"/>
    <p:sldId id="308" r:id="rId55"/>
    <p:sldId id="309" r:id="rId56"/>
    <p:sldId id="310" r:id="rId57"/>
    <p:sldId id="314" r:id="rId58"/>
    <p:sldId id="315" r:id="rId59"/>
    <p:sldId id="316" r:id="rId60"/>
    <p:sldId id="318" r:id="rId61"/>
    <p:sldId id="319" r:id="rId62"/>
    <p:sldId id="320" r:id="rId63"/>
    <p:sldId id="322" r:id="rId64"/>
    <p:sldId id="321" r:id="rId65"/>
    <p:sldId id="330" r:id="rId66"/>
    <p:sldId id="324" r:id="rId67"/>
    <p:sldId id="32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0077-035D-454C-8D4F-F716FA555BC5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FB416-3F73-4ABC-84FB-43CF42633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B416-3F73-4ABC-84FB-43CF426331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B416-3F73-4ABC-84FB-43CF426331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96880E-D03C-49B9-9F98-8120BFD8ADB7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532BBE-9354-4A69-9C76-B948077A5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CNS TUMORS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-Dr. </a:t>
            </a:r>
            <a:r>
              <a:rPr lang="en-US" smtClean="0"/>
              <a:t>RK TANDON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5834"/>
            <a:ext cx="7143800" cy="676322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Grossly</a:t>
            </a:r>
            <a:r>
              <a:rPr lang="en-US" dirty="0" smtClean="0"/>
              <a:t> – rounded and well circumscribed</a:t>
            </a:r>
          </a:p>
          <a:p>
            <a:r>
              <a:rPr lang="en-US" b="1" dirty="0" smtClean="0"/>
              <a:t>Microscopically-</a:t>
            </a:r>
            <a:r>
              <a:rPr lang="en-US" dirty="0" smtClean="0"/>
              <a:t> whorled, tight clusters of cells without visible cell membrane, </a:t>
            </a:r>
            <a:r>
              <a:rPr lang="en-US" dirty="0" err="1" smtClean="0"/>
              <a:t>pasammoma</a:t>
            </a:r>
            <a:r>
              <a:rPr lang="en-US" dirty="0" smtClean="0"/>
              <a:t> body.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3 grades based on WHO criteria: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Most are slow growing- grade 1 (benign)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20-25% are WHO grade 2 (increased likelihood of recurrence)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1-6% are WHO grade 3(malignant with metastatic potential)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defRPr/>
            </a:pPr>
            <a:r>
              <a:rPr lang="en-US" dirty="0" smtClean="0"/>
              <a:t>Grade – 1 : low mitotic index(&lt;4/10 </a:t>
            </a:r>
            <a:r>
              <a:rPr lang="en-US" dirty="0" err="1" smtClean="0"/>
              <a:t>hpf</a:t>
            </a:r>
            <a:r>
              <a:rPr lang="en-US" dirty="0" smtClean="0"/>
              <a:t>), no brain invasion ,&lt;3 atypical features (necrosis, small cell changes, sheeted architecture, </a:t>
            </a:r>
            <a:r>
              <a:rPr lang="en-US" dirty="0" err="1" smtClean="0"/>
              <a:t>macronucleoli</a:t>
            </a:r>
            <a:r>
              <a:rPr lang="en-US" dirty="0" smtClean="0"/>
              <a:t>, </a:t>
            </a:r>
            <a:r>
              <a:rPr lang="en-US" dirty="0" err="1" smtClean="0"/>
              <a:t>hypercellularity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gross meningioma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98345" y="642918"/>
            <a:ext cx="807379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814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7643866" cy="4873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Psammomatous</a:t>
            </a:r>
            <a:r>
              <a:rPr lang="en-US" dirty="0" smtClean="0"/>
              <a:t> </a:t>
            </a:r>
            <a:r>
              <a:rPr lang="en-US" smtClean="0"/>
              <a:t>meningioma</a:t>
            </a:r>
            <a:endParaRPr lang="en-US"/>
          </a:p>
        </p:txBody>
      </p:sp>
      <p:pic>
        <p:nvPicPr>
          <p:cNvPr id="4" name="Content Placeholder 3" descr="IMG_81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200"/>
            <a:ext cx="7358114" cy="4873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Grade-1 variants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Angiomatous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Fibroblastic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Lymphoplasmacyte</a:t>
            </a:r>
            <a:r>
              <a:rPr lang="en-US" dirty="0" smtClean="0"/>
              <a:t> rich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Meningothelial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Metaplastic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Microcystic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Psammomatous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Secretory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Grade-2 variants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Atypical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Chordoid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Clear cell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Grade-3 variants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Anaplastic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Papillary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Rhabdoid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glioma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 dirty="0" err="1" smtClean="0"/>
              <a:t>Gliomas</a:t>
            </a:r>
            <a:r>
              <a:rPr lang="en-US" dirty="0" smtClean="0"/>
              <a:t> are </a:t>
            </a:r>
            <a:r>
              <a:rPr lang="en-US" dirty="0" err="1" smtClean="0"/>
              <a:t>neoplasms</a:t>
            </a:r>
            <a:r>
              <a:rPr lang="en-US" dirty="0" smtClean="0"/>
              <a:t> of </a:t>
            </a:r>
            <a:r>
              <a:rPr lang="en-US" dirty="0" err="1" smtClean="0"/>
              <a:t>glial</a:t>
            </a:r>
            <a:r>
              <a:rPr lang="en-US" dirty="0" smtClean="0"/>
              <a:t> cells.</a:t>
            </a:r>
          </a:p>
          <a:p>
            <a:pPr marL="609600" indent="-609600"/>
            <a:r>
              <a:rPr lang="en-US" dirty="0" err="1" smtClean="0">
                <a:solidFill>
                  <a:schemeClr val="tx2"/>
                </a:solidFill>
              </a:rPr>
              <a:t>Astrocytoma</a:t>
            </a:r>
            <a:r>
              <a:rPr lang="en-US" dirty="0" smtClean="0"/>
              <a:t> – Commonest benign tumors with malignant behavior.  </a:t>
            </a:r>
          </a:p>
          <a:p>
            <a:pPr marL="609600" indent="-609600"/>
            <a:r>
              <a:rPr lang="en-US" dirty="0" err="1" smtClean="0">
                <a:solidFill>
                  <a:schemeClr val="tx2"/>
                </a:solidFill>
              </a:rPr>
              <a:t>Ependymoma</a:t>
            </a:r>
            <a:r>
              <a:rPr lang="en-US" dirty="0" smtClean="0"/>
              <a:t> – Rare, 4th ventricle.</a:t>
            </a:r>
          </a:p>
          <a:p>
            <a:pPr marL="609600" indent="-609600"/>
            <a:r>
              <a:rPr lang="en-US" dirty="0" err="1" smtClean="0">
                <a:solidFill>
                  <a:schemeClr val="tx2"/>
                </a:solidFill>
              </a:rPr>
              <a:t>Oligodendroglioma</a:t>
            </a:r>
            <a:r>
              <a:rPr lang="en-US" dirty="0" smtClean="0"/>
              <a:t> – Benign, adults, rare.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astrocytoma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Commonest tumors of adults. (80%)</a:t>
            </a:r>
          </a:p>
          <a:p>
            <a:pPr marL="609600" indent="-609600"/>
            <a:r>
              <a:rPr lang="en-US" dirty="0" smtClean="0"/>
              <a:t>It arise from cerebral hemispheres, especially the frontal lobe.</a:t>
            </a:r>
          </a:p>
          <a:p>
            <a:pPr marL="609600" indent="-609600"/>
            <a:r>
              <a:rPr lang="en-US" dirty="0" smtClean="0"/>
              <a:t>IDH1/ IDH2 </a:t>
            </a:r>
            <a:r>
              <a:rPr lang="en-US" dirty="0" err="1" smtClean="0"/>
              <a:t>mutaed</a:t>
            </a:r>
            <a:r>
              <a:rPr lang="en-US" dirty="0" smtClean="0"/>
              <a:t>, diffusely infiltrating </a:t>
            </a:r>
            <a:r>
              <a:rPr lang="en-US" dirty="0" err="1" smtClean="0"/>
              <a:t>glioma</a:t>
            </a:r>
            <a:r>
              <a:rPr lang="en-US" dirty="0" smtClean="0"/>
              <a:t> most often with concurrent TP53 or ATRX mutations and without 1p/19q </a:t>
            </a:r>
            <a:r>
              <a:rPr lang="en-US" dirty="0" err="1" smtClean="0"/>
              <a:t>codeletion</a:t>
            </a:r>
            <a:r>
              <a:rPr lang="en-US" dirty="0" smtClean="0"/>
              <a:t>.</a:t>
            </a:r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en-US" sz="3200" dirty="0" smtClean="0">
                <a:solidFill>
                  <a:srgbClr val="993300"/>
                </a:solidFill>
              </a:rPr>
              <a:t>Adults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err="1" smtClean="0"/>
              <a:t>Supratentorial</a:t>
            </a:r>
            <a:r>
              <a:rPr lang="en-US" sz="2800" dirty="0" smtClean="0"/>
              <a:t> (Cerebrum), </a:t>
            </a:r>
          </a:p>
          <a:p>
            <a:pPr lvl="1"/>
            <a:r>
              <a:rPr lang="en-US" sz="2800" dirty="0" smtClean="0"/>
              <a:t>Solid, Malignant, </a:t>
            </a:r>
            <a:r>
              <a:rPr lang="en-US" sz="2800" dirty="0" err="1" smtClean="0">
                <a:solidFill>
                  <a:srgbClr val="993300"/>
                </a:solidFill>
              </a:rPr>
              <a:t>Fibrillary</a:t>
            </a:r>
            <a:endParaRPr lang="en-US" sz="2800" dirty="0" smtClean="0">
              <a:solidFill>
                <a:srgbClr val="993300"/>
              </a:solidFill>
            </a:endParaRPr>
          </a:p>
          <a:p>
            <a:pPr marL="0" indent="0"/>
            <a:r>
              <a:rPr lang="en-US" sz="3200" dirty="0" smtClean="0">
                <a:solidFill>
                  <a:srgbClr val="993300"/>
                </a:solidFill>
              </a:rPr>
              <a:t>Children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err="1" smtClean="0"/>
              <a:t>Infratentorial</a:t>
            </a:r>
            <a:r>
              <a:rPr lang="en-US" sz="2800" dirty="0" smtClean="0"/>
              <a:t> (Cerebellum), </a:t>
            </a:r>
          </a:p>
          <a:p>
            <a:pPr lvl="1"/>
            <a:r>
              <a:rPr lang="en-US" sz="2800" dirty="0" smtClean="0"/>
              <a:t>Cystic, Benign, </a:t>
            </a:r>
            <a:r>
              <a:rPr lang="en-US" sz="2800" dirty="0" err="1" smtClean="0">
                <a:solidFill>
                  <a:srgbClr val="993300"/>
                </a:solidFill>
              </a:rPr>
              <a:t>Pilocytic</a:t>
            </a:r>
            <a:endParaRPr lang="en-US" sz="2800" dirty="0" smtClean="0">
              <a:solidFill>
                <a:srgbClr val="993300"/>
              </a:solidFill>
            </a:endParaRPr>
          </a:p>
          <a:p>
            <a:pPr marL="0" indent="0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cs typeface="Times New Roman" pitchFamily="18" charset="0"/>
              </a:rPr>
              <a:t>The nervous system provides a complex mechanism by which the living organisms can react to the ever-changing external &amp; internal environment.</a:t>
            </a:r>
          </a:p>
          <a:p>
            <a:r>
              <a:rPr lang="en-US" sz="2800" dirty="0" smtClean="0">
                <a:cs typeface="Times New Roman" pitchFamily="18" charset="0"/>
              </a:rPr>
              <a:t>Central nervous system is concerned with perception &amp; integration of sensory information and initiation &amp; co-ordination of motor activities. </a:t>
            </a:r>
          </a:p>
          <a:p>
            <a:r>
              <a:rPr lang="en-US" sz="2800" dirty="0" smtClean="0">
                <a:cs typeface="Times New Roman" pitchFamily="18" charset="0"/>
              </a:rPr>
              <a:t>In fact, all motor activities are sense-originated, sense-guided and sense-controlled.</a:t>
            </a:r>
          </a:p>
          <a:p>
            <a:r>
              <a:rPr lang="en-US" sz="2800" dirty="0" smtClean="0">
                <a:cs typeface="Times New Roman" pitchFamily="18" charset="0"/>
              </a:rPr>
              <a:t>Nervous tissue consists of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excitable, </a:t>
            </a:r>
            <a:r>
              <a:rPr lang="en-US" dirty="0" err="1" smtClean="0">
                <a:cs typeface="Times New Roman" pitchFamily="18" charset="0"/>
              </a:rPr>
              <a:t>parenchymal</a:t>
            </a:r>
            <a:r>
              <a:rPr lang="en-US" dirty="0" smtClean="0">
                <a:cs typeface="Times New Roman" pitchFamily="18" charset="0"/>
              </a:rPr>
              <a:t> cells-the neurons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Non-excitable </a:t>
            </a:r>
            <a:r>
              <a:rPr lang="en-US" dirty="0" err="1" smtClean="0">
                <a:cs typeface="Times New Roman" pitchFamily="18" charset="0"/>
              </a:rPr>
              <a:t>neuroglia</a:t>
            </a:r>
            <a:r>
              <a:rPr lang="en-US" dirty="0" smtClean="0">
                <a:cs typeface="Times New Roman" pitchFamily="18" charset="0"/>
              </a:rPr>
              <a:t> and </a:t>
            </a:r>
            <a:r>
              <a:rPr lang="en-US" dirty="0" err="1" smtClean="0">
                <a:cs typeface="Times New Roman" pitchFamily="18" charset="0"/>
              </a:rPr>
              <a:t>ependymal</a:t>
            </a:r>
            <a:r>
              <a:rPr lang="en-US" dirty="0" smtClean="0">
                <a:cs typeface="Times New Roman" pitchFamily="18" charset="0"/>
              </a:rPr>
              <a:t> cells in CNS  and </a:t>
            </a:r>
            <a:r>
              <a:rPr lang="en-US" dirty="0" err="1" smtClean="0">
                <a:cs typeface="Times New Roman" pitchFamily="18" charset="0"/>
              </a:rPr>
              <a:t>schwann</a:t>
            </a:r>
            <a:r>
              <a:rPr lang="en-US" dirty="0" smtClean="0">
                <a:cs typeface="Times New Roman" pitchFamily="18" charset="0"/>
              </a:rPr>
              <a:t> cells &amp; capsular cells in PNS.</a:t>
            </a:r>
            <a:endParaRPr lang="en-IN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can be graded as WHO grade-2,3,4 depending on presence of mitotic activity, nuclear </a:t>
            </a:r>
            <a:r>
              <a:rPr lang="en-US" dirty="0" err="1" smtClean="0"/>
              <a:t>atypia</a:t>
            </a:r>
            <a:r>
              <a:rPr lang="en-US" dirty="0" smtClean="0"/>
              <a:t>, </a:t>
            </a:r>
            <a:r>
              <a:rPr lang="en-US" dirty="0" err="1" smtClean="0"/>
              <a:t>pleomorphism</a:t>
            </a:r>
            <a:r>
              <a:rPr lang="en-US" dirty="0" smtClean="0"/>
              <a:t>, necrosis, </a:t>
            </a:r>
            <a:r>
              <a:rPr lang="en-US" dirty="0" err="1" smtClean="0"/>
              <a:t>microvascular</a:t>
            </a:r>
            <a:r>
              <a:rPr lang="en-US" dirty="0" smtClean="0"/>
              <a:t> proliferation or CDKN2A/ CDKN2B homozygous deletion.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Grossly</a:t>
            </a:r>
            <a:r>
              <a:rPr lang="en-US" dirty="0" smtClean="0"/>
              <a:t>, soft to firm gelatinous, granular in </a:t>
            </a:r>
            <a:r>
              <a:rPr lang="en-US" dirty="0" err="1" smtClean="0"/>
              <a:t>consistancy</a:t>
            </a:r>
            <a:endParaRPr lang="en-US" dirty="0" smtClean="0"/>
          </a:p>
          <a:p>
            <a:r>
              <a:rPr lang="en-US" b="1" dirty="0" smtClean="0"/>
              <a:t>Microscopically</a:t>
            </a:r>
            <a:r>
              <a:rPr lang="en-US" dirty="0" smtClean="0"/>
              <a:t>, there is a mix of cells with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elongated to oval </a:t>
            </a:r>
            <a:r>
              <a:rPr lang="en-US" dirty="0" err="1" smtClean="0"/>
              <a:t>hyperchromatic</a:t>
            </a:r>
            <a:r>
              <a:rPr lang="en-US" dirty="0" smtClean="0"/>
              <a:t> nuclei in </a:t>
            </a:r>
            <a:r>
              <a:rPr lang="en-US" u="sng" dirty="0" err="1" smtClean="0"/>
              <a:t>fibrillary</a:t>
            </a:r>
            <a:r>
              <a:rPr lang="en-US" u="sng" dirty="0" smtClean="0"/>
              <a:t> background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cells with eccentric nuclei and glassy </a:t>
            </a:r>
            <a:r>
              <a:rPr lang="en-US" dirty="0" err="1" smtClean="0"/>
              <a:t>eosinophilic</a:t>
            </a:r>
            <a:r>
              <a:rPr lang="en-US" dirty="0" smtClean="0"/>
              <a:t> cytoplasm (</a:t>
            </a:r>
            <a:r>
              <a:rPr lang="en-US" u="sng" dirty="0" err="1" smtClean="0"/>
              <a:t>gemistocytes</a:t>
            </a:r>
            <a:r>
              <a:rPr lang="en-US" u="sng" dirty="0" smtClean="0"/>
              <a:t>)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larger </a:t>
            </a:r>
            <a:r>
              <a:rPr lang="en-US" dirty="0" err="1" smtClean="0"/>
              <a:t>pleomorphic</a:t>
            </a:r>
            <a:r>
              <a:rPr lang="en-US" dirty="0" smtClean="0"/>
              <a:t> cells and small cells with scant cytoplasm.</a:t>
            </a:r>
          </a:p>
          <a:p>
            <a:r>
              <a:rPr lang="en-US" dirty="0" smtClean="0"/>
              <a:t>Presence of necrosis and </a:t>
            </a:r>
            <a:r>
              <a:rPr lang="en-US" dirty="0" err="1" smtClean="0"/>
              <a:t>microvascular</a:t>
            </a:r>
            <a:r>
              <a:rPr lang="en-US" dirty="0" smtClean="0"/>
              <a:t> proliferation- </a:t>
            </a:r>
            <a:r>
              <a:rPr lang="en-US" u="sng" dirty="0" smtClean="0"/>
              <a:t>grade 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37-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6782"/>
            <a:ext cx="7643866" cy="5147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p astrocyto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214282" y="1357298"/>
            <a:ext cx="79458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gemistocyte</a:t>
            </a:r>
            <a:endParaRPr lang="en-US" dirty="0"/>
          </a:p>
        </p:txBody>
      </p:sp>
      <p:pic>
        <p:nvPicPr>
          <p:cNvPr id="4" name="Content Placeholder 3" descr="IMG_81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717152"/>
            <a:ext cx="7500990" cy="464080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Glioblastoma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  <p:pic>
        <p:nvPicPr>
          <p:cNvPr id="4" name="Picture 5" descr="lp glioblastoma multiform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26758"/>
            <a:ext cx="7715304" cy="50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Pilocytic</a:t>
            </a:r>
            <a:r>
              <a:rPr lang="en-US" dirty="0" smtClean="0"/>
              <a:t> </a:t>
            </a:r>
            <a:r>
              <a:rPr lang="en-US" dirty="0" err="1" smtClean="0"/>
              <a:t>astrocytoma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 in childhood</a:t>
            </a:r>
          </a:p>
          <a:p>
            <a:r>
              <a:rPr lang="en-US" dirty="0" smtClean="0"/>
              <a:t>Most slow growing of the </a:t>
            </a:r>
            <a:r>
              <a:rPr lang="en-US" dirty="0" err="1" smtClean="0"/>
              <a:t>gliomas</a:t>
            </a:r>
            <a:endParaRPr lang="en-US" dirty="0" smtClean="0"/>
          </a:p>
          <a:p>
            <a:r>
              <a:rPr lang="en-US" dirty="0" smtClean="0"/>
              <a:t>Sites: cerebellum</a:t>
            </a:r>
          </a:p>
          <a:p>
            <a:r>
              <a:rPr lang="en-US" b="1" dirty="0" smtClean="0"/>
              <a:t>Grossly</a:t>
            </a:r>
            <a:r>
              <a:rPr lang="en-US" dirty="0" smtClean="0"/>
              <a:t> cystic with mural nodule</a:t>
            </a:r>
          </a:p>
          <a:p>
            <a:r>
              <a:rPr lang="en-US" b="1" dirty="0" smtClean="0"/>
              <a:t>Microscopic</a:t>
            </a:r>
          </a:p>
          <a:p>
            <a:pPr marL="742950" lvl="1"/>
            <a:r>
              <a:rPr lang="en-US" sz="2800" dirty="0" smtClean="0"/>
              <a:t>elongated hair-like (</a:t>
            </a:r>
            <a:r>
              <a:rPr lang="en-US" sz="2800" dirty="0" err="1" smtClean="0"/>
              <a:t>pilo</a:t>
            </a:r>
            <a:r>
              <a:rPr lang="en-US" sz="2800" dirty="0" smtClean="0"/>
              <a:t>) cells</a:t>
            </a:r>
          </a:p>
          <a:p>
            <a:pPr marL="742950" lvl="1"/>
            <a:r>
              <a:rPr lang="en-US" sz="2800" dirty="0" smtClean="0"/>
              <a:t>Rosenthal fibers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oss cystic astrocyto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24000"/>
          </a:blip>
          <a:srcRect/>
          <a:stretch>
            <a:fillRect/>
          </a:stretch>
        </p:blipFill>
        <p:spPr bwMode="auto">
          <a:xfrm>
            <a:off x="285720" y="1479983"/>
            <a:ext cx="7886418" cy="516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Rosenthal fibers</a:t>
            </a:r>
            <a:endParaRPr lang="en-US" dirty="0"/>
          </a:p>
        </p:txBody>
      </p:sp>
      <p:pic>
        <p:nvPicPr>
          <p:cNvPr id="4" name="Content Placeholder 3" descr="IMG_814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00200"/>
            <a:ext cx="7715304" cy="48736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oligodendroglioma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Diffuse infiltrating </a:t>
            </a:r>
            <a:r>
              <a:rPr lang="en-US" dirty="0" err="1" smtClean="0"/>
              <a:t>glioma</a:t>
            </a:r>
            <a:r>
              <a:rPr lang="en-US" dirty="0" smtClean="0"/>
              <a:t> with IDH 1 or IDH 2 mutation and </a:t>
            </a:r>
            <a:r>
              <a:rPr lang="en-US" dirty="0" err="1" smtClean="0"/>
              <a:t>codeletion</a:t>
            </a:r>
            <a:r>
              <a:rPr lang="en-US" dirty="0" smtClean="0"/>
              <a:t> of chromosome arms 1p and 19q.</a:t>
            </a:r>
          </a:p>
          <a:p>
            <a:r>
              <a:rPr lang="en-US" dirty="0" smtClean="0"/>
              <a:t>CNS WHO grade 2 or 3.</a:t>
            </a:r>
          </a:p>
          <a:p>
            <a:r>
              <a:rPr lang="en-US" b="1" dirty="0" err="1" smtClean="0"/>
              <a:t>Morpholgy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nonneoplastic</a:t>
            </a:r>
            <a:r>
              <a:rPr lang="en-US" dirty="0" smtClean="0"/>
              <a:t> </a:t>
            </a:r>
            <a:r>
              <a:rPr lang="en-US" dirty="0" err="1" smtClean="0"/>
              <a:t>oligodendrocytes</a:t>
            </a:r>
            <a:r>
              <a:rPr lang="en-US" dirty="0" smtClean="0"/>
              <a:t> with round </a:t>
            </a:r>
            <a:r>
              <a:rPr lang="en-US" dirty="0" err="1" smtClean="0"/>
              <a:t>monotonus</a:t>
            </a:r>
            <a:r>
              <a:rPr lang="en-US" dirty="0" smtClean="0"/>
              <a:t> nuclei and </a:t>
            </a:r>
            <a:r>
              <a:rPr lang="en-US" dirty="0" err="1" smtClean="0"/>
              <a:t>perinuclear</a:t>
            </a:r>
            <a:r>
              <a:rPr lang="en-US" dirty="0" smtClean="0"/>
              <a:t> halo</a:t>
            </a:r>
          </a:p>
          <a:p>
            <a:r>
              <a:rPr lang="en-US" b="1" dirty="0" smtClean="0"/>
              <a:t>Characteristic features- </a:t>
            </a:r>
            <a:r>
              <a:rPr lang="en-US" dirty="0" smtClean="0"/>
              <a:t>chicken wire vasculature, </a:t>
            </a:r>
            <a:r>
              <a:rPr lang="en-US" dirty="0" err="1" smtClean="0"/>
              <a:t>microcalcifications</a:t>
            </a:r>
            <a:r>
              <a:rPr lang="en-US" dirty="0" smtClean="0"/>
              <a:t>, </a:t>
            </a:r>
            <a:r>
              <a:rPr lang="en-US" dirty="0" err="1" smtClean="0"/>
              <a:t>microcysts</a:t>
            </a:r>
            <a:r>
              <a:rPr lang="en-US" dirty="0" smtClean="0"/>
              <a:t> (fried egg </a:t>
            </a:r>
            <a:r>
              <a:rPr lang="en-US" dirty="0" err="1" smtClean="0"/>
              <a:t>apperance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cs typeface="Times New Roman" pitchFamily="18" charset="0"/>
              </a:rPr>
              <a:t>The supporting </a:t>
            </a:r>
            <a:r>
              <a:rPr lang="en-US" sz="2800" dirty="0" err="1" smtClean="0">
                <a:cs typeface="Times New Roman" pitchFamily="18" charset="0"/>
              </a:rPr>
              <a:t>neuroglia</a:t>
            </a:r>
            <a:r>
              <a:rPr lang="en-US" sz="2800" dirty="0" smtClean="0">
                <a:cs typeface="Times New Roman" pitchFamily="18" charset="0"/>
              </a:rPr>
              <a:t> &amp; </a:t>
            </a:r>
            <a:r>
              <a:rPr lang="en-US" sz="2800" dirty="0" err="1" smtClean="0">
                <a:cs typeface="Times New Roman" pitchFamily="18" charset="0"/>
              </a:rPr>
              <a:t>schwann</a:t>
            </a:r>
            <a:r>
              <a:rPr lang="en-US" sz="2800" dirty="0" smtClean="0">
                <a:cs typeface="Times New Roman" pitchFamily="18" charset="0"/>
              </a:rPr>
              <a:t> cells may undergo mitotic division. Most of brain tumors apart from metastatic tumors are </a:t>
            </a:r>
            <a:r>
              <a:rPr lang="en-US" sz="2800" dirty="0" err="1" smtClean="0">
                <a:cs typeface="Times New Roman" pitchFamily="18" charset="0"/>
              </a:rPr>
              <a:t>neuroglial</a:t>
            </a:r>
            <a:r>
              <a:rPr lang="en-US" sz="2800" dirty="0" smtClean="0">
                <a:cs typeface="Times New Roman" pitchFamily="18" charset="0"/>
              </a:rPr>
              <a:t> or </a:t>
            </a:r>
            <a:r>
              <a:rPr lang="en-US" sz="2800" dirty="0" err="1" smtClean="0">
                <a:cs typeface="Times New Roman" pitchFamily="18" charset="0"/>
              </a:rPr>
              <a:t>meningeal</a:t>
            </a:r>
            <a:r>
              <a:rPr lang="en-US" sz="2800" dirty="0" smtClean="0">
                <a:cs typeface="Times New Roman" pitchFamily="18" charset="0"/>
              </a:rPr>
              <a:t> or vascular in origin.</a:t>
            </a:r>
          </a:p>
          <a:p>
            <a:r>
              <a:rPr lang="en-US" sz="2800" dirty="0" err="1" smtClean="0">
                <a:cs typeface="Times New Roman" pitchFamily="18" charset="0"/>
              </a:rPr>
              <a:t>Neuroglia</a:t>
            </a:r>
            <a:r>
              <a:rPr lang="en-US" sz="2800" dirty="0" smtClean="0">
                <a:cs typeface="Times New Roman" pitchFamily="18" charset="0"/>
              </a:rPr>
              <a:t>: non-excitable and undergo mitotic division.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Derived from </a:t>
            </a:r>
            <a:r>
              <a:rPr lang="en-US" dirty="0" err="1" smtClean="0">
                <a:cs typeface="Times New Roman" pitchFamily="18" charset="0"/>
              </a:rPr>
              <a:t>neuroectoderm</a:t>
            </a:r>
            <a:r>
              <a:rPr lang="en-US" dirty="0" smtClean="0">
                <a:cs typeface="Times New Roman" pitchFamily="18" charset="0"/>
              </a:rPr>
              <a:t>- </a:t>
            </a:r>
          </a:p>
          <a:p>
            <a:pPr lvl="2"/>
            <a:r>
              <a:rPr lang="en-US" sz="2800" u="sng" dirty="0" err="1" smtClean="0">
                <a:cs typeface="Times New Roman" pitchFamily="18" charset="0"/>
              </a:rPr>
              <a:t>Macroglia</a:t>
            </a:r>
            <a:r>
              <a:rPr lang="en-US" sz="2800" dirty="0" smtClean="0">
                <a:cs typeface="Times New Roman" pitchFamily="18" charset="0"/>
              </a:rPr>
              <a:t>: </a:t>
            </a:r>
            <a:r>
              <a:rPr lang="en-US" sz="2800" dirty="0" err="1" smtClean="0">
                <a:cs typeface="Times New Roman" pitchFamily="18" charset="0"/>
              </a:rPr>
              <a:t>astrocytes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oligodendrocytes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ependymal</a:t>
            </a:r>
            <a:r>
              <a:rPr lang="en-US" sz="2800" dirty="0" smtClean="0">
                <a:cs typeface="Times New Roman" pitchFamily="18" charset="0"/>
              </a:rPr>
              <a:t> cells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Derived from bone marrow- </a:t>
            </a:r>
          </a:p>
          <a:p>
            <a:pPr lvl="2"/>
            <a:r>
              <a:rPr lang="en-US" sz="2800" u="sng" dirty="0" smtClean="0">
                <a:cs typeface="Times New Roman" pitchFamily="18" charset="0"/>
              </a:rPr>
              <a:t>Microglia</a:t>
            </a:r>
            <a:r>
              <a:rPr lang="en-US" sz="2800" dirty="0" smtClean="0">
                <a:cs typeface="Times New Roman" pitchFamily="18" charset="0"/>
              </a:rPr>
              <a:t>: appears in brain &amp; spinal cord with growth of blood vessels in CNS.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gross glioma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425662" y="1571612"/>
            <a:ext cx="7718238" cy="50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81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00200"/>
            <a:ext cx="7643866" cy="48736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ependymoma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</a:t>
            </a:r>
            <a:r>
              <a:rPr lang="en-US" dirty="0" err="1" smtClean="0"/>
              <a:t>neuroepithelial</a:t>
            </a:r>
            <a:r>
              <a:rPr lang="en-US" dirty="0" smtClean="0"/>
              <a:t> tumor with histological and molecular evidence of </a:t>
            </a:r>
            <a:r>
              <a:rPr lang="en-US" dirty="0" err="1" smtClean="0"/>
              <a:t>ependymal</a:t>
            </a:r>
            <a:r>
              <a:rPr lang="en-US" dirty="0" smtClean="0"/>
              <a:t> differentiation.</a:t>
            </a:r>
          </a:p>
          <a:p>
            <a:r>
              <a:rPr lang="en-US" dirty="0" smtClean="0"/>
              <a:t>It may arise in the </a:t>
            </a:r>
            <a:r>
              <a:rPr lang="en-US" dirty="0" err="1" smtClean="0"/>
              <a:t>supratentorial</a:t>
            </a:r>
            <a:r>
              <a:rPr lang="en-US" dirty="0" smtClean="0"/>
              <a:t> region, posterior </a:t>
            </a:r>
            <a:r>
              <a:rPr lang="en-US" dirty="0" err="1" smtClean="0"/>
              <a:t>fossa</a:t>
            </a:r>
            <a:r>
              <a:rPr lang="en-US" dirty="0" smtClean="0"/>
              <a:t> or spinal cord.</a:t>
            </a:r>
          </a:p>
          <a:p>
            <a:r>
              <a:rPr lang="en-US" dirty="0" smtClean="0"/>
              <a:t>Pathological features –</a:t>
            </a:r>
            <a:r>
              <a:rPr lang="en-US" dirty="0" err="1" smtClean="0"/>
              <a:t>perivascular</a:t>
            </a:r>
            <a:r>
              <a:rPr lang="en-US" dirty="0" smtClean="0"/>
              <a:t> </a:t>
            </a:r>
            <a:r>
              <a:rPr lang="en-US" dirty="0" err="1" smtClean="0"/>
              <a:t>pseudorosettes</a:t>
            </a:r>
            <a:r>
              <a:rPr lang="en-US" dirty="0" smtClean="0"/>
              <a:t>, true </a:t>
            </a:r>
            <a:r>
              <a:rPr lang="en-US" dirty="0" err="1" smtClean="0"/>
              <a:t>ependymal</a:t>
            </a:r>
            <a:r>
              <a:rPr lang="en-US" dirty="0" smtClean="0"/>
              <a:t> rosettes and </a:t>
            </a:r>
            <a:r>
              <a:rPr lang="en-US" dirty="0" err="1" smtClean="0"/>
              <a:t>lumina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oss ependymo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285719" y="1479983"/>
            <a:ext cx="7777313" cy="50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lp ependymo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214282" y="1643050"/>
            <a:ext cx="7743543" cy="507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cns</a:t>
            </a:r>
            <a:r>
              <a:rPr lang="en-US" dirty="0" smtClean="0"/>
              <a:t> tumors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Neuroectodermal</a:t>
            </a:r>
            <a:r>
              <a:rPr lang="en-US" dirty="0" smtClean="0"/>
              <a:t>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Origin from primitive blast cells.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 err="1" smtClean="0">
                <a:solidFill>
                  <a:schemeClr val="tx2"/>
                </a:solidFill>
              </a:rPr>
              <a:t>Medulloblastoma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en-US" dirty="0" smtClean="0"/>
              <a:t>Cerebellum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Retinoblastoma - </a:t>
            </a:r>
            <a:r>
              <a:rPr lang="en-US" dirty="0" smtClean="0"/>
              <a:t>Retina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 err="1" smtClean="0">
                <a:solidFill>
                  <a:schemeClr val="tx2"/>
                </a:solidFill>
              </a:rPr>
              <a:t>Neuroblastoma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en-US" dirty="0" smtClean="0"/>
              <a:t>Adrenal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glands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 err="1" smtClean="0">
                <a:solidFill>
                  <a:schemeClr val="tx2"/>
                </a:solidFill>
              </a:rPr>
              <a:t>Ganglioneuroma</a:t>
            </a:r>
            <a:r>
              <a:rPr lang="en-US" dirty="0" smtClean="0">
                <a:solidFill>
                  <a:schemeClr val="tx2"/>
                </a:solidFill>
              </a:rPr>
              <a:t> - </a:t>
            </a:r>
            <a:r>
              <a:rPr lang="en-US" dirty="0" err="1" smtClean="0"/>
              <a:t>Mediastinum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medulloblastoma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is the most common CNS </a:t>
            </a:r>
            <a:r>
              <a:rPr lang="en-US" dirty="0" err="1" smtClean="0"/>
              <a:t>embryonal</a:t>
            </a:r>
            <a:r>
              <a:rPr lang="en-US" dirty="0" smtClean="0"/>
              <a:t> tumor of childhood.</a:t>
            </a:r>
          </a:p>
          <a:p>
            <a:pPr>
              <a:defRPr/>
            </a:pPr>
            <a:r>
              <a:rPr lang="en-US" dirty="0" smtClean="0"/>
              <a:t>It arise from fourth ventricle or </a:t>
            </a:r>
            <a:r>
              <a:rPr lang="en-US" dirty="0" err="1" smtClean="0"/>
              <a:t>cerebellar</a:t>
            </a:r>
            <a:r>
              <a:rPr lang="en-US" dirty="0" smtClean="0"/>
              <a:t> parenchyma.</a:t>
            </a:r>
          </a:p>
          <a:p>
            <a:pPr>
              <a:defRPr/>
            </a:pPr>
            <a:r>
              <a:rPr lang="en-US" dirty="0" err="1" smtClean="0"/>
              <a:t>Geneticallly</a:t>
            </a:r>
            <a:r>
              <a:rPr lang="en-US" dirty="0" smtClean="0"/>
              <a:t> defined: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WNT activated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SHH activated, non WNT/ non SHH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Medulloblastoma</a:t>
            </a:r>
            <a:r>
              <a:rPr lang="en-US" dirty="0" smtClean="0"/>
              <a:t> group-3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Medulloblastoma</a:t>
            </a:r>
            <a:r>
              <a:rPr lang="en-US" dirty="0" smtClean="0"/>
              <a:t> group-4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Histologically</a:t>
            </a:r>
            <a:r>
              <a:rPr lang="en-US" dirty="0" smtClean="0"/>
              <a:t> defined,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Classic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Desmoplastic</a:t>
            </a:r>
            <a:r>
              <a:rPr lang="en-US" dirty="0" smtClean="0"/>
              <a:t> / nodular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Medulloblastoma</a:t>
            </a:r>
            <a:r>
              <a:rPr lang="en-US" dirty="0" smtClean="0"/>
              <a:t> with extensive </a:t>
            </a:r>
            <a:r>
              <a:rPr lang="en-US" dirty="0" err="1" smtClean="0"/>
              <a:t>nodularity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Large cell / </a:t>
            </a:r>
            <a:r>
              <a:rPr lang="en-US" dirty="0" err="1" smtClean="0"/>
              <a:t>anaplastic</a:t>
            </a:r>
            <a:r>
              <a:rPr lang="en-US" dirty="0" smtClean="0"/>
              <a:t> </a:t>
            </a:r>
            <a:r>
              <a:rPr lang="en-US" dirty="0" err="1" smtClean="0"/>
              <a:t>medulloblastoma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812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558603"/>
            <a:ext cx="7719560" cy="50851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The annual incidence of CNS tumors ranges from 10-17/1 </a:t>
            </a:r>
            <a:r>
              <a:rPr lang="en-US" dirty="0" err="1" smtClean="0">
                <a:cs typeface="Times New Roman" pitchFamily="18" charset="0"/>
              </a:rPr>
              <a:t>lakh</a:t>
            </a:r>
            <a:r>
              <a:rPr lang="en-US" dirty="0" smtClean="0">
                <a:cs typeface="Times New Roman" pitchFamily="18" charset="0"/>
              </a:rPr>
              <a:t> persons for intracranial tumors and 1-2/1 </a:t>
            </a:r>
            <a:r>
              <a:rPr lang="en-US" dirty="0" err="1" smtClean="0">
                <a:cs typeface="Times New Roman" pitchFamily="18" charset="0"/>
              </a:rPr>
              <a:t>lakh</a:t>
            </a:r>
            <a:r>
              <a:rPr lang="en-US" dirty="0" smtClean="0">
                <a:cs typeface="Times New Roman" pitchFamily="18" charset="0"/>
              </a:rPr>
              <a:t> persons for </a:t>
            </a:r>
            <a:r>
              <a:rPr lang="en-US" dirty="0" err="1" smtClean="0">
                <a:cs typeface="Times New Roman" pitchFamily="18" charset="0"/>
              </a:rPr>
              <a:t>intraspinal</a:t>
            </a:r>
            <a:r>
              <a:rPr lang="en-US" dirty="0" smtClean="0">
                <a:cs typeface="Times New Roman" pitchFamily="18" charset="0"/>
              </a:rPr>
              <a:t> tumors.</a:t>
            </a:r>
          </a:p>
          <a:p>
            <a:r>
              <a:rPr lang="en-US" dirty="0" smtClean="0">
                <a:cs typeface="Times New Roman" pitchFamily="18" charset="0"/>
              </a:rPr>
              <a:t>50-75% are primary tumors &amp; rests are metastatic tumors.</a:t>
            </a:r>
          </a:p>
          <a:p>
            <a:r>
              <a:rPr lang="en-US" dirty="0" smtClean="0">
                <a:cs typeface="Times New Roman" pitchFamily="18" charset="0"/>
              </a:rPr>
              <a:t>CNS tumors accounts for 20% of all cancers of childhood.(70% arises from posterior cranial </a:t>
            </a:r>
            <a:r>
              <a:rPr lang="en-US" dirty="0" err="1" smtClean="0">
                <a:cs typeface="Times New Roman" pitchFamily="18" charset="0"/>
              </a:rPr>
              <a:t>fossa</a:t>
            </a:r>
            <a:r>
              <a:rPr lang="en-US" dirty="0" smtClean="0">
                <a:cs typeface="Times New Roman" pitchFamily="18" charset="0"/>
              </a:rPr>
              <a:t>).</a:t>
            </a:r>
            <a:endParaRPr lang="en-IN" dirty="0" smtClean="0">
              <a:cs typeface="Times New Roman" pitchFamily="18" charset="0"/>
            </a:endParaRPr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 </a:t>
            </a:r>
            <a:r>
              <a:rPr lang="en-US" dirty="0" err="1" smtClean="0"/>
              <a:t>wright</a:t>
            </a:r>
            <a:r>
              <a:rPr lang="en-US" dirty="0" smtClean="0"/>
              <a:t> rosette</a:t>
            </a:r>
            <a:endParaRPr lang="en-US" dirty="0"/>
          </a:p>
        </p:txBody>
      </p:sp>
      <p:pic>
        <p:nvPicPr>
          <p:cNvPr id="4" name="Picture 5" descr="lp medulloblasto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425662" y="1571612"/>
            <a:ext cx="7718238" cy="50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metastasis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Metastatic lesions account for </a:t>
            </a:r>
            <a:r>
              <a:rPr lang="en-US" dirty="0" err="1" smtClean="0"/>
              <a:t>appoximately</a:t>
            </a:r>
            <a:r>
              <a:rPr lang="en-US" dirty="0" smtClean="0"/>
              <a:t> one fourth to one half of intracranial tumor.</a:t>
            </a:r>
          </a:p>
          <a:p>
            <a:r>
              <a:rPr lang="en-US" dirty="0" smtClean="0"/>
              <a:t>M/C primary sites – lung, breast, skin, kidney, GIT.</a:t>
            </a:r>
          </a:p>
          <a:p>
            <a:r>
              <a:rPr lang="en-US" dirty="0" smtClean="0"/>
              <a:t>Metastases form sharply </a:t>
            </a:r>
            <a:r>
              <a:rPr lang="en-US" dirty="0" err="1" smtClean="0"/>
              <a:t>demarcted</a:t>
            </a:r>
            <a:r>
              <a:rPr lang="en-US" dirty="0" smtClean="0"/>
              <a:t> mass often at gray-white matter junction.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metastasis(lung)</a:t>
            </a:r>
            <a:endParaRPr lang="en-US" dirty="0"/>
          </a:p>
        </p:txBody>
      </p:sp>
      <p:pic>
        <p:nvPicPr>
          <p:cNvPr id="4" name="Picture 2" descr="gross metastasis lu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767" y="1643050"/>
            <a:ext cx="752826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ri metastasi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90463"/>
            <a:ext cx="7500990" cy="57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Peripheral nerve(sheath) tumor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Neurofibroma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Schwannoma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Schwannoma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Char char="Ø"/>
            </a:pPr>
            <a:r>
              <a:rPr lang="en-US" sz="3200" dirty="0" smtClean="0"/>
              <a:t>Benign encapsulated tumors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en-US" sz="3200" b="1" dirty="0" smtClean="0"/>
              <a:t>Site</a:t>
            </a:r>
            <a:r>
              <a:rPr lang="en-US" sz="3200" dirty="0" smtClean="0"/>
              <a:t> - soft tissue, internal organs, spinal cord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en-US" sz="3200" b="1" dirty="0" smtClean="0"/>
              <a:t>Microscopy</a:t>
            </a:r>
            <a:r>
              <a:rPr lang="en-US" sz="3200" dirty="0" smtClean="0"/>
              <a:t>:</a:t>
            </a:r>
          </a:p>
          <a:p>
            <a:pPr marL="990600" lvl="1" indent="-514350"/>
            <a:r>
              <a:rPr lang="en-US" sz="2800" dirty="0" smtClean="0"/>
              <a:t>Schwann cells, form whorls </a:t>
            </a:r>
          </a:p>
          <a:p>
            <a:pPr marL="990600" lvl="1" indent="-514350"/>
            <a:r>
              <a:rPr lang="en-US" sz="2800" dirty="0" smtClean="0"/>
              <a:t>Nuclear </a:t>
            </a:r>
            <a:r>
              <a:rPr lang="en-US" sz="2800" dirty="0" err="1" smtClean="0"/>
              <a:t>palisading</a:t>
            </a:r>
            <a:endParaRPr lang="en-US" sz="2800" dirty="0" smtClean="0"/>
          </a:p>
          <a:p>
            <a:pPr marL="990600" lvl="1" indent="-514350"/>
            <a:r>
              <a:rPr lang="en-US" sz="2800" dirty="0" err="1" smtClean="0"/>
              <a:t>Antoni</a:t>
            </a:r>
            <a:r>
              <a:rPr lang="en-US" sz="2800" dirty="0" smtClean="0"/>
              <a:t> A &amp; B pattern.</a:t>
            </a:r>
          </a:p>
          <a:p>
            <a:pPr marL="990600" lvl="1" indent="-514350"/>
            <a:r>
              <a:rPr lang="en-US" sz="2800" dirty="0" err="1" smtClean="0"/>
              <a:t>Verocay</a:t>
            </a:r>
            <a:r>
              <a:rPr lang="en-US" sz="2800" dirty="0" smtClean="0"/>
              <a:t> bodies.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Pathophysiology</a:t>
            </a:r>
            <a:r>
              <a:rPr lang="en-US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associated with NF2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Loss of </a:t>
            </a:r>
            <a:r>
              <a:rPr lang="en-US" dirty="0" err="1" smtClean="0"/>
              <a:t>fuction</a:t>
            </a:r>
            <a:r>
              <a:rPr lang="en-US" dirty="0" smtClean="0"/>
              <a:t> mutation of the </a:t>
            </a:r>
            <a:r>
              <a:rPr lang="en-US" dirty="0" err="1" smtClean="0"/>
              <a:t>merlin</a:t>
            </a:r>
            <a:r>
              <a:rPr lang="en-US" dirty="0" smtClean="0"/>
              <a:t> gene on chromosome 22.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Merlin is the </a:t>
            </a:r>
            <a:r>
              <a:rPr lang="en-US" dirty="0" err="1" smtClean="0"/>
              <a:t>cytoskeletal</a:t>
            </a:r>
            <a:r>
              <a:rPr lang="en-US" dirty="0" smtClean="0"/>
              <a:t> protein that functions as a tumor </a:t>
            </a:r>
            <a:r>
              <a:rPr lang="en-US" dirty="0" err="1" smtClean="0"/>
              <a:t>supressor</a:t>
            </a:r>
            <a:r>
              <a:rPr lang="en-US" dirty="0" smtClean="0"/>
              <a:t> by facilitating E </a:t>
            </a:r>
            <a:r>
              <a:rPr lang="en-US" dirty="0" err="1" smtClean="0"/>
              <a:t>cadherin</a:t>
            </a:r>
            <a:r>
              <a:rPr lang="en-US" dirty="0" smtClean="0"/>
              <a:t> mediated contact inhibition.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With loss of </a:t>
            </a:r>
            <a:r>
              <a:rPr lang="en-US" dirty="0" err="1" smtClean="0"/>
              <a:t>merlin</a:t>
            </a:r>
            <a:r>
              <a:rPr lang="en-US" dirty="0" smtClean="0"/>
              <a:t> function, tumor cells proliferate because contact inhibition is lost.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coustic neuro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357157" y="1519151"/>
            <a:ext cx="7802953" cy="512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wanno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91137"/>
            <a:ext cx="7215238" cy="536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1515401"/>
            <a:ext cx="7651763" cy="512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57950" y="300037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Antoni</a:t>
            </a:r>
            <a:r>
              <a:rPr lang="en-US" sz="2000" b="1" dirty="0" smtClean="0"/>
              <a:t> A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335756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Antoni</a:t>
            </a:r>
            <a:r>
              <a:rPr lang="en-US" b="1" dirty="0" smtClean="0"/>
              <a:t> B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u="sng" dirty="0">
                <a:solidFill>
                  <a:srgbClr val="993300"/>
                </a:solidFill>
              </a:rPr>
              <a:t>Primary Tumors:</a:t>
            </a:r>
          </a:p>
          <a:p>
            <a:pPr marL="990600" lvl="1" indent="-517525">
              <a:buFont typeface="Wingdings" pitchFamily="2" charset="2"/>
              <a:buChar char="§"/>
            </a:pPr>
            <a:r>
              <a:rPr lang="en-US" dirty="0"/>
              <a:t>Mainly from supporting </a:t>
            </a:r>
            <a:r>
              <a:rPr lang="en-US" dirty="0" err="1"/>
              <a:t>glia</a:t>
            </a:r>
            <a:r>
              <a:rPr lang="en-US" dirty="0"/>
              <a:t>, nerve sheath, primitive cells, blood vessel/bone.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u="sng" dirty="0">
                <a:solidFill>
                  <a:srgbClr val="993300"/>
                </a:solidFill>
              </a:rPr>
              <a:t>Secondary Tumors </a:t>
            </a:r>
            <a:r>
              <a:rPr lang="en-US" dirty="0"/>
              <a:t>- metastasis from Ca breast, lung, GIT etc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marL="609600" indent="-609600">
              <a:buNone/>
            </a:pP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Neurofibroma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990600" lvl="1" indent="-514350"/>
            <a:r>
              <a:rPr lang="en-US" sz="2800" dirty="0" smtClean="0"/>
              <a:t>Benign peripheral nerve sheath tumor</a:t>
            </a:r>
          </a:p>
          <a:p>
            <a:pPr marL="990600" lvl="1" indent="-514350"/>
            <a:r>
              <a:rPr lang="en-US" sz="2800" dirty="0" smtClean="0"/>
              <a:t>Neuronal      +   fibrous component </a:t>
            </a:r>
          </a:p>
          <a:p>
            <a:pPr marL="990600" lvl="1" indent="-514350"/>
            <a:endParaRPr lang="en-US" sz="2800" dirty="0" smtClean="0"/>
          </a:p>
          <a:p>
            <a:pPr marL="990600" lvl="1" indent="-514350"/>
            <a:r>
              <a:rPr lang="en-US" sz="2800" dirty="0" smtClean="0"/>
              <a:t>Schwann cells        fibroblast</a:t>
            </a:r>
          </a:p>
          <a:p>
            <a:pPr marL="990600" lvl="1" indent="-514350"/>
            <a:r>
              <a:rPr lang="en-US" sz="2800" dirty="0" smtClean="0"/>
              <a:t>Two types:</a:t>
            </a:r>
          </a:p>
          <a:p>
            <a:pPr marL="1371600" lvl="2" indent="-419100"/>
            <a:r>
              <a:rPr lang="en-US" sz="2400" dirty="0" smtClean="0">
                <a:solidFill>
                  <a:schemeClr val="tx2"/>
                </a:solidFill>
              </a:rPr>
              <a:t>Classic form</a:t>
            </a:r>
            <a:r>
              <a:rPr lang="en-US" sz="2400" dirty="0" smtClean="0"/>
              <a:t> - </a:t>
            </a:r>
            <a:r>
              <a:rPr lang="en-US" sz="2400" dirty="0" err="1" smtClean="0"/>
              <a:t>Cutaneous</a:t>
            </a:r>
            <a:r>
              <a:rPr lang="en-US" sz="2400" dirty="0" smtClean="0"/>
              <a:t> - Solitary collagen matrix, spindle cells,</a:t>
            </a:r>
          </a:p>
          <a:p>
            <a:pPr marL="1371600" lvl="2" indent="-419100"/>
            <a:r>
              <a:rPr lang="en-US" sz="2400" dirty="0" err="1" smtClean="0">
                <a:solidFill>
                  <a:schemeClr val="tx2"/>
                </a:solidFill>
              </a:rPr>
              <a:t>Plexiform</a:t>
            </a:r>
            <a:r>
              <a:rPr lang="en-US" sz="2400" dirty="0" smtClean="0"/>
              <a:t> - Multiple, infiltrative, </a:t>
            </a:r>
            <a:r>
              <a:rPr lang="en-US" sz="2400" dirty="0" err="1" smtClean="0"/>
              <a:t>myxoid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071670" y="307181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072066" y="307181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81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00200"/>
            <a:ext cx="7786742" cy="48736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neurofibromatosis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Type I (common):</a:t>
            </a:r>
            <a:r>
              <a:rPr lang="en-US" sz="2000" dirty="0" smtClean="0"/>
              <a:t>(AD, 17q, 1:3000) </a:t>
            </a:r>
          </a:p>
          <a:p>
            <a:pPr marL="990600" lvl="1" indent="-514350">
              <a:lnSpc>
                <a:spcPct val="90000"/>
              </a:lnSpc>
            </a:pPr>
            <a:r>
              <a:rPr lang="en-US" dirty="0" err="1" smtClean="0"/>
              <a:t>Plexiform</a:t>
            </a:r>
            <a:r>
              <a:rPr lang="en-US" dirty="0" smtClean="0"/>
              <a:t> &amp; solitary </a:t>
            </a:r>
            <a:r>
              <a:rPr lang="en-US" dirty="0" err="1" smtClean="0"/>
              <a:t>neurofibromas</a:t>
            </a:r>
            <a:endParaRPr lang="en-US" dirty="0" smtClean="0"/>
          </a:p>
          <a:p>
            <a:pPr marL="990600" lvl="1" indent="-514350">
              <a:lnSpc>
                <a:spcPct val="90000"/>
              </a:lnSpc>
            </a:pPr>
            <a:r>
              <a:rPr lang="en-US" dirty="0" smtClean="0"/>
              <a:t>Optic nerve </a:t>
            </a:r>
            <a:r>
              <a:rPr lang="en-US" dirty="0" err="1" smtClean="0"/>
              <a:t>gliomas</a:t>
            </a:r>
            <a:r>
              <a:rPr lang="en-US" dirty="0" smtClean="0"/>
              <a:t>, </a:t>
            </a:r>
            <a:r>
              <a:rPr lang="en-US" dirty="0" err="1" smtClean="0"/>
              <a:t>Lisch</a:t>
            </a:r>
            <a:r>
              <a:rPr lang="en-US" dirty="0" smtClean="0"/>
              <a:t> nodules, Café au </a:t>
            </a:r>
            <a:r>
              <a:rPr lang="en-US" dirty="0" err="1" smtClean="0"/>
              <a:t>lait</a:t>
            </a:r>
            <a:r>
              <a:rPr lang="en-US" dirty="0" smtClean="0"/>
              <a:t> spots.</a:t>
            </a:r>
          </a:p>
          <a:p>
            <a:pPr marL="609600" indent="-609600"/>
            <a:r>
              <a:rPr lang="en-US" dirty="0" smtClean="0"/>
              <a:t>Type II (rare):</a:t>
            </a:r>
            <a:r>
              <a:rPr lang="en-US" sz="2000" dirty="0" smtClean="0"/>
              <a:t>(22q, 1:40,000) </a:t>
            </a:r>
            <a:endParaRPr lang="en-US" dirty="0" smtClean="0"/>
          </a:p>
          <a:p>
            <a:pPr marL="990600" lvl="1" indent="-514350">
              <a:lnSpc>
                <a:spcPct val="90000"/>
              </a:lnSpc>
            </a:pPr>
            <a:r>
              <a:rPr lang="en-US" dirty="0" smtClean="0"/>
              <a:t>Bilateral acoustic </a:t>
            </a:r>
            <a:r>
              <a:rPr lang="en-US" dirty="0" err="1" smtClean="0"/>
              <a:t>schwannoma</a:t>
            </a:r>
            <a:r>
              <a:rPr lang="en-US" dirty="0" smtClean="0"/>
              <a:t>/</a:t>
            </a:r>
            <a:r>
              <a:rPr lang="en-US" dirty="0" err="1" smtClean="0"/>
              <a:t>osis</a:t>
            </a:r>
            <a:endParaRPr lang="en-US" dirty="0" smtClean="0"/>
          </a:p>
          <a:p>
            <a:pPr marL="990600" lvl="1" indent="-514350">
              <a:lnSpc>
                <a:spcPct val="90000"/>
              </a:lnSpc>
            </a:pPr>
            <a:r>
              <a:rPr lang="en-US" dirty="0" smtClean="0"/>
              <a:t>Multiple </a:t>
            </a:r>
            <a:r>
              <a:rPr lang="en-US" dirty="0" err="1" smtClean="0"/>
              <a:t>meningioma</a:t>
            </a:r>
            <a:r>
              <a:rPr lang="en-US" dirty="0" smtClean="0"/>
              <a:t>/</a:t>
            </a:r>
            <a:r>
              <a:rPr lang="en-US" dirty="0" err="1" smtClean="0"/>
              <a:t>osis</a:t>
            </a:r>
            <a:r>
              <a:rPr lang="en-US" dirty="0" smtClean="0"/>
              <a:t>, </a:t>
            </a:r>
            <a:r>
              <a:rPr lang="en-US" dirty="0" err="1" smtClean="0"/>
              <a:t>ependymoma</a:t>
            </a:r>
            <a:r>
              <a:rPr lang="en-US" dirty="0" smtClean="0"/>
              <a:t> of spinal cord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Neurofibromatosis type </a:t>
            </a:r>
            <a:r>
              <a:rPr lang="en-US" sz="3200" dirty="0" err="1" smtClean="0"/>
              <a:t>i</a:t>
            </a:r>
            <a:r>
              <a:rPr lang="en-US" sz="3200" dirty="0" smtClean="0"/>
              <a:t>- Von Recklinghausen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60000"/>
              </a:lnSpc>
            </a:pPr>
            <a:r>
              <a:rPr lang="en-US" sz="3200" dirty="0" smtClean="0"/>
              <a:t>Dominant inheritance</a:t>
            </a:r>
          </a:p>
          <a:p>
            <a:pPr marL="0" indent="0">
              <a:lnSpc>
                <a:spcPct val="60000"/>
              </a:lnSpc>
            </a:pPr>
            <a:r>
              <a:rPr lang="en-US" sz="3200" dirty="0" smtClean="0"/>
              <a:t>Multiple </a:t>
            </a:r>
            <a:r>
              <a:rPr lang="en-US" sz="3200" dirty="0" err="1" smtClean="0"/>
              <a:t>neurofibromas</a:t>
            </a:r>
            <a:endParaRPr lang="en-US" sz="3200" dirty="0" smtClean="0"/>
          </a:p>
          <a:p>
            <a:pPr lvl="1">
              <a:lnSpc>
                <a:spcPct val="60000"/>
              </a:lnSpc>
            </a:pPr>
            <a:r>
              <a:rPr lang="en-US" sz="3200" dirty="0" smtClean="0"/>
              <a:t>Central - CNS</a:t>
            </a:r>
          </a:p>
          <a:p>
            <a:pPr lvl="1">
              <a:lnSpc>
                <a:spcPct val="60000"/>
              </a:lnSpc>
            </a:pPr>
            <a:r>
              <a:rPr lang="en-US" sz="3200" dirty="0" smtClean="0"/>
              <a:t>peripheral nerves</a:t>
            </a:r>
          </a:p>
          <a:p>
            <a:pPr marL="0" indent="0">
              <a:lnSpc>
                <a:spcPct val="60000"/>
              </a:lnSpc>
            </a:pPr>
            <a:r>
              <a:rPr lang="en-US" sz="3200" dirty="0" smtClean="0"/>
              <a:t>Increased incidence of:</a:t>
            </a:r>
          </a:p>
          <a:p>
            <a:pPr lvl="1">
              <a:lnSpc>
                <a:spcPct val="60000"/>
              </a:lnSpc>
            </a:pPr>
            <a:r>
              <a:rPr lang="en-US" sz="3200" dirty="0" err="1" smtClean="0"/>
              <a:t>meningioma</a:t>
            </a:r>
            <a:endParaRPr lang="en-US" sz="3200" dirty="0" smtClean="0"/>
          </a:p>
          <a:p>
            <a:pPr lvl="1">
              <a:lnSpc>
                <a:spcPct val="60000"/>
              </a:lnSpc>
            </a:pPr>
            <a:r>
              <a:rPr lang="en-US" sz="3200" dirty="0" err="1" smtClean="0"/>
              <a:t>glioma</a:t>
            </a:r>
            <a:endParaRPr lang="en-US" sz="3200" dirty="0" smtClean="0"/>
          </a:p>
          <a:p>
            <a:pPr lvl="1">
              <a:lnSpc>
                <a:spcPct val="60000"/>
              </a:lnSpc>
            </a:pPr>
            <a:r>
              <a:rPr lang="en-US" sz="3200" dirty="0" err="1" smtClean="0"/>
              <a:t>schwannoma</a:t>
            </a:r>
            <a:r>
              <a:rPr lang="en-US" sz="3200" dirty="0" smtClean="0"/>
              <a:t> </a:t>
            </a:r>
          </a:p>
          <a:p>
            <a:pPr marL="0" indent="0">
              <a:lnSpc>
                <a:spcPct val="60000"/>
              </a:lnSpc>
            </a:pPr>
            <a:r>
              <a:rPr lang="en-US" sz="3200" dirty="0" smtClean="0"/>
              <a:t>Cafe-au-</a:t>
            </a:r>
            <a:r>
              <a:rPr lang="en-US" sz="3200" dirty="0" err="1" smtClean="0"/>
              <a:t>lait</a:t>
            </a:r>
            <a:r>
              <a:rPr lang="en-US" sz="3200" dirty="0" smtClean="0"/>
              <a:t> (</a:t>
            </a:r>
            <a:r>
              <a:rPr lang="en-US" sz="3200" dirty="0" err="1" smtClean="0"/>
              <a:t>melanosis</a:t>
            </a:r>
            <a:r>
              <a:rPr lang="en-US" sz="3200" dirty="0" smtClean="0"/>
              <a:t>) in skin</a:t>
            </a:r>
          </a:p>
          <a:p>
            <a:pPr marL="0" indent="0">
              <a:lnSpc>
                <a:spcPct val="60000"/>
              </a:lnSpc>
            </a:pPr>
            <a:r>
              <a:rPr lang="en-US" sz="3200" dirty="0" smtClean="0"/>
              <a:t>Elephantiasis: increased connective tissue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Von Recklinghausen Disease</a:t>
            </a:r>
            <a:endParaRPr lang="en-US" sz="3600" dirty="0"/>
          </a:p>
        </p:txBody>
      </p:sp>
      <p:pic>
        <p:nvPicPr>
          <p:cNvPr id="4" name="Content Placeholder 3" descr="photo mnf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66068"/>
            <a:ext cx="7572428" cy="49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Tuberous 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defTabSz="1116013">
              <a:lnSpc>
                <a:spcPct val="85000"/>
              </a:lnSpc>
            </a:pPr>
            <a:r>
              <a:rPr lang="en-US" dirty="0" smtClean="0">
                <a:latin typeface="Arial" charset="0"/>
              </a:rPr>
              <a:t>1. Dominant inheritance</a:t>
            </a:r>
          </a:p>
          <a:p>
            <a:pPr defTabSz="1116013">
              <a:lnSpc>
                <a:spcPct val="85000"/>
              </a:lnSpc>
            </a:pPr>
            <a:endParaRPr lang="en-US" dirty="0" smtClean="0">
              <a:latin typeface="Arial" charset="0"/>
            </a:endParaRPr>
          </a:p>
          <a:p>
            <a:pPr defTabSz="1116013">
              <a:lnSpc>
                <a:spcPct val="85000"/>
              </a:lnSpc>
            </a:pPr>
            <a:r>
              <a:rPr lang="en-US" dirty="0" smtClean="0">
                <a:latin typeface="Arial" charset="0"/>
              </a:rPr>
              <a:t>2. Clinical triad: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	seizures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	mental retardation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	adenoma </a:t>
            </a:r>
            <a:r>
              <a:rPr lang="en-US" dirty="0" err="1" smtClean="0">
                <a:latin typeface="Arial" charset="0"/>
              </a:rPr>
              <a:t>sebaceum</a:t>
            </a:r>
            <a:endParaRPr lang="en-US" dirty="0" smtClean="0">
              <a:latin typeface="Arial" charset="0"/>
            </a:endParaRPr>
          </a:p>
          <a:p>
            <a:pPr defTabSz="1116013">
              <a:lnSpc>
                <a:spcPct val="85000"/>
              </a:lnSpc>
            </a:pPr>
            <a:endParaRPr lang="en-US" dirty="0" smtClean="0">
              <a:latin typeface="Arial" charset="0"/>
            </a:endParaRPr>
          </a:p>
          <a:p>
            <a:pPr defTabSz="1116013">
              <a:lnSpc>
                <a:spcPct val="85000"/>
              </a:lnSpc>
            </a:pPr>
            <a:r>
              <a:rPr lang="en-US" dirty="0" smtClean="0">
                <a:latin typeface="Arial" charset="0"/>
              </a:rPr>
              <a:t>3. Retinal </a:t>
            </a:r>
            <a:r>
              <a:rPr lang="en-US" dirty="0" err="1" smtClean="0">
                <a:latin typeface="Arial" charset="0"/>
              </a:rPr>
              <a:t>hamartoma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phakoma</a:t>
            </a:r>
            <a:r>
              <a:rPr lang="en-US" dirty="0" smtClean="0">
                <a:latin typeface="Arial" charset="0"/>
              </a:rPr>
              <a:t>)</a:t>
            </a:r>
          </a:p>
          <a:p>
            <a:pPr defTabSz="1116013">
              <a:lnSpc>
                <a:spcPct val="85000"/>
              </a:lnSpc>
            </a:pPr>
            <a:endParaRPr lang="en-US" dirty="0" smtClean="0">
              <a:latin typeface="Arial" charset="0"/>
            </a:endParaRPr>
          </a:p>
          <a:p>
            <a:pPr defTabSz="1116013">
              <a:lnSpc>
                <a:spcPct val="85000"/>
              </a:lnSpc>
            </a:pPr>
            <a:r>
              <a:rPr lang="en-US" dirty="0" smtClean="0">
                <a:latin typeface="Arial" charset="0"/>
              </a:rPr>
              <a:t>4. Tubers in cerebral cortex</a:t>
            </a:r>
          </a:p>
          <a:p>
            <a:pPr defTabSz="1116013">
              <a:lnSpc>
                <a:spcPct val="85000"/>
              </a:lnSpc>
            </a:pPr>
            <a:endParaRPr lang="en-US" dirty="0" smtClean="0">
              <a:latin typeface="Arial" charset="0"/>
            </a:endParaRPr>
          </a:p>
          <a:p>
            <a:pPr defTabSz="1116013">
              <a:lnSpc>
                <a:spcPct val="85000"/>
              </a:lnSpc>
            </a:pPr>
            <a:r>
              <a:rPr lang="en-US" dirty="0" smtClean="0">
                <a:latin typeface="Arial" charset="0"/>
              </a:rPr>
              <a:t>5. </a:t>
            </a:r>
            <a:r>
              <a:rPr lang="en-US" dirty="0" err="1" smtClean="0">
                <a:latin typeface="Arial" charset="0"/>
              </a:rPr>
              <a:t>Subependymal</a:t>
            </a:r>
            <a:r>
              <a:rPr lang="en-US" dirty="0" smtClean="0">
                <a:latin typeface="Arial" charset="0"/>
              </a:rPr>
              <a:t> giant cell </a:t>
            </a:r>
            <a:r>
              <a:rPr lang="en-US" dirty="0" err="1" smtClean="0">
                <a:latin typeface="Arial" charset="0"/>
              </a:rPr>
              <a:t>astrocytoma</a:t>
            </a:r>
            <a:endParaRPr lang="en-US" dirty="0" smtClean="0">
              <a:latin typeface="Arial" charset="0"/>
            </a:endParaRPr>
          </a:p>
          <a:p>
            <a:pPr defTabSz="1116013">
              <a:lnSpc>
                <a:spcPct val="85000"/>
              </a:lnSpc>
            </a:pPr>
            <a:endParaRPr lang="en-US" dirty="0" smtClean="0">
              <a:latin typeface="Arial" charset="0"/>
            </a:endParaRPr>
          </a:p>
          <a:p>
            <a:pPr defTabSz="1116013">
              <a:lnSpc>
                <a:spcPct val="85000"/>
              </a:lnSpc>
            </a:pPr>
            <a:r>
              <a:rPr lang="en-US" dirty="0" smtClean="0">
                <a:latin typeface="Arial" charset="0"/>
              </a:rPr>
              <a:t>6. </a:t>
            </a:r>
            <a:r>
              <a:rPr lang="en-US" dirty="0" err="1" smtClean="0">
                <a:latin typeface="Arial" charset="0"/>
              </a:rPr>
              <a:t>Hamartomas</a:t>
            </a:r>
            <a:r>
              <a:rPr lang="en-US" dirty="0" smtClean="0">
                <a:latin typeface="Arial" charset="0"/>
              </a:rPr>
              <a:t> in other organs: heart, kidney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1164"/>
            <a:ext cx="4786346" cy="65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nerve tumors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None/>
            </a:pPr>
            <a:r>
              <a:rPr lang="en-US" sz="2800" b="1" dirty="0" smtClean="0">
                <a:latin typeface="Arial" charset="0"/>
              </a:rPr>
              <a:t>    </a:t>
            </a:r>
            <a:r>
              <a:rPr lang="en-US" b="1" dirty="0" err="1" smtClean="0">
                <a:latin typeface="Arial" charset="0"/>
              </a:rPr>
              <a:t>Schwannoma</a:t>
            </a:r>
            <a:endParaRPr lang="en-US" b="1" dirty="0" smtClean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Schwann cells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Compress the nerve trunk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Encapsulated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Easily </a:t>
            </a:r>
            <a:r>
              <a:rPr lang="en-US" dirty="0" err="1" smtClean="0">
                <a:latin typeface="Arial" charset="0"/>
              </a:rPr>
              <a:t>resectable</a:t>
            </a:r>
            <a:r>
              <a:rPr lang="en-US" dirty="0" smtClean="0">
                <a:latin typeface="Arial" charset="0"/>
              </a:rPr>
              <a:t> without nerve damage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Microscopic:</a:t>
            </a:r>
          </a:p>
          <a:p>
            <a:pPr marL="742950" lvl="1" indent="-285750">
              <a:buFont typeface="Wingdings" pitchFamily="2" charset="2"/>
              <a:buChar char=""/>
            </a:pPr>
            <a:r>
              <a:rPr lang="en-US" dirty="0" smtClean="0">
                <a:latin typeface="Arial" charset="0"/>
              </a:rPr>
              <a:t>Antony A and B fibers</a:t>
            </a:r>
          </a:p>
          <a:p>
            <a:pPr marL="742950" lvl="1" indent="-285750">
              <a:buFont typeface="Wingdings" pitchFamily="2" charset="2"/>
              <a:buChar char=""/>
            </a:pPr>
            <a:r>
              <a:rPr lang="en-US" dirty="0" err="1" smtClean="0">
                <a:latin typeface="Arial" charset="0"/>
              </a:rPr>
              <a:t>Verocay</a:t>
            </a:r>
            <a:r>
              <a:rPr lang="en-US" dirty="0" smtClean="0">
                <a:latin typeface="Arial" charset="0"/>
              </a:rPr>
              <a:t> bodies</a:t>
            </a:r>
          </a:p>
          <a:p>
            <a:pPr marL="742950" lvl="1" indent="-285750">
              <a:buFont typeface="Wingdings" pitchFamily="2" charset="2"/>
              <a:buChar char="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None/>
            </a:pPr>
            <a:r>
              <a:rPr lang="en-US" sz="2800" b="1" dirty="0" smtClean="0">
                <a:latin typeface="Arial" charset="0"/>
              </a:rPr>
              <a:t>     </a:t>
            </a:r>
            <a:r>
              <a:rPr lang="en-US" b="1" dirty="0" err="1" smtClean="0">
                <a:latin typeface="Arial" charset="0"/>
              </a:rPr>
              <a:t>Neurofibroma</a:t>
            </a:r>
            <a:endParaRPr lang="en-US" b="1" dirty="0" smtClean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Schwann cells,, fibroblasts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Arial" charset="0"/>
              </a:rPr>
              <a:t>Fusiform</a:t>
            </a:r>
            <a:r>
              <a:rPr lang="en-US" dirty="0" smtClean="0">
                <a:latin typeface="Arial" charset="0"/>
              </a:rPr>
              <a:t> and involves nerve trunk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Not encapsulated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Not </a:t>
            </a:r>
            <a:r>
              <a:rPr lang="en-US" dirty="0" err="1" smtClean="0">
                <a:latin typeface="Arial" charset="0"/>
              </a:rPr>
              <a:t>resectable</a:t>
            </a:r>
            <a:r>
              <a:rPr lang="en-US" dirty="0" smtClean="0">
                <a:latin typeface="Arial" charset="0"/>
              </a:rPr>
              <a:t> without sacrificing nerve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Micro- Intermingled cells with wavy nuclei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tumor : microscopic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defTabSz="1116013">
              <a:lnSpc>
                <a:spcPct val="87000"/>
              </a:lnSpc>
              <a:buNone/>
            </a:pPr>
            <a:r>
              <a:rPr lang="en-US" b="1" dirty="0" smtClean="0">
                <a:latin typeface="Arial" charset="0"/>
              </a:rPr>
              <a:t>    Tumor	                   Microscopic</a:t>
            </a:r>
          </a:p>
          <a:p>
            <a:pPr defTabSz="1116013">
              <a:lnSpc>
                <a:spcPct val="87000"/>
              </a:lnSpc>
            </a:pPr>
            <a:endParaRPr lang="en-US" dirty="0" smtClean="0">
              <a:latin typeface="Arial" charset="0"/>
            </a:endParaRPr>
          </a:p>
          <a:p>
            <a:pPr defTabSz="1116013">
              <a:lnSpc>
                <a:spcPct val="87000"/>
              </a:lnSpc>
            </a:pPr>
            <a:r>
              <a:rPr lang="en-US" dirty="0" err="1" smtClean="0">
                <a:latin typeface="Arial" charset="0"/>
              </a:rPr>
              <a:t>Meningioma</a:t>
            </a:r>
            <a:r>
              <a:rPr lang="en-US" dirty="0" smtClean="0">
                <a:latin typeface="Arial" charset="0"/>
              </a:rPr>
              <a:t>            Whorls and </a:t>
            </a:r>
            <a:r>
              <a:rPr lang="en-US" dirty="0" err="1" smtClean="0">
                <a:latin typeface="Arial" charset="0"/>
              </a:rPr>
              <a:t>psammomabodies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defTabSz="1116013">
              <a:lnSpc>
                <a:spcPct val="87000"/>
              </a:lnSpc>
            </a:pPr>
            <a:r>
              <a:rPr lang="en-US" dirty="0" err="1" smtClean="0">
                <a:latin typeface="Arial" charset="0"/>
              </a:rPr>
              <a:t>Glioblastoma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dirty="0" err="1" smtClean="0">
                <a:latin typeface="Arial" charset="0"/>
              </a:rPr>
              <a:t>Pseudopalisades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defTabSz="1116013">
              <a:lnSpc>
                <a:spcPct val="87000"/>
              </a:lnSpc>
            </a:pPr>
            <a:r>
              <a:rPr lang="en-US" dirty="0" err="1" smtClean="0">
                <a:latin typeface="Arial" charset="0"/>
              </a:rPr>
              <a:t>Oligodendroglioma</a:t>
            </a:r>
            <a:r>
              <a:rPr lang="en-US" dirty="0" smtClean="0">
                <a:latin typeface="Arial" charset="0"/>
              </a:rPr>
              <a:t>  Mosaic/poached-egg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defTabSz="1116013">
              <a:lnSpc>
                <a:spcPct val="87000"/>
              </a:lnSpc>
            </a:pPr>
            <a:r>
              <a:rPr lang="en-US" dirty="0" err="1" smtClean="0">
                <a:latin typeface="Arial" charset="0"/>
              </a:rPr>
              <a:t>Ependymoma</a:t>
            </a:r>
            <a:r>
              <a:rPr lang="en-US" dirty="0" smtClean="0">
                <a:latin typeface="Arial" charset="0"/>
              </a:rPr>
              <a:t>          </a:t>
            </a:r>
            <a:r>
              <a:rPr lang="en-US" dirty="0" err="1" smtClean="0">
                <a:latin typeface="Arial" charset="0"/>
              </a:rPr>
              <a:t>Perivascular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pseudorosettes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defTabSz="1116013">
              <a:lnSpc>
                <a:spcPct val="87000"/>
              </a:lnSpc>
            </a:pPr>
            <a:r>
              <a:rPr lang="en-US" dirty="0" err="1" smtClean="0">
                <a:latin typeface="Arial" charset="0"/>
              </a:rPr>
              <a:t>Medulloblastoma</a:t>
            </a:r>
            <a:r>
              <a:rPr lang="en-US" dirty="0" smtClean="0">
                <a:latin typeface="Arial" charset="0"/>
              </a:rPr>
              <a:t>     Rosettes (Homer-Wright)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      </a:t>
            </a:r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        Thank you…</a:t>
            </a:r>
            <a:endParaRPr lang="en-US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brain </a:t>
            </a:r>
            <a:r>
              <a:rPr lang="en-US" dirty="0" err="1" smtClean="0"/>
              <a:t>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Meninges</a:t>
            </a:r>
            <a:r>
              <a:rPr lang="en-US" b="0" dirty="0" smtClean="0"/>
              <a:t>: </a:t>
            </a:r>
            <a:r>
              <a:rPr lang="en-US" dirty="0" err="1" smtClean="0">
                <a:solidFill>
                  <a:srgbClr val="993300"/>
                </a:solidFill>
              </a:rPr>
              <a:t>meningioma</a:t>
            </a:r>
            <a:endParaRPr lang="en-US" dirty="0" smtClean="0">
              <a:solidFill>
                <a:srgbClr val="993300"/>
              </a:solidFill>
            </a:endParaRPr>
          </a:p>
          <a:p>
            <a:r>
              <a:rPr lang="en-US" b="0" dirty="0" err="1" smtClean="0"/>
              <a:t>Glia</a:t>
            </a:r>
            <a:r>
              <a:rPr lang="en-US" b="0" dirty="0" smtClean="0"/>
              <a:t> - </a:t>
            </a:r>
          </a:p>
          <a:p>
            <a:pPr lvl="1">
              <a:lnSpc>
                <a:spcPct val="90000"/>
              </a:lnSpc>
            </a:pPr>
            <a:r>
              <a:rPr lang="en-US" b="0" dirty="0" err="1" smtClean="0"/>
              <a:t>Astrocytes</a:t>
            </a:r>
            <a:r>
              <a:rPr lang="en-US" b="0" dirty="0" smtClean="0"/>
              <a:t> - </a:t>
            </a:r>
            <a:r>
              <a:rPr lang="en-US" dirty="0" err="1">
                <a:solidFill>
                  <a:srgbClr val="993300"/>
                </a:solidFill>
              </a:rPr>
              <a:t>astrocytoma</a:t>
            </a:r>
            <a:endParaRPr lang="en-US" dirty="0">
              <a:solidFill>
                <a:srgbClr val="99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0" dirty="0" err="1" smtClean="0"/>
              <a:t>Oligodendrocytes</a:t>
            </a:r>
            <a:r>
              <a:rPr lang="en-US" b="0" dirty="0" smtClean="0"/>
              <a:t> - </a:t>
            </a:r>
            <a:r>
              <a:rPr lang="en-US" b="0" dirty="0" err="1" smtClean="0"/>
              <a:t>oligodendroglioma</a:t>
            </a:r>
            <a:endParaRPr lang="en-US" b="0" dirty="0" smtClean="0"/>
          </a:p>
          <a:p>
            <a:pPr lvl="1">
              <a:lnSpc>
                <a:spcPct val="90000"/>
              </a:lnSpc>
            </a:pPr>
            <a:r>
              <a:rPr lang="en-US" b="0" dirty="0" err="1" smtClean="0"/>
              <a:t>Ependyma</a:t>
            </a:r>
            <a:r>
              <a:rPr lang="en-US" b="0" dirty="0" smtClean="0"/>
              <a:t> – </a:t>
            </a:r>
            <a:r>
              <a:rPr lang="en-US" b="0" dirty="0" err="1" smtClean="0"/>
              <a:t>ependymoma</a:t>
            </a:r>
            <a:r>
              <a:rPr lang="en-US" b="0" dirty="0" smtClean="0"/>
              <a:t>, choroid plexus </a:t>
            </a:r>
            <a:r>
              <a:rPr lang="en-US" b="0" dirty="0" err="1" smtClean="0"/>
              <a:t>papilloma</a:t>
            </a:r>
            <a:r>
              <a:rPr lang="en-US" b="0" dirty="0" smtClean="0"/>
              <a:t>, colloid cyst (Ventricles).</a:t>
            </a:r>
          </a:p>
          <a:p>
            <a:r>
              <a:rPr lang="en-US" b="0" dirty="0" smtClean="0"/>
              <a:t>Primitive cells: “</a:t>
            </a:r>
            <a:r>
              <a:rPr lang="en-US" b="0" dirty="0" err="1" smtClean="0"/>
              <a:t>blastoma</a:t>
            </a:r>
            <a:r>
              <a:rPr lang="en-US" b="0" dirty="0" smtClean="0"/>
              <a:t>” e.g. </a:t>
            </a:r>
            <a:r>
              <a:rPr lang="en-US" b="0" dirty="0" err="1" smtClean="0"/>
              <a:t>neuroblastoma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Neuronal </a:t>
            </a:r>
            <a:r>
              <a:rPr lang="en-US" b="0" dirty="0" smtClean="0">
                <a:solidFill>
                  <a:srgbClr val="FF0000"/>
                </a:solidFill>
              </a:rPr>
              <a:t>*</a:t>
            </a:r>
            <a:r>
              <a:rPr lang="en-US" b="0" dirty="0" smtClean="0"/>
              <a:t> : </a:t>
            </a:r>
            <a:r>
              <a:rPr lang="en-US" b="0" dirty="0" err="1" smtClean="0"/>
              <a:t>ganglioglioma</a:t>
            </a:r>
            <a:r>
              <a:rPr lang="en-US" b="0" dirty="0" smtClean="0"/>
              <a:t>, </a:t>
            </a:r>
            <a:r>
              <a:rPr lang="en-US" b="0" dirty="0" err="1" smtClean="0"/>
              <a:t>gangliocytoma</a:t>
            </a:r>
            <a:endParaRPr lang="en-US" b="0" dirty="0" smtClean="0"/>
          </a:p>
          <a:p>
            <a:r>
              <a:rPr lang="en-US" b="0" dirty="0" smtClean="0"/>
              <a:t>Nerve sheath: </a:t>
            </a:r>
            <a:r>
              <a:rPr lang="en-US" b="0" dirty="0" err="1" smtClean="0"/>
              <a:t>schwannoma</a:t>
            </a:r>
            <a:r>
              <a:rPr lang="en-US" b="0" dirty="0" smtClean="0"/>
              <a:t>, </a:t>
            </a:r>
            <a:r>
              <a:rPr lang="en-US" b="0" dirty="0" err="1" smtClean="0"/>
              <a:t>neurofibroma</a:t>
            </a:r>
            <a:endParaRPr lang="en-US" b="0" dirty="0" smtClean="0"/>
          </a:p>
          <a:p>
            <a:r>
              <a:rPr lang="en-US" b="0" dirty="0" smtClean="0"/>
              <a:t>Pituitary: adenoma, </a:t>
            </a:r>
            <a:r>
              <a:rPr lang="en-US" b="0" dirty="0" err="1" smtClean="0"/>
              <a:t>craniopharyngioma</a:t>
            </a:r>
            <a:endParaRPr lang="en-US" b="0" dirty="0" smtClean="0"/>
          </a:p>
          <a:p>
            <a:r>
              <a:rPr lang="en-US" b="0" dirty="0" smtClean="0"/>
              <a:t>Vascular &amp; Bone 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</a:t>
            </a:r>
            <a:r>
              <a:rPr lang="en-US" sz="5400" dirty="0" smtClean="0"/>
              <a:t>MCQ</a:t>
            </a:r>
            <a:endParaRPr lang="en-US" sz="5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1.Following tumors are arise from </a:t>
            </a:r>
            <a:r>
              <a:rPr lang="en-US" sz="2800" dirty="0" err="1" smtClean="0"/>
              <a:t>glial</a:t>
            </a:r>
            <a:r>
              <a:rPr lang="en-US" sz="2800" dirty="0" smtClean="0"/>
              <a:t> cells except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Astrocytoma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Oligodendroglioma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Meningioma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Ependymoma</a:t>
            </a:r>
            <a:endParaRPr lang="en-US" dirty="0" smtClean="0"/>
          </a:p>
          <a:p>
            <a:pPr marL="514350" indent="-514350">
              <a:buFont typeface="Wingdings" pitchFamily="2" charset="2"/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2.Which is the most common tumor of childhood?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Astrocytoma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Pilocytic</a:t>
            </a:r>
            <a:r>
              <a:rPr lang="en-US" dirty="0" smtClean="0"/>
              <a:t> </a:t>
            </a:r>
            <a:r>
              <a:rPr lang="en-US" dirty="0" err="1" smtClean="0"/>
              <a:t>astrocytoma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Meningioma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Medulloblastoma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3.Homer </a:t>
            </a:r>
            <a:r>
              <a:rPr lang="en-US" sz="2800" dirty="0" err="1" smtClean="0"/>
              <a:t>wright</a:t>
            </a:r>
            <a:r>
              <a:rPr lang="en-US" sz="2800" dirty="0" smtClean="0"/>
              <a:t> rosettes is mainly seen 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Meningioma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Glioblastoma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Medulloblastoma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Oligodendroglioma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None/>
            </a:pP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4.Which is nerve sheath tumor?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Glioblastoma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Schwannoma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Medulloblastoma</a:t>
            </a:r>
            <a:endParaRPr lang="en-US" dirty="0" smtClean="0"/>
          </a:p>
          <a:p>
            <a:pPr marL="514350" indent="-514350">
              <a:buFont typeface="Arial Rounded MT Bold" pitchFamily="34" charset="0"/>
              <a:buAutoNum type="alphaUcPeriod"/>
            </a:pPr>
            <a:r>
              <a:rPr lang="en-US" dirty="0" err="1" smtClean="0"/>
              <a:t>Meningioma</a:t>
            </a:r>
            <a:endParaRPr lang="en-US" dirty="0" smtClean="0"/>
          </a:p>
          <a:p>
            <a:pPr marL="514350" indent="-514350">
              <a:buFont typeface="Wingdings" pitchFamily="2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Which lesion is not related to neurofibromatosis?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err="1" smtClean="0"/>
              <a:t>Neurofibroma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/>
              <a:t>Schwannoma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Tuberous sclerosis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Von Recklinghausen Disease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sz="4400" dirty="0" smtClean="0"/>
              <a:t>ANSWERS</a:t>
            </a:r>
            <a:endParaRPr lang="en-US" sz="4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50838" indent="-350838"/>
            <a:r>
              <a:rPr lang="en-US" sz="3600" dirty="0" smtClean="0">
                <a:solidFill>
                  <a:schemeClr val="tx2"/>
                </a:solidFill>
              </a:rPr>
              <a:t>Raised Intracranial </a:t>
            </a:r>
            <a:r>
              <a:rPr lang="en-US" sz="3600" dirty="0" smtClean="0">
                <a:solidFill>
                  <a:srgbClr val="993300"/>
                </a:solidFill>
              </a:rPr>
              <a:t>Pressure</a:t>
            </a:r>
            <a:r>
              <a:rPr lang="en-US" sz="3600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3200" dirty="0" smtClean="0"/>
              <a:t>Headache, vomiting, slow pulse, </a:t>
            </a:r>
            <a:r>
              <a:rPr lang="en-US" sz="3200" dirty="0" err="1" smtClean="0"/>
              <a:t>papilledema</a:t>
            </a:r>
            <a:r>
              <a:rPr lang="en-US" sz="3200" dirty="0" smtClean="0"/>
              <a:t>.</a:t>
            </a:r>
          </a:p>
          <a:p>
            <a:pPr marL="350838" indent="-350838"/>
            <a:r>
              <a:rPr lang="en-US" sz="3600" dirty="0" smtClean="0">
                <a:solidFill>
                  <a:srgbClr val="993300"/>
                </a:solidFill>
              </a:rPr>
              <a:t>Local</a:t>
            </a:r>
            <a:r>
              <a:rPr lang="en-US" sz="3600" dirty="0" smtClean="0">
                <a:solidFill>
                  <a:schemeClr val="tx2"/>
                </a:solidFill>
              </a:rPr>
              <a:t> damage:</a:t>
            </a:r>
          </a:p>
          <a:p>
            <a:pPr lvl="1"/>
            <a:r>
              <a:rPr lang="en-US" sz="3200" dirty="0" smtClean="0"/>
              <a:t>Nerve &amp; tract deficits, Paralysis, seizures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Meningioma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dirty="0" smtClean="0"/>
              <a:t>Most common primary CNS tumor</a:t>
            </a:r>
          </a:p>
          <a:p>
            <a:pPr marL="609600" indent="-609600"/>
            <a:r>
              <a:rPr lang="en-US" dirty="0" smtClean="0"/>
              <a:t>Arise from </a:t>
            </a:r>
            <a:r>
              <a:rPr lang="en-US" dirty="0" err="1" smtClean="0"/>
              <a:t>arachnoid</a:t>
            </a:r>
            <a:r>
              <a:rPr lang="en-US" dirty="0" smtClean="0"/>
              <a:t> cap cells associated with </a:t>
            </a:r>
            <a:r>
              <a:rPr lang="en-US" dirty="0" err="1" smtClean="0"/>
              <a:t>dura</a:t>
            </a:r>
            <a:r>
              <a:rPr lang="en-US" dirty="0" smtClean="0"/>
              <a:t> mater or choroid plexus.</a:t>
            </a:r>
          </a:p>
          <a:p>
            <a:pPr marL="609600" indent="-609600"/>
            <a:r>
              <a:rPr lang="en-US" b="0" dirty="0" smtClean="0"/>
              <a:t>Common sites: </a:t>
            </a:r>
            <a:r>
              <a:rPr lang="en-US" b="0" dirty="0" err="1" smtClean="0"/>
              <a:t>parasagittal</a:t>
            </a:r>
            <a:r>
              <a:rPr lang="en-US" b="0" dirty="0" smtClean="0"/>
              <a:t> (</a:t>
            </a:r>
            <a:r>
              <a:rPr lang="en-US" b="0" dirty="0" err="1" smtClean="0"/>
              <a:t>falx</a:t>
            </a:r>
            <a:r>
              <a:rPr lang="en-US" b="0" dirty="0" smtClean="0"/>
              <a:t>), sphenoid</a:t>
            </a:r>
            <a:br>
              <a:rPr lang="en-US" b="0" dirty="0" smtClean="0"/>
            </a:br>
            <a:r>
              <a:rPr lang="en-US" b="0" dirty="0" smtClean="0"/>
              <a:t>ridge, olfactory groove</a:t>
            </a:r>
          </a:p>
          <a:p>
            <a:pPr marL="609600" indent="-609600"/>
            <a:r>
              <a:rPr lang="en-US" b="0" dirty="0" smtClean="0"/>
              <a:t>Females common (2:1)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Pathophysiology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driven by chromosome 22q alterations (e.g. NF2, SMARCB1) arise in neural crest cell </a:t>
            </a:r>
            <a:r>
              <a:rPr lang="en-US" dirty="0" err="1" smtClean="0"/>
              <a:t>dervied</a:t>
            </a:r>
            <a:r>
              <a:rPr lang="en-US" dirty="0" smtClean="0"/>
              <a:t> </a:t>
            </a:r>
            <a:r>
              <a:rPr lang="en-US" dirty="0" err="1" smtClean="0"/>
              <a:t>meninges</a:t>
            </a:r>
            <a:r>
              <a:rPr lang="en-US" dirty="0" smtClean="0"/>
              <a:t> – convexities, </a:t>
            </a:r>
            <a:r>
              <a:rPr lang="en-US" dirty="0" err="1" smtClean="0"/>
              <a:t>falx</a:t>
            </a:r>
            <a:r>
              <a:rPr lang="en-US" dirty="0" smtClean="0"/>
              <a:t>, </a:t>
            </a:r>
            <a:r>
              <a:rPr lang="en-US" dirty="0" err="1" smtClean="0"/>
              <a:t>tentorium</a:t>
            </a:r>
            <a:r>
              <a:rPr lang="en-US" dirty="0" smtClean="0"/>
              <a:t>, spinal cord.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driven by hedgehog signaling pathway, PI3K signaling, TRAF7, KLF4 arise in </a:t>
            </a:r>
            <a:r>
              <a:rPr lang="en-US" dirty="0" err="1" smtClean="0"/>
              <a:t>mesodermal</a:t>
            </a:r>
            <a:r>
              <a:rPr lang="en-US" dirty="0" smtClean="0"/>
              <a:t> derived </a:t>
            </a:r>
            <a:r>
              <a:rPr lang="en-US" dirty="0" err="1" smtClean="0"/>
              <a:t>meninges</a:t>
            </a:r>
            <a:r>
              <a:rPr lang="en-US" dirty="0" smtClean="0"/>
              <a:t> of midline and </a:t>
            </a:r>
            <a:r>
              <a:rPr lang="en-US" dirty="0" err="1" smtClean="0"/>
              <a:t>paramedian</a:t>
            </a:r>
            <a:r>
              <a:rPr lang="en-US" dirty="0" smtClean="0"/>
              <a:t> anterior, central and ventral posterior skull base.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373</TotalTime>
  <Words>1327</Words>
  <Application>Microsoft Office PowerPoint</Application>
  <PresentationFormat>On-screen Show (4:3)</PresentationFormat>
  <Paragraphs>274</Paragraphs>
  <Slides>67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Oriel</vt:lpstr>
      <vt:lpstr>CNS TUMORS</vt:lpstr>
      <vt:lpstr>Introduction</vt:lpstr>
      <vt:lpstr>Slide 3</vt:lpstr>
      <vt:lpstr>Slide 4</vt:lpstr>
      <vt:lpstr>Simple Classification</vt:lpstr>
      <vt:lpstr>Primary brain tumours</vt:lpstr>
      <vt:lpstr>Clinical features</vt:lpstr>
      <vt:lpstr>Meningioma</vt:lpstr>
      <vt:lpstr>Slide 9</vt:lpstr>
      <vt:lpstr>Slide 10</vt:lpstr>
      <vt:lpstr>Slide 11</vt:lpstr>
      <vt:lpstr>Slide 12</vt:lpstr>
      <vt:lpstr>Slide 13</vt:lpstr>
      <vt:lpstr>Slide 14</vt:lpstr>
      <vt:lpstr>Psammomatous meningioma</vt:lpstr>
      <vt:lpstr>variants</vt:lpstr>
      <vt:lpstr>glioma</vt:lpstr>
      <vt:lpstr>astrocytoma</vt:lpstr>
      <vt:lpstr>Slide 19</vt:lpstr>
      <vt:lpstr>Slide 20</vt:lpstr>
      <vt:lpstr>Slide 21</vt:lpstr>
      <vt:lpstr>Slide 22</vt:lpstr>
      <vt:lpstr>Slide 23</vt:lpstr>
      <vt:lpstr>gemistocyte</vt:lpstr>
      <vt:lpstr>Glioblastoma multiforme</vt:lpstr>
      <vt:lpstr>Pilocytic astrocytoma</vt:lpstr>
      <vt:lpstr>Slide 27</vt:lpstr>
      <vt:lpstr>Rosenthal fibers</vt:lpstr>
      <vt:lpstr>oligodendroglioma</vt:lpstr>
      <vt:lpstr>Slide 30</vt:lpstr>
      <vt:lpstr>Slide 31</vt:lpstr>
      <vt:lpstr>ependymoma</vt:lpstr>
      <vt:lpstr>Slide 33</vt:lpstr>
      <vt:lpstr>Slide 34</vt:lpstr>
      <vt:lpstr>Other cns tumors</vt:lpstr>
      <vt:lpstr>Neuroectodermal tumors</vt:lpstr>
      <vt:lpstr>medulloblastoma</vt:lpstr>
      <vt:lpstr>Slide 38</vt:lpstr>
      <vt:lpstr>Slide 39</vt:lpstr>
      <vt:lpstr>Homer wright rosette</vt:lpstr>
      <vt:lpstr>Brain metastasis</vt:lpstr>
      <vt:lpstr>Brain metastasis(lung)</vt:lpstr>
      <vt:lpstr>Slide 43</vt:lpstr>
      <vt:lpstr>Peripheral nerve(sheath) tumor</vt:lpstr>
      <vt:lpstr>Schwannoma</vt:lpstr>
      <vt:lpstr>Slide 46</vt:lpstr>
      <vt:lpstr>Slide 47</vt:lpstr>
      <vt:lpstr>Slide 48</vt:lpstr>
      <vt:lpstr>Slide 49</vt:lpstr>
      <vt:lpstr>Neurofibroma</vt:lpstr>
      <vt:lpstr>Slide 51</vt:lpstr>
      <vt:lpstr>neurofibromatosis</vt:lpstr>
      <vt:lpstr>Neurofibromatosis type i- Von Recklinghausen</vt:lpstr>
      <vt:lpstr>Von Recklinghausen Disease</vt:lpstr>
      <vt:lpstr>Tuberous sclerosis</vt:lpstr>
      <vt:lpstr>Slide 56</vt:lpstr>
      <vt:lpstr>Peripheral nerve tumors</vt:lpstr>
      <vt:lpstr>Brain tumor : microscopic</vt:lpstr>
      <vt:lpstr>Slide 59</vt:lpstr>
      <vt:lpstr>Slide 60</vt:lpstr>
      <vt:lpstr>1.Following tumors are arise from glial cells except :</vt:lpstr>
      <vt:lpstr>2.Which is the most common tumor of childhood?</vt:lpstr>
      <vt:lpstr>3.Homer wright rosettes is mainly seen in </vt:lpstr>
      <vt:lpstr>4.Which is nerve sheath tumor?</vt:lpstr>
      <vt:lpstr>5. Which lesion is not related to neurofibromatosis?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TUMORS</dc:title>
  <dc:creator>user</dc:creator>
  <cp:lastModifiedBy>user</cp:lastModifiedBy>
  <cp:revision>74</cp:revision>
  <dcterms:created xsi:type="dcterms:W3CDTF">2024-07-06T09:50:41Z</dcterms:created>
  <dcterms:modified xsi:type="dcterms:W3CDTF">2024-11-26T06:54:14Z</dcterms:modified>
</cp:coreProperties>
</file>