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61" r:id="rId5"/>
    <p:sldId id="262" r:id="rId6"/>
    <p:sldId id="353" r:id="rId7"/>
    <p:sldId id="354" r:id="rId8"/>
    <p:sldId id="355" r:id="rId9"/>
    <p:sldId id="263" r:id="rId10"/>
    <p:sldId id="264" r:id="rId11"/>
    <p:sldId id="265" r:id="rId12"/>
    <p:sldId id="266" r:id="rId13"/>
    <p:sldId id="267" r:id="rId14"/>
    <p:sldId id="368" r:id="rId15"/>
    <p:sldId id="269" r:id="rId16"/>
    <p:sldId id="270" r:id="rId17"/>
    <p:sldId id="356" r:id="rId18"/>
    <p:sldId id="271" r:id="rId19"/>
    <p:sldId id="357" r:id="rId20"/>
    <p:sldId id="272" r:id="rId21"/>
    <p:sldId id="343" r:id="rId22"/>
    <p:sldId id="344" r:id="rId23"/>
    <p:sldId id="345" r:id="rId24"/>
    <p:sldId id="347" r:id="rId25"/>
    <p:sldId id="358" r:id="rId26"/>
    <p:sldId id="359" r:id="rId27"/>
    <p:sldId id="361" r:id="rId28"/>
    <p:sldId id="360" r:id="rId29"/>
    <p:sldId id="349" r:id="rId30"/>
    <p:sldId id="362" r:id="rId31"/>
    <p:sldId id="350" r:id="rId32"/>
    <p:sldId id="369" r:id="rId33"/>
    <p:sldId id="312" r:id="rId34"/>
    <p:sldId id="346" r:id="rId35"/>
    <p:sldId id="313" r:id="rId36"/>
    <p:sldId id="351" r:id="rId37"/>
    <p:sldId id="285" r:id="rId38"/>
    <p:sldId id="352" r:id="rId39"/>
    <p:sldId id="363" r:id="rId40"/>
    <p:sldId id="282" r:id="rId41"/>
    <p:sldId id="283" r:id="rId42"/>
    <p:sldId id="284" r:id="rId43"/>
    <p:sldId id="273" r:id="rId44"/>
    <p:sldId id="274" r:id="rId45"/>
    <p:sldId id="275" r:id="rId46"/>
    <p:sldId id="276" r:id="rId47"/>
    <p:sldId id="277" r:id="rId48"/>
    <p:sldId id="365" r:id="rId49"/>
    <p:sldId id="367" r:id="rId50"/>
    <p:sldId id="366" r:id="rId51"/>
    <p:sldId id="3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F6F1A-86D3-DB4B-BDD6-57F1C20BE05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46A17353-3517-8C44-8DF3-BF62A0C35CAD}">
      <dgm:prSet phldrT="[Text]" phldr="0" custT="1"/>
      <dgm:spPr/>
      <dgm:t>
        <a:bodyPr/>
        <a:lstStyle/>
        <a:p>
          <a:r>
            <a:rPr lang="en-IN" sz="2400" b="1" dirty="0">
              <a:latin typeface="Cambria" panose="02040503050406030204" pitchFamily="18" charset="0"/>
              <a:ea typeface="Cambria" panose="02040503050406030204" pitchFamily="18" charset="0"/>
            </a:rPr>
            <a:t>DIAGNOSTIC</a:t>
          </a:r>
          <a:endParaRPr lang="en-GB" sz="2400" b="1" dirty="0">
            <a:latin typeface="Cambria" panose="02040503050406030204" pitchFamily="18" charset="0"/>
            <a:ea typeface="Cambria" panose="02040503050406030204" pitchFamily="18" charset="0"/>
          </a:endParaRPr>
        </a:p>
      </dgm:t>
    </dgm:pt>
    <dgm:pt modelId="{9462FE1F-9D8A-1D46-8279-FD1FBA261509}" type="parTrans" cxnId="{3A9761C8-1DFF-1245-9745-25F9FC5BEBB1}">
      <dgm:prSet/>
      <dgm:spPr/>
      <dgm:t>
        <a:bodyPr/>
        <a:lstStyle/>
        <a:p>
          <a:endParaRPr lang="en-GB">
            <a:latin typeface="Cambria" panose="02040503050406030204" pitchFamily="18" charset="0"/>
            <a:ea typeface="Cambria" panose="02040503050406030204" pitchFamily="18" charset="0"/>
          </a:endParaRPr>
        </a:p>
      </dgm:t>
    </dgm:pt>
    <dgm:pt modelId="{DA483E47-B254-1F49-B05E-EF3D65AB7587}" type="sibTrans" cxnId="{3A9761C8-1DFF-1245-9745-25F9FC5BEBB1}">
      <dgm:prSet/>
      <dgm:spPr/>
      <dgm:t>
        <a:bodyPr/>
        <a:lstStyle/>
        <a:p>
          <a:endParaRPr lang="en-GB">
            <a:latin typeface="Cambria" panose="02040503050406030204" pitchFamily="18" charset="0"/>
            <a:ea typeface="Cambria" panose="02040503050406030204" pitchFamily="18" charset="0"/>
          </a:endParaRPr>
        </a:p>
      </dgm:t>
    </dgm:pt>
    <dgm:pt modelId="{1864192A-CD01-F141-9701-CB90E819B0D0}">
      <dgm:prSet phldrT="[Text]" phldr="0" custT="1"/>
      <dgm:spPr/>
      <dgm:t>
        <a:bodyPr/>
        <a:lstStyle/>
        <a:p>
          <a:pPr lvl="0">
            <a:buFont typeface="Arial" panose="020B0604020202020204" pitchFamily="34" charset="0"/>
            <a:buChar char="•"/>
          </a:pPr>
          <a:r>
            <a:rPr lang="en-IN" sz="1800" b="0" i="0" dirty="0">
              <a:effectLst/>
              <a:latin typeface="Cambria" panose="02040503050406030204" pitchFamily="18" charset="0"/>
              <a:ea typeface="Cambria" panose="02040503050406030204" pitchFamily="18" charset="0"/>
            </a:rPr>
            <a:t>To evaluate symptoms, signs or </a:t>
          </a:r>
          <a:r>
            <a:rPr lang="en-IN" sz="1800" b="0" i="0">
              <a:effectLst/>
              <a:latin typeface="Cambria" panose="02040503050406030204" pitchFamily="18" charset="0"/>
              <a:ea typeface="Cambria" panose="02040503050406030204" pitchFamily="18" charset="0"/>
            </a:rPr>
            <a:t>abnormal lab </a:t>
          </a:r>
          <a:r>
            <a:rPr lang="en-IN" sz="1800" b="0" i="0" dirty="0">
              <a:effectLst/>
              <a:latin typeface="Cambria" panose="02040503050406030204" pitchFamily="18" charset="0"/>
              <a:ea typeface="Cambria" panose="02040503050406030204" pitchFamily="18" charset="0"/>
            </a:rPr>
            <a:t>tests</a:t>
          </a:r>
        </a:p>
      </dgm:t>
    </dgm:pt>
    <dgm:pt modelId="{0221A27E-AA82-B049-BDBA-542E7781735E}" type="parTrans" cxnId="{51BE797B-AE32-CE4E-B5B4-2E275AA0CFC7}">
      <dgm:prSet/>
      <dgm:spPr/>
      <dgm:t>
        <a:bodyPr/>
        <a:lstStyle/>
        <a:p>
          <a:endParaRPr lang="en-GB">
            <a:latin typeface="Cambria" panose="02040503050406030204" pitchFamily="18" charset="0"/>
            <a:ea typeface="Cambria" panose="02040503050406030204" pitchFamily="18" charset="0"/>
          </a:endParaRPr>
        </a:p>
      </dgm:t>
    </dgm:pt>
    <dgm:pt modelId="{AC7D4436-13DD-954C-9453-6F53D2071F0F}" type="sibTrans" cxnId="{51BE797B-AE32-CE4E-B5B4-2E275AA0CFC7}">
      <dgm:prSet/>
      <dgm:spPr/>
      <dgm:t>
        <a:bodyPr/>
        <a:lstStyle/>
        <a:p>
          <a:endParaRPr lang="en-GB">
            <a:latin typeface="Cambria" panose="02040503050406030204" pitchFamily="18" charset="0"/>
            <a:ea typeface="Cambria" panose="02040503050406030204" pitchFamily="18" charset="0"/>
          </a:endParaRPr>
        </a:p>
      </dgm:t>
    </dgm:pt>
    <dgm:pt modelId="{EF05199C-F6AD-F24F-A9A2-DD2D6F7761FB}">
      <dgm:prSet phldrT="[Text]" phldr="0" custT="1"/>
      <dgm:spPr/>
      <dgm:t>
        <a:bodyPr/>
        <a:lstStyle/>
        <a:p>
          <a:r>
            <a:rPr lang="en-IN" sz="2400" b="1" dirty="0">
              <a:latin typeface="Cambria" panose="02040503050406030204" pitchFamily="18" charset="0"/>
              <a:ea typeface="Cambria" panose="02040503050406030204" pitchFamily="18" charset="0"/>
            </a:rPr>
            <a:t>MONITORING</a:t>
          </a:r>
          <a:endParaRPr lang="en-GB" sz="2400" b="1" dirty="0">
            <a:latin typeface="Cambria" panose="02040503050406030204" pitchFamily="18" charset="0"/>
            <a:ea typeface="Cambria" panose="02040503050406030204" pitchFamily="18" charset="0"/>
          </a:endParaRPr>
        </a:p>
      </dgm:t>
    </dgm:pt>
    <dgm:pt modelId="{14B68089-9D11-E346-8952-90A692E0031F}" type="parTrans" cxnId="{D6F6C3A8-EF5A-5343-A160-9D0B0C4A8383}">
      <dgm:prSet/>
      <dgm:spPr/>
      <dgm:t>
        <a:bodyPr/>
        <a:lstStyle/>
        <a:p>
          <a:endParaRPr lang="en-GB">
            <a:latin typeface="Cambria" panose="02040503050406030204" pitchFamily="18" charset="0"/>
            <a:ea typeface="Cambria" panose="02040503050406030204" pitchFamily="18" charset="0"/>
          </a:endParaRPr>
        </a:p>
      </dgm:t>
    </dgm:pt>
    <dgm:pt modelId="{238975D9-FB80-B54A-A0FA-1478D36C0130}" type="sibTrans" cxnId="{D6F6C3A8-EF5A-5343-A160-9D0B0C4A8383}">
      <dgm:prSet/>
      <dgm:spPr/>
      <dgm:t>
        <a:bodyPr/>
        <a:lstStyle/>
        <a:p>
          <a:endParaRPr lang="en-GB">
            <a:latin typeface="Cambria" panose="02040503050406030204" pitchFamily="18" charset="0"/>
            <a:ea typeface="Cambria" panose="02040503050406030204" pitchFamily="18" charset="0"/>
          </a:endParaRPr>
        </a:p>
      </dgm:t>
    </dgm:pt>
    <dgm:pt modelId="{C5EC0B24-5A31-864C-AF83-CC61CFFC74CD}">
      <dgm:prSet phldrT="[Text]" phldr="0" custT="1"/>
      <dgm:spPr/>
      <dgm:t>
        <a:bodyPr/>
        <a:lstStyle/>
        <a:p>
          <a:r>
            <a:rPr lang="en-IN" sz="1800" b="0" i="0" dirty="0">
              <a:effectLst/>
              <a:latin typeface="Cambria" panose="02040503050406030204" pitchFamily="18" charset="0"/>
              <a:ea typeface="Cambria" panose="02040503050406030204" pitchFamily="18" charset="0"/>
            </a:rPr>
            <a:t>To describe the course of diseases that affect lung function.</a:t>
          </a:r>
          <a:endParaRPr lang="en-IN" sz="1800" dirty="0">
            <a:effectLst/>
            <a:latin typeface="Cambria" panose="02040503050406030204" pitchFamily="18" charset="0"/>
            <a:ea typeface="Cambria" panose="02040503050406030204" pitchFamily="18" charset="0"/>
          </a:endParaRPr>
        </a:p>
      </dgm:t>
    </dgm:pt>
    <dgm:pt modelId="{0C412D65-2E06-3B4D-AB95-DFD63ECC3272}" type="parTrans" cxnId="{CF1CB88D-4904-6D49-81C6-F82EBD24D208}">
      <dgm:prSet/>
      <dgm:spPr/>
      <dgm:t>
        <a:bodyPr/>
        <a:lstStyle/>
        <a:p>
          <a:endParaRPr lang="en-GB">
            <a:latin typeface="Cambria" panose="02040503050406030204" pitchFamily="18" charset="0"/>
            <a:ea typeface="Cambria" panose="02040503050406030204" pitchFamily="18" charset="0"/>
          </a:endParaRPr>
        </a:p>
      </dgm:t>
    </dgm:pt>
    <dgm:pt modelId="{0C6CAA72-5F44-A846-AC68-713931144512}" type="sibTrans" cxnId="{CF1CB88D-4904-6D49-81C6-F82EBD24D208}">
      <dgm:prSet/>
      <dgm:spPr/>
      <dgm:t>
        <a:bodyPr/>
        <a:lstStyle/>
        <a:p>
          <a:endParaRPr lang="en-GB">
            <a:latin typeface="Cambria" panose="02040503050406030204" pitchFamily="18" charset="0"/>
            <a:ea typeface="Cambria" panose="02040503050406030204" pitchFamily="18" charset="0"/>
          </a:endParaRPr>
        </a:p>
      </dgm:t>
    </dgm:pt>
    <dgm:pt modelId="{465700F9-C2D9-684B-AD0C-C7F6A8172C2E}">
      <dgm:prSet phldrT="[Text]" phldr="0" custT="1"/>
      <dgm:spPr/>
      <dgm:t>
        <a:bodyPr/>
        <a:lstStyle/>
        <a:p>
          <a:r>
            <a:rPr lang="en-IN" sz="1800" b="0" i="0" dirty="0">
              <a:effectLst/>
              <a:latin typeface="Cambria" panose="02040503050406030204" pitchFamily="18" charset="0"/>
              <a:ea typeface="Cambria" panose="02040503050406030204" pitchFamily="18" charset="0"/>
            </a:rPr>
            <a:t>﻿﻿To monitor people exposed to injurious agents.</a:t>
          </a:r>
          <a:endParaRPr lang="en-GB" sz="1800" dirty="0">
            <a:latin typeface="Cambria" panose="02040503050406030204" pitchFamily="18" charset="0"/>
            <a:ea typeface="Cambria" panose="02040503050406030204" pitchFamily="18" charset="0"/>
          </a:endParaRPr>
        </a:p>
      </dgm:t>
    </dgm:pt>
    <dgm:pt modelId="{C1E4E8E1-D613-A643-BD9D-F93EF11F16D1}" type="parTrans" cxnId="{B306A97A-C802-F742-B27A-88F45249758B}">
      <dgm:prSet/>
      <dgm:spPr/>
      <dgm:t>
        <a:bodyPr/>
        <a:lstStyle/>
        <a:p>
          <a:endParaRPr lang="en-GB">
            <a:latin typeface="Cambria" panose="02040503050406030204" pitchFamily="18" charset="0"/>
            <a:ea typeface="Cambria" panose="02040503050406030204" pitchFamily="18" charset="0"/>
          </a:endParaRPr>
        </a:p>
      </dgm:t>
    </dgm:pt>
    <dgm:pt modelId="{ECE8E040-2EDB-A746-98C3-98E9E9CAE82F}" type="sibTrans" cxnId="{B306A97A-C802-F742-B27A-88F45249758B}">
      <dgm:prSet/>
      <dgm:spPr/>
      <dgm:t>
        <a:bodyPr/>
        <a:lstStyle/>
        <a:p>
          <a:endParaRPr lang="en-GB">
            <a:latin typeface="Cambria" panose="02040503050406030204" pitchFamily="18" charset="0"/>
            <a:ea typeface="Cambria" panose="02040503050406030204" pitchFamily="18" charset="0"/>
          </a:endParaRPr>
        </a:p>
      </dgm:t>
    </dgm:pt>
    <dgm:pt modelId="{9AD0DC56-4152-084B-A6C7-B36A9B1B7A25}">
      <dgm:prSet phldrT="[Text]" phldr="0" custT="1"/>
      <dgm:spPr/>
      <dgm:t>
        <a:bodyPr/>
        <a:lstStyle/>
        <a:p>
          <a:r>
            <a:rPr lang="en-IN" sz="2400" b="1" dirty="0">
              <a:latin typeface="Cambria" panose="02040503050406030204" pitchFamily="18" charset="0"/>
              <a:ea typeface="Cambria" panose="02040503050406030204" pitchFamily="18" charset="0"/>
            </a:rPr>
            <a:t>EVALUATION OF DISABILITY </a:t>
          </a:r>
          <a:endParaRPr lang="en-GB" sz="2400" b="1" dirty="0">
            <a:latin typeface="Cambria" panose="02040503050406030204" pitchFamily="18" charset="0"/>
            <a:ea typeface="Cambria" panose="02040503050406030204" pitchFamily="18" charset="0"/>
          </a:endParaRPr>
        </a:p>
      </dgm:t>
    </dgm:pt>
    <dgm:pt modelId="{BC357145-D700-5E42-B4E8-206D376D9B32}" type="parTrans" cxnId="{69818D59-8DBC-7E4F-997E-EF8DD23B84DA}">
      <dgm:prSet/>
      <dgm:spPr/>
      <dgm:t>
        <a:bodyPr/>
        <a:lstStyle/>
        <a:p>
          <a:endParaRPr lang="en-GB">
            <a:latin typeface="Cambria" panose="02040503050406030204" pitchFamily="18" charset="0"/>
            <a:ea typeface="Cambria" panose="02040503050406030204" pitchFamily="18" charset="0"/>
          </a:endParaRPr>
        </a:p>
      </dgm:t>
    </dgm:pt>
    <dgm:pt modelId="{550F0EAE-521E-F240-874E-C7CD949AF339}" type="sibTrans" cxnId="{69818D59-8DBC-7E4F-997E-EF8DD23B84DA}">
      <dgm:prSet/>
      <dgm:spPr/>
      <dgm:t>
        <a:bodyPr/>
        <a:lstStyle/>
        <a:p>
          <a:endParaRPr lang="en-GB">
            <a:latin typeface="Cambria" panose="02040503050406030204" pitchFamily="18" charset="0"/>
            <a:ea typeface="Cambria" panose="02040503050406030204" pitchFamily="18" charset="0"/>
          </a:endParaRPr>
        </a:p>
      </dgm:t>
    </dgm:pt>
    <dgm:pt modelId="{5880215F-C940-5C4A-B9D1-D3023099B560}">
      <dgm:prSet phldrT="[Text]" phldr="0" custT="1"/>
      <dgm:spPr/>
      <dgm:t>
        <a:bodyPr/>
        <a:lstStyle/>
        <a:p>
          <a:r>
            <a:rPr lang="en-IN" sz="2400" b="1" dirty="0">
              <a:latin typeface="Cambria" panose="02040503050406030204" pitchFamily="18" charset="0"/>
              <a:ea typeface="Cambria" panose="02040503050406030204" pitchFamily="18" charset="0"/>
            </a:rPr>
            <a:t>PUBLIC HEALTH</a:t>
          </a:r>
          <a:endParaRPr lang="en-GB" sz="2400" b="1" dirty="0">
            <a:latin typeface="Cambria" panose="02040503050406030204" pitchFamily="18" charset="0"/>
            <a:ea typeface="Cambria" panose="02040503050406030204" pitchFamily="18" charset="0"/>
          </a:endParaRPr>
        </a:p>
      </dgm:t>
    </dgm:pt>
    <dgm:pt modelId="{A5717995-5E86-2341-8980-5772CDC07250}" type="parTrans" cxnId="{F99135E2-344F-C843-9307-5A1328A8B517}">
      <dgm:prSet/>
      <dgm:spPr/>
      <dgm:t>
        <a:bodyPr/>
        <a:lstStyle/>
        <a:p>
          <a:endParaRPr lang="en-GB">
            <a:latin typeface="Cambria" panose="02040503050406030204" pitchFamily="18" charset="0"/>
            <a:ea typeface="Cambria" panose="02040503050406030204" pitchFamily="18" charset="0"/>
          </a:endParaRPr>
        </a:p>
      </dgm:t>
    </dgm:pt>
    <dgm:pt modelId="{8DEAEAAE-53C2-724D-AF77-5C3B4070590B}" type="sibTrans" cxnId="{F99135E2-344F-C843-9307-5A1328A8B517}">
      <dgm:prSet/>
      <dgm:spPr/>
      <dgm:t>
        <a:bodyPr/>
        <a:lstStyle/>
        <a:p>
          <a:endParaRPr lang="en-GB">
            <a:latin typeface="Cambria" panose="02040503050406030204" pitchFamily="18" charset="0"/>
            <a:ea typeface="Cambria" panose="02040503050406030204" pitchFamily="18" charset="0"/>
          </a:endParaRPr>
        </a:p>
      </dgm:t>
    </dgm:pt>
    <dgm:pt modelId="{FE22EE9C-76A5-ED41-95B6-9E8F4C09A197}">
      <dgm:prSet phldrT="[Text]" phldr="0" custT="1"/>
      <dgm:spPr/>
      <dgm:t>
        <a:bodyPr/>
        <a:lstStyle/>
        <a:p>
          <a:r>
            <a:rPr lang="en-IN" sz="1800" b="0" i="0" dirty="0">
              <a:effectLst/>
              <a:latin typeface="Cambria" panose="02040503050406030204" pitchFamily="18" charset="0"/>
              <a:ea typeface="Cambria" panose="02040503050406030204" pitchFamily="18" charset="0"/>
            </a:rPr>
            <a:t>Epidemiological surveys </a:t>
          </a:r>
        </a:p>
      </dgm:t>
    </dgm:pt>
    <dgm:pt modelId="{66AE31DF-1F49-5543-9FBF-C5CF1D17D960}" type="parTrans" cxnId="{CCF7870F-78A7-C941-B20C-DC9005A6F29D}">
      <dgm:prSet/>
      <dgm:spPr/>
      <dgm:t>
        <a:bodyPr/>
        <a:lstStyle/>
        <a:p>
          <a:endParaRPr lang="en-GB">
            <a:latin typeface="Cambria" panose="02040503050406030204" pitchFamily="18" charset="0"/>
            <a:ea typeface="Cambria" panose="02040503050406030204" pitchFamily="18" charset="0"/>
          </a:endParaRPr>
        </a:p>
      </dgm:t>
    </dgm:pt>
    <dgm:pt modelId="{D1FCA2A2-38AF-324A-9BC4-C83EE9BAE3E8}" type="sibTrans" cxnId="{CCF7870F-78A7-C941-B20C-DC9005A6F29D}">
      <dgm:prSet/>
      <dgm:spPr/>
      <dgm:t>
        <a:bodyPr/>
        <a:lstStyle/>
        <a:p>
          <a:endParaRPr lang="en-GB">
            <a:latin typeface="Cambria" panose="02040503050406030204" pitchFamily="18" charset="0"/>
            <a:ea typeface="Cambria" panose="02040503050406030204" pitchFamily="18" charset="0"/>
          </a:endParaRPr>
        </a:p>
      </dgm:t>
    </dgm:pt>
    <dgm:pt modelId="{42B9D31D-3B3B-8744-B6B4-321EA35741F8}">
      <dgm:prSet custT="1"/>
      <dgm:spPr/>
      <dgm:t>
        <a:bodyPr/>
        <a:lstStyle/>
        <a:p>
          <a:r>
            <a:rPr lang="en-IN" sz="1800" b="0" i="0" dirty="0">
              <a:effectLst/>
              <a:latin typeface="Cambria" panose="02040503050406030204" pitchFamily="18" charset="0"/>
              <a:ea typeface="Cambria" panose="02040503050406030204" pitchFamily="18" charset="0"/>
            </a:rPr>
            <a:t>To assess patients as part of a rehabilitation</a:t>
          </a:r>
          <a:br>
            <a:rPr lang="en-IN" sz="1800" b="0" i="0" dirty="0">
              <a:effectLst/>
              <a:latin typeface="Cambria" panose="02040503050406030204" pitchFamily="18" charset="0"/>
              <a:ea typeface="Cambria" panose="02040503050406030204" pitchFamily="18" charset="0"/>
            </a:rPr>
          </a:br>
          <a:r>
            <a:rPr lang="en-IN" sz="1800" b="0" i="0" dirty="0">
              <a:effectLst/>
              <a:latin typeface="Cambria" panose="02040503050406030204" pitchFamily="18" charset="0"/>
              <a:ea typeface="Cambria" panose="02040503050406030204" pitchFamily="18" charset="0"/>
            </a:rPr>
            <a:t>programme</a:t>
          </a:r>
          <a:endParaRPr lang="en-IN" sz="1800" dirty="0">
            <a:effectLst/>
            <a:latin typeface="Cambria" panose="02040503050406030204" pitchFamily="18" charset="0"/>
            <a:ea typeface="Cambria" panose="02040503050406030204" pitchFamily="18" charset="0"/>
          </a:endParaRPr>
        </a:p>
      </dgm:t>
    </dgm:pt>
    <dgm:pt modelId="{2D1538FF-4327-F14F-BA85-27B66B5C7668}" type="parTrans" cxnId="{C940AE15-9345-4042-A55E-E528560CEFCB}">
      <dgm:prSet/>
      <dgm:spPr/>
      <dgm:t>
        <a:bodyPr/>
        <a:lstStyle/>
        <a:p>
          <a:endParaRPr lang="en-GB">
            <a:latin typeface="Cambria" panose="02040503050406030204" pitchFamily="18" charset="0"/>
            <a:ea typeface="Cambria" panose="02040503050406030204" pitchFamily="18" charset="0"/>
          </a:endParaRPr>
        </a:p>
      </dgm:t>
    </dgm:pt>
    <dgm:pt modelId="{81DE7F44-A7FB-8A42-A3AD-31C361BDEE67}" type="sibTrans" cxnId="{C940AE15-9345-4042-A55E-E528560CEFCB}">
      <dgm:prSet/>
      <dgm:spPr/>
      <dgm:t>
        <a:bodyPr/>
        <a:lstStyle/>
        <a:p>
          <a:endParaRPr lang="en-GB">
            <a:latin typeface="Cambria" panose="02040503050406030204" pitchFamily="18" charset="0"/>
            <a:ea typeface="Cambria" panose="02040503050406030204" pitchFamily="18" charset="0"/>
          </a:endParaRPr>
        </a:p>
      </dgm:t>
    </dgm:pt>
    <dgm:pt modelId="{3BD23126-64F5-8A48-B09C-21C72402D45F}">
      <dgm:prSet custT="1"/>
      <dgm:spPr/>
      <dgm:t>
        <a:bodyPr/>
        <a:lstStyle/>
        <a:p>
          <a:r>
            <a:rPr lang="en-IN" sz="1800" b="0" i="0" dirty="0">
              <a:effectLst/>
              <a:latin typeface="Cambria" panose="02040503050406030204" pitchFamily="18" charset="0"/>
              <a:ea typeface="Cambria" panose="02040503050406030204" pitchFamily="18" charset="0"/>
            </a:rPr>
            <a:t>To assess risks as part of an insurance evaluation</a:t>
          </a:r>
          <a:endParaRPr lang="en-GB" sz="1800" dirty="0">
            <a:latin typeface="Cambria" panose="02040503050406030204" pitchFamily="18" charset="0"/>
            <a:ea typeface="Cambria" panose="02040503050406030204" pitchFamily="18" charset="0"/>
          </a:endParaRPr>
        </a:p>
      </dgm:t>
    </dgm:pt>
    <dgm:pt modelId="{B04C3053-5D08-C345-B9E4-16AA4A9620F8}" type="parTrans" cxnId="{AB20AE34-5633-884A-A169-6C8D41E95B56}">
      <dgm:prSet/>
      <dgm:spPr/>
      <dgm:t>
        <a:bodyPr/>
        <a:lstStyle/>
        <a:p>
          <a:endParaRPr lang="en-GB">
            <a:latin typeface="Cambria" panose="02040503050406030204" pitchFamily="18" charset="0"/>
            <a:ea typeface="Cambria" panose="02040503050406030204" pitchFamily="18" charset="0"/>
          </a:endParaRPr>
        </a:p>
      </dgm:t>
    </dgm:pt>
    <dgm:pt modelId="{84A7D55B-3145-8F41-B221-CB9F32EF5AD9}" type="sibTrans" cxnId="{AB20AE34-5633-884A-A169-6C8D41E95B56}">
      <dgm:prSet/>
      <dgm:spPr/>
      <dgm:t>
        <a:bodyPr/>
        <a:lstStyle/>
        <a:p>
          <a:endParaRPr lang="en-GB">
            <a:latin typeface="Cambria" panose="02040503050406030204" pitchFamily="18" charset="0"/>
            <a:ea typeface="Cambria" panose="02040503050406030204" pitchFamily="18" charset="0"/>
          </a:endParaRPr>
        </a:p>
      </dgm:t>
    </dgm:pt>
    <dgm:pt modelId="{17874E13-E6DF-0548-A3FA-1E651D744BDF}">
      <dgm:prSet phldrT="[Text]" phldr="0" custT="1"/>
      <dgm:spPr/>
      <dgm:t>
        <a:bodyPr/>
        <a:lstStyle/>
        <a:p>
          <a:pPr lvl="0">
            <a:buFont typeface="Arial" panose="020B0604020202020204" pitchFamily="34" charset="0"/>
            <a:buChar char="•"/>
          </a:pPr>
          <a:r>
            <a:rPr lang="en-IN" sz="1800" b="0" i="0" dirty="0">
              <a:effectLst/>
              <a:latin typeface="Cambria" panose="02040503050406030204" pitchFamily="18" charset="0"/>
              <a:ea typeface="Cambria" panose="02040503050406030204" pitchFamily="18" charset="0"/>
            </a:rPr>
            <a:t>To measure the effect of disease on pulmonary function</a:t>
          </a:r>
          <a:endParaRPr lang="en-IN" sz="1800" dirty="0">
            <a:effectLst/>
            <a:latin typeface="Cambria" panose="02040503050406030204" pitchFamily="18" charset="0"/>
            <a:ea typeface="Cambria" panose="02040503050406030204" pitchFamily="18" charset="0"/>
          </a:endParaRPr>
        </a:p>
      </dgm:t>
    </dgm:pt>
    <dgm:pt modelId="{FFC608A6-85F6-DB4B-B13C-D60920FE9159}" type="parTrans" cxnId="{A0EB7BED-C20F-BD43-9813-04BEC676E53F}">
      <dgm:prSet/>
      <dgm:spPr/>
      <dgm:t>
        <a:bodyPr/>
        <a:lstStyle/>
        <a:p>
          <a:endParaRPr lang="en-GB">
            <a:latin typeface="Cambria" panose="02040503050406030204" pitchFamily="18" charset="0"/>
            <a:ea typeface="Cambria" panose="02040503050406030204" pitchFamily="18" charset="0"/>
          </a:endParaRPr>
        </a:p>
      </dgm:t>
    </dgm:pt>
    <dgm:pt modelId="{A6886F7E-7279-0E45-90EF-5CC94883D01F}" type="sibTrans" cxnId="{A0EB7BED-C20F-BD43-9813-04BEC676E53F}">
      <dgm:prSet/>
      <dgm:spPr/>
      <dgm:t>
        <a:bodyPr/>
        <a:lstStyle/>
        <a:p>
          <a:endParaRPr lang="en-GB">
            <a:latin typeface="Cambria" panose="02040503050406030204" pitchFamily="18" charset="0"/>
            <a:ea typeface="Cambria" panose="02040503050406030204" pitchFamily="18" charset="0"/>
          </a:endParaRPr>
        </a:p>
      </dgm:t>
    </dgm:pt>
    <dgm:pt modelId="{18148E0C-F07E-DC4A-8FF6-79DF880B796B}">
      <dgm:prSet phldrT="[Text]" phldr="0" custT="1"/>
      <dgm:spPr/>
      <dgm:t>
        <a:bodyPr/>
        <a:lstStyle/>
        <a:p>
          <a:pPr lvl="0">
            <a:buFont typeface="Arial" panose="020B0604020202020204" pitchFamily="34" charset="0"/>
            <a:buChar char="•"/>
          </a:pPr>
          <a:r>
            <a:rPr lang="en-IN" sz="1800" b="0" i="0" dirty="0">
              <a:effectLst/>
              <a:latin typeface="Cambria" panose="02040503050406030204" pitchFamily="18" charset="0"/>
              <a:ea typeface="Cambria" panose="02040503050406030204" pitchFamily="18" charset="0"/>
            </a:rPr>
            <a:t>To screen individuals at risk of having pulmonary disease</a:t>
          </a:r>
          <a:endParaRPr lang="en-IN" sz="1800" dirty="0">
            <a:effectLst/>
            <a:latin typeface="Cambria" panose="02040503050406030204" pitchFamily="18" charset="0"/>
            <a:ea typeface="Cambria" panose="02040503050406030204" pitchFamily="18" charset="0"/>
          </a:endParaRPr>
        </a:p>
      </dgm:t>
    </dgm:pt>
    <dgm:pt modelId="{7C342318-3667-E446-BBD1-CA6A87276564}" type="parTrans" cxnId="{5FF5F4D9-711A-A64C-80D6-25CF7EC72FFD}">
      <dgm:prSet/>
      <dgm:spPr/>
      <dgm:t>
        <a:bodyPr/>
        <a:lstStyle/>
        <a:p>
          <a:endParaRPr lang="en-GB">
            <a:latin typeface="Cambria" panose="02040503050406030204" pitchFamily="18" charset="0"/>
            <a:ea typeface="Cambria" panose="02040503050406030204" pitchFamily="18" charset="0"/>
          </a:endParaRPr>
        </a:p>
      </dgm:t>
    </dgm:pt>
    <dgm:pt modelId="{C38AD44E-558B-BD43-AE38-BD6B61D9EACC}" type="sibTrans" cxnId="{5FF5F4D9-711A-A64C-80D6-25CF7EC72FFD}">
      <dgm:prSet/>
      <dgm:spPr/>
      <dgm:t>
        <a:bodyPr/>
        <a:lstStyle/>
        <a:p>
          <a:endParaRPr lang="en-GB">
            <a:latin typeface="Cambria" panose="02040503050406030204" pitchFamily="18" charset="0"/>
            <a:ea typeface="Cambria" panose="02040503050406030204" pitchFamily="18" charset="0"/>
          </a:endParaRPr>
        </a:p>
      </dgm:t>
    </dgm:pt>
    <dgm:pt modelId="{72A05A2E-A5BE-2042-A91B-40A431F34DE8}">
      <dgm:prSet phldrT="[Text]" phldr="0" custT="1"/>
      <dgm:spPr/>
      <dgm:t>
        <a:bodyPr/>
        <a:lstStyle/>
        <a:p>
          <a:pPr lvl="0">
            <a:buFont typeface="Arial" panose="020B0604020202020204" pitchFamily="34" charset="0"/>
            <a:buChar char="•"/>
          </a:pPr>
          <a:r>
            <a:rPr lang="en-IN" sz="1800" b="0" i="0" dirty="0">
              <a:effectLst/>
              <a:latin typeface="Cambria" panose="02040503050406030204" pitchFamily="18" charset="0"/>
              <a:ea typeface="Cambria" panose="02040503050406030204" pitchFamily="18" charset="0"/>
            </a:rPr>
            <a:t>To assess pre-operative risk</a:t>
          </a:r>
          <a:endParaRPr lang="en-IN" sz="1800" dirty="0">
            <a:effectLst/>
            <a:latin typeface="Cambria" panose="02040503050406030204" pitchFamily="18" charset="0"/>
            <a:ea typeface="Cambria" panose="02040503050406030204" pitchFamily="18" charset="0"/>
          </a:endParaRPr>
        </a:p>
      </dgm:t>
    </dgm:pt>
    <dgm:pt modelId="{BED7AB9A-7D66-284B-960C-34EA2D22CBB9}" type="parTrans" cxnId="{AE90AE1D-3039-9D4A-A1DD-9D1E646CE7B5}">
      <dgm:prSet/>
      <dgm:spPr/>
      <dgm:t>
        <a:bodyPr/>
        <a:lstStyle/>
        <a:p>
          <a:endParaRPr lang="en-GB">
            <a:latin typeface="Cambria" panose="02040503050406030204" pitchFamily="18" charset="0"/>
            <a:ea typeface="Cambria" panose="02040503050406030204" pitchFamily="18" charset="0"/>
          </a:endParaRPr>
        </a:p>
      </dgm:t>
    </dgm:pt>
    <dgm:pt modelId="{98187302-2C3D-DB45-B842-4F8986FA8FC7}" type="sibTrans" cxnId="{AE90AE1D-3039-9D4A-A1DD-9D1E646CE7B5}">
      <dgm:prSet/>
      <dgm:spPr/>
      <dgm:t>
        <a:bodyPr/>
        <a:lstStyle/>
        <a:p>
          <a:endParaRPr lang="en-GB">
            <a:latin typeface="Cambria" panose="02040503050406030204" pitchFamily="18" charset="0"/>
            <a:ea typeface="Cambria" panose="02040503050406030204" pitchFamily="18" charset="0"/>
          </a:endParaRPr>
        </a:p>
      </dgm:t>
    </dgm:pt>
    <dgm:pt modelId="{FF78514A-1841-A74C-BAAA-CF0AC6F66338}">
      <dgm:prSet phldrT="[Text]" phldr="0" custT="1"/>
      <dgm:spPr/>
      <dgm:t>
        <a:bodyPr/>
        <a:lstStyle/>
        <a:p>
          <a:pPr lvl="0">
            <a:buFont typeface="Arial" panose="020B0604020202020204" pitchFamily="34" charset="0"/>
            <a:buChar char="•"/>
          </a:pPr>
          <a:r>
            <a:rPr lang="en-IN" sz="1800" b="0" i="0" dirty="0">
              <a:effectLst/>
              <a:latin typeface="Cambria" panose="02040503050406030204" pitchFamily="18" charset="0"/>
              <a:ea typeface="Cambria" panose="02040503050406030204" pitchFamily="18" charset="0"/>
            </a:rPr>
            <a:t>﻿To assess prognosis</a:t>
          </a:r>
          <a:endParaRPr lang="en-IN" sz="1800" dirty="0">
            <a:effectLst/>
            <a:latin typeface="Cambria" panose="02040503050406030204" pitchFamily="18" charset="0"/>
            <a:ea typeface="Cambria" panose="02040503050406030204" pitchFamily="18" charset="0"/>
          </a:endParaRPr>
        </a:p>
      </dgm:t>
    </dgm:pt>
    <dgm:pt modelId="{25E5B6D8-526C-F548-A0AF-72E3DA899584}" type="parTrans" cxnId="{E23058A3-43AD-F842-AD69-A19C568CF1CD}">
      <dgm:prSet/>
      <dgm:spPr/>
      <dgm:t>
        <a:bodyPr/>
        <a:lstStyle/>
        <a:p>
          <a:endParaRPr lang="en-GB">
            <a:latin typeface="Cambria" panose="02040503050406030204" pitchFamily="18" charset="0"/>
            <a:ea typeface="Cambria" panose="02040503050406030204" pitchFamily="18" charset="0"/>
          </a:endParaRPr>
        </a:p>
      </dgm:t>
    </dgm:pt>
    <dgm:pt modelId="{E840AE70-DE02-494E-94D6-0AE4987A8F62}" type="sibTrans" cxnId="{E23058A3-43AD-F842-AD69-A19C568CF1CD}">
      <dgm:prSet/>
      <dgm:spPr/>
      <dgm:t>
        <a:bodyPr/>
        <a:lstStyle/>
        <a:p>
          <a:endParaRPr lang="en-GB">
            <a:latin typeface="Cambria" panose="02040503050406030204" pitchFamily="18" charset="0"/>
            <a:ea typeface="Cambria" panose="02040503050406030204" pitchFamily="18" charset="0"/>
          </a:endParaRPr>
        </a:p>
      </dgm:t>
    </dgm:pt>
    <dgm:pt modelId="{2C2B4A8E-876C-404E-BA87-D910BC12BFCE}">
      <dgm:prSet phldrT="[Text]" phldr="0" custT="1"/>
      <dgm:spPr/>
      <dgm:t>
        <a:bodyPr/>
        <a:lstStyle/>
        <a:p>
          <a:pPr lvl="0"/>
          <a:r>
            <a:rPr lang="en-IN" sz="1800" b="0" i="0" dirty="0">
              <a:effectLst/>
              <a:latin typeface="Cambria" panose="02040503050406030204" pitchFamily="18" charset="0"/>
              <a:ea typeface="Cambria" panose="02040503050406030204" pitchFamily="18" charset="0"/>
            </a:rPr>
            <a:t>To assess health status before beginning strenuous physical activity programmes</a:t>
          </a:r>
          <a:endParaRPr lang="en-IN" sz="1800" dirty="0">
            <a:effectLst/>
            <a:latin typeface="Cambria" panose="02040503050406030204" pitchFamily="18" charset="0"/>
            <a:ea typeface="Cambria" panose="02040503050406030204" pitchFamily="18" charset="0"/>
          </a:endParaRPr>
        </a:p>
      </dgm:t>
    </dgm:pt>
    <dgm:pt modelId="{3A7EBDFD-DD05-0041-B8C8-F00EE9AFDA90}" type="parTrans" cxnId="{6C5FC7AA-D2D7-054B-AAEA-1E887143432E}">
      <dgm:prSet/>
      <dgm:spPr/>
      <dgm:t>
        <a:bodyPr/>
        <a:lstStyle/>
        <a:p>
          <a:endParaRPr lang="en-GB">
            <a:latin typeface="Cambria" panose="02040503050406030204" pitchFamily="18" charset="0"/>
            <a:ea typeface="Cambria" panose="02040503050406030204" pitchFamily="18" charset="0"/>
          </a:endParaRPr>
        </a:p>
      </dgm:t>
    </dgm:pt>
    <dgm:pt modelId="{6BBF3FEF-081D-7F48-A502-CDEB721DCC7D}" type="sibTrans" cxnId="{6C5FC7AA-D2D7-054B-AAEA-1E887143432E}">
      <dgm:prSet/>
      <dgm:spPr/>
      <dgm:t>
        <a:bodyPr/>
        <a:lstStyle/>
        <a:p>
          <a:endParaRPr lang="en-GB">
            <a:latin typeface="Cambria" panose="02040503050406030204" pitchFamily="18" charset="0"/>
            <a:ea typeface="Cambria" panose="02040503050406030204" pitchFamily="18" charset="0"/>
          </a:endParaRPr>
        </a:p>
      </dgm:t>
    </dgm:pt>
    <dgm:pt modelId="{916A8ADB-5B55-A54E-B3F4-5F8EED824C84}">
      <dgm:prSet custT="1"/>
      <dgm:spPr/>
      <dgm:t>
        <a:bodyPr/>
        <a:lstStyle/>
        <a:p>
          <a:r>
            <a:rPr lang="en-IN" sz="1800" b="0" i="0" dirty="0">
              <a:effectLst/>
              <a:latin typeface="Cambria" panose="02040503050406030204" pitchFamily="18" charset="0"/>
              <a:ea typeface="Cambria" panose="02040503050406030204" pitchFamily="18" charset="0"/>
            </a:rPr>
            <a:t>﻿﻿To monitor for adverse reactions to drugs with known pulmonary toxicity.</a:t>
          </a:r>
          <a:endParaRPr lang="en-GB" sz="1800" dirty="0">
            <a:latin typeface="Cambria" panose="02040503050406030204" pitchFamily="18" charset="0"/>
            <a:ea typeface="Cambria" panose="02040503050406030204" pitchFamily="18" charset="0"/>
          </a:endParaRPr>
        </a:p>
      </dgm:t>
    </dgm:pt>
    <dgm:pt modelId="{A11622D4-FA31-3E46-B533-839251CB2230}" type="parTrans" cxnId="{7E1D9091-3087-9B4C-A432-A4845B62903E}">
      <dgm:prSet/>
      <dgm:spPr/>
      <dgm:t>
        <a:bodyPr/>
        <a:lstStyle/>
        <a:p>
          <a:endParaRPr lang="en-GB">
            <a:latin typeface="Cambria" panose="02040503050406030204" pitchFamily="18" charset="0"/>
            <a:ea typeface="Cambria" panose="02040503050406030204" pitchFamily="18" charset="0"/>
          </a:endParaRPr>
        </a:p>
      </dgm:t>
    </dgm:pt>
    <dgm:pt modelId="{76766E34-BC4C-4143-B92B-F0FF6593AB5C}" type="sibTrans" cxnId="{7E1D9091-3087-9B4C-A432-A4845B62903E}">
      <dgm:prSet/>
      <dgm:spPr/>
      <dgm:t>
        <a:bodyPr/>
        <a:lstStyle/>
        <a:p>
          <a:endParaRPr lang="en-GB">
            <a:latin typeface="Cambria" panose="02040503050406030204" pitchFamily="18" charset="0"/>
            <a:ea typeface="Cambria" panose="02040503050406030204" pitchFamily="18" charset="0"/>
          </a:endParaRPr>
        </a:p>
      </dgm:t>
    </dgm:pt>
    <dgm:pt modelId="{1AA824E6-AFE7-C347-8E6F-0BA27540B6CD}">
      <dgm:prSet custT="1"/>
      <dgm:spPr/>
      <dgm:t>
        <a:bodyPr/>
        <a:lstStyle/>
        <a:p>
          <a:r>
            <a:rPr lang="en-IN" sz="1800" b="0" i="0" dirty="0">
              <a:effectLst/>
              <a:latin typeface="Cambria" panose="02040503050406030204" pitchFamily="18" charset="0"/>
              <a:ea typeface="Cambria" panose="02040503050406030204" pitchFamily="18" charset="0"/>
            </a:rPr>
            <a:t>﻿﻿To assess individuals for legal reasons</a:t>
          </a:r>
          <a:endParaRPr lang="en-GB" sz="1800" dirty="0">
            <a:latin typeface="Cambria" panose="02040503050406030204" pitchFamily="18" charset="0"/>
            <a:ea typeface="Cambria" panose="02040503050406030204" pitchFamily="18" charset="0"/>
          </a:endParaRPr>
        </a:p>
      </dgm:t>
    </dgm:pt>
    <dgm:pt modelId="{9DE47BBE-6CA0-5D4A-A1CF-06C26DC7F2C3}" type="parTrans" cxnId="{47979CA6-0EE0-1D4C-8353-AC25B276858A}">
      <dgm:prSet/>
      <dgm:spPr/>
      <dgm:t>
        <a:bodyPr/>
        <a:lstStyle/>
        <a:p>
          <a:endParaRPr lang="en-GB">
            <a:latin typeface="Cambria" panose="02040503050406030204" pitchFamily="18" charset="0"/>
            <a:ea typeface="Cambria" panose="02040503050406030204" pitchFamily="18" charset="0"/>
          </a:endParaRPr>
        </a:p>
      </dgm:t>
    </dgm:pt>
    <dgm:pt modelId="{0835DFB7-99D5-5548-93D8-EE68F01B1EEF}" type="sibTrans" cxnId="{47979CA6-0EE0-1D4C-8353-AC25B276858A}">
      <dgm:prSet/>
      <dgm:spPr/>
      <dgm:t>
        <a:bodyPr/>
        <a:lstStyle/>
        <a:p>
          <a:endParaRPr lang="en-GB">
            <a:latin typeface="Cambria" panose="02040503050406030204" pitchFamily="18" charset="0"/>
            <a:ea typeface="Cambria" panose="02040503050406030204" pitchFamily="18" charset="0"/>
          </a:endParaRPr>
        </a:p>
      </dgm:t>
    </dgm:pt>
    <dgm:pt modelId="{44438DC8-809D-2A42-975D-5D1D341E7456}">
      <dgm:prSet phldrT="[Text]" phldr="0" custT="1"/>
      <dgm:spPr/>
      <dgm:t>
        <a:bodyPr/>
        <a:lstStyle/>
        <a:p>
          <a:r>
            <a:rPr lang="en-IN" sz="1800" b="0" i="0" dirty="0">
              <a:effectLst/>
              <a:latin typeface="Cambria" panose="02040503050406030204" pitchFamily="18" charset="0"/>
              <a:ea typeface="Cambria" panose="02040503050406030204" pitchFamily="18" charset="0"/>
            </a:rPr>
            <a:t>Derivation of reference equations</a:t>
          </a:r>
          <a:endParaRPr lang="en-IN" sz="1800" dirty="0">
            <a:effectLst/>
            <a:latin typeface="Cambria" panose="02040503050406030204" pitchFamily="18" charset="0"/>
            <a:ea typeface="Cambria" panose="02040503050406030204" pitchFamily="18" charset="0"/>
          </a:endParaRPr>
        </a:p>
      </dgm:t>
    </dgm:pt>
    <dgm:pt modelId="{4B36B258-4F6E-6C42-9B2C-B219EB380819}" type="parTrans" cxnId="{F7937453-B785-5E4E-9B0F-FEBBBEA01201}">
      <dgm:prSet/>
      <dgm:spPr/>
      <dgm:t>
        <a:bodyPr/>
        <a:lstStyle/>
        <a:p>
          <a:endParaRPr lang="en-GB">
            <a:latin typeface="Cambria" panose="02040503050406030204" pitchFamily="18" charset="0"/>
            <a:ea typeface="Cambria" panose="02040503050406030204" pitchFamily="18" charset="0"/>
          </a:endParaRPr>
        </a:p>
      </dgm:t>
    </dgm:pt>
    <dgm:pt modelId="{0A14B957-3FF2-CF41-8397-9DE56C226EA2}" type="sibTrans" cxnId="{F7937453-B785-5E4E-9B0F-FEBBBEA01201}">
      <dgm:prSet/>
      <dgm:spPr/>
      <dgm:t>
        <a:bodyPr/>
        <a:lstStyle/>
        <a:p>
          <a:endParaRPr lang="en-GB">
            <a:latin typeface="Cambria" panose="02040503050406030204" pitchFamily="18" charset="0"/>
            <a:ea typeface="Cambria" panose="02040503050406030204" pitchFamily="18" charset="0"/>
          </a:endParaRPr>
        </a:p>
      </dgm:t>
    </dgm:pt>
    <dgm:pt modelId="{F7AD4F91-058B-9C48-8ABA-BFCC38868455}">
      <dgm:prSet phldrT="[Text]" phldr="0" custT="1"/>
      <dgm:spPr/>
      <dgm:t>
        <a:bodyPr/>
        <a:lstStyle/>
        <a:p>
          <a:r>
            <a:rPr lang="en-IN" sz="1800" b="0" i="0" dirty="0">
              <a:effectLst/>
              <a:latin typeface="Cambria" panose="02040503050406030204" pitchFamily="18" charset="0"/>
              <a:ea typeface="Cambria" panose="02040503050406030204" pitchFamily="18" charset="0"/>
            </a:rPr>
            <a:t>Clinical research</a:t>
          </a:r>
          <a:endParaRPr lang="en-IN" sz="1800" dirty="0">
            <a:effectLst/>
            <a:latin typeface="Cambria" panose="02040503050406030204" pitchFamily="18" charset="0"/>
            <a:ea typeface="Cambria" panose="02040503050406030204" pitchFamily="18" charset="0"/>
          </a:endParaRPr>
        </a:p>
      </dgm:t>
    </dgm:pt>
    <dgm:pt modelId="{43F28237-51B8-EB4E-A367-B5FEC5551777}" type="parTrans" cxnId="{610B93FD-AA87-9646-AD42-E78535361BB4}">
      <dgm:prSet/>
      <dgm:spPr/>
      <dgm:t>
        <a:bodyPr/>
        <a:lstStyle/>
        <a:p>
          <a:endParaRPr lang="en-GB">
            <a:latin typeface="Cambria" panose="02040503050406030204" pitchFamily="18" charset="0"/>
            <a:ea typeface="Cambria" panose="02040503050406030204" pitchFamily="18" charset="0"/>
          </a:endParaRPr>
        </a:p>
      </dgm:t>
    </dgm:pt>
    <dgm:pt modelId="{236F45F3-8FC6-9841-8551-2DD4EBCD1A97}" type="sibTrans" cxnId="{610B93FD-AA87-9646-AD42-E78535361BB4}">
      <dgm:prSet/>
      <dgm:spPr/>
      <dgm:t>
        <a:bodyPr/>
        <a:lstStyle/>
        <a:p>
          <a:endParaRPr lang="en-GB">
            <a:latin typeface="Cambria" panose="02040503050406030204" pitchFamily="18" charset="0"/>
            <a:ea typeface="Cambria" panose="02040503050406030204" pitchFamily="18" charset="0"/>
          </a:endParaRPr>
        </a:p>
      </dgm:t>
    </dgm:pt>
    <dgm:pt modelId="{8E8F8053-092F-BF46-93BF-CFC476E97910}" type="pres">
      <dgm:prSet presAssocID="{534F6F1A-86D3-DB4B-BDD6-57F1C20BE05A}" presName="Name0" presStyleCnt="0">
        <dgm:presLayoutVars>
          <dgm:dir/>
          <dgm:animLvl val="lvl"/>
          <dgm:resizeHandles val="exact"/>
        </dgm:presLayoutVars>
      </dgm:prSet>
      <dgm:spPr/>
    </dgm:pt>
    <dgm:pt modelId="{326082E1-B5CD-BC4E-BF09-6CE92099C648}" type="pres">
      <dgm:prSet presAssocID="{46A17353-3517-8C44-8DF3-BF62A0C35CAD}" presName="composite" presStyleCnt="0"/>
      <dgm:spPr/>
    </dgm:pt>
    <dgm:pt modelId="{B3284019-0F5C-FF47-98C0-C3D7407F711F}" type="pres">
      <dgm:prSet presAssocID="{46A17353-3517-8C44-8DF3-BF62A0C35CAD}" presName="parTx" presStyleLbl="alignNode1" presStyleIdx="0" presStyleCnt="4">
        <dgm:presLayoutVars>
          <dgm:chMax val="0"/>
          <dgm:chPref val="0"/>
          <dgm:bulletEnabled val="1"/>
        </dgm:presLayoutVars>
      </dgm:prSet>
      <dgm:spPr/>
    </dgm:pt>
    <dgm:pt modelId="{67396478-93C9-7041-B0AB-06F90D326772}" type="pres">
      <dgm:prSet presAssocID="{46A17353-3517-8C44-8DF3-BF62A0C35CAD}" presName="desTx" presStyleLbl="alignAccFollowNode1" presStyleIdx="0" presStyleCnt="4">
        <dgm:presLayoutVars>
          <dgm:bulletEnabled val="1"/>
        </dgm:presLayoutVars>
      </dgm:prSet>
      <dgm:spPr/>
    </dgm:pt>
    <dgm:pt modelId="{0B1948C2-C08C-FA4C-A7AE-BACA835CE28B}" type="pres">
      <dgm:prSet presAssocID="{DA483E47-B254-1F49-B05E-EF3D65AB7587}" presName="space" presStyleCnt="0"/>
      <dgm:spPr/>
    </dgm:pt>
    <dgm:pt modelId="{539B9F45-DB5F-8B47-A290-2015D258AED5}" type="pres">
      <dgm:prSet presAssocID="{EF05199C-F6AD-F24F-A9A2-DD2D6F7761FB}" presName="composite" presStyleCnt="0"/>
      <dgm:spPr/>
    </dgm:pt>
    <dgm:pt modelId="{025F4583-A2C9-D945-8A93-BEE562B0A699}" type="pres">
      <dgm:prSet presAssocID="{EF05199C-F6AD-F24F-A9A2-DD2D6F7761FB}" presName="parTx" presStyleLbl="alignNode1" presStyleIdx="1" presStyleCnt="4">
        <dgm:presLayoutVars>
          <dgm:chMax val="0"/>
          <dgm:chPref val="0"/>
          <dgm:bulletEnabled val="1"/>
        </dgm:presLayoutVars>
      </dgm:prSet>
      <dgm:spPr/>
    </dgm:pt>
    <dgm:pt modelId="{2971FCF2-EDB0-0343-A64D-72EA415C1F10}" type="pres">
      <dgm:prSet presAssocID="{EF05199C-F6AD-F24F-A9A2-DD2D6F7761FB}" presName="desTx" presStyleLbl="alignAccFollowNode1" presStyleIdx="1" presStyleCnt="4">
        <dgm:presLayoutVars>
          <dgm:bulletEnabled val="1"/>
        </dgm:presLayoutVars>
      </dgm:prSet>
      <dgm:spPr/>
    </dgm:pt>
    <dgm:pt modelId="{976EF15A-CB6F-5F4B-BBB6-3A5F3B72E021}" type="pres">
      <dgm:prSet presAssocID="{238975D9-FB80-B54A-A0FA-1478D36C0130}" presName="space" presStyleCnt="0"/>
      <dgm:spPr/>
    </dgm:pt>
    <dgm:pt modelId="{91E0604C-0102-664A-84B0-11B727E65383}" type="pres">
      <dgm:prSet presAssocID="{9AD0DC56-4152-084B-A6C7-B36A9B1B7A25}" presName="composite" presStyleCnt="0"/>
      <dgm:spPr/>
    </dgm:pt>
    <dgm:pt modelId="{B9C29D8D-3495-1B4E-BB7B-C66205360295}" type="pres">
      <dgm:prSet presAssocID="{9AD0DC56-4152-084B-A6C7-B36A9B1B7A25}" presName="parTx" presStyleLbl="alignNode1" presStyleIdx="2" presStyleCnt="4">
        <dgm:presLayoutVars>
          <dgm:chMax val="0"/>
          <dgm:chPref val="0"/>
          <dgm:bulletEnabled val="1"/>
        </dgm:presLayoutVars>
      </dgm:prSet>
      <dgm:spPr/>
    </dgm:pt>
    <dgm:pt modelId="{D8B2CE9B-8CA2-6347-BDE5-754809E8CC44}" type="pres">
      <dgm:prSet presAssocID="{9AD0DC56-4152-084B-A6C7-B36A9B1B7A25}" presName="desTx" presStyleLbl="alignAccFollowNode1" presStyleIdx="2" presStyleCnt="4">
        <dgm:presLayoutVars>
          <dgm:bulletEnabled val="1"/>
        </dgm:presLayoutVars>
      </dgm:prSet>
      <dgm:spPr/>
    </dgm:pt>
    <dgm:pt modelId="{7C13733C-AD2A-FC46-8DEC-D3ED64BF45CB}" type="pres">
      <dgm:prSet presAssocID="{550F0EAE-521E-F240-874E-C7CD949AF339}" presName="space" presStyleCnt="0"/>
      <dgm:spPr/>
    </dgm:pt>
    <dgm:pt modelId="{CBCF61E7-4CBE-9A47-ACA7-3B46C485D3EB}" type="pres">
      <dgm:prSet presAssocID="{5880215F-C940-5C4A-B9D1-D3023099B560}" presName="composite" presStyleCnt="0"/>
      <dgm:spPr/>
    </dgm:pt>
    <dgm:pt modelId="{F53B2092-9AB2-E54D-85FF-FF1A5E60E424}" type="pres">
      <dgm:prSet presAssocID="{5880215F-C940-5C4A-B9D1-D3023099B560}" presName="parTx" presStyleLbl="alignNode1" presStyleIdx="3" presStyleCnt="4">
        <dgm:presLayoutVars>
          <dgm:chMax val="0"/>
          <dgm:chPref val="0"/>
          <dgm:bulletEnabled val="1"/>
        </dgm:presLayoutVars>
      </dgm:prSet>
      <dgm:spPr/>
    </dgm:pt>
    <dgm:pt modelId="{4A9A9444-FB6E-374C-95EB-0371762B863C}" type="pres">
      <dgm:prSet presAssocID="{5880215F-C940-5C4A-B9D1-D3023099B560}" presName="desTx" presStyleLbl="alignAccFollowNode1" presStyleIdx="3" presStyleCnt="4">
        <dgm:presLayoutVars>
          <dgm:bulletEnabled val="1"/>
        </dgm:presLayoutVars>
      </dgm:prSet>
      <dgm:spPr/>
    </dgm:pt>
  </dgm:ptLst>
  <dgm:cxnLst>
    <dgm:cxn modelId="{CCF7870F-78A7-C941-B20C-DC9005A6F29D}" srcId="{5880215F-C940-5C4A-B9D1-D3023099B560}" destId="{FE22EE9C-76A5-ED41-95B6-9E8F4C09A197}" srcOrd="0" destOrd="0" parTransId="{66AE31DF-1F49-5543-9FBF-C5CF1D17D960}" sibTransId="{D1FCA2A2-38AF-324A-9BC4-C83EE9BAE3E8}"/>
    <dgm:cxn modelId="{EA09D810-6AB3-EE49-AA34-3C1EFA60B304}" type="presOf" srcId="{FE22EE9C-76A5-ED41-95B6-9E8F4C09A197}" destId="{4A9A9444-FB6E-374C-95EB-0371762B863C}" srcOrd="0" destOrd="0" presId="urn:microsoft.com/office/officeart/2005/8/layout/hList1"/>
    <dgm:cxn modelId="{C940AE15-9345-4042-A55E-E528560CEFCB}" srcId="{9AD0DC56-4152-084B-A6C7-B36A9B1B7A25}" destId="{42B9D31D-3B3B-8744-B6B4-321EA35741F8}" srcOrd="0" destOrd="0" parTransId="{2D1538FF-4327-F14F-BA85-27B66B5C7668}" sibTransId="{81DE7F44-A7FB-8A42-A3AD-31C361BDEE67}"/>
    <dgm:cxn modelId="{2FD22F1B-43DB-2C44-8F21-9F01921D5A7C}" type="presOf" srcId="{46A17353-3517-8C44-8DF3-BF62A0C35CAD}" destId="{B3284019-0F5C-FF47-98C0-C3D7407F711F}" srcOrd="0" destOrd="0" presId="urn:microsoft.com/office/officeart/2005/8/layout/hList1"/>
    <dgm:cxn modelId="{AE90AE1D-3039-9D4A-A1DD-9D1E646CE7B5}" srcId="{46A17353-3517-8C44-8DF3-BF62A0C35CAD}" destId="{72A05A2E-A5BE-2042-A91B-40A431F34DE8}" srcOrd="3" destOrd="0" parTransId="{BED7AB9A-7D66-284B-960C-34EA2D22CBB9}" sibTransId="{98187302-2C3D-DB45-B842-4F8986FA8FC7}"/>
    <dgm:cxn modelId="{AB20AE34-5633-884A-A169-6C8D41E95B56}" srcId="{9AD0DC56-4152-084B-A6C7-B36A9B1B7A25}" destId="{3BD23126-64F5-8A48-B09C-21C72402D45F}" srcOrd="1" destOrd="0" parTransId="{B04C3053-5D08-C345-B9E4-16AA4A9620F8}" sibTransId="{84A7D55B-3145-8F41-B221-CB9F32EF5AD9}"/>
    <dgm:cxn modelId="{C81A2F40-2985-634B-9CE9-1B17F2364B7F}" type="presOf" srcId="{17874E13-E6DF-0548-A3FA-1E651D744BDF}" destId="{67396478-93C9-7041-B0AB-06F90D326772}" srcOrd="0" destOrd="1" presId="urn:microsoft.com/office/officeart/2005/8/layout/hList1"/>
    <dgm:cxn modelId="{075AC763-194A-BE41-94DC-1B3D127925DB}" type="presOf" srcId="{C5EC0B24-5A31-864C-AF83-CC61CFFC74CD}" destId="{2971FCF2-EDB0-0343-A64D-72EA415C1F10}" srcOrd="0" destOrd="0" presId="urn:microsoft.com/office/officeart/2005/8/layout/hList1"/>
    <dgm:cxn modelId="{7F000068-5357-EC4B-9B0A-84A54482E65A}" type="presOf" srcId="{9AD0DC56-4152-084B-A6C7-B36A9B1B7A25}" destId="{B9C29D8D-3495-1B4E-BB7B-C66205360295}" srcOrd="0" destOrd="0" presId="urn:microsoft.com/office/officeart/2005/8/layout/hList1"/>
    <dgm:cxn modelId="{F7937453-B785-5E4E-9B0F-FEBBBEA01201}" srcId="{5880215F-C940-5C4A-B9D1-D3023099B560}" destId="{44438DC8-809D-2A42-975D-5D1D341E7456}" srcOrd="1" destOrd="0" parTransId="{4B36B258-4F6E-6C42-9B2C-B219EB380819}" sibTransId="{0A14B957-3FF2-CF41-8397-9DE56C226EA2}"/>
    <dgm:cxn modelId="{78E93376-2D2B-3E41-94EF-47E68EAEB625}" type="presOf" srcId="{2C2B4A8E-876C-404E-BA87-D910BC12BFCE}" destId="{67396478-93C9-7041-B0AB-06F90D326772}" srcOrd="0" destOrd="5" presId="urn:microsoft.com/office/officeart/2005/8/layout/hList1"/>
    <dgm:cxn modelId="{D0966759-86B1-964F-AB55-943AD26852FE}" type="presOf" srcId="{EF05199C-F6AD-F24F-A9A2-DD2D6F7761FB}" destId="{025F4583-A2C9-D945-8A93-BEE562B0A699}" srcOrd="0" destOrd="0" presId="urn:microsoft.com/office/officeart/2005/8/layout/hList1"/>
    <dgm:cxn modelId="{69818D59-8DBC-7E4F-997E-EF8DD23B84DA}" srcId="{534F6F1A-86D3-DB4B-BDD6-57F1C20BE05A}" destId="{9AD0DC56-4152-084B-A6C7-B36A9B1B7A25}" srcOrd="2" destOrd="0" parTransId="{BC357145-D700-5E42-B4E8-206D376D9B32}" sibTransId="{550F0EAE-521E-F240-874E-C7CD949AF339}"/>
    <dgm:cxn modelId="{B306A97A-C802-F742-B27A-88F45249758B}" srcId="{EF05199C-F6AD-F24F-A9A2-DD2D6F7761FB}" destId="{465700F9-C2D9-684B-AD0C-C7F6A8172C2E}" srcOrd="1" destOrd="0" parTransId="{C1E4E8E1-D613-A643-BD9D-F93EF11F16D1}" sibTransId="{ECE8E040-2EDB-A746-98C3-98E9E9CAE82F}"/>
    <dgm:cxn modelId="{3E04557B-9C3C-FE4C-A4BC-8F36754A90AE}" type="presOf" srcId="{534F6F1A-86D3-DB4B-BDD6-57F1C20BE05A}" destId="{8E8F8053-092F-BF46-93BF-CFC476E97910}" srcOrd="0" destOrd="0" presId="urn:microsoft.com/office/officeart/2005/8/layout/hList1"/>
    <dgm:cxn modelId="{51BE797B-AE32-CE4E-B5B4-2E275AA0CFC7}" srcId="{46A17353-3517-8C44-8DF3-BF62A0C35CAD}" destId="{1864192A-CD01-F141-9701-CB90E819B0D0}" srcOrd="0" destOrd="0" parTransId="{0221A27E-AA82-B049-BDBA-542E7781735E}" sibTransId="{AC7D4436-13DD-954C-9453-6F53D2071F0F}"/>
    <dgm:cxn modelId="{BD0CD57D-0024-F34B-AEBD-AD642B320E2D}" type="presOf" srcId="{F7AD4F91-058B-9C48-8ABA-BFCC38868455}" destId="{4A9A9444-FB6E-374C-95EB-0371762B863C}" srcOrd="0" destOrd="2" presId="urn:microsoft.com/office/officeart/2005/8/layout/hList1"/>
    <dgm:cxn modelId="{5D316A80-81CB-C444-B287-2DD57EE6F5DA}" type="presOf" srcId="{44438DC8-809D-2A42-975D-5D1D341E7456}" destId="{4A9A9444-FB6E-374C-95EB-0371762B863C}" srcOrd="0" destOrd="1" presId="urn:microsoft.com/office/officeart/2005/8/layout/hList1"/>
    <dgm:cxn modelId="{4256E588-2AE9-DF42-A9B4-A2FDFC2D9E32}" type="presOf" srcId="{1AA824E6-AFE7-C347-8E6F-0BA27540B6CD}" destId="{D8B2CE9B-8CA2-6347-BDE5-754809E8CC44}" srcOrd="0" destOrd="2" presId="urn:microsoft.com/office/officeart/2005/8/layout/hList1"/>
    <dgm:cxn modelId="{CF1CB88D-4904-6D49-81C6-F82EBD24D208}" srcId="{EF05199C-F6AD-F24F-A9A2-DD2D6F7761FB}" destId="{C5EC0B24-5A31-864C-AF83-CC61CFFC74CD}" srcOrd="0" destOrd="0" parTransId="{0C412D65-2E06-3B4D-AB95-DFD63ECC3272}" sibTransId="{0C6CAA72-5F44-A846-AC68-713931144512}"/>
    <dgm:cxn modelId="{7E1D9091-3087-9B4C-A432-A4845B62903E}" srcId="{EF05199C-F6AD-F24F-A9A2-DD2D6F7761FB}" destId="{916A8ADB-5B55-A54E-B3F4-5F8EED824C84}" srcOrd="2" destOrd="0" parTransId="{A11622D4-FA31-3E46-B533-839251CB2230}" sibTransId="{76766E34-BC4C-4143-B92B-F0FF6593AB5C}"/>
    <dgm:cxn modelId="{E23058A3-43AD-F842-AD69-A19C568CF1CD}" srcId="{46A17353-3517-8C44-8DF3-BF62A0C35CAD}" destId="{FF78514A-1841-A74C-BAAA-CF0AC6F66338}" srcOrd="4" destOrd="0" parTransId="{25E5B6D8-526C-F548-A0AF-72E3DA899584}" sibTransId="{E840AE70-DE02-494E-94D6-0AE4987A8F62}"/>
    <dgm:cxn modelId="{DD7BC8A3-17C8-8845-AE0A-6C75E7469F04}" type="presOf" srcId="{465700F9-C2D9-684B-AD0C-C7F6A8172C2E}" destId="{2971FCF2-EDB0-0343-A64D-72EA415C1F10}" srcOrd="0" destOrd="1" presId="urn:microsoft.com/office/officeart/2005/8/layout/hList1"/>
    <dgm:cxn modelId="{47979CA6-0EE0-1D4C-8353-AC25B276858A}" srcId="{9AD0DC56-4152-084B-A6C7-B36A9B1B7A25}" destId="{1AA824E6-AFE7-C347-8E6F-0BA27540B6CD}" srcOrd="2" destOrd="0" parTransId="{9DE47BBE-6CA0-5D4A-A1CF-06C26DC7F2C3}" sibTransId="{0835DFB7-99D5-5548-93D8-EE68F01B1EEF}"/>
    <dgm:cxn modelId="{D6F6C3A8-EF5A-5343-A160-9D0B0C4A8383}" srcId="{534F6F1A-86D3-DB4B-BDD6-57F1C20BE05A}" destId="{EF05199C-F6AD-F24F-A9A2-DD2D6F7761FB}" srcOrd="1" destOrd="0" parTransId="{14B68089-9D11-E346-8952-90A692E0031F}" sibTransId="{238975D9-FB80-B54A-A0FA-1478D36C0130}"/>
    <dgm:cxn modelId="{494977AA-5DE8-854A-A977-779C29D10708}" type="presOf" srcId="{72A05A2E-A5BE-2042-A91B-40A431F34DE8}" destId="{67396478-93C9-7041-B0AB-06F90D326772}" srcOrd="0" destOrd="3" presId="urn:microsoft.com/office/officeart/2005/8/layout/hList1"/>
    <dgm:cxn modelId="{6C5FC7AA-D2D7-054B-AAEA-1E887143432E}" srcId="{46A17353-3517-8C44-8DF3-BF62A0C35CAD}" destId="{2C2B4A8E-876C-404E-BA87-D910BC12BFCE}" srcOrd="5" destOrd="0" parTransId="{3A7EBDFD-DD05-0041-B8C8-F00EE9AFDA90}" sibTransId="{6BBF3FEF-081D-7F48-A502-CDEB721DCC7D}"/>
    <dgm:cxn modelId="{5C73B6B1-8D97-7649-96E8-9E43CAD4F7F9}" type="presOf" srcId="{FF78514A-1841-A74C-BAAA-CF0AC6F66338}" destId="{67396478-93C9-7041-B0AB-06F90D326772}" srcOrd="0" destOrd="4" presId="urn:microsoft.com/office/officeart/2005/8/layout/hList1"/>
    <dgm:cxn modelId="{25A016B8-19E2-8C40-B4EB-D7A0EBD7DCF8}" type="presOf" srcId="{916A8ADB-5B55-A54E-B3F4-5F8EED824C84}" destId="{2971FCF2-EDB0-0343-A64D-72EA415C1F10}" srcOrd="0" destOrd="2" presId="urn:microsoft.com/office/officeart/2005/8/layout/hList1"/>
    <dgm:cxn modelId="{3A9761C8-1DFF-1245-9745-25F9FC5BEBB1}" srcId="{534F6F1A-86D3-DB4B-BDD6-57F1C20BE05A}" destId="{46A17353-3517-8C44-8DF3-BF62A0C35CAD}" srcOrd="0" destOrd="0" parTransId="{9462FE1F-9D8A-1D46-8279-FD1FBA261509}" sibTransId="{DA483E47-B254-1F49-B05E-EF3D65AB7587}"/>
    <dgm:cxn modelId="{582BA0D1-2DF0-F84B-AFF1-0B25326F9544}" type="presOf" srcId="{5880215F-C940-5C4A-B9D1-D3023099B560}" destId="{F53B2092-9AB2-E54D-85FF-FF1A5E60E424}" srcOrd="0" destOrd="0" presId="urn:microsoft.com/office/officeart/2005/8/layout/hList1"/>
    <dgm:cxn modelId="{1CF110D2-156B-714B-A6B4-53FEF73CD88F}" type="presOf" srcId="{42B9D31D-3B3B-8744-B6B4-321EA35741F8}" destId="{D8B2CE9B-8CA2-6347-BDE5-754809E8CC44}" srcOrd="0" destOrd="0" presId="urn:microsoft.com/office/officeart/2005/8/layout/hList1"/>
    <dgm:cxn modelId="{18CE02D5-2E0E-3347-8B5A-50939CC45FEB}" type="presOf" srcId="{1864192A-CD01-F141-9701-CB90E819B0D0}" destId="{67396478-93C9-7041-B0AB-06F90D326772}" srcOrd="0" destOrd="0" presId="urn:microsoft.com/office/officeart/2005/8/layout/hList1"/>
    <dgm:cxn modelId="{5FF5F4D9-711A-A64C-80D6-25CF7EC72FFD}" srcId="{46A17353-3517-8C44-8DF3-BF62A0C35CAD}" destId="{18148E0C-F07E-DC4A-8FF6-79DF880B796B}" srcOrd="2" destOrd="0" parTransId="{7C342318-3667-E446-BBD1-CA6A87276564}" sibTransId="{C38AD44E-558B-BD43-AE38-BD6B61D9EACC}"/>
    <dgm:cxn modelId="{F99135E2-344F-C843-9307-5A1328A8B517}" srcId="{534F6F1A-86D3-DB4B-BDD6-57F1C20BE05A}" destId="{5880215F-C940-5C4A-B9D1-D3023099B560}" srcOrd="3" destOrd="0" parTransId="{A5717995-5E86-2341-8980-5772CDC07250}" sibTransId="{8DEAEAAE-53C2-724D-AF77-5C3B4070590B}"/>
    <dgm:cxn modelId="{B3AADFE8-DB84-534F-98F2-7AE836535480}" type="presOf" srcId="{18148E0C-F07E-DC4A-8FF6-79DF880B796B}" destId="{67396478-93C9-7041-B0AB-06F90D326772}" srcOrd="0" destOrd="2" presId="urn:microsoft.com/office/officeart/2005/8/layout/hList1"/>
    <dgm:cxn modelId="{A0EB7BED-C20F-BD43-9813-04BEC676E53F}" srcId="{46A17353-3517-8C44-8DF3-BF62A0C35CAD}" destId="{17874E13-E6DF-0548-A3FA-1E651D744BDF}" srcOrd="1" destOrd="0" parTransId="{FFC608A6-85F6-DB4B-B13C-D60920FE9159}" sibTransId="{A6886F7E-7279-0E45-90EF-5CC94883D01F}"/>
    <dgm:cxn modelId="{BD2CEEF2-D56D-7848-8710-58FCE963C2AC}" type="presOf" srcId="{3BD23126-64F5-8A48-B09C-21C72402D45F}" destId="{D8B2CE9B-8CA2-6347-BDE5-754809E8CC44}" srcOrd="0" destOrd="1" presId="urn:microsoft.com/office/officeart/2005/8/layout/hList1"/>
    <dgm:cxn modelId="{610B93FD-AA87-9646-AD42-E78535361BB4}" srcId="{5880215F-C940-5C4A-B9D1-D3023099B560}" destId="{F7AD4F91-058B-9C48-8ABA-BFCC38868455}" srcOrd="2" destOrd="0" parTransId="{43F28237-51B8-EB4E-A367-B5FEC5551777}" sibTransId="{236F45F3-8FC6-9841-8551-2DD4EBCD1A97}"/>
    <dgm:cxn modelId="{0648E660-C4B5-3B48-B744-FEB6D89C2A5F}" type="presParOf" srcId="{8E8F8053-092F-BF46-93BF-CFC476E97910}" destId="{326082E1-B5CD-BC4E-BF09-6CE92099C648}" srcOrd="0" destOrd="0" presId="urn:microsoft.com/office/officeart/2005/8/layout/hList1"/>
    <dgm:cxn modelId="{73658842-1560-574A-ADC8-0B31950E63B2}" type="presParOf" srcId="{326082E1-B5CD-BC4E-BF09-6CE92099C648}" destId="{B3284019-0F5C-FF47-98C0-C3D7407F711F}" srcOrd="0" destOrd="0" presId="urn:microsoft.com/office/officeart/2005/8/layout/hList1"/>
    <dgm:cxn modelId="{85B69A63-04B3-3F45-B7A0-24118FF5E0B0}" type="presParOf" srcId="{326082E1-B5CD-BC4E-BF09-6CE92099C648}" destId="{67396478-93C9-7041-B0AB-06F90D326772}" srcOrd="1" destOrd="0" presId="urn:microsoft.com/office/officeart/2005/8/layout/hList1"/>
    <dgm:cxn modelId="{0EBDF06D-2E8D-CD41-8632-751E280D89F7}" type="presParOf" srcId="{8E8F8053-092F-BF46-93BF-CFC476E97910}" destId="{0B1948C2-C08C-FA4C-A7AE-BACA835CE28B}" srcOrd="1" destOrd="0" presId="urn:microsoft.com/office/officeart/2005/8/layout/hList1"/>
    <dgm:cxn modelId="{9C4A9824-18CD-FB4E-A743-A3A4E60A1064}" type="presParOf" srcId="{8E8F8053-092F-BF46-93BF-CFC476E97910}" destId="{539B9F45-DB5F-8B47-A290-2015D258AED5}" srcOrd="2" destOrd="0" presId="urn:microsoft.com/office/officeart/2005/8/layout/hList1"/>
    <dgm:cxn modelId="{AB18614A-F276-854B-BC75-83ECDBCCB500}" type="presParOf" srcId="{539B9F45-DB5F-8B47-A290-2015D258AED5}" destId="{025F4583-A2C9-D945-8A93-BEE562B0A699}" srcOrd="0" destOrd="0" presId="urn:microsoft.com/office/officeart/2005/8/layout/hList1"/>
    <dgm:cxn modelId="{683C08F2-D6D2-0A40-828A-474DA59A03A0}" type="presParOf" srcId="{539B9F45-DB5F-8B47-A290-2015D258AED5}" destId="{2971FCF2-EDB0-0343-A64D-72EA415C1F10}" srcOrd="1" destOrd="0" presId="urn:microsoft.com/office/officeart/2005/8/layout/hList1"/>
    <dgm:cxn modelId="{FD9BFF9F-FD76-BD47-B15B-137B9887D75D}" type="presParOf" srcId="{8E8F8053-092F-BF46-93BF-CFC476E97910}" destId="{976EF15A-CB6F-5F4B-BBB6-3A5F3B72E021}" srcOrd="3" destOrd="0" presId="urn:microsoft.com/office/officeart/2005/8/layout/hList1"/>
    <dgm:cxn modelId="{CCF5618D-5F14-F44E-B9EA-9F86945993D6}" type="presParOf" srcId="{8E8F8053-092F-BF46-93BF-CFC476E97910}" destId="{91E0604C-0102-664A-84B0-11B727E65383}" srcOrd="4" destOrd="0" presId="urn:microsoft.com/office/officeart/2005/8/layout/hList1"/>
    <dgm:cxn modelId="{3819C599-9D7E-2543-98E0-2C4B105212D3}" type="presParOf" srcId="{91E0604C-0102-664A-84B0-11B727E65383}" destId="{B9C29D8D-3495-1B4E-BB7B-C66205360295}" srcOrd="0" destOrd="0" presId="urn:microsoft.com/office/officeart/2005/8/layout/hList1"/>
    <dgm:cxn modelId="{FCC9D4E5-CB8C-A44B-8149-FDA02E464DCA}" type="presParOf" srcId="{91E0604C-0102-664A-84B0-11B727E65383}" destId="{D8B2CE9B-8CA2-6347-BDE5-754809E8CC44}" srcOrd="1" destOrd="0" presId="urn:microsoft.com/office/officeart/2005/8/layout/hList1"/>
    <dgm:cxn modelId="{E9A1F70E-7CB1-4B4B-89FE-976F4E72C747}" type="presParOf" srcId="{8E8F8053-092F-BF46-93BF-CFC476E97910}" destId="{7C13733C-AD2A-FC46-8DEC-D3ED64BF45CB}" srcOrd="5" destOrd="0" presId="urn:microsoft.com/office/officeart/2005/8/layout/hList1"/>
    <dgm:cxn modelId="{4507EE6B-280C-4245-B08D-3985D48239C7}" type="presParOf" srcId="{8E8F8053-092F-BF46-93BF-CFC476E97910}" destId="{CBCF61E7-4CBE-9A47-ACA7-3B46C485D3EB}" srcOrd="6" destOrd="0" presId="urn:microsoft.com/office/officeart/2005/8/layout/hList1"/>
    <dgm:cxn modelId="{DCBADB34-16D0-6545-B481-0DBB60A35E9B}" type="presParOf" srcId="{CBCF61E7-4CBE-9A47-ACA7-3B46C485D3EB}" destId="{F53B2092-9AB2-E54D-85FF-FF1A5E60E424}" srcOrd="0" destOrd="0" presId="urn:microsoft.com/office/officeart/2005/8/layout/hList1"/>
    <dgm:cxn modelId="{B2AAE775-967E-D748-BEE0-0053EAEDEDCC}" type="presParOf" srcId="{CBCF61E7-4CBE-9A47-ACA7-3B46C485D3EB}" destId="{4A9A9444-FB6E-374C-95EB-0371762B86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84019-0F5C-FF47-98C0-C3D7407F711F}">
      <dsp:nvSpPr>
        <dsp:cNvPr id="0" name=""/>
        <dsp:cNvSpPr/>
      </dsp:nvSpPr>
      <dsp:spPr>
        <a:xfrm>
          <a:off x="4304" y="25578"/>
          <a:ext cx="2588130" cy="103525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mbria" panose="02040503050406030204" pitchFamily="18" charset="0"/>
              <a:ea typeface="Cambria" panose="02040503050406030204" pitchFamily="18" charset="0"/>
            </a:rPr>
            <a:t>DIAGNOSTIC</a:t>
          </a:r>
          <a:endParaRPr lang="en-GB" sz="2400" b="1" kern="1200" dirty="0">
            <a:latin typeface="Cambria" panose="02040503050406030204" pitchFamily="18" charset="0"/>
            <a:ea typeface="Cambria" panose="02040503050406030204" pitchFamily="18" charset="0"/>
          </a:endParaRPr>
        </a:p>
      </dsp:txBody>
      <dsp:txXfrm>
        <a:off x="4304" y="25578"/>
        <a:ext cx="2588130" cy="1035252"/>
      </dsp:txXfrm>
    </dsp:sp>
    <dsp:sp modelId="{67396478-93C9-7041-B0AB-06F90D326772}">
      <dsp:nvSpPr>
        <dsp:cNvPr id="0" name=""/>
        <dsp:cNvSpPr/>
      </dsp:nvSpPr>
      <dsp:spPr>
        <a:xfrm>
          <a:off x="4304" y="1060831"/>
          <a:ext cx="2588130" cy="4639049"/>
        </a:xfrm>
        <a:prstGeom prst="rect">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0" indent="-171450" algn="l" defTabSz="800100">
            <a:lnSpc>
              <a:spcPct val="90000"/>
            </a:lnSpc>
            <a:spcBef>
              <a:spcPct val="0"/>
            </a:spcBef>
            <a:spcAft>
              <a:spcPct val="15000"/>
            </a:spcAft>
            <a:buFont typeface="Arial" panose="020B0604020202020204" pitchFamily="34" charset="0"/>
            <a:buChar char="•"/>
          </a:pPr>
          <a:r>
            <a:rPr lang="en-IN" sz="1800" b="0" i="0" kern="1200" dirty="0">
              <a:effectLst/>
              <a:latin typeface="Cambria" panose="02040503050406030204" pitchFamily="18" charset="0"/>
              <a:ea typeface="Cambria" panose="02040503050406030204" pitchFamily="18" charset="0"/>
            </a:rPr>
            <a:t>To evaluate symptoms, signs or </a:t>
          </a:r>
          <a:r>
            <a:rPr lang="en-IN" sz="1800" b="0" i="0" kern="1200">
              <a:effectLst/>
              <a:latin typeface="Cambria" panose="02040503050406030204" pitchFamily="18" charset="0"/>
              <a:ea typeface="Cambria" panose="02040503050406030204" pitchFamily="18" charset="0"/>
            </a:rPr>
            <a:t>abnormal lab </a:t>
          </a:r>
          <a:r>
            <a:rPr lang="en-IN" sz="1800" b="0" i="0" kern="1200" dirty="0">
              <a:effectLst/>
              <a:latin typeface="Cambria" panose="02040503050406030204" pitchFamily="18" charset="0"/>
              <a:ea typeface="Cambria" panose="02040503050406030204" pitchFamily="18" charset="0"/>
            </a:rPr>
            <a:t>tests</a:t>
          </a:r>
        </a:p>
        <a:p>
          <a:pPr marL="171450" lvl="0" indent="-171450" algn="l" defTabSz="800100">
            <a:lnSpc>
              <a:spcPct val="90000"/>
            </a:lnSpc>
            <a:spcBef>
              <a:spcPct val="0"/>
            </a:spcBef>
            <a:spcAft>
              <a:spcPct val="15000"/>
            </a:spcAft>
            <a:buFont typeface="Arial" panose="020B0604020202020204" pitchFamily="34" charset="0"/>
            <a:buChar char="•"/>
          </a:pPr>
          <a:r>
            <a:rPr lang="en-IN" sz="1800" b="0" i="0" kern="1200" dirty="0">
              <a:effectLst/>
              <a:latin typeface="Cambria" panose="02040503050406030204" pitchFamily="18" charset="0"/>
              <a:ea typeface="Cambria" panose="02040503050406030204" pitchFamily="18" charset="0"/>
            </a:rPr>
            <a:t>To measure the effect of disease on pulmonary function</a:t>
          </a:r>
          <a:endParaRPr lang="en-IN" sz="1800" kern="1200" dirty="0">
            <a:effectLst/>
            <a:latin typeface="Cambria" panose="02040503050406030204" pitchFamily="18" charset="0"/>
            <a:ea typeface="Cambria" panose="02040503050406030204" pitchFamily="18" charset="0"/>
          </a:endParaRPr>
        </a:p>
        <a:p>
          <a:pPr marL="171450" lvl="0" indent="-171450" algn="l" defTabSz="800100">
            <a:lnSpc>
              <a:spcPct val="90000"/>
            </a:lnSpc>
            <a:spcBef>
              <a:spcPct val="0"/>
            </a:spcBef>
            <a:spcAft>
              <a:spcPct val="15000"/>
            </a:spcAft>
            <a:buFont typeface="Arial" panose="020B0604020202020204" pitchFamily="34" charset="0"/>
            <a:buChar char="•"/>
          </a:pPr>
          <a:r>
            <a:rPr lang="en-IN" sz="1800" b="0" i="0" kern="1200" dirty="0">
              <a:effectLst/>
              <a:latin typeface="Cambria" panose="02040503050406030204" pitchFamily="18" charset="0"/>
              <a:ea typeface="Cambria" panose="02040503050406030204" pitchFamily="18" charset="0"/>
            </a:rPr>
            <a:t>To screen individuals at risk of having pulmonary disease</a:t>
          </a:r>
          <a:endParaRPr lang="en-IN" sz="1800" kern="1200" dirty="0">
            <a:effectLst/>
            <a:latin typeface="Cambria" panose="02040503050406030204" pitchFamily="18" charset="0"/>
            <a:ea typeface="Cambria" panose="02040503050406030204" pitchFamily="18" charset="0"/>
          </a:endParaRPr>
        </a:p>
        <a:p>
          <a:pPr marL="171450" lvl="0" indent="-171450" algn="l" defTabSz="800100">
            <a:lnSpc>
              <a:spcPct val="90000"/>
            </a:lnSpc>
            <a:spcBef>
              <a:spcPct val="0"/>
            </a:spcBef>
            <a:spcAft>
              <a:spcPct val="15000"/>
            </a:spcAft>
            <a:buFont typeface="Arial" panose="020B0604020202020204" pitchFamily="34" charset="0"/>
            <a:buChar char="•"/>
          </a:pPr>
          <a:r>
            <a:rPr lang="en-IN" sz="1800" b="0" i="0" kern="1200" dirty="0">
              <a:effectLst/>
              <a:latin typeface="Cambria" panose="02040503050406030204" pitchFamily="18" charset="0"/>
              <a:ea typeface="Cambria" panose="02040503050406030204" pitchFamily="18" charset="0"/>
            </a:rPr>
            <a:t>To assess pre-operative risk</a:t>
          </a:r>
          <a:endParaRPr lang="en-IN" sz="1800" kern="1200" dirty="0">
            <a:effectLst/>
            <a:latin typeface="Cambria" panose="02040503050406030204" pitchFamily="18" charset="0"/>
            <a:ea typeface="Cambria" panose="02040503050406030204" pitchFamily="18" charset="0"/>
          </a:endParaRPr>
        </a:p>
        <a:p>
          <a:pPr marL="171450" lvl="0" indent="-171450" algn="l" defTabSz="800100">
            <a:lnSpc>
              <a:spcPct val="90000"/>
            </a:lnSpc>
            <a:spcBef>
              <a:spcPct val="0"/>
            </a:spcBef>
            <a:spcAft>
              <a:spcPct val="15000"/>
            </a:spcAft>
            <a:buFont typeface="Arial" panose="020B0604020202020204" pitchFamily="34" charset="0"/>
            <a:buChar char="•"/>
          </a:pPr>
          <a:r>
            <a:rPr lang="en-IN" sz="1800" b="0" i="0" kern="1200" dirty="0">
              <a:effectLst/>
              <a:latin typeface="Cambria" panose="02040503050406030204" pitchFamily="18" charset="0"/>
              <a:ea typeface="Cambria" panose="02040503050406030204" pitchFamily="18" charset="0"/>
            </a:rPr>
            <a:t>﻿To assess prognosis</a:t>
          </a:r>
          <a:endParaRPr lang="en-IN" sz="1800" kern="1200" dirty="0">
            <a:effectLst/>
            <a:latin typeface="Cambria" panose="02040503050406030204" pitchFamily="18" charset="0"/>
            <a:ea typeface="Cambria" panose="02040503050406030204" pitchFamily="18" charset="0"/>
          </a:endParaRPr>
        </a:p>
        <a:p>
          <a:pPr marL="171450" lvl="0"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assess health status before beginning strenuous physical activity programmes</a:t>
          </a:r>
          <a:endParaRPr lang="en-IN" sz="1800" kern="1200" dirty="0">
            <a:effectLst/>
            <a:latin typeface="Cambria" panose="02040503050406030204" pitchFamily="18" charset="0"/>
            <a:ea typeface="Cambria" panose="02040503050406030204" pitchFamily="18" charset="0"/>
          </a:endParaRPr>
        </a:p>
      </dsp:txBody>
      <dsp:txXfrm>
        <a:off x="4304" y="1060831"/>
        <a:ext cx="2588130" cy="4639049"/>
      </dsp:txXfrm>
    </dsp:sp>
    <dsp:sp modelId="{025F4583-A2C9-D945-8A93-BEE562B0A699}">
      <dsp:nvSpPr>
        <dsp:cNvPr id="0" name=""/>
        <dsp:cNvSpPr/>
      </dsp:nvSpPr>
      <dsp:spPr>
        <a:xfrm>
          <a:off x="2954772" y="25578"/>
          <a:ext cx="2588130" cy="103525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mbria" panose="02040503050406030204" pitchFamily="18" charset="0"/>
              <a:ea typeface="Cambria" panose="02040503050406030204" pitchFamily="18" charset="0"/>
            </a:rPr>
            <a:t>MONITORING</a:t>
          </a:r>
          <a:endParaRPr lang="en-GB" sz="2400" b="1" kern="1200" dirty="0">
            <a:latin typeface="Cambria" panose="02040503050406030204" pitchFamily="18" charset="0"/>
            <a:ea typeface="Cambria" panose="02040503050406030204" pitchFamily="18" charset="0"/>
          </a:endParaRPr>
        </a:p>
      </dsp:txBody>
      <dsp:txXfrm>
        <a:off x="2954772" y="25578"/>
        <a:ext cx="2588130" cy="1035252"/>
      </dsp:txXfrm>
    </dsp:sp>
    <dsp:sp modelId="{2971FCF2-EDB0-0343-A64D-72EA415C1F10}">
      <dsp:nvSpPr>
        <dsp:cNvPr id="0" name=""/>
        <dsp:cNvSpPr/>
      </dsp:nvSpPr>
      <dsp:spPr>
        <a:xfrm>
          <a:off x="2954772" y="1060831"/>
          <a:ext cx="2588130" cy="4639049"/>
        </a:xfrm>
        <a:prstGeom prst="rect">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describe the course of diseases that affect lung function.</a:t>
          </a:r>
          <a:endParaRPr lang="en-IN" sz="1800" kern="1200" dirty="0">
            <a:effectLst/>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monitor people exposed to injurious agents.</a:t>
          </a:r>
          <a:endParaRPr lang="en-GB"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monitor for adverse reactions to drugs with known pulmonary toxicity.</a:t>
          </a:r>
          <a:endParaRPr lang="en-GB" sz="1800" kern="1200" dirty="0">
            <a:latin typeface="Cambria" panose="02040503050406030204" pitchFamily="18" charset="0"/>
            <a:ea typeface="Cambria" panose="02040503050406030204" pitchFamily="18" charset="0"/>
          </a:endParaRPr>
        </a:p>
      </dsp:txBody>
      <dsp:txXfrm>
        <a:off x="2954772" y="1060831"/>
        <a:ext cx="2588130" cy="4639049"/>
      </dsp:txXfrm>
    </dsp:sp>
    <dsp:sp modelId="{B9C29D8D-3495-1B4E-BB7B-C66205360295}">
      <dsp:nvSpPr>
        <dsp:cNvPr id="0" name=""/>
        <dsp:cNvSpPr/>
      </dsp:nvSpPr>
      <dsp:spPr>
        <a:xfrm>
          <a:off x="5905241" y="25578"/>
          <a:ext cx="2588130" cy="103525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mbria" panose="02040503050406030204" pitchFamily="18" charset="0"/>
              <a:ea typeface="Cambria" panose="02040503050406030204" pitchFamily="18" charset="0"/>
            </a:rPr>
            <a:t>EVALUATION OF DISABILITY </a:t>
          </a:r>
          <a:endParaRPr lang="en-GB" sz="2400" b="1" kern="1200" dirty="0">
            <a:latin typeface="Cambria" panose="02040503050406030204" pitchFamily="18" charset="0"/>
            <a:ea typeface="Cambria" panose="02040503050406030204" pitchFamily="18" charset="0"/>
          </a:endParaRPr>
        </a:p>
      </dsp:txBody>
      <dsp:txXfrm>
        <a:off x="5905241" y="25578"/>
        <a:ext cx="2588130" cy="1035252"/>
      </dsp:txXfrm>
    </dsp:sp>
    <dsp:sp modelId="{D8B2CE9B-8CA2-6347-BDE5-754809E8CC44}">
      <dsp:nvSpPr>
        <dsp:cNvPr id="0" name=""/>
        <dsp:cNvSpPr/>
      </dsp:nvSpPr>
      <dsp:spPr>
        <a:xfrm>
          <a:off x="5905241" y="1060831"/>
          <a:ext cx="2588130" cy="4639049"/>
        </a:xfrm>
        <a:prstGeom prst="rect">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assess patients as part of a rehabilitation</a:t>
          </a:r>
          <a:br>
            <a:rPr lang="en-IN" sz="1800" b="0" i="0" kern="1200" dirty="0">
              <a:effectLst/>
              <a:latin typeface="Cambria" panose="02040503050406030204" pitchFamily="18" charset="0"/>
              <a:ea typeface="Cambria" panose="02040503050406030204" pitchFamily="18" charset="0"/>
            </a:rPr>
          </a:br>
          <a:r>
            <a:rPr lang="en-IN" sz="1800" b="0" i="0" kern="1200" dirty="0">
              <a:effectLst/>
              <a:latin typeface="Cambria" panose="02040503050406030204" pitchFamily="18" charset="0"/>
              <a:ea typeface="Cambria" panose="02040503050406030204" pitchFamily="18" charset="0"/>
            </a:rPr>
            <a:t>programme</a:t>
          </a:r>
          <a:endParaRPr lang="en-IN" sz="1800" kern="1200" dirty="0">
            <a:effectLst/>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assess risks as part of an insurance evaluation</a:t>
          </a:r>
          <a:endParaRPr lang="en-GB"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﻿﻿To assess individuals for legal reasons</a:t>
          </a:r>
          <a:endParaRPr lang="en-GB" sz="1800" kern="1200" dirty="0">
            <a:latin typeface="Cambria" panose="02040503050406030204" pitchFamily="18" charset="0"/>
            <a:ea typeface="Cambria" panose="02040503050406030204" pitchFamily="18" charset="0"/>
          </a:endParaRPr>
        </a:p>
      </dsp:txBody>
      <dsp:txXfrm>
        <a:off x="5905241" y="1060831"/>
        <a:ext cx="2588130" cy="4639049"/>
      </dsp:txXfrm>
    </dsp:sp>
    <dsp:sp modelId="{F53B2092-9AB2-E54D-85FF-FF1A5E60E424}">
      <dsp:nvSpPr>
        <dsp:cNvPr id="0" name=""/>
        <dsp:cNvSpPr/>
      </dsp:nvSpPr>
      <dsp:spPr>
        <a:xfrm>
          <a:off x="8855710" y="25578"/>
          <a:ext cx="2588130" cy="103525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mbria" panose="02040503050406030204" pitchFamily="18" charset="0"/>
              <a:ea typeface="Cambria" panose="02040503050406030204" pitchFamily="18" charset="0"/>
            </a:rPr>
            <a:t>PUBLIC HEALTH</a:t>
          </a:r>
          <a:endParaRPr lang="en-GB" sz="2400" b="1" kern="1200" dirty="0">
            <a:latin typeface="Cambria" panose="02040503050406030204" pitchFamily="18" charset="0"/>
            <a:ea typeface="Cambria" panose="02040503050406030204" pitchFamily="18" charset="0"/>
          </a:endParaRPr>
        </a:p>
      </dsp:txBody>
      <dsp:txXfrm>
        <a:off x="8855710" y="25578"/>
        <a:ext cx="2588130" cy="1035252"/>
      </dsp:txXfrm>
    </dsp:sp>
    <dsp:sp modelId="{4A9A9444-FB6E-374C-95EB-0371762B863C}">
      <dsp:nvSpPr>
        <dsp:cNvPr id="0" name=""/>
        <dsp:cNvSpPr/>
      </dsp:nvSpPr>
      <dsp:spPr>
        <a:xfrm>
          <a:off x="8855710" y="1060831"/>
          <a:ext cx="2588130" cy="4639049"/>
        </a:xfrm>
        <a:prstGeom prst="rect">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Epidemiological surveys </a:t>
          </a: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Derivation of reference equations</a:t>
          </a:r>
          <a:endParaRPr lang="en-IN" sz="1800" kern="1200" dirty="0">
            <a:effectLst/>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en-IN" sz="1800" b="0" i="0" kern="1200" dirty="0">
              <a:effectLst/>
              <a:latin typeface="Cambria" panose="02040503050406030204" pitchFamily="18" charset="0"/>
              <a:ea typeface="Cambria" panose="02040503050406030204" pitchFamily="18" charset="0"/>
            </a:rPr>
            <a:t>Clinical research</a:t>
          </a:r>
          <a:endParaRPr lang="en-IN" sz="1800" kern="1200" dirty="0">
            <a:effectLst/>
            <a:latin typeface="Cambria" panose="02040503050406030204" pitchFamily="18" charset="0"/>
            <a:ea typeface="Cambria" panose="02040503050406030204" pitchFamily="18" charset="0"/>
          </a:endParaRPr>
        </a:p>
      </dsp:txBody>
      <dsp:txXfrm>
        <a:off x="8855710" y="1060831"/>
        <a:ext cx="2588130" cy="46390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618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241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392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568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0782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538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0567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094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9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872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34475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154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86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9107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9138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11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55712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BFF0-3394-20A8-54EF-9097E7686ECE}"/>
              </a:ext>
            </a:extLst>
          </p:cNvPr>
          <p:cNvSpPr>
            <a:spLocks noGrp="1"/>
          </p:cNvSpPr>
          <p:nvPr>
            <p:ph type="ctrTitle"/>
          </p:nvPr>
        </p:nvSpPr>
        <p:spPr>
          <a:xfrm>
            <a:off x="888999" y="1122363"/>
            <a:ext cx="9144000" cy="1655762"/>
          </a:xfrm>
        </p:spPr>
        <p:txBody>
          <a:bodyPr/>
          <a:lstStyle/>
          <a:p>
            <a:pPr algn="ctr"/>
            <a:r>
              <a:rPr lang="en-IN" sz="4400" b="1" u="sng" dirty="0">
                <a:solidFill>
                  <a:schemeClr val="accent2">
                    <a:lumMod val="50000"/>
                  </a:schemeClr>
                </a:solidFill>
                <a:latin typeface="Cambria" panose="02040503050406030204" pitchFamily="18" charset="0"/>
                <a:ea typeface="Cambria" panose="02040503050406030204" pitchFamily="18" charset="0"/>
                <a:cs typeface="Aldhabi" pitchFamily="2" charset="-78"/>
              </a:rPr>
              <a:t>PULMONARY FUNCTION TEST</a:t>
            </a:r>
            <a:endParaRPr lang="en-US" sz="4400" b="1" u="sng"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
        <p:nvSpPr>
          <p:cNvPr id="3" name="Subtitle 2">
            <a:extLst>
              <a:ext uri="{FF2B5EF4-FFF2-40B4-BE49-F238E27FC236}">
                <a16:creationId xmlns:a16="http://schemas.microsoft.com/office/drawing/2014/main" id="{183ABE02-CECD-3914-5216-5765CD5B0B1F}"/>
              </a:ext>
            </a:extLst>
          </p:cNvPr>
          <p:cNvSpPr>
            <a:spLocks noGrp="1"/>
          </p:cNvSpPr>
          <p:nvPr>
            <p:ph type="subTitle" idx="1"/>
          </p:nvPr>
        </p:nvSpPr>
        <p:spPr>
          <a:xfrm>
            <a:off x="3260785" y="4050833"/>
            <a:ext cx="6013217" cy="1096899"/>
          </a:xfrm>
        </p:spPr>
        <p:txBody>
          <a:bodyPr>
            <a:noAutofit/>
          </a:bodyPr>
          <a:lstStyle/>
          <a:p>
            <a:pPr algn="ctr"/>
            <a:r>
              <a:rPr lang="en-IN" sz="2400" b="1" dirty="0">
                <a:solidFill>
                  <a:schemeClr val="tx1">
                    <a:lumMod val="90000"/>
                    <a:lumOff val="10000"/>
                  </a:schemeClr>
                </a:solidFill>
                <a:latin typeface="Cambria" panose="02040503050406030204" pitchFamily="18" charset="0"/>
                <a:ea typeface="Cambria" panose="02040503050406030204" pitchFamily="18" charset="0"/>
                <a:cs typeface="Aldhabi" pitchFamily="2" charset="-78"/>
              </a:rPr>
              <a:t>DR. ARTI D SHAH (HOD AND PROFESSOR)</a:t>
            </a:r>
          </a:p>
          <a:p>
            <a:r>
              <a:rPr lang="en-IN" sz="2400" b="1" dirty="0">
                <a:solidFill>
                  <a:schemeClr val="tx1">
                    <a:lumMod val="90000"/>
                    <a:lumOff val="10000"/>
                  </a:schemeClr>
                </a:solidFill>
                <a:latin typeface="Cambria" panose="02040503050406030204" pitchFamily="18" charset="0"/>
                <a:ea typeface="Cambria" panose="02040503050406030204" pitchFamily="18" charset="0"/>
                <a:cs typeface="Aldhabi" pitchFamily="2" charset="-78"/>
              </a:rPr>
              <a:t>DEPT. OF RESPIRATORY MEDICINE</a:t>
            </a:r>
          </a:p>
          <a:p>
            <a:pPr algn="ctr"/>
            <a:r>
              <a:rPr lang="en-IN" sz="2400" b="1" dirty="0">
                <a:solidFill>
                  <a:schemeClr val="tx1">
                    <a:lumMod val="90000"/>
                    <a:lumOff val="10000"/>
                  </a:schemeClr>
                </a:solidFill>
                <a:latin typeface="Cambria" panose="02040503050406030204" pitchFamily="18" charset="0"/>
                <a:ea typeface="Cambria" panose="02040503050406030204" pitchFamily="18" charset="0"/>
                <a:cs typeface="Aldhabi" pitchFamily="2" charset="-78"/>
              </a:rPr>
              <a:t>25/5/24</a:t>
            </a:r>
            <a:endParaRPr lang="en-US" sz="2400" b="1" dirty="0">
              <a:solidFill>
                <a:schemeClr val="tx1">
                  <a:lumMod val="90000"/>
                  <a:lumOff val="1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92242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30BCA1-715D-A745-29FC-1D03B456208F}"/>
              </a:ext>
            </a:extLst>
          </p:cNvPr>
          <p:cNvSpPr txBox="1">
            <a:spLocks noGrp="1"/>
          </p:cNvSpPr>
          <p:nvPr>
            <p:ph type="title"/>
          </p:nvPr>
        </p:nvSpPr>
        <p:spPr>
          <a:xfrm>
            <a:off x="291353" y="13646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INDICATIONS FOR SPIROMETRY:</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graphicFrame>
        <p:nvGraphicFramePr>
          <p:cNvPr id="9" name="Diagram 8">
            <a:extLst>
              <a:ext uri="{FF2B5EF4-FFF2-40B4-BE49-F238E27FC236}">
                <a16:creationId xmlns:a16="http://schemas.microsoft.com/office/drawing/2014/main" id="{11D3A4AF-86B6-CB42-1488-D9491244E1E8}"/>
              </a:ext>
            </a:extLst>
          </p:cNvPr>
          <p:cNvGraphicFramePr/>
          <p:nvPr>
            <p:extLst>
              <p:ext uri="{D42A27DB-BD31-4B8C-83A1-F6EECF244321}">
                <p14:modId xmlns:p14="http://schemas.microsoft.com/office/powerpoint/2010/main" val="2593073668"/>
              </p:ext>
            </p:extLst>
          </p:nvPr>
        </p:nvGraphicFramePr>
        <p:xfrm>
          <a:off x="330482" y="996079"/>
          <a:ext cx="11448145" cy="572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5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EB78A-3964-A7CE-8021-9CC37724C56C}"/>
              </a:ext>
            </a:extLst>
          </p:cNvPr>
          <p:cNvSpPr>
            <a:spLocks noGrp="1"/>
          </p:cNvSpPr>
          <p:nvPr>
            <p:ph idx="1"/>
          </p:nvPr>
        </p:nvSpPr>
        <p:spPr>
          <a:xfrm>
            <a:off x="677334" y="1699901"/>
            <a:ext cx="8596668" cy="4811961"/>
          </a:xfrm>
        </p:spPr>
        <p:txBody>
          <a:bodyPr>
            <a:noAutofit/>
          </a:bodyPr>
          <a:lstStyle/>
          <a:p>
            <a:r>
              <a:rPr lang="en-IN" sz="2300" b="0" i="0" dirty="0">
                <a:effectLst/>
                <a:latin typeface="Cambria" panose="02040503050406030204" pitchFamily="18" charset="0"/>
                <a:ea typeface="Cambria" panose="02040503050406030204" pitchFamily="18" charset="0"/>
              </a:rPr>
              <a:t>Acute disorders affecting test performance (e.g., vomiting, nausea, vertigo, </a:t>
            </a:r>
            <a:r>
              <a:rPr lang="en-IN" sz="2300" b="0" i="0" dirty="0" err="1">
                <a:effectLst/>
                <a:latin typeface="Cambria" panose="02040503050406030204" pitchFamily="18" charset="0"/>
                <a:ea typeface="Cambria" panose="02040503050406030204" pitchFamily="18" charset="0"/>
              </a:rPr>
              <a:t>orofacial</a:t>
            </a:r>
            <a:r>
              <a:rPr lang="en-IN" sz="2300" b="0" i="0" dirty="0">
                <a:effectLst/>
                <a:latin typeface="Cambria" panose="02040503050406030204" pitchFamily="18" charset="0"/>
                <a:ea typeface="Cambria" panose="02040503050406030204" pitchFamily="18" charset="0"/>
              </a:rPr>
              <a:t> injury)</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a:t>
            </a:r>
            <a:r>
              <a:rPr lang="en-IN" sz="2300" b="0" i="0" dirty="0" err="1">
                <a:effectLst/>
                <a:latin typeface="Cambria" panose="02040503050406030204" pitchFamily="18" charset="0"/>
                <a:ea typeface="Cambria" panose="02040503050406030204" pitchFamily="18" charset="0"/>
              </a:rPr>
              <a:t>Hemoptysis</a:t>
            </a:r>
            <a:r>
              <a:rPr lang="en-IN" sz="2300" b="0" i="0" dirty="0">
                <a:effectLst/>
                <a:latin typeface="Cambria" panose="02040503050406030204" pitchFamily="18" charset="0"/>
                <a:ea typeface="Cambria" panose="02040503050406030204" pitchFamily="18" charset="0"/>
              </a:rPr>
              <a:t> of unknown origin (FVC </a:t>
            </a:r>
            <a:r>
              <a:rPr lang="en-IN" sz="2300" b="0" i="0" dirty="0" err="1">
                <a:effectLst/>
                <a:latin typeface="Cambria" panose="02040503050406030204" pitchFamily="18" charset="0"/>
                <a:ea typeface="Cambria" panose="02040503050406030204" pitchFamily="18" charset="0"/>
              </a:rPr>
              <a:t>maneuver</a:t>
            </a:r>
            <a:r>
              <a:rPr lang="en-IN" sz="2300" b="0" i="0" dirty="0">
                <a:effectLst/>
                <a:latin typeface="Cambria" panose="02040503050406030204" pitchFamily="18" charset="0"/>
                <a:ea typeface="Cambria" panose="02040503050406030204" pitchFamily="18" charset="0"/>
              </a:rPr>
              <a:t> may aggravate underlying condition.)</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﻿﻿Pneumothorax</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﻿﻿Recent abdominal or thoracic surgery</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﻿﻿Recent eye surgery (increases in </a:t>
            </a:r>
            <a:r>
              <a:rPr lang="en-IN" sz="2300" b="0" i="0" dirty="0" err="1">
                <a:effectLst/>
                <a:latin typeface="Cambria" panose="02040503050406030204" pitchFamily="18" charset="0"/>
                <a:ea typeface="Cambria" panose="02040503050406030204" pitchFamily="18" charset="0"/>
              </a:rPr>
              <a:t>intraocular</a:t>
            </a:r>
            <a:r>
              <a:rPr lang="en-IN" sz="2300" b="0" i="0" dirty="0">
                <a:effectLst/>
                <a:latin typeface="Cambria" panose="02040503050406030204" pitchFamily="18" charset="0"/>
                <a:ea typeface="Cambria" panose="02040503050406030204" pitchFamily="18" charset="0"/>
              </a:rPr>
              <a:t> pressure)</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﻿﻿Recent myocardial infarction (within 1 month) or unstable angina.</a:t>
            </a:r>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﻿﻿Thoracic aneurysms (risk of rupture d/t increased thoracic pressure)</a:t>
            </a:r>
            <a:endParaRPr lang="en-IN" sz="2300" dirty="0">
              <a:effectLst/>
              <a:latin typeface="Cambria" panose="02040503050406030204" pitchFamily="18" charset="0"/>
              <a:ea typeface="Cambria" panose="02040503050406030204" pitchFamily="18" charset="0"/>
            </a:endParaRPr>
          </a:p>
          <a:p>
            <a:endParaRPr lang="en-US" sz="23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BC9A0A62-26D6-146B-49D7-D46103E6420C}"/>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RELATIVE CONTRAINDICATIONS: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94088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87529-5227-EB30-62AA-E51169E334D2}"/>
              </a:ext>
            </a:extLst>
          </p:cNvPr>
          <p:cNvSpPr>
            <a:spLocks noGrp="1"/>
          </p:cNvSpPr>
          <p:nvPr>
            <p:ph idx="1"/>
          </p:nvPr>
        </p:nvSpPr>
        <p:spPr>
          <a:xfrm>
            <a:off x="677334" y="2160589"/>
            <a:ext cx="8596668" cy="4087811"/>
          </a:xfrm>
        </p:spPr>
        <p:txBody>
          <a:bodyPr>
            <a:noAutofit/>
          </a:bodyPr>
          <a:lstStyle/>
          <a:p>
            <a:r>
              <a:rPr lang="en-IN" sz="2400" b="0" i="0" dirty="0">
                <a:effectLst/>
                <a:latin typeface="Cambria" panose="02040503050406030204" pitchFamily="18" charset="0"/>
                <a:ea typeface="Cambria" panose="02040503050406030204" pitchFamily="18" charset="0"/>
              </a:rPr>
              <a:t>Pneumothorax</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﻿﻿﻿Increased intracranial pressure</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﻿﻿﻿Syncope, dizziness, light headedness</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﻿﻿﻿Chest pain</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﻿﻿﻿Paroxysmal coughing</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﻿﻿﻿Contraction of nosocomial infections</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﻿﻿﻿Oxygen desaturation due to interruption of oxygen therapy</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﻿﻿﻿Bronchospasm</a:t>
            </a:r>
            <a:endParaRPr lang="en-IN" sz="2400" dirty="0">
              <a:effectLst/>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88F57139-596B-B5DF-B1B1-254D01E07E60}"/>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200" b="1" dirty="0">
                <a:solidFill>
                  <a:schemeClr val="accent2">
                    <a:lumMod val="50000"/>
                  </a:schemeClr>
                </a:solidFill>
                <a:latin typeface="Cambria" panose="02040503050406030204" pitchFamily="18" charset="0"/>
                <a:ea typeface="Cambria" panose="02040503050406030204" pitchFamily="18" charset="0"/>
                <a:cs typeface="Aldhabi" pitchFamily="2" charset="-78"/>
              </a:rPr>
              <a:t>COMPLICATIONS OF SPIROMETRY:</a:t>
            </a:r>
            <a:endParaRPr lang="en-US" sz="42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98753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8FC26-F520-4966-4F92-55E39E4B7923}"/>
              </a:ext>
            </a:extLst>
          </p:cNvPr>
          <p:cNvSpPr>
            <a:spLocks noGrp="1"/>
          </p:cNvSpPr>
          <p:nvPr>
            <p:ph idx="1"/>
          </p:nvPr>
        </p:nvSpPr>
        <p:spPr>
          <a:xfrm>
            <a:off x="677334" y="1618627"/>
            <a:ext cx="8596668" cy="5017746"/>
          </a:xfrm>
        </p:spPr>
        <p:txBody>
          <a:bodyPr>
            <a:noAutofit/>
          </a:bodyPr>
          <a:lstStyle/>
          <a:p>
            <a:r>
              <a:rPr lang="en-IN" sz="2400" b="0" i="0" dirty="0">
                <a:effectLst/>
                <a:latin typeface="Cambria" panose="02040503050406030204" pitchFamily="18" charset="0"/>
                <a:ea typeface="Cambria" panose="02040503050406030204" pitchFamily="18" charset="0"/>
              </a:rPr>
              <a:t>FVC manoeuvre is effort dependent, it can give wrong results if the effort is inadequate. Therefore, proper counselling and motivation of patient is important.</a:t>
            </a:r>
          </a:p>
          <a:p>
            <a:r>
              <a:rPr lang="en-IN" sz="2400" b="0" i="0" dirty="0">
                <a:effectLst/>
                <a:latin typeface="Cambria" panose="02040503050406030204" pitchFamily="18" charset="0"/>
                <a:ea typeface="Cambria" panose="02040503050406030204" pitchFamily="18" charset="0"/>
              </a:rPr>
              <a:t>Subjects should avoid </a:t>
            </a:r>
            <a:r>
              <a:rPr lang="en-IN" sz="2400" dirty="0">
                <a:latin typeface="Cambria" panose="02040503050406030204" pitchFamily="18" charset="0"/>
                <a:ea typeface="Cambria" panose="02040503050406030204" pitchFamily="18" charset="0"/>
              </a:rPr>
              <a:t>following</a:t>
            </a:r>
            <a:r>
              <a:rPr lang="en-IN" sz="2400" b="0" i="0" dirty="0">
                <a:effectLst/>
                <a:latin typeface="Cambria" panose="02040503050406030204" pitchFamily="18" charset="0"/>
                <a:ea typeface="Cambria" panose="02040503050406030204" pitchFamily="18" charset="0"/>
              </a:rPr>
              <a:t> activities:</a:t>
            </a:r>
          </a:p>
          <a:p>
            <a:pPr>
              <a:buFont typeface="Courier New" panose="02070309020205020404" pitchFamily="49" charset="0"/>
              <a:buChar char="o"/>
            </a:pPr>
            <a:r>
              <a:rPr lang="en-IN" sz="2400" b="0" i="0" dirty="0">
                <a:effectLst/>
                <a:latin typeface="Cambria" panose="02040503050406030204" pitchFamily="18" charset="0"/>
                <a:ea typeface="Cambria" panose="02040503050406030204" pitchFamily="18" charset="0"/>
              </a:rPr>
              <a:t>Smoking within at least 1 h of testing</a:t>
            </a:r>
            <a:endParaRPr lang="en-IN" sz="24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400" b="0" i="0" dirty="0">
                <a:effectLst/>
                <a:latin typeface="Cambria" panose="02040503050406030204" pitchFamily="18" charset="0"/>
                <a:ea typeface="Cambria" panose="02040503050406030204" pitchFamily="18" charset="0"/>
              </a:rPr>
              <a:t>Consuming alcohol within 4 h of testing</a:t>
            </a:r>
          </a:p>
          <a:p>
            <a:pPr>
              <a:buFont typeface="Courier New" panose="02070309020205020404" pitchFamily="49" charset="0"/>
              <a:buChar char="o"/>
            </a:pPr>
            <a:r>
              <a:rPr lang="en-IN" sz="2400" b="0" i="0" dirty="0">
                <a:effectLst/>
                <a:latin typeface="Cambria" panose="02040503050406030204" pitchFamily="18" charset="0"/>
                <a:ea typeface="Cambria" panose="02040503050406030204" pitchFamily="18" charset="0"/>
              </a:rPr>
              <a:t>Eating a large meal within 2 h of testing</a:t>
            </a:r>
            <a:endParaRPr lang="en-IN" sz="24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400" b="0" i="0" dirty="0">
                <a:effectLst/>
                <a:latin typeface="Cambria" panose="02040503050406030204" pitchFamily="18" charset="0"/>
                <a:ea typeface="Cambria" panose="02040503050406030204" pitchFamily="18" charset="0"/>
              </a:rPr>
              <a:t>﻿﻿Performing vigorous exercise within 30 min of testing</a:t>
            </a:r>
            <a:endParaRPr lang="en-IN" sz="24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400" b="0" i="0" dirty="0">
                <a:effectLst/>
                <a:latin typeface="Cambria" panose="02040503050406030204" pitchFamily="18" charset="0"/>
                <a:ea typeface="Cambria" panose="02040503050406030204" pitchFamily="18" charset="0"/>
              </a:rPr>
              <a:t>﻿﻿Wearing clothing that substantially restricts full chest and abdominal expansion</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4EE95F8D-2B9B-0367-1FBE-6947530385B8}"/>
              </a:ext>
            </a:extLst>
          </p:cNvPr>
          <p:cNvSpPr txBox="1">
            <a:spLocks noGrp="1"/>
          </p:cNvSpPr>
          <p:nvPr>
            <p:ph type="title"/>
          </p:nvPr>
        </p:nvSpPr>
        <p:spPr>
          <a:xfrm>
            <a:off x="951256"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METHOD OF SPIROMETRY:</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19426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FA54B-EFCC-98E0-3930-386FB7F7E401}"/>
              </a:ext>
            </a:extLst>
          </p:cNvPr>
          <p:cNvSpPr>
            <a:spLocks noGrp="1"/>
          </p:cNvSpPr>
          <p:nvPr>
            <p:ph idx="1"/>
          </p:nvPr>
        </p:nvSpPr>
        <p:spPr>
          <a:xfrm>
            <a:off x="677334" y="933825"/>
            <a:ext cx="8596668" cy="5107538"/>
          </a:xfrm>
        </p:spPr>
        <p:txBody>
          <a:bodyPr>
            <a:normAutofit/>
          </a:bodyPr>
          <a:lstStyle/>
          <a:p>
            <a:r>
              <a:rPr lang="en-I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o diagnose an airway disorder,  following bronchodilators must be omitted for the period indicated:</a:t>
            </a:r>
            <a:endParaRPr lang="en-IN" sz="2400" dirty="0">
              <a:latin typeface="Cambria" panose="02040503050406030204" pitchFamily="18" charset="0"/>
              <a:ea typeface="Cambria" panose="02040503050406030204" pitchFamily="18" charset="0"/>
            </a:endParaRPr>
          </a:p>
          <a:p>
            <a:pP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 Short-acting bronchodilators – within the previous 6 hours. </a:t>
            </a:r>
            <a:endParaRPr lang="en-IN" sz="2400" dirty="0">
              <a:latin typeface="Cambria" panose="02040503050406030204" pitchFamily="18" charset="0"/>
              <a:ea typeface="Cambria" panose="02040503050406030204" pitchFamily="18" charset="0"/>
            </a:endParaRPr>
          </a:p>
          <a:p>
            <a:pP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 Long-acting bronchodilators – within the previous 12 hours. </a:t>
            </a:r>
            <a:endParaRPr lang="en-IN" sz="2400" dirty="0">
              <a:latin typeface="Cambria" panose="02040503050406030204" pitchFamily="18" charset="0"/>
              <a:ea typeface="Cambria" panose="02040503050406030204" pitchFamily="18" charset="0"/>
            </a:endParaRPr>
          </a:p>
          <a:p>
            <a:pP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 Slow release theophyllines – within the previous 24 hours.</a:t>
            </a:r>
            <a:endParaRPr lang="en-IN" sz="2400" dirty="0">
              <a:latin typeface="Cambria" panose="02040503050406030204" pitchFamily="18" charset="0"/>
              <a:ea typeface="Cambria" panose="02040503050406030204" pitchFamily="18" charset="0"/>
            </a:endParaRPr>
          </a:p>
          <a:p>
            <a:pPr>
              <a:buFont typeface="Courier New" panose="02070309020205020404" pitchFamily="49" charset="0"/>
              <a:buChar char="o"/>
            </a:pPr>
            <a:endParaRPr lang="en-IN" sz="2400" dirty="0">
              <a:latin typeface="Cambria" panose="02040503050406030204" pitchFamily="18" charset="0"/>
              <a:ea typeface="Cambria" panose="02040503050406030204" pitchFamily="18" charset="0"/>
            </a:endParaRPr>
          </a:p>
          <a:p>
            <a:r>
              <a:rPr lang="en-IN" sz="2400" dirty="0">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f the spirometry is</a:t>
            </a:r>
            <a:r>
              <a:rPr lang="en-IN" sz="2400" dirty="0">
                <a:latin typeface="Cambria" panose="02040503050406030204" pitchFamily="18" charset="0"/>
                <a:ea typeface="Cambria" panose="02040503050406030204" pitchFamily="18" charset="0"/>
              </a:rPr>
              <a:t> done </a:t>
            </a:r>
            <a:r>
              <a:rPr lang="en-US" sz="2400" dirty="0">
                <a:latin typeface="Cambria" panose="02040503050406030204" pitchFamily="18" charset="0"/>
                <a:ea typeface="Cambria" panose="02040503050406030204" pitchFamily="18" charset="0"/>
              </a:rPr>
              <a:t>to determine a response to therapy</a:t>
            </a:r>
            <a:r>
              <a:rPr lang="en-IN" sz="2400" dirty="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sym typeface="Wingdings" pitchFamily="2" charset="2"/>
              </a:rPr>
              <a:t> do</a:t>
            </a:r>
            <a:r>
              <a:rPr lang="en-US" sz="2400" dirty="0">
                <a:latin typeface="Cambria" panose="02040503050406030204" pitchFamily="18" charset="0"/>
                <a:ea typeface="Cambria" panose="02040503050406030204" pitchFamily="18" charset="0"/>
              </a:rPr>
              <a:t> not to withhold the bronchodilators.</a:t>
            </a:r>
            <a:endParaRPr lang="en-IN" sz="2400" dirty="0">
              <a:latin typeface="Cambria" panose="02040503050406030204" pitchFamily="18" charset="0"/>
              <a:ea typeface="Cambria" panose="02040503050406030204" pitchFamily="18" charset="0"/>
            </a:endParaRPr>
          </a:p>
          <a:p>
            <a:pPr>
              <a:buFont typeface="Courier New" panose="02070309020205020404" pitchFamily="49" charset="0"/>
              <a:buChar char="o"/>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28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8426CD-A3BB-F470-1D67-3C9236BAB4D0}"/>
              </a:ext>
            </a:extLst>
          </p:cNvPr>
          <p:cNvSpPr>
            <a:spLocks noGrp="1"/>
          </p:cNvSpPr>
          <p:nvPr>
            <p:ph idx="1"/>
          </p:nvPr>
        </p:nvSpPr>
        <p:spPr>
          <a:xfrm>
            <a:off x="677334" y="1643529"/>
            <a:ext cx="8596668" cy="5214471"/>
          </a:xfrm>
        </p:spPr>
        <p:txBody>
          <a:bodyPr>
            <a:noAutofit/>
          </a:bodyPr>
          <a:lstStyle/>
          <a:p>
            <a:r>
              <a:rPr lang="en-IN" sz="2200" b="0" i="0" dirty="0">
                <a:effectLst/>
                <a:latin typeface="Cambria" panose="02040503050406030204" pitchFamily="18" charset="0"/>
                <a:ea typeface="Cambria" panose="02040503050406030204" pitchFamily="18" charset="0"/>
              </a:rPr>
              <a:t>The equipment should be calibrated</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﻿Dentures should normally be left in place; </a:t>
            </a:r>
            <a:r>
              <a:rPr lang="en-IN" sz="2200" dirty="0">
                <a:latin typeface="Cambria" panose="02040503050406030204" pitchFamily="18" charset="0"/>
                <a:ea typeface="Cambria" panose="02040503050406030204" pitchFamily="18" charset="0"/>
              </a:rPr>
              <a:t>only </a:t>
            </a:r>
            <a:r>
              <a:rPr lang="en-IN" sz="2200" b="0" i="0" dirty="0">
                <a:effectLst/>
                <a:latin typeface="Cambria" panose="02040503050406030204" pitchFamily="18" charset="0"/>
                <a:ea typeface="Cambria" panose="02040503050406030204" pitchFamily="18" charset="0"/>
              </a:rPr>
              <a:t>removed if they are loose fitting.</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﻿﻿Testing may be performed either in the sitting or standing position. Sitting is preferable to avoid falling due to syncope. </a:t>
            </a:r>
          </a:p>
          <a:p>
            <a:r>
              <a:rPr lang="en-IN" sz="2200" b="0" i="0" dirty="0">
                <a:effectLst/>
                <a:latin typeface="Cambria" panose="02040503050406030204" pitchFamily="18" charset="0"/>
                <a:ea typeface="Cambria" panose="02040503050406030204" pitchFamily="18" charset="0"/>
              </a:rPr>
              <a:t>However, standing position is preferred for obese.</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﻿﻿The patient's age, height and weight are recorded. For patients with a deformity of the thoracic cage, such as </a:t>
            </a:r>
            <a:r>
              <a:rPr lang="en-IN" sz="2200" b="0" i="0" dirty="0" err="1">
                <a:effectLst/>
                <a:latin typeface="Cambria" panose="02040503050406030204" pitchFamily="18" charset="0"/>
                <a:ea typeface="Cambria" panose="02040503050406030204" pitchFamily="18" charset="0"/>
              </a:rPr>
              <a:t>kyphoscoliosis</a:t>
            </a:r>
            <a:r>
              <a:rPr lang="en-IN" sz="2200" b="0" i="0" dirty="0">
                <a:effectLst/>
                <a:latin typeface="Cambria" panose="02040503050406030204" pitchFamily="18" charset="0"/>
                <a:ea typeface="Cambria" panose="02040503050406030204" pitchFamily="18" charset="0"/>
              </a:rPr>
              <a:t>, the arm span from fingertip to fingertip can be used as an estimate of height.</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Explain to the patient, what the test will </a:t>
            </a:r>
            <a:r>
              <a:rPr lang="en-IN" sz="2200" b="0" i="0" dirty="0" err="1">
                <a:effectLst/>
                <a:latin typeface="Cambria" panose="02040503050406030204" pitchFamily="18" charset="0"/>
                <a:ea typeface="Cambria" panose="02040503050406030204" pitchFamily="18" charset="0"/>
              </a:rPr>
              <a:t>analyze</a:t>
            </a:r>
            <a:r>
              <a:rPr lang="en-IN" sz="2200" b="0" i="0" dirty="0">
                <a:effectLst/>
                <a:latin typeface="Cambria" panose="02040503050406030204" pitchFamily="18" charset="0"/>
                <a:ea typeface="Cambria" panose="02040503050406030204" pitchFamily="18" charset="0"/>
              </a:rPr>
              <a:t> and the importance of his involvement for</a:t>
            </a:r>
            <a:r>
              <a:rPr lang="en-IN" sz="2200" dirty="0">
                <a:latin typeface="Cambria" panose="02040503050406030204" pitchFamily="18" charset="0"/>
                <a:ea typeface="Cambria" panose="02040503050406030204" pitchFamily="18" charset="0"/>
              </a:rPr>
              <a:t> </a:t>
            </a:r>
            <a:r>
              <a:rPr lang="en-IN" sz="2200" b="0" i="0" dirty="0">
                <a:effectLst/>
                <a:latin typeface="Cambria" panose="02040503050406030204" pitchFamily="18" charset="0"/>
                <a:ea typeface="Cambria" panose="02040503050406030204" pitchFamily="18" charset="0"/>
              </a:rPr>
              <a:t>best results.</a:t>
            </a:r>
            <a:endParaRPr lang="en-IN" sz="2200" dirty="0">
              <a:effectLst/>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D25F3C30-24D6-E70E-FE0F-56067DD433E7}"/>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TEST PREPARATION:</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35257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1FE9D-C286-4BD7-4885-D40ECE119EB6}"/>
              </a:ext>
            </a:extLst>
          </p:cNvPr>
          <p:cNvSpPr>
            <a:spLocks noGrp="1"/>
          </p:cNvSpPr>
          <p:nvPr>
            <p:ph idx="1"/>
          </p:nvPr>
        </p:nvSpPr>
        <p:spPr>
          <a:xfrm>
            <a:off x="664883" y="1543922"/>
            <a:ext cx="8596668" cy="4918137"/>
          </a:xfrm>
        </p:spPr>
        <p:txBody>
          <a:bodyPr>
            <a:noAutofit/>
          </a:bodyPr>
          <a:lstStyle/>
          <a:p>
            <a:r>
              <a:rPr lang="en-IN" sz="2400" b="0" i="0" dirty="0">
                <a:effectLst/>
                <a:latin typeface="Cambria" panose="02040503050406030204" pitchFamily="18" charset="0"/>
                <a:ea typeface="Cambria" panose="02040503050406030204" pitchFamily="18" charset="0"/>
              </a:rPr>
              <a:t>The technician instructs the patient on how the breathing manoeuvre is to be carried out.</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Nostrils should be closed with a nose clip.</a:t>
            </a:r>
          </a:p>
          <a:p>
            <a:r>
              <a:rPr lang="en-IN" sz="2400" b="0" i="0" dirty="0">
                <a:effectLst/>
                <a:latin typeface="Cambria" panose="02040503050406030204" pitchFamily="18" charset="0"/>
                <a:ea typeface="Cambria" panose="02040503050406030204" pitchFamily="18" charset="0"/>
              </a:rPr>
              <a:t>Hold mouthpiece with teeth and seal lips tightly around it. Keep the mouthpiece over the tongue, so that it does not obstruct the mouthpiece.</a:t>
            </a:r>
          </a:p>
          <a:p>
            <a:r>
              <a:rPr lang="en-IN" sz="2400" b="0" i="0" dirty="0">
                <a:effectLst/>
                <a:latin typeface="Cambria" panose="02040503050406030204" pitchFamily="18" charset="0"/>
                <a:ea typeface="Cambria" panose="02040503050406030204" pitchFamily="18" charset="0"/>
              </a:rPr>
              <a:t>Blow out all the air as rapidly, forcibly and completely as possible (approx 6s).</a:t>
            </a:r>
            <a:r>
              <a:rPr lang="en-IN" sz="2400" dirty="0">
                <a:latin typeface="Cambria" panose="02040503050406030204" pitchFamily="18" charset="0"/>
                <a:ea typeface="Cambria" panose="02040503050406030204" pitchFamily="18" charset="0"/>
              </a:rPr>
              <a:t> E</a:t>
            </a:r>
            <a:r>
              <a:rPr lang="en-IN" sz="2400" b="0" i="0" dirty="0">
                <a:effectLst/>
                <a:latin typeface="Cambria" panose="02040503050406030204" pitchFamily="18" charset="0"/>
                <a:ea typeface="Cambria" panose="02040503050406030204" pitchFamily="18" charset="0"/>
              </a:rPr>
              <a:t>ncourage the patient by saying "keep blowing", "do not stop", etc.</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After complete exhalation ask the patient to take rapid maximum inhalation.</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504075B0-CB97-395D-5EC7-5BFADB53DD1B}"/>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TEST TECHNIQUE:</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21699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4637F-9EE3-4700-69FF-8AAC7FD378CE}"/>
              </a:ext>
            </a:extLst>
          </p:cNvPr>
          <p:cNvSpPr>
            <a:spLocks noGrp="1"/>
          </p:cNvSpPr>
          <p:nvPr>
            <p:ph idx="1"/>
          </p:nvPr>
        </p:nvSpPr>
        <p:spPr>
          <a:xfrm>
            <a:off x="677333" y="361078"/>
            <a:ext cx="9009529" cy="6262843"/>
          </a:xfrm>
        </p:spPr>
        <p:txBody>
          <a:bodyPr>
            <a:normAutofit/>
          </a:bodyPr>
          <a:lstStyle/>
          <a:p>
            <a:r>
              <a:rPr lang="en-IN" sz="2400" b="0" i="0" dirty="0">
                <a:effectLst/>
                <a:latin typeface="Cambria" panose="02040503050406030204" pitchFamily="18" charset="0"/>
                <a:ea typeface="Cambria" panose="02040503050406030204" pitchFamily="18" charset="0"/>
              </a:rPr>
              <a:t>Repeat test for minimum three times and take best value for interpretation.</a:t>
            </a:r>
          </a:p>
          <a:p>
            <a:r>
              <a:rPr lang="en-IN" sz="2400" b="0" i="0" dirty="0">
                <a:effectLst/>
                <a:latin typeface="Cambria" panose="02040503050406030204" pitchFamily="18" charset="0"/>
                <a:ea typeface="Cambria" panose="02040503050406030204" pitchFamily="18" charset="0"/>
              </a:rPr>
              <a:t>At least three tests of acceptable efforts are performed to ensure reproducibility of results.</a:t>
            </a:r>
            <a:r>
              <a:rPr lang="en-IN" sz="2400" dirty="0">
                <a:latin typeface="Cambria" panose="02040503050406030204" pitchFamily="18" charset="0"/>
                <a:ea typeface="Cambria" panose="02040503050406030204" pitchFamily="18" charset="0"/>
              </a:rPr>
              <a:t> </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When both acceptability and repeatability criteria are met, the test can be concluded.</a:t>
            </a:r>
          </a:p>
          <a:p>
            <a:r>
              <a:rPr lang="en-IN" sz="2400" b="0" i="0" dirty="0">
                <a:effectLst/>
                <a:latin typeface="Cambria" panose="02040503050406030204" pitchFamily="18" charset="0"/>
                <a:ea typeface="Cambria" panose="02040503050406030204" pitchFamily="18" charset="0"/>
              </a:rPr>
              <a:t> Up to</a:t>
            </a:r>
            <a:r>
              <a:rPr lang="en-IN" sz="2400" b="1" i="0" dirty="0">
                <a:effectLst/>
                <a:latin typeface="Cambria" panose="02040503050406030204" pitchFamily="18" charset="0"/>
                <a:ea typeface="Cambria" panose="02040503050406030204" pitchFamily="18" charset="0"/>
              </a:rPr>
              <a:t> 8 manoeuvres</a:t>
            </a:r>
            <a:r>
              <a:rPr lang="en-IN" sz="2400" b="0" i="0" dirty="0">
                <a:effectLst/>
                <a:latin typeface="Cambria" panose="02040503050406030204" pitchFamily="18" charset="0"/>
                <a:ea typeface="Cambria" panose="02040503050406030204" pitchFamily="18" charset="0"/>
              </a:rPr>
              <a:t> should be performed until the criteria are met or the patient is unable to continue. </a:t>
            </a:r>
          </a:p>
          <a:p>
            <a:r>
              <a:rPr lang="en-IN" sz="2400" dirty="0">
                <a:effectLst/>
                <a:latin typeface="Cambria" panose="02040503050406030204" pitchFamily="18" charset="0"/>
                <a:ea typeface="Cambria" panose="02040503050406030204" pitchFamily="18" charset="0"/>
              </a:rPr>
              <a:t>Spirometry should be recorded again 15– 30 minutes after administration of a SABA e.g. 200– 400 mcg of salbutamol, to check for bronchodilator reversibility.</a:t>
            </a:r>
          </a:p>
          <a:p>
            <a:r>
              <a:rPr lang="en-IN" sz="2400" dirty="0">
                <a:effectLst/>
                <a:latin typeface="Cambria" panose="02040503050406030204" pitchFamily="18" charset="0"/>
                <a:ea typeface="Cambria" panose="02040503050406030204" pitchFamily="18" charset="0"/>
              </a:rPr>
              <a:t>Post-bronchodilator change in FEV1 by 12% and 200 ml is considered as good bronchodilator reversibility (BDR).</a:t>
            </a:r>
          </a:p>
          <a:p>
            <a:endParaRPr lang="en-US" sz="2400" dirty="0"/>
          </a:p>
        </p:txBody>
      </p:sp>
    </p:spTree>
    <p:extLst>
      <p:ext uri="{BB962C8B-B14F-4D97-AF65-F5344CB8AC3E}">
        <p14:creationId xmlns:p14="http://schemas.microsoft.com/office/powerpoint/2010/main" val="372489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143CFEF-20FA-D563-F77D-DE8222CDB9A5}"/>
              </a:ext>
            </a:extLst>
          </p:cNvPr>
          <p:cNvSpPr>
            <a:spLocks noGrp="1"/>
          </p:cNvSpPr>
          <p:nvPr>
            <p:ph type="body" idx="1"/>
          </p:nvPr>
        </p:nvSpPr>
        <p:spPr>
          <a:xfrm>
            <a:off x="675745" y="371749"/>
            <a:ext cx="4185623" cy="566326"/>
          </a:xfrm>
        </p:spPr>
        <p:txBody>
          <a:bodyPr/>
          <a:lstStyle/>
          <a:p>
            <a:r>
              <a:rPr lang="en-IN" sz="2400" b="1" u="sng" dirty="0">
                <a:latin typeface="Cambria" panose="02040503050406030204" pitchFamily="18" charset="0"/>
                <a:ea typeface="Cambria" panose="02040503050406030204" pitchFamily="18" charset="0"/>
              </a:rPr>
              <a:t>ACCEPTABILITY CRITERIA </a:t>
            </a:r>
            <a:endParaRPr lang="en-US" b="1" dirty="0">
              <a:latin typeface="Cambria" panose="02040503050406030204" pitchFamily="18" charset="0"/>
              <a:ea typeface="Cambria" panose="02040503050406030204" pitchFamily="18" charset="0"/>
            </a:endParaRPr>
          </a:p>
        </p:txBody>
      </p:sp>
      <p:sp>
        <p:nvSpPr>
          <p:cNvPr id="12" name="Text Placeholder 11">
            <a:extLst>
              <a:ext uri="{FF2B5EF4-FFF2-40B4-BE49-F238E27FC236}">
                <a16:creationId xmlns:a16="http://schemas.microsoft.com/office/drawing/2014/main" id="{6049F06E-3220-5723-4E8C-86E427B0FE2E}"/>
              </a:ext>
            </a:extLst>
          </p:cNvPr>
          <p:cNvSpPr>
            <a:spLocks noGrp="1"/>
          </p:cNvSpPr>
          <p:nvPr>
            <p:ph type="body" sz="quarter" idx="3"/>
          </p:nvPr>
        </p:nvSpPr>
        <p:spPr>
          <a:xfrm>
            <a:off x="5088383" y="392916"/>
            <a:ext cx="4185618" cy="566326"/>
          </a:xfrm>
        </p:spPr>
        <p:txBody>
          <a:bodyPr/>
          <a:lstStyle/>
          <a:p>
            <a:r>
              <a:rPr lang="en-IN" sz="2400" b="1" u="sng" dirty="0">
                <a:latin typeface="Cambria" panose="02040503050406030204" pitchFamily="18" charset="0"/>
                <a:ea typeface="Cambria" panose="02040503050406030204" pitchFamily="18" charset="0"/>
              </a:rPr>
              <a:t>REPEATABILITY CRITERIA </a:t>
            </a:r>
            <a:endParaRPr lang="en-US" b="1" dirty="0">
              <a:latin typeface="Cambria" panose="02040503050406030204" pitchFamily="18" charset="0"/>
              <a:ea typeface="Cambria" panose="02040503050406030204" pitchFamily="18" charset="0"/>
            </a:endParaRPr>
          </a:p>
        </p:txBody>
      </p:sp>
      <p:sp>
        <p:nvSpPr>
          <p:cNvPr id="13" name="Content Placeholder 12">
            <a:extLst>
              <a:ext uri="{FF2B5EF4-FFF2-40B4-BE49-F238E27FC236}">
                <a16:creationId xmlns:a16="http://schemas.microsoft.com/office/drawing/2014/main" id="{A0A290E4-7FE6-EC1A-94DE-11EC1BFFF13B}"/>
              </a:ext>
            </a:extLst>
          </p:cNvPr>
          <p:cNvSpPr>
            <a:spLocks noGrp="1"/>
          </p:cNvSpPr>
          <p:nvPr>
            <p:ph sz="quarter" idx="4"/>
          </p:nvPr>
        </p:nvSpPr>
        <p:spPr>
          <a:xfrm>
            <a:off x="5088384" y="1106552"/>
            <a:ext cx="4185617" cy="3014722"/>
          </a:xfrm>
          <a:ln>
            <a:solidFill>
              <a:schemeClr val="accent6">
                <a:lumMod val="50000"/>
              </a:schemeClr>
            </a:solidFill>
          </a:ln>
        </p:spPr>
        <p:txBody>
          <a:bodyPr>
            <a:noAutofit/>
          </a:bodyPr>
          <a:lstStyle/>
          <a:p>
            <a:r>
              <a:rPr lang="en-IN" sz="2000" b="0" i="0" dirty="0">
                <a:effectLst/>
                <a:latin typeface="Cambria" panose="02040503050406030204" pitchFamily="18" charset="0"/>
                <a:ea typeface="Cambria" panose="02040503050406030204" pitchFamily="18" charset="0"/>
              </a:rPr>
              <a:t>Three acceptable manoeuvres (meeting above criteria)</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﻿﻿The two largest FVC measurements within 150 ml of each other</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﻿﻿The two largest FEV1 measurements within 150 ml of each other. </a:t>
            </a:r>
            <a:endParaRPr lang="en-IN" sz="2000" dirty="0">
              <a:effectLst/>
              <a:latin typeface="Cambria" panose="02040503050406030204" pitchFamily="18" charset="0"/>
              <a:ea typeface="Cambria" panose="02040503050406030204" pitchFamily="18" charset="0"/>
            </a:endParaRPr>
          </a:p>
        </p:txBody>
      </p:sp>
      <p:sp>
        <p:nvSpPr>
          <p:cNvPr id="15" name="Content Placeholder 14">
            <a:extLst>
              <a:ext uri="{FF2B5EF4-FFF2-40B4-BE49-F238E27FC236}">
                <a16:creationId xmlns:a16="http://schemas.microsoft.com/office/drawing/2014/main" id="{D95FA9B9-D98A-BBA2-A53F-98789A20F7CD}"/>
              </a:ext>
            </a:extLst>
          </p:cNvPr>
          <p:cNvSpPr>
            <a:spLocks noGrp="1"/>
          </p:cNvSpPr>
          <p:nvPr>
            <p:ph sz="half" idx="2"/>
          </p:nvPr>
        </p:nvSpPr>
        <p:spPr>
          <a:xfrm>
            <a:off x="675745" y="1106552"/>
            <a:ext cx="4185623" cy="5616977"/>
          </a:xfrm>
          <a:ln>
            <a:solidFill>
              <a:schemeClr val="accent6">
                <a:lumMod val="50000"/>
              </a:schemeClr>
            </a:solidFill>
          </a:ln>
        </p:spPr>
        <p:txBody>
          <a:bodyPr>
            <a:noAutofit/>
          </a:bodyPr>
          <a:lstStyle/>
          <a:p>
            <a:r>
              <a:rPr lang="en-IN" sz="1900" b="0" i="0" dirty="0">
                <a:effectLst/>
                <a:latin typeface="Cambria" panose="02040503050406030204" pitchFamily="18" charset="0"/>
                <a:ea typeface="Cambria" panose="02040503050406030204" pitchFamily="18" charset="0"/>
              </a:rPr>
              <a:t>Free from artefacts (such as cough or glottis closure early in expiration)</a:t>
            </a:r>
            <a:endParaRPr lang="en-IN" sz="1900" dirty="0">
              <a:effectLst/>
              <a:latin typeface="Cambria" panose="02040503050406030204" pitchFamily="18" charset="0"/>
              <a:ea typeface="Cambria" panose="02040503050406030204" pitchFamily="18" charset="0"/>
            </a:endParaRPr>
          </a:p>
          <a:p>
            <a:r>
              <a:rPr lang="en-IN" sz="1900" b="0" i="0" dirty="0">
                <a:effectLst/>
                <a:latin typeface="Cambria" panose="02040503050406030204" pitchFamily="18" charset="0"/>
                <a:ea typeface="Cambria" panose="02040503050406030204" pitchFamily="18" charset="0"/>
              </a:rPr>
              <a:t>﻿﻿Free from leaks</a:t>
            </a:r>
            <a:endParaRPr lang="en-IN" sz="1900" dirty="0">
              <a:effectLst/>
              <a:latin typeface="Cambria" panose="02040503050406030204" pitchFamily="18" charset="0"/>
              <a:ea typeface="Cambria" panose="02040503050406030204" pitchFamily="18" charset="0"/>
            </a:endParaRPr>
          </a:p>
          <a:p>
            <a:r>
              <a:rPr lang="en-IN" sz="1900" b="0" i="0" dirty="0">
                <a:effectLst/>
                <a:latin typeface="Cambria" panose="02040503050406030204" pitchFamily="18" charset="0"/>
                <a:ea typeface="Cambria" panose="02040503050406030204" pitchFamily="18" charset="0"/>
              </a:rPr>
              <a:t>﻿﻿Good starts</a:t>
            </a:r>
            <a:endParaRPr lang="en-IN" sz="1900" dirty="0">
              <a:effectLst/>
              <a:latin typeface="Cambria" panose="02040503050406030204" pitchFamily="18" charset="0"/>
              <a:ea typeface="Cambria" panose="02040503050406030204" pitchFamily="18" charset="0"/>
            </a:endParaRPr>
          </a:p>
          <a:p>
            <a:r>
              <a:rPr lang="en-IN" sz="1900" dirty="0">
                <a:effectLst/>
                <a:latin typeface="Cambria" panose="02040503050406030204" pitchFamily="18" charset="0"/>
                <a:ea typeface="Cambria" panose="02040503050406030204" pitchFamily="18" charset="0"/>
              </a:rPr>
              <a:t>Extrapolation back from the peak flow produces a theoretical start time from which the measurement should be timed. This new time zero should occur within  5% of the FVC or within 150 ml.</a:t>
            </a:r>
          </a:p>
          <a:p>
            <a:r>
              <a:rPr lang="en-IN" sz="1900" b="0" i="0" dirty="0">
                <a:effectLst/>
                <a:latin typeface="Cambria" panose="02040503050406030204" pitchFamily="18" charset="0"/>
                <a:ea typeface="Cambria" panose="02040503050406030204" pitchFamily="18" charset="0"/>
              </a:rPr>
              <a:t>Acceptable exhalation: </a:t>
            </a:r>
            <a:r>
              <a:rPr lang="en-IN" sz="1900" b="1" i="0" dirty="0">
                <a:effectLst/>
                <a:latin typeface="Cambria" panose="02040503050406030204" pitchFamily="18" charset="0"/>
                <a:ea typeface="Cambria" panose="02040503050406030204" pitchFamily="18" charset="0"/>
              </a:rPr>
              <a:t>Adults-</a:t>
            </a:r>
            <a:r>
              <a:rPr lang="en-IN" sz="1900" b="0" i="0" dirty="0">
                <a:effectLst/>
                <a:latin typeface="Cambria" panose="02040503050406030204" pitchFamily="18" charset="0"/>
                <a:ea typeface="Cambria" panose="02040503050406030204" pitchFamily="18" charset="0"/>
              </a:rPr>
              <a:t> at least 6 s of exhalation and a plateau in the volume curve. </a:t>
            </a:r>
            <a:r>
              <a:rPr lang="en-IN" sz="1900" b="1" i="0" dirty="0">
                <a:effectLst/>
                <a:latin typeface="Cambria" panose="02040503050406030204" pitchFamily="18" charset="0"/>
                <a:ea typeface="Cambria" panose="02040503050406030204" pitchFamily="18" charset="0"/>
              </a:rPr>
              <a:t>Children &lt;1-</a:t>
            </a:r>
            <a:r>
              <a:rPr lang="en-IN" sz="1900" b="0" i="0" dirty="0">
                <a:effectLst/>
                <a:latin typeface="Cambria" panose="02040503050406030204" pitchFamily="18" charset="0"/>
                <a:ea typeface="Cambria" panose="02040503050406030204" pitchFamily="18" charset="0"/>
              </a:rPr>
              <a:t>, at least 3 seconds of exhalation and a plateau in the volume curve.</a:t>
            </a:r>
            <a:endParaRPr lang="en-IN" sz="1900" dirty="0">
              <a:effectLst/>
              <a:latin typeface="Cambria" panose="02040503050406030204" pitchFamily="18" charset="0"/>
              <a:ea typeface="Cambria" panose="02040503050406030204" pitchFamily="18" charset="0"/>
            </a:endParaRPr>
          </a:p>
          <a:p>
            <a:endParaRPr lang="en-US" sz="1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450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AE3F93-CCC8-179A-937F-F8E6D042707C}"/>
              </a:ext>
            </a:extLst>
          </p:cNvPr>
          <p:cNvSpPr>
            <a:spLocks noGrp="1"/>
          </p:cNvSpPr>
          <p:nvPr>
            <p:ph idx="1"/>
          </p:nvPr>
        </p:nvSpPr>
        <p:spPr>
          <a:xfrm>
            <a:off x="677334" y="1612745"/>
            <a:ext cx="8596668" cy="4787059"/>
          </a:xfrm>
        </p:spPr>
        <p:txBody>
          <a:bodyPr>
            <a:noAutofit/>
          </a:bodyPr>
          <a:lstStyle/>
          <a:p>
            <a:r>
              <a:rPr lang="en-IN" sz="2400" b="0" i="0" dirty="0">
                <a:effectLst/>
                <a:latin typeface="Cambria" panose="02040503050406030204" pitchFamily="18" charset="0"/>
                <a:ea typeface="Cambria" panose="02040503050406030204" pitchFamily="18" charset="0"/>
              </a:rPr>
              <a:t>Sub-maximal effort</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﻿﻿Leaks between the lips and mouthpiece</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﻿﻿Incomplete inspiration or expiration</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﻿﻿Hesitation at the start of the expiration</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﻿﻿Cough (within the first second of expiration)</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﻿﻿Glottic closure</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﻿﻿Obstruction of the mouthpiece by the tongue</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﻿﻿Vocalisation during the forced manoeuvre.</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﻿﻿Poor posture.</a:t>
            </a:r>
            <a:endParaRPr lang="en-US" sz="2400" dirty="0">
              <a:latin typeface="Cambria" panose="02040503050406030204" pitchFamily="18" charset="0"/>
              <a:ea typeface="Cambria" panose="02040503050406030204" pitchFamily="18" charset="0"/>
            </a:endParaRPr>
          </a:p>
        </p:txBody>
      </p:sp>
      <p:sp>
        <p:nvSpPr>
          <p:cNvPr id="8" name="Title 1">
            <a:extLst>
              <a:ext uri="{FF2B5EF4-FFF2-40B4-BE49-F238E27FC236}">
                <a16:creationId xmlns:a16="http://schemas.microsoft.com/office/drawing/2014/main" id="{5539029D-C4FE-B840-D3A4-99842785857B}"/>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COMMON PROBLEMS: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80542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51DA-3FFD-D8A7-A7D5-B42385556145}"/>
              </a:ext>
            </a:extLst>
          </p:cNvPr>
          <p:cNvSpPr>
            <a:spLocks noGrp="1"/>
          </p:cNvSpPr>
          <p:nvPr>
            <p:ph type="title"/>
          </p:nvPr>
        </p:nvSpPr>
        <p:spPr>
          <a:xfrm>
            <a:off x="677334" y="211168"/>
            <a:ext cx="8596668" cy="842902"/>
          </a:xfrm>
        </p:spPr>
        <p:txBody>
          <a:bodyPr>
            <a:normAutofit/>
          </a:body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COMPLETE PULMONARY SURVEY</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
        <p:nvSpPr>
          <p:cNvPr id="4" name="Text Placeholder 3">
            <a:extLst>
              <a:ext uri="{FF2B5EF4-FFF2-40B4-BE49-F238E27FC236}">
                <a16:creationId xmlns:a16="http://schemas.microsoft.com/office/drawing/2014/main" id="{1C274ECA-AEC4-AEF7-CC89-528DDBF5EBA1}"/>
              </a:ext>
            </a:extLst>
          </p:cNvPr>
          <p:cNvSpPr>
            <a:spLocks noGrp="1"/>
          </p:cNvSpPr>
          <p:nvPr>
            <p:ph type="body" idx="1"/>
          </p:nvPr>
        </p:nvSpPr>
        <p:spPr>
          <a:xfrm>
            <a:off x="675744" y="1127549"/>
            <a:ext cx="4412639" cy="842903"/>
          </a:xfrm>
        </p:spPr>
        <p:txBody>
          <a:bodyPr/>
          <a:lstStyle/>
          <a:p>
            <a:r>
              <a:rPr lang="en-IN" b="1" u="sng" dirty="0">
                <a:latin typeface="Cambria" panose="02040503050406030204" pitchFamily="18" charset="0"/>
                <a:ea typeface="Cambria" panose="02040503050406030204" pitchFamily="18" charset="0"/>
                <a:cs typeface="Aldhabi" pitchFamily="2" charset="-78"/>
              </a:rPr>
              <a:t>TESTS OF MECHANICAL FUNCTION</a:t>
            </a:r>
            <a:endParaRPr lang="en-US" dirty="0"/>
          </a:p>
        </p:txBody>
      </p:sp>
      <p:sp>
        <p:nvSpPr>
          <p:cNvPr id="3" name="Content Placeholder 2">
            <a:extLst>
              <a:ext uri="{FF2B5EF4-FFF2-40B4-BE49-F238E27FC236}">
                <a16:creationId xmlns:a16="http://schemas.microsoft.com/office/drawing/2014/main" id="{7AF04C8F-27CC-87FB-2658-F4454D5988F1}"/>
              </a:ext>
            </a:extLst>
          </p:cNvPr>
          <p:cNvSpPr>
            <a:spLocks noGrp="1"/>
          </p:cNvSpPr>
          <p:nvPr>
            <p:ph sz="half" idx="2"/>
          </p:nvPr>
        </p:nvSpPr>
        <p:spPr>
          <a:xfrm>
            <a:off x="675745" y="2077342"/>
            <a:ext cx="4185623" cy="4569490"/>
          </a:xfrm>
          <a:ln>
            <a:solidFill>
              <a:schemeClr val="accent6">
                <a:lumMod val="50000"/>
              </a:schemeClr>
            </a:solidFill>
          </a:ln>
        </p:spPr>
        <p:txBody>
          <a:bodyPr>
            <a:noAutofit/>
          </a:bodyPr>
          <a:lstStyle/>
          <a:p>
            <a:pPr marL="0" indent="0">
              <a:buNone/>
            </a:pPr>
            <a:r>
              <a:rPr lang="en-IN" b="1" dirty="0">
                <a:latin typeface="Cambria" panose="02040503050406030204" pitchFamily="18" charset="0"/>
                <a:ea typeface="Cambria" panose="02040503050406030204" pitchFamily="18" charset="0"/>
                <a:cs typeface="Aldhabi" pitchFamily="2" charset="-78"/>
              </a:rPr>
              <a:t>A. SPIROMETRY</a:t>
            </a:r>
            <a:r>
              <a:rPr lang="en-IN" dirty="0">
                <a:latin typeface="Cambria" panose="02040503050406030204" pitchFamily="18" charset="0"/>
                <a:ea typeface="Cambria" panose="02040503050406030204" pitchFamily="18" charset="0"/>
                <a:cs typeface="Aldhabi" pitchFamily="2" charset="-78"/>
              </a:rPr>
              <a:t> </a:t>
            </a:r>
          </a:p>
          <a:p>
            <a:pPr marL="0" indent="0">
              <a:buNone/>
            </a:pPr>
            <a:r>
              <a:rPr lang="en-IN" dirty="0">
                <a:latin typeface="Cambria" panose="02040503050406030204" pitchFamily="18" charset="0"/>
                <a:ea typeface="Cambria" panose="02040503050406030204" pitchFamily="18" charset="0"/>
                <a:cs typeface="Aldhabi" pitchFamily="2" charset="-78"/>
              </a:rPr>
              <a:t>      - Volumes &amp; Capacities</a:t>
            </a:r>
          </a:p>
          <a:p>
            <a:pPr marL="0" indent="0">
              <a:buNone/>
            </a:pPr>
            <a:r>
              <a:rPr lang="en-IN" dirty="0">
                <a:latin typeface="Cambria" panose="02040503050406030204" pitchFamily="18" charset="0"/>
                <a:ea typeface="Cambria" panose="02040503050406030204" pitchFamily="18" charset="0"/>
                <a:cs typeface="Aldhabi" pitchFamily="2" charset="-78"/>
              </a:rPr>
              <a:t>      - </a:t>
            </a:r>
            <a:r>
              <a:rPr lang="en-IN" b="0" i="0" dirty="0">
                <a:effectLst/>
                <a:latin typeface="Cambria" panose="02040503050406030204" pitchFamily="18" charset="0"/>
                <a:ea typeface="Cambria" panose="02040503050406030204" pitchFamily="18" charset="0"/>
                <a:cs typeface="Aldhabi" pitchFamily="2" charset="-78"/>
              </a:rPr>
              <a:t>Flow volume loops</a:t>
            </a:r>
            <a:endParaRPr lang="en-IN" dirty="0">
              <a:effectLst/>
              <a:latin typeface="Cambria" panose="02040503050406030204" pitchFamily="18" charset="0"/>
              <a:ea typeface="Cambria" panose="02040503050406030204" pitchFamily="18" charset="0"/>
              <a:cs typeface="Aldhabi" pitchFamily="2" charset="-78"/>
            </a:endParaRPr>
          </a:p>
          <a:p>
            <a:pPr marL="0" indent="0">
              <a:buNone/>
            </a:pPr>
            <a:r>
              <a:rPr lang="en-IN" b="0" i="0" dirty="0">
                <a:effectLst/>
                <a:latin typeface="Cambria" panose="02040503050406030204" pitchFamily="18" charset="0"/>
                <a:ea typeface="Cambria" panose="02040503050406030204" pitchFamily="18" charset="0"/>
                <a:cs typeface="Aldhabi" pitchFamily="2" charset="-78"/>
              </a:rPr>
              <a:t>      - Flow rates (</a:t>
            </a:r>
            <a:r>
              <a:rPr lang="en-IN" b="0" i="0" dirty="0" err="1">
                <a:effectLst/>
                <a:latin typeface="Cambria" panose="02040503050406030204" pitchFamily="18" charset="0"/>
                <a:ea typeface="Cambria" panose="02040503050406030204" pitchFamily="18" charset="0"/>
                <a:cs typeface="Aldhabi" pitchFamily="2" charset="-78"/>
              </a:rPr>
              <a:t>insp</a:t>
            </a:r>
            <a:r>
              <a:rPr lang="en-IN" b="0" i="0" dirty="0">
                <a:effectLst/>
                <a:latin typeface="Cambria" panose="02040503050406030204" pitchFamily="18" charset="0"/>
                <a:ea typeface="Cambria" panose="02040503050406030204" pitchFamily="18" charset="0"/>
                <a:cs typeface="Aldhabi" pitchFamily="2" charset="-78"/>
              </a:rPr>
              <a:t> &amp; </a:t>
            </a:r>
            <a:r>
              <a:rPr lang="en-IN" b="0" i="0" dirty="0" err="1">
                <a:effectLst/>
                <a:latin typeface="Cambria" panose="02040503050406030204" pitchFamily="18" charset="0"/>
                <a:ea typeface="Cambria" panose="02040503050406030204" pitchFamily="18" charset="0"/>
                <a:cs typeface="Aldhabi" pitchFamily="2" charset="-78"/>
              </a:rPr>
              <a:t>exp</a:t>
            </a:r>
            <a:r>
              <a:rPr lang="en-IN" b="0" i="0" dirty="0">
                <a:effectLst/>
                <a:latin typeface="Cambria" panose="02040503050406030204" pitchFamily="18" charset="0"/>
                <a:ea typeface="Cambria" panose="02040503050406030204" pitchFamily="18" charset="0"/>
                <a:cs typeface="Aldhabi" pitchFamily="2" charset="-78"/>
              </a:rPr>
              <a:t>)</a:t>
            </a:r>
            <a:endParaRPr lang="en-IN" dirty="0">
              <a:latin typeface="Cambria" panose="02040503050406030204" pitchFamily="18" charset="0"/>
              <a:ea typeface="Cambria" panose="02040503050406030204" pitchFamily="18" charset="0"/>
              <a:cs typeface="Aldhabi" pitchFamily="2" charset="-78"/>
            </a:endParaRPr>
          </a:p>
          <a:p>
            <a:pPr marL="0" indent="0">
              <a:buNone/>
            </a:pPr>
            <a:r>
              <a:rPr lang="en-IN" b="0" i="0" dirty="0">
                <a:effectLst/>
                <a:latin typeface="Cambria" panose="02040503050406030204" pitchFamily="18" charset="0"/>
                <a:ea typeface="Cambria" panose="02040503050406030204" pitchFamily="18" charset="0"/>
                <a:cs typeface="Aldhabi" pitchFamily="2" charset="-78"/>
              </a:rPr>
              <a:t>      - Bronchodilator reversibility</a:t>
            </a:r>
            <a:endParaRPr lang="en-IN" dirty="0">
              <a:latin typeface="Cambria" panose="02040503050406030204" pitchFamily="18" charset="0"/>
              <a:ea typeface="Cambria" panose="02040503050406030204" pitchFamily="18" charset="0"/>
              <a:cs typeface="Aldhabi" pitchFamily="2" charset="-78"/>
            </a:endParaRPr>
          </a:p>
          <a:p>
            <a:pPr marL="0" indent="0">
              <a:buNone/>
            </a:pPr>
            <a:r>
              <a:rPr lang="en-IN" b="1" dirty="0">
                <a:latin typeface="Cambria" panose="02040503050406030204" pitchFamily="18" charset="0"/>
                <a:ea typeface="Cambria" panose="02040503050406030204" pitchFamily="18" charset="0"/>
                <a:cs typeface="Aldhabi" pitchFamily="2" charset="-78"/>
              </a:rPr>
              <a:t>B. STATIC LUNG VOLUMES</a:t>
            </a:r>
          </a:p>
          <a:p>
            <a:pPr marL="0" indent="0">
              <a:buNone/>
            </a:pPr>
            <a:r>
              <a:rPr lang="en-IN" b="1" dirty="0">
                <a:latin typeface="Cambria" panose="02040503050406030204" pitchFamily="18" charset="0"/>
                <a:ea typeface="Cambria" panose="02040503050406030204" pitchFamily="18" charset="0"/>
                <a:cs typeface="Aldhabi" pitchFamily="2" charset="-78"/>
              </a:rPr>
              <a:t>C. RESPIRATORY MECHANICS</a:t>
            </a:r>
            <a:r>
              <a:rPr lang="en-IN" dirty="0">
                <a:latin typeface="Cambria" panose="02040503050406030204" pitchFamily="18" charset="0"/>
                <a:ea typeface="Cambria" panose="02040503050406030204" pitchFamily="18" charset="0"/>
                <a:cs typeface="Aldhabi" pitchFamily="2" charset="-78"/>
              </a:rPr>
              <a:t> </a:t>
            </a:r>
          </a:p>
          <a:p>
            <a:pPr marL="0" indent="0">
              <a:buNone/>
            </a:pPr>
            <a:r>
              <a:rPr lang="en-IN" dirty="0">
                <a:latin typeface="Cambria" panose="02040503050406030204" pitchFamily="18" charset="0"/>
                <a:ea typeface="Cambria" panose="02040503050406030204" pitchFamily="18" charset="0"/>
                <a:cs typeface="Aldhabi" pitchFamily="2" charset="-78"/>
              </a:rPr>
              <a:t>     - Respiratory Muscle Strength</a:t>
            </a:r>
          </a:p>
          <a:p>
            <a:pPr marL="0" indent="0">
              <a:buNone/>
            </a:pPr>
            <a:r>
              <a:rPr lang="en-IN" b="0" i="0" dirty="0">
                <a:effectLst/>
                <a:latin typeface="Cambria" panose="02040503050406030204" pitchFamily="18" charset="0"/>
                <a:ea typeface="Cambria" panose="02040503050406030204" pitchFamily="18" charset="0"/>
                <a:cs typeface="Aldhabi" pitchFamily="2" charset="-78"/>
              </a:rPr>
              <a:t>     - Elastic recoil of lungs &amp; chest wall</a:t>
            </a:r>
            <a:endParaRPr lang="en-IN" dirty="0">
              <a:latin typeface="Cambria" panose="02040503050406030204" pitchFamily="18" charset="0"/>
              <a:ea typeface="Cambria" panose="02040503050406030204" pitchFamily="18" charset="0"/>
              <a:cs typeface="Aldhabi" pitchFamily="2" charset="-78"/>
            </a:endParaRPr>
          </a:p>
          <a:p>
            <a:pPr marL="0" indent="0">
              <a:buNone/>
            </a:pPr>
            <a:r>
              <a:rPr lang="en-IN" b="0" i="0" dirty="0">
                <a:effectLst/>
                <a:latin typeface="Cambria" panose="02040503050406030204" pitchFamily="18" charset="0"/>
                <a:ea typeface="Cambria" panose="02040503050406030204" pitchFamily="18" charset="0"/>
                <a:cs typeface="Aldhabi" pitchFamily="2" charset="-78"/>
              </a:rPr>
              <a:t>     - Respiratory resistances</a:t>
            </a:r>
            <a:endParaRPr lang="en-IN" dirty="0">
              <a:latin typeface="Cambria" panose="02040503050406030204" pitchFamily="18" charset="0"/>
              <a:ea typeface="Cambria" panose="02040503050406030204" pitchFamily="18" charset="0"/>
              <a:cs typeface="Aldhabi" pitchFamily="2" charset="-78"/>
            </a:endParaRPr>
          </a:p>
          <a:p>
            <a:pPr marL="0" indent="0">
              <a:buNone/>
            </a:pPr>
            <a:r>
              <a:rPr lang="en-IN" b="0" i="0" dirty="0">
                <a:effectLst/>
                <a:latin typeface="Cambria" panose="02040503050406030204" pitchFamily="18" charset="0"/>
                <a:ea typeface="Cambria" panose="02040503050406030204" pitchFamily="18" charset="0"/>
                <a:cs typeface="Aldhabi" pitchFamily="2" charset="-78"/>
              </a:rPr>
              <a:t>     - Bronchial provocation</a:t>
            </a:r>
            <a:endParaRPr lang="en-IN" dirty="0">
              <a:latin typeface="Cambria" panose="02040503050406030204" pitchFamily="18" charset="0"/>
              <a:ea typeface="Cambria" panose="02040503050406030204" pitchFamily="18" charset="0"/>
              <a:cs typeface="Aldhabi" pitchFamily="2" charset="-78"/>
            </a:endParaRPr>
          </a:p>
        </p:txBody>
      </p:sp>
      <p:sp>
        <p:nvSpPr>
          <p:cNvPr id="5" name="Text Placeholder 4">
            <a:extLst>
              <a:ext uri="{FF2B5EF4-FFF2-40B4-BE49-F238E27FC236}">
                <a16:creationId xmlns:a16="http://schemas.microsoft.com/office/drawing/2014/main" id="{9D45F090-2D0F-6712-964D-6D48F057BF0F}"/>
              </a:ext>
            </a:extLst>
          </p:cNvPr>
          <p:cNvSpPr>
            <a:spLocks noGrp="1"/>
          </p:cNvSpPr>
          <p:nvPr>
            <p:ph type="body" sz="quarter" idx="3"/>
          </p:nvPr>
        </p:nvSpPr>
        <p:spPr>
          <a:xfrm>
            <a:off x="5088383" y="1061031"/>
            <a:ext cx="4185618" cy="531627"/>
          </a:xfrm>
        </p:spPr>
        <p:txBody>
          <a:bodyPr/>
          <a:lstStyle/>
          <a:p>
            <a:r>
              <a:rPr lang="en-IN" b="1" u="sng" dirty="0">
                <a:latin typeface="Cambria" panose="02040503050406030204" pitchFamily="18" charset="0"/>
                <a:ea typeface="Cambria" panose="02040503050406030204" pitchFamily="18" charset="0"/>
                <a:cs typeface="Aldhabi" pitchFamily="2" charset="-78"/>
              </a:rPr>
              <a:t>TESTS OF GAS EXCHANGE</a:t>
            </a:r>
          </a:p>
        </p:txBody>
      </p:sp>
      <p:sp>
        <p:nvSpPr>
          <p:cNvPr id="6" name="Content Placeholder 5">
            <a:extLst>
              <a:ext uri="{FF2B5EF4-FFF2-40B4-BE49-F238E27FC236}">
                <a16:creationId xmlns:a16="http://schemas.microsoft.com/office/drawing/2014/main" id="{D1295E84-EE14-11F2-FEDC-928DC3864CEC}"/>
              </a:ext>
            </a:extLst>
          </p:cNvPr>
          <p:cNvSpPr>
            <a:spLocks noGrp="1"/>
          </p:cNvSpPr>
          <p:nvPr>
            <p:ph sz="quarter" idx="4"/>
          </p:nvPr>
        </p:nvSpPr>
        <p:spPr>
          <a:xfrm>
            <a:off x="5088384" y="2077344"/>
            <a:ext cx="4185617" cy="1446284"/>
          </a:xfrm>
          <a:ln>
            <a:solidFill>
              <a:schemeClr val="accent6">
                <a:lumMod val="50000"/>
              </a:schemeClr>
            </a:solidFill>
          </a:ln>
        </p:spPr>
        <p:txBody>
          <a:bodyPr/>
          <a:lstStyle/>
          <a:p>
            <a:pPr marL="0" indent="0">
              <a:buNone/>
            </a:pPr>
            <a:r>
              <a:rPr lang="en-IN" b="1" dirty="0">
                <a:latin typeface="Cambria" panose="02040503050406030204" pitchFamily="18" charset="0"/>
                <a:ea typeface="Cambria" panose="02040503050406030204" pitchFamily="18" charset="0"/>
                <a:cs typeface="Aldhabi" pitchFamily="2" charset="-78"/>
              </a:rPr>
              <a:t>A. ABG </a:t>
            </a:r>
            <a:r>
              <a:rPr lang="en-IN" dirty="0">
                <a:latin typeface="Cambria" panose="02040503050406030204" pitchFamily="18" charset="0"/>
                <a:ea typeface="Cambria" panose="02040503050406030204" pitchFamily="18" charset="0"/>
                <a:cs typeface="Aldhabi" pitchFamily="2" charset="-78"/>
              </a:rPr>
              <a:t>(ARTERIAL BLOOD GAS ANALYSIS)</a:t>
            </a:r>
          </a:p>
          <a:p>
            <a:pPr marL="0" indent="0">
              <a:buNone/>
            </a:pPr>
            <a:r>
              <a:rPr lang="en-IN" b="1" dirty="0">
                <a:latin typeface="Cambria" panose="02040503050406030204" pitchFamily="18" charset="0"/>
                <a:ea typeface="Cambria" panose="02040503050406030204" pitchFamily="18" charset="0"/>
                <a:cs typeface="Aldhabi" pitchFamily="2" charset="-78"/>
              </a:rPr>
              <a:t>B. DLCO </a:t>
            </a:r>
            <a:r>
              <a:rPr lang="en-IN" dirty="0">
                <a:latin typeface="Cambria" panose="02040503050406030204" pitchFamily="18" charset="0"/>
                <a:ea typeface="Cambria" panose="02040503050406030204" pitchFamily="18" charset="0"/>
                <a:cs typeface="Aldhabi" pitchFamily="2" charset="-78"/>
              </a:rPr>
              <a:t>(DIFFUSING CAPACITY OF LUNGS FOR CO – transfer factor)</a:t>
            </a:r>
            <a:endParaRPr lang="en-US" dirty="0"/>
          </a:p>
        </p:txBody>
      </p:sp>
    </p:spTree>
    <p:extLst>
      <p:ext uri="{BB962C8B-B14F-4D97-AF65-F5344CB8AC3E}">
        <p14:creationId xmlns:p14="http://schemas.microsoft.com/office/powerpoint/2010/main" val="244284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47F50-A6AA-5122-D924-5AD1820E1DC8}"/>
              </a:ext>
            </a:extLst>
          </p:cNvPr>
          <p:cNvSpPr>
            <a:spLocks noGrp="1"/>
          </p:cNvSpPr>
          <p:nvPr>
            <p:ph idx="1"/>
          </p:nvPr>
        </p:nvSpPr>
        <p:spPr>
          <a:xfrm>
            <a:off x="647448" y="1774608"/>
            <a:ext cx="6561670" cy="4824412"/>
          </a:xfrm>
        </p:spPr>
        <p:txBody>
          <a:bodyPr>
            <a:noAutofit/>
          </a:bodyPr>
          <a:lstStyle/>
          <a:p>
            <a:r>
              <a:rPr lang="en-IN" sz="2300" b="0" i="0" dirty="0">
                <a:effectLst/>
                <a:latin typeface="Cambria" panose="02040503050406030204" pitchFamily="18" charset="0"/>
                <a:ea typeface="Cambria" panose="02040503050406030204" pitchFamily="18" charset="0"/>
              </a:rPr>
              <a:t>Flow is plotted against volume to display a continuous loop from inspiration to expiration. </a:t>
            </a:r>
          </a:p>
          <a:p>
            <a:r>
              <a:rPr lang="en-IN" sz="2300" b="0" i="0" dirty="0">
                <a:effectLst/>
                <a:latin typeface="Cambria" panose="02040503050406030204" pitchFamily="18" charset="0"/>
                <a:ea typeface="Cambria" panose="02040503050406030204" pitchFamily="18" charset="0"/>
              </a:rPr>
              <a:t>A normal </a:t>
            </a:r>
            <a:r>
              <a:rPr lang="en-IN" sz="2300" dirty="0">
                <a:latin typeface="Cambria" panose="02040503050406030204" pitchFamily="18" charset="0"/>
                <a:ea typeface="Cambria" panose="02040503050406030204" pitchFamily="18" charset="0"/>
              </a:rPr>
              <a:t>flow volu</a:t>
            </a:r>
            <a:r>
              <a:rPr lang="en-IN" sz="2300" b="0" i="0" dirty="0">
                <a:effectLst/>
                <a:latin typeface="Cambria" panose="02040503050406030204" pitchFamily="18" charset="0"/>
                <a:ea typeface="Cambria" panose="02040503050406030204" pitchFamily="18" charset="0"/>
              </a:rPr>
              <a:t>me loop has a rapid peak expiratory flow rate</a:t>
            </a:r>
            <a:r>
              <a:rPr lang="en-IN" sz="2300" dirty="0">
                <a:latin typeface="Cambria" panose="02040503050406030204" pitchFamily="18" charset="0"/>
                <a:ea typeface="Cambria" panose="02040503050406030204" pitchFamily="18" charset="0"/>
              </a:rPr>
              <a:t> which </a:t>
            </a:r>
            <a:r>
              <a:rPr lang="en-IN" sz="2300" b="0" i="0" dirty="0">
                <a:effectLst/>
                <a:latin typeface="Cambria" panose="02040503050406030204" pitchFamily="18" charset="0"/>
                <a:ea typeface="Cambria" panose="02040503050406030204" pitchFamily="18" charset="0"/>
              </a:rPr>
              <a:t>then falls down to meet the volume axis</a:t>
            </a:r>
            <a:r>
              <a:rPr lang="en-IN" sz="2300" dirty="0">
                <a:latin typeface="Cambria" panose="02040503050406030204" pitchFamily="18" charset="0"/>
                <a:ea typeface="Cambria" panose="02040503050406030204" pitchFamily="18" charset="0"/>
              </a:rPr>
              <a:t> (</a:t>
            </a:r>
            <a:r>
              <a:rPr lang="en-IN" sz="2300" b="0" i="0" dirty="0">
                <a:effectLst/>
                <a:latin typeface="Cambria" panose="02040503050406030204" pitchFamily="18" charset="0"/>
                <a:ea typeface="Cambria" panose="02040503050406030204" pitchFamily="18" charset="0"/>
              </a:rPr>
              <a:t>slope of the curve). </a:t>
            </a:r>
          </a:p>
          <a:p>
            <a:r>
              <a:rPr lang="en-IN" sz="2300" b="0" i="0" dirty="0">
                <a:effectLst/>
                <a:latin typeface="Cambria" panose="02040503050406030204" pitchFamily="18" charset="0"/>
                <a:ea typeface="Cambria" panose="02040503050406030204" pitchFamily="18" charset="0"/>
              </a:rPr>
              <a:t>The inspiratory portion of the loop is a deep curve plotted on the negative portion of the flow axis. </a:t>
            </a:r>
          </a:p>
          <a:p>
            <a:r>
              <a:rPr lang="en-IN" sz="2300" b="0" i="0" dirty="0">
                <a:effectLst/>
                <a:latin typeface="Cambria" panose="02040503050406030204" pitchFamily="18" charset="0"/>
                <a:ea typeface="Cambria" panose="02040503050406030204" pitchFamily="18" charset="0"/>
              </a:rPr>
              <a:t>Inspiratory flow </a:t>
            </a:r>
            <a:r>
              <a:rPr lang="en-IN" sz="2300" dirty="0">
                <a:latin typeface="Cambria" panose="02040503050406030204" pitchFamily="18" charset="0"/>
                <a:ea typeface="Cambria" panose="02040503050406030204" pitchFamily="18" charset="0"/>
              </a:rPr>
              <a:t>v</a:t>
            </a:r>
            <a:r>
              <a:rPr lang="en-IN" sz="2300" b="0" i="0" dirty="0">
                <a:effectLst/>
                <a:latin typeface="Cambria" panose="02040503050406030204" pitchFamily="18" charset="0"/>
                <a:ea typeface="Cambria" panose="02040503050406030204" pitchFamily="18" charset="0"/>
              </a:rPr>
              <a:t>olume curve are effort dependent over the entire vital capacity range. </a:t>
            </a:r>
          </a:p>
          <a:p>
            <a:r>
              <a:rPr lang="en-IN" sz="2300" b="0" i="0" dirty="0">
                <a:effectLst/>
                <a:latin typeface="Cambria" panose="02040503050406030204" pitchFamily="18" charset="0"/>
                <a:ea typeface="Cambria" panose="02040503050406030204" pitchFamily="18" charset="0"/>
              </a:rPr>
              <a:t>The overall shape of the flow volume loop is important in interpreting </a:t>
            </a:r>
            <a:r>
              <a:rPr lang="en-IN" sz="2300" b="0" i="0" dirty="0" err="1">
                <a:effectLst/>
                <a:latin typeface="Cambria" panose="02040503050406030204" pitchFamily="18" charset="0"/>
                <a:ea typeface="Cambria" panose="02040503050406030204" pitchFamily="18" charset="0"/>
              </a:rPr>
              <a:t>spirometric</a:t>
            </a:r>
            <a:r>
              <a:rPr lang="en-IN" sz="2300" b="0" i="0" dirty="0">
                <a:effectLst/>
                <a:latin typeface="Cambria" panose="02040503050406030204" pitchFamily="18" charset="0"/>
                <a:ea typeface="Cambria" panose="02040503050406030204" pitchFamily="18" charset="0"/>
              </a:rPr>
              <a:t> results.</a:t>
            </a:r>
            <a:endParaRPr lang="en-US" sz="2300" dirty="0">
              <a:latin typeface="Cambria" panose="02040503050406030204" pitchFamily="18" charset="0"/>
              <a:ea typeface="Cambria" panose="02040503050406030204" pitchFamily="18" charset="0"/>
            </a:endParaRPr>
          </a:p>
        </p:txBody>
      </p:sp>
      <p:sp>
        <p:nvSpPr>
          <p:cNvPr id="6" name="Title 1">
            <a:extLst>
              <a:ext uri="{FF2B5EF4-FFF2-40B4-BE49-F238E27FC236}">
                <a16:creationId xmlns:a16="http://schemas.microsoft.com/office/drawing/2014/main" id="{492649F6-8DE7-CAEC-E26E-18FEAC37423F}"/>
              </a:ext>
            </a:extLst>
          </p:cNvPr>
          <p:cNvSpPr txBox="1">
            <a:spLocks noGrp="1"/>
          </p:cNvSpPr>
          <p:nvPr>
            <p:ph type="title"/>
          </p:nvPr>
        </p:nvSpPr>
        <p:spPr>
          <a:xfrm>
            <a:off x="652432" y="136462"/>
            <a:ext cx="8596668" cy="13208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INTERPRETATION OF FLOW-VOLUME CURVE:</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pic>
        <p:nvPicPr>
          <p:cNvPr id="4" name="Picture 4">
            <a:extLst>
              <a:ext uri="{FF2B5EF4-FFF2-40B4-BE49-F238E27FC236}">
                <a16:creationId xmlns:a16="http://schemas.microsoft.com/office/drawing/2014/main" id="{1F2C3125-E700-FC68-B3DF-D9B4EAD18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3" y="1735265"/>
            <a:ext cx="4018486" cy="471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819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11FDBD7-8AE4-7670-4190-B19D6F5B6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98" y="253999"/>
            <a:ext cx="8678335" cy="4593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5D7FD99-FE6A-BFB3-D725-F39A03DD235D}"/>
              </a:ext>
            </a:extLst>
          </p:cNvPr>
          <p:cNvSpPr txBox="1"/>
          <p:nvPr/>
        </p:nvSpPr>
        <p:spPr>
          <a:xfrm>
            <a:off x="571496" y="5095896"/>
            <a:ext cx="8678335" cy="1508105"/>
          </a:xfrm>
          <a:prstGeom prst="rect">
            <a:avLst/>
          </a:prstGeom>
          <a:noFill/>
          <a:ln>
            <a:solidFill>
              <a:schemeClr val="accent6">
                <a:lumMod val="50000"/>
              </a:schemeClr>
            </a:solidFill>
          </a:ln>
        </p:spPr>
        <p:txBody>
          <a:bodyPr wrap="square" numCol="2" rtlCol="0">
            <a:spAutoFit/>
          </a:bodyPr>
          <a:lstStyle/>
          <a:p>
            <a:r>
              <a:rPr lang="en-IN" sz="2300" b="0" i="0" dirty="0">
                <a:effectLst/>
                <a:latin typeface="Cambria" panose="02040503050406030204" pitchFamily="18" charset="0"/>
                <a:ea typeface="Cambria" panose="02040503050406030204" pitchFamily="18" charset="0"/>
              </a:rPr>
              <a:t>A- normal </a:t>
            </a:r>
          </a:p>
          <a:p>
            <a:r>
              <a:rPr lang="en-IN" sz="2300" b="0" i="0" dirty="0">
                <a:effectLst/>
                <a:latin typeface="Cambria" panose="02040503050406030204" pitchFamily="18" charset="0"/>
                <a:ea typeface="Cambria" panose="02040503050406030204" pitchFamily="18" charset="0"/>
              </a:rPr>
              <a:t>B- </a:t>
            </a:r>
            <a:r>
              <a:rPr lang="en-IN" sz="2300" b="0" i="0" dirty="0" err="1">
                <a:effectLst/>
                <a:latin typeface="Cambria" panose="02040503050406030204" pitchFamily="18" charset="0"/>
                <a:ea typeface="Cambria" panose="02040503050406030204" pitchFamily="18" charset="0"/>
              </a:rPr>
              <a:t>submaximal</a:t>
            </a:r>
            <a:r>
              <a:rPr lang="en-IN" sz="2300" b="0" i="0" dirty="0">
                <a:effectLst/>
                <a:latin typeface="Cambria" panose="02040503050406030204" pitchFamily="18" charset="0"/>
                <a:ea typeface="Cambria" panose="02040503050406030204" pitchFamily="18" charset="0"/>
              </a:rPr>
              <a:t> effort</a:t>
            </a:r>
          </a:p>
          <a:p>
            <a:r>
              <a:rPr lang="en-IN" sz="2300" b="0" i="0" dirty="0">
                <a:effectLst/>
                <a:latin typeface="Cambria" panose="02040503050406030204" pitchFamily="18" charset="0"/>
                <a:ea typeface="Cambria" panose="02040503050406030204" pitchFamily="18" charset="0"/>
              </a:rPr>
              <a:t>C</a:t>
            </a:r>
            <a:r>
              <a:rPr lang="en-IN" sz="2300" dirty="0">
                <a:latin typeface="Cambria" panose="02040503050406030204" pitchFamily="18" charset="0"/>
                <a:ea typeface="Cambria" panose="02040503050406030204" pitchFamily="18" charset="0"/>
              </a:rPr>
              <a:t>- </a:t>
            </a:r>
            <a:r>
              <a:rPr lang="en-IN" sz="2300" b="0" i="0" dirty="0">
                <a:effectLst/>
                <a:latin typeface="Cambria" panose="02040503050406030204" pitchFamily="18" charset="0"/>
                <a:ea typeface="Cambria" panose="02040503050406030204" pitchFamily="18" charset="0"/>
              </a:rPr>
              <a:t>not at TLC </a:t>
            </a:r>
          </a:p>
          <a:p>
            <a:r>
              <a:rPr lang="en-IN" sz="2300" dirty="0">
                <a:latin typeface="Cambria" panose="02040503050406030204" pitchFamily="18" charset="0"/>
                <a:ea typeface="Cambria" panose="02040503050406030204" pitchFamily="18" charset="0"/>
              </a:rPr>
              <a:t>D- Coug</a:t>
            </a:r>
            <a:r>
              <a:rPr lang="en-IN" sz="2300" b="0" i="0" dirty="0">
                <a:effectLst/>
                <a:latin typeface="Cambria" panose="02040503050406030204" pitchFamily="18" charset="0"/>
                <a:ea typeface="Cambria" panose="02040503050406030204" pitchFamily="18" charset="0"/>
              </a:rPr>
              <a:t>hing </a:t>
            </a:r>
          </a:p>
          <a:p>
            <a:r>
              <a:rPr lang="en-IN" sz="2300" b="0" i="0" dirty="0">
                <a:effectLst/>
                <a:latin typeface="Cambria" panose="02040503050406030204" pitchFamily="18" charset="0"/>
                <a:ea typeface="Cambria" panose="02040503050406030204" pitchFamily="18" charset="0"/>
              </a:rPr>
              <a:t>E- start not rapid</a:t>
            </a:r>
          </a:p>
          <a:p>
            <a:r>
              <a:rPr lang="en-IN" sz="2300" b="0" i="0" dirty="0">
                <a:effectLst/>
                <a:latin typeface="Cambria" panose="02040503050406030204" pitchFamily="18" charset="0"/>
                <a:ea typeface="Cambria" panose="02040503050406030204" pitchFamily="18" charset="0"/>
              </a:rPr>
              <a:t>F- </a:t>
            </a:r>
            <a:r>
              <a:rPr lang="en-IN" sz="2300" b="0" i="0" dirty="0" err="1">
                <a:effectLst/>
                <a:latin typeface="Cambria" panose="02040503050406030204" pitchFamily="18" charset="0"/>
                <a:ea typeface="Cambria" panose="02040503050406030204" pitchFamily="18" charset="0"/>
              </a:rPr>
              <a:t>submaximal</a:t>
            </a:r>
            <a:r>
              <a:rPr lang="en-IN" sz="2300" b="0" i="0" dirty="0">
                <a:effectLst/>
                <a:latin typeface="Cambria" panose="02040503050406030204" pitchFamily="18" charset="0"/>
                <a:ea typeface="Cambria" panose="02040503050406030204" pitchFamily="18" charset="0"/>
              </a:rPr>
              <a:t> inspiration </a:t>
            </a:r>
          </a:p>
          <a:p>
            <a:r>
              <a:rPr lang="en-IN" sz="2300" b="0" i="0" dirty="0">
                <a:effectLst/>
                <a:latin typeface="Cambria" panose="02040503050406030204" pitchFamily="18" charset="0"/>
                <a:ea typeface="Cambria" panose="02040503050406030204" pitchFamily="18" charset="0"/>
              </a:rPr>
              <a:t>G- stop prematurely </a:t>
            </a:r>
          </a:p>
          <a:p>
            <a:r>
              <a:rPr lang="en-IN" sz="2300" b="0" i="0" dirty="0">
                <a:effectLst/>
                <a:latin typeface="Cambria" panose="02040503050406030204" pitchFamily="18" charset="0"/>
                <a:ea typeface="Cambria" panose="02040503050406030204" pitchFamily="18" charset="0"/>
              </a:rPr>
              <a:t>H-tongue occlusion</a:t>
            </a:r>
            <a:endParaRPr lang="en-IN" sz="23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951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740E3-A84B-FFA2-6B36-B4542350066D}"/>
              </a:ext>
            </a:extLst>
          </p:cNvPr>
          <p:cNvSpPr>
            <a:spLocks noGrp="1"/>
          </p:cNvSpPr>
          <p:nvPr>
            <p:ph idx="1"/>
          </p:nvPr>
        </p:nvSpPr>
        <p:spPr>
          <a:xfrm>
            <a:off x="677334" y="1718237"/>
            <a:ext cx="8596668" cy="4572146"/>
          </a:xfrm>
        </p:spPr>
        <p:txBody>
          <a:bodyPr>
            <a:noAutofit/>
          </a:bodyPr>
          <a:lstStyle/>
          <a:p>
            <a:r>
              <a:rPr lang="en-IN" sz="2300" b="1" i="0" dirty="0">
                <a:effectLst/>
                <a:latin typeface="Cambria" panose="02040503050406030204" pitchFamily="18" charset="0"/>
                <a:ea typeface="Cambria" panose="02040503050406030204" pitchFamily="18" charset="0"/>
              </a:rPr>
              <a:t>﻿﻿﻿Blunt peak (sand mound)</a:t>
            </a:r>
            <a:r>
              <a:rPr lang="en-IN" sz="2300" b="1" dirty="0">
                <a:latin typeface="Cambria" panose="02040503050406030204" pitchFamily="18" charset="0"/>
                <a:ea typeface="Cambria" panose="02040503050406030204" pitchFamily="18" charset="0"/>
                <a:sym typeface="Wingdings" pitchFamily="2" charset="2"/>
              </a:rPr>
              <a:t>: </a:t>
            </a:r>
            <a:r>
              <a:rPr lang="en-IN" sz="2300" dirty="0">
                <a:latin typeface="Cambria" panose="02040503050406030204" pitchFamily="18" charset="0"/>
                <a:ea typeface="Cambria" panose="02040503050406030204" pitchFamily="18" charset="0"/>
              </a:rPr>
              <a:t>I</a:t>
            </a:r>
            <a:r>
              <a:rPr lang="en-IN" sz="2300" b="0" i="0" dirty="0">
                <a:effectLst/>
                <a:latin typeface="Cambria" panose="02040503050406030204" pitchFamily="18" charset="0"/>
                <a:ea typeface="Cambria" panose="02040503050406030204" pitchFamily="18" charset="0"/>
              </a:rPr>
              <a:t>nadequate effort. </a:t>
            </a:r>
          </a:p>
          <a:p>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a:t>
            </a:r>
            <a:r>
              <a:rPr lang="en-IN" sz="2300" b="1" i="0" dirty="0">
                <a:effectLst/>
                <a:latin typeface="Cambria" panose="02040503050406030204" pitchFamily="18" charset="0"/>
                <a:ea typeface="Cambria" panose="02040503050406030204" pitchFamily="18" charset="0"/>
              </a:rPr>
              <a:t>Notch:</a:t>
            </a:r>
            <a:r>
              <a:rPr lang="en-IN" sz="2300" b="0" i="0" dirty="0">
                <a:effectLst/>
                <a:latin typeface="Cambria" panose="02040503050406030204" pitchFamily="18" charset="0"/>
                <a:ea typeface="Cambria" panose="02040503050406030204" pitchFamily="18" charset="0"/>
              </a:rPr>
              <a:t> </a:t>
            </a:r>
            <a:r>
              <a:rPr lang="en-IN" sz="2300" dirty="0">
                <a:latin typeface="Cambria" panose="02040503050406030204" pitchFamily="18" charset="0"/>
                <a:ea typeface="Cambria" panose="02040503050406030204" pitchFamily="18" charset="0"/>
              </a:rPr>
              <a:t>I</a:t>
            </a:r>
            <a:r>
              <a:rPr lang="en-IN" sz="2300" b="0" i="0" dirty="0">
                <a:effectLst/>
                <a:latin typeface="Cambria" panose="02040503050406030204" pitchFamily="18" charset="0"/>
                <a:ea typeface="Cambria" panose="02040503050406030204" pitchFamily="18" charset="0"/>
              </a:rPr>
              <a:t>ndicates either a cough or hesitant start. </a:t>
            </a:r>
          </a:p>
          <a:p>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a:t>
            </a:r>
            <a:r>
              <a:rPr lang="en-IN" sz="2300" b="1" i="0" dirty="0">
                <a:effectLst/>
                <a:latin typeface="Cambria" panose="02040503050406030204" pitchFamily="18" charset="0"/>
                <a:ea typeface="Cambria" panose="02040503050406030204" pitchFamily="18" charset="0"/>
              </a:rPr>
              <a:t>Delayed peak:</a:t>
            </a:r>
            <a:r>
              <a:rPr lang="en-IN" sz="2300" b="0" i="0" dirty="0">
                <a:effectLst/>
                <a:latin typeface="Cambria" panose="02040503050406030204" pitchFamily="18" charset="0"/>
                <a:ea typeface="Cambria" panose="02040503050406030204" pitchFamily="18" charset="0"/>
              </a:rPr>
              <a:t> Indicates defective start.</a:t>
            </a:r>
          </a:p>
          <a:p>
            <a:endParaRPr lang="en-IN" sz="2300" dirty="0">
              <a:effectLst/>
              <a:latin typeface="Cambria" panose="02040503050406030204" pitchFamily="18" charset="0"/>
              <a:ea typeface="Cambria" panose="02040503050406030204" pitchFamily="18" charset="0"/>
            </a:endParaRPr>
          </a:p>
          <a:p>
            <a:r>
              <a:rPr lang="en-IN" sz="2300" b="1" i="0" dirty="0">
                <a:effectLst/>
                <a:latin typeface="Cambria" panose="02040503050406030204" pitchFamily="18" charset="0"/>
                <a:ea typeface="Cambria" panose="02040503050406030204" pitchFamily="18" charset="0"/>
              </a:rPr>
              <a:t>﻿﻿﻿Flat peak:</a:t>
            </a:r>
            <a:r>
              <a:rPr lang="en-IN" sz="2300" b="0" i="0" dirty="0">
                <a:effectLst/>
                <a:latin typeface="Cambria" panose="02040503050406030204" pitchFamily="18" charset="0"/>
                <a:ea typeface="Cambria" panose="02040503050406030204" pitchFamily="18" charset="0"/>
              </a:rPr>
              <a:t> Reduced flow rate along with expiratory plateau indicates upper airway obstruction. PEFR values will be disproportionately less in comparison to FEV1 in such situations.</a:t>
            </a:r>
            <a:endParaRPr lang="en-IN" sz="2300" dirty="0">
              <a:effectLst/>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4A0B1B98-68E5-56A6-E6AB-03612B1F6303}"/>
              </a:ext>
            </a:extLst>
          </p:cNvPr>
          <p:cNvSpPr txBox="1">
            <a:spLocks noGrp="1"/>
          </p:cNvSpPr>
          <p:nvPr>
            <p:ph type="title"/>
          </p:nvPr>
        </p:nvSpPr>
        <p:spPr>
          <a:xfrm>
            <a:off x="677334" y="609600"/>
            <a:ext cx="8596668" cy="9094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ABNORMAL PATTERNS IN PEAK:</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32084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C3005-850E-4DCB-3ADE-77A63E601B4A}"/>
              </a:ext>
            </a:extLst>
          </p:cNvPr>
          <p:cNvSpPr>
            <a:spLocks noGrp="1"/>
          </p:cNvSpPr>
          <p:nvPr>
            <p:ph idx="1"/>
          </p:nvPr>
        </p:nvSpPr>
        <p:spPr>
          <a:xfrm>
            <a:off x="627530" y="1232645"/>
            <a:ext cx="9121588" cy="5104903"/>
          </a:xfrm>
        </p:spPr>
        <p:txBody>
          <a:bodyPr>
            <a:noAutofit/>
          </a:bodyPr>
          <a:lstStyle/>
          <a:p>
            <a:r>
              <a:rPr lang="en-IN" sz="2200" b="1" i="0" dirty="0">
                <a:effectLst/>
                <a:latin typeface="Cambria" panose="02040503050406030204" pitchFamily="18" charset="0"/>
                <a:ea typeface="Cambria" panose="02040503050406030204" pitchFamily="18" charset="0"/>
              </a:rPr>
              <a:t>﻿﻿﻿Steep curve:</a:t>
            </a:r>
            <a:r>
              <a:rPr lang="en-IN" sz="2200" b="0" i="0" dirty="0">
                <a:effectLst/>
                <a:latin typeface="Cambria" panose="02040503050406030204" pitchFamily="18" charset="0"/>
                <a:ea typeface="Cambria" panose="02040503050406030204" pitchFamily="18" charset="0"/>
              </a:rPr>
              <a:t> In restrictive lung diseases such as ILD </a:t>
            </a:r>
            <a:r>
              <a:rPr lang="en-IN" sz="2200" b="0" i="0" dirty="0">
                <a:effectLst/>
                <a:latin typeface="Cambria" panose="02040503050406030204" pitchFamily="18" charset="0"/>
                <a:ea typeface="Cambria" panose="02040503050406030204" pitchFamily="18" charset="0"/>
                <a:sym typeface="Wingdings" pitchFamily="2" charset="2"/>
              </a:rPr>
              <a:t></a:t>
            </a:r>
            <a:r>
              <a:rPr lang="en-IN" sz="2200" b="0" i="0" dirty="0">
                <a:effectLst/>
                <a:latin typeface="Cambria" panose="02040503050406030204" pitchFamily="18" charset="0"/>
                <a:ea typeface="Cambria" panose="02040503050406030204" pitchFamily="18" charset="0"/>
              </a:rPr>
              <a:t> Upward concavity reduced.</a:t>
            </a:r>
          </a:p>
          <a:p>
            <a:endParaRPr lang="en-IN" sz="2200" dirty="0">
              <a:effectLst/>
              <a:latin typeface="Cambria" panose="02040503050406030204" pitchFamily="18" charset="0"/>
              <a:ea typeface="Cambria" panose="02040503050406030204" pitchFamily="18" charset="0"/>
            </a:endParaRPr>
          </a:p>
          <a:p>
            <a:r>
              <a:rPr lang="en-IN" sz="2200" b="1" i="0" dirty="0">
                <a:effectLst/>
                <a:latin typeface="Cambria" panose="02040503050406030204" pitchFamily="18" charset="0"/>
                <a:ea typeface="Cambria" panose="02040503050406030204" pitchFamily="18" charset="0"/>
              </a:rPr>
              <a:t>﻿﻿﻿Rat's tail appearance: </a:t>
            </a:r>
            <a:r>
              <a:rPr lang="en-IN" sz="2200" b="0" i="0" dirty="0">
                <a:effectLst/>
                <a:latin typeface="Cambria" panose="02040503050406030204" pitchFamily="18" charset="0"/>
                <a:ea typeface="Cambria" panose="02040503050406030204" pitchFamily="18" charset="0"/>
              </a:rPr>
              <a:t>In airway obstruction</a:t>
            </a:r>
            <a:r>
              <a:rPr lang="en-IN" sz="2200" b="0" i="0" dirty="0">
                <a:effectLst/>
                <a:latin typeface="Cambria" panose="02040503050406030204" pitchFamily="18" charset="0"/>
                <a:ea typeface="Cambria" panose="02040503050406030204" pitchFamily="18" charset="0"/>
                <a:sym typeface="Wingdings" pitchFamily="2" charset="2"/>
              </a:rPr>
              <a:t></a:t>
            </a:r>
            <a:r>
              <a:rPr lang="en-IN" sz="2200" b="0" i="0" dirty="0">
                <a:effectLst/>
                <a:latin typeface="Cambria" panose="02040503050406030204" pitchFamily="18" charset="0"/>
                <a:ea typeface="Cambria" panose="02040503050406030204" pitchFamily="18" charset="0"/>
              </a:rPr>
              <a:t> sharp peak</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rapidly declines due to airway collapse</a:t>
            </a:r>
            <a:r>
              <a:rPr lang="en-IN" sz="2200" b="0" i="0" dirty="0">
                <a:effectLst/>
                <a:latin typeface="Cambria" panose="02040503050406030204" pitchFamily="18" charset="0"/>
                <a:ea typeface="Cambria" panose="02040503050406030204" pitchFamily="18" charset="0"/>
                <a:sym typeface="Wingdings" pitchFamily="2" charset="2"/>
              </a:rPr>
              <a:t></a:t>
            </a:r>
            <a:r>
              <a:rPr lang="en-IN" sz="2200" b="0" i="0" dirty="0">
                <a:effectLst/>
                <a:latin typeface="Cambria" panose="02040503050406030204" pitchFamily="18" charset="0"/>
                <a:ea typeface="Cambria" panose="02040503050406030204" pitchFamily="18" charset="0"/>
              </a:rPr>
              <a:t> shift of upward concavity proximally</a:t>
            </a:r>
            <a:r>
              <a:rPr lang="en-IN" sz="2200" b="0" i="0" dirty="0">
                <a:effectLst/>
                <a:latin typeface="Cambria" panose="02040503050406030204" pitchFamily="18" charset="0"/>
                <a:ea typeface="Cambria" panose="02040503050406030204" pitchFamily="18" charset="0"/>
                <a:sym typeface="Wingdings" pitchFamily="2" charset="2"/>
              </a:rPr>
              <a:t></a:t>
            </a:r>
            <a:r>
              <a:rPr lang="en-IN" sz="2200" b="0" i="0" dirty="0">
                <a:effectLst/>
                <a:latin typeface="Cambria" panose="02040503050406030204" pitchFamily="18" charset="0"/>
                <a:ea typeface="Cambria" panose="02040503050406030204" pitchFamily="18" charset="0"/>
              </a:rPr>
              <a:t> subsequent long plateau. </a:t>
            </a:r>
          </a:p>
          <a:p>
            <a:endParaRPr lang="en-IN" sz="2200" dirty="0">
              <a:effectLst/>
              <a:latin typeface="Cambria" panose="02040503050406030204" pitchFamily="18" charset="0"/>
              <a:ea typeface="Cambria" panose="02040503050406030204" pitchFamily="18" charset="0"/>
            </a:endParaRPr>
          </a:p>
          <a:p>
            <a:r>
              <a:rPr lang="en-IN" sz="2200" b="1" i="0" dirty="0">
                <a:effectLst/>
                <a:latin typeface="Cambria" panose="02040503050406030204" pitchFamily="18" charset="0"/>
                <a:ea typeface="Cambria" panose="02040503050406030204" pitchFamily="18" charset="0"/>
              </a:rPr>
              <a:t>﻿﻿﻿Notches on slope: </a:t>
            </a:r>
            <a:r>
              <a:rPr lang="en-IN" sz="2200" dirty="0">
                <a:latin typeface="Cambria" panose="02040503050406030204" pitchFamily="18" charset="0"/>
                <a:ea typeface="Cambria" panose="02040503050406030204" pitchFamily="18" charset="0"/>
              </a:rPr>
              <a:t>U</a:t>
            </a:r>
            <a:r>
              <a:rPr lang="en-IN" sz="2200" b="0" i="0" dirty="0">
                <a:effectLst/>
                <a:latin typeface="Cambria" panose="02040503050406030204" pitchFamily="18" charset="0"/>
                <a:ea typeface="Cambria" panose="02040503050406030204" pitchFamily="18" charset="0"/>
              </a:rPr>
              <a:t>ndulations because of coughing. Notches in the proximal part</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gives a falsely reduced FEV1 </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dirty="0">
                <a:latin typeface="Cambria" panose="02040503050406030204" pitchFamily="18" charset="0"/>
                <a:ea typeface="Cambria" panose="02040503050406030204" pitchFamily="18" charset="0"/>
              </a:rPr>
              <a:t>require</a:t>
            </a:r>
            <a:r>
              <a:rPr lang="en-IN" sz="2200" b="0" i="0" dirty="0">
                <a:effectLst/>
                <a:latin typeface="Cambria" panose="02040503050406030204" pitchFamily="18" charset="0"/>
                <a:ea typeface="Cambria" panose="02040503050406030204" pitchFamily="18" charset="0"/>
              </a:rPr>
              <a:t> repetition. Coughing in the later part</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does not affect the results.</a:t>
            </a:r>
          </a:p>
          <a:p>
            <a:endParaRPr lang="en-IN" sz="2200" dirty="0">
              <a:effectLst/>
              <a:latin typeface="Cambria" panose="02040503050406030204" pitchFamily="18" charset="0"/>
              <a:ea typeface="Cambria" panose="02040503050406030204" pitchFamily="18" charset="0"/>
            </a:endParaRPr>
          </a:p>
          <a:p>
            <a:r>
              <a:rPr lang="en-IN" sz="2200" b="1" i="0" dirty="0">
                <a:effectLst/>
                <a:latin typeface="Cambria" panose="02040503050406030204" pitchFamily="18" charset="0"/>
                <a:ea typeface="Cambria" panose="02040503050406030204" pitchFamily="18" charset="0"/>
              </a:rPr>
              <a:t>﻿﻿﻿Abrupt termination of the slope: </a:t>
            </a:r>
            <a:r>
              <a:rPr lang="en-IN" sz="2200" b="0" i="0" dirty="0">
                <a:effectLst/>
                <a:latin typeface="Cambria" panose="02040503050406030204" pitchFamily="18" charset="0"/>
                <a:ea typeface="Cambria" panose="02040503050406030204" pitchFamily="18" charset="0"/>
              </a:rPr>
              <a:t>when the patient stops expiration before complete exhalation </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test should be repeated.</a:t>
            </a:r>
            <a:endParaRPr lang="en-IN" sz="2200" dirty="0">
              <a:effectLst/>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444645D8-3F92-15EB-3414-4687474C1CE6}"/>
              </a:ext>
            </a:extLst>
          </p:cNvPr>
          <p:cNvSpPr txBox="1">
            <a:spLocks noGrp="1"/>
          </p:cNvSpPr>
          <p:nvPr>
            <p:ph type="title"/>
          </p:nvPr>
        </p:nvSpPr>
        <p:spPr>
          <a:xfrm>
            <a:off x="677334" y="310776"/>
            <a:ext cx="8596668" cy="884518"/>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ABNORMAL PATTERNS IN SLOPE:</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22469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FD073-D54D-1DDF-A138-B420006C4F28}"/>
              </a:ext>
            </a:extLst>
          </p:cNvPr>
          <p:cNvSpPr>
            <a:spLocks noGrp="1"/>
          </p:cNvSpPr>
          <p:nvPr>
            <p:ph idx="1"/>
          </p:nvPr>
        </p:nvSpPr>
        <p:spPr>
          <a:xfrm>
            <a:off x="677334" y="1170394"/>
            <a:ext cx="8596668" cy="1643532"/>
          </a:xfrm>
        </p:spPr>
        <p:txBody>
          <a:bodyPr>
            <a:normAutofit lnSpcReduction="10000"/>
          </a:bodyPr>
          <a:lstStyle/>
          <a:p>
            <a:r>
              <a:rPr lang="en-IN" sz="2400" dirty="0" err="1">
                <a:latin typeface="Cambria" panose="02040503050406030204" pitchFamily="18" charset="0"/>
                <a:ea typeface="Cambria" panose="02040503050406030204" pitchFamily="18" charset="0"/>
              </a:rPr>
              <a:t>C</a:t>
            </a:r>
            <a:r>
              <a:rPr lang="en-IN" sz="2400" b="0" i="0" dirty="0" err="1">
                <a:effectLst/>
                <a:latin typeface="Cambria" panose="02040503050406030204" pitchFamily="18" charset="0"/>
                <a:ea typeface="Cambria" panose="02040503050406030204" pitchFamily="18" charset="0"/>
              </a:rPr>
              <a:t>haracterized</a:t>
            </a:r>
            <a:r>
              <a:rPr lang="en-IN" sz="2400" b="0" i="0" dirty="0">
                <a:effectLst/>
                <a:latin typeface="Cambria" panose="02040503050406030204" pitchFamily="18" charset="0"/>
                <a:ea typeface="Cambria" panose="02040503050406030204" pitchFamily="18" charset="0"/>
              </a:rPr>
              <a:t> by airflow limitation d/t diseases of airways and parenchyma. </a:t>
            </a:r>
          </a:p>
          <a:p>
            <a:r>
              <a:rPr lang="en-IN" sz="2400" b="0" i="0" dirty="0">
                <a:effectLst/>
                <a:latin typeface="Cambria" panose="02040503050406030204" pitchFamily="18" charset="0"/>
                <a:ea typeface="Cambria" panose="02040503050406030204" pitchFamily="18" charset="0"/>
              </a:rPr>
              <a:t>Airway obstruction may be </a:t>
            </a:r>
            <a:r>
              <a:rPr lang="en-IN" sz="2400" b="0" i="0" dirty="0" err="1">
                <a:effectLst/>
                <a:latin typeface="Cambria" panose="02040503050406030204" pitchFamily="18" charset="0"/>
                <a:ea typeface="Cambria" panose="02040503050406030204" pitchFamily="18" charset="0"/>
              </a:rPr>
              <a:t>localized</a:t>
            </a:r>
            <a:r>
              <a:rPr lang="en-IN" sz="2400" b="0" i="0" dirty="0">
                <a:effectLst/>
                <a:latin typeface="Cambria" panose="02040503050406030204" pitchFamily="18" charset="0"/>
                <a:ea typeface="Cambria" panose="02040503050406030204" pitchFamily="18" charset="0"/>
              </a:rPr>
              <a:t>/diffuse, fixed/ variable and involve upper/ lower airway or both.</a:t>
            </a:r>
            <a:endParaRPr lang="en-IN" sz="2400" dirty="0">
              <a:effectLst/>
              <a:latin typeface="Cambria" panose="02040503050406030204" pitchFamily="18" charset="0"/>
              <a:ea typeface="Cambria" panose="02040503050406030204" pitchFamily="18" charset="0"/>
            </a:endParaRPr>
          </a:p>
          <a:p>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3AEC6526-1AA4-3346-581E-8545AAB09E5A}"/>
              </a:ext>
            </a:extLst>
          </p:cNvPr>
          <p:cNvSpPr txBox="1">
            <a:spLocks noGrp="1"/>
          </p:cNvSpPr>
          <p:nvPr/>
        </p:nvSpPr>
        <p:spPr>
          <a:xfrm>
            <a:off x="714429" y="247521"/>
            <a:ext cx="8596668" cy="8845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OBSTRUCTIVE ABNORMALITIES: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pic>
        <p:nvPicPr>
          <p:cNvPr id="7" name="Picture 6">
            <a:extLst>
              <a:ext uri="{FF2B5EF4-FFF2-40B4-BE49-F238E27FC236}">
                <a16:creationId xmlns:a16="http://schemas.microsoft.com/office/drawing/2014/main" id="{4699A742-16D3-AD21-C518-C913986D724E}"/>
              </a:ext>
            </a:extLst>
          </p:cNvPr>
          <p:cNvPicPr>
            <a:picLocks noChangeAspect="1"/>
          </p:cNvPicPr>
          <p:nvPr/>
        </p:nvPicPr>
        <p:blipFill>
          <a:blip r:embed="rId2"/>
          <a:stretch>
            <a:fillRect/>
          </a:stretch>
        </p:blipFill>
        <p:spPr>
          <a:xfrm>
            <a:off x="445531" y="3977912"/>
            <a:ext cx="7174470" cy="2464230"/>
          </a:xfrm>
          <a:prstGeom prst="rect">
            <a:avLst/>
          </a:prstGeom>
        </p:spPr>
      </p:pic>
      <p:sp>
        <p:nvSpPr>
          <p:cNvPr id="9" name="TextBox 8">
            <a:extLst>
              <a:ext uri="{FF2B5EF4-FFF2-40B4-BE49-F238E27FC236}">
                <a16:creationId xmlns:a16="http://schemas.microsoft.com/office/drawing/2014/main" id="{44D1E8A1-5C7D-34D5-6CCE-B1EF9894898E}"/>
              </a:ext>
            </a:extLst>
          </p:cNvPr>
          <p:cNvSpPr txBox="1"/>
          <p:nvPr/>
        </p:nvSpPr>
        <p:spPr>
          <a:xfrm>
            <a:off x="1048727" y="3199907"/>
            <a:ext cx="3091543" cy="446276"/>
          </a:xfrm>
          <a:prstGeom prst="rect">
            <a:avLst/>
          </a:prstGeom>
          <a:noFill/>
        </p:spPr>
        <p:txBody>
          <a:bodyPr wrap="square" rtlCol="0">
            <a:spAutoFit/>
          </a:bodyPr>
          <a:lstStyle/>
          <a:p>
            <a:r>
              <a:rPr lang="en-IN" sz="2300" b="1" dirty="0">
                <a:latin typeface="Cambria" panose="02040503050406030204" pitchFamily="18" charset="0"/>
                <a:ea typeface="Cambria" panose="02040503050406030204" pitchFamily="18" charset="0"/>
              </a:rPr>
              <a:t>NORMAL</a:t>
            </a:r>
          </a:p>
        </p:txBody>
      </p:sp>
      <p:sp>
        <p:nvSpPr>
          <p:cNvPr id="11" name="TextBox 10">
            <a:extLst>
              <a:ext uri="{FF2B5EF4-FFF2-40B4-BE49-F238E27FC236}">
                <a16:creationId xmlns:a16="http://schemas.microsoft.com/office/drawing/2014/main" id="{EFFA6675-595B-E41B-4EF4-90AD9A8E0170}"/>
              </a:ext>
            </a:extLst>
          </p:cNvPr>
          <p:cNvSpPr txBox="1"/>
          <p:nvPr/>
        </p:nvSpPr>
        <p:spPr>
          <a:xfrm>
            <a:off x="4464563" y="3163201"/>
            <a:ext cx="2946400" cy="446276"/>
          </a:xfrm>
          <a:prstGeom prst="rect">
            <a:avLst/>
          </a:prstGeom>
          <a:noFill/>
        </p:spPr>
        <p:txBody>
          <a:bodyPr wrap="square" rtlCol="0">
            <a:spAutoFit/>
          </a:bodyPr>
          <a:lstStyle/>
          <a:p>
            <a:r>
              <a:rPr lang="en-IN" sz="2300" b="1" dirty="0">
                <a:latin typeface="Cambria" panose="02040503050406030204" pitchFamily="18" charset="0"/>
                <a:ea typeface="Cambria" panose="02040503050406030204" pitchFamily="18" charset="0"/>
              </a:rPr>
              <a:t>OBSTRUCTION</a:t>
            </a:r>
          </a:p>
        </p:txBody>
      </p:sp>
      <p:sp>
        <p:nvSpPr>
          <p:cNvPr id="15" name="TextBox 14">
            <a:extLst>
              <a:ext uri="{FF2B5EF4-FFF2-40B4-BE49-F238E27FC236}">
                <a16:creationId xmlns:a16="http://schemas.microsoft.com/office/drawing/2014/main" id="{AA0CF53E-9797-E88A-7DCC-A078460AB810}"/>
              </a:ext>
            </a:extLst>
          </p:cNvPr>
          <p:cNvSpPr txBox="1"/>
          <p:nvPr/>
        </p:nvSpPr>
        <p:spPr>
          <a:xfrm>
            <a:off x="8200222" y="3118372"/>
            <a:ext cx="2946400" cy="446276"/>
          </a:xfrm>
          <a:prstGeom prst="rect">
            <a:avLst/>
          </a:prstGeom>
          <a:noFill/>
        </p:spPr>
        <p:txBody>
          <a:bodyPr wrap="square" rtlCol="0">
            <a:spAutoFit/>
          </a:bodyPr>
          <a:lstStyle/>
          <a:p>
            <a:r>
              <a:rPr lang="en-IN" sz="2300" b="1" dirty="0">
                <a:latin typeface="Cambria" panose="02040503050406030204" pitchFamily="18" charset="0"/>
                <a:ea typeface="Cambria" panose="02040503050406030204" pitchFamily="18" charset="0"/>
              </a:rPr>
              <a:t>RESTRICTION</a:t>
            </a:r>
          </a:p>
        </p:txBody>
      </p:sp>
    </p:spTree>
    <p:extLst>
      <p:ext uri="{BB962C8B-B14F-4D97-AF65-F5344CB8AC3E}">
        <p14:creationId xmlns:p14="http://schemas.microsoft.com/office/powerpoint/2010/main" val="154760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3B504-1B0C-3EAF-44E9-2A2BFC3768C8}"/>
              </a:ext>
            </a:extLst>
          </p:cNvPr>
          <p:cNvSpPr>
            <a:spLocks noGrp="1"/>
          </p:cNvSpPr>
          <p:nvPr>
            <p:ph idx="1"/>
          </p:nvPr>
        </p:nvSpPr>
        <p:spPr>
          <a:xfrm>
            <a:off x="677334" y="1668432"/>
            <a:ext cx="6145803" cy="4848865"/>
          </a:xfrm>
        </p:spPr>
        <p:txBody>
          <a:bodyPr>
            <a:noAutofit/>
          </a:bodyPr>
          <a:lstStyle/>
          <a:p>
            <a:pPr marL="457200" indent="-457200">
              <a:buAutoNum type="alphaLcPeriod"/>
            </a:pPr>
            <a:r>
              <a:rPr lang="en-IN" sz="2400" b="1" i="0" dirty="0">
                <a:effectLst/>
                <a:latin typeface="Cambria" panose="02040503050406030204" pitchFamily="18" charset="0"/>
                <a:ea typeface="Cambria" panose="02040503050406030204" pitchFamily="18" charset="0"/>
              </a:rPr>
              <a:t>Fixed upper airway obstruction-</a:t>
            </a:r>
            <a:r>
              <a:rPr lang="en-IN" sz="2400" b="0" i="0" dirty="0">
                <a:effectLst/>
                <a:latin typeface="Cambria" panose="02040503050406030204" pitchFamily="18" charset="0"/>
                <a:ea typeface="Cambria" panose="02040503050406030204" pitchFamily="18" charset="0"/>
              </a:rPr>
              <a:t> Airway diameter at the site of obstruction does not vary during inspiration or expiration.</a:t>
            </a:r>
          </a:p>
          <a:p>
            <a:pPr>
              <a:buFont typeface="Wingdings" pitchFamily="2" charset="2"/>
              <a:buChar char="Ø"/>
            </a:pPr>
            <a:r>
              <a:rPr lang="en-IN" sz="2400" dirty="0">
                <a:latin typeface="Cambria" panose="02040503050406030204" pitchFamily="18" charset="0"/>
                <a:ea typeface="Cambria" panose="02040503050406030204" pitchFamily="18" charset="0"/>
              </a:rPr>
              <a:t>T</a:t>
            </a:r>
            <a:r>
              <a:rPr lang="en-IN" sz="2400" b="0" i="0" dirty="0">
                <a:effectLst/>
                <a:latin typeface="Cambria" panose="02040503050406030204" pitchFamily="18" charset="0"/>
                <a:ea typeface="Cambria" panose="02040503050406030204" pitchFamily="18" charset="0"/>
              </a:rPr>
              <a:t>here is constant flow resistance during both phases of respiratory cycle. </a:t>
            </a:r>
          </a:p>
          <a:p>
            <a:pPr>
              <a:buFont typeface="Wingdings" pitchFamily="2" charset="2"/>
              <a:buChar char="Ø"/>
            </a:pPr>
            <a:r>
              <a:rPr lang="en-IN" sz="2400" dirty="0">
                <a:latin typeface="Cambria" panose="02040503050406030204" pitchFamily="18" charset="0"/>
                <a:ea typeface="Cambria" panose="02040503050406030204" pitchFamily="18" charset="0"/>
              </a:rPr>
              <a:t>C</a:t>
            </a:r>
            <a:r>
              <a:rPr lang="en-IN" sz="2400" b="0" i="0" dirty="0">
                <a:effectLst/>
                <a:latin typeface="Cambria" panose="02040503050406030204" pitchFamily="18" charset="0"/>
                <a:ea typeface="Cambria" panose="02040503050406030204" pitchFamily="18" charset="0"/>
              </a:rPr>
              <a:t>aused by circumferential lesions of upper airways:</a:t>
            </a:r>
          </a:p>
          <a:p>
            <a:pPr>
              <a:buFont typeface="Wingdings" pitchFamily="2" charset="2"/>
              <a:buChar char="v"/>
            </a:pPr>
            <a:r>
              <a:rPr lang="en-IN" sz="2400" b="0" i="0" dirty="0">
                <a:effectLst/>
                <a:latin typeface="Cambria" panose="02040503050406030204" pitchFamily="18" charset="0"/>
                <a:ea typeface="Cambria" panose="02040503050406030204" pitchFamily="18" charset="0"/>
              </a:rPr>
              <a:t>Endotracheal neoplasms</a:t>
            </a:r>
          </a:p>
          <a:p>
            <a:pPr>
              <a:buFont typeface="Wingdings" pitchFamily="2" charset="2"/>
              <a:buChar char="v"/>
            </a:pPr>
            <a:r>
              <a:rPr lang="en-IN" sz="2400" b="0" i="0" dirty="0" err="1">
                <a:effectLst/>
                <a:latin typeface="Cambria" panose="02040503050406030204" pitchFamily="18" charset="0"/>
                <a:ea typeface="Cambria" panose="02040503050406030204" pitchFamily="18" charset="0"/>
              </a:rPr>
              <a:t>Postintubation</a:t>
            </a:r>
            <a:r>
              <a:rPr lang="en-IN" sz="2400" b="0" i="0" dirty="0">
                <a:effectLst/>
                <a:latin typeface="Cambria" panose="02040503050406030204" pitchFamily="18" charset="0"/>
                <a:ea typeface="Cambria" panose="02040503050406030204" pitchFamily="18" charset="0"/>
              </a:rPr>
              <a:t> cicatricial stenosis of trachea</a:t>
            </a:r>
          </a:p>
          <a:p>
            <a:pPr>
              <a:buFont typeface="Wingdings" pitchFamily="2" charset="2"/>
              <a:buChar char="v"/>
            </a:pPr>
            <a:r>
              <a:rPr lang="en-IN" sz="2400" b="0" i="0" dirty="0">
                <a:effectLst/>
                <a:latin typeface="Cambria" panose="02040503050406030204" pitchFamily="18" charset="0"/>
                <a:ea typeface="Cambria" panose="02040503050406030204" pitchFamily="18" charset="0"/>
              </a:rPr>
              <a:t>Encircling </a:t>
            </a:r>
            <a:r>
              <a:rPr lang="en-IN" sz="2400" b="0" i="0" dirty="0" err="1">
                <a:effectLst/>
                <a:latin typeface="Cambria" panose="02040503050406030204" pitchFamily="18" charset="0"/>
                <a:ea typeface="Cambria" panose="02040503050406030204" pitchFamily="18" charset="0"/>
              </a:rPr>
              <a:t>goiter</a:t>
            </a:r>
            <a:endParaRPr lang="en-IN" sz="2400" b="0" i="0" dirty="0">
              <a:effectLst/>
              <a:latin typeface="Cambria" panose="02040503050406030204" pitchFamily="18" charset="0"/>
              <a:ea typeface="Cambria" panose="02040503050406030204" pitchFamily="18" charset="0"/>
            </a:endParaRPr>
          </a:p>
          <a:p>
            <a:endParaRPr lang="en-US" sz="2400" dirty="0"/>
          </a:p>
        </p:txBody>
      </p:sp>
      <p:sp>
        <p:nvSpPr>
          <p:cNvPr id="5" name="Title 1">
            <a:extLst>
              <a:ext uri="{FF2B5EF4-FFF2-40B4-BE49-F238E27FC236}">
                <a16:creationId xmlns:a16="http://schemas.microsoft.com/office/drawing/2014/main" id="{D34B6207-806B-064F-14AB-0DA23DCFE24D}"/>
              </a:ext>
            </a:extLst>
          </p:cNvPr>
          <p:cNvSpPr txBox="1">
            <a:spLocks noGrp="1"/>
          </p:cNvSpPr>
          <p:nvPr>
            <p:ph type="title"/>
          </p:nvPr>
        </p:nvSpPr>
        <p:spPr>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UPPER AIRWAY OBSTRUCTION:</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pic>
        <p:nvPicPr>
          <p:cNvPr id="7" name="Picture 6">
            <a:extLst>
              <a:ext uri="{FF2B5EF4-FFF2-40B4-BE49-F238E27FC236}">
                <a16:creationId xmlns:a16="http://schemas.microsoft.com/office/drawing/2014/main" id="{55E60D08-C219-F9CF-7B38-2E3C9448AD61}"/>
              </a:ext>
            </a:extLst>
          </p:cNvPr>
          <p:cNvPicPr>
            <a:picLocks noChangeAspect="1"/>
          </p:cNvPicPr>
          <p:nvPr/>
        </p:nvPicPr>
        <p:blipFill rotWithShape="1">
          <a:blip r:embed="rId2"/>
          <a:srcRect b="12303"/>
          <a:stretch/>
        </p:blipFill>
        <p:spPr>
          <a:xfrm>
            <a:off x="7383431" y="1805392"/>
            <a:ext cx="4284151" cy="4443008"/>
          </a:xfrm>
          <a:prstGeom prst="rect">
            <a:avLst/>
          </a:prstGeom>
        </p:spPr>
      </p:pic>
    </p:spTree>
    <p:extLst>
      <p:ext uri="{BB962C8B-B14F-4D97-AF65-F5344CB8AC3E}">
        <p14:creationId xmlns:p14="http://schemas.microsoft.com/office/powerpoint/2010/main" val="324901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DEB70-DD5F-48B6-5F4A-5A33637D072D}"/>
              </a:ext>
            </a:extLst>
          </p:cNvPr>
          <p:cNvSpPr>
            <a:spLocks noGrp="1"/>
          </p:cNvSpPr>
          <p:nvPr>
            <p:ph idx="1"/>
          </p:nvPr>
        </p:nvSpPr>
        <p:spPr>
          <a:xfrm>
            <a:off x="677334" y="908922"/>
            <a:ext cx="8424333" cy="4768725"/>
          </a:xfrm>
        </p:spPr>
        <p:txBody>
          <a:bodyPr>
            <a:noAutofit/>
          </a:bodyPr>
          <a:lstStyle/>
          <a:p>
            <a:pPr marL="0" indent="0">
              <a:buNone/>
            </a:pPr>
            <a:r>
              <a:rPr lang="en-IN" sz="2400" b="1" i="0" dirty="0">
                <a:effectLst/>
                <a:latin typeface="Cambria" panose="02040503050406030204" pitchFamily="18" charset="0"/>
                <a:ea typeface="Cambria" panose="02040503050406030204" pitchFamily="18" charset="0"/>
              </a:rPr>
              <a:t>b. Variable upper airway obstruction - </a:t>
            </a:r>
            <a:r>
              <a:rPr lang="en-IN" sz="2400" dirty="0">
                <a:latin typeface="Cambria" panose="02040503050406030204" pitchFamily="18" charset="0"/>
                <a:ea typeface="Cambria" panose="02040503050406030204" pitchFamily="18" charset="0"/>
              </a:rPr>
              <a:t>D</a:t>
            </a:r>
            <a:r>
              <a:rPr lang="en-IN" sz="2400" b="0" i="0" dirty="0">
                <a:effectLst/>
                <a:latin typeface="Cambria" panose="02040503050406030204" pitchFamily="18" charset="0"/>
                <a:ea typeface="Cambria" panose="02040503050406030204" pitchFamily="18" charset="0"/>
              </a:rPr>
              <a:t>iameter of the airway at the site of the obstruction varies during the respiratory cycle. </a:t>
            </a:r>
          </a:p>
          <a:p>
            <a:pPr>
              <a:buFont typeface="Wingdings" pitchFamily="2" charset="2"/>
              <a:buChar char="Ø"/>
            </a:pPr>
            <a:r>
              <a:rPr lang="en-IN" sz="2400" b="0" i="0" dirty="0">
                <a:effectLst/>
                <a:latin typeface="Cambria" panose="02040503050406030204" pitchFamily="18" charset="0"/>
                <a:ea typeface="Cambria" panose="02040503050406030204" pitchFamily="18" charset="0"/>
              </a:rPr>
              <a:t>The lesion causing the obstruction is localised and may be mobile or floppy or even unchanging with respiratory movement. </a:t>
            </a:r>
          </a:p>
          <a:p>
            <a:pPr>
              <a:buFont typeface="Wingdings" pitchFamily="2" charset="2"/>
              <a:buChar char="Ø"/>
            </a:pPr>
            <a:r>
              <a:rPr lang="en-IN" sz="2400" b="0" i="0" dirty="0">
                <a:effectLst/>
                <a:latin typeface="Cambria" panose="02040503050406030204" pitchFamily="18" charset="0"/>
                <a:ea typeface="Cambria" panose="02040503050406030204" pitchFamily="18" charset="0"/>
              </a:rPr>
              <a:t>Physiological effects of variable upper airway obstruction are determined by the site of the lesion.</a:t>
            </a:r>
          </a:p>
          <a:p>
            <a:pPr>
              <a:buFont typeface="Arial" panose="020B0604020202020204" pitchFamily="34" charset="0"/>
              <a:buChar char="•"/>
            </a:pPr>
            <a:r>
              <a:rPr lang="en-IN" sz="2400" dirty="0" err="1">
                <a:latin typeface="Cambria" panose="02040503050406030204" pitchFamily="18" charset="0"/>
                <a:ea typeface="Cambria" panose="02040503050406030204" pitchFamily="18" charset="0"/>
              </a:rPr>
              <a:t>Extrathoracic</a:t>
            </a:r>
            <a:endParaRPr lang="en-IN" sz="2400" dirty="0">
              <a:latin typeface="Cambria" panose="02040503050406030204" pitchFamily="18" charset="0"/>
              <a:ea typeface="Cambria" panose="02040503050406030204" pitchFamily="18" charset="0"/>
            </a:endParaRPr>
          </a:p>
          <a:p>
            <a:pPr>
              <a:buFont typeface="Arial" panose="020B0604020202020204" pitchFamily="34" charset="0"/>
              <a:buChar char="•"/>
            </a:pPr>
            <a:r>
              <a:rPr lang="en-IN" sz="2400" b="0" i="0" dirty="0" err="1">
                <a:effectLst/>
                <a:latin typeface="Cambria" panose="02040503050406030204" pitchFamily="18" charset="0"/>
                <a:ea typeface="Cambria" panose="02040503050406030204" pitchFamily="18" charset="0"/>
              </a:rPr>
              <a:t>Intrathoracic</a:t>
            </a:r>
            <a:endParaRPr lang="en-IN" sz="2400" b="0" i="0" dirty="0">
              <a:effectLst/>
              <a:latin typeface="Cambria" panose="02040503050406030204" pitchFamily="18" charset="0"/>
              <a:ea typeface="Cambria" panose="02040503050406030204" pitchFamily="18" charset="0"/>
            </a:endParaRPr>
          </a:p>
          <a:p>
            <a:endParaRPr lang="en-IN" sz="24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8333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2ACBC-21E1-2F7B-091B-09BEAF16BD51}"/>
              </a:ext>
            </a:extLst>
          </p:cNvPr>
          <p:cNvSpPr>
            <a:spLocks noGrp="1"/>
          </p:cNvSpPr>
          <p:nvPr>
            <p:ph idx="1"/>
          </p:nvPr>
        </p:nvSpPr>
        <p:spPr>
          <a:xfrm>
            <a:off x="677334" y="136960"/>
            <a:ext cx="6232960" cy="6721039"/>
          </a:xfrm>
        </p:spPr>
        <p:txBody>
          <a:bodyPr>
            <a:noAutofit/>
          </a:bodyPr>
          <a:lstStyle/>
          <a:p>
            <a:pPr>
              <a:buFont typeface="Arial" panose="020B0604020202020204" pitchFamily="34" charset="0"/>
              <a:buChar char="•"/>
            </a:pPr>
            <a:r>
              <a:rPr lang="en-IN" sz="2200" b="1" i="0" u="sng" dirty="0" err="1">
                <a:effectLst/>
                <a:latin typeface="Cambria" panose="02040503050406030204" pitchFamily="18" charset="0"/>
                <a:ea typeface="Cambria" panose="02040503050406030204" pitchFamily="18" charset="0"/>
              </a:rPr>
              <a:t>Extrathoracic</a:t>
            </a:r>
            <a:r>
              <a:rPr lang="en-IN" sz="2200" b="1" i="0" u="sng" dirty="0">
                <a:effectLst/>
                <a:latin typeface="Cambria" panose="02040503050406030204" pitchFamily="18" charset="0"/>
                <a:ea typeface="Cambria" panose="02040503050406030204" pitchFamily="18" charset="0"/>
              </a:rPr>
              <a:t>-</a:t>
            </a:r>
            <a:r>
              <a:rPr lang="en-IN" sz="2200" b="0" i="0" u="sng" dirty="0">
                <a:effectLst/>
                <a:latin typeface="Cambria" panose="02040503050406030204" pitchFamily="18" charset="0"/>
                <a:ea typeface="Cambria" panose="02040503050406030204" pitchFamily="18" charset="0"/>
              </a:rPr>
              <a:t> </a:t>
            </a:r>
          </a:p>
          <a:p>
            <a:pPr>
              <a:buFont typeface="Wingdings" pitchFamily="2" charset="2"/>
              <a:buChar char="Ø"/>
            </a:pPr>
            <a:r>
              <a:rPr lang="en-IN" sz="2200" b="0" i="0" dirty="0">
                <a:effectLst/>
                <a:latin typeface="Cambria" panose="02040503050406030204" pitchFamily="18" charset="0"/>
                <a:ea typeface="Cambria" panose="02040503050406030204" pitchFamily="18" charset="0"/>
              </a:rPr>
              <a:t>Site of the lesion is in airways more than 2 cm above </a:t>
            </a:r>
            <a:r>
              <a:rPr lang="en-IN" sz="2200" b="0" i="0" dirty="0" err="1">
                <a:effectLst/>
                <a:latin typeface="Cambria" panose="02040503050406030204" pitchFamily="18" charset="0"/>
                <a:ea typeface="Cambria" panose="02040503050406030204" pitchFamily="18" charset="0"/>
              </a:rPr>
              <a:t>manubrium</a:t>
            </a:r>
            <a:r>
              <a:rPr lang="en-IN" sz="2200" b="0" i="0" dirty="0">
                <a:effectLst/>
                <a:latin typeface="Cambria" panose="02040503050406030204" pitchFamily="18" charset="0"/>
                <a:ea typeface="Cambria" panose="02040503050406030204" pitchFamily="18" charset="0"/>
              </a:rPr>
              <a:t> </a:t>
            </a:r>
            <a:r>
              <a:rPr lang="en-IN" sz="2200" b="0" i="0" dirty="0" err="1">
                <a:effectLst/>
                <a:latin typeface="Cambria" panose="02040503050406030204" pitchFamily="18" charset="0"/>
                <a:ea typeface="Cambria" panose="02040503050406030204" pitchFamily="18" charset="0"/>
              </a:rPr>
              <a:t>sterni</a:t>
            </a:r>
            <a:r>
              <a:rPr lang="en-IN" sz="2200" b="0" i="0" dirty="0">
                <a:effectLst/>
                <a:latin typeface="Cambria" panose="02040503050406030204" pitchFamily="18" charset="0"/>
                <a:ea typeface="Cambria" panose="02040503050406030204" pitchFamily="18" charset="0"/>
              </a:rPr>
              <a:t>. </a:t>
            </a:r>
          </a:p>
          <a:p>
            <a:pPr>
              <a:buFont typeface="Wingdings" pitchFamily="2" charset="2"/>
              <a:buChar char="Ø"/>
            </a:pPr>
            <a:r>
              <a:rPr lang="en-IN" sz="2200" b="0" i="0" dirty="0">
                <a:effectLst/>
                <a:latin typeface="Cambria" panose="02040503050406030204" pitchFamily="18" charset="0"/>
                <a:ea typeface="Cambria" panose="02040503050406030204" pitchFamily="18" charset="0"/>
              </a:rPr>
              <a:t>The </a:t>
            </a:r>
            <a:r>
              <a:rPr lang="en-IN" sz="2200" b="0" i="0" dirty="0" err="1">
                <a:effectLst/>
                <a:latin typeface="Cambria" panose="02040503050406030204" pitchFamily="18" charset="0"/>
                <a:ea typeface="Cambria" panose="02040503050406030204" pitchFamily="18" charset="0"/>
              </a:rPr>
              <a:t>extrathoracic</a:t>
            </a:r>
            <a:r>
              <a:rPr lang="en-IN" sz="2200" b="0" i="0" dirty="0">
                <a:effectLst/>
                <a:latin typeface="Cambria" panose="02040503050406030204" pitchFamily="18" charset="0"/>
                <a:ea typeface="Cambria" panose="02040503050406030204" pitchFamily="18" charset="0"/>
              </a:rPr>
              <a:t> airway has a negative </a:t>
            </a:r>
            <a:r>
              <a:rPr lang="en-IN" sz="2200" b="0" i="0" dirty="0" err="1">
                <a:effectLst/>
                <a:latin typeface="Cambria" panose="02040503050406030204" pitchFamily="18" charset="0"/>
                <a:ea typeface="Cambria" panose="02040503050406030204" pitchFamily="18" charset="0"/>
              </a:rPr>
              <a:t>intraluminal</a:t>
            </a:r>
            <a:r>
              <a:rPr lang="en-IN" sz="2200" b="0" i="0" dirty="0">
                <a:effectLst/>
                <a:latin typeface="Cambria" panose="02040503050406030204" pitchFamily="18" charset="0"/>
                <a:ea typeface="Cambria" panose="02040503050406030204" pitchFamily="18" charset="0"/>
              </a:rPr>
              <a:t> pressure relative to the atmospheric pressure during inspiration.</a:t>
            </a:r>
          </a:p>
          <a:p>
            <a:pPr>
              <a:buFont typeface="Wingdings" pitchFamily="2" charset="2"/>
              <a:buChar char="Ø"/>
            </a:pPr>
            <a:r>
              <a:rPr lang="en-IN" sz="2200" dirty="0">
                <a:latin typeface="Cambria" panose="02040503050406030204" pitchFamily="18" charset="0"/>
                <a:ea typeface="Cambria" panose="02040503050406030204" pitchFamily="18" charset="0"/>
              </a:rPr>
              <a:t>A</a:t>
            </a:r>
            <a:r>
              <a:rPr lang="en-IN" sz="2200" b="0" i="0" dirty="0">
                <a:effectLst/>
                <a:latin typeface="Cambria" panose="02040503050406030204" pitchFamily="18" charset="0"/>
                <a:ea typeface="Cambria" panose="02040503050406030204" pitchFamily="18" charset="0"/>
              </a:rPr>
              <a:t>irway diameter decreases during inspiration </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worsening of obstruction</a:t>
            </a:r>
          </a:p>
          <a:p>
            <a:pPr>
              <a:buFont typeface="Wingdings" pitchFamily="2" charset="2"/>
              <a:buChar char="Ø"/>
            </a:pPr>
            <a:r>
              <a:rPr lang="en-IN" sz="2200" b="0" i="0" dirty="0">
                <a:effectLst/>
                <a:latin typeface="Cambria" panose="02040503050406030204" pitchFamily="18" charset="0"/>
                <a:ea typeface="Cambria" panose="02040503050406030204" pitchFamily="18" charset="0"/>
              </a:rPr>
              <a:t>While during expiration</a:t>
            </a:r>
            <a:r>
              <a:rPr lang="en-IN" sz="2200" b="0" i="0" dirty="0">
                <a:effectLst/>
                <a:latin typeface="Cambria" panose="02040503050406030204" pitchFamily="18" charset="0"/>
                <a:ea typeface="Cambria" panose="02040503050406030204" pitchFamily="18" charset="0"/>
                <a:sym typeface="Wingdings" pitchFamily="2" charset="2"/>
              </a:rPr>
              <a:t> </a:t>
            </a:r>
            <a:r>
              <a:rPr lang="en-IN" sz="2200" b="0" i="0" dirty="0">
                <a:effectLst/>
                <a:latin typeface="Cambria" panose="02040503050406030204" pitchFamily="18" charset="0"/>
                <a:ea typeface="Cambria" panose="02040503050406030204" pitchFamily="18" charset="0"/>
              </a:rPr>
              <a:t> obstruction improves due to dilatation of airway.</a:t>
            </a:r>
          </a:p>
          <a:p>
            <a:pPr>
              <a:buFont typeface="Wingdings" pitchFamily="2" charset="2"/>
              <a:buChar char="Ø"/>
            </a:pPr>
            <a:r>
              <a:rPr lang="en-IN" sz="2200" dirty="0">
                <a:latin typeface="Cambria" panose="02040503050406030204" pitchFamily="18" charset="0"/>
                <a:ea typeface="Cambria" panose="02040503050406030204" pitchFamily="18" charset="0"/>
              </a:rPr>
              <a:t>Causes: </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r>
              <a:rPr lang="en-IN" sz="2200" b="0" i="0" dirty="0">
                <a:effectLst/>
                <a:latin typeface="Cambria" panose="02040503050406030204" pitchFamily="18" charset="0"/>
                <a:ea typeface="Cambria" panose="02040503050406030204" pitchFamily="18" charset="0"/>
              </a:rPr>
              <a:t>Unilateral or bilateral vocal cord palsy</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r>
              <a:rPr lang="en-IN" sz="2200" b="0" i="0" dirty="0">
                <a:effectLst/>
                <a:latin typeface="Cambria" panose="02040503050406030204" pitchFamily="18" charset="0"/>
                <a:ea typeface="Cambria" panose="02040503050406030204" pitchFamily="18" charset="0"/>
              </a:rPr>
              <a:t>Burn injury</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r>
              <a:rPr lang="en-IN" sz="2200" b="0" i="0" dirty="0">
                <a:effectLst/>
                <a:latin typeface="Cambria" panose="02040503050406030204" pitchFamily="18" charset="0"/>
                <a:ea typeface="Cambria" panose="02040503050406030204" pitchFamily="18" charset="0"/>
              </a:rPr>
              <a:t>Trauma and adhesions of vocal cord due to endotracheal intubation</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r>
              <a:rPr lang="en-IN" sz="2200" b="0" i="0" dirty="0">
                <a:effectLst/>
                <a:latin typeface="Cambria" panose="02040503050406030204" pitchFamily="18" charset="0"/>
                <a:ea typeface="Cambria" panose="02040503050406030204" pitchFamily="18" charset="0"/>
              </a:rPr>
              <a:t>Obstructive sleep apnea</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endParaRPr lang="en-IN" sz="2200" dirty="0">
              <a:effectLst/>
              <a:latin typeface="Cambria" panose="02040503050406030204" pitchFamily="18" charset="0"/>
              <a:ea typeface="Cambria" panose="02040503050406030204" pitchFamily="18" charset="0"/>
            </a:endParaRPr>
          </a:p>
          <a:p>
            <a:endParaRPr lang="en-US" sz="2200" dirty="0"/>
          </a:p>
        </p:txBody>
      </p:sp>
      <p:pic>
        <p:nvPicPr>
          <p:cNvPr id="5" name="Picture 4">
            <a:extLst>
              <a:ext uri="{FF2B5EF4-FFF2-40B4-BE49-F238E27FC236}">
                <a16:creationId xmlns:a16="http://schemas.microsoft.com/office/drawing/2014/main" id="{355E9C13-DD1C-C3FE-1980-300C43294996}"/>
              </a:ext>
            </a:extLst>
          </p:cNvPr>
          <p:cNvPicPr>
            <a:picLocks noChangeAspect="1"/>
          </p:cNvPicPr>
          <p:nvPr/>
        </p:nvPicPr>
        <p:blipFill rotWithShape="1">
          <a:blip r:embed="rId2"/>
          <a:srcRect t="1" b="16886"/>
          <a:stretch/>
        </p:blipFill>
        <p:spPr>
          <a:xfrm>
            <a:off x="7100277" y="1220196"/>
            <a:ext cx="4347449" cy="4445000"/>
          </a:xfrm>
          <a:prstGeom prst="rect">
            <a:avLst/>
          </a:prstGeom>
        </p:spPr>
      </p:pic>
    </p:spTree>
    <p:extLst>
      <p:ext uri="{BB962C8B-B14F-4D97-AF65-F5344CB8AC3E}">
        <p14:creationId xmlns:p14="http://schemas.microsoft.com/office/powerpoint/2010/main" val="53627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03965-DA7F-0099-C6D5-5A8FE4302B49}"/>
              </a:ext>
            </a:extLst>
          </p:cNvPr>
          <p:cNvSpPr>
            <a:spLocks noGrp="1"/>
          </p:cNvSpPr>
          <p:nvPr>
            <p:ph idx="1"/>
          </p:nvPr>
        </p:nvSpPr>
        <p:spPr>
          <a:xfrm>
            <a:off x="677334" y="435784"/>
            <a:ext cx="5647764" cy="5951569"/>
          </a:xfrm>
        </p:spPr>
        <p:txBody>
          <a:bodyPr>
            <a:noAutofit/>
          </a:bodyPr>
          <a:lstStyle/>
          <a:p>
            <a:pPr>
              <a:buFont typeface="Arial" panose="020B0604020202020204" pitchFamily="34" charset="0"/>
              <a:buChar char="•"/>
            </a:pPr>
            <a:r>
              <a:rPr lang="en-IN" sz="2300" b="1" i="0" u="sng" dirty="0">
                <a:effectLst/>
                <a:latin typeface="Cambria" panose="02040503050406030204" pitchFamily="18" charset="0"/>
                <a:ea typeface="Cambria" panose="02040503050406030204" pitchFamily="18" charset="0"/>
              </a:rPr>
              <a:t>﻿﻿</a:t>
            </a:r>
            <a:r>
              <a:rPr lang="en-IN" sz="2300" b="1" i="0" u="sng" dirty="0" err="1">
                <a:effectLst/>
                <a:latin typeface="Cambria" panose="02040503050406030204" pitchFamily="18" charset="0"/>
                <a:ea typeface="Cambria" panose="02040503050406030204" pitchFamily="18" charset="0"/>
              </a:rPr>
              <a:t>Intrathoracic</a:t>
            </a:r>
            <a:r>
              <a:rPr lang="en-IN" sz="2300" b="1" i="0" u="sng" dirty="0">
                <a:effectLst/>
                <a:latin typeface="Cambria" panose="02040503050406030204" pitchFamily="18" charset="0"/>
                <a:ea typeface="Cambria" panose="02040503050406030204" pitchFamily="18" charset="0"/>
              </a:rPr>
              <a:t>-</a:t>
            </a:r>
            <a:r>
              <a:rPr lang="en-IN" sz="2300" b="1" i="0" dirty="0">
                <a:effectLst/>
                <a:latin typeface="Cambria" panose="02040503050406030204" pitchFamily="18" charset="0"/>
                <a:ea typeface="Cambria" panose="02040503050406030204" pitchFamily="18" charset="0"/>
              </a:rPr>
              <a:t> </a:t>
            </a:r>
          </a:p>
          <a:p>
            <a:pPr>
              <a:buFont typeface="Wingdings" pitchFamily="2" charset="2"/>
              <a:buChar char="Ø"/>
            </a:pPr>
            <a:r>
              <a:rPr lang="en-IN" sz="2300" dirty="0">
                <a:latin typeface="Cambria" panose="02040503050406030204" pitchFamily="18" charset="0"/>
                <a:ea typeface="Cambria" panose="02040503050406030204" pitchFamily="18" charset="0"/>
              </a:rPr>
              <a:t>S</a:t>
            </a:r>
            <a:r>
              <a:rPr lang="en-IN" sz="2300" b="0" i="0" dirty="0">
                <a:effectLst/>
                <a:latin typeface="Cambria" panose="02040503050406030204" pitchFamily="18" charset="0"/>
                <a:ea typeface="Cambria" panose="02040503050406030204" pitchFamily="18" charset="0"/>
              </a:rPr>
              <a:t>ite of obstruction is in the lower trachea and main bronchi. </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The airway diameter decreases during expiration and increases during inspiration. </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Consequently the obstruction gets worse during expiration.</a:t>
            </a:r>
          </a:p>
          <a:p>
            <a:pPr>
              <a:buFont typeface="Wingdings" pitchFamily="2" charset="2"/>
              <a:buChar char="Ø"/>
            </a:pPr>
            <a:r>
              <a:rPr lang="en-IN" sz="2300" dirty="0">
                <a:latin typeface="Cambria" panose="02040503050406030204" pitchFamily="18" charset="0"/>
                <a:ea typeface="Cambria" panose="02040503050406030204" pitchFamily="18" charset="0"/>
              </a:rPr>
              <a:t>Causes-</a:t>
            </a:r>
          </a:p>
          <a:p>
            <a:pPr>
              <a:buFont typeface="Wingdings" pitchFamily="2" charset="2"/>
              <a:buChar char="v"/>
            </a:pPr>
            <a:r>
              <a:rPr lang="en-IN" sz="2300" b="0" i="0" dirty="0">
                <a:effectLst/>
                <a:latin typeface="Cambria" panose="02040503050406030204" pitchFamily="18" charset="0"/>
                <a:ea typeface="Cambria" panose="02040503050406030204" pitchFamily="18" charset="0"/>
              </a:rPr>
              <a:t>Tumours of lower trachea</a:t>
            </a:r>
            <a:endParaRPr lang="en-IN" sz="2300" dirty="0">
              <a:effectLst/>
              <a:latin typeface="Cambria" panose="02040503050406030204" pitchFamily="18" charset="0"/>
              <a:ea typeface="Cambria" panose="02040503050406030204" pitchFamily="18" charset="0"/>
            </a:endParaRPr>
          </a:p>
          <a:p>
            <a:pPr>
              <a:buFont typeface="Wingdings" pitchFamily="2" charset="2"/>
              <a:buChar char="v"/>
            </a:pPr>
            <a:r>
              <a:rPr lang="en-IN" sz="2300" b="0" i="0" dirty="0" err="1">
                <a:effectLst/>
                <a:latin typeface="Cambria" panose="02040503050406030204" pitchFamily="18" charset="0"/>
                <a:ea typeface="Cambria" panose="02040503050406030204" pitchFamily="18" charset="0"/>
              </a:rPr>
              <a:t>Polychondritis</a:t>
            </a:r>
            <a:r>
              <a:rPr lang="en-IN" sz="2300" b="0" i="0" dirty="0">
                <a:effectLst/>
                <a:latin typeface="Cambria" panose="02040503050406030204" pitchFamily="18" charset="0"/>
                <a:ea typeface="Cambria" panose="02040503050406030204" pitchFamily="18" charset="0"/>
              </a:rPr>
              <a:t> of trachea</a:t>
            </a:r>
            <a:endParaRPr lang="en-IN" sz="2300" dirty="0">
              <a:effectLst/>
              <a:latin typeface="Cambria" panose="02040503050406030204" pitchFamily="18" charset="0"/>
              <a:ea typeface="Cambria" panose="02040503050406030204" pitchFamily="18" charset="0"/>
            </a:endParaRPr>
          </a:p>
          <a:p>
            <a:pPr>
              <a:buFont typeface="Wingdings" pitchFamily="2" charset="2"/>
              <a:buChar char="v"/>
            </a:pPr>
            <a:r>
              <a:rPr lang="en-IN" sz="2300" b="0" i="0" dirty="0" err="1">
                <a:effectLst/>
                <a:latin typeface="Cambria" panose="02040503050406030204" pitchFamily="18" charset="0"/>
                <a:ea typeface="Cambria" panose="02040503050406030204" pitchFamily="18" charset="0"/>
              </a:rPr>
              <a:t>Tracheomalacia</a:t>
            </a:r>
            <a:endParaRPr lang="en-IN" sz="2300" dirty="0">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031470B4-F4DA-AE46-F3B6-AF5F08B2CC3A}"/>
              </a:ext>
            </a:extLst>
          </p:cNvPr>
          <p:cNvPicPr>
            <a:picLocks noChangeAspect="1"/>
          </p:cNvPicPr>
          <p:nvPr/>
        </p:nvPicPr>
        <p:blipFill rotWithShape="1">
          <a:blip r:embed="rId2"/>
          <a:srcRect b="12597"/>
          <a:stretch/>
        </p:blipFill>
        <p:spPr>
          <a:xfrm>
            <a:off x="6449607" y="1008529"/>
            <a:ext cx="5019374" cy="4893236"/>
          </a:xfrm>
          <a:prstGeom prst="rect">
            <a:avLst/>
          </a:prstGeom>
        </p:spPr>
      </p:pic>
    </p:spTree>
    <p:extLst>
      <p:ext uri="{BB962C8B-B14F-4D97-AF65-F5344CB8AC3E}">
        <p14:creationId xmlns:p14="http://schemas.microsoft.com/office/powerpoint/2010/main" val="321840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5F2D1-DC56-CE08-7A96-9E655AEAD699}"/>
              </a:ext>
            </a:extLst>
          </p:cNvPr>
          <p:cNvSpPr>
            <a:spLocks noGrp="1"/>
          </p:cNvSpPr>
          <p:nvPr>
            <p:ph idx="1"/>
          </p:nvPr>
        </p:nvSpPr>
        <p:spPr>
          <a:xfrm>
            <a:off x="677334" y="1456765"/>
            <a:ext cx="8596668" cy="4990851"/>
          </a:xfrm>
        </p:spPr>
        <p:txBody>
          <a:bodyPr>
            <a:noAutofit/>
          </a:bodyPr>
          <a:lstStyle/>
          <a:p>
            <a:r>
              <a:rPr lang="en-IN" sz="2400" b="0" i="0" dirty="0">
                <a:effectLst/>
                <a:latin typeface="Cambria" panose="02040503050406030204" pitchFamily="18" charset="0"/>
                <a:ea typeface="Cambria" panose="02040503050406030204" pitchFamily="18" charset="0"/>
              </a:rPr>
              <a:t>Lower airway obstruction characteristically produces an obstructive ventilator defect with expiratory airflow limitation.</a:t>
            </a:r>
            <a:endParaRPr lang="en-IN" sz="2400" dirty="0">
              <a:effectLst/>
              <a:latin typeface="Cambria" panose="02040503050406030204" pitchFamily="18" charset="0"/>
              <a:ea typeface="Cambria" panose="02040503050406030204" pitchFamily="18" charset="0"/>
            </a:endParaRPr>
          </a:p>
          <a:p>
            <a:pPr marL="0" indent="0">
              <a:buNone/>
            </a:pPr>
            <a:r>
              <a:rPr lang="en-IN" sz="2400" b="1" i="0" u="sng" dirty="0">
                <a:effectLst/>
                <a:latin typeface="Cambria" panose="02040503050406030204" pitchFamily="18" charset="0"/>
                <a:ea typeface="Cambria" panose="02040503050406030204" pitchFamily="18" charset="0"/>
              </a:rPr>
              <a:t>1. Larger airway obstruction</a:t>
            </a:r>
            <a:endParaRPr lang="en-IN" sz="2400" u="sng" dirty="0">
              <a:latin typeface="Cambria" panose="02040503050406030204" pitchFamily="18" charset="0"/>
              <a:ea typeface="Cambria" panose="02040503050406030204" pitchFamily="18" charset="0"/>
            </a:endParaRPr>
          </a:p>
          <a:p>
            <a:pPr>
              <a:buFont typeface="Arial" panose="020B0604020202020204" pitchFamily="34" charset="0"/>
              <a:buChar char="•"/>
            </a:pPr>
            <a:r>
              <a:rPr lang="en-IN" sz="2400" b="0" i="0" dirty="0">
                <a:effectLst/>
                <a:latin typeface="Cambria" panose="02040503050406030204" pitchFamily="18" charset="0"/>
                <a:ea typeface="Cambria" panose="02040503050406030204" pitchFamily="18" charset="0"/>
              </a:rPr>
              <a:t>Airways &gt; 2 mm (first 9 generations) contribute to about 80% of airway resistance. </a:t>
            </a:r>
            <a:endParaRPr lang="en-IN" sz="2400" dirty="0">
              <a:latin typeface="Cambria" panose="02040503050406030204" pitchFamily="18" charset="0"/>
              <a:ea typeface="Cambria" panose="02040503050406030204" pitchFamily="18" charset="0"/>
            </a:endParaRPr>
          </a:p>
          <a:p>
            <a:pPr>
              <a:buFont typeface="Arial" panose="020B0604020202020204" pitchFamily="34" charset="0"/>
              <a:buChar char="•"/>
            </a:pPr>
            <a:r>
              <a:rPr lang="en-IN" sz="2400" b="0" i="0" dirty="0">
                <a:effectLst/>
                <a:latin typeface="Cambria" panose="02040503050406030204" pitchFamily="18" charset="0"/>
                <a:ea typeface="Cambria" panose="02040503050406030204" pitchFamily="18" charset="0"/>
              </a:rPr>
              <a:t>Their obstruction produces a characteristic obstructive ventilator defect with decreased PEFR, FEV1 and FEV1/FVC%. </a:t>
            </a:r>
          </a:p>
          <a:p>
            <a:pPr>
              <a:buFont typeface="Arial" panose="020B0604020202020204" pitchFamily="34" charset="0"/>
              <a:buChar char="•"/>
            </a:pPr>
            <a:r>
              <a:rPr lang="en-IN" sz="2400" b="0" i="0" dirty="0">
                <a:effectLst/>
                <a:latin typeface="Cambria" panose="02040503050406030204" pitchFamily="18" charset="0"/>
                <a:ea typeface="Cambria" panose="02040503050406030204" pitchFamily="18" charset="0"/>
              </a:rPr>
              <a:t>Flow volume loop</a:t>
            </a:r>
            <a:r>
              <a:rPr lang="en-IN" sz="2400" dirty="0">
                <a:latin typeface="Cambria" panose="02040503050406030204" pitchFamily="18" charset="0"/>
                <a:ea typeface="Cambria" panose="02040503050406030204" pitchFamily="18" charset="0"/>
              </a:rPr>
              <a:t>: </a:t>
            </a:r>
            <a:r>
              <a:rPr lang="en-IN" sz="2400" b="0" i="0" dirty="0">
                <a:effectLst/>
                <a:latin typeface="Cambria" panose="02040503050406030204" pitchFamily="18" charset="0"/>
                <a:ea typeface="Cambria" panose="02040503050406030204" pitchFamily="18" charset="0"/>
              </a:rPr>
              <a:t>descending limb of expiratory curve becomes concave upwards. The loss of linearity correlates with severity of obstruction.</a:t>
            </a:r>
            <a:endParaRPr lang="en-IN" sz="2400" dirty="0">
              <a:effectLst/>
              <a:latin typeface="Cambria" panose="02040503050406030204" pitchFamily="18" charset="0"/>
              <a:ea typeface="Cambria" panose="02040503050406030204" pitchFamily="18" charset="0"/>
            </a:endParaRPr>
          </a:p>
          <a:p>
            <a:pPr marL="0" indent="0">
              <a:buNone/>
            </a:pP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D23D60D3-C253-67BF-866D-5566F3C8DDF8}"/>
              </a:ext>
            </a:extLst>
          </p:cNvPr>
          <p:cNvSpPr txBox="1">
            <a:spLocks noGrp="1"/>
          </p:cNvSpPr>
          <p:nvPr>
            <p:ph type="title"/>
          </p:nvPr>
        </p:nvSpPr>
        <p:spPr>
          <a:xfrm>
            <a:off x="677334" y="410384"/>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LOWER AIRWAY OBSTRUCTION:</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74540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69A-9EC0-F393-4648-8AEC71AAB6A3}"/>
              </a:ext>
            </a:extLst>
          </p:cNvPr>
          <p:cNvSpPr>
            <a:spLocks noGrp="1"/>
          </p:cNvSpPr>
          <p:nvPr>
            <p:ph type="title"/>
          </p:nvPr>
        </p:nvSpPr>
        <p:spPr/>
        <p:txBody>
          <a:bodyPr>
            <a:normAutofit/>
          </a:bodyPr>
          <a:lstStyle/>
          <a:p>
            <a:r>
              <a:rPr lang="en-IN" sz="4400" b="1" u="sng" dirty="0">
                <a:solidFill>
                  <a:schemeClr val="accent2">
                    <a:lumMod val="50000"/>
                  </a:schemeClr>
                </a:solidFill>
                <a:latin typeface="Cambria" panose="02040503050406030204" pitchFamily="18" charset="0"/>
                <a:ea typeface="Cambria" panose="02040503050406030204" pitchFamily="18" charset="0"/>
                <a:cs typeface="Aldhabi" pitchFamily="2" charset="-78"/>
              </a:rPr>
              <a:t>USES:</a:t>
            </a:r>
            <a:endParaRPr lang="en-US" sz="4400" b="1" u="sng"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
        <p:nvSpPr>
          <p:cNvPr id="3" name="Content Placeholder 2">
            <a:extLst>
              <a:ext uri="{FF2B5EF4-FFF2-40B4-BE49-F238E27FC236}">
                <a16:creationId xmlns:a16="http://schemas.microsoft.com/office/drawing/2014/main" id="{753AE12F-9D69-5FC6-B13D-8B4FE4E33CC2}"/>
              </a:ext>
            </a:extLst>
          </p:cNvPr>
          <p:cNvSpPr>
            <a:spLocks noGrp="1"/>
          </p:cNvSpPr>
          <p:nvPr>
            <p:ph idx="1"/>
          </p:nvPr>
        </p:nvSpPr>
        <p:spPr>
          <a:xfrm>
            <a:off x="677334" y="1612745"/>
            <a:ext cx="8596668" cy="4635655"/>
          </a:xfrm>
        </p:spPr>
        <p:txBody>
          <a:bodyPr>
            <a:noAutofit/>
          </a:bodyPr>
          <a:lstStyle/>
          <a:p>
            <a:r>
              <a:rPr lang="en-IN" sz="2500" b="0" i="0" dirty="0">
                <a:effectLst/>
                <a:latin typeface="Cambria" panose="02040503050406030204" pitchFamily="18" charset="0"/>
                <a:ea typeface="Cambria" panose="02040503050406030204" pitchFamily="18" charset="0"/>
              </a:rPr>
              <a:t>Objective evidence of the lung function.</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﻿﻿﻿To identify or exclude a respiratory cause of breathlessness.</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a:t>
            </a:r>
            <a:r>
              <a:rPr lang="en-IN" sz="2500" dirty="0">
                <a:latin typeface="Cambria" panose="02040503050406030204" pitchFamily="18" charset="0"/>
                <a:ea typeface="Cambria" panose="02040503050406030204" pitchFamily="18" charset="0"/>
              </a:rPr>
              <a:t>P</a:t>
            </a:r>
            <a:r>
              <a:rPr lang="en-IN" sz="2500" b="0" i="0" dirty="0">
                <a:effectLst/>
                <a:latin typeface="Cambria" panose="02040503050406030204" pitchFamily="18" charset="0"/>
                <a:ea typeface="Cambria" panose="02040503050406030204" pitchFamily="18" charset="0"/>
              </a:rPr>
              <a:t>reoperative evaluation by quantifying the lung function in patients undergoing pulmonary resection.</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a:t>
            </a:r>
            <a:r>
              <a:rPr lang="en-IN" sz="2500" dirty="0">
                <a:latin typeface="Cambria" panose="02040503050406030204" pitchFamily="18" charset="0"/>
                <a:ea typeface="Cambria" panose="02040503050406030204" pitchFamily="18" charset="0"/>
              </a:rPr>
              <a:t>A</a:t>
            </a:r>
            <a:r>
              <a:rPr lang="en-IN" sz="2500" b="0" i="0" dirty="0">
                <a:effectLst/>
                <a:latin typeface="Cambria" panose="02040503050406030204" pitchFamily="18" charset="0"/>
                <a:ea typeface="Cambria" panose="02040503050406030204" pitchFamily="18" charset="0"/>
              </a:rPr>
              <a:t>ssessment of the course of a disease over time (COPD).</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a:t>
            </a:r>
            <a:r>
              <a:rPr lang="en-IN" sz="2500" dirty="0">
                <a:latin typeface="Cambria" panose="02040503050406030204" pitchFamily="18" charset="0"/>
                <a:ea typeface="Cambria" panose="02040503050406030204" pitchFamily="18" charset="0"/>
              </a:rPr>
              <a:t>M</a:t>
            </a:r>
            <a:r>
              <a:rPr lang="en-IN" sz="2500" b="0" i="0" dirty="0">
                <a:effectLst/>
                <a:latin typeface="Cambria" panose="02040503050406030204" pitchFamily="18" charset="0"/>
                <a:ea typeface="Cambria" panose="02040503050406030204" pitchFamily="18" charset="0"/>
              </a:rPr>
              <a:t>onitoring the effectiveness of the therapy.</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﻿﻿﻿Help in differentiating the type of respiratory failure.</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﻿﻿﻿Detect airway hyper-responsiveness.</a:t>
            </a:r>
            <a:endParaRPr lang="en-IN" sz="2500" dirty="0">
              <a:effectLst/>
              <a:latin typeface="Cambria" panose="02040503050406030204" pitchFamily="18" charset="0"/>
              <a:ea typeface="Cambria" panose="02040503050406030204" pitchFamily="18" charset="0"/>
            </a:endParaRPr>
          </a:p>
          <a:p>
            <a:r>
              <a:rPr lang="en-IN" sz="2500" b="0" i="0" dirty="0">
                <a:effectLst/>
                <a:latin typeface="Cambria" panose="02040503050406030204" pitchFamily="18" charset="0"/>
                <a:ea typeface="Cambria" panose="02040503050406030204" pitchFamily="18" charset="0"/>
              </a:rPr>
              <a:t>﻿﻿﻿Evaluation of the disability.</a:t>
            </a:r>
            <a:endParaRPr lang="en-IN" sz="2500" dirty="0">
              <a:effectLst/>
              <a:latin typeface="Cambria" panose="02040503050406030204" pitchFamily="18" charset="0"/>
              <a:ea typeface="Cambria" panose="02040503050406030204" pitchFamily="18" charset="0"/>
            </a:endParaRPr>
          </a:p>
          <a:p>
            <a:endParaRPr lang="en-US" sz="2500" dirty="0">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34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B575C-887D-47EE-63E1-1A15158EC1C3}"/>
              </a:ext>
            </a:extLst>
          </p:cNvPr>
          <p:cNvSpPr>
            <a:spLocks noGrp="1"/>
          </p:cNvSpPr>
          <p:nvPr>
            <p:ph idx="1"/>
          </p:nvPr>
        </p:nvSpPr>
        <p:spPr>
          <a:xfrm>
            <a:off x="677334" y="522940"/>
            <a:ext cx="8596668" cy="4158629"/>
          </a:xfrm>
        </p:spPr>
        <p:txBody>
          <a:bodyPr>
            <a:noAutofit/>
          </a:bodyPr>
          <a:lstStyle/>
          <a:p>
            <a:pPr marL="0" indent="0">
              <a:buNone/>
            </a:pPr>
            <a:r>
              <a:rPr lang="en-IN" sz="2200" b="1" i="0" u="sng" dirty="0">
                <a:effectLst/>
                <a:latin typeface="Cambria" panose="02040503050406030204" pitchFamily="18" charset="0"/>
                <a:ea typeface="Cambria" panose="02040503050406030204" pitchFamily="18" charset="0"/>
              </a:rPr>
              <a:t>2. Smaller airway obstruction</a:t>
            </a:r>
            <a:endParaRPr lang="en-IN" sz="2200" u="sng" dirty="0">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Airways &lt; 2 mm, contribute to about 20% of airway resistance.</a:t>
            </a: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Values of PEFR, FEV1 ratio, MVV and airway conductance remain almost normal.</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﻿﻿﻿Increase in RV and relative to the TLC with increase in ratio of RV and TLC.</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﻿﻿﻿Fall in frequency dependent lung compliance &gt;25% at a respiratory rate of &gt;60/ minutes.</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﻿﻿﻿Decreased FEF 25%-75%</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﻿﻿﻿HRCT </a:t>
            </a:r>
            <a:r>
              <a:rPr lang="en-IN" sz="2200" dirty="0">
                <a:latin typeface="Cambria" panose="02040503050406030204" pitchFamily="18" charset="0"/>
                <a:ea typeface="Cambria" panose="02040503050406030204" pitchFamily="18" charset="0"/>
              </a:rPr>
              <a:t>: </a:t>
            </a:r>
            <a:r>
              <a:rPr lang="en-IN" sz="2200" b="0" i="0" dirty="0">
                <a:effectLst/>
                <a:latin typeface="Cambria" panose="02040503050406030204" pitchFamily="18" charset="0"/>
                <a:ea typeface="Cambria" panose="02040503050406030204" pitchFamily="18" charset="0"/>
              </a:rPr>
              <a:t>mosaic attenuation with expiratory air trapping</a:t>
            </a:r>
          </a:p>
          <a:p>
            <a:r>
              <a:rPr lang="en-IN" sz="2200" b="0" i="0" dirty="0">
                <a:effectLst/>
                <a:latin typeface="Cambria" panose="02040503050406030204" pitchFamily="18" charset="0"/>
                <a:ea typeface="Cambria" panose="02040503050406030204" pitchFamily="18" charset="0"/>
              </a:rPr>
              <a:t>Causes of small airway obstruction</a:t>
            </a:r>
            <a:endParaRPr lang="en-IN" sz="2200" dirty="0">
              <a:effectLst/>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C2E2B40-57F9-E395-9EE0-46A552584637}"/>
              </a:ext>
            </a:extLst>
          </p:cNvPr>
          <p:cNvSpPr txBox="1"/>
          <p:nvPr/>
        </p:nvSpPr>
        <p:spPr>
          <a:xfrm>
            <a:off x="1045882" y="5167908"/>
            <a:ext cx="7346079" cy="1446550"/>
          </a:xfrm>
          <a:prstGeom prst="rect">
            <a:avLst/>
          </a:prstGeom>
          <a:noFill/>
        </p:spPr>
        <p:txBody>
          <a:bodyPr wrap="square" numCol="2" rtlCol="0">
            <a:spAutoFit/>
          </a:bodyPr>
          <a:lstStyle/>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Chronic bronchitis</a:t>
            </a:r>
            <a:endParaRPr lang="en-IN" sz="2200" dirty="0">
              <a:effectLst/>
              <a:latin typeface="Cambria" panose="02040503050406030204" pitchFamily="18" charset="0"/>
              <a:ea typeface="Cambria" panose="02040503050406030204" pitchFamily="18" charset="0"/>
            </a:endParaRPr>
          </a:p>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Asymptomatic cigarette smoking</a:t>
            </a:r>
            <a:endParaRPr lang="en-IN" sz="2200" dirty="0">
              <a:effectLst/>
              <a:latin typeface="Cambria" panose="02040503050406030204" pitchFamily="18" charset="0"/>
              <a:ea typeface="Cambria" panose="02040503050406030204" pitchFamily="18" charset="0"/>
            </a:endParaRPr>
          </a:p>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Asthmatic in remission</a:t>
            </a:r>
            <a:endParaRPr lang="en-IN" sz="2200" dirty="0">
              <a:effectLst/>
              <a:latin typeface="Cambria" panose="02040503050406030204" pitchFamily="18" charset="0"/>
              <a:ea typeface="Cambria" panose="02040503050406030204" pitchFamily="18" charset="0"/>
            </a:endParaRPr>
          </a:p>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Bronchiolitis </a:t>
            </a:r>
            <a:r>
              <a:rPr lang="en-IN" sz="2200" b="0" i="0" dirty="0" err="1">
                <a:effectLst/>
                <a:latin typeface="Cambria" panose="02040503050406030204" pitchFamily="18" charset="0"/>
                <a:ea typeface="Cambria" panose="02040503050406030204" pitchFamily="18" charset="0"/>
              </a:rPr>
              <a:t>obliterans</a:t>
            </a:r>
            <a:endParaRPr lang="en-IN" sz="2200" dirty="0">
              <a:effectLst/>
              <a:latin typeface="Cambria" panose="02040503050406030204" pitchFamily="18" charset="0"/>
              <a:ea typeface="Cambria" panose="02040503050406030204" pitchFamily="18" charset="0"/>
            </a:endParaRPr>
          </a:p>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Exposure to noxious fumes</a:t>
            </a:r>
            <a:endParaRPr lang="en-IN" sz="2200" dirty="0">
              <a:effectLst/>
              <a:latin typeface="Cambria" panose="02040503050406030204" pitchFamily="18" charset="0"/>
              <a:ea typeface="Cambria" panose="02040503050406030204" pitchFamily="18" charset="0"/>
            </a:endParaRPr>
          </a:p>
          <a:p>
            <a:pPr marL="342900" indent="-342900">
              <a:buFont typeface="Wingdings" pitchFamily="2" charset="2"/>
              <a:buChar char="v"/>
            </a:pPr>
            <a:r>
              <a:rPr lang="en-IN" sz="2200" b="0" i="0" dirty="0">
                <a:effectLst/>
                <a:latin typeface="Cambria" panose="02040503050406030204" pitchFamily="18" charset="0"/>
                <a:ea typeface="Cambria" panose="02040503050406030204" pitchFamily="18" charset="0"/>
              </a:rPr>
              <a:t>Left ventricular failure</a:t>
            </a:r>
            <a:endParaRPr lang="en-US" sz="2200" dirty="0"/>
          </a:p>
        </p:txBody>
      </p:sp>
    </p:spTree>
    <p:extLst>
      <p:ext uri="{BB962C8B-B14F-4D97-AF65-F5344CB8AC3E}">
        <p14:creationId xmlns:p14="http://schemas.microsoft.com/office/powerpoint/2010/main" val="243415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28B0A-AE7F-4ADE-F4B7-323E6BC23392}"/>
              </a:ext>
            </a:extLst>
          </p:cNvPr>
          <p:cNvSpPr>
            <a:spLocks noGrp="1"/>
          </p:cNvSpPr>
          <p:nvPr>
            <p:ph idx="1"/>
          </p:nvPr>
        </p:nvSpPr>
        <p:spPr>
          <a:xfrm>
            <a:off x="677334" y="1413188"/>
            <a:ext cx="8596668" cy="4874557"/>
          </a:xfrm>
        </p:spPr>
        <p:txBody>
          <a:bodyPr>
            <a:normAutofit lnSpcReduction="10000"/>
          </a:bodyPr>
          <a:lstStyle/>
          <a:p>
            <a:pPr>
              <a:buFont typeface="Wingdings" pitchFamily="2" charset="2"/>
              <a:buChar char="Ø"/>
            </a:pPr>
            <a:r>
              <a:rPr lang="en-IN" sz="2300" b="0" i="0" dirty="0">
                <a:effectLst/>
                <a:latin typeface="Cambria" panose="02040503050406030204" pitchFamily="18" charset="0"/>
                <a:ea typeface="Cambria" panose="02040503050406030204" pitchFamily="18" charset="0"/>
              </a:rPr>
              <a:t>Airway resistance (Raw) is increased.</a:t>
            </a:r>
            <a:endParaRPr lang="en-IN" sz="2300" dirty="0">
              <a:effectLst/>
              <a:latin typeface="Cambria" panose="02040503050406030204" pitchFamily="18" charset="0"/>
              <a:ea typeface="Cambria" panose="02040503050406030204" pitchFamily="18" charset="0"/>
            </a:endParaRPr>
          </a:p>
          <a:p>
            <a:pPr>
              <a:buFont typeface="Wingdings" pitchFamily="2" charset="2"/>
              <a:buChar char="Ø"/>
            </a:pPr>
            <a:r>
              <a:rPr lang="en-IN" sz="2300" b="0" i="0" dirty="0">
                <a:effectLst/>
                <a:latin typeface="Cambria" panose="02040503050406030204" pitchFamily="18" charset="0"/>
                <a:ea typeface="Cambria" panose="02040503050406030204" pitchFamily="18" charset="0"/>
              </a:rPr>
              <a:t>﻿﻿﻿Specific airway conductance is decreased.</a:t>
            </a:r>
            <a:endParaRPr lang="en-IN" sz="2300" dirty="0">
              <a:effectLst/>
              <a:latin typeface="Cambria" panose="02040503050406030204" pitchFamily="18" charset="0"/>
              <a:ea typeface="Cambria" panose="02040503050406030204" pitchFamily="18" charset="0"/>
            </a:endParaRPr>
          </a:p>
          <a:p>
            <a:pPr>
              <a:buFont typeface="Wingdings" pitchFamily="2" charset="2"/>
              <a:buChar char="Ø"/>
            </a:pPr>
            <a:r>
              <a:rPr lang="en-IN" sz="2300" b="0" i="0" dirty="0">
                <a:effectLst/>
                <a:latin typeface="Cambria" panose="02040503050406030204" pitchFamily="18" charset="0"/>
                <a:ea typeface="Cambria" panose="02040503050406030204" pitchFamily="18" charset="0"/>
              </a:rPr>
              <a:t>﻿﻿﻿FEV1 and FEV1/FVC% are decreased.</a:t>
            </a:r>
            <a:endParaRPr lang="en-IN" sz="2300" dirty="0">
              <a:effectLst/>
              <a:latin typeface="Cambria" panose="02040503050406030204" pitchFamily="18" charset="0"/>
              <a:ea typeface="Cambria" panose="02040503050406030204" pitchFamily="18" charset="0"/>
            </a:endParaRPr>
          </a:p>
          <a:p>
            <a:pPr>
              <a:buFont typeface="Wingdings" pitchFamily="2" charset="2"/>
              <a:buChar char="Ø"/>
            </a:pPr>
            <a:r>
              <a:rPr lang="en-IN" sz="2300" b="0" i="0" dirty="0">
                <a:effectLst/>
                <a:latin typeface="Cambria" panose="02040503050406030204" pitchFamily="18" charset="0"/>
                <a:ea typeface="Cambria" panose="02040503050406030204" pitchFamily="18" charset="0"/>
              </a:rPr>
              <a:t>﻿﻿﻿Peak expiratory flows, FEF 25%-75% are decreased.</a:t>
            </a:r>
            <a:endParaRPr lang="en-IN" sz="2300" dirty="0">
              <a:effectLst/>
              <a:latin typeface="Cambria" panose="02040503050406030204" pitchFamily="18" charset="0"/>
              <a:ea typeface="Cambria" panose="02040503050406030204" pitchFamily="18" charset="0"/>
            </a:endParaRPr>
          </a:p>
          <a:p>
            <a:pPr>
              <a:buFont typeface="Wingdings" pitchFamily="2" charset="2"/>
              <a:buChar char="Ø"/>
            </a:pPr>
            <a:r>
              <a:rPr lang="en-IN" sz="2300" b="0" i="0" dirty="0">
                <a:effectLst/>
                <a:latin typeface="Cambria" panose="02040503050406030204" pitchFamily="18" charset="0"/>
                <a:ea typeface="Cambria" panose="02040503050406030204" pitchFamily="18" charset="0"/>
              </a:rPr>
              <a:t>﻿﻿﻿Lung volume measurements show features of hyperinflation with elevation of RV, FRC and TLC. </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VC and FVC may be normal</a:t>
            </a:r>
          </a:p>
          <a:p>
            <a:pPr>
              <a:buFont typeface="Wingdings" pitchFamily="2" charset="2"/>
              <a:buChar char="Ø"/>
            </a:pPr>
            <a:r>
              <a:rPr lang="en-IN" sz="2300" dirty="0">
                <a:latin typeface="Cambria" panose="02040503050406030204" pitchFamily="18" charset="0"/>
                <a:ea typeface="Cambria" panose="02040503050406030204" pitchFamily="18" charset="0"/>
              </a:rPr>
              <a:t>Causes:</a:t>
            </a:r>
          </a:p>
          <a:p>
            <a:pPr>
              <a:buFont typeface="Wingdings" pitchFamily="2" charset="2"/>
              <a:buChar char="v"/>
            </a:pPr>
            <a:r>
              <a:rPr lang="en-IN" sz="2300" b="0" i="0" dirty="0">
                <a:effectLst/>
                <a:latin typeface="Cambria" panose="02040503050406030204" pitchFamily="18" charset="0"/>
                <a:ea typeface="Cambria" panose="02040503050406030204" pitchFamily="18" charset="0"/>
              </a:rPr>
              <a:t>chronic bronchitis </a:t>
            </a:r>
          </a:p>
          <a:p>
            <a:pPr>
              <a:buFont typeface="Wingdings" pitchFamily="2" charset="2"/>
              <a:buChar char="v"/>
            </a:pPr>
            <a:r>
              <a:rPr lang="en-IN" sz="2300" b="0" i="0" dirty="0">
                <a:effectLst/>
                <a:latin typeface="Cambria" panose="02040503050406030204" pitchFamily="18" charset="0"/>
                <a:ea typeface="Cambria" panose="02040503050406030204" pitchFamily="18" charset="0"/>
              </a:rPr>
              <a:t>bronchial asthma</a:t>
            </a:r>
          </a:p>
          <a:p>
            <a:pPr>
              <a:buFont typeface="Wingdings" pitchFamily="2" charset="2"/>
              <a:buChar char="v"/>
            </a:pPr>
            <a:r>
              <a:rPr lang="en-IN" sz="2300" b="0" i="0" dirty="0">
                <a:effectLst/>
                <a:latin typeface="Cambria" panose="02040503050406030204" pitchFamily="18" charset="0"/>
                <a:ea typeface="Cambria" panose="02040503050406030204" pitchFamily="18" charset="0"/>
              </a:rPr>
              <a:t>cystic fibrosis.</a:t>
            </a:r>
            <a:endParaRPr lang="en-IN" sz="2300" dirty="0">
              <a:effectLst/>
              <a:latin typeface="Cambria" panose="02040503050406030204" pitchFamily="18" charset="0"/>
              <a:ea typeface="Cambria" panose="02040503050406030204" pitchFamily="18" charset="0"/>
            </a:endParaRPr>
          </a:p>
          <a:p>
            <a:endParaRPr lang="en-US" sz="2300"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B0C1F1C1-FF81-D251-9BA6-68517794C71E}"/>
              </a:ext>
            </a:extLst>
          </p:cNvPr>
          <p:cNvSpPr txBox="1">
            <a:spLocks noGrp="1"/>
          </p:cNvSpPr>
          <p:nvPr>
            <p:ph type="title"/>
          </p:nvPr>
        </p:nvSpPr>
        <p:spPr>
          <a:xfrm>
            <a:off x="677334" y="410384"/>
            <a:ext cx="8596668" cy="13208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COMBINED AIRWAY OBSTRUCTION:</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627945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6137E-6DEE-4432-75C8-B494F43D0C72}"/>
              </a:ext>
            </a:extLst>
          </p:cNvPr>
          <p:cNvSpPr>
            <a:spLocks noGrp="1"/>
          </p:cNvSpPr>
          <p:nvPr>
            <p:ph idx="1"/>
          </p:nvPr>
        </p:nvSpPr>
        <p:spPr>
          <a:xfrm>
            <a:off x="677334" y="1357156"/>
            <a:ext cx="8596668" cy="4258235"/>
          </a:xfrm>
        </p:spPr>
        <p:txBody>
          <a:bodyPr>
            <a:noAutofit/>
          </a:bodyPr>
          <a:lstStyle/>
          <a:p>
            <a:r>
              <a:rPr lang="en-IN" sz="2200" dirty="0">
                <a:latin typeface="Cambria" panose="02040503050406030204" pitchFamily="18" charset="0"/>
                <a:ea typeface="Cambria" panose="02040503050406030204" pitchFamily="18" charset="0"/>
              </a:rPr>
              <a:t>In usual</a:t>
            </a:r>
            <a:r>
              <a:rPr lang="en-US" sz="2200" dirty="0">
                <a:latin typeface="Cambria" panose="02040503050406030204" pitchFamily="18" charset="0"/>
                <a:ea typeface="Cambria" panose="02040503050406030204" pitchFamily="18" charset="0"/>
              </a:rPr>
              <a:t> restrictive abnormalities</a:t>
            </a:r>
            <a:r>
              <a:rPr lang="en-IN" sz="2200" dirty="0">
                <a:latin typeface="Cambria" panose="02040503050406030204" pitchFamily="18" charset="0"/>
                <a:ea typeface="Cambria" panose="02040503050406030204" pitchFamily="18" charset="0"/>
              </a:rPr>
              <a:t> </a:t>
            </a:r>
            <a:r>
              <a:rPr lang="en-IN" sz="2200" dirty="0">
                <a:latin typeface="Cambria" panose="02040503050406030204" pitchFamily="18" charset="0"/>
                <a:ea typeface="Cambria" panose="02040503050406030204" pitchFamily="18" charset="0"/>
                <a:sym typeface="Wingdings" pitchFamily="2" charset="2"/>
              </a:rPr>
              <a:t></a:t>
            </a:r>
            <a:r>
              <a:rPr lang="en-US" sz="2200" dirty="0">
                <a:latin typeface="Cambria" panose="02040503050406030204" pitchFamily="18" charset="0"/>
                <a:ea typeface="Cambria" panose="02040503050406030204" pitchFamily="18" charset="0"/>
              </a:rPr>
              <a:t> there is reduction of the flow rates along with reduction of FVC</a:t>
            </a:r>
            <a:r>
              <a:rPr lang="en-IN" sz="2200" dirty="0">
                <a:latin typeface="Cambria" panose="02040503050406030204" pitchFamily="18" charset="0"/>
                <a:ea typeface="Cambria" panose="02040503050406030204" pitchFamily="18" charset="0"/>
              </a:rPr>
              <a:t> </a:t>
            </a:r>
            <a:r>
              <a:rPr lang="en-IN" sz="2200" dirty="0">
                <a:latin typeface="Cambria" panose="02040503050406030204" pitchFamily="18" charset="0"/>
                <a:ea typeface="Cambria" panose="02040503050406030204" pitchFamily="18" charset="0"/>
                <a:sym typeface="Wingdings" pitchFamily="2" charset="2"/>
              </a:rPr>
              <a:t> </a:t>
            </a:r>
            <a:r>
              <a:rPr lang="en-US" sz="2200" dirty="0">
                <a:latin typeface="Cambria" panose="02040503050406030204" pitchFamily="18" charset="0"/>
                <a:ea typeface="Cambria" panose="02040503050406030204" pitchFamily="18" charset="0"/>
              </a:rPr>
              <a:t>FV loop is seen as a ‘’normal shaped, miniature graph’’.</a:t>
            </a:r>
            <a:endParaRPr lang="en-IN"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A characteristic pattern in ILDs</a:t>
            </a:r>
            <a:r>
              <a:rPr lang="en-IN" sz="2200" dirty="0">
                <a:latin typeface="Cambria" panose="02040503050406030204" pitchFamily="18" charset="0"/>
                <a:ea typeface="Cambria" panose="02040503050406030204" pitchFamily="18" charset="0"/>
              </a:rPr>
              <a:t> </a:t>
            </a:r>
            <a:r>
              <a:rPr lang="en-IN" sz="2200" dirty="0">
                <a:latin typeface="Cambria" panose="02040503050406030204" pitchFamily="18" charset="0"/>
                <a:ea typeface="Cambria" panose="02040503050406030204" pitchFamily="18" charset="0"/>
                <a:sym typeface="Wingdings" pitchFamily="2" charset="2"/>
              </a:rPr>
              <a:t></a:t>
            </a:r>
            <a:r>
              <a:rPr lang="en-US" sz="2200" dirty="0">
                <a:latin typeface="Cambria" panose="02040503050406030204" pitchFamily="18" charset="0"/>
                <a:ea typeface="Cambria" panose="02040503050406030204" pitchFamily="18" charset="0"/>
              </a:rPr>
              <a:t> preservation of flow rates</a:t>
            </a:r>
            <a:r>
              <a:rPr lang="en-IN" sz="2200" dirty="0">
                <a:latin typeface="Cambria" panose="02040503050406030204" pitchFamily="18" charset="0"/>
                <a:ea typeface="Cambria" panose="02040503050406030204" pitchFamily="18" charset="0"/>
              </a:rPr>
              <a:t> </a:t>
            </a:r>
            <a:r>
              <a:rPr lang="en-IN" sz="2200" dirty="0">
                <a:latin typeface="Cambria" panose="02040503050406030204" pitchFamily="18" charset="0"/>
                <a:ea typeface="Cambria" panose="02040503050406030204" pitchFamily="18" charset="0"/>
                <a:sym typeface="Wingdings" pitchFamily="2" charset="2"/>
              </a:rPr>
              <a:t></a:t>
            </a:r>
            <a:r>
              <a:rPr lang="en-US" sz="2200" dirty="0">
                <a:latin typeface="Cambria" panose="02040503050406030204" pitchFamily="18" charset="0"/>
                <a:ea typeface="Cambria" panose="02040503050406030204" pitchFamily="18" charset="0"/>
              </a:rPr>
              <a:t>FV loop seen as a ‘’narrow but tall’ graph</a:t>
            </a:r>
            <a:r>
              <a:rPr lang="en-IN" sz="2200" dirty="0">
                <a:latin typeface="Cambria" panose="02040503050406030204" pitchFamily="18" charset="0"/>
                <a:ea typeface="Cambria" panose="02040503050406030204" pitchFamily="18" charset="0"/>
              </a:rPr>
              <a:t>.</a:t>
            </a:r>
          </a:p>
          <a:p>
            <a:r>
              <a:rPr lang="en-US" sz="2200" dirty="0">
                <a:latin typeface="Cambria" panose="02040503050406030204" pitchFamily="18" charset="0"/>
                <a:ea typeface="Cambria" panose="02040503050406030204" pitchFamily="18" charset="0"/>
              </a:rPr>
              <a:t>Restrictive abnormality occurs due to:</a:t>
            </a:r>
            <a:endParaRPr lang="en-IN" sz="2200" dirty="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 Chest wall diseases</a:t>
            </a:r>
            <a:r>
              <a:rPr lang="en-IN" sz="22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skeletal and neuromuscular disorders</a:t>
            </a:r>
            <a:r>
              <a:rPr lang="en-IN" sz="2200" dirty="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 </a:t>
            </a:r>
            <a:endParaRPr lang="en-IN" sz="2200" dirty="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 Pleural</a:t>
            </a:r>
            <a:r>
              <a:rPr lang="en-IN" sz="22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diseases</a:t>
            </a:r>
            <a:endParaRPr lang="en-IN" sz="2200" dirty="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 Parenchymal</a:t>
            </a:r>
            <a:r>
              <a:rPr lang="en-IN" sz="22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diseases</a:t>
            </a:r>
            <a:endParaRPr lang="en-IN" sz="2200" dirty="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 Interstitial lung diseases (ILD)</a:t>
            </a:r>
          </a:p>
        </p:txBody>
      </p:sp>
      <p:sp>
        <p:nvSpPr>
          <p:cNvPr id="6" name="Title 1">
            <a:extLst>
              <a:ext uri="{FF2B5EF4-FFF2-40B4-BE49-F238E27FC236}">
                <a16:creationId xmlns:a16="http://schemas.microsoft.com/office/drawing/2014/main" id="{645112BA-17C3-B062-BA4D-C7086F33836D}"/>
              </a:ext>
            </a:extLst>
          </p:cNvPr>
          <p:cNvSpPr txBox="1">
            <a:spLocks noGrp="1"/>
          </p:cNvSpPr>
          <p:nvPr>
            <p:ph type="title"/>
          </p:nvPr>
        </p:nvSpPr>
        <p:spPr>
          <a:xfrm>
            <a:off x="677334" y="162316"/>
            <a:ext cx="8596668" cy="1008076"/>
          </a:xfrm>
          <a:prstGeom prst="rect">
            <a:avLst/>
          </a:prstGeom>
        </p:spPr>
        <p:txBody>
          <a:bodyPr vert="horz" lIns="91440" tIns="45720" rIns="91440" bIns="45720" rtlCol="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RESTRICTIVE ABNORMALITIES: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pic>
        <p:nvPicPr>
          <p:cNvPr id="8" name="Picture 7">
            <a:extLst>
              <a:ext uri="{FF2B5EF4-FFF2-40B4-BE49-F238E27FC236}">
                <a16:creationId xmlns:a16="http://schemas.microsoft.com/office/drawing/2014/main" id="{357266C2-6C24-D83A-35B1-8074C62537E0}"/>
              </a:ext>
            </a:extLst>
          </p:cNvPr>
          <p:cNvPicPr>
            <a:picLocks noChangeAspect="1"/>
          </p:cNvPicPr>
          <p:nvPr/>
        </p:nvPicPr>
        <p:blipFill rotWithShape="1">
          <a:blip r:embed="rId2"/>
          <a:srcRect b="8636"/>
          <a:stretch/>
        </p:blipFill>
        <p:spPr>
          <a:xfrm>
            <a:off x="8149284" y="3287059"/>
            <a:ext cx="3570642" cy="3421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533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0531" y="1812275"/>
            <a:ext cx="8774074" cy="4167981"/>
          </a:xfrm>
          <a:prstGeom prst="rect">
            <a:avLst/>
          </a:prstGeom>
        </p:spPr>
      </p:pic>
      <p:sp>
        <p:nvSpPr>
          <p:cNvPr id="5" name="Title 1">
            <a:extLst>
              <a:ext uri="{FF2B5EF4-FFF2-40B4-BE49-F238E27FC236}">
                <a16:creationId xmlns:a16="http://schemas.microsoft.com/office/drawing/2014/main" id="{E0AE726E-0C16-D858-804B-FD0F180207BE}"/>
              </a:ext>
            </a:extLst>
          </p:cNvPr>
          <p:cNvSpPr txBox="1">
            <a:spLocks/>
          </p:cNvSpPr>
          <p:nvPr/>
        </p:nvSpPr>
        <p:spPr>
          <a:xfrm>
            <a:off x="829734" y="211670"/>
            <a:ext cx="8596668" cy="13208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INTERPRETATION OF VOLUME- TIME CURVE:</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935613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30621-5105-473A-7594-B647EB0657CA}"/>
              </a:ext>
            </a:extLst>
          </p:cNvPr>
          <p:cNvSpPr>
            <a:spLocks noGrp="1"/>
          </p:cNvSpPr>
          <p:nvPr>
            <p:ph idx="1"/>
          </p:nvPr>
        </p:nvSpPr>
        <p:spPr>
          <a:xfrm>
            <a:off x="677334" y="517960"/>
            <a:ext cx="8596668" cy="5670177"/>
          </a:xfrm>
        </p:spPr>
        <p:txBody>
          <a:bodyPr>
            <a:noAutofit/>
          </a:bodyPr>
          <a:lstStyle/>
          <a:p>
            <a:r>
              <a:rPr lang="en-IN" sz="2200" b="0" i="0" dirty="0">
                <a:effectLst/>
                <a:latin typeface="Cambria" panose="02040503050406030204" pitchFamily="18" charset="0"/>
                <a:ea typeface="Cambria" panose="02040503050406030204" pitchFamily="18" charset="0"/>
              </a:rPr>
              <a:t>It shows the amount of air expired from the lungs as a function to time. </a:t>
            </a:r>
          </a:p>
          <a:p>
            <a:r>
              <a:rPr lang="en-IN" sz="2200" b="0" i="0" dirty="0">
                <a:effectLst/>
                <a:latin typeface="Cambria" panose="02040503050406030204" pitchFamily="18" charset="0"/>
                <a:ea typeface="Cambria" panose="02040503050406030204" pitchFamily="18" charset="0"/>
              </a:rPr>
              <a:t>The normal volume time curve has a rapid upslope </a:t>
            </a:r>
            <a:r>
              <a:rPr lang="en-IN" sz="2200" dirty="0">
                <a:latin typeface="Cambria" panose="02040503050406030204" pitchFamily="18" charset="0"/>
                <a:ea typeface="Cambria" panose="02040503050406030204" pitchFamily="18" charset="0"/>
              </a:rPr>
              <a:t>f/b </a:t>
            </a:r>
            <a:r>
              <a:rPr lang="en-IN" sz="2200" b="0" i="0" dirty="0">
                <a:effectLst/>
                <a:latin typeface="Cambria" panose="02040503050406030204" pitchFamily="18" charset="0"/>
                <a:ea typeface="Cambria" panose="02040503050406030204" pitchFamily="18" charset="0"/>
              </a:rPr>
              <a:t>plateau soon after exhalation. </a:t>
            </a:r>
          </a:p>
          <a:p>
            <a:r>
              <a:rPr lang="en-IN" sz="2200" b="0" i="0" dirty="0">
                <a:effectLst/>
                <a:latin typeface="Cambria" panose="02040503050406030204" pitchFamily="18" charset="0"/>
                <a:ea typeface="Cambria" panose="02040503050406030204" pitchFamily="18" charset="0"/>
              </a:rPr>
              <a:t>Maximum volume attained represents the FVC.</a:t>
            </a:r>
          </a:p>
          <a:p>
            <a:r>
              <a:rPr lang="en-IN" sz="2200" b="0" i="0" dirty="0">
                <a:effectLst/>
                <a:latin typeface="Cambria" panose="02040503050406030204" pitchFamily="18" charset="0"/>
                <a:ea typeface="Cambria" panose="02040503050406030204" pitchFamily="18" charset="0"/>
              </a:rPr>
              <a:t>Volume attained after one second represents FEV1.</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1" i="0" dirty="0">
                <a:effectLst/>
                <a:latin typeface="Cambria" panose="02040503050406030204" pitchFamily="18" charset="0"/>
                <a:ea typeface="Cambria" panose="02040503050406030204" pitchFamily="18" charset="0"/>
              </a:rPr>
              <a:t>Steep ascent:</a:t>
            </a:r>
            <a:r>
              <a:rPr lang="en-IN" sz="2200" b="0" i="0" dirty="0">
                <a:effectLst/>
                <a:latin typeface="Cambria" panose="02040503050406030204" pitchFamily="18" charset="0"/>
                <a:ea typeface="Cambria" panose="02040503050406030204" pitchFamily="18" charset="0"/>
              </a:rPr>
              <a:t> Restrictive defects. The duration of expiration is reduced.</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1" i="0" dirty="0">
                <a:effectLst/>
                <a:latin typeface="Cambria" panose="02040503050406030204" pitchFamily="18" charset="0"/>
                <a:ea typeface="Cambria" panose="02040503050406030204" pitchFamily="18" charset="0"/>
              </a:rPr>
              <a:t>﻿﻿﻿Shallow ascent:</a:t>
            </a:r>
            <a:r>
              <a:rPr lang="en-IN" sz="2200" b="0" i="0" dirty="0">
                <a:effectLst/>
                <a:latin typeface="Cambria" panose="02040503050406030204" pitchFamily="18" charset="0"/>
                <a:ea typeface="Cambria" panose="02040503050406030204" pitchFamily="18" charset="0"/>
              </a:rPr>
              <a:t> In airflow obstruction due to a low flow rate. The duration of expiration is prolonged.</a:t>
            </a:r>
            <a:endParaRPr lang="en-IN" sz="22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a:t>
            </a:r>
            <a:r>
              <a:rPr lang="en-IN" sz="2200" b="1" i="0" dirty="0">
                <a:effectLst/>
                <a:latin typeface="Cambria" panose="02040503050406030204" pitchFamily="18" charset="0"/>
                <a:ea typeface="Cambria" panose="02040503050406030204" pitchFamily="18" charset="0"/>
              </a:rPr>
              <a:t>Ledges on the slope:</a:t>
            </a:r>
            <a:r>
              <a:rPr lang="en-IN" sz="2200" b="0" i="0" dirty="0">
                <a:effectLst/>
                <a:latin typeface="Cambria" panose="02040503050406030204" pitchFamily="18" charset="0"/>
                <a:ea typeface="Cambria" panose="02040503050406030204" pitchFamily="18" charset="0"/>
              </a:rPr>
              <a:t> Because of coughing, the ascending slope shows small ledges. If these appear in the first second, the test should be repeated. Cough in the later part does not affect the result.</a:t>
            </a:r>
            <a:endParaRPr lang="en-IN" sz="2200" dirty="0">
              <a:effectLst/>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012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9330" t="10536" r="27585" b="10536"/>
          <a:stretch>
            <a:fillRect/>
          </a:stretch>
        </p:blipFill>
        <p:spPr>
          <a:xfrm>
            <a:off x="143510" y="250190"/>
            <a:ext cx="11438890" cy="6256655"/>
          </a:xfrm>
          <a:prstGeom prst="rect">
            <a:avLst/>
          </a:prstGeom>
        </p:spPr>
      </p:pic>
    </p:spTree>
    <p:extLst>
      <p:ext uri="{BB962C8B-B14F-4D97-AF65-F5344CB8AC3E}">
        <p14:creationId xmlns:p14="http://schemas.microsoft.com/office/powerpoint/2010/main" val="348496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E099D6-CE5E-57E0-FA3D-9BBE3BEA2EB9}"/>
              </a:ext>
            </a:extLst>
          </p:cNvPr>
          <p:cNvSpPr txBox="1">
            <a:spLocks/>
          </p:cNvSpPr>
          <p:nvPr/>
        </p:nvSpPr>
        <p:spPr>
          <a:xfrm>
            <a:off x="390961" y="392807"/>
            <a:ext cx="9244119" cy="13208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CLASSIFICATION OF DISEASE SEVERITY BASED ON PFT:</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graphicFrame>
        <p:nvGraphicFramePr>
          <p:cNvPr id="9" name="Table 2">
            <a:extLst>
              <a:ext uri="{FF2B5EF4-FFF2-40B4-BE49-F238E27FC236}">
                <a16:creationId xmlns:a16="http://schemas.microsoft.com/office/drawing/2014/main" id="{26E4CE71-98E0-15C1-BCFC-961AD3E7CAD2}"/>
              </a:ext>
            </a:extLst>
          </p:cNvPr>
          <p:cNvGraphicFramePr>
            <a:graphicFrameLocks noGrp="1"/>
          </p:cNvGraphicFramePr>
          <p:nvPr>
            <p:extLst>
              <p:ext uri="{D42A27DB-BD31-4B8C-83A1-F6EECF244321}">
                <p14:modId xmlns:p14="http://schemas.microsoft.com/office/powerpoint/2010/main" val="1130835872"/>
              </p:ext>
            </p:extLst>
          </p:nvPr>
        </p:nvGraphicFramePr>
        <p:xfrm>
          <a:off x="846667" y="4265094"/>
          <a:ext cx="8055785" cy="2162746"/>
        </p:xfrm>
        <a:graphic>
          <a:graphicData uri="http://schemas.openxmlformats.org/drawingml/2006/table">
            <a:tbl>
              <a:tblPr firstRow="1" bandRow="1">
                <a:tableStyleId>{69CF1AB2-1976-4502-BF36-3FF5EA218861}</a:tableStyleId>
              </a:tblPr>
              <a:tblGrid>
                <a:gridCol w="1899517">
                  <a:extLst>
                    <a:ext uri="{9D8B030D-6E8A-4147-A177-3AD203B41FA5}">
                      <a16:colId xmlns:a16="http://schemas.microsoft.com/office/drawing/2014/main" val="20000"/>
                    </a:ext>
                  </a:extLst>
                </a:gridCol>
                <a:gridCol w="6156268">
                  <a:extLst>
                    <a:ext uri="{9D8B030D-6E8A-4147-A177-3AD203B41FA5}">
                      <a16:colId xmlns:a16="http://schemas.microsoft.com/office/drawing/2014/main" val="20001"/>
                    </a:ext>
                  </a:extLst>
                </a:gridCol>
              </a:tblGrid>
              <a:tr h="669893">
                <a:tc>
                  <a:txBody>
                    <a:bodyPr/>
                    <a:lstStyle/>
                    <a:p>
                      <a:r>
                        <a:rPr lang="en-IN" sz="2400" b="0" dirty="0"/>
                        <a:t>MILD</a:t>
                      </a:r>
                      <a:endParaRPr lang="en-IN" sz="2400" b="0" dirty="0">
                        <a:latin typeface="Cambria" panose="02040503050406030204" pitchFamily="18" charset="0"/>
                        <a:ea typeface="Cambria" panose="02040503050406030204" pitchFamily="18" charset="0"/>
                      </a:endParaRPr>
                    </a:p>
                  </a:txBody>
                  <a:tcPr/>
                </a:tc>
                <a:tc>
                  <a:txBody>
                    <a:bodyPr/>
                    <a:lstStyle/>
                    <a:p>
                      <a:r>
                        <a:rPr lang="en-IN" sz="2400" b="0" dirty="0"/>
                        <a:t>FEV1&gt;80% OF PREDICTED</a:t>
                      </a:r>
                      <a:endParaRPr lang="en-IN" sz="2400" b="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669893">
                <a:tc>
                  <a:txBody>
                    <a:bodyPr/>
                    <a:lstStyle/>
                    <a:p>
                      <a:r>
                        <a:rPr lang="en-IN" sz="2400" dirty="0"/>
                        <a:t>MODERATE</a:t>
                      </a:r>
                      <a:endParaRPr lang="en-IN" sz="2400" dirty="0">
                        <a:latin typeface="Cambria" panose="02040503050406030204" pitchFamily="18" charset="0"/>
                        <a:ea typeface="Cambria" panose="02040503050406030204" pitchFamily="18" charset="0"/>
                      </a:endParaRPr>
                    </a:p>
                  </a:txBody>
                  <a:tcPr/>
                </a:tc>
                <a:tc>
                  <a:txBody>
                    <a:bodyPr/>
                    <a:lstStyle/>
                    <a:p>
                      <a:r>
                        <a:rPr lang="en-IN" sz="2400" dirty="0"/>
                        <a:t>FEV1 80-60%OF PREDICTED</a:t>
                      </a:r>
                    </a:p>
                    <a:p>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r h="669893">
                <a:tc>
                  <a:txBody>
                    <a:bodyPr/>
                    <a:lstStyle/>
                    <a:p>
                      <a:r>
                        <a:rPr lang="en-IN" sz="2400" dirty="0"/>
                        <a:t>SEVERE</a:t>
                      </a:r>
                      <a:endParaRPr lang="en-IN" sz="2400" dirty="0">
                        <a:latin typeface="Cambria" panose="02040503050406030204" pitchFamily="18" charset="0"/>
                        <a:ea typeface="Cambria" panose="02040503050406030204" pitchFamily="18" charset="0"/>
                      </a:endParaRPr>
                    </a:p>
                  </a:txBody>
                  <a:tcPr/>
                </a:tc>
                <a:tc>
                  <a:txBody>
                    <a:bodyPr/>
                    <a:lstStyle/>
                    <a:p>
                      <a:r>
                        <a:rPr lang="en-IN" sz="2400" dirty="0"/>
                        <a:t>FEV1&lt;60%OF PREDICTED</a:t>
                      </a:r>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C7C5EA8A-21A2-A894-6F22-7C8BA2BC1328}"/>
              </a:ext>
            </a:extLst>
          </p:cNvPr>
          <p:cNvSpPr txBox="1"/>
          <p:nvPr/>
        </p:nvSpPr>
        <p:spPr>
          <a:xfrm>
            <a:off x="836477" y="3392125"/>
            <a:ext cx="9074727" cy="523220"/>
          </a:xfrm>
          <a:prstGeom prst="rect">
            <a:avLst/>
          </a:prstGeom>
          <a:noFill/>
        </p:spPr>
        <p:txBody>
          <a:bodyPr wrap="square" rtlCol="0">
            <a:spAutoFit/>
          </a:bodyPr>
          <a:lstStyle/>
          <a:p>
            <a:r>
              <a:rPr lang="en-IN" sz="2800" b="1" dirty="0">
                <a:latin typeface="Cambria" panose="02040503050406030204" pitchFamily="18" charset="0"/>
                <a:ea typeface="Cambria" panose="02040503050406030204" pitchFamily="18" charset="0"/>
              </a:rPr>
              <a:t>SEVERITY OF ASTHMA ACCORDING TO FEV1</a:t>
            </a:r>
          </a:p>
        </p:txBody>
      </p:sp>
      <p:sp>
        <p:nvSpPr>
          <p:cNvPr id="13" name="Text Placeholder 12">
            <a:extLst>
              <a:ext uri="{FF2B5EF4-FFF2-40B4-BE49-F238E27FC236}">
                <a16:creationId xmlns:a16="http://schemas.microsoft.com/office/drawing/2014/main" id="{E5D1BDC1-1F33-8F35-C037-6A3D29733525}"/>
              </a:ext>
            </a:extLst>
          </p:cNvPr>
          <p:cNvSpPr>
            <a:spLocks noGrp="1"/>
          </p:cNvSpPr>
          <p:nvPr>
            <p:ph idx="1"/>
          </p:nvPr>
        </p:nvSpPr>
        <p:spPr>
          <a:xfrm>
            <a:off x="677334" y="1911569"/>
            <a:ext cx="8596668" cy="3880773"/>
          </a:xfrm>
        </p:spPr>
        <p:txBody>
          <a:bodyPr>
            <a:normAutofit/>
          </a:bodyPr>
          <a:lstStyle/>
          <a:p>
            <a:pPr>
              <a:buFont typeface="Wingdings" pitchFamily="2" charset="2"/>
              <a:buChar char="v"/>
            </a:pPr>
            <a:r>
              <a:rPr lang="en-IN" sz="2600" b="1" dirty="0">
                <a:latin typeface="Cambria" panose="02040503050406030204" pitchFamily="18" charset="0"/>
                <a:ea typeface="Cambria" panose="02040503050406030204" pitchFamily="18" charset="0"/>
              </a:rPr>
              <a:t>OBSTRUCTIVE ABNORMALITIES:</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When FEV1/FVC ratio is below the normal range, the severity of the abnormality may be graded based on % predicted FEV1.</a:t>
            </a:r>
            <a:endParaRPr lang="en-IN" sz="2300" dirty="0">
              <a:effectLst/>
              <a:latin typeface="Cambria" panose="02040503050406030204" pitchFamily="18" charset="0"/>
              <a:ea typeface="Cambria" panose="02040503050406030204" pitchFamily="18" charset="0"/>
            </a:endParaRPr>
          </a:p>
          <a:p>
            <a:pPr>
              <a:buFont typeface="Wingdings" pitchFamily="2" charset="2"/>
              <a:buChar char="Ø"/>
            </a:pPr>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601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6B48F-52FF-2BF3-D604-F1FDDDBF3BE8}"/>
              </a:ext>
            </a:extLst>
          </p:cNvPr>
          <p:cNvPicPr>
            <a:picLocks noChangeAspect="1"/>
          </p:cNvPicPr>
          <p:nvPr/>
        </p:nvPicPr>
        <p:blipFill>
          <a:blip r:embed="rId2"/>
          <a:stretch>
            <a:fillRect/>
          </a:stretch>
        </p:blipFill>
        <p:spPr>
          <a:xfrm>
            <a:off x="581427" y="2564902"/>
            <a:ext cx="10014358" cy="3023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68CFB5C-9608-826A-8CBD-CE0091967672}"/>
              </a:ext>
            </a:extLst>
          </p:cNvPr>
          <p:cNvSpPr txBox="1"/>
          <p:nvPr/>
        </p:nvSpPr>
        <p:spPr>
          <a:xfrm>
            <a:off x="886281" y="1225651"/>
            <a:ext cx="9074727" cy="523220"/>
          </a:xfrm>
          <a:prstGeom prst="rect">
            <a:avLst/>
          </a:prstGeom>
          <a:noFill/>
        </p:spPr>
        <p:txBody>
          <a:bodyPr wrap="square" rtlCol="0">
            <a:spAutoFit/>
          </a:bodyPr>
          <a:lstStyle/>
          <a:p>
            <a:r>
              <a:rPr lang="en-IN" sz="2800" b="1" dirty="0">
                <a:latin typeface="Cambria" panose="02040503050406030204" pitchFamily="18" charset="0"/>
                <a:ea typeface="Cambria" panose="02040503050406030204" pitchFamily="18" charset="0"/>
              </a:rPr>
              <a:t>CLASSIFICATION OF COPD BASED ON SEVERITY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02DA3-F75D-BA79-0BD3-2EA0235F9A01}"/>
              </a:ext>
            </a:extLst>
          </p:cNvPr>
          <p:cNvSpPr>
            <a:spLocks noGrp="1"/>
          </p:cNvSpPr>
          <p:nvPr>
            <p:ph idx="1"/>
          </p:nvPr>
        </p:nvSpPr>
        <p:spPr>
          <a:xfrm>
            <a:off x="677334" y="273923"/>
            <a:ext cx="8596668" cy="5767440"/>
          </a:xfrm>
        </p:spPr>
        <p:txBody>
          <a:bodyPr>
            <a:noAutofit/>
          </a:bodyPr>
          <a:lstStyle/>
          <a:p>
            <a:pPr>
              <a:buFont typeface="Wingdings" pitchFamily="2" charset="2"/>
              <a:buChar char="v"/>
            </a:pPr>
            <a:r>
              <a:rPr lang="en-IN" sz="2400" b="1" dirty="0">
                <a:latin typeface="Cambria" panose="02040503050406030204" pitchFamily="18" charset="0"/>
                <a:ea typeface="Cambria" panose="02040503050406030204" pitchFamily="18" charset="0"/>
              </a:rPr>
              <a:t>RESTRICTIVE ABNORMALITY: </a:t>
            </a:r>
            <a:endParaRPr lang="en-IN" sz="2400" b="1" dirty="0">
              <a:effectLst/>
              <a:latin typeface="Cambria" panose="02040503050406030204" pitchFamily="18" charset="0"/>
              <a:ea typeface="Cambria" panose="02040503050406030204" pitchFamily="18" charset="0"/>
            </a:endParaRPr>
          </a:p>
          <a:p>
            <a:pPr>
              <a:buFont typeface="Wingdings" pitchFamily="2" charset="2"/>
              <a:buChar char="Ø"/>
            </a:pPr>
            <a:r>
              <a:rPr lang="en-IN" sz="2200" b="0" i="0" dirty="0">
                <a:effectLst/>
                <a:latin typeface="Cambria" panose="02040503050406030204" pitchFamily="18" charset="0"/>
                <a:ea typeface="Cambria" panose="02040503050406030204" pitchFamily="18" charset="0"/>
              </a:rPr>
              <a:t>This is interpreted on the basis of TLC. </a:t>
            </a:r>
            <a:endParaRPr lang="en-IN" sz="2200" dirty="0">
              <a:latin typeface="Cambria" panose="02040503050406030204" pitchFamily="18" charset="0"/>
              <a:ea typeface="Cambria" panose="02040503050406030204" pitchFamily="18" charset="0"/>
            </a:endParaRPr>
          </a:p>
          <a:p>
            <a:pPr>
              <a:buFont typeface="Wingdings" pitchFamily="2" charset="2"/>
              <a:buChar char="Ø"/>
            </a:pPr>
            <a:r>
              <a:rPr lang="en-IN" sz="2200" dirty="0">
                <a:latin typeface="Cambria" panose="02040503050406030204" pitchFamily="18" charset="0"/>
                <a:ea typeface="Cambria" panose="02040503050406030204" pitchFamily="18" charset="0"/>
              </a:rPr>
              <a:t>R</a:t>
            </a:r>
            <a:r>
              <a:rPr lang="en-IN" sz="2200" b="0" i="0" dirty="0">
                <a:effectLst/>
                <a:latin typeface="Cambria" panose="02040503050406030204" pitchFamily="18" charset="0"/>
                <a:ea typeface="Cambria" panose="02040503050406030204" pitchFamily="18" charset="0"/>
              </a:rPr>
              <a:t>eduction in FVC without a reduction in FEV1 /FVC ratio as restrictive abnormality. </a:t>
            </a:r>
            <a:endParaRPr lang="en-IN" sz="2200" dirty="0">
              <a:effectLst/>
              <a:latin typeface="Cambria" panose="02040503050406030204" pitchFamily="18" charset="0"/>
              <a:ea typeface="Cambria" panose="02040503050406030204" pitchFamily="18" charset="0"/>
            </a:endParaRPr>
          </a:p>
          <a:p>
            <a:pPr>
              <a:buFont typeface="Wingdings" pitchFamily="2" charset="2"/>
              <a:buChar char="v"/>
            </a:pP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56CB247-EC6B-19DC-C142-DC8EF63515D0}"/>
              </a:ext>
            </a:extLst>
          </p:cNvPr>
          <p:cNvSpPr txBox="1"/>
          <p:nvPr/>
        </p:nvSpPr>
        <p:spPr>
          <a:xfrm>
            <a:off x="1560311" y="2357811"/>
            <a:ext cx="7994073" cy="477054"/>
          </a:xfrm>
          <a:prstGeom prst="rect">
            <a:avLst/>
          </a:prstGeom>
          <a:noFill/>
        </p:spPr>
        <p:txBody>
          <a:bodyPr wrap="square" rtlCol="0">
            <a:spAutoFit/>
          </a:bodyPr>
          <a:lstStyle/>
          <a:p>
            <a:r>
              <a:rPr lang="en-IN" sz="2400" b="1" dirty="0">
                <a:latin typeface="Cambria" panose="02040503050406030204" pitchFamily="18" charset="0"/>
                <a:ea typeface="Cambria" panose="02040503050406030204" pitchFamily="18" charset="0"/>
              </a:rPr>
              <a:t>	</a:t>
            </a:r>
            <a:r>
              <a:rPr lang="en-IN" sz="2400" b="1" u="sng" dirty="0">
                <a:latin typeface="Cambria" panose="02040503050406030204" pitchFamily="18" charset="0"/>
                <a:ea typeface="Cambria" panose="02040503050406030204" pitchFamily="18" charset="0"/>
              </a:rPr>
              <a:t>SEVERITY OF RESTRICTION</a:t>
            </a:r>
          </a:p>
        </p:txBody>
      </p:sp>
      <p:graphicFrame>
        <p:nvGraphicFramePr>
          <p:cNvPr id="7" name="Table 2">
            <a:extLst>
              <a:ext uri="{FF2B5EF4-FFF2-40B4-BE49-F238E27FC236}">
                <a16:creationId xmlns:a16="http://schemas.microsoft.com/office/drawing/2014/main" id="{7D7EB0C2-EEA9-6777-89ED-F0F4078C6E65}"/>
              </a:ext>
            </a:extLst>
          </p:cNvPr>
          <p:cNvGraphicFramePr>
            <a:graphicFrameLocks noGrp="1"/>
          </p:cNvGraphicFramePr>
          <p:nvPr>
            <p:extLst>
              <p:ext uri="{D42A27DB-BD31-4B8C-83A1-F6EECF244321}">
                <p14:modId xmlns:p14="http://schemas.microsoft.com/office/powerpoint/2010/main" val="392653487"/>
              </p:ext>
            </p:extLst>
          </p:nvPr>
        </p:nvGraphicFramePr>
        <p:xfrm>
          <a:off x="1491673" y="3062443"/>
          <a:ext cx="6638817" cy="2640104"/>
        </p:xfrm>
        <a:graphic>
          <a:graphicData uri="http://schemas.openxmlformats.org/drawingml/2006/table">
            <a:tbl>
              <a:tblPr firstRow="1" bandRow="1">
                <a:tableStyleId>{69CF1AB2-1976-4502-BF36-3FF5EA218861}</a:tableStyleId>
              </a:tblPr>
              <a:tblGrid>
                <a:gridCol w="2119111">
                  <a:extLst>
                    <a:ext uri="{9D8B030D-6E8A-4147-A177-3AD203B41FA5}">
                      <a16:colId xmlns:a16="http://schemas.microsoft.com/office/drawing/2014/main" val="20000"/>
                    </a:ext>
                  </a:extLst>
                </a:gridCol>
                <a:gridCol w="4519706">
                  <a:extLst>
                    <a:ext uri="{9D8B030D-6E8A-4147-A177-3AD203B41FA5}">
                      <a16:colId xmlns:a16="http://schemas.microsoft.com/office/drawing/2014/main" val="20001"/>
                    </a:ext>
                  </a:extLst>
                </a:gridCol>
              </a:tblGrid>
              <a:tr h="660026">
                <a:tc>
                  <a:txBody>
                    <a:bodyPr/>
                    <a:lstStyle/>
                    <a:p>
                      <a:r>
                        <a:rPr lang="en-IN" sz="2300" b="0" dirty="0">
                          <a:latin typeface="Cambria" panose="02040503050406030204" pitchFamily="18" charset="0"/>
                          <a:ea typeface="Cambria" panose="02040503050406030204" pitchFamily="18" charset="0"/>
                        </a:rPr>
                        <a:t>MILD</a:t>
                      </a:r>
                    </a:p>
                  </a:txBody>
                  <a:tcPr/>
                </a:tc>
                <a:tc>
                  <a:txBody>
                    <a:bodyPr/>
                    <a:lstStyle/>
                    <a:p>
                      <a:r>
                        <a:rPr lang="en-IN" sz="2300" b="0" dirty="0">
                          <a:latin typeface="Cambria" panose="02040503050406030204" pitchFamily="18" charset="0"/>
                          <a:ea typeface="Cambria" panose="02040503050406030204" pitchFamily="18" charset="0"/>
                        </a:rPr>
                        <a:t>FVC&lt;LLN but &gt;70</a:t>
                      </a:r>
                    </a:p>
                  </a:txBody>
                  <a:tcPr/>
                </a:tc>
                <a:extLst>
                  <a:ext uri="{0D108BD9-81ED-4DB2-BD59-A6C34878D82A}">
                    <a16:rowId xmlns:a16="http://schemas.microsoft.com/office/drawing/2014/main" val="10000"/>
                  </a:ext>
                </a:extLst>
              </a:tr>
              <a:tr h="660026">
                <a:tc>
                  <a:txBody>
                    <a:bodyPr/>
                    <a:lstStyle/>
                    <a:p>
                      <a:r>
                        <a:rPr lang="en-IN" sz="2300" dirty="0">
                          <a:latin typeface="Cambria" panose="02040503050406030204" pitchFamily="18" charset="0"/>
                          <a:ea typeface="Cambria" panose="02040503050406030204" pitchFamily="18" charset="0"/>
                        </a:rPr>
                        <a:t>MODERATE</a:t>
                      </a:r>
                    </a:p>
                  </a:txBody>
                  <a:tcPr/>
                </a:tc>
                <a:tc>
                  <a:txBody>
                    <a:bodyPr/>
                    <a:lstStyle/>
                    <a:p>
                      <a:r>
                        <a:rPr lang="en-IN" sz="2300" dirty="0">
                          <a:latin typeface="Cambria" panose="02040503050406030204" pitchFamily="18" charset="0"/>
                          <a:ea typeface="Cambria" panose="02040503050406030204" pitchFamily="18" charset="0"/>
                        </a:rPr>
                        <a:t>FVC 50-69</a:t>
                      </a:r>
                    </a:p>
                  </a:txBody>
                  <a:tcPr/>
                </a:tc>
                <a:extLst>
                  <a:ext uri="{0D108BD9-81ED-4DB2-BD59-A6C34878D82A}">
                    <a16:rowId xmlns:a16="http://schemas.microsoft.com/office/drawing/2014/main" val="10001"/>
                  </a:ext>
                </a:extLst>
              </a:tr>
              <a:tr h="660026">
                <a:tc>
                  <a:txBody>
                    <a:bodyPr/>
                    <a:lstStyle/>
                    <a:p>
                      <a:r>
                        <a:rPr lang="en-IN" sz="2300" dirty="0">
                          <a:latin typeface="Cambria" panose="02040503050406030204" pitchFamily="18" charset="0"/>
                          <a:ea typeface="Cambria" panose="02040503050406030204" pitchFamily="18" charset="0"/>
                        </a:rPr>
                        <a:t>SEVERE</a:t>
                      </a:r>
                    </a:p>
                  </a:txBody>
                  <a:tcPr/>
                </a:tc>
                <a:tc>
                  <a:txBody>
                    <a:bodyPr/>
                    <a:lstStyle/>
                    <a:p>
                      <a:r>
                        <a:rPr lang="en-IN" sz="2300" dirty="0">
                          <a:latin typeface="Cambria" panose="02040503050406030204" pitchFamily="18" charset="0"/>
                          <a:ea typeface="Cambria" panose="02040503050406030204" pitchFamily="18" charset="0"/>
                        </a:rPr>
                        <a:t>FVC35-49</a:t>
                      </a:r>
                    </a:p>
                  </a:txBody>
                  <a:tcPr/>
                </a:tc>
                <a:extLst>
                  <a:ext uri="{0D108BD9-81ED-4DB2-BD59-A6C34878D82A}">
                    <a16:rowId xmlns:a16="http://schemas.microsoft.com/office/drawing/2014/main" val="10002"/>
                  </a:ext>
                </a:extLst>
              </a:tr>
              <a:tr h="660026">
                <a:tc>
                  <a:txBody>
                    <a:bodyPr/>
                    <a:lstStyle/>
                    <a:p>
                      <a:r>
                        <a:rPr lang="en-IN" sz="2300" dirty="0">
                          <a:latin typeface="Cambria" panose="02040503050406030204" pitchFamily="18" charset="0"/>
                          <a:ea typeface="Cambria" panose="02040503050406030204" pitchFamily="18" charset="0"/>
                        </a:rPr>
                        <a:t>VERY SEVERE</a:t>
                      </a:r>
                    </a:p>
                  </a:txBody>
                  <a:tcPr/>
                </a:tc>
                <a:tc>
                  <a:txBody>
                    <a:bodyPr/>
                    <a:lstStyle/>
                    <a:p>
                      <a:r>
                        <a:rPr lang="en-IN" sz="2300" dirty="0">
                          <a:latin typeface="Cambria" panose="02040503050406030204" pitchFamily="18" charset="0"/>
                          <a:ea typeface="Cambria" panose="02040503050406030204" pitchFamily="18" charset="0"/>
                        </a:rPr>
                        <a:t>FVC&lt;35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8134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BA087-ED82-D619-6E38-33F00E046F48}"/>
              </a:ext>
            </a:extLst>
          </p:cNvPr>
          <p:cNvSpPr>
            <a:spLocks noGrp="1"/>
          </p:cNvSpPr>
          <p:nvPr>
            <p:ph idx="1"/>
          </p:nvPr>
        </p:nvSpPr>
        <p:spPr>
          <a:xfrm>
            <a:off x="677334" y="597647"/>
            <a:ext cx="8596668" cy="5876863"/>
          </a:xfrm>
        </p:spPr>
        <p:txBody>
          <a:bodyPr>
            <a:normAutofit lnSpcReduction="10000"/>
          </a:bodyPr>
          <a:lstStyle/>
          <a:p>
            <a:pPr>
              <a:buFont typeface="Wingdings" pitchFamily="2" charset="2"/>
              <a:buChar char="v"/>
            </a:pPr>
            <a:r>
              <a:rPr lang="en-IN" sz="2400" b="1" i="0" dirty="0" err="1">
                <a:effectLst/>
                <a:latin typeface="Cambria" panose="02040503050406030204" pitchFamily="18" charset="0"/>
                <a:ea typeface="Cambria" panose="02040503050406030204" pitchFamily="18" charset="0"/>
              </a:rPr>
              <a:t>IMPAIREMENT</a:t>
            </a:r>
            <a:r>
              <a:rPr lang="en-IN" sz="2400" b="1" i="0" dirty="0">
                <a:effectLst/>
                <a:latin typeface="Cambria" panose="02040503050406030204" pitchFamily="18" charset="0"/>
                <a:ea typeface="Cambria" panose="02040503050406030204" pitchFamily="18" charset="0"/>
              </a:rPr>
              <a:t> OR DISABILITY: </a:t>
            </a:r>
            <a:endParaRPr lang="en-IN" sz="2400" b="1" dirty="0">
              <a:effectLst/>
              <a:latin typeface="Cambria" panose="02040503050406030204" pitchFamily="18" charset="0"/>
              <a:ea typeface="Cambria" panose="02040503050406030204" pitchFamily="18" charset="0"/>
            </a:endParaRPr>
          </a:p>
          <a:p>
            <a:pPr>
              <a:buFont typeface="Wingdings" pitchFamily="2" charset="2"/>
              <a:buChar char="Ø"/>
            </a:pPr>
            <a:r>
              <a:rPr lang="en-IN" sz="2300" b="0" i="0" dirty="0">
                <a:effectLst/>
                <a:latin typeface="Cambria" panose="02040503050406030204" pitchFamily="18" charset="0"/>
                <a:ea typeface="Cambria" panose="02040503050406030204" pitchFamily="18" charset="0"/>
              </a:rPr>
              <a:t>The American Medical Association provides guidelines for the classification of respiratory impairment based upon the results of spirometry or maximal oxygen consumption. </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Severe impairment (AMA class 4 with estimated 50-100% impairment) is defined as any one of the following:</a:t>
            </a:r>
          </a:p>
          <a:p>
            <a:pPr>
              <a:buFont typeface="Courier New" panose="02070309020205020404" pitchFamily="49" charset="0"/>
              <a:buChar char="o"/>
            </a:pPr>
            <a:r>
              <a:rPr lang="en-IN" sz="2300" b="0" i="0" dirty="0">
                <a:effectLst/>
                <a:latin typeface="Cambria" panose="02040503050406030204" pitchFamily="18" charset="0"/>
                <a:ea typeface="Cambria" panose="02040503050406030204" pitchFamily="18" charset="0"/>
              </a:rPr>
              <a:t>﻿﻿Dyspnea after walking &lt; 100 meters on level </a:t>
            </a:r>
            <a:r>
              <a:rPr lang="en-IN" sz="2300" b="0" i="0" dirty="0" err="1">
                <a:effectLst/>
                <a:latin typeface="Cambria" panose="02040503050406030204" pitchFamily="18" charset="0"/>
                <a:ea typeface="Cambria" panose="02040503050406030204" pitchFamily="18" charset="0"/>
              </a:rPr>
              <a:t>gound</a:t>
            </a:r>
            <a:endParaRPr lang="en-IN" sz="23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300" b="0" i="0" dirty="0">
                <a:effectLst/>
                <a:latin typeface="Cambria" panose="02040503050406030204" pitchFamily="18" charset="0"/>
                <a:ea typeface="Cambria" panose="02040503050406030204" pitchFamily="18" charset="0"/>
              </a:rPr>
              <a:t>﻿﻿FVC &lt;50% predicted</a:t>
            </a:r>
            <a:endParaRPr lang="en-IN" sz="23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300" b="0" i="0" dirty="0">
                <a:effectLst/>
                <a:latin typeface="Cambria" panose="02040503050406030204" pitchFamily="18" charset="0"/>
                <a:ea typeface="Cambria" panose="02040503050406030204" pitchFamily="18" charset="0"/>
              </a:rPr>
              <a:t>﻿﻿FEV1 &lt;40% predicted</a:t>
            </a:r>
            <a:endParaRPr lang="en-IN" sz="23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300" b="0" i="0" dirty="0">
                <a:effectLst/>
                <a:latin typeface="Cambria" panose="02040503050406030204" pitchFamily="18" charset="0"/>
                <a:ea typeface="Cambria" panose="02040503050406030204" pitchFamily="18" charset="0"/>
              </a:rPr>
              <a:t>﻿﻿DLCO &lt;40% predicted</a:t>
            </a:r>
            <a:endParaRPr lang="en-IN" sz="23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300" b="0" i="0" dirty="0">
                <a:effectLst/>
                <a:latin typeface="Cambria" panose="02040503050406030204" pitchFamily="18" charset="0"/>
                <a:ea typeface="Cambria" panose="02040503050406030204" pitchFamily="18" charset="0"/>
              </a:rPr>
              <a:t>﻿﻿VO2 max &lt;15 ml/kg/min</a:t>
            </a:r>
          </a:p>
          <a:p>
            <a:pPr>
              <a:buFont typeface="Wingdings" pitchFamily="2" charset="2"/>
              <a:buChar char="Ø"/>
            </a:pPr>
            <a:r>
              <a:rPr lang="en-IN" sz="2300" b="0" i="0" dirty="0">
                <a:effectLst/>
                <a:latin typeface="Cambria" panose="02040503050406030204" pitchFamily="18" charset="0"/>
                <a:ea typeface="Cambria" panose="02040503050406030204" pitchFamily="18" charset="0"/>
              </a:rPr>
              <a:t>The Social Security Administration defines total respiratory disability using either height corrected FEV or a DLCO &lt;30% predicted.</a:t>
            </a:r>
            <a:endParaRPr lang="en-IN" sz="2300" dirty="0">
              <a:effectLst/>
              <a:latin typeface="Cambria" panose="02040503050406030204" pitchFamily="18" charset="0"/>
              <a:ea typeface="Cambria" panose="02040503050406030204" pitchFamily="18" charset="0"/>
            </a:endParaRPr>
          </a:p>
          <a:p>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1679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FC305-7FC4-FDDB-518B-29271D131D1B}"/>
              </a:ext>
            </a:extLst>
          </p:cNvPr>
          <p:cNvSpPr>
            <a:spLocks noGrp="1"/>
          </p:cNvSpPr>
          <p:nvPr>
            <p:ph idx="1"/>
          </p:nvPr>
        </p:nvSpPr>
        <p:spPr>
          <a:xfrm>
            <a:off x="677334" y="2105899"/>
            <a:ext cx="8997078" cy="4555376"/>
          </a:xfrm>
        </p:spPr>
        <p:txBody>
          <a:bodyPr>
            <a:noAutofit/>
          </a:bodyPr>
          <a:lstStyle/>
          <a:p>
            <a:r>
              <a:rPr lang="en-IN" sz="2100" b="0" i="0" dirty="0">
                <a:effectLst/>
                <a:latin typeface="Cambria" panose="02040503050406030204" pitchFamily="18" charset="0"/>
                <a:ea typeface="Cambria" panose="02040503050406030204" pitchFamily="18" charset="0"/>
              </a:rPr>
              <a:t>These record the amount of air exhaled or inhaled within</a:t>
            </a:r>
            <a:r>
              <a:rPr lang="en-IN" sz="2100" dirty="0">
                <a:latin typeface="Cambria" panose="02040503050406030204" pitchFamily="18" charset="0"/>
                <a:ea typeface="Cambria" panose="02040503050406030204" pitchFamily="18" charset="0"/>
              </a:rPr>
              <a:t> </a:t>
            </a:r>
            <a:r>
              <a:rPr lang="en-IN" sz="2100" b="0" i="0" dirty="0">
                <a:effectLst/>
                <a:latin typeface="Cambria" panose="02040503050406030204" pitchFamily="18" charset="0"/>
                <a:ea typeface="Cambria" panose="02040503050406030204" pitchFamily="18" charset="0"/>
              </a:rPr>
              <a:t>a certain time.</a:t>
            </a:r>
          </a:p>
          <a:p>
            <a:r>
              <a:rPr lang="en-IN" sz="2100" dirty="0">
                <a:latin typeface="Cambria" panose="02040503050406030204" pitchFamily="18" charset="0"/>
                <a:ea typeface="Cambria" panose="02040503050406030204" pitchFamily="18" charset="0"/>
              </a:rPr>
              <a:t>Patient breathes into mouthpiece </a:t>
            </a:r>
            <a:r>
              <a:rPr lang="en-IN" sz="2100" dirty="0">
                <a:latin typeface="Cambria" panose="02040503050406030204" pitchFamily="18" charset="0"/>
                <a:ea typeface="Cambria" panose="02040503050406030204" pitchFamily="18" charset="0"/>
                <a:sym typeface="Wingdings" pitchFamily="2" charset="2"/>
              </a:rPr>
              <a:t> air moves into cylinder  plastic bell, rubber/ plastic diaphragm  moves a pen which traces a curve on moving paper graph.</a:t>
            </a:r>
          </a:p>
          <a:p>
            <a:r>
              <a:rPr lang="en-IN" sz="2100" b="0" i="0" dirty="0">
                <a:effectLst/>
                <a:latin typeface="Cambria" panose="02040503050406030204" pitchFamily="18" charset="0"/>
                <a:ea typeface="Cambria" panose="02040503050406030204" pitchFamily="18" charset="0"/>
              </a:rPr>
              <a:t>Common types of volume spirometers</a:t>
            </a:r>
            <a:r>
              <a:rPr lang="en-IN" sz="2100" dirty="0">
                <a:latin typeface="Cambria" panose="02040503050406030204" pitchFamily="18" charset="0"/>
                <a:ea typeface="Cambria" panose="02040503050406030204" pitchFamily="18" charset="0"/>
              </a:rPr>
              <a:t>- </a:t>
            </a:r>
            <a:r>
              <a:rPr lang="en-IN" sz="2100" b="0" i="0" dirty="0">
                <a:effectLst/>
                <a:latin typeface="Cambria" panose="02040503050406030204" pitchFamily="18" charset="0"/>
                <a:ea typeface="Cambria" panose="02040503050406030204" pitchFamily="18" charset="0"/>
              </a:rPr>
              <a:t>Water seal spirometer</a:t>
            </a:r>
            <a:endParaRPr lang="en-IN" sz="2100" dirty="0">
              <a:effectLst/>
              <a:latin typeface="Cambria" panose="02040503050406030204" pitchFamily="18" charset="0"/>
              <a:ea typeface="Cambria" panose="02040503050406030204" pitchFamily="18" charset="0"/>
            </a:endParaRPr>
          </a:p>
          <a:p>
            <a:pPr marL="0" indent="0">
              <a:buNone/>
            </a:pPr>
            <a:r>
              <a:rPr lang="en-IN" sz="2100" b="0" i="0" dirty="0">
                <a:effectLst/>
                <a:latin typeface="Cambria" panose="02040503050406030204" pitchFamily="18" charset="0"/>
                <a:ea typeface="Cambria" panose="02040503050406030204" pitchFamily="18" charset="0"/>
              </a:rPr>
              <a:t>                                                                                - ﻿﻿﻿Dry rolling seal spirometer</a:t>
            </a:r>
            <a:endParaRPr lang="en-IN" sz="2100" dirty="0">
              <a:effectLst/>
              <a:latin typeface="Cambria" panose="02040503050406030204" pitchFamily="18" charset="0"/>
              <a:ea typeface="Cambria" panose="02040503050406030204" pitchFamily="18" charset="0"/>
            </a:endParaRPr>
          </a:p>
          <a:p>
            <a:pPr marL="0" indent="0">
              <a:buNone/>
            </a:pPr>
            <a:r>
              <a:rPr lang="en-IN" sz="2100" b="0" i="0" dirty="0">
                <a:effectLst/>
                <a:latin typeface="Cambria" panose="02040503050406030204" pitchFamily="18" charset="0"/>
                <a:ea typeface="Cambria" panose="02040503050406030204" pitchFamily="18" charset="0"/>
              </a:rPr>
              <a:t>﻿﻿﻿</a:t>
            </a:r>
            <a:r>
              <a:rPr lang="en-IN" sz="2100" dirty="0">
                <a:latin typeface="Cambria" panose="02040503050406030204" pitchFamily="18" charset="0"/>
                <a:ea typeface="Cambria" panose="02040503050406030204" pitchFamily="18" charset="0"/>
              </a:rPr>
              <a:t> </a:t>
            </a:r>
            <a:r>
              <a:rPr lang="en-IN" sz="2100" b="0" i="0" dirty="0">
                <a:effectLst/>
                <a:latin typeface="Cambria" panose="02040503050406030204" pitchFamily="18" charset="0"/>
                <a:ea typeface="Cambria" panose="02040503050406030204" pitchFamily="18" charset="0"/>
              </a:rPr>
              <a:t>                                                                               - Bellows spirometer</a:t>
            </a:r>
            <a:endParaRPr lang="en-IN" sz="2100" dirty="0">
              <a:effectLst/>
              <a:latin typeface="Cambria" panose="02040503050406030204" pitchFamily="18" charset="0"/>
              <a:ea typeface="Cambria" panose="02040503050406030204" pitchFamily="18" charset="0"/>
            </a:endParaRPr>
          </a:p>
          <a:p>
            <a:r>
              <a:rPr lang="en-IN" sz="2100" b="0" i="0" dirty="0">
                <a:effectLst/>
                <a:latin typeface="Cambria" panose="02040503050406030204" pitchFamily="18" charset="0"/>
                <a:ea typeface="Cambria" panose="02040503050406030204" pitchFamily="18" charset="0"/>
              </a:rPr>
              <a:t>﻿﻿﻿The tracing is mechanically produced during the subject's expiratory manoeuvre.</a:t>
            </a:r>
            <a:endParaRPr lang="en-IN" sz="2100" dirty="0">
              <a:effectLst/>
              <a:latin typeface="Cambria" panose="02040503050406030204" pitchFamily="18" charset="0"/>
              <a:ea typeface="Cambria" panose="02040503050406030204" pitchFamily="18" charset="0"/>
            </a:endParaRPr>
          </a:p>
          <a:p>
            <a:r>
              <a:rPr lang="en-IN" sz="2100" b="0" i="0" dirty="0">
                <a:effectLst/>
                <a:latin typeface="Cambria" panose="02040503050406030204" pitchFamily="18" charset="0"/>
                <a:ea typeface="Cambria" panose="02040503050406030204" pitchFamily="18" charset="0"/>
              </a:rPr>
              <a:t>﻿﻿﻿A leak test and a three litre syringe calibration check are easy to perform.</a:t>
            </a:r>
            <a:endParaRPr lang="en-IN" sz="2100" dirty="0">
              <a:effectLst/>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56C13BCD-93D5-35E7-DE51-8A0EB5B53BDA}"/>
              </a:ext>
            </a:extLst>
          </p:cNvPr>
          <p:cNvSpPr txBox="1">
            <a:spLocks noGrp="1"/>
          </p:cNvSpPr>
          <p:nvPr>
            <p:ph type="title"/>
          </p:nvPr>
        </p:nvSpPr>
        <p:spPr>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VOLUME DISPLACEMENT SPIROMETER:</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131902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solidFill>
                  <a:schemeClr val="accent2">
                    <a:lumMod val="50000"/>
                  </a:schemeClr>
                </a:solidFill>
                <a:latin typeface="Cambria" panose="02040503050406030204" pitchFamily="18" charset="0"/>
                <a:ea typeface="Cambria" panose="02040503050406030204" pitchFamily="18" charset="0"/>
              </a:rPr>
              <a:t>BRONCHODILATOR REVERSIBILITY TEST</a:t>
            </a:r>
          </a:p>
        </p:txBody>
      </p:sp>
      <p:sp>
        <p:nvSpPr>
          <p:cNvPr id="3" name="Content Placeholder 2"/>
          <p:cNvSpPr>
            <a:spLocks noGrp="1"/>
          </p:cNvSpPr>
          <p:nvPr>
            <p:ph idx="1"/>
          </p:nvPr>
        </p:nvSpPr>
        <p:spPr>
          <a:xfrm>
            <a:off x="677334" y="1930401"/>
            <a:ext cx="8596668" cy="4531658"/>
          </a:xfrm>
        </p:spPr>
        <p:txBody>
          <a:bodyPr>
            <a:normAutofit/>
          </a:bodyPr>
          <a:lstStyle/>
          <a:p>
            <a:pPr>
              <a:buFont typeface="Arial" panose="020B0604020202020204" pitchFamily="34" charset="0"/>
              <a:buChar char="•"/>
            </a:pPr>
            <a:r>
              <a:rPr lang="en-IN" sz="2200" b="0" i="0" dirty="0">
                <a:effectLst/>
                <a:latin typeface="Cambria" panose="02040503050406030204" pitchFamily="18" charset="0"/>
                <a:ea typeface="Cambria" panose="02040503050406030204" pitchFamily="18" charset="0"/>
              </a:rPr>
              <a:t>The reversibility of airflow obstruction is demonstrated by repeating spirometry after treatment with a dose of inhaled beta-agonist (salbutamol 400 mcg) by MDI</a:t>
            </a:r>
            <a:endParaRPr lang="en-IN" sz="2200" dirty="0">
              <a:latin typeface="Cambria" panose="02040503050406030204" pitchFamily="18" charset="0"/>
              <a:ea typeface="Cambria" panose="02040503050406030204" pitchFamily="18" charset="0"/>
            </a:endParaRPr>
          </a:p>
          <a:p>
            <a:pPr marL="0" indent="0">
              <a:buNone/>
            </a:pPr>
            <a:r>
              <a:rPr lang="en-IN" sz="2200" b="1" u="sng" dirty="0">
                <a:latin typeface="Cambria" panose="02040503050406030204" pitchFamily="18" charset="0"/>
                <a:ea typeface="Cambria" panose="02040503050406030204" pitchFamily="18" charset="0"/>
              </a:rPr>
              <a:t>PREPARATION:</a:t>
            </a:r>
          </a:p>
          <a:p>
            <a:pPr>
              <a:buFont typeface="Wingdings" pitchFamily="2" charset="2"/>
              <a:buChar char="Ø"/>
            </a:pPr>
            <a:r>
              <a:rPr lang="en-IN" sz="2200" b="0" i="0" dirty="0">
                <a:effectLst/>
                <a:latin typeface="Cambria" panose="02040503050406030204" pitchFamily="18" charset="0"/>
                <a:ea typeface="Cambria" panose="02040503050406030204" pitchFamily="18" charset="0"/>
              </a:rPr>
              <a:t>Tests should be performed when patients are clinically stable and free from respiratory infection.</a:t>
            </a:r>
            <a:endParaRPr lang="en-IN" sz="2200" dirty="0">
              <a:effectLst/>
              <a:latin typeface="Cambria" panose="02040503050406030204" pitchFamily="18" charset="0"/>
              <a:ea typeface="Cambria" panose="02040503050406030204" pitchFamily="18" charset="0"/>
            </a:endParaRPr>
          </a:p>
          <a:p>
            <a:pPr>
              <a:buFont typeface="Wingdings" pitchFamily="2" charset="2"/>
              <a:buChar char="Ø"/>
            </a:pPr>
            <a:r>
              <a:rPr lang="en-IN" sz="2200" b="0" i="0" dirty="0">
                <a:effectLst/>
                <a:latin typeface="Cambria" panose="02040503050406030204" pitchFamily="18" charset="0"/>
                <a:ea typeface="Cambria" panose="02040503050406030204" pitchFamily="18" charset="0"/>
              </a:rPr>
              <a:t>Patients should not have taken inhaled short-acting bronchodilators in the previous six hours, long-acting bronchodilator in the previous 12 hours, or sustained release theophylline in the previous 24 hours.</a:t>
            </a:r>
          </a:p>
          <a:p>
            <a:endParaRPr lang="en-IN" sz="2200" dirty="0">
              <a:effectLst/>
              <a:latin typeface="Cambria" panose="02040503050406030204" pitchFamily="18" charset="0"/>
              <a:ea typeface="Cambria" panose="0204050305040603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117" y="522941"/>
            <a:ext cx="9644529" cy="6051177"/>
          </a:xfrm>
        </p:spPr>
        <p:txBody>
          <a:bodyPr>
            <a:noAutofit/>
          </a:bodyPr>
          <a:lstStyle/>
          <a:p>
            <a:pPr marL="0" indent="0">
              <a:buNone/>
            </a:pPr>
            <a:r>
              <a:rPr lang="en-IN" sz="2200" b="1" i="0" u="sng" dirty="0">
                <a:effectLst/>
                <a:latin typeface="Cambria" panose="02040503050406030204" pitchFamily="18" charset="0"/>
                <a:ea typeface="Cambria" panose="02040503050406030204" pitchFamily="18" charset="0"/>
              </a:rPr>
              <a:t>SPIROMETRY:</a:t>
            </a:r>
          </a:p>
          <a:p>
            <a:r>
              <a:rPr lang="en-IN" sz="2200" b="0" i="0" dirty="0">
                <a:effectLst/>
                <a:latin typeface="Cambria" panose="02040503050406030204" pitchFamily="18" charset="0"/>
                <a:ea typeface="Cambria" panose="02040503050406030204" pitchFamily="18" charset="0"/>
              </a:rPr>
              <a:t>FEVI should be measured before a bronchodilator is given.</a:t>
            </a:r>
            <a:endParaRPr lang="en-IN" sz="2200" dirty="0">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Bronchodilator should be given by MDI through a spacer device or by </a:t>
            </a:r>
            <a:r>
              <a:rPr lang="en-IN" sz="2200" b="0" i="0" dirty="0" err="1">
                <a:effectLst/>
                <a:latin typeface="Cambria" panose="02040503050406030204" pitchFamily="18" charset="0"/>
                <a:ea typeface="Cambria" panose="02040503050406030204" pitchFamily="18" charset="0"/>
              </a:rPr>
              <a:t>nebulizer</a:t>
            </a:r>
            <a:r>
              <a:rPr lang="en-IN" sz="2200" b="0" i="0" dirty="0">
                <a:effectLst/>
                <a:latin typeface="Cambria" panose="02040503050406030204" pitchFamily="18" charset="0"/>
                <a:ea typeface="Cambria" panose="02040503050406030204" pitchFamily="18" charset="0"/>
              </a:rPr>
              <a:t>.</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FEV1 should be measured again 10-15 minutes after a short-acting bronchodilator is given/</a:t>
            </a:r>
            <a:r>
              <a:rPr lang="en-IN" sz="2200" dirty="0">
                <a:latin typeface="Cambria" panose="02040503050406030204" pitchFamily="18" charset="0"/>
                <a:ea typeface="Cambria" panose="02040503050406030204" pitchFamily="18" charset="0"/>
              </a:rPr>
              <a:t> </a:t>
            </a:r>
            <a:r>
              <a:rPr lang="en-IN" sz="2200" b="0" i="0" dirty="0">
                <a:effectLst/>
                <a:latin typeface="Cambria" panose="02040503050406030204" pitchFamily="18" charset="0"/>
                <a:ea typeface="Cambria" panose="02040503050406030204" pitchFamily="18" charset="0"/>
              </a:rPr>
              <a:t>30-45 minutes after the combination (SABA + Anticholinergic).</a:t>
            </a:r>
          </a:p>
          <a:p>
            <a:endParaRPr lang="en-IN" sz="2200" b="1" u="sng" dirty="0">
              <a:latin typeface="Cambria" panose="02040503050406030204" pitchFamily="18" charset="0"/>
              <a:ea typeface="Cambria" panose="02040503050406030204" pitchFamily="18" charset="0"/>
            </a:endParaRPr>
          </a:p>
          <a:p>
            <a:pPr marL="0" indent="0">
              <a:buNone/>
            </a:pPr>
            <a:r>
              <a:rPr lang="en-IN" sz="2200" b="1" u="sng" dirty="0">
                <a:effectLst/>
                <a:latin typeface="Cambria" panose="02040503050406030204" pitchFamily="18" charset="0"/>
                <a:ea typeface="Cambria" panose="02040503050406030204" pitchFamily="18" charset="0"/>
              </a:rPr>
              <a:t>RESULTS:</a:t>
            </a:r>
          </a:p>
          <a:p>
            <a:r>
              <a:rPr lang="en-IN" sz="2200" b="0" i="0" dirty="0">
                <a:effectLst/>
                <a:latin typeface="Cambria" panose="02040503050406030204" pitchFamily="18" charset="0"/>
                <a:ea typeface="Cambria" panose="02040503050406030204" pitchFamily="18" charset="0"/>
              </a:rPr>
              <a:t>An increase in FEV1 that is both greater than 200 ml and 12% above the pre-bronchodilator</a:t>
            </a:r>
            <a:r>
              <a:rPr lang="en-IN" sz="2200" dirty="0">
                <a:latin typeface="Cambria" panose="02040503050406030204" pitchFamily="18" charset="0"/>
                <a:ea typeface="Cambria" panose="02040503050406030204" pitchFamily="18" charset="0"/>
              </a:rPr>
              <a:t> </a:t>
            </a:r>
            <a:r>
              <a:rPr lang="en-IN" sz="2200" b="0" i="0" dirty="0">
                <a:effectLst/>
                <a:latin typeface="Cambria" panose="02040503050406030204" pitchFamily="18" charset="0"/>
                <a:ea typeface="Cambria" panose="02040503050406030204" pitchFamily="18" charset="0"/>
              </a:rPr>
              <a:t>FEV1 is considered significant. </a:t>
            </a:r>
            <a:endParaRPr lang="en-IN" sz="2200" dirty="0">
              <a:effectLst/>
              <a:latin typeface="Cambria" panose="02040503050406030204" pitchFamily="18" charset="0"/>
              <a:ea typeface="Cambria" panose="02040503050406030204" pitchFamily="18" charset="0"/>
            </a:endParaRPr>
          </a:p>
          <a:p>
            <a:r>
              <a:rPr lang="en-IN" sz="2200" b="0" i="0" dirty="0">
                <a:effectLst/>
                <a:latin typeface="Cambria" panose="02040503050406030204" pitchFamily="18" charset="0"/>
                <a:ea typeface="Cambria" panose="02040503050406030204" pitchFamily="18" charset="0"/>
              </a:rPr>
              <a:t>% Improvement =</a:t>
            </a:r>
            <a:r>
              <a:rPr lang="en-IN" sz="2200" b="0" i="0" u="sng" dirty="0">
                <a:effectLst/>
                <a:latin typeface="Cambria" panose="02040503050406030204" pitchFamily="18" charset="0"/>
                <a:ea typeface="Cambria" panose="02040503050406030204" pitchFamily="18" charset="0"/>
              </a:rPr>
              <a:t>100 X FEV1 (post-bronchodilator) - FEV1 (baseline)</a:t>
            </a:r>
            <a:endParaRPr lang="en-IN" sz="2200" u="sng" dirty="0">
              <a:effectLst/>
              <a:latin typeface="Cambria" panose="02040503050406030204" pitchFamily="18" charset="0"/>
              <a:ea typeface="Cambria" panose="02040503050406030204" pitchFamily="18" charset="0"/>
            </a:endParaRPr>
          </a:p>
          <a:p>
            <a:pPr marL="0" indent="0">
              <a:buNone/>
            </a:pPr>
            <a:r>
              <a:rPr lang="en-IN" sz="2200" b="0" i="0" dirty="0">
                <a:effectLst/>
                <a:latin typeface="Cambria" panose="02040503050406030204" pitchFamily="18" charset="0"/>
                <a:ea typeface="Cambria" panose="02040503050406030204" pitchFamily="18" charset="0"/>
              </a:rPr>
              <a:t>                                                          FEV1 (baseline)</a:t>
            </a:r>
            <a:endParaRPr lang="en-IN" sz="2200" dirty="0">
              <a:latin typeface="Cambria" panose="02040503050406030204" pitchFamily="18" charset="0"/>
              <a:ea typeface="Cambria" panose="020405030504060302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82844"/>
            <a:ext cx="8596668" cy="4472538"/>
          </a:xfrm>
        </p:spPr>
        <p:txBody>
          <a:bodyPr>
            <a:noAutofit/>
          </a:bodyPr>
          <a:lstStyle/>
          <a:p>
            <a:pPr marL="0" indent="0">
              <a:buNone/>
            </a:pPr>
            <a:r>
              <a:rPr lang="en-IN" sz="2300" b="1" i="0" u="sng" dirty="0">
                <a:effectLst/>
                <a:latin typeface="Cambria" panose="02040503050406030204" pitchFamily="18" charset="0"/>
                <a:ea typeface="Cambria" panose="02040503050406030204" pitchFamily="18" charset="0"/>
              </a:rPr>
              <a:t>INTERPRETATION:</a:t>
            </a:r>
          </a:p>
          <a:p>
            <a:r>
              <a:rPr lang="en-IN" sz="2300" b="0" i="0" dirty="0">
                <a:effectLst/>
                <a:latin typeface="Cambria" panose="02040503050406030204" pitchFamily="18" charset="0"/>
                <a:ea typeface="Cambria" panose="02040503050406030204" pitchFamily="18" charset="0"/>
              </a:rPr>
              <a:t>Reversibility is a characteristic feature of asthma. </a:t>
            </a:r>
          </a:p>
          <a:p>
            <a:r>
              <a:rPr lang="en-IN" sz="2300" b="0" i="0" dirty="0">
                <a:effectLst/>
                <a:latin typeface="Cambria" panose="02040503050406030204" pitchFamily="18" charset="0"/>
                <a:ea typeface="Cambria" panose="02040503050406030204" pitchFamily="18" charset="0"/>
              </a:rPr>
              <a:t>A significant improvement in spirometry may suggest the diagnosis of asthma even if the original measurements were within the normal range. </a:t>
            </a:r>
          </a:p>
          <a:p>
            <a:r>
              <a:rPr lang="en-IN" sz="2300" b="0" i="0" dirty="0">
                <a:effectLst/>
                <a:latin typeface="Cambria" panose="02040503050406030204" pitchFamily="18" charset="0"/>
                <a:ea typeface="Cambria" panose="02040503050406030204" pitchFamily="18" charset="0"/>
              </a:rPr>
              <a:t>However, in chronic asthma there may be partial reversibility of airflow obstruction. </a:t>
            </a:r>
          </a:p>
          <a:p>
            <a:r>
              <a:rPr lang="en-IN" sz="2300" b="0" i="0" dirty="0">
                <a:effectLst/>
                <a:latin typeface="Cambria" panose="02040503050406030204" pitchFamily="18" charset="0"/>
                <a:ea typeface="Cambria" panose="02040503050406030204" pitchFamily="18" charset="0"/>
              </a:rPr>
              <a:t>The airflow obstruction in COPD is largely irreversible. </a:t>
            </a:r>
          </a:p>
          <a:p>
            <a:r>
              <a:rPr lang="en-IN" sz="2300" b="0" i="0" dirty="0">
                <a:effectLst/>
                <a:latin typeface="Cambria" panose="02040503050406030204" pitchFamily="18" charset="0"/>
                <a:ea typeface="Cambria" panose="02040503050406030204" pitchFamily="18" charset="0"/>
              </a:rPr>
              <a:t>However, a small but significant improvement in FEV1 can be shown in many COPD patients.</a:t>
            </a:r>
            <a:endParaRPr lang="en-IN" sz="2300" dirty="0">
              <a:effectLst/>
              <a:latin typeface="Cambria" panose="02040503050406030204" pitchFamily="18" charset="0"/>
              <a:ea typeface="Cambria" panose="02040503050406030204" pitchFamily="18" charset="0"/>
            </a:endParaRPr>
          </a:p>
          <a:p>
            <a:endParaRPr lang="en-IN" sz="2300" dirty="0">
              <a:latin typeface="Cambria" panose="02040503050406030204" pitchFamily="18" charset="0"/>
              <a:ea typeface="Cambria" panose="020405030504060302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D012-E520-7FDE-4235-D989A4DCE073}"/>
              </a:ext>
            </a:extLst>
          </p:cNvPr>
          <p:cNvSpPr>
            <a:spLocks noGrp="1"/>
          </p:cNvSpPr>
          <p:nvPr>
            <p:ph type="title"/>
          </p:nvPr>
        </p:nvSpPr>
        <p:spPr>
          <a:xfrm>
            <a:off x="677334" y="223619"/>
            <a:ext cx="8596668" cy="1021479"/>
          </a:xfrm>
        </p:spPr>
        <p:txBody>
          <a:bodyPr>
            <a:normAutofit fontScale="90000"/>
          </a:bodyPr>
          <a:lstStyle/>
          <a:p>
            <a:r>
              <a:rPr lang="en-IN" sz="3800" b="1" i="0" dirty="0">
                <a:solidFill>
                  <a:schemeClr val="accent2">
                    <a:lumMod val="50000"/>
                  </a:schemeClr>
                </a:solidFill>
                <a:effectLst/>
                <a:latin typeface="Cambria" panose="02040503050406030204" pitchFamily="18" charset="0"/>
                <a:ea typeface="Cambria" panose="02040503050406030204" pitchFamily="18" charset="0"/>
              </a:rPr>
              <a:t>BRONCHIAL PROVOCATION TESTING</a:t>
            </a:r>
            <a:br>
              <a:rPr lang="en-IN" sz="3800" b="1" dirty="0">
                <a:solidFill>
                  <a:schemeClr val="accent2">
                    <a:lumMod val="50000"/>
                  </a:schemeClr>
                </a:solidFill>
                <a:effectLst/>
                <a:latin typeface="Cambria" panose="02040503050406030204" pitchFamily="18" charset="0"/>
                <a:ea typeface="Cambria" panose="02040503050406030204" pitchFamily="18" charset="0"/>
              </a:rPr>
            </a:br>
            <a:endParaRPr lang="en-US" sz="3800" b="1" dirty="0">
              <a:solidFill>
                <a:schemeClr val="accent2">
                  <a:lumMod val="50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CFA0F21-3D25-6F7E-2114-758C81994D96}"/>
              </a:ext>
            </a:extLst>
          </p:cNvPr>
          <p:cNvSpPr>
            <a:spLocks noGrp="1"/>
          </p:cNvSpPr>
          <p:nvPr>
            <p:ph idx="1"/>
          </p:nvPr>
        </p:nvSpPr>
        <p:spPr>
          <a:xfrm>
            <a:off x="677334" y="1382059"/>
            <a:ext cx="8596668" cy="5279216"/>
          </a:xfrm>
        </p:spPr>
        <p:txBody>
          <a:bodyPr>
            <a:noAutofit/>
          </a:bodyPr>
          <a:lstStyle/>
          <a:p>
            <a:r>
              <a:rPr lang="en-IN" b="0" i="0" dirty="0">
                <a:effectLst/>
                <a:latin typeface="Cambria" panose="02040503050406030204" pitchFamily="18" charset="0"/>
                <a:ea typeface="Cambria" panose="02040503050406030204" pitchFamily="18" charset="0"/>
              </a:rPr>
              <a:t>Identifies and characterises airway hyper-responsiveness.</a:t>
            </a:r>
            <a:endParaRPr lang="en-IN" dirty="0">
              <a:effectLst/>
              <a:latin typeface="Cambria" panose="02040503050406030204" pitchFamily="18" charset="0"/>
              <a:ea typeface="Cambria" panose="02040503050406030204" pitchFamily="18" charset="0"/>
            </a:endParaRPr>
          </a:p>
          <a:p>
            <a:r>
              <a:rPr lang="en-IN" b="0" i="0" dirty="0">
                <a:effectLst/>
                <a:latin typeface="Cambria" panose="02040503050406030204" pitchFamily="18" charset="0"/>
                <a:ea typeface="Cambria" panose="02040503050406030204" pitchFamily="18" charset="0"/>
              </a:rPr>
              <a:t>Bronchial hyper-responsiveness (BHR) refers to an exaggerated response to a </a:t>
            </a:r>
            <a:r>
              <a:rPr lang="en-IN" b="0" i="0" dirty="0" err="1">
                <a:effectLst/>
                <a:latin typeface="Cambria" panose="02040503050406030204" pitchFamily="18" charset="0"/>
                <a:ea typeface="Cambria" panose="02040503050406030204" pitchFamily="18" charset="0"/>
              </a:rPr>
              <a:t>bronchoconstrictor</a:t>
            </a:r>
            <a:r>
              <a:rPr lang="en-IN" dirty="0">
                <a:latin typeface="Cambria" panose="02040503050406030204" pitchFamily="18" charset="0"/>
                <a:ea typeface="Cambria" panose="02040503050406030204" pitchFamily="18" charset="0"/>
              </a:rPr>
              <a:t> and is ref</a:t>
            </a:r>
            <a:r>
              <a:rPr lang="en-IN" b="0" i="0" dirty="0">
                <a:effectLst/>
                <a:latin typeface="Cambria" panose="02040503050406030204" pitchFamily="18" charset="0"/>
                <a:ea typeface="Cambria" panose="02040503050406030204" pitchFamily="18" charset="0"/>
              </a:rPr>
              <a:t>lected by an increased sensitivity to the stimulus. </a:t>
            </a:r>
          </a:p>
          <a:p>
            <a:r>
              <a:rPr lang="en-IN" b="0" i="0" dirty="0">
                <a:effectLst/>
                <a:latin typeface="Cambria" panose="02040503050406030204" pitchFamily="18" charset="0"/>
                <a:ea typeface="Cambria" panose="02040503050406030204" pitchFamily="18" charset="0"/>
              </a:rPr>
              <a:t>The </a:t>
            </a:r>
            <a:r>
              <a:rPr lang="en-IN" b="0" i="0" dirty="0" err="1">
                <a:effectLst/>
                <a:latin typeface="Cambria" panose="02040503050406030204" pitchFamily="18" charset="0"/>
                <a:ea typeface="Cambria" panose="02040503050406030204" pitchFamily="18" charset="0"/>
              </a:rPr>
              <a:t>bronchoconstrictive</a:t>
            </a:r>
            <a:r>
              <a:rPr lang="en-IN" b="0" i="0" dirty="0">
                <a:effectLst/>
                <a:latin typeface="Cambria" panose="02040503050406030204" pitchFamily="18" charset="0"/>
                <a:ea typeface="Cambria" panose="02040503050406030204" pitchFamily="18" charset="0"/>
              </a:rPr>
              <a:t> stimuli used </a:t>
            </a:r>
            <a:r>
              <a:rPr lang="en-IN" dirty="0">
                <a:latin typeface="Cambria" panose="02040503050406030204" pitchFamily="18" charset="0"/>
                <a:ea typeface="Cambria" panose="02040503050406030204" pitchFamily="18" charset="0"/>
              </a:rPr>
              <a:t>are </a:t>
            </a:r>
            <a:r>
              <a:rPr lang="en-IN" b="0" i="0" dirty="0">
                <a:effectLst/>
                <a:latin typeface="Cambria" panose="02040503050406030204" pitchFamily="18" charset="0"/>
                <a:ea typeface="Cambria" panose="02040503050406030204" pitchFamily="18" charset="0"/>
              </a:rPr>
              <a:t>pharmacological agents (histamine, </a:t>
            </a:r>
            <a:r>
              <a:rPr lang="en-IN" b="0" i="0" dirty="0" err="1">
                <a:effectLst/>
                <a:latin typeface="Cambria" panose="02040503050406030204" pitchFamily="18" charset="0"/>
                <a:ea typeface="Cambria" panose="02040503050406030204" pitchFamily="18" charset="0"/>
              </a:rPr>
              <a:t>methacholine</a:t>
            </a:r>
            <a:r>
              <a:rPr lang="en-IN" b="0" i="0" dirty="0">
                <a:effectLst/>
                <a:latin typeface="Cambria" panose="02040503050406030204" pitchFamily="18" charset="0"/>
                <a:ea typeface="Cambria" panose="02040503050406030204" pitchFamily="18" charset="0"/>
              </a:rPr>
              <a:t>), physical stimuli (non-isotonic aerosols, cold</a:t>
            </a:r>
            <a:r>
              <a:rPr lang="en-IN" dirty="0">
                <a:latin typeface="Cambria" panose="02040503050406030204" pitchFamily="18" charset="0"/>
                <a:ea typeface="Cambria" panose="02040503050406030204" pitchFamily="18" charset="0"/>
              </a:rPr>
              <a:t> dry</a:t>
            </a:r>
            <a:r>
              <a:rPr lang="en-IN" b="0" i="0" dirty="0">
                <a:effectLst/>
                <a:latin typeface="Cambria" panose="02040503050406030204" pitchFamily="18" charset="0"/>
                <a:ea typeface="Cambria" panose="02040503050406030204" pitchFamily="18" charset="0"/>
              </a:rPr>
              <a:t> air exercise) and specific </a:t>
            </a:r>
            <a:r>
              <a:rPr lang="en-IN" b="0" i="0" dirty="0" err="1">
                <a:effectLst/>
                <a:latin typeface="Cambria" panose="02040503050406030204" pitchFamily="18" charset="0"/>
                <a:ea typeface="Cambria" panose="02040503050406030204" pitchFamily="18" charset="0"/>
              </a:rPr>
              <a:t>sensitizing</a:t>
            </a:r>
            <a:r>
              <a:rPr lang="en-IN" b="0" i="0" dirty="0">
                <a:effectLst/>
                <a:latin typeface="Cambria" panose="02040503050406030204" pitchFamily="18" charset="0"/>
                <a:ea typeface="Cambria" panose="02040503050406030204" pitchFamily="18" charset="0"/>
              </a:rPr>
              <a:t> agents (allergens, occupational sensitisers).</a:t>
            </a:r>
            <a:endParaRPr lang="en-IN" dirty="0">
              <a:effectLst/>
              <a:latin typeface="Cambria" panose="02040503050406030204" pitchFamily="18" charset="0"/>
              <a:ea typeface="Cambria" panose="02040503050406030204" pitchFamily="18" charset="0"/>
            </a:endParaRPr>
          </a:p>
          <a:p>
            <a:r>
              <a:rPr lang="en-IN" b="0" i="0" dirty="0">
                <a:effectLst/>
                <a:latin typeface="Cambria" panose="02040503050406030204" pitchFamily="18" charset="0"/>
                <a:ea typeface="Cambria" panose="02040503050406030204" pitchFamily="18" charset="0"/>
              </a:rPr>
              <a:t>Indications for bronchial provocation testing:</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diagnose BHR.</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document severity of BHR</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follow changes in BHR after therapeutic intervention or aggravation of symptoms</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exclude asthma in patients with chronic cough.</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determine who is at risk in the workplace or during recreational activities.</a:t>
            </a:r>
            <a:endParaRPr lang="en-IN"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b="0" i="0" dirty="0">
                <a:effectLst/>
                <a:latin typeface="Cambria" panose="02040503050406030204" pitchFamily="18" charset="0"/>
                <a:ea typeface="Cambria" panose="02040503050406030204" pitchFamily="18" charset="0"/>
              </a:rPr>
              <a:t>﻿﻿To establish a control or baseline prior to environmental or occupational exposure.</a:t>
            </a:r>
            <a:endParaRPr lang="en-IN" dirty="0">
              <a:effectLst/>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2740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6CAF4-185B-AB7B-97D9-CBA13656151A}"/>
              </a:ext>
            </a:extLst>
          </p:cNvPr>
          <p:cNvSpPr>
            <a:spLocks noGrp="1"/>
          </p:cNvSpPr>
          <p:nvPr>
            <p:ph idx="1"/>
          </p:nvPr>
        </p:nvSpPr>
        <p:spPr>
          <a:xfrm>
            <a:off x="602629" y="4370293"/>
            <a:ext cx="8596668" cy="2278531"/>
          </a:xfrm>
        </p:spPr>
        <p:txBody>
          <a:bodyPr>
            <a:normAutofit/>
          </a:bodyPr>
          <a:lstStyle/>
          <a:p>
            <a:pPr marL="0" indent="0">
              <a:buNone/>
            </a:pPr>
            <a:r>
              <a:rPr lang="en-IN" b="1" i="0" u="sng" dirty="0">
                <a:effectLst/>
                <a:latin typeface="Cambria" panose="02040503050406030204" pitchFamily="18" charset="0"/>
                <a:ea typeface="Cambria" panose="02040503050406030204" pitchFamily="18" charset="0"/>
              </a:rPr>
              <a:t>INTERPRETATION:</a:t>
            </a:r>
          </a:p>
          <a:p>
            <a:r>
              <a:rPr lang="en-IN" b="0" i="0" dirty="0">
                <a:effectLst/>
                <a:latin typeface="Cambria" panose="02040503050406030204" pitchFamily="18" charset="0"/>
                <a:ea typeface="Cambria" panose="02040503050406030204" pitchFamily="18" charset="0"/>
              </a:rPr>
              <a:t>Spirometry performed before and after the </a:t>
            </a:r>
            <a:r>
              <a:rPr lang="en-IN" b="0" i="0" dirty="0" err="1">
                <a:effectLst/>
                <a:latin typeface="Cambria" panose="02040503050406030204" pitchFamily="18" charset="0"/>
                <a:ea typeface="Cambria" panose="02040503050406030204" pitchFamily="18" charset="0"/>
              </a:rPr>
              <a:t>bronchoconstrictor</a:t>
            </a:r>
            <a:r>
              <a:rPr lang="en-IN" b="0" i="0" dirty="0">
                <a:effectLst/>
                <a:latin typeface="Cambria" panose="02040503050406030204" pitchFamily="18" charset="0"/>
                <a:ea typeface="Cambria" panose="02040503050406030204" pitchFamily="18" charset="0"/>
              </a:rPr>
              <a:t> stimulus is most commonly used to quantify response. </a:t>
            </a:r>
          </a:p>
          <a:p>
            <a:r>
              <a:rPr lang="en-IN" b="0" i="0" dirty="0">
                <a:effectLst/>
                <a:latin typeface="Cambria" panose="02040503050406030204" pitchFamily="18" charset="0"/>
                <a:ea typeface="Cambria" panose="02040503050406030204" pitchFamily="18" charset="0"/>
              </a:rPr>
              <a:t>A positive test is characterised by a specific dose or level of stimulant at a defined fall in FEV1, usually 20% (PD20).</a:t>
            </a:r>
            <a:endParaRPr lang="en-IN" dirty="0">
              <a:effectLst/>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60C0954A-B67E-06EE-39FB-5ABDD284490A}"/>
              </a:ext>
            </a:extLst>
          </p:cNvPr>
          <p:cNvGraphicFramePr>
            <a:graphicFrameLocks noGrp="1"/>
          </p:cNvGraphicFramePr>
          <p:nvPr>
            <p:extLst>
              <p:ext uri="{D42A27DB-BD31-4B8C-83A1-F6EECF244321}">
                <p14:modId xmlns:p14="http://schemas.microsoft.com/office/powerpoint/2010/main" val="3593192246"/>
              </p:ext>
            </p:extLst>
          </p:nvPr>
        </p:nvGraphicFramePr>
        <p:xfrm>
          <a:off x="560293" y="351087"/>
          <a:ext cx="8777942" cy="3810000"/>
        </p:xfrm>
        <a:graphic>
          <a:graphicData uri="http://schemas.openxmlformats.org/drawingml/2006/table">
            <a:tbl>
              <a:tblPr firstRow="1" bandRow="1">
                <a:tableStyleId>{5C22544A-7EE6-4342-B048-85BDC9FD1C3A}</a:tableStyleId>
              </a:tblPr>
              <a:tblGrid>
                <a:gridCol w="4388971">
                  <a:extLst>
                    <a:ext uri="{9D8B030D-6E8A-4147-A177-3AD203B41FA5}">
                      <a16:colId xmlns:a16="http://schemas.microsoft.com/office/drawing/2014/main" val="2860497428"/>
                    </a:ext>
                  </a:extLst>
                </a:gridCol>
                <a:gridCol w="4388971">
                  <a:extLst>
                    <a:ext uri="{9D8B030D-6E8A-4147-A177-3AD203B41FA5}">
                      <a16:colId xmlns:a16="http://schemas.microsoft.com/office/drawing/2014/main" val="1916281309"/>
                    </a:ext>
                  </a:extLst>
                </a:gridCol>
              </a:tblGrid>
              <a:tr h="222650">
                <a:tc>
                  <a:txBody>
                    <a:bodyPr/>
                    <a:lstStyle/>
                    <a:p>
                      <a:r>
                        <a:rPr lang="en-IN" sz="2000" b="1" i="0" dirty="0">
                          <a:effectLst/>
                          <a:latin typeface="Cambria" panose="02040503050406030204" pitchFamily="18" charset="0"/>
                          <a:ea typeface="Cambria" panose="02040503050406030204" pitchFamily="18" charset="0"/>
                        </a:rPr>
                        <a:t>Absolute Contraindications</a:t>
                      </a:r>
                      <a:endParaRPr lang="en-US" sz="2000" b="1" dirty="0">
                        <a:latin typeface="Cambria" panose="02040503050406030204" pitchFamily="18" charset="0"/>
                        <a:ea typeface="Cambria" panose="0204050305040603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1" i="0" dirty="0">
                          <a:effectLst/>
                          <a:latin typeface="Cambria" panose="02040503050406030204" pitchFamily="18" charset="0"/>
                          <a:ea typeface="Cambria" panose="02040503050406030204" pitchFamily="18" charset="0"/>
                        </a:rPr>
                        <a:t>Relative Contraindications</a:t>
                      </a:r>
                      <a:endParaRPr lang="en-IN" sz="2000" b="1" dirty="0">
                        <a:effectLst/>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535739854"/>
                  </a:ext>
                </a:extLst>
              </a:tr>
              <a:tr h="318071">
                <a:tc>
                  <a:txBody>
                    <a:bodyPr/>
                    <a:lstStyle/>
                    <a:p>
                      <a:r>
                        <a:rPr lang="en-IN" sz="2000" b="0" i="0" dirty="0">
                          <a:effectLst/>
                          <a:latin typeface="Cambria" panose="02040503050406030204" pitchFamily="18" charset="0"/>
                          <a:ea typeface="Cambria" panose="02040503050406030204" pitchFamily="18" charset="0"/>
                        </a:rPr>
                        <a:t>Severe airflow limitation (FEV1 &lt; 50% predicted or &lt; 1.0 L).</a:t>
                      </a:r>
                      <a:endParaRPr lang="en-IN" sz="2000" dirty="0">
                        <a:effectLst/>
                        <a:latin typeface="Cambria" panose="02040503050406030204" pitchFamily="18" charset="0"/>
                        <a:ea typeface="Cambria" panose="02040503050406030204" pitchFamily="18" charset="0"/>
                      </a:endParaRPr>
                    </a:p>
                  </a:txBody>
                  <a:tcPr/>
                </a:tc>
                <a:tc>
                  <a:txBody>
                    <a:bodyPr/>
                    <a:lstStyle/>
                    <a:p>
                      <a:r>
                        <a:rPr lang="en-IN" sz="2000" b="0" i="0" dirty="0">
                          <a:effectLst/>
                          <a:latin typeface="Cambria" panose="02040503050406030204" pitchFamily="18" charset="0"/>
                          <a:ea typeface="Cambria" panose="02040503050406030204" pitchFamily="18" charset="0"/>
                        </a:rPr>
                        <a:t>Moderate airflow limitation (FEV1 &lt; 60% predicted or &lt; 1.5 L).</a:t>
                      </a:r>
                      <a:endParaRPr lang="en-IN" sz="200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39563623"/>
                  </a:ext>
                </a:extLst>
              </a:tr>
              <a:tr h="222650">
                <a:tc>
                  <a:txBody>
                    <a:bodyPr/>
                    <a:lstStyle/>
                    <a:p>
                      <a:r>
                        <a:rPr lang="en-IN" sz="2000" b="0" i="0" dirty="0">
                          <a:effectLst/>
                          <a:latin typeface="Cambria" panose="02040503050406030204" pitchFamily="18" charset="0"/>
                          <a:ea typeface="Cambria" panose="02040503050406030204" pitchFamily="18" charset="0"/>
                        </a:rPr>
                        <a:t>Heart attack or stroke in last 3 months.</a:t>
                      </a:r>
                      <a:endParaRPr lang="en-US" sz="2000" dirty="0">
                        <a:latin typeface="Cambria" panose="02040503050406030204" pitchFamily="18" charset="0"/>
                        <a:ea typeface="Cambria" panose="02040503050406030204" pitchFamily="18" charset="0"/>
                      </a:endParaRPr>
                    </a:p>
                  </a:txBody>
                  <a:tcPr/>
                </a:tc>
                <a:tc>
                  <a:txBody>
                    <a:bodyPr/>
                    <a:lstStyle/>
                    <a:p>
                      <a:r>
                        <a:rPr lang="en-IN" sz="2000" b="0" i="0" dirty="0">
                          <a:effectLst/>
                          <a:latin typeface="Cambria" panose="02040503050406030204" pitchFamily="18" charset="0"/>
                          <a:ea typeface="Cambria" panose="02040503050406030204" pitchFamily="18" charset="0"/>
                        </a:rPr>
                        <a:t>Inability to perform acceptable-quality spirometry.</a:t>
                      </a:r>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81617638"/>
                  </a:ext>
                </a:extLst>
              </a:tr>
              <a:tr h="318071">
                <a:tc>
                  <a:txBody>
                    <a:bodyPr/>
                    <a:lstStyle/>
                    <a:p>
                      <a:r>
                        <a:rPr lang="en-IN" sz="2000" b="0" i="0" dirty="0">
                          <a:effectLst/>
                          <a:latin typeface="Cambria" panose="02040503050406030204" pitchFamily="18" charset="0"/>
                          <a:ea typeface="Cambria" panose="02040503050406030204" pitchFamily="18" charset="0"/>
                        </a:rPr>
                        <a:t>Uncontrolled hypertension, systolic BP &gt; 200, or diastolic BP &gt; 100 mm Hg.</a:t>
                      </a:r>
                      <a:endParaRPr lang="en-US" sz="2000" dirty="0">
                        <a:latin typeface="Cambria" panose="02040503050406030204" pitchFamily="18" charset="0"/>
                        <a:ea typeface="Cambria" panose="02040503050406030204" pitchFamily="18" charset="0"/>
                      </a:endParaRPr>
                    </a:p>
                  </a:txBody>
                  <a:tcPr/>
                </a:tc>
                <a:tc>
                  <a:txBody>
                    <a:bodyPr/>
                    <a:lstStyle/>
                    <a:p>
                      <a:r>
                        <a:rPr lang="en-IN" sz="2000" b="0" i="0" dirty="0">
                          <a:effectLst/>
                          <a:latin typeface="Cambria" panose="02040503050406030204" pitchFamily="18" charset="0"/>
                          <a:ea typeface="Cambria" panose="02040503050406030204" pitchFamily="18" charset="0"/>
                        </a:rPr>
                        <a:t>Pregnancy</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Nursing mothers</a:t>
                      </a:r>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84930985"/>
                  </a:ext>
                </a:extLst>
              </a:tr>
              <a:tr h="413492">
                <a:tc>
                  <a:txBody>
                    <a:bodyPr/>
                    <a:lstStyle/>
                    <a:p>
                      <a:r>
                        <a:rPr lang="en-IN" sz="2000" b="0" i="0" dirty="0">
                          <a:effectLst/>
                          <a:latin typeface="Cambria" panose="02040503050406030204" pitchFamily="18" charset="0"/>
                          <a:ea typeface="Cambria" panose="02040503050406030204" pitchFamily="18" charset="0"/>
                        </a:rPr>
                        <a:t>Known aortic aneurysm</a:t>
                      </a:r>
                      <a:endParaRPr lang="en-US" sz="2000" dirty="0">
                        <a:latin typeface="Cambria" panose="02040503050406030204" pitchFamily="18" charset="0"/>
                        <a:ea typeface="Cambria" panose="0204050305040603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0" i="0" dirty="0">
                          <a:effectLst/>
                          <a:latin typeface="Cambria" panose="02040503050406030204" pitchFamily="18" charset="0"/>
                          <a:ea typeface="Cambria" panose="02040503050406030204" pitchFamily="18" charset="0"/>
                        </a:rPr>
                        <a:t>Current use of cholinesterase inhibitor medication (for myasthenia </a:t>
                      </a:r>
                      <a:r>
                        <a:rPr lang="en-IN" sz="2000" b="0" i="0" dirty="0" err="1">
                          <a:effectLst/>
                          <a:latin typeface="Cambria" panose="02040503050406030204" pitchFamily="18" charset="0"/>
                          <a:ea typeface="Cambria" panose="02040503050406030204" pitchFamily="18" charset="0"/>
                        </a:rPr>
                        <a:t>gravis</a:t>
                      </a:r>
                      <a:r>
                        <a:rPr lang="en-IN" sz="2000" b="0" i="0" dirty="0">
                          <a:effectLst/>
                          <a:latin typeface="Cambria" panose="02040503050406030204" pitchFamily="18" charset="0"/>
                          <a:ea typeface="Cambria" panose="02040503050406030204" pitchFamily="18" charset="0"/>
                        </a:rPr>
                        <a:t>)</a:t>
                      </a:r>
                      <a:endParaRPr lang="en-IN" sz="2000" dirty="0">
                        <a:effectLst/>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44926094"/>
                  </a:ext>
                </a:extLst>
              </a:tr>
            </a:tbl>
          </a:graphicData>
        </a:graphic>
      </p:graphicFrame>
    </p:spTree>
    <p:extLst>
      <p:ext uri="{BB962C8B-B14F-4D97-AF65-F5344CB8AC3E}">
        <p14:creationId xmlns:p14="http://schemas.microsoft.com/office/powerpoint/2010/main" val="2455288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940D-AB8A-339E-0C12-0E951E8A2A34}"/>
              </a:ext>
            </a:extLst>
          </p:cNvPr>
          <p:cNvSpPr>
            <a:spLocks noGrp="1"/>
          </p:cNvSpPr>
          <p:nvPr>
            <p:ph type="title"/>
          </p:nvPr>
        </p:nvSpPr>
        <p:spPr>
          <a:xfrm>
            <a:off x="677334" y="99109"/>
            <a:ext cx="8596668" cy="1320800"/>
          </a:xfrm>
        </p:spPr>
        <p:txBody>
          <a:bodyPr>
            <a:noAutofit/>
          </a:bodyPr>
          <a:lstStyle/>
          <a:p>
            <a:r>
              <a:rPr lang="en-IN" sz="4400" b="1" i="0" dirty="0">
                <a:solidFill>
                  <a:schemeClr val="accent2">
                    <a:lumMod val="50000"/>
                  </a:schemeClr>
                </a:solidFill>
                <a:effectLst/>
                <a:latin typeface="Cambria" panose="02040503050406030204" pitchFamily="18" charset="0"/>
                <a:ea typeface="Cambria" panose="02040503050406030204" pitchFamily="18" charset="0"/>
              </a:rPr>
              <a:t>PEAK FLOW METER TESTING</a:t>
            </a:r>
            <a:br>
              <a:rPr lang="en-IN" sz="4400" b="1" dirty="0">
                <a:solidFill>
                  <a:schemeClr val="accent2">
                    <a:lumMod val="50000"/>
                  </a:schemeClr>
                </a:solidFill>
                <a:effectLst/>
                <a:latin typeface="Cambria" panose="02040503050406030204" pitchFamily="18" charset="0"/>
                <a:ea typeface="Cambria" panose="02040503050406030204" pitchFamily="18" charset="0"/>
              </a:rPr>
            </a:br>
            <a:endParaRPr lang="en-US" sz="4400" b="1" dirty="0">
              <a:solidFill>
                <a:schemeClr val="accent2">
                  <a:lumMod val="50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5D9CC12-42EC-539B-087A-548B70FB105D}"/>
              </a:ext>
            </a:extLst>
          </p:cNvPr>
          <p:cNvSpPr>
            <a:spLocks noGrp="1"/>
          </p:cNvSpPr>
          <p:nvPr>
            <p:ph idx="1"/>
          </p:nvPr>
        </p:nvSpPr>
        <p:spPr>
          <a:xfrm>
            <a:off x="677334" y="1419909"/>
            <a:ext cx="8596668" cy="5266267"/>
          </a:xfrm>
        </p:spPr>
        <p:txBody>
          <a:bodyPr>
            <a:noAutofit/>
          </a:bodyPr>
          <a:lstStyle/>
          <a:p>
            <a:r>
              <a:rPr lang="en-IN" sz="2000" b="0" i="0" dirty="0">
                <a:effectLst/>
                <a:latin typeface="Cambria" panose="02040503050406030204" pitchFamily="18" charset="0"/>
                <a:ea typeface="Cambria" panose="02040503050406030204" pitchFamily="18" charset="0"/>
              </a:rPr>
              <a:t>The peak flow meter records peak expiratory flow rate (PEFR) which correlates with FEV1 in measurements of airflow obstruction and carrying out reversibility tests.</a:t>
            </a:r>
          </a:p>
          <a:p>
            <a:r>
              <a:rPr lang="en-IN" sz="2000" b="0" i="0" dirty="0">
                <a:effectLst/>
                <a:latin typeface="Cambria" panose="02040503050406030204" pitchFamily="18" charset="0"/>
                <a:ea typeface="Cambria" panose="02040503050406030204" pitchFamily="18" charset="0"/>
              </a:rPr>
              <a:t> These are mechanical devices having springs and diaphragms.  </a:t>
            </a:r>
          </a:p>
          <a:p>
            <a:r>
              <a:rPr lang="en-IN" sz="2000" b="0" i="0" dirty="0">
                <a:effectLst/>
                <a:latin typeface="Cambria" panose="02040503050406030204" pitchFamily="18" charset="0"/>
                <a:ea typeface="Cambria" panose="02040503050406030204" pitchFamily="18" charset="0"/>
              </a:rPr>
              <a:t>This displacement of spring/ diaphragm is proportional to the peak flow and calibrated scale is printed on it.</a:t>
            </a:r>
          </a:p>
          <a:p>
            <a:pPr marL="0" indent="0">
              <a:buNone/>
            </a:pPr>
            <a:r>
              <a:rPr lang="en-IN" sz="2000" b="1" i="0" u="sng" dirty="0">
                <a:effectLst/>
                <a:latin typeface="Cambria" panose="02040503050406030204" pitchFamily="18" charset="0"/>
                <a:ea typeface="Cambria" panose="02040503050406030204" pitchFamily="18" charset="0"/>
              </a:rPr>
              <a:t>TECHNIQUE:</a:t>
            </a:r>
            <a:endParaRPr lang="en-IN" sz="20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000" b="0" i="0" dirty="0">
                <a:effectLst/>
                <a:latin typeface="Cambria" panose="02040503050406030204" pitchFamily="18" charset="0"/>
                <a:ea typeface="Cambria" panose="02040503050406030204" pitchFamily="18" charset="0"/>
              </a:rPr>
              <a:t>﻿﻿Stand or sit up straight</a:t>
            </a:r>
            <a:endParaRPr lang="en-IN" sz="20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000" b="0" i="0" dirty="0">
                <a:effectLst/>
                <a:latin typeface="Cambria" panose="02040503050406030204" pitchFamily="18" charset="0"/>
                <a:ea typeface="Cambria" panose="02040503050406030204" pitchFamily="18" charset="0"/>
              </a:rPr>
              <a:t>﻿﻿Inhale maximally</a:t>
            </a:r>
            <a:endParaRPr lang="en-IN" sz="20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000" b="0" i="0" dirty="0">
                <a:effectLst/>
                <a:latin typeface="Cambria" panose="02040503050406030204" pitchFamily="18" charset="0"/>
                <a:ea typeface="Cambria" panose="02040503050406030204" pitchFamily="18" charset="0"/>
              </a:rPr>
              <a:t>﻿﻿Get a good seal around the mouthpiece.</a:t>
            </a:r>
            <a:endParaRPr lang="en-IN" sz="20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000" b="0" i="0" dirty="0">
                <a:effectLst/>
                <a:latin typeface="Cambria" panose="02040503050406030204" pitchFamily="18" charset="0"/>
                <a:ea typeface="Cambria" panose="02040503050406030204" pitchFamily="18" charset="0"/>
              </a:rPr>
              <a:t>﻿﻿Blow out as hard and as fast as possible</a:t>
            </a:r>
            <a:endParaRPr lang="en-IN" sz="2000" dirty="0">
              <a:effectLst/>
              <a:latin typeface="Cambria" panose="02040503050406030204" pitchFamily="18" charset="0"/>
              <a:ea typeface="Cambria" panose="02040503050406030204" pitchFamily="18" charset="0"/>
            </a:endParaRPr>
          </a:p>
          <a:p>
            <a:pPr>
              <a:buFont typeface="Courier New" panose="02070309020205020404" pitchFamily="49" charset="0"/>
              <a:buChar char="o"/>
            </a:pPr>
            <a:r>
              <a:rPr lang="en-IN" sz="2000" b="0" i="0" dirty="0">
                <a:effectLst/>
                <a:latin typeface="Cambria" panose="02040503050406030204" pitchFamily="18" charset="0"/>
                <a:ea typeface="Cambria" panose="02040503050406030204" pitchFamily="18" charset="0"/>
              </a:rPr>
              <a:t>﻿﻿Continue to exhale for 1-2 seconds</a:t>
            </a:r>
            <a:endParaRPr lang="en-IN"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2715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5E84D-2008-5DC7-BBCB-4087227DE263}"/>
              </a:ext>
            </a:extLst>
          </p:cNvPr>
          <p:cNvSpPr>
            <a:spLocks noGrp="1"/>
          </p:cNvSpPr>
          <p:nvPr>
            <p:ph idx="1"/>
          </p:nvPr>
        </p:nvSpPr>
        <p:spPr>
          <a:xfrm>
            <a:off x="677334" y="211667"/>
            <a:ext cx="8723156" cy="6374902"/>
          </a:xfrm>
        </p:spPr>
        <p:txBody>
          <a:bodyPr>
            <a:noAutofit/>
          </a:bodyPr>
          <a:lstStyle/>
          <a:p>
            <a:pPr marL="0" indent="0">
              <a:buNone/>
            </a:pP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Three measurements should be obtained </a:t>
            </a:r>
            <a:r>
              <a:rPr lang="en-IN" sz="2000" b="0" i="0" dirty="0">
                <a:effectLst/>
                <a:latin typeface="Cambria" panose="02040503050406030204" pitchFamily="18" charset="0"/>
                <a:ea typeface="Cambria" panose="02040503050406030204" pitchFamily="18" charset="0"/>
                <a:sym typeface="Wingdings" pitchFamily="2" charset="2"/>
              </a:rPr>
              <a:t> </a:t>
            </a:r>
            <a:r>
              <a:rPr lang="en-IN" sz="2000" b="0" i="0" dirty="0">
                <a:effectLst/>
                <a:latin typeface="Cambria" panose="02040503050406030204" pitchFamily="18" charset="0"/>
                <a:ea typeface="Cambria" panose="02040503050406030204" pitchFamily="18" charset="0"/>
              </a:rPr>
              <a:t>highest of the three is reported.</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PIF is approximately 2/3 of PEFR. </a:t>
            </a:r>
          </a:p>
          <a:p>
            <a:r>
              <a:rPr lang="en-IN" sz="2000" b="0" i="0" dirty="0">
                <a:effectLst/>
                <a:latin typeface="Cambria" panose="02040503050406030204" pitchFamily="18" charset="0"/>
                <a:ea typeface="Cambria" panose="02040503050406030204" pitchFamily="18" charset="0"/>
              </a:rPr>
              <a:t>The major contribution to the peak flow is from the large central airways. </a:t>
            </a:r>
          </a:p>
          <a:p>
            <a:r>
              <a:rPr lang="en-IN" sz="2000" b="0" i="0" dirty="0">
                <a:effectLst/>
                <a:latin typeface="Cambria" panose="02040503050406030204" pitchFamily="18" charset="0"/>
                <a:ea typeface="Cambria" panose="02040503050406030204" pitchFamily="18" charset="0"/>
              </a:rPr>
              <a:t>Asthma and other diseases affecting smaller airways may not be detected.</a:t>
            </a:r>
          </a:p>
          <a:p>
            <a:endParaRPr lang="en-IN" sz="2000" b="1" i="0" u="sng" dirty="0">
              <a:effectLst/>
              <a:latin typeface="Cambria" panose="02040503050406030204" pitchFamily="18" charset="0"/>
              <a:ea typeface="Cambria" panose="02040503050406030204" pitchFamily="18" charset="0"/>
            </a:endParaRPr>
          </a:p>
          <a:p>
            <a:pPr marL="0" indent="0">
              <a:buNone/>
            </a:pPr>
            <a:r>
              <a:rPr lang="en-IN" sz="2000" b="1" u="sng" dirty="0">
                <a:latin typeface="Cambria" panose="02040503050406030204" pitchFamily="18" charset="0"/>
                <a:ea typeface="Cambria" panose="02040503050406030204" pitchFamily="18" charset="0"/>
              </a:rPr>
              <a:t>USES:</a:t>
            </a:r>
          </a:p>
          <a:p>
            <a:pPr marL="0" indent="0">
              <a:buNone/>
            </a:pPr>
            <a:r>
              <a:rPr lang="en-IN" sz="2000" b="0" i="0" dirty="0">
                <a:effectLst/>
                <a:latin typeface="Cambria" panose="02040503050406030204" pitchFamily="18" charset="0"/>
                <a:ea typeface="Cambria" panose="02040503050406030204" pitchFamily="18" charset="0"/>
              </a:rPr>
              <a:t>1. Assessment of acute asthma:</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﻿﻿Less than 75% (children &lt;60%) of the patient’s best</a:t>
            </a:r>
            <a:r>
              <a:rPr lang="en-IN" sz="2000" b="0" i="0" dirty="0">
                <a:effectLst/>
                <a:latin typeface="Cambria" panose="02040503050406030204" pitchFamily="18" charset="0"/>
                <a:ea typeface="Cambria" panose="02040503050406030204" pitchFamily="18" charset="0"/>
                <a:sym typeface="Wingdings" pitchFamily="2" charset="2"/>
              </a:rPr>
              <a:t></a:t>
            </a:r>
            <a:r>
              <a:rPr lang="en-IN" sz="2000" b="0" i="0" dirty="0">
                <a:effectLst/>
                <a:latin typeface="Cambria" panose="02040503050406030204" pitchFamily="18" charset="0"/>
                <a:ea typeface="Cambria" panose="02040503050406030204" pitchFamily="18" charset="0"/>
              </a:rPr>
              <a:t> moderate attack.</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﻿﻿Less than 50% (children &lt;40%) of the patient’s best</a:t>
            </a:r>
            <a:r>
              <a:rPr lang="en-IN" sz="2000" b="0" i="0" dirty="0">
                <a:effectLst/>
                <a:latin typeface="Cambria" panose="02040503050406030204" pitchFamily="18" charset="0"/>
                <a:ea typeface="Cambria" panose="02040503050406030204" pitchFamily="18" charset="0"/>
                <a:sym typeface="Wingdings" pitchFamily="2" charset="2"/>
              </a:rPr>
              <a:t></a:t>
            </a:r>
            <a:r>
              <a:rPr lang="en-IN" sz="2000" b="0" i="0" dirty="0">
                <a:effectLst/>
                <a:latin typeface="Cambria" panose="02040503050406030204" pitchFamily="18" charset="0"/>
                <a:ea typeface="Cambria" panose="02040503050406030204" pitchFamily="18" charset="0"/>
              </a:rPr>
              <a:t> severe attack.</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dirty="0">
                <a:latin typeface="Cambria" panose="02040503050406030204" pitchFamily="18" charset="0"/>
                <a:ea typeface="Cambria" panose="02040503050406030204" pitchFamily="18" charset="0"/>
              </a:rPr>
              <a:t>PEFR</a:t>
            </a:r>
            <a:r>
              <a:rPr lang="en-IN" sz="2000" b="0" i="0" dirty="0">
                <a:effectLst/>
                <a:latin typeface="Cambria" panose="02040503050406030204" pitchFamily="18" charset="0"/>
                <a:ea typeface="Cambria" panose="02040503050406030204" pitchFamily="18" charset="0"/>
              </a:rPr>
              <a:t> &lt;100 L/min or inability to perform a peak flow test </a:t>
            </a:r>
            <a:r>
              <a:rPr lang="en-IN" sz="2000" b="0" i="0" dirty="0">
                <a:effectLst/>
                <a:latin typeface="Cambria" panose="02040503050406030204" pitchFamily="18" charset="0"/>
                <a:ea typeface="Cambria" panose="02040503050406030204" pitchFamily="18" charset="0"/>
                <a:sym typeface="Wingdings" pitchFamily="2" charset="2"/>
              </a:rPr>
              <a:t> </a:t>
            </a:r>
            <a:r>
              <a:rPr lang="en-IN" sz="2000" b="0" i="0" dirty="0">
                <a:effectLst/>
                <a:latin typeface="Cambria" panose="02040503050406030204" pitchFamily="18" charset="0"/>
                <a:ea typeface="Cambria" panose="02040503050406030204" pitchFamily="18" charset="0"/>
              </a:rPr>
              <a:t>severe attack.</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dirty="0">
                <a:latin typeface="Cambria" panose="02040503050406030204" pitchFamily="18" charset="0"/>
                <a:ea typeface="Cambria" panose="02040503050406030204" pitchFamily="18" charset="0"/>
              </a:rPr>
              <a:t>H</a:t>
            </a:r>
            <a:r>
              <a:rPr lang="en-IN" sz="2000" b="0" i="0" dirty="0">
                <a:effectLst/>
                <a:latin typeface="Cambria" panose="02040503050406030204" pitchFamily="18" charset="0"/>
                <a:ea typeface="Cambria" panose="02040503050406030204" pitchFamily="18" charset="0"/>
              </a:rPr>
              <a:t>elps to assess the response to treatment during an acute attack.</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A failure to improve should indicate the need for ongoing treatment and hospital admission.</a:t>
            </a:r>
            <a:endParaRPr lang="en-IN" sz="2000" dirty="0">
              <a:effectLst/>
              <a:latin typeface="Cambria" panose="02040503050406030204" pitchFamily="18" charset="0"/>
              <a:ea typeface="Cambria" panose="02040503050406030204" pitchFamily="18" charset="0"/>
            </a:endParaRPr>
          </a:p>
          <a:p>
            <a:pPr marL="0" indent="0">
              <a:buNone/>
            </a:pPr>
            <a:endParaRPr lang="en-IN" sz="2000" b="1" u="sng"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7678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14387-27E4-2B50-F767-6C8469D2B4E3}"/>
              </a:ext>
            </a:extLst>
          </p:cNvPr>
          <p:cNvSpPr>
            <a:spLocks noGrp="1"/>
          </p:cNvSpPr>
          <p:nvPr>
            <p:ph idx="1"/>
          </p:nvPr>
        </p:nvSpPr>
        <p:spPr>
          <a:xfrm>
            <a:off x="677334" y="460687"/>
            <a:ext cx="9046882" cy="5976470"/>
          </a:xfrm>
        </p:spPr>
        <p:txBody>
          <a:bodyPr>
            <a:noAutofit/>
          </a:bodyPr>
          <a:lstStyle/>
          <a:p>
            <a:pPr marL="0" indent="0">
              <a:buNone/>
            </a:pPr>
            <a:r>
              <a:rPr lang="en-IN" sz="2000" b="0" i="0" dirty="0">
                <a:effectLst/>
                <a:latin typeface="Cambria" panose="02040503050406030204" pitchFamily="18" charset="0"/>
                <a:ea typeface="Cambria" panose="02040503050406030204" pitchFamily="18" charset="0"/>
              </a:rPr>
              <a:t>2. Monitoring of chronic asthma</a:t>
            </a:r>
            <a:endParaRPr lang="en-IN" sz="2000" dirty="0">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Twice daily peak flow for the routine monitoring of asthma.</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Large fluctuation in peak flow indicates poor asthma control. </a:t>
            </a:r>
          </a:p>
          <a:p>
            <a:pPr>
              <a:buFont typeface="Wingdings" pitchFamily="2" charset="2"/>
              <a:buChar char="Ø"/>
            </a:pPr>
            <a:r>
              <a:rPr lang="en-IN" sz="2000" dirty="0">
                <a:latin typeface="Cambria" panose="02040503050406030204" pitchFamily="18" charset="0"/>
                <a:ea typeface="Cambria" panose="02040503050406030204" pitchFamily="18" charset="0"/>
              </a:rPr>
              <a:t>D</a:t>
            </a:r>
            <a:r>
              <a:rPr lang="en-IN" sz="2000" b="0" i="0" dirty="0">
                <a:effectLst/>
                <a:latin typeface="Cambria" panose="02040503050406030204" pitchFamily="18" charset="0"/>
                <a:ea typeface="Cambria" panose="02040503050406030204" pitchFamily="18" charset="0"/>
              </a:rPr>
              <a:t>iurnal variability: morning peak flow </a:t>
            </a:r>
            <a:r>
              <a:rPr lang="en-IN" sz="2000" dirty="0">
                <a:latin typeface="Cambria" panose="02040503050406030204" pitchFamily="18" charset="0"/>
                <a:ea typeface="Cambria" panose="02040503050406030204" pitchFamily="18" charset="0"/>
              </a:rPr>
              <a:t>&lt; </a:t>
            </a:r>
            <a:r>
              <a:rPr lang="en-IN" sz="2000" b="0" i="0" dirty="0">
                <a:effectLst/>
                <a:latin typeface="Cambria" panose="02040503050406030204" pitchFamily="18" charset="0"/>
                <a:ea typeface="Cambria" panose="02040503050406030204" pitchFamily="18" charset="0"/>
              </a:rPr>
              <a:t> afternoon or evening peak flows. </a:t>
            </a:r>
          </a:p>
          <a:p>
            <a:pPr>
              <a:buFont typeface="Wingdings" pitchFamily="2" charset="2"/>
              <a:buChar char="Ø"/>
            </a:pPr>
            <a:r>
              <a:rPr lang="en-IN" sz="2000" b="0" i="0" dirty="0">
                <a:effectLst/>
                <a:latin typeface="Cambria" panose="02040503050406030204" pitchFamily="18" charset="0"/>
                <a:ea typeface="Cambria" panose="02040503050406030204" pitchFamily="18" charset="0"/>
              </a:rPr>
              <a:t>Variability  &gt;20% </a:t>
            </a:r>
            <a:r>
              <a:rPr lang="en-IN" sz="2000" b="0" i="0" dirty="0">
                <a:effectLst/>
                <a:latin typeface="Cambria" panose="02040503050406030204" pitchFamily="18" charset="0"/>
                <a:ea typeface="Cambria" panose="02040503050406030204" pitchFamily="18" charset="0"/>
                <a:sym typeface="Wingdings" pitchFamily="2" charset="2"/>
              </a:rPr>
              <a:t></a:t>
            </a:r>
            <a:r>
              <a:rPr lang="en-IN" sz="2000" b="0" i="0" dirty="0">
                <a:effectLst/>
                <a:latin typeface="Cambria" panose="02040503050406030204" pitchFamily="18" charset="0"/>
                <a:ea typeface="Cambria" panose="02040503050406030204" pitchFamily="18" charset="0"/>
              </a:rPr>
              <a:t> persistent asthma. Variability  &gt;30% </a:t>
            </a:r>
            <a:r>
              <a:rPr lang="en-IN" sz="2000" b="0" i="0" dirty="0">
                <a:effectLst/>
                <a:latin typeface="Cambria" panose="02040503050406030204" pitchFamily="18" charset="0"/>
                <a:ea typeface="Cambria" panose="02040503050406030204" pitchFamily="18" charset="0"/>
                <a:sym typeface="Wingdings" pitchFamily="2" charset="2"/>
              </a:rPr>
              <a:t></a:t>
            </a:r>
            <a:r>
              <a:rPr lang="en-IN" sz="2000" b="0" i="0" dirty="0">
                <a:effectLst/>
                <a:latin typeface="Cambria" panose="02040503050406030204" pitchFamily="18" charset="0"/>
                <a:ea typeface="Cambria" panose="02040503050406030204" pitchFamily="18" charset="0"/>
              </a:rPr>
              <a:t> severe disease.</a:t>
            </a:r>
          </a:p>
          <a:p>
            <a:pPr>
              <a:buFont typeface="Wingdings" pitchFamily="2" charset="2"/>
              <a:buChar char="Ø"/>
            </a:pPr>
            <a:endParaRPr lang="en-IN" sz="2000" dirty="0">
              <a:effectLst/>
              <a:latin typeface="Cambria" panose="02040503050406030204" pitchFamily="18" charset="0"/>
              <a:ea typeface="Cambria" panose="02040503050406030204" pitchFamily="18" charset="0"/>
            </a:endParaRPr>
          </a:p>
          <a:p>
            <a:pPr marL="0" indent="0">
              <a:buNone/>
            </a:pPr>
            <a:r>
              <a:rPr lang="en-IN" sz="2000" b="0" i="0" dirty="0">
                <a:effectLst/>
                <a:latin typeface="Cambria" panose="02040503050406030204" pitchFamily="18" charset="0"/>
                <a:ea typeface="Cambria" panose="02040503050406030204" pitchFamily="18" charset="0"/>
              </a:rPr>
              <a:t>3. Diagnosis of asthma</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﻿﻿If spirometry is not available, a peak flow response to bronchodilator (&gt;20% improvement) in a patient with good technique </a:t>
            </a:r>
            <a:r>
              <a:rPr lang="en-IN" sz="2000" dirty="0">
                <a:latin typeface="Cambria" panose="02040503050406030204" pitchFamily="18" charset="0"/>
                <a:ea typeface="Cambria" panose="02040503050406030204" pitchFamily="18" charset="0"/>
              </a:rPr>
              <a:t>indicates </a:t>
            </a:r>
            <a:r>
              <a:rPr lang="en-IN" sz="2000" b="0" i="0" dirty="0">
                <a:effectLst/>
                <a:latin typeface="Cambria" panose="02040503050406030204" pitchFamily="18" charset="0"/>
                <a:ea typeface="Cambria" panose="02040503050406030204" pitchFamily="18" charset="0"/>
              </a:rPr>
              <a:t>reversible airways obstruction.</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﻿﻿Symptoms of asthma with normal spirometry: home peak flow monitoring</a:t>
            </a:r>
            <a:r>
              <a:rPr lang="en-IN" sz="2000" b="0" i="0" dirty="0">
                <a:effectLst/>
                <a:latin typeface="Cambria" panose="02040503050406030204" pitchFamily="18" charset="0"/>
                <a:ea typeface="Cambria" panose="02040503050406030204" pitchFamily="18" charset="0"/>
                <a:sym typeface="Wingdings" pitchFamily="2" charset="2"/>
              </a:rPr>
              <a:t> </a:t>
            </a:r>
            <a:r>
              <a:rPr lang="en-IN" sz="2000" b="0" i="0" dirty="0">
                <a:effectLst/>
                <a:latin typeface="Cambria" panose="02040503050406030204" pitchFamily="18" charset="0"/>
                <a:ea typeface="Cambria" panose="02040503050406030204" pitchFamily="18" charset="0"/>
              </a:rPr>
              <a:t> Diurnal variability of &gt;15% strongly suggests asthma.</a:t>
            </a:r>
            <a:endParaRPr lang="en-IN" sz="2000" dirty="0">
              <a:effectLst/>
              <a:latin typeface="Cambria" panose="02040503050406030204" pitchFamily="18" charset="0"/>
              <a:ea typeface="Cambria" panose="02040503050406030204" pitchFamily="18" charset="0"/>
            </a:endParaRPr>
          </a:p>
          <a:p>
            <a:pPr>
              <a:buFont typeface="Wingdings" pitchFamily="2" charset="2"/>
              <a:buChar char="Ø"/>
            </a:pPr>
            <a:r>
              <a:rPr lang="en-IN" sz="2000" b="0" i="0" dirty="0">
                <a:effectLst/>
                <a:latin typeface="Cambria" panose="02040503050406030204" pitchFamily="18" charset="0"/>
                <a:ea typeface="Cambria" panose="02040503050406030204" pitchFamily="18" charset="0"/>
              </a:rPr>
              <a:t>﻿﻿In occupational asthma:  Characteristic improvements and deterioration in peak flow values related to time at work and off work over a period of at least 2 weeks can clinch the diagnosis.</a:t>
            </a:r>
            <a:endParaRPr lang="en-IN"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1657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E7E0-9720-DB85-F2DC-971E8D929AD4}"/>
              </a:ext>
            </a:extLst>
          </p:cNvPr>
          <p:cNvSpPr>
            <a:spLocks noGrp="1"/>
          </p:cNvSpPr>
          <p:nvPr>
            <p:ph idx="1"/>
          </p:nvPr>
        </p:nvSpPr>
        <p:spPr>
          <a:xfrm>
            <a:off x="677333" y="1967255"/>
            <a:ext cx="8785411" cy="4208431"/>
          </a:xfrm>
        </p:spPr>
        <p:txBody>
          <a:bodyPr>
            <a:noAutofit/>
          </a:bodyPr>
          <a:lstStyle/>
          <a:p>
            <a:r>
              <a:rPr lang="en-IN" sz="2300" b="1" i="0" u="none" strike="noStrike" dirty="0">
                <a:effectLst/>
                <a:latin typeface="Cambria" panose="02040503050406030204" pitchFamily="18" charset="0"/>
                <a:ea typeface="Cambria" panose="02040503050406030204" pitchFamily="18" charset="0"/>
              </a:rPr>
              <a:t>TITLE: </a:t>
            </a:r>
            <a:r>
              <a:rPr lang="en-IN" sz="2300" b="0" i="0" u="none" strike="noStrike" dirty="0" err="1">
                <a:effectLst/>
                <a:latin typeface="Cambria" panose="02040503050406030204" pitchFamily="18" charset="0"/>
                <a:ea typeface="Cambria" panose="02040503050406030204" pitchFamily="18" charset="0"/>
              </a:rPr>
              <a:t>Spirometric</a:t>
            </a:r>
            <a:r>
              <a:rPr lang="en-IN" sz="2300" b="0" i="0" u="none" strike="noStrike" dirty="0">
                <a:effectLst/>
                <a:latin typeface="Cambria" panose="02040503050406030204" pitchFamily="18" charset="0"/>
                <a:ea typeface="Cambria" panose="02040503050406030204" pitchFamily="18" charset="0"/>
              </a:rPr>
              <a:t> Evaluation of Pulmonary Function Tests in Bronchial Asthma Patients</a:t>
            </a:r>
          </a:p>
          <a:p>
            <a:r>
              <a:rPr lang="en-IN" sz="2300" b="1" i="0" u="none" strike="noStrike" dirty="0">
                <a:effectLst/>
                <a:latin typeface="Cambria" panose="02040503050406030204" pitchFamily="18" charset="0"/>
                <a:ea typeface="Cambria" panose="02040503050406030204" pitchFamily="18" charset="0"/>
              </a:rPr>
              <a:t>METHOD:</a:t>
            </a:r>
            <a:r>
              <a:rPr lang="en-IN" sz="2300" b="0" i="0" u="none" strike="noStrike" dirty="0">
                <a:effectLst/>
                <a:latin typeface="Cambria" panose="02040503050406030204" pitchFamily="18" charset="0"/>
                <a:ea typeface="Cambria" panose="02040503050406030204" pitchFamily="18" charset="0"/>
              </a:rPr>
              <a:t> The present study was undertaken to assess the pulmonary function status of bronchial asthma patients. </a:t>
            </a:r>
          </a:p>
          <a:p>
            <a:r>
              <a:rPr lang="en-IN" sz="2300" b="0" i="0" u="none" strike="noStrike" dirty="0">
                <a:effectLst/>
                <a:latin typeface="Cambria" panose="02040503050406030204" pitchFamily="18" charset="0"/>
                <a:ea typeface="Cambria" panose="02040503050406030204" pitchFamily="18" charset="0"/>
              </a:rPr>
              <a:t>The results are based on a sample of 403 asthma patients and 347 healthy subjects (control group) in the age range of 20-70+ years. </a:t>
            </a:r>
          </a:p>
          <a:p>
            <a:r>
              <a:rPr lang="en-IN" sz="2300" b="0" i="0" u="none" strike="noStrike" dirty="0">
                <a:effectLst/>
                <a:latin typeface="Cambria" panose="02040503050406030204" pitchFamily="18" charset="0"/>
                <a:ea typeface="Cambria" panose="02040503050406030204" pitchFamily="18" charset="0"/>
              </a:rPr>
              <a:t>To study pulmonary functions of asthmatic patients, </a:t>
            </a:r>
            <a:r>
              <a:rPr lang="en-IN" sz="2300" b="0" i="0" u="none" strike="noStrike" dirty="0" err="1">
                <a:effectLst/>
                <a:latin typeface="Cambria" panose="02040503050406030204" pitchFamily="18" charset="0"/>
                <a:ea typeface="Cambria" panose="02040503050406030204" pitchFamily="18" charset="0"/>
              </a:rPr>
              <a:t>spirometric</a:t>
            </a:r>
            <a:r>
              <a:rPr lang="en-IN" sz="2300" b="0" i="0" u="none" strike="noStrike" dirty="0">
                <a:effectLst/>
                <a:latin typeface="Cambria" panose="02040503050406030204" pitchFamily="18" charset="0"/>
                <a:ea typeface="Cambria" panose="02040503050406030204" pitchFamily="18" charset="0"/>
              </a:rPr>
              <a:t> evaluation of FEV1, FVC, FEV1/FVC, have been recorded on each subject. </a:t>
            </a:r>
          </a:p>
          <a:p>
            <a:endParaRPr lang="en-US" sz="23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A144AAF3-20B0-1DD0-1628-7A49C239C2ED}"/>
              </a:ext>
            </a:extLst>
          </p:cNvPr>
          <p:cNvSpPr txBox="1">
            <a:spLocks noGrp="1"/>
          </p:cNvSpPr>
          <p:nvPr>
            <p:ph type="title"/>
          </p:nvPr>
        </p:nvSpPr>
        <p:spPr>
          <a:xfrm>
            <a:off x="677334" y="360580"/>
            <a:ext cx="8596668" cy="8471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rPr>
              <a:t>EVIDENCE BASED STUDY:</a:t>
            </a:r>
            <a:br>
              <a:rPr lang="en-IN" sz="4400" b="1" dirty="0">
                <a:solidFill>
                  <a:schemeClr val="accent2">
                    <a:lumMod val="50000"/>
                  </a:schemeClr>
                </a:solidFill>
                <a:latin typeface="Cambria" panose="02040503050406030204" pitchFamily="18" charset="0"/>
                <a:ea typeface="Cambria" panose="02040503050406030204" pitchFamily="18" charset="0"/>
              </a:rPr>
            </a:br>
            <a:endParaRPr lang="en-US" sz="44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1810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7E404-C0F2-8100-0B52-9F9755ECA8A2}"/>
              </a:ext>
            </a:extLst>
          </p:cNvPr>
          <p:cNvSpPr>
            <a:spLocks noGrp="1"/>
          </p:cNvSpPr>
          <p:nvPr>
            <p:ph idx="1"/>
          </p:nvPr>
        </p:nvSpPr>
        <p:spPr>
          <a:xfrm>
            <a:off x="677334" y="1095687"/>
            <a:ext cx="8596668" cy="4945676"/>
          </a:xfrm>
        </p:spPr>
        <p:txBody>
          <a:bodyPr>
            <a:normAutofit/>
          </a:bodyPr>
          <a:lstStyle/>
          <a:p>
            <a:r>
              <a:rPr lang="en-IN" sz="2400" b="0" i="0" u="none" strike="noStrike" dirty="0">
                <a:effectLst/>
                <a:latin typeface="Cambria" panose="02040503050406030204" pitchFamily="18" charset="0"/>
                <a:ea typeface="Cambria" panose="02040503050406030204" pitchFamily="18" charset="0"/>
              </a:rPr>
              <a:t>The data have been subjected to statistical analysis viz. mean, standard deviation, standard error of mean and test of significance.</a:t>
            </a:r>
            <a:endParaRPr lang="en-IN" sz="2400" b="1" dirty="0">
              <a:latin typeface="Cambria" panose="02040503050406030204" pitchFamily="18" charset="0"/>
              <a:ea typeface="Cambria" panose="02040503050406030204" pitchFamily="18" charset="0"/>
            </a:endParaRPr>
          </a:p>
          <a:p>
            <a:r>
              <a:rPr lang="en-IN" sz="2400" b="1" dirty="0">
                <a:latin typeface="Cambria" panose="02040503050406030204" pitchFamily="18" charset="0"/>
                <a:ea typeface="Cambria" panose="02040503050406030204" pitchFamily="18" charset="0"/>
              </a:rPr>
              <a:t>RESULT:</a:t>
            </a:r>
            <a:r>
              <a:rPr lang="en-IN" sz="2400" dirty="0">
                <a:latin typeface="Cambria" panose="02040503050406030204" pitchFamily="18" charset="0"/>
                <a:ea typeface="Cambria" panose="02040503050406030204" pitchFamily="18" charset="0"/>
              </a:rPr>
              <a:t> </a:t>
            </a:r>
            <a:r>
              <a:rPr lang="en-IN" sz="2400" b="0" i="0" u="none" strike="noStrike" dirty="0">
                <a:effectLst/>
                <a:latin typeface="Cambria" panose="02040503050406030204" pitchFamily="18" charset="0"/>
                <a:ea typeface="Cambria" panose="02040503050406030204" pitchFamily="18" charset="0"/>
              </a:rPr>
              <a:t>All the pulmonary parameters in asthmatic patients showed significantly less observed values than the normal predicted values. </a:t>
            </a:r>
          </a:p>
          <a:p>
            <a:r>
              <a:rPr lang="en-IN" sz="2400" b="0" i="0" u="none" strike="noStrike" dirty="0">
                <a:effectLst/>
                <a:latin typeface="Cambria" panose="02040503050406030204" pitchFamily="18" charset="0"/>
                <a:ea typeface="Cambria" panose="02040503050406030204" pitchFamily="18" charset="0"/>
              </a:rPr>
              <a:t>The difference in the mean values of all the lung function parameters of bronchial asthma patients are lower as compared to normal healthy subjects with statistically significant differences in almost all the age groups.</a:t>
            </a:r>
            <a:endParaRPr lang="en-US" sz="2400" dirty="0"/>
          </a:p>
        </p:txBody>
      </p:sp>
    </p:spTree>
    <p:extLst>
      <p:ext uri="{BB962C8B-B14F-4D97-AF65-F5344CB8AC3E}">
        <p14:creationId xmlns:p14="http://schemas.microsoft.com/office/powerpoint/2010/main" val="304996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189E1-EA4F-F960-909B-F0FFE38E555F}"/>
              </a:ext>
            </a:extLst>
          </p:cNvPr>
          <p:cNvSpPr>
            <a:spLocks noGrp="1"/>
          </p:cNvSpPr>
          <p:nvPr>
            <p:ph idx="1"/>
          </p:nvPr>
        </p:nvSpPr>
        <p:spPr>
          <a:xfrm>
            <a:off x="677334" y="1070784"/>
            <a:ext cx="9096686" cy="5578040"/>
          </a:xfrm>
        </p:spPr>
        <p:txBody>
          <a:bodyPr>
            <a:noAutofit/>
          </a:bodyPr>
          <a:lstStyle/>
          <a:p>
            <a:r>
              <a:rPr lang="en-IN" sz="2000" dirty="0">
                <a:latin typeface="Cambria" panose="02040503050406030204" pitchFamily="18" charset="0"/>
                <a:ea typeface="Cambria" panose="02040503050406030204" pitchFamily="18" charset="0"/>
              </a:rPr>
              <a:t>A.K.A</a:t>
            </a:r>
            <a:r>
              <a:rPr lang="en-IN" sz="2000" b="0" i="0" dirty="0">
                <a:effectLst/>
                <a:latin typeface="Cambria" panose="02040503050406030204" pitchFamily="18" charset="0"/>
                <a:ea typeface="Cambria" panose="02040503050406030204" pitchFamily="18" charset="0"/>
              </a:rPr>
              <a:t> </a:t>
            </a:r>
            <a:r>
              <a:rPr lang="en-IN" sz="2000" b="0" i="0" dirty="0" err="1">
                <a:effectLst/>
                <a:latin typeface="Cambria" panose="02040503050406030204" pitchFamily="18" charset="0"/>
                <a:ea typeface="Cambria" panose="02040503050406030204" pitchFamily="18" charset="0"/>
              </a:rPr>
              <a:t>pneumotachometer</a:t>
            </a:r>
            <a:r>
              <a:rPr lang="en-IN" sz="2000" b="0" i="0" dirty="0">
                <a:effectLst/>
                <a:latin typeface="Cambria" panose="02040503050406030204" pitchFamily="18" charset="0"/>
                <a:ea typeface="Cambria" panose="02040503050406030204" pitchFamily="18" charset="0"/>
              </a:rPr>
              <a:t> is a device that measures gas flow.</a:t>
            </a:r>
          </a:p>
          <a:p>
            <a:r>
              <a:rPr lang="en-IN" sz="2000" b="0" i="0" dirty="0">
                <a:effectLst/>
                <a:latin typeface="Cambria" panose="02040503050406030204" pitchFamily="18" charset="0"/>
                <a:ea typeface="Cambria" panose="02040503050406030204" pitchFamily="18" charset="0"/>
              </a:rPr>
              <a:t>These measure how fast the air flows in or out as the volume of air inhaled or exhaled is increased.</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These spirometers produce a signal proportional to gas flow</a:t>
            </a:r>
            <a:r>
              <a:rPr lang="en-IN" sz="2000" b="0" i="0" dirty="0">
                <a:effectLst/>
                <a:latin typeface="Cambria" panose="02040503050406030204" pitchFamily="18" charset="0"/>
                <a:ea typeface="Cambria" panose="02040503050406030204" pitchFamily="18" charset="0"/>
                <a:sym typeface="Wingdings" pitchFamily="2" charset="2"/>
              </a:rPr>
              <a:t> </a:t>
            </a:r>
            <a:r>
              <a:rPr lang="en-IN" sz="2000" b="0" i="0" dirty="0">
                <a:effectLst/>
                <a:latin typeface="Cambria" panose="02040503050406030204" pitchFamily="18" charset="0"/>
                <a:ea typeface="Cambria" panose="02040503050406030204" pitchFamily="18" charset="0"/>
              </a:rPr>
              <a:t> integrated to measure volume in addition to flow.</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Common types of flow spirometer- ﻿﻿﻿Rotating vanes (turbines)</a:t>
            </a:r>
            <a:endParaRPr lang="en-IN" sz="2000" dirty="0">
              <a:effectLst/>
              <a:latin typeface="Cambria" panose="02040503050406030204" pitchFamily="18" charset="0"/>
              <a:ea typeface="Cambria" panose="02040503050406030204" pitchFamily="18" charset="0"/>
            </a:endParaRPr>
          </a:p>
          <a:p>
            <a:pPr marL="0" indent="0">
              <a:buNone/>
            </a:pPr>
            <a:r>
              <a:rPr lang="en-IN" sz="2000" b="0" i="0" dirty="0">
                <a:effectLst/>
                <a:latin typeface="Cambria" panose="02040503050406030204" pitchFamily="18" charset="0"/>
                <a:ea typeface="Cambria" panose="02040503050406030204" pitchFamily="18" charset="0"/>
              </a:rPr>
              <a:t>﻿﻿</a:t>
            </a:r>
            <a:r>
              <a:rPr lang="en-IN" sz="2000" dirty="0">
                <a:latin typeface="Cambria" panose="02040503050406030204" pitchFamily="18" charset="0"/>
                <a:ea typeface="Cambria" panose="02040503050406030204" pitchFamily="18" charset="0"/>
              </a:rPr>
              <a:t> </a:t>
            </a:r>
            <a:r>
              <a:rPr lang="en-IN" sz="2000" b="0" i="0" dirty="0">
                <a:effectLst/>
                <a:latin typeface="Cambria" panose="02040503050406030204" pitchFamily="18" charset="0"/>
                <a:ea typeface="Cambria" panose="02040503050406030204" pitchFamily="18" charset="0"/>
              </a:rPr>
              <a:t>                                                                      -Pressure differential flow sensing spirometer</a:t>
            </a:r>
            <a:endParaRPr lang="en-IN" sz="2000" dirty="0">
              <a:effectLst/>
              <a:latin typeface="Cambria" panose="02040503050406030204" pitchFamily="18" charset="0"/>
              <a:ea typeface="Cambria" panose="02040503050406030204" pitchFamily="18" charset="0"/>
            </a:endParaRPr>
          </a:p>
          <a:p>
            <a:pPr marL="0" indent="0">
              <a:buNone/>
            </a:pPr>
            <a:r>
              <a:rPr lang="en-IN" sz="2000" b="0" i="0" dirty="0">
                <a:effectLst/>
                <a:latin typeface="Cambria" panose="02040503050406030204" pitchFamily="18" charset="0"/>
                <a:ea typeface="Cambria" panose="02040503050406030204" pitchFamily="18" charset="0"/>
              </a:rPr>
              <a:t>﻿                                                                       - Hot wire anemometers</a:t>
            </a:r>
            <a:endParaRPr lang="en-IN" sz="2000" dirty="0">
              <a:effectLst/>
              <a:latin typeface="Cambria" panose="02040503050406030204" pitchFamily="18" charset="0"/>
              <a:ea typeface="Cambria" panose="02040503050406030204" pitchFamily="18" charset="0"/>
            </a:endParaRPr>
          </a:p>
          <a:p>
            <a:pPr marL="0" indent="0">
              <a:buNone/>
            </a:pPr>
            <a:r>
              <a:rPr lang="en-IN" sz="2000" b="0" i="0" dirty="0">
                <a:effectLst/>
                <a:latin typeface="Cambria" panose="02040503050406030204" pitchFamily="18" charset="0"/>
                <a:ea typeface="Cambria" panose="02040503050406030204" pitchFamily="18" charset="0"/>
              </a:rPr>
              <a:t>﻿﻿                                                                       - Pilot tube flow sensing spirometer</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﻿﻿﻿Usually lighter and more portable than volume spirometers.</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﻿﻿﻿Disposable, single use flow sensors</a:t>
            </a:r>
            <a:r>
              <a:rPr lang="en-IN" sz="2000" dirty="0">
                <a:latin typeface="Cambria" panose="02040503050406030204" pitchFamily="18" charset="0"/>
                <a:ea typeface="Cambria" panose="02040503050406030204" pitchFamily="18" charset="0"/>
              </a:rPr>
              <a:t> </a:t>
            </a:r>
            <a:r>
              <a:rPr lang="en-IN" sz="2000" b="0" i="0" dirty="0">
                <a:effectLst/>
                <a:latin typeface="Cambria" panose="02040503050406030204" pitchFamily="18" charset="0"/>
                <a:ea typeface="Cambria" panose="02040503050406030204" pitchFamily="18" charset="0"/>
              </a:rPr>
              <a:t>eliminate the risk of cross contamination.</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a:t>
            </a:r>
            <a:r>
              <a:rPr lang="en-IN" sz="2000" dirty="0">
                <a:latin typeface="Cambria" panose="02040503050406030204" pitchFamily="18" charset="0"/>
                <a:ea typeface="Cambria" panose="02040503050406030204" pitchFamily="18" charset="0"/>
              </a:rPr>
              <a:t>H</a:t>
            </a:r>
            <a:r>
              <a:rPr lang="en-IN" sz="2000" b="0" i="0" dirty="0">
                <a:effectLst/>
                <a:latin typeface="Cambria" panose="02040503050406030204" pitchFamily="18" charset="0"/>
                <a:ea typeface="Cambria" panose="02040503050406030204" pitchFamily="18" charset="0"/>
              </a:rPr>
              <a:t>arder to calibrate than volume spirometers.</a:t>
            </a:r>
            <a:endParaRPr lang="en-IN" sz="2000" dirty="0">
              <a:effectLst/>
              <a:latin typeface="Cambria" panose="02040503050406030204" pitchFamily="18" charset="0"/>
              <a:ea typeface="Cambria" panose="02040503050406030204" pitchFamily="18" charset="0"/>
            </a:endParaRPr>
          </a:p>
          <a:p>
            <a:r>
              <a:rPr lang="en-IN" sz="2000" b="0" i="0" dirty="0">
                <a:effectLst/>
                <a:latin typeface="Cambria" panose="02040503050406030204" pitchFamily="18" charset="0"/>
                <a:ea typeface="Cambria" panose="02040503050406030204" pitchFamily="18" charset="0"/>
              </a:rPr>
              <a:t>﻿﻿﻿Less accurate in determining volumes since volume must be derived from the flow signal.</a:t>
            </a:r>
            <a:endParaRPr lang="en-IN" sz="2000" dirty="0">
              <a:effectLst/>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7CCF33A9-B96C-2D61-1928-2FAC05EC343E}"/>
              </a:ext>
            </a:extLst>
          </p:cNvPr>
          <p:cNvSpPr txBox="1">
            <a:spLocks noGrp="1"/>
          </p:cNvSpPr>
          <p:nvPr>
            <p:ph type="title"/>
          </p:nvPr>
        </p:nvSpPr>
        <p:spPr>
          <a:xfrm>
            <a:off x="677334" y="18626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FLOW SENSING SPIROMETER:</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395293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7014B-2359-1965-E760-CC1CD87A2741}"/>
              </a:ext>
            </a:extLst>
          </p:cNvPr>
          <p:cNvSpPr>
            <a:spLocks noGrp="1"/>
          </p:cNvSpPr>
          <p:nvPr>
            <p:ph idx="1"/>
          </p:nvPr>
        </p:nvSpPr>
        <p:spPr/>
        <p:txBody>
          <a:bodyPr/>
          <a:lstStyle/>
          <a:p>
            <a:r>
              <a:rPr lang="en-IN" dirty="0">
                <a:latin typeface="Cambria" panose="02040503050406030204" pitchFamily="18" charset="0"/>
                <a:ea typeface="Cambria" panose="02040503050406030204" pitchFamily="18" charset="0"/>
              </a:rPr>
              <a:t>BEDSIDE RESPIRATORY MEDICINE- HAZARIKA</a:t>
            </a:r>
            <a:endParaRPr lang="en-US"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9FB7B6CF-7599-F0A2-AD58-112A5245A0DC}"/>
              </a:ext>
            </a:extLst>
          </p:cNvPr>
          <p:cNvSpPr txBox="1">
            <a:spLocks noGrp="1"/>
          </p:cNvSpPr>
          <p:nvPr>
            <p:ph type="title"/>
          </p:nvPr>
        </p:nvSpPr>
        <p:spPr>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rPr>
              <a:t>REFERENCES:</a:t>
            </a:r>
            <a:br>
              <a:rPr lang="en-IN" sz="4400" b="1" dirty="0">
                <a:solidFill>
                  <a:schemeClr val="accent2">
                    <a:lumMod val="50000"/>
                  </a:schemeClr>
                </a:solidFill>
                <a:latin typeface="Cambria" panose="02040503050406030204" pitchFamily="18" charset="0"/>
                <a:ea typeface="Cambria" panose="02040503050406030204" pitchFamily="18" charset="0"/>
              </a:rPr>
            </a:br>
            <a:endParaRPr lang="en-US" sz="44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396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13D639C-504F-55E4-2332-2A927F64D916}"/>
              </a:ext>
            </a:extLst>
          </p:cNvPr>
          <p:cNvSpPr>
            <a:spLocks noGrp="1"/>
          </p:cNvSpPr>
          <p:nvPr>
            <p:ph type="title"/>
          </p:nvPr>
        </p:nvSpPr>
        <p:spPr>
          <a:xfrm>
            <a:off x="1551464" y="1618627"/>
            <a:ext cx="7046775" cy="2251915"/>
          </a:xfrm>
        </p:spPr>
        <p:txBody>
          <a:bodyPr vert="horz" lIns="91440" tIns="45720" rIns="91440" bIns="45720" rtlCol="0" anchor="b">
            <a:normAutofit/>
          </a:bodyPr>
          <a:lstStyle/>
          <a:p>
            <a:r>
              <a:rPr lang="en-US" sz="6600" b="1" u="sng" dirty="0">
                <a:solidFill>
                  <a:srgbClr val="FFFFFF"/>
                </a:solidFill>
              </a:rPr>
              <a:t>THANK YOU </a:t>
            </a:r>
          </a:p>
        </p:txBody>
      </p:sp>
      <p:sp>
        <p:nvSpPr>
          <p:cNvPr id="43"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7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9EC8EAF-9205-7F09-445E-75D4D37530DB}"/>
              </a:ext>
            </a:extLst>
          </p:cNvPr>
          <p:cNvPicPr>
            <a:picLocks noChangeAspect="1"/>
          </p:cNvPicPr>
          <p:nvPr/>
        </p:nvPicPr>
        <p:blipFill rotWithShape="1">
          <a:blip r:embed="rId2"/>
          <a:srcRect t="14950"/>
          <a:stretch/>
        </p:blipFill>
        <p:spPr>
          <a:xfrm>
            <a:off x="566898" y="1519019"/>
            <a:ext cx="8859504" cy="4712385"/>
          </a:xfrm>
          <a:prstGeom prst="rect">
            <a:avLst/>
          </a:prstGeom>
        </p:spPr>
      </p:pic>
      <p:sp>
        <p:nvSpPr>
          <p:cNvPr id="5" name="Title 1">
            <a:extLst>
              <a:ext uri="{FF2B5EF4-FFF2-40B4-BE49-F238E27FC236}">
                <a16:creationId xmlns:a16="http://schemas.microsoft.com/office/drawing/2014/main" id="{780420A4-4A04-3B95-78F9-5D7B0F860F15}"/>
              </a:ext>
            </a:extLst>
          </p:cNvPr>
          <p:cNvSpPr txBox="1">
            <a:spLocks/>
          </p:cNvSpPr>
          <p:nvPr/>
        </p:nvSpPr>
        <p:spPr>
          <a:xfrm>
            <a:off x="829734" y="30131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LUNG VOLUMES &amp; CAPACITIES: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25808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D53F1-62F3-F4A1-3B82-1DB27E3B26B2}"/>
              </a:ext>
            </a:extLst>
          </p:cNvPr>
          <p:cNvSpPr>
            <a:spLocks noGrp="1"/>
          </p:cNvSpPr>
          <p:nvPr>
            <p:ph idx="1"/>
          </p:nvPr>
        </p:nvSpPr>
        <p:spPr>
          <a:xfrm>
            <a:off x="361079" y="435784"/>
            <a:ext cx="9101666" cy="5764804"/>
          </a:xfrm>
        </p:spPr>
        <p:txBody>
          <a:bodyPr>
            <a:noAutofit/>
          </a:bodyPr>
          <a:lstStyle/>
          <a:p>
            <a:r>
              <a:rPr lang="en-IN" sz="2300" b="1" u="sng" dirty="0">
                <a:latin typeface="Cambria" panose="02040503050406030204" pitchFamily="18" charset="0"/>
                <a:ea typeface="Cambria" panose="02040503050406030204" pitchFamily="18" charset="0"/>
              </a:rPr>
              <a:t>T</a:t>
            </a:r>
            <a:r>
              <a:rPr lang="en-IN" sz="2300" b="1" i="0" u="sng" dirty="0">
                <a:effectLst/>
                <a:latin typeface="Cambria" panose="02040503050406030204" pitchFamily="18" charset="0"/>
                <a:ea typeface="Cambria" panose="02040503050406030204" pitchFamily="18" charset="0"/>
              </a:rPr>
              <a:t>idal volume</a:t>
            </a:r>
            <a:r>
              <a:rPr lang="en-IN" sz="2300" b="1" u="sng" dirty="0">
                <a:latin typeface="Cambria" panose="02040503050406030204" pitchFamily="18" charset="0"/>
                <a:ea typeface="Cambria" panose="02040503050406030204" pitchFamily="18" charset="0"/>
              </a:rPr>
              <a:t>(</a:t>
            </a:r>
            <a:r>
              <a:rPr lang="en-IN" sz="2300" b="1" i="0" u="sng" dirty="0">
                <a:effectLst/>
                <a:latin typeface="Cambria" panose="02040503050406030204" pitchFamily="18" charset="0"/>
                <a:ea typeface="Cambria" panose="02040503050406030204" pitchFamily="18" charset="0"/>
              </a:rPr>
              <a:t>500ml)-</a:t>
            </a:r>
            <a:r>
              <a:rPr lang="en-IN" sz="2300" b="0" i="0" dirty="0">
                <a:effectLst/>
                <a:latin typeface="Cambria" panose="02040503050406030204" pitchFamily="18" charset="0"/>
                <a:ea typeface="Cambria" panose="02040503050406030204" pitchFamily="18" charset="0"/>
              </a:rPr>
              <a:t> the total amount of air moves into and out of the airways with each inspiration and expiration during normal quiet breathing.</a:t>
            </a:r>
          </a:p>
          <a:p>
            <a:endParaRPr lang="en-IN" sz="2300" dirty="0">
              <a:effectLst/>
              <a:latin typeface="Cambria" panose="02040503050406030204" pitchFamily="18" charset="0"/>
              <a:ea typeface="Cambria" panose="02040503050406030204" pitchFamily="18" charset="0"/>
            </a:endParaRPr>
          </a:p>
          <a:p>
            <a:r>
              <a:rPr lang="en-IN" sz="2300" b="1" u="sng" dirty="0">
                <a:effectLst/>
                <a:latin typeface="Cambria" panose="02040503050406030204" pitchFamily="18" charset="0"/>
                <a:ea typeface="Cambria" panose="02040503050406030204" pitchFamily="18" charset="0"/>
              </a:rPr>
              <a:t>Inspiratory reserve volume (IRV)[3,000 mL]:-</a:t>
            </a:r>
            <a:br>
              <a:rPr lang="en-IN" sz="2300" b="0" i="0" dirty="0">
                <a:effectLst/>
                <a:latin typeface="Cambria" panose="02040503050406030204" pitchFamily="18" charset="0"/>
                <a:ea typeface="Cambria" panose="02040503050406030204" pitchFamily="18" charset="0"/>
              </a:rPr>
            </a:br>
            <a:r>
              <a:rPr lang="en-IN" sz="2300" b="0" i="0" dirty="0">
                <a:effectLst/>
                <a:latin typeface="Cambria" panose="02040503050406030204" pitchFamily="18" charset="0"/>
                <a:ea typeface="Cambria" panose="02040503050406030204" pitchFamily="18" charset="0"/>
              </a:rPr>
              <a:t>Amount of air in excess of tidal inspiration that can be inhaled with maximum effort.</a:t>
            </a:r>
          </a:p>
          <a:p>
            <a:endParaRPr lang="en-IN" sz="2300" dirty="0">
              <a:effectLst/>
              <a:latin typeface="Cambria" panose="02040503050406030204" pitchFamily="18" charset="0"/>
              <a:ea typeface="Cambria" panose="02040503050406030204" pitchFamily="18" charset="0"/>
            </a:endParaRPr>
          </a:p>
          <a:p>
            <a:r>
              <a:rPr lang="en-IN" sz="2300" b="0" i="0" dirty="0">
                <a:effectLst/>
                <a:latin typeface="Cambria" panose="02040503050406030204" pitchFamily="18" charset="0"/>
                <a:ea typeface="Cambria" panose="02040503050406030204" pitchFamily="18" charset="0"/>
              </a:rPr>
              <a:t>﻿﻿</a:t>
            </a:r>
            <a:r>
              <a:rPr lang="en-IN" sz="2300" b="1" i="0" u="sng" dirty="0">
                <a:effectLst/>
                <a:latin typeface="Cambria" panose="02040503050406030204" pitchFamily="18" charset="0"/>
                <a:ea typeface="Cambria" panose="02040503050406030204" pitchFamily="18" charset="0"/>
              </a:rPr>
              <a:t>Expiratory reserve volume (ERV)[1,200 mL]:-</a:t>
            </a:r>
            <a:r>
              <a:rPr lang="en-IN" sz="2300" b="1" u="sng" dirty="0">
                <a:latin typeface="Cambria" panose="02040503050406030204" pitchFamily="18" charset="0"/>
                <a:ea typeface="Cambria" panose="02040503050406030204" pitchFamily="18" charset="0"/>
              </a:rPr>
              <a:t> </a:t>
            </a:r>
            <a:r>
              <a:rPr lang="en-IN" sz="2300" b="0" i="0" dirty="0">
                <a:effectLst/>
                <a:latin typeface="Cambria" panose="02040503050406030204" pitchFamily="18" charset="0"/>
                <a:ea typeface="Cambria" panose="02040503050406030204" pitchFamily="18" charset="0"/>
              </a:rPr>
              <a:t>Amount of air in excess of tidal expiration that can be exhaled with maximum effort.</a:t>
            </a:r>
          </a:p>
          <a:p>
            <a:endParaRPr lang="en-IN" sz="2300" dirty="0">
              <a:effectLst/>
              <a:latin typeface="Cambria" panose="02040503050406030204" pitchFamily="18" charset="0"/>
              <a:ea typeface="Cambria" panose="02040503050406030204" pitchFamily="18" charset="0"/>
            </a:endParaRPr>
          </a:p>
          <a:p>
            <a:r>
              <a:rPr lang="en-IN" sz="2300" b="1" i="0" u="sng" dirty="0">
                <a:effectLst/>
                <a:latin typeface="Cambria" panose="02040503050406030204" pitchFamily="18" charset="0"/>
                <a:ea typeface="Cambria" panose="02040503050406030204" pitchFamily="18" charset="0"/>
              </a:rPr>
              <a:t>Residual volume (RV)[1,300 mL]:- </a:t>
            </a:r>
            <a:r>
              <a:rPr lang="en-IN" sz="2300" b="0" i="0" dirty="0">
                <a:effectLst/>
                <a:latin typeface="Cambria" panose="02040503050406030204" pitchFamily="18" charset="0"/>
                <a:ea typeface="Cambria" panose="02040503050406030204" pitchFamily="18" charset="0"/>
              </a:rPr>
              <a:t>Amount of air remaining in the lungs after maximum expiration; keeps alveoli inflated between breaths and mixes with fresh air on next inspiration.</a:t>
            </a:r>
            <a:endParaRPr lang="en-IN" sz="23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809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F7211-8971-03AD-306D-C6BBF7D52250}"/>
              </a:ext>
            </a:extLst>
          </p:cNvPr>
          <p:cNvSpPr>
            <a:spLocks noGrp="1"/>
          </p:cNvSpPr>
          <p:nvPr>
            <p:ph idx="1"/>
          </p:nvPr>
        </p:nvSpPr>
        <p:spPr>
          <a:xfrm>
            <a:off x="622550" y="424621"/>
            <a:ext cx="8964706" cy="6049889"/>
          </a:xfrm>
        </p:spPr>
        <p:txBody>
          <a:bodyPr>
            <a:noAutofit/>
          </a:bodyPr>
          <a:lstStyle/>
          <a:p>
            <a:r>
              <a:rPr lang="en-IN" sz="2400" b="1" i="0" u="sng" dirty="0">
                <a:effectLst/>
                <a:latin typeface="Cambria" panose="02040503050406030204" pitchFamily="18" charset="0"/>
                <a:ea typeface="Cambria" panose="02040503050406030204" pitchFamily="18" charset="0"/>
              </a:rPr>
              <a:t>Inspiratory capacity (IC)[3,500 mL] (TV + IRV):-</a:t>
            </a:r>
            <a:r>
              <a:rPr lang="en-IN" sz="2400" b="0" i="0" dirty="0">
                <a:effectLst/>
                <a:latin typeface="Cambria" panose="02040503050406030204" pitchFamily="18" charset="0"/>
                <a:ea typeface="Cambria" panose="02040503050406030204" pitchFamily="18" charset="0"/>
              </a:rPr>
              <a:t> Maximum amount of air that can be inhaled after a normal tidal expiration.</a:t>
            </a:r>
          </a:p>
          <a:p>
            <a:endParaRPr lang="en-IN" sz="2400" b="0" i="0" dirty="0">
              <a:effectLst/>
              <a:latin typeface="Cambria" panose="02040503050406030204" pitchFamily="18" charset="0"/>
              <a:ea typeface="Cambria" panose="02040503050406030204" pitchFamily="18" charset="0"/>
            </a:endParaRPr>
          </a:p>
          <a:p>
            <a:r>
              <a:rPr lang="en-IN" sz="2400" b="1" i="0" u="sng" dirty="0">
                <a:effectLst/>
                <a:latin typeface="Cambria" panose="02040503050406030204" pitchFamily="18" charset="0"/>
                <a:ea typeface="Cambria" panose="02040503050406030204" pitchFamily="18" charset="0"/>
              </a:rPr>
              <a:t>Vital capacity (VC)[4,700 mL] (TV + IRV + ERV):-</a:t>
            </a:r>
            <a:r>
              <a:rPr lang="en-IN" sz="2400" b="1" i="0" dirty="0">
                <a:effectLst/>
                <a:latin typeface="Cambria" panose="02040503050406030204" pitchFamily="18" charset="0"/>
                <a:ea typeface="Cambria" panose="02040503050406030204" pitchFamily="18" charset="0"/>
              </a:rPr>
              <a:t> </a:t>
            </a:r>
            <a:r>
              <a:rPr lang="en-IN" sz="2400" b="0" i="0" dirty="0">
                <a:effectLst/>
                <a:latin typeface="Cambria" panose="02040503050406030204" pitchFamily="18" charset="0"/>
                <a:ea typeface="Cambria" panose="02040503050406030204" pitchFamily="18" charset="0"/>
              </a:rPr>
              <a:t>Amount of air that can be exhaled with maximum effort after maximum inspiration ; used to assess strength of thoracic muscles as well as pulmonary function.</a:t>
            </a:r>
          </a:p>
          <a:p>
            <a:endParaRPr lang="en-IN" sz="2400" dirty="0">
              <a:effectLst/>
              <a:latin typeface="Cambria" panose="02040503050406030204" pitchFamily="18" charset="0"/>
              <a:ea typeface="Cambria" panose="02040503050406030204" pitchFamily="18" charset="0"/>
            </a:endParaRPr>
          </a:p>
          <a:p>
            <a:r>
              <a:rPr lang="en-IN" sz="2400" b="1" i="0" u="sng" dirty="0">
                <a:effectLst/>
                <a:latin typeface="Cambria" panose="02040503050406030204" pitchFamily="18" charset="0"/>
                <a:ea typeface="Cambria" panose="02040503050406030204" pitchFamily="18" charset="0"/>
              </a:rPr>
              <a:t>Functional residual capacity (FRC)[2,500 mL] (RV + ERV): </a:t>
            </a:r>
            <a:r>
              <a:rPr lang="en-IN" sz="2400" b="0" i="0" dirty="0">
                <a:effectLst/>
                <a:latin typeface="Cambria" panose="02040503050406030204" pitchFamily="18" charset="0"/>
                <a:ea typeface="Cambria" panose="02040503050406030204" pitchFamily="18" charset="0"/>
              </a:rPr>
              <a:t>Amount of air remaining in the lungs after a normal tidal expiration </a:t>
            </a:r>
          </a:p>
          <a:p>
            <a:endParaRPr lang="en-IN" sz="2400" dirty="0">
              <a:effectLst/>
              <a:latin typeface="Cambria" panose="02040503050406030204" pitchFamily="18" charset="0"/>
              <a:ea typeface="Cambria" panose="02040503050406030204" pitchFamily="18" charset="0"/>
            </a:endParaRPr>
          </a:p>
          <a:p>
            <a:r>
              <a:rPr lang="en-IN" sz="2400" b="1" i="0" u="sng" dirty="0">
                <a:effectLst/>
                <a:latin typeface="Cambria" panose="02040503050406030204" pitchFamily="18" charset="0"/>
                <a:ea typeface="Cambria" panose="02040503050406030204" pitchFamily="18" charset="0"/>
              </a:rPr>
              <a:t>Total lung capacity (TLC)[6,000 mL] (RV + VC) or (RV + TV + IRV + ERV):-</a:t>
            </a:r>
            <a:r>
              <a:rPr lang="en-IN" sz="2400" b="0" i="0" u="sng" dirty="0">
                <a:effectLst/>
                <a:latin typeface="Cambria" panose="02040503050406030204" pitchFamily="18" charset="0"/>
                <a:ea typeface="Cambria" panose="02040503050406030204" pitchFamily="18" charset="0"/>
              </a:rPr>
              <a:t> </a:t>
            </a:r>
            <a:r>
              <a:rPr lang="en-IN" sz="2400" b="0" i="0" dirty="0">
                <a:effectLst/>
                <a:latin typeface="Cambria" panose="02040503050406030204" pitchFamily="18" charset="0"/>
                <a:ea typeface="Cambria" panose="02040503050406030204" pitchFamily="18" charset="0"/>
              </a:rPr>
              <a:t>Maximum amount of air the lungs can contain .</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069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741E-A3AA-005A-0626-BA3798917E83}"/>
              </a:ext>
            </a:extLst>
          </p:cNvPr>
          <p:cNvSpPr>
            <a:spLocks noGrp="1"/>
          </p:cNvSpPr>
          <p:nvPr>
            <p:ph idx="1"/>
          </p:nvPr>
        </p:nvSpPr>
        <p:spPr>
          <a:xfrm>
            <a:off x="677334" y="1587843"/>
            <a:ext cx="8596668" cy="4924020"/>
          </a:xfrm>
        </p:spPr>
        <p:txBody>
          <a:bodyPr>
            <a:noAutofit/>
          </a:bodyPr>
          <a:lstStyle/>
          <a:p>
            <a:r>
              <a:rPr lang="en-IN" sz="2200" b="1" i="0" u="sng" dirty="0">
                <a:effectLst/>
                <a:latin typeface="Cambria" panose="02040503050406030204" pitchFamily="18" charset="0"/>
                <a:ea typeface="Cambria" panose="02040503050406030204" pitchFamily="18" charset="0"/>
              </a:rPr>
              <a:t>Forced vital capacity (FVC)</a:t>
            </a:r>
            <a:r>
              <a:rPr lang="en-IN" sz="2200" b="0" i="0" dirty="0">
                <a:effectLst/>
                <a:latin typeface="Cambria" panose="02040503050406030204" pitchFamily="18" charset="0"/>
                <a:ea typeface="Cambria" panose="02040503050406030204" pitchFamily="18" charset="0"/>
              </a:rPr>
              <a:t> - the total volume of air that can be exhaled during a maximal forced expiration effort.</a:t>
            </a:r>
            <a:endParaRPr lang="en-IN" sz="2200" dirty="0">
              <a:latin typeface="Cambria" panose="02040503050406030204" pitchFamily="18" charset="0"/>
              <a:ea typeface="Cambria" panose="02040503050406030204" pitchFamily="18" charset="0"/>
            </a:endParaRPr>
          </a:p>
          <a:p>
            <a:r>
              <a:rPr lang="en-IN" sz="2200" b="1" i="0" u="sng" dirty="0">
                <a:effectLst/>
                <a:latin typeface="Cambria" panose="02040503050406030204" pitchFamily="18" charset="0"/>
                <a:ea typeface="Cambria" panose="02040503050406030204" pitchFamily="18" charset="0"/>
              </a:rPr>
              <a:t>Forced expiratory volume in one second(FEV1) </a:t>
            </a:r>
            <a:r>
              <a:rPr lang="en-IN" sz="2200" b="0" i="0" dirty="0">
                <a:effectLst/>
                <a:latin typeface="Cambria" panose="02040503050406030204" pitchFamily="18" charset="0"/>
                <a:ea typeface="Cambria" panose="02040503050406030204" pitchFamily="18" charset="0"/>
              </a:rPr>
              <a:t>- the volume of air exhaled in the first second under force after a maximal inhalation.</a:t>
            </a:r>
            <a:endParaRPr lang="en-IN" sz="2200" dirty="0">
              <a:latin typeface="Cambria" panose="02040503050406030204" pitchFamily="18" charset="0"/>
              <a:ea typeface="Cambria" panose="02040503050406030204" pitchFamily="18" charset="0"/>
            </a:endParaRPr>
          </a:p>
          <a:p>
            <a:r>
              <a:rPr lang="en-IN" sz="2200" b="1" i="0" u="sng" dirty="0">
                <a:effectLst/>
                <a:latin typeface="Cambria" panose="02040503050406030204" pitchFamily="18" charset="0"/>
                <a:ea typeface="Cambria" panose="02040503050406030204" pitchFamily="18" charset="0"/>
              </a:rPr>
              <a:t>FEV1/ FVC ratio</a:t>
            </a:r>
            <a:r>
              <a:rPr lang="en-IN" sz="2200" b="0" i="0" dirty="0">
                <a:effectLst/>
                <a:latin typeface="Cambria" panose="02040503050406030204" pitchFamily="18" charset="0"/>
                <a:ea typeface="Cambria" panose="02040503050406030204" pitchFamily="18" charset="0"/>
              </a:rPr>
              <a:t> -The percentage of the FVC expired in one second.</a:t>
            </a:r>
            <a:endParaRPr lang="en-IN" sz="2200" dirty="0">
              <a:effectLst/>
              <a:latin typeface="Cambria" panose="02040503050406030204" pitchFamily="18" charset="0"/>
              <a:ea typeface="Cambria" panose="02040503050406030204" pitchFamily="18" charset="0"/>
            </a:endParaRPr>
          </a:p>
          <a:p>
            <a:r>
              <a:rPr lang="en-IN" sz="2200" b="1" i="0" u="sng" dirty="0">
                <a:effectLst/>
                <a:latin typeface="Cambria" panose="02040503050406030204" pitchFamily="18" charset="0"/>
                <a:ea typeface="Cambria" panose="02040503050406030204" pitchFamily="18" charset="0"/>
              </a:rPr>
              <a:t>FEV6</a:t>
            </a:r>
            <a:r>
              <a:rPr lang="en-IN" sz="2200" b="0" i="0" dirty="0">
                <a:effectLst/>
                <a:latin typeface="Cambria" panose="02040503050406030204" pitchFamily="18" charset="0"/>
                <a:ea typeface="Cambria" panose="02040503050406030204" pitchFamily="18" charset="0"/>
              </a:rPr>
              <a:t>- Forced expiratory volume in six seconds.</a:t>
            </a:r>
            <a:endParaRPr lang="en-IN" sz="2200" dirty="0">
              <a:effectLst/>
              <a:latin typeface="Cambria" panose="02040503050406030204" pitchFamily="18" charset="0"/>
              <a:ea typeface="Cambria" panose="02040503050406030204" pitchFamily="18" charset="0"/>
            </a:endParaRPr>
          </a:p>
          <a:p>
            <a:r>
              <a:rPr lang="en-IN" sz="2200" b="1" i="0" u="sng" dirty="0">
                <a:effectLst/>
                <a:latin typeface="Cambria" panose="02040503050406030204" pitchFamily="18" charset="0"/>
                <a:ea typeface="Cambria" panose="02040503050406030204" pitchFamily="18" charset="0"/>
              </a:rPr>
              <a:t>FEF25-75% </a:t>
            </a:r>
            <a:r>
              <a:rPr lang="en-IN" sz="2200" b="0" i="0" dirty="0">
                <a:effectLst/>
                <a:latin typeface="Cambria" panose="02040503050406030204" pitchFamily="18" charset="0"/>
                <a:ea typeface="Cambria" panose="02040503050406030204" pitchFamily="18" charset="0"/>
              </a:rPr>
              <a:t>-Forced expiratory flow over the middle one half of the FVC; the average flow from the point at which 25 percent of the FVC has been exhaled to the point at which 75 percent of the FVC has been exhaled.</a:t>
            </a:r>
            <a:endParaRPr lang="en-IN" sz="2200" dirty="0">
              <a:effectLst/>
              <a:latin typeface="Cambria" panose="02040503050406030204" pitchFamily="18" charset="0"/>
              <a:ea typeface="Cambria" panose="02040503050406030204" pitchFamily="18" charset="0"/>
            </a:endParaRPr>
          </a:p>
          <a:p>
            <a:r>
              <a:rPr lang="en-IN" sz="2200" b="1" i="0" u="sng" dirty="0">
                <a:effectLst/>
                <a:latin typeface="Cambria" panose="02040503050406030204" pitchFamily="18" charset="0"/>
                <a:ea typeface="Cambria" panose="02040503050406030204" pitchFamily="18" charset="0"/>
              </a:rPr>
              <a:t>MVV</a:t>
            </a:r>
            <a:r>
              <a:rPr lang="en-IN" sz="2200" b="0" i="0" dirty="0">
                <a:effectLst/>
                <a:latin typeface="Cambria" panose="02040503050406030204" pitchFamily="18" charset="0"/>
                <a:ea typeface="Cambria" panose="02040503050406030204" pitchFamily="18" charset="0"/>
              </a:rPr>
              <a:t>- Maximal voluntary ventilation.</a:t>
            </a:r>
            <a:endParaRPr lang="en-IN" sz="2200" dirty="0">
              <a:effectLst/>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2D8F916A-1F4A-8D76-BEF9-8B8685D1A57A}"/>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err="1">
                <a:solidFill>
                  <a:schemeClr val="accent2">
                    <a:lumMod val="50000"/>
                  </a:schemeClr>
                </a:solidFill>
                <a:latin typeface="Cambria" panose="02040503050406030204" pitchFamily="18" charset="0"/>
                <a:ea typeface="Cambria" panose="02040503050406030204" pitchFamily="18" charset="0"/>
                <a:cs typeface="Aldhabi" pitchFamily="2" charset="-78"/>
              </a:rPr>
              <a:t>SPIROMETRIC</a:t>
            </a:r>
            <a:r>
              <a:rPr lang="en-IN" sz="4400" b="1" dirty="0">
                <a:solidFill>
                  <a:schemeClr val="accent2">
                    <a:lumMod val="50000"/>
                  </a:schemeClr>
                </a:solidFill>
                <a:latin typeface="Cambria" panose="02040503050406030204" pitchFamily="18" charset="0"/>
                <a:ea typeface="Cambria" panose="02040503050406030204" pitchFamily="18" charset="0"/>
                <a:cs typeface="Aldhabi" pitchFamily="2" charset="-78"/>
              </a:rPr>
              <a:t> VALUES:</a:t>
            </a:r>
            <a:endParaRPr lang="en-US" sz="4400" b="1" dirty="0">
              <a:solidFill>
                <a:schemeClr val="accent2">
                  <a:lumMod val="50000"/>
                </a:schemeClr>
              </a:solidFill>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13727181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4018</Words>
  <Application>Microsoft Office PowerPoint</Application>
  <PresentationFormat>Widescreen</PresentationFormat>
  <Paragraphs>395</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Cambria</vt:lpstr>
      <vt:lpstr>Courier New</vt:lpstr>
      <vt:lpstr>Trebuchet MS</vt:lpstr>
      <vt:lpstr>Wingdings</vt:lpstr>
      <vt:lpstr>Wingdings 3</vt:lpstr>
      <vt:lpstr>Facet</vt:lpstr>
      <vt:lpstr>PULMONARY FUNCTION TEST</vt:lpstr>
      <vt:lpstr>COMPLETE PULMONARY SURVEY</vt:lpstr>
      <vt:lpstr>USES:</vt:lpstr>
      <vt:lpstr>VOLUME DISPLACEMENT SPIROMETER:</vt:lpstr>
      <vt:lpstr>FLOW SENSING SPIROMETER:</vt:lpstr>
      <vt:lpstr>PowerPoint Presentation</vt:lpstr>
      <vt:lpstr>PowerPoint Presentation</vt:lpstr>
      <vt:lpstr>PowerPoint Presentation</vt:lpstr>
      <vt:lpstr>SPIROMETRIC VALUES:</vt:lpstr>
      <vt:lpstr>INDICATIONS FOR SPIROMETRY:</vt:lpstr>
      <vt:lpstr>RELATIVE CONTRAINDICATIONS:</vt:lpstr>
      <vt:lpstr>COMPLICATIONS OF SPIROMETRY:</vt:lpstr>
      <vt:lpstr>METHOD OF SPIROMETRY:</vt:lpstr>
      <vt:lpstr>PowerPoint Presentation</vt:lpstr>
      <vt:lpstr>TEST PREPARATION:</vt:lpstr>
      <vt:lpstr>TEST TECHNIQUE:</vt:lpstr>
      <vt:lpstr>PowerPoint Presentation</vt:lpstr>
      <vt:lpstr>PowerPoint Presentation</vt:lpstr>
      <vt:lpstr>COMMON PROBLEMS:</vt:lpstr>
      <vt:lpstr>INTERPRETATION OF FLOW-VOLUME CURVE:</vt:lpstr>
      <vt:lpstr>PowerPoint Presentation</vt:lpstr>
      <vt:lpstr>ABNORMAL PATTERNS IN PEAK:</vt:lpstr>
      <vt:lpstr>ABNORMAL PATTERNS IN SLOPE:</vt:lpstr>
      <vt:lpstr>PowerPoint Presentation</vt:lpstr>
      <vt:lpstr>UPPER AIRWAY OBSTRUCTION:</vt:lpstr>
      <vt:lpstr>PowerPoint Presentation</vt:lpstr>
      <vt:lpstr>PowerPoint Presentation</vt:lpstr>
      <vt:lpstr>PowerPoint Presentation</vt:lpstr>
      <vt:lpstr>LOWER AIRWAY OBSTRUCTION:</vt:lpstr>
      <vt:lpstr>PowerPoint Presentation</vt:lpstr>
      <vt:lpstr>COMBINED AIRWAY OBSTRUCTION:</vt:lpstr>
      <vt:lpstr>RESTRICTIVE ABNORMALITIES: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BRONCHODILATOR REVERSIBILITY TEST</vt:lpstr>
      <vt:lpstr>PowerPoint Presentation</vt:lpstr>
      <vt:lpstr>PowerPoint Presentation</vt:lpstr>
      <vt:lpstr>BRONCHIAL PROVOCATION TESTING </vt:lpstr>
      <vt:lpstr>PowerPoint Presentation</vt:lpstr>
      <vt:lpstr>PEAK FLOW METER TESTING </vt:lpstr>
      <vt:lpstr>PowerPoint Presentation</vt:lpstr>
      <vt:lpstr>PowerPoint Presentation</vt:lpstr>
      <vt:lpstr>EVIDENCE BASED STUDY: </vt:lpstr>
      <vt:lpstr>PowerPoint Presentation</vt:lpstr>
      <vt:lpstr>REFERENCES: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FUNCTION TEST</dc:title>
  <dc:creator>Pooja Rangwala</dc:creator>
  <cp:lastModifiedBy>taniya mehta</cp:lastModifiedBy>
  <cp:revision>17</cp:revision>
  <dcterms:created xsi:type="dcterms:W3CDTF">2024-04-18T04:40:45Z</dcterms:created>
  <dcterms:modified xsi:type="dcterms:W3CDTF">2024-11-26T09:44:06Z</dcterms:modified>
</cp:coreProperties>
</file>