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91" r:id="rId12"/>
    <p:sldId id="284" r:id="rId13"/>
    <p:sldId id="266" r:id="rId14"/>
    <p:sldId id="267" r:id="rId15"/>
    <p:sldId id="268" r:id="rId16"/>
    <p:sldId id="269" r:id="rId17"/>
    <p:sldId id="270" r:id="rId18"/>
    <p:sldId id="271" r:id="rId19"/>
    <p:sldId id="279" r:id="rId20"/>
    <p:sldId id="273" r:id="rId21"/>
    <p:sldId id="275" r:id="rId22"/>
    <p:sldId id="289" r:id="rId23"/>
    <p:sldId id="276" r:id="rId24"/>
    <p:sldId id="277" r:id="rId25"/>
    <p:sldId id="274" r:id="rId26"/>
    <p:sldId id="272" r:id="rId27"/>
    <p:sldId id="292" r:id="rId28"/>
    <p:sldId id="285" r:id="rId29"/>
    <p:sldId id="286" r:id="rId30"/>
    <p:sldId id="287" r:id="rId31"/>
    <p:sldId id="288" r:id="rId32"/>
    <p:sldId id="278" r:id="rId33"/>
    <p:sldId id="280" r:id="rId34"/>
    <p:sldId id="281" r:id="rId35"/>
    <p:sldId id="282" r:id="rId36"/>
    <p:sldId id="290"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p:cViewPr varScale="1">
        <p:scale>
          <a:sx n="79" d="100"/>
          <a:sy n="79" d="100"/>
        </p:scale>
        <p:origin x="188" y="52"/>
      </p:cViewPr>
      <p:guideLst/>
    </p:cSldViewPr>
  </p:slideViewPr>
  <p:notesTextViewPr>
    <p:cViewPr>
      <p:scale>
        <a:sx n="1" d="1"/>
        <a:sy n="1" d="1"/>
      </p:scale>
      <p:origin x="0" y="0"/>
    </p:cViewPr>
  </p:notesTextViewPr>
  <p:sorterViewPr>
    <p:cViewPr>
      <p:scale>
        <a:sx n="100" d="100"/>
        <a:sy n="100" d="100"/>
      </p:scale>
      <p:origin x="0" y="-270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84DBB3-1EEE-A549-9FBE-BEDA4CB6C465}"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8F04F7-0C4B-364D-B953-5D9EABE7AE3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812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4DBB3-1EEE-A549-9FBE-BEDA4CB6C465}"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341988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4DBB3-1EEE-A549-9FBE-BEDA4CB6C465}"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50394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4DBB3-1EEE-A549-9FBE-BEDA4CB6C465}"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2669026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84DBB3-1EEE-A549-9FBE-BEDA4CB6C465}"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8F04F7-0C4B-364D-B953-5D9EABE7AE3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19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84DBB3-1EEE-A549-9FBE-BEDA4CB6C465}"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417142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84DBB3-1EEE-A549-9FBE-BEDA4CB6C465}" type="datetimeFigureOut">
              <a:rPr lang="en-US" smtClean="0"/>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1104664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84DBB3-1EEE-A549-9FBE-BEDA4CB6C465}" type="datetimeFigureOut">
              <a:rPr lang="en-US" smtClean="0"/>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1286427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684DBB3-1EEE-A549-9FBE-BEDA4CB6C465}" type="datetimeFigureOut">
              <a:rPr lang="en-US" smtClean="0"/>
              <a:t>11/26/2024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635700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84DBB3-1EEE-A549-9FBE-BEDA4CB6C465}" type="datetimeFigureOut">
              <a:rPr lang="en-US" smtClean="0"/>
              <a:t>11/26/2024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28F04F7-0C4B-364D-B953-5D9EABE7AE33}" type="slidenum">
              <a:rPr lang="en-US" smtClean="0"/>
              <a:t>‹#›</a:t>
            </a:fld>
            <a:endParaRPr lang="en-US"/>
          </a:p>
        </p:txBody>
      </p:sp>
    </p:spTree>
    <p:extLst>
      <p:ext uri="{BB962C8B-B14F-4D97-AF65-F5344CB8AC3E}">
        <p14:creationId xmlns:p14="http://schemas.microsoft.com/office/powerpoint/2010/main" val="55325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84DBB3-1EEE-A549-9FBE-BEDA4CB6C465}"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8F04F7-0C4B-364D-B953-5D9EABE7AE33}" type="slidenum">
              <a:rPr lang="en-US" smtClean="0"/>
              <a:t>‹#›</a:t>
            </a:fld>
            <a:endParaRPr lang="en-US"/>
          </a:p>
        </p:txBody>
      </p:sp>
    </p:spTree>
    <p:extLst>
      <p:ext uri="{BB962C8B-B14F-4D97-AF65-F5344CB8AC3E}">
        <p14:creationId xmlns:p14="http://schemas.microsoft.com/office/powerpoint/2010/main" val="66002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684DBB3-1EEE-A549-9FBE-BEDA4CB6C465}" type="datetimeFigureOut">
              <a:rPr lang="en-US" smtClean="0"/>
              <a:t>11/26/2024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8F04F7-0C4B-364D-B953-5D9EABE7AE3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7873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C983-83C6-1B63-A20E-115CA8C0E34E}"/>
              </a:ext>
            </a:extLst>
          </p:cNvPr>
          <p:cNvSpPr>
            <a:spLocks noGrp="1"/>
          </p:cNvSpPr>
          <p:nvPr>
            <p:ph type="ctrTitle"/>
          </p:nvPr>
        </p:nvSpPr>
        <p:spPr>
          <a:xfrm>
            <a:off x="241737" y="1122363"/>
            <a:ext cx="11561379" cy="2387600"/>
          </a:xfrm>
        </p:spPr>
        <p:txBody>
          <a:bodyPr>
            <a:normAutofit/>
          </a:bodyPr>
          <a:lstStyle/>
          <a:p>
            <a:r>
              <a:rPr lang="en-US" dirty="0"/>
              <a:t>COUGH</a:t>
            </a:r>
            <a:br>
              <a:rPr lang="en-US" dirty="0"/>
            </a:br>
            <a:r>
              <a:rPr lang="en-US" dirty="0"/>
              <a:t> &amp; HAEMOPTYSIS</a:t>
            </a:r>
          </a:p>
        </p:txBody>
      </p:sp>
      <p:sp>
        <p:nvSpPr>
          <p:cNvPr id="3" name="Subtitle 2">
            <a:extLst>
              <a:ext uri="{FF2B5EF4-FFF2-40B4-BE49-F238E27FC236}">
                <a16:creationId xmlns:a16="http://schemas.microsoft.com/office/drawing/2014/main" id="{AB69CF9C-84EF-1E3C-B624-67AC8DACDFCF}"/>
              </a:ext>
            </a:extLst>
          </p:cNvPr>
          <p:cNvSpPr>
            <a:spLocks noGrp="1"/>
          </p:cNvSpPr>
          <p:nvPr>
            <p:ph type="subTitle" idx="1"/>
          </p:nvPr>
        </p:nvSpPr>
        <p:spPr/>
        <p:txBody>
          <a:bodyPr>
            <a:normAutofit fontScale="85000" lnSpcReduction="20000"/>
          </a:bodyPr>
          <a:lstStyle/>
          <a:p>
            <a:r>
              <a:rPr lang="en-US" dirty="0"/>
              <a:t>DR. CHIRAG CHAKRAVARTI (ASST. PROFESSOR)</a:t>
            </a:r>
          </a:p>
          <a:p>
            <a:r>
              <a:rPr lang="en-US" dirty="0"/>
              <a:t>  DEPARTMENT OF RESPIRATORY MEDICINE</a:t>
            </a:r>
          </a:p>
          <a:p>
            <a:r>
              <a:rPr lang="en-US" dirty="0"/>
              <a:t>24/6/24</a:t>
            </a:r>
          </a:p>
        </p:txBody>
      </p:sp>
    </p:spTree>
    <p:extLst>
      <p:ext uri="{BB962C8B-B14F-4D97-AF65-F5344CB8AC3E}">
        <p14:creationId xmlns:p14="http://schemas.microsoft.com/office/powerpoint/2010/main" val="361624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BFAAB4B-CB6A-0885-B1FD-6DA899D109FA}"/>
              </a:ext>
            </a:extLst>
          </p:cNvPr>
          <p:cNvSpPr>
            <a:spLocks noGrp="1"/>
          </p:cNvSpPr>
          <p:nvPr>
            <p:ph idx="1"/>
          </p:nvPr>
        </p:nvSpPr>
        <p:spPr>
          <a:xfrm>
            <a:off x="409903" y="567559"/>
            <a:ext cx="10943897" cy="5609404"/>
          </a:xfrm>
        </p:spPr>
        <p:txBody>
          <a:bodyPr>
            <a:normAutofit/>
          </a:bodyPr>
          <a:lstStyle/>
          <a:p>
            <a:r>
              <a:rPr lang="en-US" dirty="0"/>
              <a:t>whooping cough-Bordetella </a:t>
            </a:r>
            <a:r>
              <a:rPr lang="en-US" dirty="0" err="1"/>
              <a:t>Pertusis</a:t>
            </a:r>
            <a:endParaRPr lang="en-US" dirty="0"/>
          </a:p>
          <a:p>
            <a:r>
              <a:rPr lang="en-US" dirty="0"/>
              <a:t>Barking cough: It is found in epiglottal involvement as well as in hysterical and nervous individuals.</a:t>
            </a:r>
          </a:p>
          <a:p>
            <a:r>
              <a:rPr lang="en-US" dirty="0"/>
              <a:t>Croupy cough-</a:t>
            </a:r>
            <a:r>
              <a:rPr lang="en-US" dirty="0" err="1"/>
              <a:t>laryngo</a:t>
            </a:r>
            <a:r>
              <a:rPr lang="en-US" dirty="0"/>
              <a:t> </a:t>
            </a:r>
            <a:r>
              <a:rPr lang="en-US" dirty="0" err="1"/>
              <a:t>tracvheobronchitis</a:t>
            </a:r>
            <a:endParaRPr lang="en-US" dirty="0"/>
          </a:p>
          <a:p>
            <a:r>
              <a:rPr lang="en-US" dirty="0"/>
              <a:t>Nocturnal cough: It is present in the following conditions:</a:t>
            </a:r>
          </a:p>
          <a:p>
            <a:pPr marL="0" indent="0" algn="ctr">
              <a:buNone/>
            </a:pPr>
            <a:r>
              <a:rPr lang="en-US" dirty="0"/>
              <a:t>Chronic bronchitis</a:t>
            </a:r>
          </a:p>
          <a:p>
            <a:pPr marL="0" indent="0" algn="ctr">
              <a:buNone/>
            </a:pPr>
            <a:r>
              <a:rPr lang="en-US" dirty="0"/>
              <a:t>Left sided failure</a:t>
            </a:r>
          </a:p>
          <a:p>
            <a:pPr marL="0" indent="0" algn="ctr">
              <a:buNone/>
            </a:pPr>
            <a:r>
              <a:rPr lang="en-US" dirty="0"/>
              <a:t>Bronchial asthma</a:t>
            </a:r>
          </a:p>
          <a:p>
            <a:pPr marL="0" indent="0" algn="ctr">
              <a:buNone/>
            </a:pPr>
            <a:r>
              <a:rPr lang="en-US" dirty="0"/>
              <a:t>Aspiration</a:t>
            </a:r>
          </a:p>
          <a:p>
            <a:pPr marL="0" indent="0" algn="ctr">
              <a:buNone/>
            </a:pPr>
            <a:r>
              <a:rPr lang="en-US" dirty="0"/>
              <a:t>Tropical eosinophilia</a:t>
            </a:r>
          </a:p>
          <a:p>
            <a:pPr marL="0" indent="0" algn="ctr">
              <a:buNone/>
            </a:pPr>
            <a:r>
              <a:rPr lang="en-US" dirty="0"/>
              <a:t>Postnasal drip</a:t>
            </a:r>
          </a:p>
          <a:p>
            <a:pPr marL="0" indent="0">
              <a:buNone/>
            </a:pPr>
            <a:endParaRPr lang="en-US" dirty="0"/>
          </a:p>
        </p:txBody>
      </p:sp>
    </p:spTree>
    <p:extLst>
      <p:ext uri="{BB962C8B-B14F-4D97-AF65-F5344CB8AC3E}">
        <p14:creationId xmlns:p14="http://schemas.microsoft.com/office/powerpoint/2010/main" val="1880128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03B3C-9224-F15E-DF3A-11E93FC0D6C1}"/>
              </a:ext>
            </a:extLst>
          </p:cNvPr>
          <p:cNvSpPr>
            <a:spLocks noGrp="1"/>
          </p:cNvSpPr>
          <p:nvPr>
            <p:ph type="title"/>
          </p:nvPr>
        </p:nvSpPr>
        <p:spPr/>
        <p:txBody>
          <a:bodyPr/>
          <a:lstStyle/>
          <a:p>
            <a:r>
              <a:rPr lang="en-IN" dirty="0"/>
              <a:t>DIURNAL AND POSTURAL VARIATION IN COUGH</a:t>
            </a:r>
          </a:p>
        </p:txBody>
      </p:sp>
      <p:sp>
        <p:nvSpPr>
          <p:cNvPr id="3" name="Content Placeholder 2">
            <a:extLst>
              <a:ext uri="{FF2B5EF4-FFF2-40B4-BE49-F238E27FC236}">
                <a16:creationId xmlns:a16="http://schemas.microsoft.com/office/drawing/2014/main" id="{B0F354D2-B9C0-6297-BE4C-BBA1A4F478C1}"/>
              </a:ext>
            </a:extLst>
          </p:cNvPr>
          <p:cNvSpPr>
            <a:spLocks noGrp="1"/>
          </p:cNvSpPr>
          <p:nvPr>
            <p:ph idx="1"/>
          </p:nvPr>
        </p:nvSpPr>
        <p:spPr/>
        <p:txBody>
          <a:bodyPr/>
          <a:lstStyle/>
          <a:p>
            <a:pPr marL="0" indent="0">
              <a:lnSpc>
                <a:spcPct val="100000"/>
              </a:lnSpc>
              <a:buNone/>
            </a:pPr>
            <a:r>
              <a:rPr lang="en-IN" dirty="0"/>
              <a:t>Night time cough-congestive cardiac </a:t>
            </a:r>
            <a:r>
              <a:rPr lang="en-IN" dirty="0" err="1"/>
              <a:t>failure,bronchial</a:t>
            </a:r>
            <a:r>
              <a:rPr lang="en-IN" dirty="0"/>
              <a:t>       </a:t>
            </a:r>
            <a:r>
              <a:rPr lang="en-IN" dirty="0" err="1"/>
              <a:t>asthma,pharyngitis</a:t>
            </a:r>
            <a:endParaRPr lang="en-IN" dirty="0"/>
          </a:p>
          <a:p>
            <a:pPr marL="0" indent="0">
              <a:lnSpc>
                <a:spcPct val="100000"/>
              </a:lnSpc>
              <a:buNone/>
            </a:pPr>
            <a:r>
              <a:rPr lang="en-IN" dirty="0"/>
              <a:t>Cough In supine position-congestive cardiac failure</a:t>
            </a:r>
          </a:p>
          <a:p>
            <a:pPr marL="0" indent="0">
              <a:lnSpc>
                <a:spcPct val="100000"/>
              </a:lnSpc>
              <a:buNone/>
            </a:pPr>
            <a:r>
              <a:rPr lang="en-IN" dirty="0" err="1"/>
              <a:t>Aggrevated</a:t>
            </a:r>
            <a:r>
              <a:rPr lang="en-IN" dirty="0"/>
              <a:t> with posture-</a:t>
            </a:r>
            <a:r>
              <a:rPr lang="en-IN" dirty="0" err="1"/>
              <a:t>Bronchiectasis,lung</a:t>
            </a:r>
            <a:r>
              <a:rPr lang="en-IN" dirty="0"/>
              <a:t> </a:t>
            </a:r>
            <a:r>
              <a:rPr lang="en-IN" dirty="0" err="1"/>
              <a:t>abcess</a:t>
            </a:r>
            <a:endParaRPr lang="en-IN" dirty="0"/>
          </a:p>
          <a:p>
            <a:pPr marL="0" indent="0">
              <a:lnSpc>
                <a:spcPct val="100000"/>
              </a:lnSpc>
              <a:buNone/>
            </a:pPr>
            <a:r>
              <a:rPr lang="en-IN" dirty="0"/>
              <a:t>Early morning cough-Bronchial Asthma</a:t>
            </a:r>
          </a:p>
          <a:p>
            <a:pPr marL="0" indent="0">
              <a:lnSpc>
                <a:spcPct val="100000"/>
              </a:lnSpc>
              <a:buNone/>
            </a:pPr>
            <a:r>
              <a:rPr lang="en-IN" dirty="0"/>
              <a:t>Cough during eating-</a:t>
            </a:r>
            <a:r>
              <a:rPr lang="en-IN" dirty="0" err="1"/>
              <a:t>Tracheo</a:t>
            </a:r>
            <a:r>
              <a:rPr lang="en-IN" dirty="0"/>
              <a:t>-</a:t>
            </a:r>
            <a:r>
              <a:rPr lang="en-IN" dirty="0" err="1"/>
              <a:t>esophageal</a:t>
            </a:r>
            <a:r>
              <a:rPr lang="en-IN" dirty="0"/>
              <a:t> </a:t>
            </a:r>
            <a:r>
              <a:rPr lang="en-IN" dirty="0" err="1"/>
              <a:t>fistula,vocal</a:t>
            </a:r>
            <a:r>
              <a:rPr lang="en-IN" dirty="0"/>
              <a:t> cord </a:t>
            </a:r>
            <a:r>
              <a:rPr lang="en-IN" dirty="0" err="1"/>
              <a:t>paralysis,laryngitis</a:t>
            </a:r>
            <a:endParaRPr lang="en-IN" dirty="0"/>
          </a:p>
          <a:p>
            <a:pPr marL="0" indent="0">
              <a:lnSpc>
                <a:spcPct val="100000"/>
              </a:lnSpc>
              <a:buNone/>
            </a:pPr>
            <a:endParaRPr lang="en-IN" dirty="0"/>
          </a:p>
        </p:txBody>
      </p:sp>
    </p:spTree>
    <p:extLst>
      <p:ext uri="{BB962C8B-B14F-4D97-AF65-F5344CB8AC3E}">
        <p14:creationId xmlns:p14="http://schemas.microsoft.com/office/powerpoint/2010/main" val="219368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6EF15-D1B8-3202-93FF-626470ECB869}"/>
              </a:ext>
            </a:extLst>
          </p:cNvPr>
          <p:cNvSpPr>
            <a:spLocks noGrp="1"/>
          </p:cNvSpPr>
          <p:nvPr>
            <p:ph type="title"/>
          </p:nvPr>
        </p:nvSpPr>
        <p:spPr/>
        <p:txBody>
          <a:bodyPr/>
          <a:lstStyle/>
          <a:p>
            <a:r>
              <a:rPr lang="en-US" dirty="0"/>
              <a:t>Complications of cough</a:t>
            </a:r>
          </a:p>
        </p:txBody>
      </p:sp>
      <p:sp>
        <p:nvSpPr>
          <p:cNvPr id="3" name="Content Placeholder 2">
            <a:extLst>
              <a:ext uri="{FF2B5EF4-FFF2-40B4-BE49-F238E27FC236}">
                <a16:creationId xmlns:a16="http://schemas.microsoft.com/office/drawing/2014/main" id="{6FD7D7B0-9F46-56D4-B802-6E8DA7301F36}"/>
              </a:ext>
            </a:extLst>
          </p:cNvPr>
          <p:cNvSpPr>
            <a:spLocks noGrp="1"/>
          </p:cNvSpPr>
          <p:nvPr>
            <p:ph idx="1"/>
          </p:nvPr>
        </p:nvSpPr>
        <p:spPr/>
        <p:txBody>
          <a:bodyPr>
            <a:normAutofit/>
          </a:bodyPr>
          <a:lstStyle/>
          <a:p>
            <a:r>
              <a:rPr lang="en-US" dirty="0"/>
              <a:t>Chest pain(myalgia)</a:t>
            </a:r>
          </a:p>
          <a:p>
            <a:r>
              <a:rPr lang="en-US" dirty="0"/>
              <a:t>Pneumothorax</a:t>
            </a:r>
          </a:p>
          <a:p>
            <a:r>
              <a:rPr lang="en-US" dirty="0"/>
              <a:t>Urinary incontinence</a:t>
            </a:r>
          </a:p>
          <a:p>
            <a:r>
              <a:rPr lang="en-US" dirty="0"/>
              <a:t>Hernia</a:t>
            </a:r>
          </a:p>
          <a:p>
            <a:r>
              <a:rPr lang="en-US" dirty="0"/>
              <a:t>Sub </a:t>
            </a:r>
            <a:r>
              <a:rPr lang="en-US" dirty="0" err="1"/>
              <a:t>conjuctival</a:t>
            </a:r>
            <a:r>
              <a:rPr lang="en-US" dirty="0"/>
              <a:t> </a:t>
            </a:r>
            <a:r>
              <a:rPr lang="en-US" dirty="0" err="1"/>
              <a:t>haemorrhage</a:t>
            </a:r>
            <a:endParaRPr lang="en-US" dirty="0"/>
          </a:p>
          <a:p>
            <a:r>
              <a:rPr lang="en-US" dirty="0"/>
              <a:t>Cough syncope  (Post-tussive syncope): It is due to raised intrathoracic pressure, which reduces venous return to the heart, thereby diminishing cardiac output, resulting in cerebral hypoperfusion and syncope</a:t>
            </a:r>
          </a:p>
        </p:txBody>
      </p:sp>
    </p:spTree>
    <p:extLst>
      <p:ext uri="{BB962C8B-B14F-4D97-AF65-F5344CB8AC3E}">
        <p14:creationId xmlns:p14="http://schemas.microsoft.com/office/powerpoint/2010/main" val="215050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90319-154F-E82B-D8CF-50EC4668982F}"/>
              </a:ext>
            </a:extLst>
          </p:cNvPr>
          <p:cNvSpPr>
            <a:spLocks noGrp="1"/>
          </p:cNvSpPr>
          <p:nvPr>
            <p:ph type="title"/>
          </p:nvPr>
        </p:nvSpPr>
        <p:spPr>
          <a:xfrm>
            <a:off x="838200" y="1"/>
            <a:ext cx="10515600" cy="1030014"/>
          </a:xfrm>
        </p:spPr>
        <p:txBody>
          <a:bodyPr>
            <a:normAutofit fontScale="90000"/>
          </a:bodyPr>
          <a:lstStyle/>
          <a:p>
            <a:r>
              <a:rPr lang="en-US" dirty="0"/>
              <a:t>Sputum</a:t>
            </a:r>
            <a:br>
              <a:rPr lang="en-US" dirty="0"/>
            </a:br>
            <a:endParaRPr lang="en-US" dirty="0"/>
          </a:p>
        </p:txBody>
      </p:sp>
      <p:sp>
        <p:nvSpPr>
          <p:cNvPr id="3" name="Content Placeholder 2">
            <a:extLst>
              <a:ext uri="{FF2B5EF4-FFF2-40B4-BE49-F238E27FC236}">
                <a16:creationId xmlns:a16="http://schemas.microsoft.com/office/drawing/2014/main" id="{0C85DDC4-99F7-BC5D-AFB7-BFBF1574A575}"/>
              </a:ext>
            </a:extLst>
          </p:cNvPr>
          <p:cNvSpPr>
            <a:spLocks noGrp="1"/>
          </p:cNvSpPr>
          <p:nvPr>
            <p:ph idx="1"/>
          </p:nvPr>
        </p:nvSpPr>
        <p:spPr>
          <a:xfrm>
            <a:off x="838200" y="914400"/>
            <a:ext cx="10515600" cy="5262563"/>
          </a:xfrm>
        </p:spPr>
        <p:txBody>
          <a:bodyPr>
            <a:normAutofit/>
          </a:bodyPr>
          <a:lstStyle/>
          <a:p>
            <a:endParaRPr lang="en-US" dirty="0"/>
          </a:p>
          <a:p>
            <a:r>
              <a:rPr lang="en-US" dirty="0"/>
              <a:t>It is a mixture of tracheobronchial secretion, cellular debris, micro-organisms and saliva. The character of sputum is determined by its amount, </a:t>
            </a:r>
            <a:r>
              <a:rPr lang="en-US" dirty="0" err="1"/>
              <a:t>colour</a:t>
            </a:r>
            <a:r>
              <a:rPr lang="en-US" dirty="0"/>
              <a:t>, consistency and smell.</a:t>
            </a:r>
          </a:p>
          <a:p>
            <a:r>
              <a:rPr lang="en-US" dirty="0"/>
              <a:t>Saliva contains squamous cells.</a:t>
            </a:r>
          </a:p>
          <a:p>
            <a:r>
              <a:rPr lang="en-US" dirty="0"/>
              <a:t>Sputum contains epithelial cells. </a:t>
            </a:r>
          </a:p>
          <a:p>
            <a:r>
              <a:rPr lang="en-US" dirty="0"/>
              <a:t>If sputum contains epithelial cells and eosinophils then suspect.</a:t>
            </a:r>
          </a:p>
          <a:p>
            <a:pPr marL="0" indent="0">
              <a:buNone/>
            </a:pPr>
            <a:r>
              <a:rPr lang="en-US" dirty="0"/>
              <a:t>    Bronchial asthma </a:t>
            </a:r>
          </a:p>
          <a:p>
            <a:pPr marL="0" indent="0">
              <a:buNone/>
            </a:pPr>
            <a:r>
              <a:rPr lang="en-US" dirty="0"/>
              <a:t>    Allergic bronchopulmonary aspergillosis (ABPA).</a:t>
            </a:r>
          </a:p>
          <a:p>
            <a:endParaRPr lang="en-US" dirty="0"/>
          </a:p>
        </p:txBody>
      </p:sp>
    </p:spTree>
    <p:extLst>
      <p:ext uri="{BB962C8B-B14F-4D97-AF65-F5344CB8AC3E}">
        <p14:creationId xmlns:p14="http://schemas.microsoft.com/office/powerpoint/2010/main" val="3448250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19D986-EB96-7E28-630B-AFF192DE45CA}"/>
              </a:ext>
            </a:extLst>
          </p:cNvPr>
          <p:cNvSpPr>
            <a:spLocks noGrp="1"/>
          </p:cNvSpPr>
          <p:nvPr>
            <p:ph idx="1"/>
          </p:nvPr>
        </p:nvSpPr>
        <p:spPr>
          <a:xfrm>
            <a:off x="252248" y="315310"/>
            <a:ext cx="11582400" cy="6306207"/>
          </a:xfrm>
        </p:spPr>
        <p:txBody>
          <a:bodyPr>
            <a:normAutofit/>
          </a:bodyPr>
          <a:lstStyle/>
          <a:p>
            <a:pPr marL="0" indent="0">
              <a:buNone/>
            </a:pPr>
            <a:r>
              <a:rPr lang="en-US" sz="3000" dirty="0"/>
              <a:t>AMOUNT:</a:t>
            </a:r>
          </a:p>
          <a:p>
            <a:endParaRPr lang="en-US" dirty="0"/>
          </a:p>
          <a:p>
            <a:r>
              <a:rPr lang="en-US" dirty="0" err="1"/>
              <a:t>Bronchorrhoea</a:t>
            </a:r>
            <a:r>
              <a:rPr lang="en-US" dirty="0"/>
              <a:t>: When the quantity of sputum production is &gt;100 mL/day.</a:t>
            </a:r>
          </a:p>
          <a:p>
            <a:r>
              <a:rPr lang="en-US" dirty="0"/>
              <a:t>Copious sputum production is seen in conditions like:</a:t>
            </a:r>
          </a:p>
          <a:p>
            <a:r>
              <a:rPr lang="en-US" dirty="0"/>
              <a:t>1. Bronchiectasis </a:t>
            </a:r>
          </a:p>
          <a:p>
            <a:r>
              <a:rPr lang="en-US" dirty="0"/>
              <a:t>2. Lung abscess</a:t>
            </a:r>
          </a:p>
          <a:p>
            <a:r>
              <a:rPr lang="en-US" dirty="0"/>
              <a:t>3. Empyema rupturing into the bronchus </a:t>
            </a:r>
          </a:p>
          <a:p>
            <a:r>
              <a:rPr lang="en-US" dirty="0"/>
              <a:t>4. </a:t>
            </a:r>
            <a:r>
              <a:rPr lang="en-US" dirty="0" err="1"/>
              <a:t>Necrotising</a:t>
            </a:r>
            <a:r>
              <a:rPr lang="en-US" dirty="0"/>
              <a:t> pneumonia</a:t>
            </a:r>
          </a:p>
          <a:p>
            <a:r>
              <a:rPr lang="en-US" dirty="0"/>
              <a:t>5. Alveolar cell carcinoma.</a:t>
            </a:r>
          </a:p>
          <a:p>
            <a:endParaRPr lang="en-US" dirty="0"/>
          </a:p>
          <a:p>
            <a:r>
              <a:rPr lang="en-US" dirty="0"/>
              <a:t>Copious sputum production upon changes in posture is seen in bronchiectasis and lung abscess. This postural relationship to cough is due to irritation of the healthy bronchial mucosa.</a:t>
            </a:r>
          </a:p>
          <a:p>
            <a:endParaRPr lang="en-US" dirty="0"/>
          </a:p>
          <a:p>
            <a:r>
              <a:rPr lang="en-US" dirty="0"/>
              <a:t>Large amount of </a:t>
            </a:r>
            <a:r>
              <a:rPr lang="en-US" dirty="0" err="1"/>
              <a:t>colourless</a:t>
            </a:r>
            <a:r>
              <a:rPr lang="en-US" dirty="0"/>
              <a:t> sputum is present in alveolar cell carcinoma.</a:t>
            </a:r>
          </a:p>
        </p:txBody>
      </p:sp>
    </p:spTree>
    <p:extLst>
      <p:ext uri="{BB962C8B-B14F-4D97-AF65-F5344CB8AC3E}">
        <p14:creationId xmlns:p14="http://schemas.microsoft.com/office/powerpoint/2010/main" val="152639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B133A8-0E42-A401-5993-0978584148C8}"/>
              </a:ext>
            </a:extLst>
          </p:cNvPr>
          <p:cNvSpPr>
            <a:spLocks noGrp="1"/>
          </p:cNvSpPr>
          <p:nvPr>
            <p:ph idx="1"/>
          </p:nvPr>
        </p:nvSpPr>
        <p:spPr>
          <a:xfrm>
            <a:off x="199697" y="283779"/>
            <a:ext cx="12065875" cy="6400799"/>
          </a:xfrm>
        </p:spPr>
        <p:txBody>
          <a:bodyPr>
            <a:noAutofit/>
          </a:bodyPr>
          <a:lstStyle/>
          <a:p>
            <a:pPr marL="0" indent="0">
              <a:buNone/>
            </a:pPr>
            <a:r>
              <a:rPr lang="en-US" sz="3200" b="1" dirty="0" err="1"/>
              <a:t>Colour</a:t>
            </a:r>
            <a:r>
              <a:rPr lang="en-US" sz="3200" b="1" dirty="0"/>
              <a:t> of the Sputum</a:t>
            </a:r>
          </a:p>
          <a:p>
            <a:r>
              <a:rPr lang="en-US" sz="3200" dirty="0"/>
              <a:t>Green or yellow colored thick sputum indicates bacterial infections. The green color to sputum is imparted by the enzyme myeloperoxidase (</a:t>
            </a:r>
            <a:r>
              <a:rPr lang="en-US" sz="3200" dirty="0" err="1"/>
              <a:t>verdoperoxidase</a:t>
            </a:r>
            <a:r>
              <a:rPr lang="en-US" sz="3200" dirty="0"/>
              <a:t>)</a:t>
            </a:r>
          </a:p>
          <a:p>
            <a:r>
              <a:rPr lang="en-US" sz="3200" dirty="0"/>
              <a:t>Black colored sputum is present in coal worker's </a:t>
            </a:r>
            <a:r>
              <a:rPr lang="en-US" sz="3200" dirty="0" err="1"/>
              <a:t>pneumoconiosis,aspergillosis</a:t>
            </a:r>
            <a:endParaRPr lang="en-US" sz="3200" dirty="0"/>
          </a:p>
          <a:p>
            <a:r>
              <a:rPr lang="en-US" sz="3200" dirty="0"/>
              <a:t>Rusty sputum is present in pneumococcal pneumonia</a:t>
            </a:r>
          </a:p>
          <a:p>
            <a:r>
              <a:rPr lang="en-US" sz="3200" dirty="0"/>
              <a:t>Red currant jelly sputum is seen in Klebsiella pneumonia</a:t>
            </a:r>
          </a:p>
          <a:p>
            <a:r>
              <a:rPr lang="en-US" sz="3200" dirty="0"/>
              <a:t>Pink frothy sputum is present in pulmonary edema</a:t>
            </a:r>
          </a:p>
          <a:p>
            <a:r>
              <a:rPr lang="en-US" sz="3200" dirty="0"/>
              <a:t>Blood-stained sputum is present in tuberculosis</a:t>
            </a:r>
          </a:p>
          <a:p>
            <a:r>
              <a:rPr lang="en-US" sz="3200" dirty="0"/>
              <a:t>Anchovy sauce sputum is present in ruptured amoebic liver abscess.</a:t>
            </a:r>
          </a:p>
        </p:txBody>
      </p:sp>
    </p:spTree>
    <p:extLst>
      <p:ext uri="{BB962C8B-B14F-4D97-AF65-F5344CB8AC3E}">
        <p14:creationId xmlns:p14="http://schemas.microsoft.com/office/powerpoint/2010/main" val="82197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BE1A657-EF1F-FCE6-9920-1DEE715E27A8}"/>
              </a:ext>
            </a:extLst>
          </p:cNvPr>
          <p:cNvSpPr>
            <a:spLocks noGrp="1"/>
          </p:cNvSpPr>
          <p:nvPr>
            <p:ph idx="1"/>
          </p:nvPr>
        </p:nvSpPr>
        <p:spPr>
          <a:xfrm>
            <a:off x="682625" y="200025"/>
            <a:ext cx="10671175" cy="5976938"/>
          </a:xfrm>
        </p:spPr>
        <p:txBody>
          <a:bodyPr>
            <a:normAutofit/>
          </a:bodyPr>
          <a:lstStyle/>
          <a:p>
            <a:pPr marL="0" indent="0">
              <a:buNone/>
            </a:pPr>
            <a:r>
              <a:rPr lang="en-US" sz="3200" b="1" dirty="0"/>
              <a:t>CONSISTENCY:</a:t>
            </a:r>
          </a:p>
          <a:p>
            <a:r>
              <a:rPr lang="en-US" sz="3200" dirty="0"/>
              <a:t>Serous: It is clear, watery and frothy. It is seen in broncho-alveolar carcinoma. It may be pink, as occurs in pulmonary </a:t>
            </a:r>
            <a:r>
              <a:rPr lang="en-US" sz="3200" dirty="0" err="1"/>
              <a:t>oedema,broncho</a:t>
            </a:r>
            <a:r>
              <a:rPr lang="en-US" sz="3200" dirty="0"/>
              <a:t> alveolar carcinoma</a:t>
            </a:r>
          </a:p>
          <a:p>
            <a:r>
              <a:rPr lang="en-US" sz="3200" dirty="0"/>
              <a:t>Mucoid: It is clear, greyish white or black in </a:t>
            </a:r>
            <a:r>
              <a:rPr lang="en-US" sz="3200" dirty="0" err="1"/>
              <a:t>colour</a:t>
            </a:r>
            <a:r>
              <a:rPr lang="en-US" sz="3200" dirty="0"/>
              <a:t> and frothy. It may be seen in conditions like chronic bronchitis and chronic asthma.</a:t>
            </a:r>
          </a:p>
          <a:p>
            <a:r>
              <a:rPr lang="en-US" sz="3200" dirty="0"/>
              <a:t>Mucopurulent or purulent: Yellowish or greenish brown in </a:t>
            </a:r>
            <a:r>
              <a:rPr lang="en-US" sz="3200" dirty="0" err="1"/>
              <a:t>colour</a:t>
            </a:r>
            <a:r>
              <a:rPr lang="en-US" sz="3200" dirty="0"/>
              <a:t>, seen in bacterial infection(</a:t>
            </a:r>
            <a:r>
              <a:rPr lang="en-US" sz="3200" dirty="0" err="1"/>
              <a:t>pneumonia,LRTI</a:t>
            </a:r>
            <a:r>
              <a:rPr lang="en-US" sz="3200" dirty="0"/>
              <a:t>)</a:t>
            </a:r>
          </a:p>
          <a:p>
            <a:r>
              <a:rPr lang="en-US" sz="3200" dirty="0"/>
              <a:t>Purulent: lung abscess, empyema</a:t>
            </a:r>
          </a:p>
        </p:txBody>
      </p:sp>
    </p:spTree>
    <p:extLst>
      <p:ext uri="{BB962C8B-B14F-4D97-AF65-F5344CB8AC3E}">
        <p14:creationId xmlns:p14="http://schemas.microsoft.com/office/powerpoint/2010/main" val="520782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945DA2-19D5-926C-4D6D-102BAFD37692}"/>
              </a:ext>
            </a:extLst>
          </p:cNvPr>
          <p:cNvSpPr>
            <a:spLocks noGrp="1"/>
          </p:cNvSpPr>
          <p:nvPr>
            <p:ph idx="1"/>
          </p:nvPr>
        </p:nvSpPr>
        <p:spPr>
          <a:xfrm>
            <a:off x="735724" y="483476"/>
            <a:ext cx="10618076" cy="5693487"/>
          </a:xfrm>
        </p:spPr>
        <p:txBody>
          <a:bodyPr>
            <a:normAutofit/>
          </a:bodyPr>
          <a:lstStyle/>
          <a:p>
            <a:r>
              <a:rPr lang="en-US" dirty="0"/>
              <a:t>Bronchial asthma: Macroscopically the sputum is worm like, which are remnants of casts of bronchus.</a:t>
            </a:r>
          </a:p>
          <a:p>
            <a:r>
              <a:rPr lang="en-US" dirty="0"/>
              <a:t>Microscopically, the sputum consists of:</a:t>
            </a:r>
          </a:p>
          <a:p>
            <a:pPr marL="0" indent="0">
              <a:buNone/>
            </a:pPr>
            <a:r>
              <a:rPr lang="en-US" dirty="0"/>
              <a:t>a. Eosinophils</a:t>
            </a:r>
          </a:p>
          <a:p>
            <a:pPr marL="0" indent="0">
              <a:buNone/>
            </a:pPr>
            <a:r>
              <a:rPr lang="en-US" dirty="0"/>
              <a:t>b. Desquamated epithelium</a:t>
            </a:r>
          </a:p>
          <a:p>
            <a:pPr marL="0" indent="0">
              <a:buNone/>
            </a:pPr>
            <a:r>
              <a:rPr lang="en-US" dirty="0"/>
              <a:t>c. </a:t>
            </a:r>
            <a:r>
              <a:rPr lang="en-US" dirty="0" err="1"/>
              <a:t>Cruschmann</a:t>
            </a:r>
            <a:r>
              <a:rPr lang="en-US" dirty="0"/>
              <a:t> spirals (whorled mucous plugs)</a:t>
            </a:r>
          </a:p>
          <a:p>
            <a:pPr marL="0" indent="0">
              <a:buNone/>
            </a:pPr>
            <a:r>
              <a:rPr lang="en-US" dirty="0"/>
              <a:t>d. Charcot-Leyden crystals (crystalloid debris of eosinophil membrane)</a:t>
            </a:r>
          </a:p>
          <a:p>
            <a:pPr marL="0" indent="0">
              <a:buNone/>
            </a:pPr>
            <a:r>
              <a:rPr lang="en-US" dirty="0"/>
              <a:t>e. Creola bodies (exfoliated cells due to disruption of mucosal integrity).</a:t>
            </a:r>
          </a:p>
          <a:p>
            <a:endParaRPr lang="en-US" dirty="0"/>
          </a:p>
        </p:txBody>
      </p:sp>
    </p:spTree>
    <p:extLst>
      <p:ext uri="{BB962C8B-B14F-4D97-AF65-F5344CB8AC3E}">
        <p14:creationId xmlns:p14="http://schemas.microsoft.com/office/powerpoint/2010/main" val="532627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B620FF-A556-A6B1-4D0E-B56D42AB1D09}"/>
              </a:ext>
            </a:extLst>
          </p:cNvPr>
          <p:cNvSpPr>
            <a:spLocks noGrp="1"/>
          </p:cNvSpPr>
          <p:nvPr>
            <p:ph idx="1"/>
          </p:nvPr>
        </p:nvSpPr>
        <p:spPr>
          <a:xfrm>
            <a:off x="746234" y="819807"/>
            <a:ext cx="10607566" cy="5357156"/>
          </a:xfrm>
        </p:spPr>
        <p:txBody>
          <a:bodyPr/>
          <a:lstStyle/>
          <a:p>
            <a:pPr marL="0" indent="0">
              <a:buNone/>
            </a:pPr>
            <a:r>
              <a:rPr lang="en-US" b="1" dirty="0" err="1"/>
              <a:t>Odour</a:t>
            </a:r>
            <a:r>
              <a:rPr lang="en-US" b="1" dirty="0"/>
              <a:t> of Sputum</a:t>
            </a:r>
          </a:p>
          <a:p>
            <a:r>
              <a:rPr lang="en-US" dirty="0"/>
              <a:t>Offensive and </a:t>
            </a:r>
            <a:r>
              <a:rPr lang="en-US" dirty="0" err="1"/>
              <a:t>foetid</a:t>
            </a:r>
            <a:r>
              <a:rPr lang="en-US" dirty="0"/>
              <a:t>:</a:t>
            </a:r>
          </a:p>
          <a:p>
            <a:pPr marL="0" indent="0">
              <a:buNone/>
            </a:pPr>
            <a:r>
              <a:rPr lang="en-US" dirty="0"/>
              <a:t>a. Lung abscess</a:t>
            </a:r>
          </a:p>
          <a:p>
            <a:pPr marL="0" indent="0">
              <a:buNone/>
            </a:pPr>
            <a:r>
              <a:rPr lang="en-US" dirty="0"/>
              <a:t>b. Bronchiectasis</a:t>
            </a:r>
          </a:p>
          <a:p>
            <a:pPr marL="0" indent="0">
              <a:buNone/>
            </a:pPr>
            <a:r>
              <a:rPr lang="en-US" dirty="0"/>
              <a:t>c. Anaerobic bacterial infection.</a:t>
            </a:r>
          </a:p>
        </p:txBody>
      </p:sp>
    </p:spTree>
    <p:extLst>
      <p:ext uri="{BB962C8B-B14F-4D97-AF65-F5344CB8AC3E}">
        <p14:creationId xmlns:p14="http://schemas.microsoft.com/office/powerpoint/2010/main" val="1763726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5887B-F278-D8AC-7B8F-513FD5EEE483}"/>
              </a:ext>
            </a:extLst>
          </p:cNvPr>
          <p:cNvSpPr>
            <a:spLocks noGrp="1"/>
          </p:cNvSpPr>
          <p:nvPr>
            <p:ph type="title"/>
          </p:nvPr>
        </p:nvSpPr>
        <p:spPr/>
        <p:txBody>
          <a:bodyPr/>
          <a:lstStyle/>
          <a:p>
            <a:r>
              <a:rPr lang="en-US" dirty="0"/>
              <a:t>Investigations for the evaluation of cough</a:t>
            </a:r>
          </a:p>
        </p:txBody>
      </p:sp>
      <p:sp>
        <p:nvSpPr>
          <p:cNvPr id="3" name="Content Placeholder 2">
            <a:extLst>
              <a:ext uri="{FF2B5EF4-FFF2-40B4-BE49-F238E27FC236}">
                <a16:creationId xmlns:a16="http://schemas.microsoft.com/office/drawing/2014/main" id="{5B551E59-DD3F-088D-4AB1-10CBAC592EB4}"/>
              </a:ext>
            </a:extLst>
          </p:cNvPr>
          <p:cNvSpPr>
            <a:spLocks noGrp="1"/>
          </p:cNvSpPr>
          <p:nvPr>
            <p:ph idx="1"/>
          </p:nvPr>
        </p:nvSpPr>
        <p:spPr/>
        <p:txBody>
          <a:bodyPr/>
          <a:lstStyle/>
          <a:p>
            <a:r>
              <a:rPr lang="en-US" dirty="0"/>
              <a:t>Staining techniques-gram stain, ZN </a:t>
            </a:r>
            <a:r>
              <a:rPr lang="en-US" dirty="0" err="1"/>
              <a:t>stain,special</a:t>
            </a:r>
            <a:r>
              <a:rPr lang="en-US" dirty="0"/>
              <a:t> stains</a:t>
            </a:r>
          </a:p>
          <a:p>
            <a:r>
              <a:rPr lang="en-US" dirty="0"/>
              <a:t>Blood investigations-</a:t>
            </a:r>
            <a:r>
              <a:rPr lang="en-US" dirty="0" err="1"/>
              <a:t>CBC,CRP,Pro</a:t>
            </a:r>
            <a:r>
              <a:rPr lang="en-US" dirty="0"/>
              <a:t>-calcitonin</a:t>
            </a:r>
          </a:p>
          <a:p>
            <a:r>
              <a:rPr lang="en-US" dirty="0"/>
              <a:t>Imaging techniques-</a:t>
            </a:r>
            <a:r>
              <a:rPr lang="en-US" dirty="0" err="1"/>
              <a:t>xray</a:t>
            </a:r>
            <a:r>
              <a:rPr lang="en-US" dirty="0"/>
              <a:t>, </a:t>
            </a:r>
            <a:r>
              <a:rPr lang="en-US" dirty="0" err="1"/>
              <a:t>hrct</a:t>
            </a:r>
            <a:r>
              <a:rPr lang="en-US" dirty="0"/>
              <a:t> thorax</a:t>
            </a:r>
          </a:p>
          <a:p>
            <a:r>
              <a:rPr lang="en-US" dirty="0"/>
              <a:t>PFT</a:t>
            </a:r>
          </a:p>
          <a:p>
            <a:r>
              <a:rPr lang="en-US" dirty="0"/>
              <a:t>Bronchoscopy</a:t>
            </a:r>
          </a:p>
          <a:p>
            <a:r>
              <a:rPr lang="en-US" dirty="0"/>
              <a:t>Sputum cytology</a:t>
            </a:r>
          </a:p>
          <a:p>
            <a:r>
              <a:rPr lang="en-US" dirty="0"/>
              <a:t>Psychological </a:t>
            </a:r>
            <a:r>
              <a:rPr lang="en-US" dirty="0" err="1"/>
              <a:t>assesment</a:t>
            </a:r>
            <a:endParaRPr lang="en-US" dirty="0"/>
          </a:p>
        </p:txBody>
      </p:sp>
    </p:spTree>
    <p:extLst>
      <p:ext uri="{BB962C8B-B14F-4D97-AF65-F5344CB8AC3E}">
        <p14:creationId xmlns:p14="http://schemas.microsoft.com/office/powerpoint/2010/main" val="368975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30594-EF3A-5BF6-93AD-1C14894E93DF}"/>
              </a:ext>
            </a:extLst>
          </p:cNvPr>
          <p:cNvSpPr>
            <a:spLocks noGrp="1"/>
          </p:cNvSpPr>
          <p:nvPr>
            <p:ph type="title"/>
          </p:nvPr>
        </p:nvSpPr>
        <p:spPr/>
        <p:txBody>
          <a:bodyPr>
            <a:normAutofit/>
          </a:bodyPr>
          <a:lstStyle/>
          <a:p>
            <a:r>
              <a:rPr lang="en-US" sz="4800" b="1" dirty="0"/>
              <a:t>COUGH:</a:t>
            </a:r>
          </a:p>
        </p:txBody>
      </p:sp>
      <p:sp>
        <p:nvSpPr>
          <p:cNvPr id="3" name="Content Placeholder 2">
            <a:extLst>
              <a:ext uri="{FF2B5EF4-FFF2-40B4-BE49-F238E27FC236}">
                <a16:creationId xmlns:a16="http://schemas.microsoft.com/office/drawing/2014/main" id="{86A4169A-CD50-A54B-F0EF-B8B7853DA323}"/>
              </a:ext>
            </a:extLst>
          </p:cNvPr>
          <p:cNvSpPr>
            <a:spLocks noGrp="1"/>
          </p:cNvSpPr>
          <p:nvPr>
            <p:ph idx="1"/>
          </p:nvPr>
        </p:nvSpPr>
        <p:spPr/>
        <p:txBody>
          <a:bodyPr/>
          <a:lstStyle/>
          <a:p>
            <a:r>
              <a:rPr lang="en-US" dirty="0"/>
              <a:t>It is the reflex act of forceful expiration against a closed glottis that helps in clearing excessive secretions and  foreign material from airways.it is an important </a:t>
            </a:r>
            <a:r>
              <a:rPr lang="en-US" dirty="0" err="1"/>
              <a:t>defence</a:t>
            </a:r>
            <a:r>
              <a:rPr lang="en-US" dirty="0"/>
              <a:t> mechanism of body</a:t>
            </a:r>
          </a:p>
        </p:txBody>
      </p:sp>
    </p:spTree>
    <p:extLst>
      <p:ext uri="{BB962C8B-B14F-4D97-AF65-F5344CB8AC3E}">
        <p14:creationId xmlns:p14="http://schemas.microsoft.com/office/powerpoint/2010/main" val="2116229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53950-ACDF-21CA-6474-2E44597D66BE}"/>
              </a:ext>
            </a:extLst>
          </p:cNvPr>
          <p:cNvSpPr>
            <a:spLocks noGrp="1"/>
          </p:cNvSpPr>
          <p:nvPr>
            <p:ph type="title"/>
          </p:nvPr>
        </p:nvSpPr>
        <p:spPr/>
        <p:txBody>
          <a:bodyPr/>
          <a:lstStyle/>
          <a:p>
            <a:r>
              <a:rPr lang="en-US" dirty="0"/>
              <a:t>HAEMOPTYSIS:</a:t>
            </a:r>
          </a:p>
        </p:txBody>
      </p:sp>
      <p:sp>
        <p:nvSpPr>
          <p:cNvPr id="3" name="Content Placeholder 2">
            <a:extLst>
              <a:ext uri="{FF2B5EF4-FFF2-40B4-BE49-F238E27FC236}">
                <a16:creationId xmlns:a16="http://schemas.microsoft.com/office/drawing/2014/main" id="{D8FEB985-C9D1-739F-8B3D-D7F16112199B}"/>
              </a:ext>
            </a:extLst>
          </p:cNvPr>
          <p:cNvSpPr>
            <a:spLocks noGrp="1"/>
          </p:cNvSpPr>
          <p:nvPr>
            <p:ph idx="1"/>
          </p:nvPr>
        </p:nvSpPr>
        <p:spPr/>
        <p:txBody>
          <a:bodyPr/>
          <a:lstStyle/>
          <a:p>
            <a:r>
              <a:rPr lang="en-US" dirty="0"/>
              <a:t>It is Defined As expectoration of Blood OR Blood tinged sputum from Lower Respiratory Tract</a:t>
            </a:r>
          </a:p>
          <a:p>
            <a:r>
              <a:rPr lang="en-US" dirty="0"/>
              <a:t>Most cases of hemoptysis results from disruption of Branches of Bronchial arterial tree</a:t>
            </a:r>
          </a:p>
          <a:p>
            <a:endParaRPr lang="en-US" dirty="0"/>
          </a:p>
        </p:txBody>
      </p:sp>
    </p:spTree>
    <p:extLst>
      <p:ext uri="{BB962C8B-B14F-4D97-AF65-F5344CB8AC3E}">
        <p14:creationId xmlns:p14="http://schemas.microsoft.com/office/powerpoint/2010/main" val="1180622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45387-94C0-074B-B715-7DF6B20A48E6}"/>
              </a:ext>
            </a:extLst>
          </p:cNvPr>
          <p:cNvSpPr>
            <a:spLocks noGrp="1"/>
          </p:cNvSpPr>
          <p:nvPr>
            <p:ph type="title"/>
          </p:nvPr>
        </p:nvSpPr>
        <p:spPr>
          <a:xfrm>
            <a:off x="838200" y="144408"/>
            <a:ext cx="5037083" cy="696420"/>
          </a:xfrm>
        </p:spPr>
        <p:txBody>
          <a:bodyPr>
            <a:normAutofit fontScale="90000"/>
          </a:bodyPr>
          <a:lstStyle/>
          <a:p>
            <a:r>
              <a:rPr lang="en-US" dirty="0"/>
              <a:t>Causes of </a:t>
            </a:r>
            <a:r>
              <a:rPr lang="en-US" dirty="0" err="1"/>
              <a:t>Haemoptysis</a:t>
            </a:r>
            <a:endParaRPr lang="en-US" dirty="0"/>
          </a:p>
        </p:txBody>
      </p:sp>
      <p:sp>
        <p:nvSpPr>
          <p:cNvPr id="3" name="Content Placeholder 2">
            <a:extLst>
              <a:ext uri="{FF2B5EF4-FFF2-40B4-BE49-F238E27FC236}">
                <a16:creationId xmlns:a16="http://schemas.microsoft.com/office/drawing/2014/main" id="{2A624F16-C227-66B5-F40D-27734FD888E1}"/>
              </a:ext>
            </a:extLst>
          </p:cNvPr>
          <p:cNvSpPr>
            <a:spLocks noGrp="1"/>
          </p:cNvSpPr>
          <p:nvPr>
            <p:ph idx="1"/>
          </p:nvPr>
        </p:nvSpPr>
        <p:spPr>
          <a:xfrm>
            <a:off x="536028" y="840828"/>
            <a:ext cx="10817772" cy="5336135"/>
          </a:xfrm>
        </p:spPr>
        <p:txBody>
          <a:bodyPr>
            <a:normAutofit/>
          </a:bodyPr>
          <a:lstStyle/>
          <a:p>
            <a:r>
              <a:rPr lang="en-US" u="sng" dirty="0"/>
              <a:t>Infection</a:t>
            </a:r>
          </a:p>
          <a:p>
            <a:pPr marL="0" indent="0">
              <a:buNone/>
            </a:pPr>
            <a:r>
              <a:rPr lang="en-US" dirty="0"/>
              <a:t>a. Tuberculosis</a:t>
            </a:r>
          </a:p>
          <a:p>
            <a:pPr marL="0" indent="0">
              <a:buNone/>
            </a:pPr>
            <a:r>
              <a:rPr lang="en-US" dirty="0"/>
              <a:t>b. Lung abscess</a:t>
            </a:r>
          </a:p>
          <a:p>
            <a:pPr marL="0" indent="0">
              <a:buNone/>
            </a:pPr>
            <a:r>
              <a:rPr lang="en-US" dirty="0"/>
              <a:t>c. Bronchiectasis</a:t>
            </a:r>
          </a:p>
          <a:p>
            <a:pPr marL="0" indent="0">
              <a:buNone/>
            </a:pPr>
            <a:r>
              <a:rPr lang="en-US" dirty="0"/>
              <a:t>d. Pneumonia</a:t>
            </a:r>
          </a:p>
          <a:p>
            <a:pPr marL="0" indent="0">
              <a:buNone/>
            </a:pPr>
            <a:r>
              <a:rPr lang="en-US" dirty="0"/>
              <a:t>e. Fungal infection (</a:t>
            </a:r>
            <a:r>
              <a:rPr lang="en-US" dirty="0" err="1"/>
              <a:t>aspergillosis,nocardiosis,blastomycosis</a:t>
            </a:r>
            <a:r>
              <a:rPr lang="en-US" dirty="0"/>
              <a:t>)</a:t>
            </a:r>
          </a:p>
          <a:p>
            <a:r>
              <a:rPr lang="en-US" u="sng" dirty="0"/>
              <a:t>Neoplasm</a:t>
            </a:r>
          </a:p>
          <a:p>
            <a:pPr marL="0" indent="0">
              <a:buNone/>
            </a:pPr>
            <a:r>
              <a:rPr lang="en-US" dirty="0"/>
              <a:t>Bronchogenic carcinoma</a:t>
            </a:r>
          </a:p>
          <a:p>
            <a:pPr marL="0" indent="0">
              <a:buNone/>
            </a:pPr>
            <a:r>
              <a:rPr lang="en-US" dirty="0"/>
              <a:t>Bronchial adenoma</a:t>
            </a:r>
          </a:p>
          <a:p>
            <a:pPr marL="0" indent="0">
              <a:buNone/>
            </a:pPr>
            <a:r>
              <a:rPr lang="en-US" dirty="0"/>
              <a:t>Metastatic </a:t>
            </a:r>
            <a:r>
              <a:rPr lang="en-US" dirty="0" err="1"/>
              <a:t>tumour</a:t>
            </a:r>
            <a:r>
              <a:rPr lang="en-US" dirty="0"/>
              <a:t> to lung.</a:t>
            </a:r>
          </a:p>
        </p:txBody>
      </p:sp>
    </p:spTree>
    <p:extLst>
      <p:ext uri="{BB962C8B-B14F-4D97-AF65-F5344CB8AC3E}">
        <p14:creationId xmlns:p14="http://schemas.microsoft.com/office/powerpoint/2010/main" val="2307991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320D7-EF42-6A62-0B9E-BF6DE34FB370}"/>
              </a:ext>
            </a:extLst>
          </p:cNvPr>
          <p:cNvSpPr>
            <a:spLocks noGrp="1"/>
          </p:cNvSpPr>
          <p:nvPr>
            <p:ph idx="1"/>
          </p:nvPr>
        </p:nvSpPr>
        <p:spPr>
          <a:xfrm>
            <a:off x="838200" y="357352"/>
            <a:ext cx="10515600" cy="5819611"/>
          </a:xfrm>
        </p:spPr>
        <p:txBody>
          <a:bodyPr/>
          <a:lstStyle/>
          <a:p>
            <a:r>
              <a:rPr lang="en-US" u="sng" dirty="0"/>
              <a:t>Cardiovascular Disorders</a:t>
            </a:r>
          </a:p>
          <a:p>
            <a:pPr marL="0" indent="0">
              <a:buNone/>
            </a:pPr>
            <a:r>
              <a:rPr lang="en-US" dirty="0"/>
              <a:t>Mitral stenosis</a:t>
            </a:r>
          </a:p>
          <a:p>
            <a:pPr marL="0" indent="0">
              <a:buNone/>
            </a:pPr>
            <a:r>
              <a:rPr lang="en-US" dirty="0"/>
              <a:t>Pulmonary hypertension</a:t>
            </a:r>
          </a:p>
          <a:p>
            <a:pPr marL="0" indent="0">
              <a:buNone/>
            </a:pPr>
            <a:r>
              <a:rPr lang="en-US" dirty="0"/>
              <a:t>Aortic aneurysm</a:t>
            </a:r>
          </a:p>
          <a:p>
            <a:pPr marL="0" indent="0">
              <a:buNone/>
            </a:pPr>
            <a:r>
              <a:rPr lang="en-US" dirty="0"/>
              <a:t>Arteriovenous malformation</a:t>
            </a:r>
          </a:p>
          <a:p>
            <a:pPr marL="0" indent="0">
              <a:buNone/>
            </a:pPr>
            <a:r>
              <a:rPr lang="en-US" dirty="0"/>
              <a:t>Pulmonary embolism.</a:t>
            </a:r>
          </a:p>
          <a:p>
            <a:r>
              <a:rPr lang="en-US" u="sng" dirty="0"/>
              <a:t>Congenital</a:t>
            </a:r>
          </a:p>
          <a:p>
            <a:pPr marL="0" indent="0">
              <a:buNone/>
            </a:pPr>
            <a:r>
              <a:rPr lang="en-US" dirty="0"/>
              <a:t> Bronchial cyst</a:t>
            </a:r>
          </a:p>
          <a:p>
            <a:pPr marL="0" indent="0">
              <a:buNone/>
            </a:pPr>
            <a:r>
              <a:rPr lang="en-US" dirty="0"/>
              <a:t>Sequestration of lung</a:t>
            </a:r>
          </a:p>
          <a:p>
            <a:pPr marL="0" indent="0">
              <a:buNone/>
            </a:pPr>
            <a:r>
              <a:rPr lang="en-US" dirty="0"/>
              <a:t>- </a:t>
            </a:r>
            <a:r>
              <a:rPr lang="en-US" dirty="0" err="1"/>
              <a:t>Intralobar</a:t>
            </a:r>
            <a:endParaRPr lang="en-US" dirty="0"/>
          </a:p>
          <a:p>
            <a:pPr marL="0" indent="0">
              <a:buNone/>
            </a:pPr>
            <a:r>
              <a:rPr lang="en-US" dirty="0"/>
              <a:t>- </a:t>
            </a:r>
            <a:r>
              <a:rPr lang="en-US" dirty="0" err="1"/>
              <a:t>Extralobar</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3549011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5A51E1-4404-68AB-E5B2-FED35565579D}"/>
              </a:ext>
            </a:extLst>
          </p:cNvPr>
          <p:cNvSpPr>
            <a:spLocks noGrp="1"/>
          </p:cNvSpPr>
          <p:nvPr>
            <p:ph idx="1"/>
          </p:nvPr>
        </p:nvSpPr>
        <p:spPr>
          <a:xfrm>
            <a:off x="525517" y="441434"/>
            <a:ext cx="10828283" cy="5735529"/>
          </a:xfrm>
        </p:spPr>
        <p:txBody>
          <a:bodyPr>
            <a:normAutofit/>
          </a:bodyPr>
          <a:lstStyle/>
          <a:p>
            <a:r>
              <a:rPr lang="en-US" u="sng" dirty="0"/>
              <a:t>Collagen Vascular Disorder</a:t>
            </a:r>
          </a:p>
          <a:p>
            <a:pPr marL="0" indent="0">
              <a:buNone/>
            </a:pPr>
            <a:r>
              <a:rPr lang="en-US" dirty="0"/>
              <a:t>Vasculitis</a:t>
            </a:r>
          </a:p>
          <a:p>
            <a:pPr marL="0" indent="0">
              <a:buNone/>
            </a:pPr>
            <a:r>
              <a:rPr lang="en-US" dirty="0"/>
              <a:t>Wegener's granulomatosis</a:t>
            </a:r>
          </a:p>
          <a:p>
            <a:pPr marL="0" indent="0">
              <a:buNone/>
            </a:pPr>
            <a:r>
              <a:rPr lang="en-US" dirty="0"/>
              <a:t>Goodpasture's syndrome.</a:t>
            </a:r>
          </a:p>
          <a:p>
            <a:r>
              <a:rPr lang="en-US" u="sng" dirty="0"/>
              <a:t>Traumatic</a:t>
            </a:r>
          </a:p>
          <a:p>
            <a:pPr marL="0" indent="0">
              <a:buNone/>
            </a:pPr>
            <a:r>
              <a:rPr lang="en-US" dirty="0"/>
              <a:t>1.Non-iatrogenic</a:t>
            </a:r>
          </a:p>
          <a:p>
            <a:pPr marL="0" indent="0">
              <a:buNone/>
            </a:pPr>
            <a:r>
              <a:rPr lang="en-US" dirty="0"/>
              <a:t>Blunt injury</a:t>
            </a:r>
          </a:p>
          <a:p>
            <a:pPr marL="0" indent="0">
              <a:buNone/>
            </a:pPr>
            <a:r>
              <a:rPr lang="en-US" dirty="0"/>
              <a:t>Inhalation of toxic gases or acid aspiration.</a:t>
            </a:r>
          </a:p>
          <a:p>
            <a:pPr marL="0" indent="0">
              <a:buNone/>
            </a:pPr>
            <a:r>
              <a:rPr lang="en-US" dirty="0"/>
              <a:t>2.latrogenic</a:t>
            </a:r>
          </a:p>
          <a:p>
            <a:pPr marL="0" indent="0">
              <a:buNone/>
            </a:pPr>
            <a:r>
              <a:rPr lang="en-US" dirty="0"/>
              <a:t>Diagnostic-Biopsy procedure</a:t>
            </a:r>
          </a:p>
          <a:p>
            <a:pPr marL="0" indent="0">
              <a:buNone/>
            </a:pPr>
            <a:r>
              <a:rPr lang="en-US" dirty="0"/>
              <a:t>Drug induced-Anticoagulants like </a:t>
            </a:r>
            <a:r>
              <a:rPr lang="en-US" dirty="0" err="1"/>
              <a:t>warfarin,Anti</a:t>
            </a:r>
            <a:r>
              <a:rPr lang="en-US" dirty="0"/>
              <a:t> platelets like aspirin and </a:t>
            </a:r>
            <a:r>
              <a:rPr lang="en-US" dirty="0" err="1"/>
              <a:t>clopidogrel,Recreational</a:t>
            </a:r>
            <a:r>
              <a:rPr lang="en-US" dirty="0"/>
              <a:t> drugs like cocaine</a:t>
            </a:r>
          </a:p>
          <a:p>
            <a:endParaRPr lang="en-US" dirty="0"/>
          </a:p>
        </p:txBody>
      </p:sp>
    </p:spTree>
    <p:extLst>
      <p:ext uri="{BB962C8B-B14F-4D97-AF65-F5344CB8AC3E}">
        <p14:creationId xmlns:p14="http://schemas.microsoft.com/office/powerpoint/2010/main" val="260557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5FCF30-F54B-F173-98A5-95410BD7C1A7}"/>
              </a:ext>
            </a:extLst>
          </p:cNvPr>
          <p:cNvSpPr>
            <a:spLocks noGrp="1"/>
          </p:cNvSpPr>
          <p:nvPr>
            <p:ph idx="1"/>
          </p:nvPr>
        </p:nvSpPr>
        <p:spPr>
          <a:xfrm>
            <a:off x="662152" y="630621"/>
            <a:ext cx="10691648" cy="5315114"/>
          </a:xfrm>
        </p:spPr>
        <p:txBody>
          <a:bodyPr/>
          <a:lstStyle/>
          <a:p>
            <a:pPr marL="0" indent="0">
              <a:buNone/>
            </a:pPr>
            <a:r>
              <a:rPr lang="en-US" dirty="0"/>
              <a:t>Miscellaneous</a:t>
            </a:r>
          </a:p>
          <a:p>
            <a:pPr marL="0" indent="0">
              <a:buNone/>
            </a:pPr>
            <a:r>
              <a:rPr lang="en-US" dirty="0"/>
              <a:t>Bleeding disorders.</a:t>
            </a:r>
          </a:p>
          <a:p>
            <a:pPr marL="0" indent="0">
              <a:buNone/>
            </a:pPr>
            <a:endParaRPr lang="en-US" dirty="0"/>
          </a:p>
          <a:p>
            <a:pPr marL="0" indent="0">
              <a:buNone/>
            </a:pPr>
            <a:endParaRPr lang="en-US" dirty="0"/>
          </a:p>
          <a:p>
            <a:pPr marL="0" indent="0">
              <a:buNone/>
            </a:pPr>
            <a:r>
              <a:rPr lang="en-US" dirty="0" err="1"/>
              <a:t>Haemoptysis</a:t>
            </a:r>
            <a:r>
              <a:rPr lang="en-US" dirty="0"/>
              <a:t> is uncommon in:</a:t>
            </a:r>
          </a:p>
          <a:p>
            <a:pPr marL="0" indent="0">
              <a:buNone/>
            </a:pPr>
            <a:r>
              <a:rPr lang="en-US" dirty="0"/>
              <a:t>• Metastatic lesions of the lung except in secondaries due to choriocarcinoma and renal cell carcinoma.</a:t>
            </a:r>
          </a:p>
          <a:p>
            <a:r>
              <a:rPr lang="en-US" dirty="0"/>
              <a:t>Viral infection</a:t>
            </a:r>
          </a:p>
        </p:txBody>
      </p:sp>
    </p:spTree>
    <p:extLst>
      <p:ext uri="{BB962C8B-B14F-4D97-AF65-F5344CB8AC3E}">
        <p14:creationId xmlns:p14="http://schemas.microsoft.com/office/powerpoint/2010/main" val="4192779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53B51-0D5E-1589-739C-F7846D1D1A73}"/>
              </a:ext>
            </a:extLst>
          </p:cNvPr>
          <p:cNvSpPr>
            <a:spLocks noGrp="1"/>
          </p:cNvSpPr>
          <p:nvPr>
            <p:ph type="title"/>
          </p:nvPr>
        </p:nvSpPr>
        <p:spPr>
          <a:xfrm>
            <a:off x="838200" y="365125"/>
            <a:ext cx="10515600" cy="843565"/>
          </a:xfrm>
        </p:spPr>
        <p:txBody>
          <a:bodyPr/>
          <a:lstStyle/>
          <a:p>
            <a:r>
              <a:rPr lang="en-US" dirty="0"/>
              <a:t>Severity of </a:t>
            </a:r>
            <a:r>
              <a:rPr lang="en-US" dirty="0" err="1"/>
              <a:t>Haemoptysis</a:t>
            </a:r>
            <a:endParaRPr lang="en-US" dirty="0"/>
          </a:p>
        </p:txBody>
      </p:sp>
      <p:sp>
        <p:nvSpPr>
          <p:cNvPr id="3" name="Content Placeholder 2">
            <a:extLst>
              <a:ext uri="{FF2B5EF4-FFF2-40B4-BE49-F238E27FC236}">
                <a16:creationId xmlns:a16="http://schemas.microsoft.com/office/drawing/2014/main" id="{243733E0-0F82-FC82-E590-87A2E60B0A76}"/>
              </a:ext>
            </a:extLst>
          </p:cNvPr>
          <p:cNvSpPr>
            <a:spLocks noGrp="1"/>
          </p:cNvSpPr>
          <p:nvPr>
            <p:ph idx="1"/>
          </p:nvPr>
        </p:nvSpPr>
        <p:spPr>
          <a:xfrm>
            <a:off x="430924" y="1208690"/>
            <a:ext cx="10922876" cy="4968273"/>
          </a:xfrm>
        </p:spPr>
        <p:txBody>
          <a:bodyPr>
            <a:normAutofit/>
          </a:bodyPr>
          <a:lstStyle/>
          <a:p>
            <a:pPr marL="0" indent="0">
              <a:buNone/>
            </a:pPr>
            <a:r>
              <a:rPr lang="en-US" sz="3200" dirty="0"/>
              <a:t>Mild-&lt;100 mL blood loss per day</a:t>
            </a:r>
          </a:p>
          <a:p>
            <a:pPr marL="0" indent="0">
              <a:buNone/>
            </a:pPr>
            <a:r>
              <a:rPr lang="en-US" sz="3200" dirty="0"/>
              <a:t>Moderate-100 to 150 mL blood loss per day</a:t>
            </a:r>
          </a:p>
          <a:p>
            <a:pPr marL="0" indent="0">
              <a:buNone/>
            </a:pPr>
            <a:r>
              <a:rPr lang="en-US" sz="3200" dirty="0"/>
              <a:t>Severe-Up to 200 mL blood loss per day</a:t>
            </a:r>
          </a:p>
          <a:p>
            <a:pPr marL="0" indent="0">
              <a:buNone/>
            </a:pPr>
            <a:r>
              <a:rPr lang="en-US" sz="3200" dirty="0"/>
              <a:t>Massive-&gt; 500 mL blood loss per day (or) rate of blood loss &gt; 150 mL/</a:t>
            </a:r>
            <a:r>
              <a:rPr lang="en-US" sz="3200" dirty="0" err="1"/>
              <a:t>hr</a:t>
            </a:r>
            <a:r>
              <a:rPr lang="en-US" sz="3200" dirty="0"/>
              <a:t> (or) 100 mL blood loss per day for more than 3 days.</a:t>
            </a:r>
          </a:p>
          <a:p>
            <a:pPr marL="0" indent="0">
              <a:buNone/>
            </a:pPr>
            <a:r>
              <a:rPr lang="en-US" sz="3200" dirty="0"/>
              <a:t>If there is &gt; 500 mL blood loss per day, aggressive intervention (rigid bronchoscopy or surgery) is </a:t>
            </a:r>
            <a:r>
              <a:rPr lang="en-US" sz="3200" dirty="0" err="1"/>
              <a:t>advo-cated</a:t>
            </a:r>
            <a:r>
              <a:rPr lang="en-US" sz="3200" dirty="0"/>
              <a:t>. If the blood loss is sub-massive, after subsidence of </a:t>
            </a:r>
            <a:r>
              <a:rPr lang="en-US" sz="3200" dirty="0" err="1"/>
              <a:t>haemoptysis</a:t>
            </a:r>
            <a:r>
              <a:rPr lang="en-US" sz="3200" dirty="0"/>
              <a:t>, </a:t>
            </a:r>
            <a:r>
              <a:rPr lang="en-US" sz="3200" dirty="0" err="1"/>
              <a:t>fibreoptic</a:t>
            </a:r>
            <a:r>
              <a:rPr lang="en-US" sz="3200" dirty="0"/>
              <a:t> bronchoscopy is indicated.</a:t>
            </a:r>
          </a:p>
        </p:txBody>
      </p:sp>
    </p:spTree>
    <p:extLst>
      <p:ext uri="{BB962C8B-B14F-4D97-AF65-F5344CB8AC3E}">
        <p14:creationId xmlns:p14="http://schemas.microsoft.com/office/powerpoint/2010/main" val="518416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3ECEE-AC8F-E46E-DA47-7DCF8487820C}"/>
              </a:ext>
            </a:extLst>
          </p:cNvPr>
          <p:cNvSpPr>
            <a:spLocks noGrp="1"/>
          </p:cNvSpPr>
          <p:nvPr>
            <p:ph type="title"/>
          </p:nvPr>
        </p:nvSpPr>
        <p:spPr>
          <a:xfrm>
            <a:off x="838200" y="365125"/>
            <a:ext cx="10515600" cy="496723"/>
          </a:xfrm>
        </p:spPr>
        <p:txBody>
          <a:bodyPr>
            <a:normAutofit fontScale="90000"/>
          </a:bodyPr>
          <a:lstStyle/>
          <a:p>
            <a:r>
              <a:rPr lang="en-US" dirty="0"/>
              <a:t>Types of </a:t>
            </a:r>
            <a:r>
              <a:rPr lang="en-US" dirty="0" err="1"/>
              <a:t>Haemoptysis</a:t>
            </a:r>
            <a:endParaRPr lang="en-US" dirty="0"/>
          </a:p>
        </p:txBody>
      </p:sp>
      <p:sp>
        <p:nvSpPr>
          <p:cNvPr id="3" name="Content Placeholder 2">
            <a:extLst>
              <a:ext uri="{FF2B5EF4-FFF2-40B4-BE49-F238E27FC236}">
                <a16:creationId xmlns:a16="http://schemas.microsoft.com/office/drawing/2014/main" id="{9E33E7A9-1CAC-B5E6-54D1-07FBEB02F497}"/>
              </a:ext>
            </a:extLst>
          </p:cNvPr>
          <p:cNvSpPr>
            <a:spLocks noGrp="1"/>
          </p:cNvSpPr>
          <p:nvPr>
            <p:ph idx="1"/>
          </p:nvPr>
        </p:nvSpPr>
        <p:spPr>
          <a:xfrm>
            <a:off x="838200" y="1072055"/>
            <a:ext cx="10515600" cy="5104908"/>
          </a:xfrm>
        </p:spPr>
        <p:txBody>
          <a:bodyPr>
            <a:normAutofit/>
          </a:bodyPr>
          <a:lstStyle/>
          <a:p>
            <a:r>
              <a:rPr lang="en-US" dirty="0"/>
              <a:t>Frank </a:t>
            </a:r>
            <a:r>
              <a:rPr lang="en-US" dirty="0" err="1"/>
              <a:t>haemoptysis</a:t>
            </a:r>
            <a:r>
              <a:rPr lang="en-US" dirty="0"/>
              <a:t>: It is the expectoration of blood </a:t>
            </a:r>
            <a:r>
              <a:rPr lang="en-US" dirty="0" err="1"/>
              <a:t>only.Massive</a:t>
            </a:r>
            <a:r>
              <a:rPr lang="en-US" dirty="0"/>
              <a:t> and fatal blood loss may occur. Frank </a:t>
            </a:r>
            <a:r>
              <a:rPr lang="en-US" dirty="0" err="1"/>
              <a:t>haemoptysis</a:t>
            </a:r>
            <a:r>
              <a:rPr lang="en-US" dirty="0"/>
              <a:t> daily suggests bronchogenic carcinoma.</a:t>
            </a:r>
          </a:p>
          <a:p>
            <a:r>
              <a:rPr lang="en-US" dirty="0"/>
              <a:t>Blood stained hemoptysis is found in bronchial </a:t>
            </a:r>
            <a:r>
              <a:rPr lang="en-US" dirty="0" err="1"/>
              <a:t>infection,suppurative</a:t>
            </a:r>
            <a:r>
              <a:rPr lang="en-US" dirty="0"/>
              <a:t> pneumonia</a:t>
            </a:r>
          </a:p>
          <a:p>
            <a:r>
              <a:rPr lang="en-US" dirty="0"/>
              <a:t>Frothy pink sputum is seen in pulmonary </a:t>
            </a:r>
            <a:r>
              <a:rPr lang="en-US" dirty="0" err="1"/>
              <a:t>odema</a:t>
            </a:r>
            <a:r>
              <a:rPr lang="en-US" dirty="0"/>
              <a:t> due to left ventricular failure</a:t>
            </a:r>
          </a:p>
          <a:p>
            <a:r>
              <a:rPr lang="en-US" dirty="0"/>
              <a:t>Rusty sputum (degradation products of hemoglobin mixed with sputum) found in Pneumococcal pneumonia and Klebsiella pneumonia</a:t>
            </a:r>
          </a:p>
          <a:p>
            <a:r>
              <a:rPr lang="en-US" dirty="0"/>
              <a:t>Endemic </a:t>
            </a:r>
            <a:r>
              <a:rPr lang="en-US" dirty="0" err="1"/>
              <a:t>haemoptysis</a:t>
            </a:r>
            <a:r>
              <a:rPr lang="en-US" dirty="0"/>
              <a:t>: Present in infection with Para-</a:t>
            </a:r>
            <a:r>
              <a:rPr lang="en-US" dirty="0" err="1"/>
              <a:t>gonimus</a:t>
            </a:r>
            <a:r>
              <a:rPr lang="en-US" dirty="0"/>
              <a:t> </a:t>
            </a:r>
            <a:r>
              <a:rPr lang="en-US" dirty="0" err="1"/>
              <a:t>westermani</a:t>
            </a:r>
            <a:r>
              <a:rPr lang="en-US" dirty="0"/>
              <a:t> (lung fluke).mostly seen in people residing in Himalayan belt</a:t>
            </a:r>
          </a:p>
        </p:txBody>
      </p:sp>
    </p:spTree>
    <p:extLst>
      <p:ext uri="{BB962C8B-B14F-4D97-AF65-F5344CB8AC3E}">
        <p14:creationId xmlns:p14="http://schemas.microsoft.com/office/powerpoint/2010/main" val="3795721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E0C40-10AB-A5F2-2A6F-2B82C25DED01}"/>
              </a:ext>
            </a:extLst>
          </p:cNvPr>
          <p:cNvSpPr>
            <a:spLocks noGrp="1"/>
          </p:cNvSpPr>
          <p:nvPr>
            <p:ph type="title"/>
          </p:nvPr>
        </p:nvSpPr>
        <p:spPr/>
        <p:txBody>
          <a:bodyPr/>
          <a:lstStyle/>
          <a:p>
            <a:r>
              <a:rPr lang="en-IN" dirty="0"/>
              <a:t>Difference between </a:t>
            </a:r>
            <a:r>
              <a:rPr lang="en-IN" dirty="0" err="1"/>
              <a:t>Hemoptysis</a:t>
            </a:r>
            <a:r>
              <a:rPr lang="en-IN" dirty="0"/>
              <a:t> and hematemesis</a:t>
            </a:r>
          </a:p>
        </p:txBody>
      </p:sp>
      <p:sp>
        <p:nvSpPr>
          <p:cNvPr id="3" name="Content Placeholder 2">
            <a:extLst>
              <a:ext uri="{FF2B5EF4-FFF2-40B4-BE49-F238E27FC236}">
                <a16:creationId xmlns:a16="http://schemas.microsoft.com/office/drawing/2014/main" id="{38C37A6C-783F-E93D-B4A1-AF1E48B10A0F}"/>
              </a:ext>
            </a:extLst>
          </p:cNvPr>
          <p:cNvSpPr>
            <a:spLocks noGrp="1"/>
          </p:cNvSpPr>
          <p:nvPr>
            <p:ph idx="1"/>
          </p:nvPr>
        </p:nvSpPr>
        <p:spPr/>
        <p:txBody>
          <a:bodyPr/>
          <a:lstStyle/>
          <a:p>
            <a:r>
              <a:rPr lang="en-IN" dirty="0"/>
              <a:t>Absence of nausea and vomiting</a:t>
            </a:r>
          </a:p>
          <a:p>
            <a:r>
              <a:rPr lang="en-IN" dirty="0"/>
              <a:t>After the episode sputum is always blood tinged</a:t>
            </a:r>
          </a:p>
          <a:p>
            <a:r>
              <a:rPr lang="en-IN" dirty="0"/>
              <a:t>Sputum is </a:t>
            </a:r>
            <a:r>
              <a:rPr lang="en-IN" dirty="0" err="1"/>
              <a:t>frothy,bright</a:t>
            </a:r>
            <a:r>
              <a:rPr lang="en-IN" dirty="0"/>
              <a:t> red to pink in colour</a:t>
            </a:r>
          </a:p>
          <a:p>
            <a:r>
              <a:rPr lang="en-IN" dirty="0"/>
              <a:t>Alkaline pH and mixed with macrophages and neutrophils rather than acidic PH and food particles as seen in Hematemesis</a:t>
            </a:r>
          </a:p>
        </p:txBody>
      </p:sp>
    </p:spTree>
    <p:extLst>
      <p:ext uri="{BB962C8B-B14F-4D97-AF65-F5344CB8AC3E}">
        <p14:creationId xmlns:p14="http://schemas.microsoft.com/office/powerpoint/2010/main" val="93157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6A8F2-D25F-6562-17A8-A1C52A352B84}"/>
              </a:ext>
            </a:extLst>
          </p:cNvPr>
          <p:cNvSpPr>
            <a:spLocks noGrp="1"/>
          </p:cNvSpPr>
          <p:nvPr>
            <p:ph type="title"/>
          </p:nvPr>
        </p:nvSpPr>
        <p:spPr/>
        <p:txBody>
          <a:bodyPr/>
          <a:lstStyle/>
          <a:p>
            <a:r>
              <a:rPr lang="en-US" dirty="0"/>
              <a:t>Causes of </a:t>
            </a:r>
            <a:r>
              <a:rPr lang="en-US" dirty="0" err="1"/>
              <a:t>haemoptysis</a:t>
            </a:r>
            <a:r>
              <a:rPr lang="en-US" dirty="0"/>
              <a:t> in TB</a:t>
            </a:r>
          </a:p>
        </p:txBody>
      </p:sp>
      <p:sp>
        <p:nvSpPr>
          <p:cNvPr id="3" name="Content Placeholder 2">
            <a:extLst>
              <a:ext uri="{FF2B5EF4-FFF2-40B4-BE49-F238E27FC236}">
                <a16:creationId xmlns:a16="http://schemas.microsoft.com/office/drawing/2014/main" id="{97EF63FF-60CE-4734-8031-F7F52FEFD9C0}"/>
              </a:ext>
            </a:extLst>
          </p:cNvPr>
          <p:cNvSpPr>
            <a:spLocks noGrp="1"/>
          </p:cNvSpPr>
          <p:nvPr>
            <p:ph idx="1"/>
          </p:nvPr>
        </p:nvSpPr>
        <p:spPr/>
        <p:txBody>
          <a:bodyPr>
            <a:normAutofit/>
          </a:bodyPr>
          <a:lstStyle/>
          <a:p>
            <a:r>
              <a:rPr lang="en-US" dirty="0"/>
              <a:t>Active Tuberculosis-Tuberculous </a:t>
            </a:r>
            <a:r>
              <a:rPr lang="en-US" dirty="0" err="1"/>
              <a:t>vasculitis,Rupture</a:t>
            </a:r>
            <a:r>
              <a:rPr lang="en-US" dirty="0"/>
              <a:t> of Rasmussen's </a:t>
            </a:r>
            <a:r>
              <a:rPr lang="en-US" dirty="0" err="1"/>
              <a:t>aneurysm,Drug</a:t>
            </a:r>
            <a:r>
              <a:rPr lang="en-US" dirty="0"/>
              <a:t> induced - Rifampicin, Pyrazinamide (interferes with PT, APTT, INR)</a:t>
            </a:r>
          </a:p>
          <a:p>
            <a:endParaRPr lang="en-US" dirty="0"/>
          </a:p>
          <a:p>
            <a:r>
              <a:rPr lang="en-US" dirty="0"/>
              <a:t>Old TB- Calcification - calcified blood vessels </a:t>
            </a:r>
            <a:r>
              <a:rPr lang="en-US" dirty="0" err="1"/>
              <a:t>ruptures,Fungal</a:t>
            </a:r>
            <a:r>
              <a:rPr lang="en-US" dirty="0"/>
              <a:t> ball (aspergillosis),Post TB </a:t>
            </a:r>
            <a:r>
              <a:rPr lang="en-US" dirty="0" err="1"/>
              <a:t>bronchiectasis,Scar</a:t>
            </a:r>
            <a:r>
              <a:rPr lang="en-US" dirty="0"/>
              <a:t> carcinoma</a:t>
            </a:r>
          </a:p>
        </p:txBody>
      </p:sp>
    </p:spTree>
    <p:extLst>
      <p:ext uri="{BB962C8B-B14F-4D97-AF65-F5344CB8AC3E}">
        <p14:creationId xmlns:p14="http://schemas.microsoft.com/office/powerpoint/2010/main" val="2025381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1364-5591-75F2-CB3F-F0CCD460C9B0}"/>
              </a:ext>
            </a:extLst>
          </p:cNvPr>
          <p:cNvSpPr>
            <a:spLocks noGrp="1"/>
          </p:cNvSpPr>
          <p:nvPr>
            <p:ph type="title"/>
          </p:nvPr>
        </p:nvSpPr>
        <p:spPr/>
        <p:txBody>
          <a:bodyPr/>
          <a:lstStyle/>
          <a:p>
            <a:r>
              <a:rPr lang="en-US" dirty="0"/>
              <a:t>Causes of death in </a:t>
            </a:r>
            <a:r>
              <a:rPr lang="en-US" dirty="0" err="1"/>
              <a:t>haemoptysis</a:t>
            </a:r>
            <a:endParaRPr lang="en-US" dirty="0"/>
          </a:p>
        </p:txBody>
      </p:sp>
      <p:sp>
        <p:nvSpPr>
          <p:cNvPr id="3" name="Content Placeholder 2">
            <a:extLst>
              <a:ext uri="{FF2B5EF4-FFF2-40B4-BE49-F238E27FC236}">
                <a16:creationId xmlns:a16="http://schemas.microsoft.com/office/drawing/2014/main" id="{6FB66CE4-709B-329E-0A96-9F0FBB09B23F}"/>
              </a:ext>
            </a:extLst>
          </p:cNvPr>
          <p:cNvSpPr>
            <a:spLocks noGrp="1"/>
          </p:cNvSpPr>
          <p:nvPr>
            <p:ph idx="1"/>
          </p:nvPr>
        </p:nvSpPr>
        <p:spPr/>
        <p:txBody>
          <a:bodyPr/>
          <a:lstStyle/>
          <a:p>
            <a:r>
              <a:rPr lang="en-US" dirty="0"/>
              <a:t>Aspiration</a:t>
            </a:r>
          </a:p>
          <a:p>
            <a:r>
              <a:rPr lang="en-US" dirty="0" err="1"/>
              <a:t>Asphyxation</a:t>
            </a:r>
            <a:endParaRPr lang="en-US" dirty="0"/>
          </a:p>
          <a:p>
            <a:endParaRPr lang="en-US" dirty="0"/>
          </a:p>
        </p:txBody>
      </p:sp>
    </p:spTree>
    <p:extLst>
      <p:ext uri="{BB962C8B-B14F-4D97-AF65-F5344CB8AC3E}">
        <p14:creationId xmlns:p14="http://schemas.microsoft.com/office/powerpoint/2010/main" val="1014030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85671-0C85-BE1E-2B74-A48066CE2AA5}"/>
              </a:ext>
            </a:extLst>
          </p:cNvPr>
          <p:cNvSpPr>
            <a:spLocks noGrp="1"/>
          </p:cNvSpPr>
          <p:nvPr>
            <p:ph type="title"/>
          </p:nvPr>
        </p:nvSpPr>
        <p:spPr/>
        <p:txBody>
          <a:bodyPr/>
          <a:lstStyle/>
          <a:p>
            <a:r>
              <a:rPr lang="en-US" dirty="0"/>
              <a:t>MECHANISM OF COUGH :</a:t>
            </a:r>
          </a:p>
        </p:txBody>
      </p:sp>
      <p:sp>
        <p:nvSpPr>
          <p:cNvPr id="3" name="Content Placeholder 2">
            <a:extLst>
              <a:ext uri="{FF2B5EF4-FFF2-40B4-BE49-F238E27FC236}">
                <a16:creationId xmlns:a16="http://schemas.microsoft.com/office/drawing/2014/main" id="{121CE3A8-D84B-C96A-911E-31DE9C63F9F7}"/>
              </a:ext>
            </a:extLst>
          </p:cNvPr>
          <p:cNvSpPr>
            <a:spLocks noGrp="1"/>
          </p:cNvSpPr>
          <p:nvPr>
            <p:ph idx="1"/>
          </p:nvPr>
        </p:nvSpPr>
        <p:spPr/>
        <p:txBody>
          <a:bodyPr/>
          <a:lstStyle/>
          <a:p>
            <a:r>
              <a:rPr lang="en-US" dirty="0"/>
              <a:t>It is brought about by contraction of respiratory muscles against the closed glottis with a resultant increase in intrathoracic pressure followed by opening of the glottis with forced expiration at very high air flow rate in the upper airways.</a:t>
            </a:r>
          </a:p>
        </p:txBody>
      </p:sp>
    </p:spTree>
    <p:extLst>
      <p:ext uri="{BB962C8B-B14F-4D97-AF65-F5344CB8AC3E}">
        <p14:creationId xmlns:p14="http://schemas.microsoft.com/office/powerpoint/2010/main" val="2303905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991D1-4A0F-891C-E2D0-C30061E4E0CC}"/>
              </a:ext>
            </a:extLst>
          </p:cNvPr>
          <p:cNvSpPr>
            <a:spLocks noGrp="1"/>
          </p:cNvSpPr>
          <p:nvPr>
            <p:ph type="title"/>
          </p:nvPr>
        </p:nvSpPr>
        <p:spPr>
          <a:xfrm>
            <a:off x="838200" y="365126"/>
            <a:ext cx="10515600" cy="391620"/>
          </a:xfrm>
        </p:spPr>
        <p:txBody>
          <a:bodyPr>
            <a:normAutofit fontScale="90000"/>
          </a:bodyPr>
          <a:lstStyle/>
          <a:p>
            <a:r>
              <a:rPr lang="en-US" dirty="0"/>
              <a:t>Supportive Management</a:t>
            </a:r>
            <a:br>
              <a:rPr lang="en-US" dirty="0"/>
            </a:br>
            <a:endParaRPr lang="en-US" dirty="0"/>
          </a:p>
        </p:txBody>
      </p:sp>
      <p:sp>
        <p:nvSpPr>
          <p:cNvPr id="3" name="Content Placeholder 2">
            <a:extLst>
              <a:ext uri="{FF2B5EF4-FFF2-40B4-BE49-F238E27FC236}">
                <a16:creationId xmlns:a16="http://schemas.microsoft.com/office/drawing/2014/main" id="{9AAAE14A-92AF-454B-0092-BA32DE6CECF8}"/>
              </a:ext>
            </a:extLst>
          </p:cNvPr>
          <p:cNvSpPr>
            <a:spLocks noGrp="1"/>
          </p:cNvSpPr>
          <p:nvPr>
            <p:ph idx="1"/>
          </p:nvPr>
        </p:nvSpPr>
        <p:spPr>
          <a:xfrm>
            <a:off x="273268" y="756746"/>
            <a:ext cx="10859814" cy="4610922"/>
          </a:xfrm>
        </p:spPr>
        <p:txBody>
          <a:bodyPr>
            <a:noAutofit/>
          </a:bodyPr>
          <a:lstStyle/>
          <a:p>
            <a:endParaRPr lang="en-US" dirty="0"/>
          </a:p>
          <a:p>
            <a:r>
              <a:rPr lang="en-US" dirty="0"/>
              <a:t>Bed rest</a:t>
            </a:r>
          </a:p>
          <a:p>
            <a:endParaRPr lang="en-US" dirty="0"/>
          </a:p>
          <a:p>
            <a:r>
              <a:rPr lang="en-US" dirty="0"/>
              <a:t>Posture where bleeding site should be lower</a:t>
            </a:r>
          </a:p>
          <a:p>
            <a:endParaRPr lang="en-US" dirty="0"/>
          </a:p>
          <a:p>
            <a:r>
              <a:rPr lang="en-US" dirty="0"/>
              <a:t>Sedation and mild anxiolytics</a:t>
            </a:r>
          </a:p>
          <a:p>
            <a:endParaRPr lang="en-US" dirty="0"/>
          </a:p>
          <a:p>
            <a:r>
              <a:rPr lang="en-US" dirty="0"/>
              <a:t>Cough suppressant</a:t>
            </a:r>
          </a:p>
          <a:p>
            <a:endParaRPr lang="en-US" dirty="0"/>
          </a:p>
          <a:p>
            <a:r>
              <a:rPr lang="en-US" dirty="0"/>
              <a:t>Antibiotics</a:t>
            </a:r>
          </a:p>
          <a:p>
            <a:endParaRPr lang="en-US" dirty="0"/>
          </a:p>
          <a:p>
            <a:r>
              <a:rPr lang="en-US" dirty="0"/>
              <a:t>Blood replacement</a:t>
            </a:r>
          </a:p>
          <a:p>
            <a:endParaRPr lang="en-US" dirty="0"/>
          </a:p>
          <a:p>
            <a:r>
              <a:rPr lang="en-US" dirty="0"/>
              <a:t>Oxygen therapy</a:t>
            </a:r>
          </a:p>
        </p:txBody>
      </p:sp>
    </p:spTree>
    <p:extLst>
      <p:ext uri="{BB962C8B-B14F-4D97-AF65-F5344CB8AC3E}">
        <p14:creationId xmlns:p14="http://schemas.microsoft.com/office/powerpoint/2010/main" val="2108094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E1B10-6C64-2681-507F-5CA914C8EEF2}"/>
              </a:ext>
            </a:extLst>
          </p:cNvPr>
          <p:cNvSpPr>
            <a:spLocks noGrp="1"/>
          </p:cNvSpPr>
          <p:nvPr>
            <p:ph type="title"/>
          </p:nvPr>
        </p:nvSpPr>
        <p:spPr/>
        <p:txBody>
          <a:bodyPr/>
          <a:lstStyle/>
          <a:p>
            <a:r>
              <a:rPr lang="en-US" dirty="0"/>
              <a:t>Definitive Management</a:t>
            </a:r>
            <a:br>
              <a:rPr lang="en-US" dirty="0"/>
            </a:br>
            <a:endParaRPr lang="en-US" dirty="0"/>
          </a:p>
        </p:txBody>
      </p:sp>
      <p:sp>
        <p:nvSpPr>
          <p:cNvPr id="3" name="Content Placeholder 2">
            <a:extLst>
              <a:ext uri="{FF2B5EF4-FFF2-40B4-BE49-F238E27FC236}">
                <a16:creationId xmlns:a16="http://schemas.microsoft.com/office/drawing/2014/main" id="{182AA2D8-FD1B-4B68-AF0C-C7A9397F1335}"/>
              </a:ext>
            </a:extLst>
          </p:cNvPr>
          <p:cNvSpPr>
            <a:spLocks noGrp="1"/>
          </p:cNvSpPr>
          <p:nvPr>
            <p:ph idx="1"/>
          </p:nvPr>
        </p:nvSpPr>
        <p:spPr>
          <a:xfrm>
            <a:off x="838200" y="1253331"/>
            <a:ext cx="10515600" cy="4351338"/>
          </a:xfrm>
        </p:spPr>
        <p:txBody>
          <a:bodyPr>
            <a:noAutofit/>
          </a:bodyPr>
          <a:lstStyle/>
          <a:p>
            <a:endParaRPr lang="en-US" dirty="0"/>
          </a:p>
          <a:p>
            <a:r>
              <a:rPr lang="en-US" dirty="0"/>
              <a:t>Double lumen ET tube intubation</a:t>
            </a:r>
          </a:p>
          <a:p>
            <a:endParaRPr lang="en-US" dirty="0"/>
          </a:p>
          <a:p>
            <a:r>
              <a:rPr lang="en-US" dirty="0"/>
              <a:t>Active and localized bleeding - cold saline, adrenaline, condom pressure tamponade</a:t>
            </a:r>
          </a:p>
          <a:p>
            <a:endParaRPr lang="en-US" dirty="0"/>
          </a:p>
          <a:p>
            <a:r>
              <a:rPr lang="en-US" dirty="0"/>
              <a:t>Non-localized bleeding - </a:t>
            </a:r>
            <a:r>
              <a:rPr lang="en-US" dirty="0" err="1"/>
              <a:t>fogarty</a:t>
            </a:r>
            <a:r>
              <a:rPr lang="en-US" dirty="0"/>
              <a:t> catheter</a:t>
            </a:r>
          </a:p>
          <a:p>
            <a:endParaRPr lang="en-US" dirty="0"/>
          </a:p>
          <a:p>
            <a:r>
              <a:rPr lang="en-US" dirty="0"/>
              <a:t>Bronchography - bleeding site identified and sealed with gel foams, polyvinyl alcohol and coils</a:t>
            </a:r>
          </a:p>
          <a:p>
            <a:endParaRPr lang="en-US" dirty="0"/>
          </a:p>
          <a:p>
            <a:r>
              <a:rPr lang="en-US" dirty="0"/>
              <a:t>Final option - open surgery</a:t>
            </a:r>
          </a:p>
        </p:txBody>
      </p:sp>
    </p:spTree>
    <p:extLst>
      <p:ext uri="{BB962C8B-B14F-4D97-AF65-F5344CB8AC3E}">
        <p14:creationId xmlns:p14="http://schemas.microsoft.com/office/powerpoint/2010/main" val="2263196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4D3ECF4-8CE8-A969-464E-9F83F09DAA2F}"/>
              </a:ext>
            </a:extLst>
          </p:cNvPr>
          <p:cNvPicPr>
            <a:picLocks noGrp="1" noChangeAspect="1"/>
          </p:cNvPicPr>
          <p:nvPr>
            <p:ph idx="1"/>
          </p:nvPr>
        </p:nvPicPr>
        <p:blipFill>
          <a:blip r:embed="rId2"/>
          <a:stretch>
            <a:fillRect/>
          </a:stretch>
        </p:blipFill>
        <p:spPr>
          <a:xfrm>
            <a:off x="0" y="819806"/>
            <a:ext cx="12192000" cy="6038193"/>
          </a:xfrm>
          <a:prstGeom prst="rect">
            <a:avLst/>
          </a:prstGeom>
        </p:spPr>
      </p:pic>
      <p:sp>
        <p:nvSpPr>
          <p:cNvPr id="2" name="TextBox 1">
            <a:extLst>
              <a:ext uri="{FF2B5EF4-FFF2-40B4-BE49-F238E27FC236}">
                <a16:creationId xmlns:a16="http://schemas.microsoft.com/office/drawing/2014/main" id="{3892F42E-E43A-D942-6491-9AB5F380F5A5}"/>
              </a:ext>
            </a:extLst>
          </p:cNvPr>
          <p:cNvSpPr txBox="1"/>
          <p:nvPr/>
        </p:nvSpPr>
        <p:spPr>
          <a:xfrm>
            <a:off x="2364828" y="378372"/>
            <a:ext cx="3061800" cy="369332"/>
          </a:xfrm>
          <a:prstGeom prst="rect">
            <a:avLst/>
          </a:prstGeom>
          <a:noFill/>
        </p:spPr>
        <p:txBody>
          <a:bodyPr wrap="none" rtlCol="0">
            <a:spAutoFit/>
          </a:bodyPr>
          <a:lstStyle/>
          <a:p>
            <a:r>
              <a:rPr lang="en-US" dirty="0"/>
              <a:t>APPROACH FOR HAEMOPTYSIS</a:t>
            </a:r>
          </a:p>
        </p:txBody>
      </p:sp>
    </p:spTree>
    <p:extLst>
      <p:ext uri="{BB962C8B-B14F-4D97-AF65-F5344CB8AC3E}">
        <p14:creationId xmlns:p14="http://schemas.microsoft.com/office/powerpoint/2010/main" val="2852565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7E900-37DD-0EC8-B0B6-EC828A164471}"/>
              </a:ext>
            </a:extLst>
          </p:cNvPr>
          <p:cNvSpPr>
            <a:spLocks noGrp="1"/>
          </p:cNvSpPr>
          <p:nvPr>
            <p:ph type="title"/>
          </p:nvPr>
        </p:nvSpPr>
        <p:spPr/>
        <p:txBody>
          <a:bodyPr>
            <a:normAutofit fontScale="90000"/>
          </a:bodyPr>
          <a:lstStyle/>
          <a:p>
            <a:pPr algn="l"/>
            <a:r>
              <a:rPr lang="en-US" b="0" i="0" dirty="0">
                <a:solidFill>
                  <a:srgbClr val="000000"/>
                </a:solidFill>
                <a:effectLst/>
                <a:latin typeface="OpenSansRegular"/>
              </a:rPr>
              <a:t>Daily cough frequency in tuberculosis and association with household infection.</a:t>
            </a:r>
          </a:p>
        </p:txBody>
      </p:sp>
      <p:sp>
        <p:nvSpPr>
          <p:cNvPr id="3" name="Content Placeholder 2">
            <a:extLst>
              <a:ext uri="{FF2B5EF4-FFF2-40B4-BE49-F238E27FC236}">
                <a16:creationId xmlns:a16="http://schemas.microsoft.com/office/drawing/2014/main" id="{FEBFBDBE-1B77-C6E6-F763-1BC398EAA3DE}"/>
              </a:ext>
            </a:extLst>
          </p:cNvPr>
          <p:cNvSpPr>
            <a:spLocks noGrp="1"/>
          </p:cNvSpPr>
          <p:nvPr>
            <p:ph idx="1"/>
          </p:nvPr>
        </p:nvSpPr>
        <p:spPr/>
        <p:txBody>
          <a:bodyPr>
            <a:normAutofit/>
          </a:bodyPr>
          <a:lstStyle/>
          <a:p>
            <a:pPr marL="0" indent="0">
              <a:buNone/>
            </a:pPr>
            <a:endParaRPr lang="en-IN" b="1" i="0" u="none" strike="noStrike" dirty="0">
              <a:solidFill>
                <a:srgbClr val="212121"/>
              </a:solidFill>
              <a:effectLst/>
              <a:latin typeface="BlinkMacSystemFont"/>
            </a:endParaRPr>
          </a:p>
          <a:p>
            <a:r>
              <a:rPr lang="en-US" b="1" i="0" u="none" strike="noStrike" dirty="0">
                <a:solidFill>
                  <a:srgbClr val="212121"/>
                </a:solidFill>
                <a:effectLst/>
                <a:latin typeface="BlinkMacSystemFont"/>
              </a:rPr>
              <a:t>BACKGROUND: </a:t>
            </a:r>
            <a:r>
              <a:rPr lang="en-US" i="0" u="none" strike="noStrike" dirty="0">
                <a:solidFill>
                  <a:srgbClr val="212121"/>
                </a:solidFill>
                <a:effectLst/>
                <a:latin typeface="BlinkMacSystemFont"/>
              </a:rPr>
              <a:t>Cough is the key symptom of pulmonary TB (PTB) and is associated with transmission. No tool for measuring the subjective impact of cough in PTB has been previously validated. We sought to measure patient reported cough in PTB and investigate any relationship to objectively quantified daily cough frequency</a:t>
            </a:r>
          </a:p>
          <a:p>
            <a:r>
              <a:rPr lang="en-US" b="1" i="0" u="none" strike="noStrike" dirty="0">
                <a:solidFill>
                  <a:srgbClr val="212121"/>
                </a:solidFill>
                <a:effectLst/>
                <a:latin typeface="BlinkMacSystemFont"/>
              </a:rPr>
              <a:t>METHODS: </a:t>
            </a:r>
            <a:r>
              <a:rPr lang="en-US" i="0" u="none" strike="noStrike" dirty="0">
                <a:solidFill>
                  <a:srgbClr val="212121"/>
                </a:solidFill>
                <a:effectLst/>
                <a:latin typeface="BlinkMacSystemFont"/>
              </a:rPr>
              <a:t>The validity of the Leicester Cough Questionnaire (LCQ) was assessed in sequential patients newly diagnosed with PTB at a UK hospital. Resulting LCQ scores were compared to non-cough clinical variables, and to 24-h, ambulatory, objective cough frequency measured using the Leicester Cough Monitor.</a:t>
            </a:r>
            <a:endParaRPr lang="en-US" dirty="0"/>
          </a:p>
        </p:txBody>
      </p:sp>
    </p:spTree>
    <p:extLst>
      <p:ext uri="{BB962C8B-B14F-4D97-AF65-F5344CB8AC3E}">
        <p14:creationId xmlns:p14="http://schemas.microsoft.com/office/powerpoint/2010/main" val="7366009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EAAD56-C564-8E21-FCFD-2A443B30B768}"/>
              </a:ext>
            </a:extLst>
          </p:cNvPr>
          <p:cNvSpPr>
            <a:spLocks noGrp="1"/>
          </p:cNvSpPr>
          <p:nvPr>
            <p:ph idx="1"/>
          </p:nvPr>
        </p:nvSpPr>
        <p:spPr>
          <a:xfrm>
            <a:off x="651641" y="462455"/>
            <a:ext cx="10702159" cy="5714508"/>
          </a:xfrm>
        </p:spPr>
        <p:txBody>
          <a:bodyPr>
            <a:normAutofit/>
          </a:bodyPr>
          <a:lstStyle/>
          <a:p>
            <a:pPr algn="l"/>
            <a:r>
              <a:rPr lang="en-US" b="1" i="0" u="none" strike="noStrike" dirty="0">
                <a:solidFill>
                  <a:srgbClr val="212121"/>
                </a:solidFill>
                <a:effectLst/>
                <a:latin typeface="BlinkMacSystemFont"/>
              </a:rPr>
              <a:t>.RESULTS: </a:t>
            </a:r>
            <a:r>
              <a:rPr lang="en-US" i="0" u="none" strike="noStrike" dirty="0">
                <a:solidFill>
                  <a:srgbClr val="212121"/>
                </a:solidFill>
                <a:effectLst/>
                <a:latin typeface="BlinkMacSystemFont"/>
              </a:rPr>
              <a:t>The LCQ in 30 patients with PTB was acceptable to users and had high internal reliability (Cronbach's α = 0.93), concurrent validity (correlation with visual analogue scale for cough severity, Spearman's ρ = ???0.69) and responsiveness (substantial median increase score after 2 weeks of TB treatment: 5.1 points, IQR 1.8???9.7; P = 0.003). There was only moderate correlation between patient-reported cough and objectively-measured 24-h cough frequency in PTB (ρ = ???0.48, P = 0.008).</a:t>
            </a:r>
            <a:r>
              <a:rPr lang="en-IN" i="0" u="none" strike="noStrike" dirty="0">
                <a:solidFill>
                  <a:srgbClr val="212121"/>
                </a:solidFill>
                <a:effectLst/>
                <a:latin typeface="BlinkMacSystemFont"/>
              </a:rPr>
              <a:t>.</a:t>
            </a:r>
          </a:p>
          <a:p>
            <a:pPr algn="l"/>
            <a:r>
              <a:rPr lang="en-US" b="1" i="0" u="none" strike="noStrike" dirty="0">
                <a:solidFill>
                  <a:srgbClr val="212121"/>
                </a:solidFill>
                <a:effectLst/>
                <a:latin typeface="BlinkMacSystemFont"/>
              </a:rPr>
              <a:t>CONCLUSION: </a:t>
            </a:r>
            <a:r>
              <a:rPr lang="en-US" i="0" u="none" strike="noStrike" dirty="0">
                <a:solidFill>
                  <a:srgbClr val="212121"/>
                </a:solidFill>
                <a:effectLst/>
                <a:latin typeface="BlinkMacSystemFont"/>
              </a:rPr>
              <a:t>The LCQ is valid for use in PTB, with applications that include monitoring treatment of the disease. However, there was a mismatch between objective and subjective assessment of cough, which has important implications for delayed diagnosis and transmissibility.</a:t>
            </a:r>
            <a:endParaRPr lang="en-US" dirty="0"/>
          </a:p>
        </p:txBody>
      </p:sp>
    </p:spTree>
    <p:extLst>
      <p:ext uri="{BB962C8B-B14F-4D97-AF65-F5344CB8AC3E}">
        <p14:creationId xmlns:p14="http://schemas.microsoft.com/office/powerpoint/2010/main" val="3291020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C757-19F5-7053-96E9-E0E966F319B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D9B3C5A-9DDF-F5B3-46BA-5BE9AE807AA3}"/>
              </a:ext>
            </a:extLst>
          </p:cNvPr>
          <p:cNvSpPr>
            <a:spLocks noGrp="1"/>
          </p:cNvSpPr>
          <p:nvPr>
            <p:ph idx="1"/>
          </p:nvPr>
        </p:nvSpPr>
        <p:spPr/>
        <p:txBody>
          <a:bodyPr/>
          <a:lstStyle/>
          <a:p>
            <a:r>
              <a:rPr lang="en-US" dirty="0"/>
              <a:t>BEDSIDE RESPIRATORY MEDICINE -2</a:t>
            </a:r>
            <a:r>
              <a:rPr lang="en-US" baseline="30000" dirty="0"/>
              <a:t>ND</a:t>
            </a:r>
            <a:r>
              <a:rPr lang="en-US" dirty="0"/>
              <a:t> EDITION-BASANTA HAZARIKA</a:t>
            </a:r>
          </a:p>
          <a:p>
            <a:r>
              <a:rPr lang="en-US" dirty="0"/>
              <a:t>HARRISONS PRINCIPLE OF INTERNAL MEDICINE-21</a:t>
            </a:r>
            <a:r>
              <a:rPr lang="en-US" baseline="30000" dirty="0"/>
              <a:t>ST</a:t>
            </a:r>
            <a:r>
              <a:rPr lang="en-US" dirty="0"/>
              <a:t> EDITION</a:t>
            </a:r>
          </a:p>
          <a:p>
            <a:r>
              <a:rPr lang="en-US" dirty="0"/>
              <a:t>MANUAL OF PRACTICAL MEDICINE-R ALAGAPPAN-6</a:t>
            </a:r>
            <a:r>
              <a:rPr lang="en-US" baseline="30000" dirty="0"/>
              <a:t>TH</a:t>
            </a:r>
            <a:r>
              <a:rPr lang="en-US" dirty="0"/>
              <a:t> EDITION.</a:t>
            </a:r>
          </a:p>
          <a:p>
            <a:r>
              <a:rPr lang="en-US" dirty="0"/>
              <a:t>https://</a:t>
            </a:r>
            <a:r>
              <a:rPr lang="en-US" dirty="0" err="1"/>
              <a:t>www.ncbi.nlm.nih.gov</a:t>
            </a:r>
            <a:r>
              <a:rPr lang="en-US" dirty="0"/>
              <a:t>/</a:t>
            </a:r>
            <a:r>
              <a:rPr lang="en-US" dirty="0" err="1"/>
              <a:t>pmc</a:t>
            </a:r>
            <a:r>
              <a:rPr lang="en-US" dirty="0"/>
              <a:t>/articles/PMC3171924/</a:t>
            </a:r>
          </a:p>
          <a:p>
            <a:endParaRPr lang="en-US" dirty="0"/>
          </a:p>
        </p:txBody>
      </p:sp>
    </p:spTree>
    <p:extLst>
      <p:ext uri="{BB962C8B-B14F-4D97-AF65-F5344CB8AC3E}">
        <p14:creationId xmlns:p14="http://schemas.microsoft.com/office/powerpoint/2010/main" val="39426335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In Many Languages Images – Browse 460 Stock Photos ...">
            <a:extLst>
              <a:ext uri="{FF2B5EF4-FFF2-40B4-BE49-F238E27FC236}">
                <a16:creationId xmlns:a16="http://schemas.microsoft.com/office/drawing/2014/main" id="{D240EEB3-452E-23DA-7AEA-CA2CE51D36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62" y="235975"/>
            <a:ext cx="11307096" cy="6390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78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A940-DB75-65CB-BF7E-6EB1EFCA6F5D}"/>
              </a:ext>
            </a:extLst>
          </p:cNvPr>
          <p:cNvSpPr>
            <a:spLocks noGrp="1"/>
          </p:cNvSpPr>
          <p:nvPr>
            <p:ph type="title"/>
          </p:nvPr>
        </p:nvSpPr>
        <p:spPr/>
        <p:txBody>
          <a:bodyPr/>
          <a:lstStyle/>
          <a:p>
            <a:r>
              <a:rPr lang="en-US" dirty="0"/>
              <a:t>COUGH REFLEX ARC</a:t>
            </a:r>
          </a:p>
        </p:txBody>
      </p:sp>
      <p:pic>
        <p:nvPicPr>
          <p:cNvPr id="4" name="Picture 3" descr="Diagram&#10;&#10;Description automatically generated">
            <a:extLst>
              <a:ext uri="{FF2B5EF4-FFF2-40B4-BE49-F238E27FC236}">
                <a16:creationId xmlns:a16="http://schemas.microsoft.com/office/drawing/2014/main" id="{949120B8-AB41-93E8-8038-A1011AB417BA}"/>
              </a:ext>
            </a:extLst>
          </p:cNvPr>
          <p:cNvPicPr>
            <a:picLocks noChangeAspect="1"/>
          </p:cNvPicPr>
          <p:nvPr/>
        </p:nvPicPr>
        <p:blipFill>
          <a:blip r:embed="rId2"/>
          <a:stretch>
            <a:fillRect/>
          </a:stretch>
        </p:blipFill>
        <p:spPr>
          <a:xfrm>
            <a:off x="838200" y="1898399"/>
            <a:ext cx="9848850" cy="3372407"/>
          </a:xfrm>
          <a:prstGeom prst="rect">
            <a:avLst/>
          </a:prstGeom>
        </p:spPr>
      </p:pic>
    </p:spTree>
    <p:extLst>
      <p:ext uri="{BB962C8B-B14F-4D97-AF65-F5344CB8AC3E}">
        <p14:creationId xmlns:p14="http://schemas.microsoft.com/office/powerpoint/2010/main" val="1665510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F9E64-FF6C-630D-5757-04513798A926}"/>
              </a:ext>
            </a:extLst>
          </p:cNvPr>
          <p:cNvSpPr>
            <a:spLocks noGrp="1"/>
          </p:cNvSpPr>
          <p:nvPr>
            <p:ph type="title"/>
          </p:nvPr>
        </p:nvSpPr>
        <p:spPr/>
        <p:txBody>
          <a:bodyPr/>
          <a:lstStyle/>
          <a:p>
            <a:r>
              <a:rPr lang="en-US" dirty="0"/>
              <a:t>CLASSIFICATION OF COUGH:</a:t>
            </a:r>
          </a:p>
        </p:txBody>
      </p:sp>
      <p:graphicFrame>
        <p:nvGraphicFramePr>
          <p:cNvPr id="4" name="Table 4">
            <a:extLst>
              <a:ext uri="{FF2B5EF4-FFF2-40B4-BE49-F238E27FC236}">
                <a16:creationId xmlns:a16="http://schemas.microsoft.com/office/drawing/2014/main" id="{A88596E4-8ED4-8C07-CC8C-B4CF28DA018B}"/>
              </a:ext>
            </a:extLst>
          </p:cNvPr>
          <p:cNvGraphicFramePr>
            <a:graphicFrameLocks noGrp="1"/>
          </p:cNvGraphicFramePr>
          <p:nvPr>
            <p:ph idx="1"/>
            <p:extLst>
              <p:ext uri="{D42A27DB-BD31-4B8C-83A1-F6EECF244321}">
                <p14:modId xmlns:p14="http://schemas.microsoft.com/office/powerpoint/2010/main" val="923335278"/>
              </p:ext>
            </p:extLst>
          </p:nvPr>
        </p:nvGraphicFramePr>
        <p:xfrm>
          <a:off x="1096963" y="1846263"/>
          <a:ext cx="10058400" cy="3403602"/>
        </p:xfrm>
        <a:graphic>
          <a:graphicData uri="http://schemas.openxmlformats.org/drawingml/2006/table">
            <a:tbl>
              <a:tblPr firstRow="1" bandRow="1">
                <a:tableStyleId>{F5AB1C69-6EDB-4FF4-983F-18BD219EF322}</a:tableStyleId>
              </a:tblPr>
              <a:tblGrid>
                <a:gridCol w="5029200">
                  <a:extLst>
                    <a:ext uri="{9D8B030D-6E8A-4147-A177-3AD203B41FA5}">
                      <a16:colId xmlns:a16="http://schemas.microsoft.com/office/drawing/2014/main" val="1829133477"/>
                    </a:ext>
                  </a:extLst>
                </a:gridCol>
                <a:gridCol w="5029200">
                  <a:extLst>
                    <a:ext uri="{9D8B030D-6E8A-4147-A177-3AD203B41FA5}">
                      <a16:colId xmlns:a16="http://schemas.microsoft.com/office/drawing/2014/main" val="1509179019"/>
                    </a:ext>
                  </a:extLst>
                </a:gridCol>
              </a:tblGrid>
              <a:tr h="1134534">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b="1" dirty="0">
                          <a:solidFill>
                            <a:srgbClr val="FF0000"/>
                          </a:solidFill>
                        </a:rPr>
                        <a:t> </a:t>
                      </a:r>
                      <a:r>
                        <a:rPr lang="en-US" sz="2400" b="1" dirty="0">
                          <a:solidFill>
                            <a:schemeClr val="tx1"/>
                          </a:solidFill>
                        </a:rPr>
                        <a:t>ACUTE</a:t>
                      </a:r>
                      <a:endParaRPr kumimoji="0" lang="en-US" sz="2800" b="0" i="0" u="none" strike="noStrike" kern="1200" cap="none" spc="0" normalizeH="0" baseline="0" noProof="0" dirty="0">
                        <a:ln>
                          <a:noFill/>
                        </a:ln>
                        <a:solidFill>
                          <a:prstClr val="black"/>
                        </a:solidFill>
                        <a:effectLst/>
                        <a:uLnTx/>
                        <a:uFillTx/>
                        <a:latin typeface="+mn-lt"/>
                        <a:ea typeface="+mn-ea"/>
                        <a:cs typeface="+mn-cs"/>
                      </a:endParaRPr>
                    </a:p>
                    <a:p>
                      <a:endParaRPr lang="en-US" sz="2400" b="1" dirty="0">
                        <a:solidFill>
                          <a:schemeClr val="tx1">
                            <a:lumMod val="95000"/>
                            <a:lumOff val="5000"/>
                          </a:schemeClr>
                        </a:solidFill>
                      </a:endParaRPr>
                    </a:p>
                  </a:txBody>
                  <a:tcPr marL="87464" marR="87464"/>
                </a:tc>
                <a:tc>
                  <a:txBody>
                    <a:bodyPr/>
                    <a:lstStyle/>
                    <a:p>
                      <a:r>
                        <a:rPr lang="en-US" sz="2400" b="1" dirty="0"/>
                        <a:t> </a:t>
                      </a:r>
                      <a:r>
                        <a:rPr lang="en-US" sz="2400" b="1" dirty="0">
                          <a:solidFill>
                            <a:schemeClr val="tx1"/>
                          </a:solidFill>
                        </a:rPr>
                        <a:t>COUGH LASTING LESS THAN 3 WEEKS</a:t>
                      </a:r>
                      <a:endParaRPr lang="en-US" sz="2400" b="1" dirty="0"/>
                    </a:p>
                  </a:txBody>
                  <a:tcPr marL="87464" marR="87464"/>
                </a:tc>
                <a:extLst>
                  <a:ext uri="{0D108BD9-81ED-4DB2-BD59-A6C34878D82A}">
                    <a16:rowId xmlns:a16="http://schemas.microsoft.com/office/drawing/2014/main" val="3850396046"/>
                  </a:ext>
                </a:extLst>
              </a:tr>
              <a:tr h="1134534">
                <a:tc>
                  <a:txBody>
                    <a:bodyPr/>
                    <a:lstStyle/>
                    <a:p>
                      <a:r>
                        <a:rPr lang="en-US" sz="2400" b="1" dirty="0"/>
                        <a:t>SUB-ACUTE</a:t>
                      </a:r>
                    </a:p>
                  </a:txBody>
                  <a:tcPr marL="87464" marR="87464"/>
                </a:tc>
                <a:tc>
                  <a:txBody>
                    <a:bodyPr/>
                    <a:lstStyle/>
                    <a:p>
                      <a:r>
                        <a:rPr lang="en-US" sz="2400" b="1" dirty="0"/>
                        <a:t>COUGH LASTING FOR 3 TO 8 WEEKS</a:t>
                      </a:r>
                    </a:p>
                  </a:txBody>
                  <a:tcPr marL="87464" marR="87464"/>
                </a:tc>
                <a:extLst>
                  <a:ext uri="{0D108BD9-81ED-4DB2-BD59-A6C34878D82A}">
                    <a16:rowId xmlns:a16="http://schemas.microsoft.com/office/drawing/2014/main" val="2503563362"/>
                  </a:ext>
                </a:extLst>
              </a:tr>
              <a:tr h="1134534">
                <a:tc>
                  <a:txBody>
                    <a:bodyPr/>
                    <a:lstStyle/>
                    <a:p>
                      <a:r>
                        <a:rPr lang="en-US" sz="2400" b="1" dirty="0"/>
                        <a:t>CHRONIC</a:t>
                      </a:r>
                    </a:p>
                  </a:txBody>
                  <a:tcPr marL="87464" marR="87464"/>
                </a:tc>
                <a:tc>
                  <a:txBody>
                    <a:bodyPr/>
                    <a:lstStyle/>
                    <a:p>
                      <a:r>
                        <a:rPr lang="en-US" sz="2400" b="1" dirty="0"/>
                        <a:t>COUGH LASTING MORE THAN 8 WEEKS</a:t>
                      </a:r>
                    </a:p>
                  </a:txBody>
                  <a:tcPr marL="87464" marR="87464"/>
                </a:tc>
                <a:extLst>
                  <a:ext uri="{0D108BD9-81ED-4DB2-BD59-A6C34878D82A}">
                    <a16:rowId xmlns:a16="http://schemas.microsoft.com/office/drawing/2014/main" val="2152599990"/>
                  </a:ext>
                </a:extLst>
              </a:tr>
            </a:tbl>
          </a:graphicData>
        </a:graphic>
      </p:graphicFrame>
    </p:spTree>
    <p:extLst>
      <p:ext uri="{BB962C8B-B14F-4D97-AF65-F5344CB8AC3E}">
        <p14:creationId xmlns:p14="http://schemas.microsoft.com/office/powerpoint/2010/main" val="146746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F42937-2B8D-B15C-EF55-938F69CD53A1}"/>
              </a:ext>
            </a:extLst>
          </p:cNvPr>
          <p:cNvSpPr>
            <a:spLocks noGrp="1"/>
          </p:cNvSpPr>
          <p:nvPr>
            <p:ph idx="1"/>
          </p:nvPr>
        </p:nvSpPr>
        <p:spPr>
          <a:xfrm>
            <a:off x="838200" y="571500"/>
            <a:ext cx="10515600" cy="5605463"/>
          </a:xfrm>
        </p:spPr>
        <p:txBody>
          <a:bodyPr/>
          <a:lstStyle/>
          <a:p>
            <a:pPr marL="0" indent="0">
              <a:buNone/>
            </a:pPr>
            <a:r>
              <a:rPr lang="en-US" sz="3600" dirty="0"/>
              <a:t>ACUTE COUGH:</a:t>
            </a:r>
          </a:p>
          <a:p>
            <a:pPr marL="0" indent="0">
              <a:buNone/>
            </a:pPr>
            <a:endParaRPr lang="en-US" sz="3600" dirty="0"/>
          </a:p>
          <a:p>
            <a:pPr marL="0" indent="0">
              <a:buNone/>
            </a:pPr>
            <a:endParaRPr lang="en-US" sz="3600" dirty="0"/>
          </a:p>
          <a:p>
            <a:pPr marL="514350" indent="-514350">
              <a:buFont typeface="+mj-lt"/>
              <a:buAutoNum type="arabicPeriod"/>
            </a:pPr>
            <a:r>
              <a:rPr lang="en-US" dirty="0"/>
              <a:t>URTI(VIRAL,BACTERIAL)</a:t>
            </a:r>
          </a:p>
          <a:p>
            <a:pPr marL="514350" indent="-514350">
              <a:buFont typeface="+mj-lt"/>
              <a:buAutoNum type="arabicPeriod"/>
            </a:pPr>
            <a:r>
              <a:rPr lang="en-US" dirty="0"/>
              <a:t>ALLERGIES</a:t>
            </a:r>
          </a:p>
          <a:p>
            <a:pPr marL="514350" indent="-514350">
              <a:buFont typeface="+mj-lt"/>
              <a:buAutoNum type="arabicPeriod"/>
            </a:pPr>
            <a:r>
              <a:rPr lang="en-US" dirty="0"/>
              <a:t>ACUTE EXACERBATION OF COPD ,ASTHMA</a:t>
            </a:r>
          </a:p>
          <a:p>
            <a:pPr marL="514350" indent="-514350">
              <a:buFont typeface="+mj-lt"/>
              <a:buAutoNum type="arabicPeriod"/>
            </a:pPr>
            <a:r>
              <a:rPr lang="en-US" dirty="0"/>
              <a:t>FOREIGN BODY ASPIRATION</a:t>
            </a:r>
          </a:p>
          <a:p>
            <a:pPr marL="514350" indent="-514350">
              <a:buFont typeface="+mj-lt"/>
              <a:buAutoNum type="arabicPeriod"/>
            </a:pPr>
            <a:r>
              <a:rPr lang="en-US" dirty="0"/>
              <a:t>PULMONARY EMBOLISM</a:t>
            </a:r>
          </a:p>
          <a:p>
            <a:pPr marL="514350" indent="-514350">
              <a:buFont typeface="+mj-lt"/>
              <a:buAutoNum type="arabicPeriod"/>
            </a:pPr>
            <a:r>
              <a:rPr lang="en-US" dirty="0"/>
              <a:t>PNEUMOTHORAX</a:t>
            </a:r>
          </a:p>
        </p:txBody>
      </p:sp>
    </p:spTree>
    <p:extLst>
      <p:ext uri="{BB962C8B-B14F-4D97-AF65-F5344CB8AC3E}">
        <p14:creationId xmlns:p14="http://schemas.microsoft.com/office/powerpoint/2010/main" val="114974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C525D-C93F-EAE8-4DAF-39F3F382C786}"/>
              </a:ext>
            </a:extLst>
          </p:cNvPr>
          <p:cNvSpPr>
            <a:spLocks noGrp="1"/>
          </p:cNvSpPr>
          <p:nvPr>
            <p:ph idx="1"/>
          </p:nvPr>
        </p:nvSpPr>
        <p:spPr/>
        <p:txBody>
          <a:bodyPr/>
          <a:lstStyle/>
          <a:p>
            <a:r>
              <a:rPr lang="en-US" dirty="0"/>
              <a:t>SUB-ACUTE COUGH:</a:t>
            </a:r>
          </a:p>
          <a:p>
            <a:pPr marL="0" indent="0">
              <a:buNone/>
            </a:pPr>
            <a:r>
              <a:rPr lang="en-US" dirty="0"/>
              <a:t>   1.Post infectious Bacterial Sinusitis</a:t>
            </a:r>
          </a:p>
          <a:p>
            <a:pPr marL="0" indent="0">
              <a:buNone/>
            </a:pPr>
            <a:r>
              <a:rPr lang="en-US" dirty="0"/>
              <a:t>   2.Asthma</a:t>
            </a:r>
          </a:p>
        </p:txBody>
      </p:sp>
    </p:spTree>
    <p:extLst>
      <p:ext uri="{BB962C8B-B14F-4D97-AF65-F5344CB8AC3E}">
        <p14:creationId xmlns:p14="http://schemas.microsoft.com/office/powerpoint/2010/main" val="2669824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16D4E5-5052-3DE9-A2BE-57352889FCD3}"/>
              </a:ext>
            </a:extLst>
          </p:cNvPr>
          <p:cNvSpPr>
            <a:spLocks noGrp="1"/>
          </p:cNvSpPr>
          <p:nvPr>
            <p:ph idx="1"/>
          </p:nvPr>
        </p:nvSpPr>
        <p:spPr>
          <a:xfrm>
            <a:off x="838200" y="1114097"/>
            <a:ext cx="10515600" cy="5062866"/>
          </a:xfrm>
        </p:spPr>
        <p:txBody>
          <a:bodyPr>
            <a:noAutofit/>
          </a:bodyPr>
          <a:lstStyle/>
          <a:p>
            <a:r>
              <a:rPr lang="en-US" dirty="0"/>
              <a:t>CHRONIC COUGH:</a:t>
            </a:r>
          </a:p>
          <a:p>
            <a:pPr marL="0" indent="0">
              <a:buNone/>
            </a:pPr>
            <a:r>
              <a:rPr lang="en-US" dirty="0"/>
              <a:t>Tuberculosis</a:t>
            </a:r>
          </a:p>
          <a:p>
            <a:pPr marL="0" indent="0">
              <a:buNone/>
            </a:pPr>
            <a:r>
              <a:rPr lang="en-US" dirty="0"/>
              <a:t>Bronchial asthma</a:t>
            </a:r>
          </a:p>
          <a:p>
            <a:pPr marL="0" indent="0">
              <a:buNone/>
            </a:pPr>
            <a:r>
              <a:rPr lang="en-US" dirty="0"/>
              <a:t>Post nasal drip (nose and sinus conditions)</a:t>
            </a:r>
          </a:p>
          <a:p>
            <a:pPr marL="0" indent="0">
              <a:buNone/>
            </a:pPr>
            <a:r>
              <a:rPr lang="en-US" dirty="0" err="1"/>
              <a:t>Gastroesophogeal</a:t>
            </a:r>
            <a:r>
              <a:rPr lang="en-US" dirty="0"/>
              <a:t> reflux disease</a:t>
            </a:r>
          </a:p>
          <a:p>
            <a:pPr marL="0" indent="0">
              <a:buNone/>
            </a:pPr>
            <a:r>
              <a:rPr lang="en-US" dirty="0"/>
              <a:t>Smoker's cough</a:t>
            </a:r>
          </a:p>
          <a:p>
            <a:pPr marL="0" indent="0">
              <a:buNone/>
            </a:pPr>
            <a:r>
              <a:rPr lang="en-US" dirty="0"/>
              <a:t>Chronic obstructive</a:t>
            </a:r>
          </a:p>
          <a:p>
            <a:pPr marL="0" indent="0">
              <a:buNone/>
            </a:pPr>
            <a:r>
              <a:rPr lang="en-US" dirty="0"/>
              <a:t>Pulmonary disease</a:t>
            </a:r>
          </a:p>
          <a:p>
            <a:pPr marL="0" indent="0">
              <a:buNone/>
            </a:pPr>
            <a:r>
              <a:rPr lang="en-US" dirty="0"/>
              <a:t>Left ventricular heart failure</a:t>
            </a:r>
          </a:p>
          <a:p>
            <a:pPr marL="0" indent="0">
              <a:buNone/>
            </a:pPr>
            <a:r>
              <a:rPr lang="en-US" dirty="0"/>
              <a:t>Lung cancer</a:t>
            </a:r>
          </a:p>
        </p:txBody>
      </p:sp>
    </p:spTree>
    <p:extLst>
      <p:ext uri="{BB962C8B-B14F-4D97-AF65-F5344CB8AC3E}">
        <p14:creationId xmlns:p14="http://schemas.microsoft.com/office/powerpoint/2010/main" val="3264583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4135-A427-2272-E8AC-279DC2483901}"/>
              </a:ext>
            </a:extLst>
          </p:cNvPr>
          <p:cNvSpPr>
            <a:spLocks noGrp="1"/>
          </p:cNvSpPr>
          <p:nvPr>
            <p:ph type="title"/>
          </p:nvPr>
        </p:nvSpPr>
        <p:spPr>
          <a:xfrm>
            <a:off x="670034" y="18255"/>
            <a:ext cx="10515600" cy="1022269"/>
          </a:xfrm>
        </p:spPr>
        <p:txBody>
          <a:bodyPr>
            <a:normAutofit fontScale="90000"/>
          </a:bodyPr>
          <a:lstStyle/>
          <a:p>
            <a:r>
              <a:rPr lang="en-US" dirty="0"/>
              <a:t>COUGH WITH DIFFERENT CHARACTERSTICS:</a:t>
            </a:r>
          </a:p>
        </p:txBody>
      </p:sp>
      <p:sp>
        <p:nvSpPr>
          <p:cNvPr id="3" name="Content Placeholder 2">
            <a:extLst>
              <a:ext uri="{FF2B5EF4-FFF2-40B4-BE49-F238E27FC236}">
                <a16:creationId xmlns:a16="http://schemas.microsoft.com/office/drawing/2014/main" id="{8DEBA0B3-CDC7-2041-ED57-32C436CD7185}"/>
              </a:ext>
            </a:extLst>
          </p:cNvPr>
          <p:cNvSpPr>
            <a:spLocks noGrp="1"/>
          </p:cNvSpPr>
          <p:nvPr>
            <p:ph idx="1"/>
          </p:nvPr>
        </p:nvSpPr>
        <p:spPr>
          <a:xfrm>
            <a:off x="838200" y="1156138"/>
            <a:ext cx="10515600" cy="5020825"/>
          </a:xfrm>
        </p:spPr>
        <p:txBody>
          <a:bodyPr>
            <a:normAutofit/>
          </a:bodyPr>
          <a:lstStyle/>
          <a:p>
            <a:r>
              <a:rPr lang="en-US" dirty="0"/>
              <a:t>Dry cough: Pleural disorders, interstitial lung disease, mediastinal lesions. </a:t>
            </a:r>
          </a:p>
          <a:p>
            <a:r>
              <a:rPr lang="en-US" dirty="0"/>
              <a:t>Productive cough: Suppurative lung disease, chronic bronchitis, pulmonary TB.</a:t>
            </a:r>
          </a:p>
          <a:p>
            <a:r>
              <a:rPr lang="en-US" dirty="0"/>
              <a:t> Short cough: It is seen in upper respiratory tract infections (common cold).</a:t>
            </a:r>
          </a:p>
          <a:p>
            <a:r>
              <a:rPr lang="en-US" dirty="0"/>
              <a:t>Brassy cough: Cough with metallic sound produced by compression of the trachea by intrathoracic space occupying lesions.</a:t>
            </a:r>
          </a:p>
          <a:p>
            <a:r>
              <a:rPr lang="en-US" dirty="0"/>
              <a:t>Bovine cough: Cough with loss of its explosive nature, e.g. </a:t>
            </a:r>
            <a:r>
              <a:rPr lang="en-US" dirty="0" err="1"/>
              <a:t>tumours</a:t>
            </a:r>
            <a:r>
              <a:rPr lang="en-US" dirty="0"/>
              <a:t> pressing on recurrent laryngeal nerve.</a:t>
            </a:r>
          </a:p>
          <a:p>
            <a:r>
              <a:rPr lang="en-US" dirty="0"/>
              <a:t>Drug Induced Cough: ACE Inhibitors(bradykinin accumulation),</a:t>
            </a:r>
            <a:r>
              <a:rPr lang="en-US" dirty="0" err="1"/>
              <a:t>adenosine,calcium</a:t>
            </a:r>
            <a:r>
              <a:rPr lang="en-US" dirty="0"/>
              <a:t> channel </a:t>
            </a:r>
            <a:r>
              <a:rPr lang="en-US" dirty="0" err="1"/>
              <a:t>blockers,fentanyl,latanoprost,beta</a:t>
            </a:r>
            <a:r>
              <a:rPr lang="en-US" dirty="0"/>
              <a:t> blockers(bronchospasm)</a:t>
            </a:r>
          </a:p>
        </p:txBody>
      </p:sp>
    </p:spTree>
    <p:extLst>
      <p:ext uri="{BB962C8B-B14F-4D97-AF65-F5344CB8AC3E}">
        <p14:creationId xmlns:p14="http://schemas.microsoft.com/office/powerpoint/2010/main" val="254587665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10518</TotalTime>
  <Words>1714</Words>
  <Application>Microsoft Office PowerPoint</Application>
  <PresentationFormat>Widescreen</PresentationFormat>
  <Paragraphs>227</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BlinkMacSystemFont</vt:lpstr>
      <vt:lpstr>Calibri</vt:lpstr>
      <vt:lpstr>Calibri Light</vt:lpstr>
      <vt:lpstr>OpenSansRegular</vt:lpstr>
      <vt:lpstr>Retrospect</vt:lpstr>
      <vt:lpstr>COUGH  &amp; HAEMOPTYSIS</vt:lpstr>
      <vt:lpstr>COUGH:</vt:lpstr>
      <vt:lpstr>MECHANISM OF COUGH :</vt:lpstr>
      <vt:lpstr>COUGH REFLEX ARC</vt:lpstr>
      <vt:lpstr>CLASSIFICATION OF COUGH:</vt:lpstr>
      <vt:lpstr>PowerPoint Presentation</vt:lpstr>
      <vt:lpstr>PowerPoint Presentation</vt:lpstr>
      <vt:lpstr>PowerPoint Presentation</vt:lpstr>
      <vt:lpstr>COUGH WITH DIFFERENT CHARACTERSTICS:</vt:lpstr>
      <vt:lpstr>PowerPoint Presentation</vt:lpstr>
      <vt:lpstr>DIURNAL AND POSTURAL VARIATION IN COUGH</vt:lpstr>
      <vt:lpstr>Complications of cough</vt:lpstr>
      <vt:lpstr>Sputum </vt:lpstr>
      <vt:lpstr>PowerPoint Presentation</vt:lpstr>
      <vt:lpstr>PowerPoint Presentation</vt:lpstr>
      <vt:lpstr>PowerPoint Presentation</vt:lpstr>
      <vt:lpstr>PowerPoint Presentation</vt:lpstr>
      <vt:lpstr>PowerPoint Presentation</vt:lpstr>
      <vt:lpstr>Investigations for the evaluation of cough</vt:lpstr>
      <vt:lpstr>HAEMOPTYSIS:</vt:lpstr>
      <vt:lpstr>Causes of Haemoptysis</vt:lpstr>
      <vt:lpstr>PowerPoint Presentation</vt:lpstr>
      <vt:lpstr>PowerPoint Presentation</vt:lpstr>
      <vt:lpstr>PowerPoint Presentation</vt:lpstr>
      <vt:lpstr>Severity of Haemoptysis</vt:lpstr>
      <vt:lpstr>Types of Haemoptysis</vt:lpstr>
      <vt:lpstr>Difference between Hemoptysis and hematemesis</vt:lpstr>
      <vt:lpstr>Causes of haemoptysis in TB</vt:lpstr>
      <vt:lpstr>Causes of death in haemoptysis</vt:lpstr>
      <vt:lpstr>Supportive Management </vt:lpstr>
      <vt:lpstr>Definitive Management </vt:lpstr>
      <vt:lpstr>PowerPoint Presentation</vt:lpstr>
      <vt:lpstr>Daily cough frequency in tuberculosis and association with household infection.</vt:lpstr>
      <vt:lpstr>PowerPoint Presentation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COUGH WITH EXPECTORATION &amp; HAEMOPTYSIS</dc:title>
  <dc:creator>Mothi Ganesh</dc:creator>
  <cp:lastModifiedBy>taniya mehta</cp:lastModifiedBy>
  <cp:revision>42</cp:revision>
  <dcterms:created xsi:type="dcterms:W3CDTF">2022-12-13T20:35:48Z</dcterms:created>
  <dcterms:modified xsi:type="dcterms:W3CDTF">2024-11-26T09:53:37Z</dcterms:modified>
</cp:coreProperties>
</file>