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56" r:id="rId2"/>
    <p:sldId id="257" r:id="rId3"/>
    <p:sldId id="289" r:id="rId4"/>
    <p:sldId id="258" r:id="rId5"/>
    <p:sldId id="259" r:id="rId6"/>
    <p:sldId id="260" r:id="rId7"/>
    <p:sldId id="292" r:id="rId8"/>
    <p:sldId id="261" r:id="rId9"/>
    <p:sldId id="262" r:id="rId10"/>
    <p:sldId id="263" r:id="rId11"/>
    <p:sldId id="264" r:id="rId12"/>
    <p:sldId id="265" r:id="rId13"/>
    <p:sldId id="266" r:id="rId14"/>
    <p:sldId id="267" r:id="rId15"/>
    <p:sldId id="291" r:id="rId16"/>
    <p:sldId id="290" r:id="rId17"/>
    <p:sldId id="268" r:id="rId18"/>
    <p:sldId id="269" r:id="rId19"/>
    <p:sldId id="270" r:id="rId20"/>
    <p:sldId id="271" r:id="rId21"/>
    <p:sldId id="272" r:id="rId22"/>
    <p:sldId id="273" r:id="rId23"/>
    <p:sldId id="274" r:id="rId24"/>
    <p:sldId id="294" r:id="rId25"/>
    <p:sldId id="275" r:id="rId26"/>
    <p:sldId id="276" r:id="rId27"/>
    <p:sldId id="277" r:id="rId28"/>
    <p:sldId id="278" r:id="rId29"/>
    <p:sldId id="279" r:id="rId30"/>
    <p:sldId id="295" r:id="rId31"/>
    <p:sldId id="296" r:id="rId32"/>
    <p:sldId id="297" r:id="rId33"/>
    <p:sldId id="280" r:id="rId34"/>
    <p:sldId id="281" r:id="rId35"/>
    <p:sldId id="298" r:id="rId36"/>
    <p:sldId id="299" r:id="rId37"/>
    <p:sldId id="282" r:id="rId38"/>
    <p:sldId id="283" r:id="rId39"/>
    <p:sldId id="284" r:id="rId40"/>
    <p:sldId id="301" r:id="rId41"/>
    <p:sldId id="300" r:id="rId42"/>
    <p:sldId id="285" r:id="rId43"/>
    <p:sldId id="303" r:id="rId44"/>
    <p:sldId id="304" r:id="rId45"/>
    <p:sldId id="305"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287"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376"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915117-E644-4DFC-BC8B-B027C1051E65}"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92A0D4C8-E995-4C38-913C-7064CBC07C48}">
      <dgm:prSet phldrT="[Text]"/>
      <dgm:spPr/>
      <dgm:t>
        <a:bodyPr/>
        <a:lstStyle/>
        <a:p>
          <a:r>
            <a:rPr lang="en-IN" dirty="0"/>
            <a:t>Pneumothorax</a:t>
          </a:r>
        </a:p>
      </dgm:t>
    </dgm:pt>
    <dgm:pt modelId="{8876EE89-C847-4853-9302-C91D67CFD507}" type="parTrans" cxnId="{FF103170-8BD0-4A10-900E-57A404C4B0E3}">
      <dgm:prSet/>
      <dgm:spPr/>
      <dgm:t>
        <a:bodyPr/>
        <a:lstStyle/>
        <a:p>
          <a:endParaRPr lang="en-IN"/>
        </a:p>
      </dgm:t>
    </dgm:pt>
    <dgm:pt modelId="{79A0129D-14A9-426F-8934-826F96926802}" type="sibTrans" cxnId="{FF103170-8BD0-4A10-900E-57A404C4B0E3}">
      <dgm:prSet/>
      <dgm:spPr/>
      <dgm:t>
        <a:bodyPr/>
        <a:lstStyle/>
        <a:p>
          <a:endParaRPr lang="en-IN"/>
        </a:p>
      </dgm:t>
    </dgm:pt>
    <dgm:pt modelId="{3E15A258-1E09-493C-9530-5F79DA06E7F9}">
      <dgm:prSet phldrT="[Text]"/>
      <dgm:spPr/>
      <dgm:t>
        <a:bodyPr/>
        <a:lstStyle/>
        <a:p>
          <a:r>
            <a:rPr lang="en-IN" dirty="0"/>
            <a:t>spontaneous</a:t>
          </a:r>
        </a:p>
      </dgm:t>
    </dgm:pt>
    <dgm:pt modelId="{205CE633-6887-427F-89FA-E7FE7C94FC49}" type="parTrans" cxnId="{8449AA6D-5E2C-4DDE-94DF-D6AC99DC3082}">
      <dgm:prSet/>
      <dgm:spPr/>
      <dgm:t>
        <a:bodyPr/>
        <a:lstStyle/>
        <a:p>
          <a:endParaRPr lang="en-IN"/>
        </a:p>
      </dgm:t>
    </dgm:pt>
    <dgm:pt modelId="{7E79E6FB-EBE6-463D-ABA0-5BA4F6E59FAF}" type="sibTrans" cxnId="{8449AA6D-5E2C-4DDE-94DF-D6AC99DC3082}">
      <dgm:prSet/>
      <dgm:spPr/>
      <dgm:t>
        <a:bodyPr/>
        <a:lstStyle/>
        <a:p>
          <a:endParaRPr lang="en-IN"/>
        </a:p>
      </dgm:t>
    </dgm:pt>
    <dgm:pt modelId="{7B1A3CBA-8519-4AA7-8EAD-35069FB05BE5}">
      <dgm:prSet phldrT="[Text]"/>
      <dgm:spPr/>
      <dgm:t>
        <a:bodyPr/>
        <a:lstStyle/>
        <a:p>
          <a:r>
            <a:rPr lang="en-IN" dirty="0"/>
            <a:t>traumatic</a:t>
          </a:r>
        </a:p>
      </dgm:t>
    </dgm:pt>
    <dgm:pt modelId="{F8C9242E-543B-4B8A-9F22-4051F56004BA}" type="parTrans" cxnId="{A3922DBD-C9A2-40E7-B9C0-38F46B0B2300}">
      <dgm:prSet/>
      <dgm:spPr/>
      <dgm:t>
        <a:bodyPr/>
        <a:lstStyle/>
        <a:p>
          <a:endParaRPr lang="en-IN"/>
        </a:p>
      </dgm:t>
    </dgm:pt>
    <dgm:pt modelId="{3D9DADE6-FCDF-49AA-9EAF-E9931BD112ED}" type="sibTrans" cxnId="{A3922DBD-C9A2-40E7-B9C0-38F46B0B2300}">
      <dgm:prSet/>
      <dgm:spPr/>
      <dgm:t>
        <a:bodyPr/>
        <a:lstStyle/>
        <a:p>
          <a:endParaRPr lang="en-IN"/>
        </a:p>
      </dgm:t>
    </dgm:pt>
    <dgm:pt modelId="{CF54A46D-7948-4C8F-A39F-46C385799161}">
      <dgm:prSet/>
      <dgm:spPr/>
      <dgm:t>
        <a:bodyPr/>
        <a:lstStyle/>
        <a:p>
          <a:r>
            <a:rPr lang="en-IN" dirty="0"/>
            <a:t>Primary spontaneous</a:t>
          </a:r>
        </a:p>
      </dgm:t>
    </dgm:pt>
    <dgm:pt modelId="{F1388BC9-3C79-4C89-8A98-220B1FC1D7BE}" type="parTrans" cxnId="{0DE4ED12-6976-4D76-9ACB-9EC684C6B1EB}">
      <dgm:prSet/>
      <dgm:spPr/>
      <dgm:t>
        <a:bodyPr/>
        <a:lstStyle/>
        <a:p>
          <a:endParaRPr lang="en-IN"/>
        </a:p>
      </dgm:t>
    </dgm:pt>
    <dgm:pt modelId="{AA2A221F-27B1-4C04-9151-E53ADBC0A520}" type="sibTrans" cxnId="{0DE4ED12-6976-4D76-9ACB-9EC684C6B1EB}">
      <dgm:prSet/>
      <dgm:spPr/>
      <dgm:t>
        <a:bodyPr/>
        <a:lstStyle/>
        <a:p>
          <a:endParaRPr lang="en-IN"/>
        </a:p>
      </dgm:t>
    </dgm:pt>
    <dgm:pt modelId="{EE2188EF-FBED-4381-8196-19E0B63C9089}">
      <dgm:prSet/>
      <dgm:spPr/>
      <dgm:t>
        <a:bodyPr/>
        <a:lstStyle/>
        <a:p>
          <a:r>
            <a:rPr lang="en-IN" dirty="0"/>
            <a:t>Secondary spontaneous</a:t>
          </a:r>
        </a:p>
      </dgm:t>
    </dgm:pt>
    <dgm:pt modelId="{DF334A08-345E-44CC-A520-0DF515AFBDBD}" type="parTrans" cxnId="{3564B5AB-4940-440E-9D29-DAF31A5045E8}">
      <dgm:prSet/>
      <dgm:spPr/>
      <dgm:t>
        <a:bodyPr/>
        <a:lstStyle/>
        <a:p>
          <a:endParaRPr lang="en-IN"/>
        </a:p>
      </dgm:t>
    </dgm:pt>
    <dgm:pt modelId="{441D9E84-2AF7-44FC-8A43-7BF542F1BB18}" type="sibTrans" cxnId="{3564B5AB-4940-440E-9D29-DAF31A5045E8}">
      <dgm:prSet/>
      <dgm:spPr/>
      <dgm:t>
        <a:bodyPr/>
        <a:lstStyle/>
        <a:p>
          <a:endParaRPr lang="en-IN"/>
        </a:p>
      </dgm:t>
    </dgm:pt>
    <dgm:pt modelId="{FF2B35AE-8C52-452F-882F-BB7EC2016829}">
      <dgm:prSet/>
      <dgm:spPr/>
      <dgm:t>
        <a:bodyPr/>
        <a:lstStyle/>
        <a:p>
          <a:r>
            <a:rPr lang="en-IN" dirty="0"/>
            <a:t>Non-Iatrogenic</a:t>
          </a:r>
        </a:p>
      </dgm:t>
    </dgm:pt>
    <dgm:pt modelId="{DB1A983A-CFF2-4667-89EB-9C9B9E560D4D}" type="parTrans" cxnId="{0419D36C-C59C-4491-9668-9116F4542B74}">
      <dgm:prSet/>
      <dgm:spPr/>
      <dgm:t>
        <a:bodyPr/>
        <a:lstStyle/>
        <a:p>
          <a:endParaRPr lang="en-IN"/>
        </a:p>
      </dgm:t>
    </dgm:pt>
    <dgm:pt modelId="{D536834C-C63C-49A6-B048-11A15503A439}" type="sibTrans" cxnId="{0419D36C-C59C-4491-9668-9116F4542B74}">
      <dgm:prSet/>
      <dgm:spPr/>
      <dgm:t>
        <a:bodyPr/>
        <a:lstStyle/>
        <a:p>
          <a:endParaRPr lang="en-IN"/>
        </a:p>
      </dgm:t>
    </dgm:pt>
    <dgm:pt modelId="{8C894F3E-5C3C-4D5B-87CE-1556BA370314}">
      <dgm:prSet/>
      <dgm:spPr/>
      <dgm:t>
        <a:bodyPr/>
        <a:lstStyle/>
        <a:p>
          <a:r>
            <a:rPr lang="en-IN" dirty="0"/>
            <a:t>iatrogenic</a:t>
          </a:r>
        </a:p>
      </dgm:t>
    </dgm:pt>
    <dgm:pt modelId="{1F2048FA-DB9E-47D3-8C96-4AAE2AF080DD}" type="parTrans" cxnId="{71903AE6-DE0C-4A20-84C9-FC2C5E0D3681}">
      <dgm:prSet/>
      <dgm:spPr/>
      <dgm:t>
        <a:bodyPr/>
        <a:lstStyle/>
        <a:p>
          <a:endParaRPr lang="en-IN"/>
        </a:p>
      </dgm:t>
    </dgm:pt>
    <dgm:pt modelId="{7BE56555-BA17-408B-9679-8E5F28418907}" type="sibTrans" cxnId="{71903AE6-DE0C-4A20-84C9-FC2C5E0D3681}">
      <dgm:prSet/>
      <dgm:spPr/>
      <dgm:t>
        <a:bodyPr/>
        <a:lstStyle/>
        <a:p>
          <a:endParaRPr lang="en-IN"/>
        </a:p>
      </dgm:t>
    </dgm:pt>
    <dgm:pt modelId="{BD42E086-F478-4C8D-864C-08B61F1ACECF}">
      <dgm:prSet/>
      <dgm:spPr/>
      <dgm:t>
        <a:bodyPr/>
        <a:lstStyle/>
        <a:p>
          <a:r>
            <a:rPr lang="en-IN" dirty="0"/>
            <a:t>Accidental </a:t>
          </a:r>
        </a:p>
      </dgm:t>
    </dgm:pt>
    <dgm:pt modelId="{7A4ADB2C-FDF8-4C61-90D9-4158B8EF28EB}" type="parTrans" cxnId="{E27C0CFD-1A00-4BB0-A92B-25D926657FB2}">
      <dgm:prSet/>
      <dgm:spPr/>
      <dgm:t>
        <a:bodyPr/>
        <a:lstStyle/>
        <a:p>
          <a:endParaRPr lang="en-IN"/>
        </a:p>
      </dgm:t>
    </dgm:pt>
    <dgm:pt modelId="{3F585C8E-6447-4BA1-809B-055D4CE3987D}" type="sibTrans" cxnId="{E27C0CFD-1A00-4BB0-A92B-25D926657FB2}">
      <dgm:prSet/>
      <dgm:spPr/>
      <dgm:t>
        <a:bodyPr/>
        <a:lstStyle/>
        <a:p>
          <a:endParaRPr lang="en-IN"/>
        </a:p>
      </dgm:t>
    </dgm:pt>
    <dgm:pt modelId="{185FAE6F-AA74-46C1-B869-6029E55C0C01}">
      <dgm:prSet/>
      <dgm:spPr/>
      <dgm:t>
        <a:bodyPr/>
        <a:lstStyle/>
        <a:p>
          <a:r>
            <a:rPr lang="en-IN" dirty="0"/>
            <a:t>Artificial </a:t>
          </a:r>
        </a:p>
      </dgm:t>
    </dgm:pt>
    <dgm:pt modelId="{F0B3D9B1-EFEB-4872-8A12-1EB4A4B4142C}" type="parTrans" cxnId="{D499FC5A-7C80-44E5-9291-A8198B902858}">
      <dgm:prSet/>
      <dgm:spPr/>
      <dgm:t>
        <a:bodyPr/>
        <a:lstStyle/>
        <a:p>
          <a:endParaRPr lang="en-IN"/>
        </a:p>
      </dgm:t>
    </dgm:pt>
    <dgm:pt modelId="{ECC447A4-6863-4631-BEEE-13E999C74366}" type="sibTrans" cxnId="{D499FC5A-7C80-44E5-9291-A8198B902858}">
      <dgm:prSet/>
      <dgm:spPr/>
      <dgm:t>
        <a:bodyPr/>
        <a:lstStyle/>
        <a:p>
          <a:endParaRPr lang="en-IN"/>
        </a:p>
      </dgm:t>
    </dgm:pt>
    <dgm:pt modelId="{F6C16AEE-2EC0-4C88-BD3A-5677A6D50911}" type="pres">
      <dgm:prSet presAssocID="{11915117-E644-4DFC-BC8B-B027C1051E65}" presName="hierChild1" presStyleCnt="0">
        <dgm:presLayoutVars>
          <dgm:chPref val="1"/>
          <dgm:dir/>
          <dgm:animOne val="branch"/>
          <dgm:animLvl val="lvl"/>
          <dgm:resizeHandles/>
        </dgm:presLayoutVars>
      </dgm:prSet>
      <dgm:spPr/>
    </dgm:pt>
    <dgm:pt modelId="{F94CE46B-D95D-4EA0-84C8-AC3BA21C81ED}" type="pres">
      <dgm:prSet presAssocID="{92A0D4C8-E995-4C38-913C-7064CBC07C48}" presName="hierRoot1" presStyleCnt="0"/>
      <dgm:spPr/>
    </dgm:pt>
    <dgm:pt modelId="{C34E9E98-8E35-4EC5-BA9A-E8D3F8BE2C65}" type="pres">
      <dgm:prSet presAssocID="{92A0D4C8-E995-4C38-913C-7064CBC07C48}" presName="composite" presStyleCnt="0"/>
      <dgm:spPr/>
    </dgm:pt>
    <dgm:pt modelId="{B6ED5218-8981-4EEB-8473-1787E0220D96}" type="pres">
      <dgm:prSet presAssocID="{92A0D4C8-E995-4C38-913C-7064CBC07C48}" presName="background" presStyleLbl="node0" presStyleIdx="0" presStyleCnt="1"/>
      <dgm:spPr/>
    </dgm:pt>
    <dgm:pt modelId="{3B0BFC54-8E25-4FF6-84CE-E0C3D8D1AACD}" type="pres">
      <dgm:prSet presAssocID="{92A0D4C8-E995-4C38-913C-7064CBC07C48}" presName="text" presStyleLbl="fgAcc0" presStyleIdx="0" presStyleCnt="1">
        <dgm:presLayoutVars>
          <dgm:chPref val="3"/>
        </dgm:presLayoutVars>
      </dgm:prSet>
      <dgm:spPr/>
    </dgm:pt>
    <dgm:pt modelId="{F3DFC75B-2D22-4D14-B0E2-9606B706E1D3}" type="pres">
      <dgm:prSet presAssocID="{92A0D4C8-E995-4C38-913C-7064CBC07C48}" presName="hierChild2" presStyleCnt="0"/>
      <dgm:spPr/>
    </dgm:pt>
    <dgm:pt modelId="{0D77AEAA-24F6-4D15-905F-90F5751B1E97}" type="pres">
      <dgm:prSet presAssocID="{205CE633-6887-427F-89FA-E7FE7C94FC49}" presName="Name10" presStyleLbl="parChTrans1D2" presStyleIdx="0" presStyleCnt="2"/>
      <dgm:spPr/>
    </dgm:pt>
    <dgm:pt modelId="{6D64C60A-3424-4649-9D1B-292141AFABE4}" type="pres">
      <dgm:prSet presAssocID="{3E15A258-1E09-493C-9530-5F79DA06E7F9}" presName="hierRoot2" presStyleCnt="0"/>
      <dgm:spPr/>
    </dgm:pt>
    <dgm:pt modelId="{FD20E3EA-5C39-4917-8E0D-CF3AD9AD093E}" type="pres">
      <dgm:prSet presAssocID="{3E15A258-1E09-493C-9530-5F79DA06E7F9}" presName="composite2" presStyleCnt="0"/>
      <dgm:spPr/>
    </dgm:pt>
    <dgm:pt modelId="{DBCCD105-8FE1-480D-8C39-0BED3E686061}" type="pres">
      <dgm:prSet presAssocID="{3E15A258-1E09-493C-9530-5F79DA06E7F9}" presName="background2" presStyleLbl="node2" presStyleIdx="0" presStyleCnt="2"/>
      <dgm:spPr/>
    </dgm:pt>
    <dgm:pt modelId="{75C96C04-08B5-4F61-B265-1F2B91A73F78}" type="pres">
      <dgm:prSet presAssocID="{3E15A258-1E09-493C-9530-5F79DA06E7F9}" presName="text2" presStyleLbl="fgAcc2" presStyleIdx="0" presStyleCnt="2">
        <dgm:presLayoutVars>
          <dgm:chPref val="3"/>
        </dgm:presLayoutVars>
      </dgm:prSet>
      <dgm:spPr/>
    </dgm:pt>
    <dgm:pt modelId="{471CEDE5-2E89-41A0-BEBE-A48FF4E3D3AE}" type="pres">
      <dgm:prSet presAssocID="{3E15A258-1E09-493C-9530-5F79DA06E7F9}" presName="hierChild3" presStyleCnt="0"/>
      <dgm:spPr/>
    </dgm:pt>
    <dgm:pt modelId="{2D7F6402-13B7-45D9-94C9-2958EA090E32}" type="pres">
      <dgm:prSet presAssocID="{F1388BC9-3C79-4C89-8A98-220B1FC1D7BE}" presName="Name17" presStyleLbl="parChTrans1D3" presStyleIdx="0" presStyleCnt="4"/>
      <dgm:spPr/>
    </dgm:pt>
    <dgm:pt modelId="{CD9E2F1E-CEDC-4F10-9650-98E058823A5E}" type="pres">
      <dgm:prSet presAssocID="{CF54A46D-7948-4C8F-A39F-46C385799161}" presName="hierRoot3" presStyleCnt="0"/>
      <dgm:spPr/>
    </dgm:pt>
    <dgm:pt modelId="{E7288B5D-34AD-4001-8B5B-813E686ECA7A}" type="pres">
      <dgm:prSet presAssocID="{CF54A46D-7948-4C8F-A39F-46C385799161}" presName="composite3" presStyleCnt="0"/>
      <dgm:spPr/>
    </dgm:pt>
    <dgm:pt modelId="{F5A99BF6-0104-47C4-A412-3C91584B34F6}" type="pres">
      <dgm:prSet presAssocID="{CF54A46D-7948-4C8F-A39F-46C385799161}" presName="background3" presStyleLbl="node3" presStyleIdx="0" presStyleCnt="4"/>
      <dgm:spPr/>
    </dgm:pt>
    <dgm:pt modelId="{4B7DEFA7-FEEA-40D6-BBF8-77C90470AC94}" type="pres">
      <dgm:prSet presAssocID="{CF54A46D-7948-4C8F-A39F-46C385799161}" presName="text3" presStyleLbl="fgAcc3" presStyleIdx="0" presStyleCnt="4">
        <dgm:presLayoutVars>
          <dgm:chPref val="3"/>
        </dgm:presLayoutVars>
      </dgm:prSet>
      <dgm:spPr/>
    </dgm:pt>
    <dgm:pt modelId="{CACBB7DC-E6EC-4F27-A589-4EF66600E568}" type="pres">
      <dgm:prSet presAssocID="{CF54A46D-7948-4C8F-A39F-46C385799161}" presName="hierChild4" presStyleCnt="0"/>
      <dgm:spPr/>
    </dgm:pt>
    <dgm:pt modelId="{C44D42B3-A451-4DF8-ACFD-BF1984D040C3}" type="pres">
      <dgm:prSet presAssocID="{DF334A08-345E-44CC-A520-0DF515AFBDBD}" presName="Name17" presStyleLbl="parChTrans1D3" presStyleIdx="1" presStyleCnt="4"/>
      <dgm:spPr/>
    </dgm:pt>
    <dgm:pt modelId="{3FA74CA3-B4BB-4978-ACDD-125F4632346B}" type="pres">
      <dgm:prSet presAssocID="{EE2188EF-FBED-4381-8196-19E0B63C9089}" presName="hierRoot3" presStyleCnt="0"/>
      <dgm:spPr/>
    </dgm:pt>
    <dgm:pt modelId="{CECCE68A-53F0-4367-A7BD-23BAC71EC37D}" type="pres">
      <dgm:prSet presAssocID="{EE2188EF-FBED-4381-8196-19E0B63C9089}" presName="composite3" presStyleCnt="0"/>
      <dgm:spPr/>
    </dgm:pt>
    <dgm:pt modelId="{E40147B9-D3B6-4126-830B-087EB19FF9C4}" type="pres">
      <dgm:prSet presAssocID="{EE2188EF-FBED-4381-8196-19E0B63C9089}" presName="background3" presStyleLbl="node3" presStyleIdx="1" presStyleCnt="4"/>
      <dgm:spPr/>
    </dgm:pt>
    <dgm:pt modelId="{0EAEFF62-09BE-4D04-B6D2-4DEA6AD98506}" type="pres">
      <dgm:prSet presAssocID="{EE2188EF-FBED-4381-8196-19E0B63C9089}" presName="text3" presStyleLbl="fgAcc3" presStyleIdx="1" presStyleCnt="4">
        <dgm:presLayoutVars>
          <dgm:chPref val="3"/>
        </dgm:presLayoutVars>
      </dgm:prSet>
      <dgm:spPr/>
    </dgm:pt>
    <dgm:pt modelId="{DE954876-C2D8-425C-91BF-46996E0264B3}" type="pres">
      <dgm:prSet presAssocID="{EE2188EF-FBED-4381-8196-19E0B63C9089}" presName="hierChild4" presStyleCnt="0"/>
      <dgm:spPr/>
    </dgm:pt>
    <dgm:pt modelId="{AA8C926E-DE55-4F55-A5E2-DB4132123F7A}" type="pres">
      <dgm:prSet presAssocID="{F8C9242E-543B-4B8A-9F22-4051F56004BA}" presName="Name10" presStyleLbl="parChTrans1D2" presStyleIdx="1" presStyleCnt="2"/>
      <dgm:spPr/>
    </dgm:pt>
    <dgm:pt modelId="{B3D29B4C-8A38-4991-8243-5F285B9EEBBC}" type="pres">
      <dgm:prSet presAssocID="{7B1A3CBA-8519-4AA7-8EAD-35069FB05BE5}" presName="hierRoot2" presStyleCnt="0"/>
      <dgm:spPr/>
    </dgm:pt>
    <dgm:pt modelId="{34228B27-889D-44F9-B47E-FEAB50687436}" type="pres">
      <dgm:prSet presAssocID="{7B1A3CBA-8519-4AA7-8EAD-35069FB05BE5}" presName="composite2" presStyleCnt="0"/>
      <dgm:spPr/>
    </dgm:pt>
    <dgm:pt modelId="{E589F934-E3F5-4729-A883-B30989411E99}" type="pres">
      <dgm:prSet presAssocID="{7B1A3CBA-8519-4AA7-8EAD-35069FB05BE5}" presName="background2" presStyleLbl="node2" presStyleIdx="1" presStyleCnt="2"/>
      <dgm:spPr/>
    </dgm:pt>
    <dgm:pt modelId="{064B87EE-E4AB-4E59-9C1A-1C4870B5D6B3}" type="pres">
      <dgm:prSet presAssocID="{7B1A3CBA-8519-4AA7-8EAD-35069FB05BE5}" presName="text2" presStyleLbl="fgAcc2" presStyleIdx="1" presStyleCnt="2">
        <dgm:presLayoutVars>
          <dgm:chPref val="3"/>
        </dgm:presLayoutVars>
      </dgm:prSet>
      <dgm:spPr/>
    </dgm:pt>
    <dgm:pt modelId="{1F54FCE3-5805-4C76-AA3D-FF6C0BE5FE2D}" type="pres">
      <dgm:prSet presAssocID="{7B1A3CBA-8519-4AA7-8EAD-35069FB05BE5}" presName="hierChild3" presStyleCnt="0"/>
      <dgm:spPr/>
    </dgm:pt>
    <dgm:pt modelId="{8C3A5E4C-B85C-4799-BA70-E48405D6D8B2}" type="pres">
      <dgm:prSet presAssocID="{DB1A983A-CFF2-4667-89EB-9C9B9E560D4D}" presName="Name17" presStyleLbl="parChTrans1D3" presStyleIdx="2" presStyleCnt="4"/>
      <dgm:spPr/>
    </dgm:pt>
    <dgm:pt modelId="{17B0B72B-2C4C-4E5D-A649-04E1809CA2D7}" type="pres">
      <dgm:prSet presAssocID="{FF2B35AE-8C52-452F-882F-BB7EC2016829}" presName="hierRoot3" presStyleCnt="0"/>
      <dgm:spPr/>
    </dgm:pt>
    <dgm:pt modelId="{0252C0C4-6A9E-4051-B82B-27D9232A96EE}" type="pres">
      <dgm:prSet presAssocID="{FF2B35AE-8C52-452F-882F-BB7EC2016829}" presName="composite3" presStyleCnt="0"/>
      <dgm:spPr/>
    </dgm:pt>
    <dgm:pt modelId="{8B6AEF30-6DFE-406E-B2A0-43B75C436DAE}" type="pres">
      <dgm:prSet presAssocID="{FF2B35AE-8C52-452F-882F-BB7EC2016829}" presName="background3" presStyleLbl="node3" presStyleIdx="2" presStyleCnt="4"/>
      <dgm:spPr/>
    </dgm:pt>
    <dgm:pt modelId="{29963A61-66A9-42FF-B1A5-D68377FD281D}" type="pres">
      <dgm:prSet presAssocID="{FF2B35AE-8C52-452F-882F-BB7EC2016829}" presName="text3" presStyleLbl="fgAcc3" presStyleIdx="2" presStyleCnt="4">
        <dgm:presLayoutVars>
          <dgm:chPref val="3"/>
        </dgm:presLayoutVars>
      </dgm:prSet>
      <dgm:spPr/>
    </dgm:pt>
    <dgm:pt modelId="{ADC28510-0AD8-429D-A134-14F664FCD9C2}" type="pres">
      <dgm:prSet presAssocID="{FF2B35AE-8C52-452F-882F-BB7EC2016829}" presName="hierChild4" presStyleCnt="0"/>
      <dgm:spPr/>
    </dgm:pt>
    <dgm:pt modelId="{77C27A8E-3983-4EE8-B545-016C318C65EB}" type="pres">
      <dgm:prSet presAssocID="{1F2048FA-DB9E-47D3-8C96-4AAE2AF080DD}" presName="Name17" presStyleLbl="parChTrans1D3" presStyleIdx="3" presStyleCnt="4"/>
      <dgm:spPr/>
    </dgm:pt>
    <dgm:pt modelId="{C4EB6D2C-89F0-4605-88A1-4C4729287836}" type="pres">
      <dgm:prSet presAssocID="{8C894F3E-5C3C-4D5B-87CE-1556BA370314}" presName="hierRoot3" presStyleCnt="0"/>
      <dgm:spPr/>
    </dgm:pt>
    <dgm:pt modelId="{849802D8-FFF3-4FA6-8671-7D0F851402AC}" type="pres">
      <dgm:prSet presAssocID="{8C894F3E-5C3C-4D5B-87CE-1556BA370314}" presName="composite3" presStyleCnt="0"/>
      <dgm:spPr/>
    </dgm:pt>
    <dgm:pt modelId="{D669F50F-84F0-4C65-B365-F72A9A3D88BE}" type="pres">
      <dgm:prSet presAssocID="{8C894F3E-5C3C-4D5B-87CE-1556BA370314}" presName="background3" presStyleLbl="node3" presStyleIdx="3" presStyleCnt="4"/>
      <dgm:spPr/>
    </dgm:pt>
    <dgm:pt modelId="{E0B872AE-FD3D-47DF-B4C5-BACAACC22517}" type="pres">
      <dgm:prSet presAssocID="{8C894F3E-5C3C-4D5B-87CE-1556BA370314}" presName="text3" presStyleLbl="fgAcc3" presStyleIdx="3" presStyleCnt="4">
        <dgm:presLayoutVars>
          <dgm:chPref val="3"/>
        </dgm:presLayoutVars>
      </dgm:prSet>
      <dgm:spPr/>
    </dgm:pt>
    <dgm:pt modelId="{1FCEE44D-35FB-4CB0-92DB-C0D745DA7279}" type="pres">
      <dgm:prSet presAssocID="{8C894F3E-5C3C-4D5B-87CE-1556BA370314}" presName="hierChild4" presStyleCnt="0"/>
      <dgm:spPr/>
    </dgm:pt>
    <dgm:pt modelId="{F56742AD-E4FD-4FD6-9A06-66A89EE1BFCC}" type="pres">
      <dgm:prSet presAssocID="{7A4ADB2C-FDF8-4C61-90D9-4158B8EF28EB}" presName="Name23" presStyleLbl="parChTrans1D4" presStyleIdx="0" presStyleCnt="2"/>
      <dgm:spPr/>
    </dgm:pt>
    <dgm:pt modelId="{1F6CBA59-E3E2-453B-8192-924E95D7C0B8}" type="pres">
      <dgm:prSet presAssocID="{BD42E086-F478-4C8D-864C-08B61F1ACECF}" presName="hierRoot4" presStyleCnt="0"/>
      <dgm:spPr/>
    </dgm:pt>
    <dgm:pt modelId="{D384247A-D3A5-44E9-B4E7-A3BAD32CFEC0}" type="pres">
      <dgm:prSet presAssocID="{BD42E086-F478-4C8D-864C-08B61F1ACECF}" presName="composite4" presStyleCnt="0"/>
      <dgm:spPr/>
    </dgm:pt>
    <dgm:pt modelId="{478913D6-59E7-4F41-BC09-784F8F3D0243}" type="pres">
      <dgm:prSet presAssocID="{BD42E086-F478-4C8D-864C-08B61F1ACECF}" presName="background4" presStyleLbl="node4" presStyleIdx="0" presStyleCnt="2"/>
      <dgm:spPr/>
    </dgm:pt>
    <dgm:pt modelId="{DC8BC10D-1EA5-4835-9350-DAD4D33C1AA2}" type="pres">
      <dgm:prSet presAssocID="{BD42E086-F478-4C8D-864C-08B61F1ACECF}" presName="text4" presStyleLbl="fgAcc4" presStyleIdx="0" presStyleCnt="2">
        <dgm:presLayoutVars>
          <dgm:chPref val="3"/>
        </dgm:presLayoutVars>
      </dgm:prSet>
      <dgm:spPr/>
    </dgm:pt>
    <dgm:pt modelId="{87DAAF79-A330-4663-9E5C-10BB92DE9ABF}" type="pres">
      <dgm:prSet presAssocID="{BD42E086-F478-4C8D-864C-08B61F1ACECF}" presName="hierChild5" presStyleCnt="0"/>
      <dgm:spPr/>
    </dgm:pt>
    <dgm:pt modelId="{E871AB3F-0740-49B7-9C42-A300524931E0}" type="pres">
      <dgm:prSet presAssocID="{F0B3D9B1-EFEB-4872-8A12-1EB4A4B4142C}" presName="Name23" presStyleLbl="parChTrans1D4" presStyleIdx="1" presStyleCnt="2"/>
      <dgm:spPr/>
    </dgm:pt>
    <dgm:pt modelId="{40FFD02B-4964-41B4-AF04-83EA585089E5}" type="pres">
      <dgm:prSet presAssocID="{185FAE6F-AA74-46C1-B869-6029E55C0C01}" presName="hierRoot4" presStyleCnt="0"/>
      <dgm:spPr/>
    </dgm:pt>
    <dgm:pt modelId="{847C4949-A1FA-4BC0-8094-9277D991916B}" type="pres">
      <dgm:prSet presAssocID="{185FAE6F-AA74-46C1-B869-6029E55C0C01}" presName="composite4" presStyleCnt="0"/>
      <dgm:spPr/>
    </dgm:pt>
    <dgm:pt modelId="{2FD06C16-A630-4695-B03B-3B51D87A3CDD}" type="pres">
      <dgm:prSet presAssocID="{185FAE6F-AA74-46C1-B869-6029E55C0C01}" presName="background4" presStyleLbl="node4" presStyleIdx="1" presStyleCnt="2"/>
      <dgm:spPr/>
    </dgm:pt>
    <dgm:pt modelId="{905909DF-9F58-4FB8-8090-F6351A511FEB}" type="pres">
      <dgm:prSet presAssocID="{185FAE6F-AA74-46C1-B869-6029E55C0C01}" presName="text4" presStyleLbl="fgAcc4" presStyleIdx="1" presStyleCnt="2">
        <dgm:presLayoutVars>
          <dgm:chPref val="3"/>
        </dgm:presLayoutVars>
      </dgm:prSet>
      <dgm:spPr/>
    </dgm:pt>
    <dgm:pt modelId="{B3436571-7AE2-4B86-88BC-7E60AAA05B01}" type="pres">
      <dgm:prSet presAssocID="{185FAE6F-AA74-46C1-B869-6029E55C0C01}" presName="hierChild5" presStyleCnt="0"/>
      <dgm:spPr/>
    </dgm:pt>
  </dgm:ptLst>
  <dgm:cxnLst>
    <dgm:cxn modelId="{473C2305-03EE-4990-BEC8-EAE0F93773EF}" type="presOf" srcId="{1F2048FA-DB9E-47D3-8C96-4AAE2AF080DD}" destId="{77C27A8E-3983-4EE8-B545-016C318C65EB}" srcOrd="0" destOrd="0" presId="urn:microsoft.com/office/officeart/2005/8/layout/hierarchy1"/>
    <dgm:cxn modelId="{CEBB5211-2981-4899-924E-3A4F4B3581EE}" type="presOf" srcId="{F1388BC9-3C79-4C89-8A98-220B1FC1D7BE}" destId="{2D7F6402-13B7-45D9-94C9-2958EA090E32}" srcOrd="0" destOrd="0" presId="urn:microsoft.com/office/officeart/2005/8/layout/hierarchy1"/>
    <dgm:cxn modelId="{0DE4ED12-6976-4D76-9ACB-9EC684C6B1EB}" srcId="{3E15A258-1E09-493C-9530-5F79DA06E7F9}" destId="{CF54A46D-7948-4C8F-A39F-46C385799161}" srcOrd="0" destOrd="0" parTransId="{F1388BC9-3C79-4C89-8A98-220B1FC1D7BE}" sibTransId="{AA2A221F-27B1-4C04-9151-E53ADBC0A520}"/>
    <dgm:cxn modelId="{D87A6514-06DB-4024-AB13-3ACD2FA624B1}" type="presOf" srcId="{F8C9242E-543B-4B8A-9F22-4051F56004BA}" destId="{AA8C926E-DE55-4F55-A5E2-DB4132123F7A}" srcOrd="0" destOrd="0" presId="urn:microsoft.com/office/officeart/2005/8/layout/hierarchy1"/>
    <dgm:cxn modelId="{99605A14-97D2-4905-A38F-291C77CAC253}" type="presOf" srcId="{DB1A983A-CFF2-4667-89EB-9C9B9E560D4D}" destId="{8C3A5E4C-B85C-4799-BA70-E48405D6D8B2}" srcOrd="0" destOrd="0" presId="urn:microsoft.com/office/officeart/2005/8/layout/hierarchy1"/>
    <dgm:cxn modelId="{C2E1F216-64FE-4C31-BBA6-246C932B9FF1}" type="presOf" srcId="{185FAE6F-AA74-46C1-B869-6029E55C0C01}" destId="{905909DF-9F58-4FB8-8090-F6351A511FEB}" srcOrd="0" destOrd="0" presId="urn:microsoft.com/office/officeart/2005/8/layout/hierarchy1"/>
    <dgm:cxn modelId="{A6AD6919-A52B-4C33-AAB1-12189879A343}" type="presOf" srcId="{F0B3D9B1-EFEB-4872-8A12-1EB4A4B4142C}" destId="{E871AB3F-0740-49B7-9C42-A300524931E0}" srcOrd="0" destOrd="0" presId="urn:microsoft.com/office/officeart/2005/8/layout/hierarchy1"/>
    <dgm:cxn modelId="{7DB5AC4A-28CE-4319-8892-24630D698D25}" type="presOf" srcId="{CF54A46D-7948-4C8F-A39F-46C385799161}" destId="{4B7DEFA7-FEEA-40D6-BBF8-77C90470AC94}" srcOrd="0" destOrd="0" presId="urn:microsoft.com/office/officeart/2005/8/layout/hierarchy1"/>
    <dgm:cxn modelId="{0419D36C-C59C-4491-9668-9116F4542B74}" srcId="{7B1A3CBA-8519-4AA7-8EAD-35069FB05BE5}" destId="{FF2B35AE-8C52-452F-882F-BB7EC2016829}" srcOrd="0" destOrd="0" parTransId="{DB1A983A-CFF2-4667-89EB-9C9B9E560D4D}" sibTransId="{D536834C-C63C-49A6-B048-11A15503A439}"/>
    <dgm:cxn modelId="{8449AA6D-5E2C-4DDE-94DF-D6AC99DC3082}" srcId="{92A0D4C8-E995-4C38-913C-7064CBC07C48}" destId="{3E15A258-1E09-493C-9530-5F79DA06E7F9}" srcOrd="0" destOrd="0" parTransId="{205CE633-6887-427F-89FA-E7FE7C94FC49}" sibTransId="{7E79E6FB-EBE6-463D-ABA0-5BA4F6E59FAF}"/>
    <dgm:cxn modelId="{FF103170-8BD0-4A10-900E-57A404C4B0E3}" srcId="{11915117-E644-4DFC-BC8B-B027C1051E65}" destId="{92A0D4C8-E995-4C38-913C-7064CBC07C48}" srcOrd="0" destOrd="0" parTransId="{8876EE89-C847-4853-9302-C91D67CFD507}" sibTransId="{79A0129D-14A9-426F-8934-826F96926802}"/>
    <dgm:cxn modelId="{5FE59B51-EA2E-40D8-9BA0-A464A1EFD945}" type="presOf" srcId="{DF334A08-345E-44CC-A520-0DF515AFBDBD}" destId="{C44D42B3-A451-4DF8-ACFD-BF1984D040C3}" srcOrd="0" destOrd="0" presId="urn:microsoft.com/office/officeart/2005/8/layout/hierarchy1"/>
    <dgm:cxn modelId="{150FEF79-D08F-4E2B-A072-D761AFD17431}" type="presOf" srcId="{205CE633-6887-427F-89FA-E7FE7C94FC49}" destId="{0D77AEAA-24F6-4D15-905F-90F5751B1E97}" srcOrd="0" destOrd="0" presId="urn:microsoft.com/office/officeart/2005/8/layout/hierarchy1"/>
    <dgm:cxn modelId="{D499FC5A-7C80-44E5-9291-A8198B902858}" srcId="{8C894F3E-5C3C-4D5B-87CE-1556BA370314}" destId="{185FAE6F-AA74-46C1-B869-6029E55C0C01}" srcOrd="1" destOrd="0" parTransId="{F0B3D9B1-EFEB-4872-8A12-1EB4A4B4142C}" sibTransId="{ECC447A4-6863-4631-BEEE-13E999C74366}"/>
    <dgm:cxn modelId="{54E4E387-39A6-47EF-B7C1-79BC6D183DCB}" type="presOf" srcId="{8C894F3E-5C3C-4D5B-87CE-1556BA370314}" destId="{E0B872AE-FD3D-47DF-B4C5-BACAACC22517}" srcOrd="0" destOrd="0" presId="urn:microsoft.com/office/officeart/2005/8/layout/hierarchy1"/>
    <dgm:cxn modelId="{83EF6994-0E2D-4B9D-9C41-9CC57C11E395}" type="presOf" srcId="{FF2B35AE-8C52-452F-882F-BB7EC2016829}" destId="{29963A61-66A9-42FF-B1A5-D68377FD281D}" srcOrd="0" destOrd="0" presId="urn:microsoft.com/office/officeart/2005/8/layout/hierarchy1"/>
    <dgm:cxn modelId="{B510059C-8B5E-4C09-8E36-FC2486B4BFF8}" type="presOf" srcId="{11915117-E644-4DFC-BC8B-B027C1051E65}" destId="{F6C16AEE-2EC0-4C88-BD3A-5677A6D50911}" srcOrd="0" destOrd="0" presId="urn:microsoft.com/office/officeart/2005/8/layout/hierarchy1"/>
    <dgm:cxn modelId="{6BD8309E-C064-42F1-B1FF-FC9BA253733F}" type="presOf" srcId="{7B1A3CBA-8519-4AA7-8EAD-35069FB05BE5}" destId="{064B87EE-E4AB-4E59-9C1A-1C4870B5D6B3}" srcOrd="0" destOrd="0" presId="urn:microsoft.com/office/officeart/2005/8/layout/hierarchy1"/>
    <dgm:cxn modelId="{355A9FA7-4D2D-4259-A810-436AA620DC46}" type="presOf" srcId="{EE2188EF-FBED-4381-8196-19E0B63C9089}" destId="{0EAEFF62-09BE-4D04-B6D2-4DEA6AD98506}" srcOrd="0" destOrd="0" presId="urn:microsoft.com/office/officeart/2005/8/layout/hierarchy1"/>
    <dgm:cxn modelId="{3564B5AB-4940-440E-9D29-DAF31A5045E8}" srcId="{3E15A258-1E09-493C-9530-5F79DA06E7F9}" destId="{EE2188EF-FBED-4381-8196-19E0B63C9089}" srcOrd="1" destOrd="0" parTransId="{DF334A08-345E-44CC-A520-0DF515AFBDBD}" sibTransId="{441D9E84-2AF7-44FC-8A43-7BF542F1BB18}"/>
    <dgm:cxn modelId="{A3922DBD-C9A2-40E7-B9C0-38F46B0B2300}" srcId="{92A0D4C8-E995-4C38-913C-7064CBC07C48}" destId="{7B1A3CBA-8519-4AA7-8EAD-35069FB05BE5}" srcOrd="1" destOrd="0" parTransId="{F8C9242E-543B-4B8A-9F22-4051F56004BA}" sibTransId="{3D9DADE6-FCDF-49AA-9EAF-E9931BD112ED}"/>
    <dgm:cxn modelId="{D3672BC0-EC87-4C6F-83E9-0C58322CDF70}" type="presOf" srcId="{BD42E086-F478-4C8D-864C-08B61F1ACECF}" destId="{DC8BC10D-1EA5-4835-9350-DAD4D33C1AA2}" srcOrd="0" destOrd="0" presId="urn:microsoft.com/office/officeart/2005/8/layout/hierarchy1"/>
    <dgm:cxn modelId="{872D42C9-8B85-482D-9724-28EE0A2D3F6F}" type="presOf" srcId="{92A0D4C8-E995-4C38-913C-7064CBC07C48}" destId="{3B0BFC54-8E25-4FF6-84CE-E0C3D8D1AACD}" srcOrd="0" destOrd="0" presId="urn:microsoft.com/office/officeart/2005/8/layout/hierarchy1"/>
    <dgm:cxn modelId="{71903AE6-DE0C-4A20-84C9-FC2C5E0D3681}" srcId="{7B1A3CBA-8519-4AA7-8EAD-35069FB05BE5}" destId="{8C894F3E-5C3C-4D5B-87CE-1556BA370314}" srcOrd="1" destOrd="0" parTransId="{1F2048FA-DB9E-47D3-8C96-4AAE2AF080DD}" sibTransId="{7BE56555-BA17-408B-9679-8E5F28418907}"/>
    <dgm:cxn modelId="{90C13EF2-C138-46E2-9556-D179D07D1579}" type="presOf" srcId="{7A4ADB2C-FDF8-4C61-90D9-4158B8EF28EB}" destId="{F56742AD-E4FD-4FD6-9A06-66A89EE1BFCC}" srcOrd="0" destOrd="0" presId="urn:microsoft.com/office/officeart/2005/8/layout/hierarchy1"/>
    <dgm:cxn modelId="{E27C0CFD-1A00-4BB0-A92B-25D926657FB2}" srcId="{8C894F3E-5C3C-4D5B-87CE-1556BA370314}" destId="{BD42E086-F478-4C8D-864C-08B61F1ACECF}" srcOrd="0" destOrd="0" parTransId="{7A4ADB2C-FDF8-4C61-90D9-4158B8EF28EB}" sibTransId="{3F585C8E-6447-4BA1-809B-055D4CE3987D}"/>
    <dgm:cxn modelId="{705FA8FE-B9D9-41A7-A235-2BE945FF1414}" type="presOf" srcId="{3E15A258-1E09-493C-9530-5F79DA06E7F9}" destId="{75C96C04-08B5-4F61-B265-1F2B91A73F78}" srcOrd="0" destOrd="0" presId="urn:microsoft.com/office/officeart/2005/8/layout/hierarchy1"/>
    <dgm:cxn modelId="{0B623741-C427-48B7-A7BD-15BDF8482726}" type="presParOf" srcId="{F6C16AEE-2EC0-4C88-BD3A-5677A6D50911}" destId="{F94CE46B-D95D-4EA0-84C8-AC3BA21C81ED}" srcOrd="0" destOrd="0" presId="urn:microsoft.com/office/officeart/2005/8/layout/hierarchy1"/>
    <dgm:cxn modelId="{5FC6E904-F9C8-40C4-B7D1-4F8D280E0FFC}" type="presParOf" srcId="{F94CE46B-D95D-4EA0-84C8-AC3BA21C81ED}" destId="{C34E9E98-8E35-4EC5-BA9A-E8D3F8BE2C65}" srcOrd="0" destOrd="0" presId="urn:microsoft.com/office/officeart/2005/8/layout/hierarchy1"/>
    <dgm:cxn modelId="{5949F685-6061-439E-9D50-2B2105E402E8}" type="presParOf" srcId="{C34E9E98-8E35-4EC5-BA9A-E8D3F8BE2C65}" destId="{B6ED5218-8981-4EEB-8473-1787E0220D96}" srcOrd="0" destOrd="0" presId="urn:microsoft.com/office/officeart/2005/8/layout/hierarchy1"/>
    <dgm:cxn modelId="{0D74DE74-6194-4D6C-9DC2-6235081F29D2}" type="presParOf" srcId="{C34E9E98-8E35-4EC5-BA9A-E8D3F8BE2C65}" destId="{3B0BFC54-8E25-4FF6-84CE-E0C3D8D1AACD}" srcOrd="1" destOrd="0" presId="urn:microsoft.com/office/officeart/2005/8/layout/hierarchy1"/>
    <dgm:cxn modelId="{36FB0832-AE6B-4579-971A-66D4C1B7CF27}" type="presParOf" srcId="{F94CE46B-D95D-4EA0-84C8-AC3BA21C81ED}" destId="{F3DFC75B-2D22-4D14-B0E2-9606B706E1D3}" srcOrd="1" destOrd="0" presId="urn:microsoft.com/office/officeart/2005/8/layout/hierarchy1"/>
    <dgm:cxn modelId="{939A9990-7305-4D51-B64B-E444363C751F}" type="presParOf" srcId="{F3DFC75B-2D22-4D14-B0E2-9606B706E1D3}" destId="{0D77AEAA-24F6-4D15-905F-90F5751B1E97}" srcOrd="0" destOrd="0" presId="urn:microsoft.com/office/officeart/2005/8/layout/hierarchy1"/>
    <dgm:cxn modelId="{E73A08C6-BA30-45B8-99C9-AD4974603C1B}" type="presParOf" srcId="{F3DFC75B-2D22-4D14-B0E2-9606B706E1D3}" destId="{6D64C60A-3424-4649-9D1B-292141AFABE4}" srcOrd="1" destOrd="0" presId="urn:microsoft.com/office/officeart/2005/8/layout/hierarchy1"/>
    <dgm:cxn modelId="{62699217-F7E6-4F29-95CB-450AEE679086}" type="presParOf" srcId="{6D64C60A-3424-4649-9D1B-292141AFABE4}" destId="{FD20E3EA-5C39-4917-8E0D-CF3AD9AD093E}" srcOrd="0" destOrd="0" presId="urn:microsoft.com/office/officeart/2005/8/layout/hierarchy1"/>
    <dgm:cxn modelId="{4A665691-D805-4DEE-82EF-EBE271306733}" type="presParOf" srcId="{FD20E3EA-5C39-4917-8E0D-CF3AD9AD093E}" destId="{DBCCD105-8FE1-480D-8C39-0BED3E686061}" srcOrd="0" destOrd="0" presId="urn:microsoft.com/office/officeart/2005/8/layout/hierarchy1"/>
    <dgm:cxn modelId="{F6F9837F-2904-4E75-911D-2A7B8AE56011}" type="presParOf" srcId="{FD20E3EA-5C39-4917-8E0D-CF3AD9AD093E}" destId="{75C96C04-08B5-4F61-B265-1F2B91A73F78}" srcOrd="1" destOrd="0" presId="urn:microsoft.com/office/officeart/2005/8/layout/hierarchy1"/>
    <dgm:cxn modelId="{2CFAD5E1-EBB8-4A5F-B657-787880817D59}" type="presParOf" srcId="{6D64C60A-3424-4649-9D1B-292141AFABE4}" destId="{471CEDE5-2E89-41A0-BEBE-A48FF4E3D3AE}" srcOrd="1" destOrd="0" presId="urn:microsoft.com/office/officeart/2005/8/layout/hierarchy1"/>
    <dgm:cxn modelId="{A806A530-428B-4FBF-9A17-4E19A40E21D2}" type="presParOf" srcId="{471CEDE5-2E89-41A0-BEBE-A48FF4E3D3AE}" destId="{2D7F6402-13B7-45D9-94C9-2958EA090E32}" srcOrd="0" destOrd="0" presId="urn:microsoft.com/office/officeart/2005/8/layout/hierarchy1"/>
    <dgm:cxn modelId="{6681031B-4DBD-4037-876E-6910A9C133F6}" type="presParOf" srcId="{471CEDE5-2E89-41A0-BEBE-A48FF4E3D3AE}" destId="{CD9E2F1E-CEDC-4F10-9650-98E058823A5E}" srcOrd="1" destOrd="0" presId="urn:microsoft.com/office/officeart/2005/8/layout/hierarchy1"/>
    <dgm:cxn modelId="{C5BA4444-E385-4150-9A3D-321BE1692138}" type="presParOf" srcId="{CD9E2F1E-CEDC-4F10-9650-98E058823A5E}" destId="{E7288B5D-34AD-4001-8B5B-813E686ECA7A}" srcOrd="0" destOrd="0" presId="urn:microsoft.com/office/officeart/2005/8/layout/hierarchy1"/>
    <dgm:cxn modelId="{6756AC5D-B713-4200-B59C-4F9EB587D626}" type="presParOf" srcId="{E7288B5D-34AD-4001-8B5B-813E686ECA7A}" destId="{F5A99BF6-0104-47C4-A412-3C91584B34F6}" srcOrd="0" destOrd="0" presId="urn:microsoft.com/office/officeart/2005/8/layout/hierarchy1"/>
    <dgm:cxn modelId="{A2FA5A3B-ED4D-4195-AABC-413B68D18468}" type="presParOf" srcId="{E7288B5D-34AD-4001-8B5B-813E686ECA7A}" destId="{4B7DEFA7-FEEA-40D6-BBF8-77C90470AC94}" srcOrd="1" destOrd="0" presId="urn:microsoft.com/office/officeart/2005/8/layout/hierarchy1"/>
    <dgm:cxn modelId="{602E589A-744B-41D7-9188-7C102E6A6D74}" type="presParOf" srcId="{CD9E2F1E-CEDC-4F10-9650-98E058823A5E}" destId="{CACBB7DC-E6EC-4F27-A589-4EF66600E568}" srcOrd="1" destOrd="0" presId="urn:microsoft.com/office/officeart/2005/8/layout/hierarchy1"/>
    <dgm:cxn modelId="{551A4AA2-392B-45A4-9307-D84C14D99219}" type="presParOf" srcId="{471CEDE5-2E89-41A0-BEBE-A48FF4E3D3AE}" destId="{C44D42B3-A451-4DF8-ACFD-BF1984D040C3}" srcOrd="2" destOrd="0" presId="urn:microsoft.com/office/officeart/2005/8/layout/hierarchy1"/>
    <dgm:cxn modelId="{C31B836E-1B51-4CDD-B61E-B9E847D31690}" type="presParOf" srcId="{471CEDE5-2E89-41A0-BEBE-A48FF4E3D3AE}" destId="{3FA74CA3-B4BB-4978-ACDD-125F4632346B}" srcOrd="3" destOrd="0" presId="urn:microsoft.com/office/officeart/2005/8/layout/hierarchy1"/>
    <dgm:cxn modelId="{CDB75A0E-2398-47DE-8930-124D7430449F}" type="presParOf" srcId="{3FA74CA3-B4BB-4978-ACDD-125F4632346B}" destId="{CECCE68A-53F0-4367-A7BD-23BAC71EC37D}" srcOrd="0" destOrd="0" presId="urn:microsoft.com/office/officeart/2005/8/layout/hierarchy1"/>
    <dgm:cxn modelId="{297913A2-F691-4232-8437-ABF7EB98AAD2}" type="presParOf" srcId="{CECCE68A-53F0-4367-A7BD-23BAC71EC37D}" destId="{E40147B9-D3B6-4126-830B-087EB19FF9C4}" srcOrd="0" destOrd="0" presId="urn:microsoft.com/office/officeart/2005/8/layout/hierarchy1"/>
    <dgm:cxn modelId="{B2812AB9-F74E-400A-B7D0-50E5A5B44223}" type="presParOf" srcId="{CECCE68A-53F0-4367-A7BD-23BAC71EC37D}" destId="{0EAEFF62-09BE-4D04-B6D2-4DEA6AD98506}" srcOrd="1" destOrd="0" presId="urn:microsoft.com/office/officeart/2005/8/layout/hierarchy1"/>
    <dgm:cxn modelId="{EF8CB36D-E10F-43F1-BDAA-C9BA93186AC7}" type="presParOf" srcId="{3FA74CA3-B4BB-4978-ACDD-125F4632346B}" destId="{DE954876-C2D8-425C-91BF-46996E0264B3}" srcOrd="1" destOrd="0" presId="urn:microsoft.com/office/officeart/2005/8/layout/hierarchy1"/>
    <dgm:cxn modelId="{C144849F-6446-437F-9B64-9AF87DDF9EB8}" type="presParOf" srcId="{F3DFC75B-2D22-4D14-B0E2-9606B706E1D3}" destId="{AA8C926E-DE55-4F55-A5E2-DB4132123F7A}" srcOrd="2" destOrd="0" presId="urn:microsoft.com/office/officeart/2005/8/layout/hierarchy1"/>
    <dgm:cxn modelId="{DC58A8BB-6BC3-47BC-860C-9D0C8D98CB43}" type="presParOf" srcId="{F3DFC75B-2D22-4D14-B0E2-9606B706E1D3}" destId="{B3D29B4C-8A38-4991-8243-5F285B9EEBBC}" srcOrd="3" destOrd="0" presId="urn:microsoft.com/office/officeart/2005/8/layout/hierarchy1"/>
    <dgm:cxn modelId="{5C3FC57F-7403-41BE-96D2-7D2808E74387}" type="presParOf" srcId="{B3D29B4C-8A38-4991-8243-5F285B9EEBBC}" destId="{34228B27-889D-44F9-B47E-FEAB50687436}" srcOrd="0" destOrd="0" presId="urn:microsoft.com/office/officeart/2005/8/layout/hierarchy1"/>
    <dgm:cxn modelId="{78D358CF-BF7F-49A4-A444-36BA719A6B5C}" type="presParOf" srcId="{34228B27-889D-44F9-B47E-FEAB50687436}" destId="{E589F934-E3F5-4729-A883-B30989411E99}" srcOrd="0" destOrd="0" presId="urn:microsoft.com/office/officeart/2005/8/layout/hierarchy1"/>
    <dgm:cxn modelId="{7009E8E3-4E7B-4CC4-BC3F-D43E2A5E3ABF}" type="presParOf" srcId="{34228B27-889D-44F9-B47E-FEAB50687436}" destId="{064B87EE-E4AB-4E59-9C1A-1C4870B5D6B3}" srcOrd="1" destOrd="0" presId="urn:microsoft.com/office/officeart/2005/8/layout/hierarchy1"/>
    <dgm:cxn modelId="{A8BA7750-24BF-41A3-8541-0BC3881200C4}" type="presParOf" srcId="{B3D29B4C-8A38-4991-8243-5F285B9EEBBC}" destId="{1F54FCE3-5805-4C76-AA3D-FF6C0BE5FE2D}" srcOrd="1" destOrd="0" presId="urn:microsoft.com/office/officeart/2005/8/layout/hierarchy1"/>
    <dgm:cxn modelId="{F4B2159A-443C-42E1-94DB-11FCD9182EF3}" type="presParOf" srcId="{1F54FCE3-5805-4C76-AA3D-FF6C0BE5FE2D}" destId="{8C3A5E4C-B85C-4799-BA70-E48405D6D8B2}" srcOrd="0" destOrd="0" presId="urn:microsoft.com/office/officeart/2005/8/layout/hierarchy1"/>
    <dgm:cxn modelId="{87B80BF2-1F5B-4EC9-A177-92AD18FACC1F}" type="presParOf" srcId="{1F54FCE3-5805-4C76-AA3D-FF6C0BE5FE2D}" destId="{17B0B72B-2C4C-4E5D-A649-04E1809CA2D7}" srcOrd="1" destOrd="0" presId="urn:microsoft.com/office/officeart/2005/8/layout/hierarchy1"/>
    <dgm:cxn modelId="{6EA6EF6F-10C2-4DCD-B7BC-E03D081CB7C4}" type="presParOf" srcId="{17B0B72B-2C4C-4E5D-A649-04E1809CA2D7}" destId="{0252C0C4-6A9E-4051-B82B-27D9232A96EE}" srcOrd="0" destOrd="0" presId="urn:microsoft.com/office/officeart/2005/8/layout/hierarchy1"/>
    <dgm:cxn modelId="{0231DEF3-5049-4290-B488-F048586A75C1}" type="presParOf" srcId="{0252C0C4-6A9E-4051-B82B-27D9232A96EE}" destId="{8B6AEF30-6DFE-406E-B2A0-43B75C436DAE}" srcOrd="0" destOrd="0" presId="urn:microsoft.com/office/officeart/2005/8/layout/hierarchy1"/>
    <dgm:cxn modelId="{15A74FF1-20A3-467B-A9CB-E47299DD31A9}" type="presParOf" srcId="{0252C0C4-6A9E-4051-B82B-27D9232A96EE}" destId="{29963A61-66A9-42FF-B1A5-D68377FD281D}" srcOrd="1" destOrd="0" presId="urn:microsoft.com/office/officeart/2005/8/layout/hierarchy1"/>
    <dgm:cxn modelId="{BA6122F0-BCC1-43DD-B4B5-41C853EC43C0}" type="presParOf" srcId="{17B0B72B-2C4C-4E5D-A649-04E1809CA2D7}" destId="{ADC28510-0AD8-429D-A134-14F664FCD9C2}" srcOrd="1" destOrd="0" presId="urn:microsoft.com/office/officeart/2005/8/layout/hierarchy1"/>
    <dgm:cxn modelId="{48EB7011-2149-4BBB-BBDB-4407884DCBE9}" type="presParOf" srcId="{1F54FCE3-5805-4C76-AA3D-FF6C0BE5FE2D}" destId="{77C27A8E-3983-4EE8-B545-016C318C65EB}" srcOrd="2" destOrd="0" presId="urn:microsoft.com/office/officeart/2005/8/layout/hierarchy1"/>
    <dgm:cxn modelId="{9E9557A8-BEAB-4C64-9D20-50CBFB596F9A}" type="presParOf" srcId="{1F54FCE3-5805-4C76-AA3D-FF6C0BE5FE2D}" destId="{C4EB6D2C-89F0-4605-88A1-4C4729287836}" srcOrd="3" destOrd="0" presId="urn:microsoft.com/office/officeart/2005/8/layout/hierarchy1"/>
    <dgm:cxn modelId="{B47ABE4F-DC2F-47B0-94AD-C52AF200E40E}" type="presParOf" srcId="{C4EB6D2C-89F0-4605-88A1-4C4729287836}" destId="{849802D8-FFF3-4FA6-8671-7D0F851402AC}" srcOrd="0" destOrd="0" presId="urn:microsoft.com/office/officeart/2005/8/layout/hierarchy1"/>
    <dgm:cxn modelId="{74D8EA02-32A0-4DC6-9B8C-FBCD273F8E2A}" type="presParOf" srcId="{849802D8-FFF3-4FA6-8671-7D0F851402AC}" destId="{D669F50F-84F0-4C65-B365-F72A9A3D88BE}" srcOrd="0" destOrd="0" presId="urn:microsoft.com/office/officeart/2005/8/layout/hierarchy1"/>
    <dgm:cxn modelId="{9D2E4996-002C-4F9E-806C-0C0C7E774A9F}" type="presParOf" srcId="{849802D8-FFF3-4FA6-8671-7D0F851402AC}" destId="{E0B872AE-FD3D-47DF-B4C5-BACAACC22517}" srcOrd="1" destOrd="0" presId="urn:microsoft.com/office/officeart/2005/8/layout/hierarchy1"/>
    <dgm:cxn modelId="{A55D52A5-4857-40D2-B604-DE5AC4B22633}" type="presParOf" srcId="{C4EB6D2C-89F0-4605-88A1-4C4729287836}" destId="{1FCEE44D-35FB-4CB0-92DB-C0D745DA7279}" srcOrd="1" destOrd="0" presId="urn:microsoft.com/office/officeart/2005/8/layout/hierarchy1"/>
    <dgm:cxn modelId="{F60C52C3-7AA7-4868-B535-6D8BC4C1EF0B}" type="presParOf" srcId="{1FCEE44D-35FB-4CB0-92DB-C0D745DA7279}" destId="{F56742AD-E4FD-4FD6-9A06-66A89EE1BFCC}" srcOrd="0" destOrd="0" presId="urn:microsoft.com/office/officeart/2005/8/layout/hierarchy1"/>
    <dgm:cxn modelId="{D35B5F1F-95E1-4F66-B280-FF5C5AF69288}" type="presParOf" srcId="{1FCEE44D-35FB-4CB0-92DB-C0D745DA7279}" destId="{1F6CBA59-E3E2-453B-8192-924E95D7C0B8}" srcOrd="1" destOrd="0" presId="urn:microsoft.com/office/officeart/2005/8/layout/hierarchy1"/>
    <dgm:cxn modelId="{7A167243-22F4-4953-AC47-5B73CFA1C643}" type="presParOf" srcId="{1F6CBA59-E3E2-453B-8192-924E95D7C0B8}" destId="{D384247A-D3A5-44E9-B4E7-A3BAD32CFEC0}" srcOrd="0" destOrd="0" presId="urn:microsoft.com/office/officeart/2005/8/layout/hierarchy1"/>
    <dgm:cxn modelId="{7FB5CFC2-5D1C-41F3-9543-C3FAFA12952E}" type="presParOf" srcId="{D384247A-D3A5-44E9-B4E7-A3BAD32CFEC0}" destId="{478913D6-59E7-4F41-BC09-784F8F3D0243}" srcOrd="0" destOrd="0" presId="urn:microsoft.com/office/officeart/2005/8/layout/hierarchy1"/>
    <dgm:cxn modelId="{E21D1BC5-2482-4F65-A341-E0F98631A565}" type="presParOf" srcId="{D384247A-D3A5-44E9-B4E7-A3BAD32CFEC0}" destId="{DC8BC10D-1EA5-4835-9350-DAD4D33C1AA2}" srcOrd="1" destOrd="0" presId="urn:microsoft.com/office/officeart/2005/8/layout/hierarchy1"/>
    <dgm:cxn modelId="{E810B69C-0751-4398-A8C2-3ABB6F25C179}" type="presParOf" srcId="{1F6CBA59-E3E2-453B-8192-924E95D7C0B8}" destId="{87DAAF79-A330-4663-9E5C-10BB92DE9ABF}" srcOrd="1" destOrd="0" presId="urn:microsoft.com/office/officeart/2005/8/layout/hierarchy1"/>
    <dgm:cxn modelId="{3B288F21-ECDE-47D0-9B87-71BD1A6FB7BB}" type="presParOf" srcId="{1FCEE44D-35FB-4CB0-92DB-C0D745DA7279}" destId="{E871AB3F-0740-49B7-9C42-A300524931E0}" srcOrd="2" destOrd="0" presId="urn:microsoft.com/office/officeart/2005/8/layout/hierarchy1"/>
    <dgm:cxn modelId="{2E1FE004-841E-4E4C-955A-62429EB9D587}" type="presParOf" srcId="{1FCEE44D-35FB-4CB0-92DB-C0D745DA7279}" destId="{40FFD02B-4964-41B4-AF04-83EA585089E5}" srcOrd="3" destOrd="0" presId="urn:microsoft.com/office/officeart/2005/8/layout/hierarchy1"/>
    <dgm:cxn modelId="{85C0B590-9CCF-44F8-BBB9-3BAEB385E587}" type="presParOf" srcId="{40FFD02B-4964-41B4-AF04-83EA585089E5}" destId="{847C4949-A1FA-4BC0-8094-9277D991916B}" srcOrd="0" destOrd="0" presId="urn:microsoft.com/office/officeart/2005/8/layout/hierarchy1"/>
    <dgm:cxn modelId="{DA92FC2F-78F5-443B-B351-1E9BDF729091}" type="presParOf" srcId="{847C4949-A1FA-4BC0-8094-9277D991916B}" destId="{2FD06C16-A630-4695-B03B-3B51D87A3CDD}" srcOrd="0" destOrd="0" presId="urn:microsoft.com/office/officeart/2005/8/layout/hierarchy1"/>
    <dgm:cxn modelId="{4574E6C3-353B-4E0F-A696-FC05ED005CA8}" type="presParOf" srcId="{847C4949-A1FA-4BC0-8094-9277D991916B}" destId="{905909DF-9F58-4FB8-8090-F6351A511FEB}" srcOrd="1" destOrd="0" presId="urn:microsoft.com/office/officeart/2005/8/layout/hierarchy1"/>
    <dgm:cxn modelId="{B656685F-E2C7-4ECF-B195-224056642F5B}" type="presParOf" srcId="{40FFD02B-4964-41B4-AF04-83EA585089E5}" destId="{B3436571-7AE2-4B86-88BC-7E60AAA05B0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71AB3F-0740-49B7-9C42-A300524931E0}">
      <dsp:nvSpPr>
        <dsp:cNvPr id="0" name=""/>
        <dsp:cNvSpPr/>
      </dsp:nvSpPr>
      <dsp:spPr>
        <a:xfrm>
          <a:off x="6448048" y="3475358"/>
          <a:ext cx="853793" cy="406328"/>
        </a:xfrm>
        <a:custGeom>
          <a:avLst/>
          <a:gdLst/>
          <a:ahLst/>
          <a:cxnLst/>
          <a:rect l="0" t="0" r="0" b="0"/>
          <a:pathLst>
            <a:path>
              <a:moveTo>
                <a:pt x="0" y="0"/>
              </a:moveTo>
              <a:lnTo>
                <a:pt x="0" y="276900"/>
              </a:lnTo>
              <a:lnTo>
                <a:pt x="853793" y="276900"/>
              </a:lnTo>
              <a:lnTo>
                <a:pt x="853793" y="406328"/>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6742AD-E4FD-4FD6-9A06-66A89EE1BFCC}">
      <dsp:nvSpPr>
        <dsp:cNvPr id="0" name=""/>
        <dsp:cNvSpPr/>
      </dsp:nvSpPr>
      <dsp:spPr>
        <a:xfrm>
          <a:off x="5594255" y="3475358"/>
          <a:ext cx="853793" cy="406328"/>
        </a:xfrm>
        <a:custGeom>
          <a:avLst/>
          <a:gdLst/>
          <a:ahLst/>
          <a:cxnLst/>
          <a:rect l="0" t="0" r="0" b="0"/>
          <a:pathLst>
            <a:path>
              <a:moveTo>
                <a:pt x="853793" y="0"/>
              </a:moveTo>
              <a:lnTo>
                <a:pt x="853793" y="276900"/>
              </a:lnTo>
              <a:lnTo>
                <a:pt x="0" y="276900"/>
              </a:lnTo>
              <a:lnTo>
                <a:pt x="0" y="406328"/>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C27A8E-3983-4EE8-B545-016C318C65EB}">
      <dsp:nvSpPr>
        <dsp:cNvPr id="0" name=""/>
        <dsp:cNvSpPr/>
      </dsp:nvSpPr>
      <dsp:spPr>
        <a:xfrm>
          <a:off x="5594255" y="2181861"/>
          <a:ext cx="853793" cy="406328"/>
        </a:xfrm>
        <a:custGeom>
          <a:avLst/>
          <a:gdLst/>
          <a:ahLst/>
          <a:cxnLst/>
          <a:rect l="0" t="0" r="0" b="0"/>
          <a:pathLst>
            <a:path>
              <a:moveTo>
                <a:pt x="0" y="0"/>
              </a:moveTo>
              <a:lnTo>
                <a:pt x="0" y="276900"/>
              </a:lnTo>
              <a:lnTo>
                <a:pt x="853793" y="276900"/>
              </a:lnTo>
              <a:lnTo>
                <a:pt x="853793" y="406328"/>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3A5E4C-B85C-4799-BA70-E48405D6D8B2}">
      <dsp:nvSpPr>
        <dsp:cNvPr id="0" name=""/>
        <dsp:cNvSpPr/>
      </dsp:nvSpPr>
      <dsp:spPr>
        <a:xfrm>
          <a:off x="4740461" y="2181861"/>
          <a:ext cx="853793" cy="406328"/>
        </a:xfrm>
        <a:custGeom>
          <a:avLst/>
          <a:gdLst/>
          <a:ahLst/>
          <a:cxnLst/>
          <a:rect l="0" t="0" r="0" b="0"/>
          <a:pathLst>
            <a:path>
              <a:moveTo>
                <a:pt x="853793" y="0"/>
              </a:moveTo>
              <a:lnTo>
                <a:pt x="853793" y="276900"/>
              </a:lnTo>
              <a:lnTo>
                <a:pt x="0" y="276900"/>
              </a:lnTo>
              <a:lnTo>
                <a:pt x="0" y="406328"/>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8C926E-DE55-4F55-A5E2-DB4132123F7A}">
      <dsp:nvSpPr>
        <dsp:cNvPr id="0" name=""/>
        <dsp:cNvSpPr/>
      </dsp:nvSpPr>
      <dsp:spPr>
        <a:xfrm>
          <a:off x="3886668" y="888364"/>
          <a:ext cx="1707586" cy="406328"/>
        </a:xfrm>
        <a:custGeom>
          <a:avLst/>
          <a:gdLst/>
          <a:ahLst/>
          <a:cxnLst/>
          <a:rect l="0" t="0" r="0" b="0"/>
          <a:pathLst>
            <a:path>
              <a:moveTo>
                <a:pt x="0" y="0"/>
              </a:moveTo>
              <a:lnTo>
                <a:pt x="0" y="276900"/>
              </a:lnTo>
              <a:lnTo>
                <a:pt x="1707586" y="276900"/>
              </a:lnTo>
              <a:lnTo>
                <a:pt x="1707586" y="40632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D42B3-A451-4DF8-ACFD-BF1984D040C3}">
      <dsp:nvSpPr>
        <dsp:cNvPr id="0" name=""/>
        <dsp:cNvSpPr/>
      </dsp:nvSpPr>
      <dsp:spPr>
        <a:xfrm>
          <a:off x="2179081" y="2181861"/>
          <a:ext cx="853793" cy="406328"/>
        </a:xfrm>
        <a:custGeom>
          <a:avLst/>
          <a:gdLst/>
          <a:ahLst/>
          <a:cxnLst/>
          <a:rect l="0" t="0" r="0" b="0"/>
          <a:pathLst>
            <a:path>
              <a:moveTo>
                <a:pt x="0" y="0"/>
              </a:moveTo>
              <a:lnTo>
                <a:pt x="0" y="276900"/>
              </a:lnTo>
              <a:lnTo>
                <a:pt x="853793" y="276900"/>
              </a:lnTo>
              <a:lnTo>
                <a:pt x="853793" y="406328"/>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7F6402-13B7-45D9-94C9-2958EA090E32}">
      <dsp:nvSpPr>
        <dsp:cNvPr id="0" name=""/>
        <dsp:cNvSpPr/>
      </dsp:nvSpPr>
      <dsp:spPr>
        <a:xfrm>
          <a:off x="1325288" y="2181861"/>
          <a:ext cx="853793" cy="406328"/>
        </a:xfrm>
        <a:custGeom>
          <a:avLst/>
          <a:gdLst/>
          <a:ahLst/>
          <a:cxnLst/>
          <a:rect l="0" t="0" r="0" b="0"/>
          <a:pathLst>
            <a:path>
              <a:moveTo>
                <a:pt x="853793" y="0"/>
              </a:moveTo>
              <a:lnTo>
                <a:pt x="853793" y="276900"/>
              </a:lnTo>
              <a:lnTo>
                <a:pt x="0" y="276900"/>
              </a:lnTo>
              <a:lnTo>
                <a:pt x="0" y="406328"/>
              </a:lnTo>
            </a:path>
          </a:pathLst>
        </a:custGeom>
        <a:noFill/>
        <a:ln w="285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77AEAA-24F6-4D15-905F-90F5751B1E97}">
      <dsp:nvSpPr>
        <dsp:cNvPr id="0" name=""/>
        <dsp:cNvSpPr/>
      </dsp:nvSpPr>
      <dsp:spPr>
        <a:xfrm>
          <a:off x="2179081" y="888364"/>
          <a:ext cx="1707586" cy="406328"/>
        </a:xfrm>
        <a:custGeom>
          <a:avLst/>
          <a:gdLst/>
          <a:ahLst/>
          <a:cxnLst/>
          <a:rect l="0" t="0" r="0" b="0"/>
          <a:pathLst>
            <a:path>
              <a:moveTo>
                <a:pt x="1707586" y="0"/>
              </a:moveTo>
              <a:lnTo>
                <a:pt x="1707586" y="276900"/>
              </a:lnTo>
              <a:lnTo>
                <a:pt x="0" y="276900"/>
              </a:lnTo>
              <a:lnTo>
                <a:pt x="0" y="40632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ED5218-8981-4EEB-8473-1787E0220D96}">
      <dsp:nvSpPr>
        <dsp:cNvPr id="0" name=""/>
        <dsp:cNvSpPr/>
      </dsp:nvSpPr>
      <dsp:spPr>
        <a:xfrm>
          <a:off x="3188109" y="1195"/>
          <a:ext cx="1397116" cy="88716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0BFC54-8E25-4FF6-84CE-E0C3D8D1AACD}">
      <dsp:nvSpPr>
        <dsp:cNvPr id="0" name=""/>
        <dsp:cNvSpPr/>
      </dsp:nvSpPr>
      <dsp:spPr>
        <a:xfrm>
          <a:off x="3343345" y="148669"/>
          <a:ext cx="1397116" cy="887168"/>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Pneumothorax</a:t>
          </a:r>
        </a:p>
      </dsp:txBody>
      <dsp:txXfrm>
        <a:off x="3369329" y="174653"/>
        <a:ext cx="1345148" cy="835200"/>
      </dsp:txXfrm>
    </dsp:sp>
    <dsp:sp modelId="{DBCCD105-8FE1-480D-8C39-0BED3E686061}">
      <dsp:nvSpPr>
        <dsp:cNvPr id="0" name=""/>
        <dsp:cNvSpPr/>
      </dsp:nvSpPr>
      <dsp:spPr>
        <a:xfrm>
          <a:off x="1480523" y="1294692"/>
          <a:ext cx="1397116" cy="88716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C96C04-08B5-4F61-B265-1F2B91A73F78}">
      <dsp:nvSpPr>
        <dsp:cNvPr id="0" name=""/>
        <dsp:cNvSpPr/>
      </dsp:nvSpPr>
      <dsp:spPr>
        <a:xfrm>
          <a:off x="1635758" y="1442166"/>
          <a:ext cx="1397116" cy="887168"/>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spontaneous</a:t>
          </a:r>
        </a:p>
      </dsp:txBody>
      <dsp:txXfrm>
        <a:off x="1661742" y="1468150"/>
        <a:ext cx="1345148" cy="835200"/>
      </dsp:txXfrm>
    </dsp:sp>
    <dsp:sp modelId="{F5A99BF6-0104-47C4-A412-3C91584B34F6}">
      <dsp:nvSpPr>
        <dsp:cNvPr id="0" name=""/>
        <dsp:cNvSpPr/>
      </dsp:nvSpPr>
      <dsp:spPr>
        <a:xfrm>
          <a:off x="626729" y="2588189"/>
          <a:ext cx="1397116" cy="88716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DEFA7-FEEA-40D6-BBF8-77C90470AC94}">
      <dsp:nvSpPr>
        <dsp:cNvPr id="0" name=""/>
        <dsp:cNvSpPr/>
      </dsp:nvSpPr>
      <dsp:spPr>
        <a:xfrm>
          <a:off x="781964" y="2735663"/>
          <a:ext cx="1397116" cy="887168"/>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Primary spontaneous</a:t>
          </a:r>
        </a:p>
      </dsp:txBody>
      <dsp:txXfrm>
        <a:off x="807948" y="2761647"/>
        <a:ext cx="1345148" cy="835200"/>
      </dsp:txXfrm>
    </dsp:sp>
    <dsp:sp modelId="{E40147B9-D3B6-4126-830B-087EB19FF9C4}">
      <dsp:nvSpPr>
        <dsp:cNvPr id="0" name=""/>
        <dsp:cNvSpPr/>
      </dsp:nvSpPr>
      <dsp:spPr>
        <a:xfrm>
          <a:off x="2334316" y="2588189"/>
          <a:ext cx="1397116" cy="88716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AEFF62-09BE-4D04-B6D2-4DEA6AD98506}">
      <dsp:nvSpPr>
        <dsp:cNvPr id="0" name=""/>
        <dsp:cNvSpPr/>
      </dsp:nvSpPr>
      <dsp:spPr>
        <a:xfrm>
          <a:off x="2489551" y="2735663"/>
          <a:ext cx="1397116" cy="887168"/>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Secondary spontaneous</a:t>
          </a:r>
        </a:p>
      </dsp:txBody>
      <dsp:txXfrm>
        <a:off x="2515535" y="2761647"/>
        <a:ext cx="1345148" cy="835200"/>
      </dsp:txXfrm>
    </dsp:sp>
    <dsp:sp modelId="{E589F934-E3F5-4729-A883-B30989411E99}">
      <dsp:nvSpPr>
        <dsp:cNvPr id="0" name=""/>
        <dsp:cNvSpPr/>
      </dsp:nvSpPr>
      <dsp:spPr>
        <a:xfrm>
          <a:off x="4895696" y="1294692"/>
          <a:ext cx="1397116" cy="88716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4B87EE-E4AB-4E59-9C1A-1C4870B5D6B3}">
      <dsp:nvSpPr>
        <dsp:cNvPr id="0" name=""/>
        <dsp:cNvSpPr/>
      </dsp:nvSpPr>
      <dsp:spPr>
        <a:xfrm>
          <a:off x="5050931" y="1442166"/>
          <a:ext cx="1397116" cy="887168"/>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traumatic</a:t>
          </a:r>
        </a:p>
      </dsp:txBody>
      <dsp:txXfrm>
        <a:off x="5076915" y="1468150"/>
        <a:ext cx="1345148" cy="835200"/>
      </dsp:txXfrm>
    </dsp:sp>
    <dsp:sp modelId="{8B6AEF30-6DFE-406E-B2A0-43B75C436DAE}">
      <dsp:nvSpPr>
        <dsp:cNvPr id="0" name=""/>
        <dsp:cNvSpPr/>
      </dsp:nvSpPr>
      <dsp:spPr>
        <a:xfrm>
          <a:off x="4041903" y="2588189"/>
          <a:ext cx="1397116" cy="88716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63A61-66A9-42FF-B1A5-D68377FD281D}">
      <dsp:nvSpPr>
        <dsp:cNvPr id="0" name=""/>
        <dsp:cNvSpPr/>
      </dsp:nvSpPr>
      <dsp:spPr>
        <a:xfrm>
          <a:off x="4197138" y="2735663"/>
          <a:ext cx="1397116" cy="887168"/>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Non-Iatrogenic</a:t>
          </a:r>
        </a:p>
      </dsp:txBody>
      <dsp:txXfrm>
        <a:off x="4223122" y="2761647"/>
        <a:ext cx="1345148" cy="835200"/>
      </dsp:txXfrm>
    </dsp:sp>
    <dsp:sp modelId="{D669F50F-84F0-4C65-B365-F72A9A3D88BE}">
      <dsp:nvSpPr>
        <dsp:cNvPr id="0" name=""/>
        <dsp:cNvSpPr/>
      </dsp:nvSpPr>
      <dsp:spPr>
        <a:xfrm>
          <a:off x="5749490" y="2588189"/>
          <a:ext cx="1397116" cy="88716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B872AE-FD3D-47DF-B4C5-BACAACC22517}">
      <dsp:nvSpPr>
        <dsp:cNvPr id="0" name=""/>
        <dsp:cNvSpPr/>
      </dsp:nvSpPr>
      <dsp:spPr>
        <a:xfrm>
          <a:off x="5904725" y="2735663"/>
          <a:ext cx="1397116" cy="887168"/>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iatrogenic</a:t>
          </a:r>
        </a:p>
      </dsp:txBody>
      <dsp:txXfrm>
        <a:off x="5930709" y="2761647"/>
        <a:ext cx="1345148" cy="835200"/>
      </dsp:txXfrm>
    </dsp:sp>
    <dsp:sp modelId="{478913D6-59E7-4F41-BC09-784F8F3D0243}">
      <dsp:nvSpPr>
        <dsp:cNvPr id="0" name=""/>
        <dsp:cNvSpPr/>
      </dsp:nvSpPr>
      <dsp:spPr>
        <a:xfrm>
          <a:off x="4895696" y="3881686"/>
          <a:ext cx="1397116" cy="88716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8BC10D-1EA5-4835-9350-DAD4D33C1AA2}">
      <dsp:nvSpPr>
        <dsp:cNvPr id="0" name=""/>
        <dsp:cNvSpPr/>
      </dsp:nvSpPr>
      <dsp:spPr>
        <a:xfrm>
          <a:off x="5050931" y="4029160"/>
          <a:ext cx="1397116" cy="887168"/>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Accidental </a:t>
          </a:r>
        </a:p>
      </dsp:txBody>
      <dsp:txXfrm>
        <a:off x="5076915" y="4055144"/>
        <a:ext cx="1345148" cy="835200"/>
      </dsp:txXfrm>
    </dsp:sp>
    <dsp:sp modelId="{2FD06C16-A630-4695-B03B-3B51D87A3CDD}">
      <dsp:nvSpPr>
        <dsp:cNvPr id="0" name=""/>
        <dsp:cNvSpPr/>
      </dsp:nvSpPr>
      <dsp:spPr>
        <a:xfrm>
          <a:off x="6603283" y="3881686"/>
          <a:ext cx="1397116" cy="887168"/>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5909DF-9F58-4FB8-8090-F6351A511FEB}">
      <dsp:nvSpPr>
        <dsp:cNvPr id="0" name=""/>
        <dsp:cNvSpPr/>
      </dsp:nvSpPr>
      <dsp:spPr>
        <a:xfrm>
          <a:off x="6758518" y="4029160"/>
          <a:ext cx="1397116" cy="887168"/>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kern="1200" dirty="0"/>
            <a:t>Artificial </a:t>
          </a:r>
        </a:p>
      </dsp:txBody>
      <dsp:txXfrm>
        <a:off x="6784502" y="4055144"/>
        <a:ext cx="1345148" cy="8352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901F5-D500-4E7A-920E-EDF1236365F9}" type="datetimeFigureOut">
              <a:rPr lang="en-IN" smtClean="0"/>
              <a:pPr/>
              <a:t>27/11/2024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98C97E-4C68-457F-BA51-A50122C3831C}" type="slidenum">
              <a:rPr lang="en-IN" smtClean="0"/>
              <a:pPr/>
              <a:t>‹#›</a:t>
            </a:fld>
            <a:endParaRPr lang="en-IN"/>
          </a:p>
        </p:txBody>
      </p:sp>
    </p:spTree>
    <p:extLst>
      <p:ext uri="{BB962C8B-B14F-4D97-AF65-F5344CB8AC3E}">
        <p14:creationId xmlns:p14="http://schemas.microsoft.com/office/powerpoint/2010/main" val="3202735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Put in two slides</a:t>
            </a:r>
          </a:p>
        </p:txBody>
      </p:sp>
      <p:sp>
        <p:nvSpPr>
          <p:cNvPr id="4" name="Slide Number Placeholder 3"/>
          <p:cNvSpPr>
            <a:spLocks noGrp="1"/>
          </p:cNvSpPr>
          <p:nvPr>
            <p:ph type="sldNum" sz="quarter" idx="10"/>
          </p:nvPr>
        </p:nvSpPr>
        <p:spPr/>
        <p:txBody>
          <a:bodyPr/>
          <a:lstStyle/>
          <a:p>
            <a:fld id="{6B98C97E-4C68-457F-BA51-A50122C3831C}" type="slidenum">
              <a:rPr lang="en-IN" smtClean="0"/>
              <a:pPr/>
              <a:t>9</a:t>
            </a:fld>
            <a:endParaRPr lang="en-IN"/>
          </a:p>
        </p:txBody>
      </p:sp>
    </p:spTree>
    <p:extLst>
      <p:ext uri="{BB962C8B-B14F-4D97-AF65-F5344CB8AC3E}">
        <p14:creationId xmlns:p14="http://schemas.microsoft.com/office/powerpoint/2010/main" val="291384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PSP – symptoms abate over 24 hrs</a:t>
            </a:r>
          </a:p>
          <a:p>
            <a:r>
              <a:rPr lang="en-IN" dirty="0"/>
              <a:t>SSP – more severe symptoms</a:t>
            </a:r>
          </a:p>
        </p:txBody>
      </p:sp>
      <p:sp>
        <p:nvSpPr>
          <p:cNvPr id="4" name="Slide Number Placeholder 3"/>
          <p:cNvSpPr>
            <a:spLocks noGrp="1"/>
          </p:cNvSpPr>
          <p:nvPr>
            <p:ph type="sldNum" sz="quarter" idx="10"/>
          </p:nvPr>
        </p:nvSpPr>
        <p:spPr/>
        <p:txBody>
          <a:bodyPr/>
          <a:lstStyle/>
          <a:p>
            <a:fld id="{6B98C97E-4C68-457F-BA51-A50122C3831C}" type="slidenum">
              <a:rPr lang="en-IN" smtClean="0"/>
              <a:pPr/>
              <a:t>10</a:t>
            </a:fld>
            <a:endParaRPr lang="en-IN"/>
          </a:p>
        </p:txBody>
      </p:sp>
    </p:spTree>
    <p:extLst>
      <p:ext uri="{BB962C8B-B14F-4D97-AF65-F5344CB8AC3E}">
        <p14:creationId xmlns:p14="http://schemas.microsoft.com/office/powerpoint/2010/main" val="1299836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Hamman sign also in pneumomediastinum</a:t>
            </a:r>
          </a:p>
        </p:txBody>
      </p:sp>
      <p:sp>
        <p:nvSpPr>
          <p:cNvPr id="4" name="Slide Number Placeholder 3"/>
          <p:cNvSpPr>
            <a:spLocks noGrp="1"/>
          </p:cNvSpPr>
          <p:nvPr>
            <p:ph type="sldNum" sz="quarter" idx="10"/>
          </p:nvPr>
        </p:nvSpPr>
        <p:spPr/>
        <p:txBody>
          <a:bodyPr/>
          <a:lstStyle/>
          <a:p>
            <a:fld id="{6B98C97E-4C68-457F-BA51-A50122C3831C}" type="slidenum">
              <a:rPr lang="en-IN" smtClean="0"/>
              <a:pPr/>
              <a:t>11</a:t>
            </a:fld>
            <a:endParaRPr lang="en-IN"/>
          </a:p>
        </p:txBody>
      </p:sp>
    </p:spTree>
    <p:extLst>
      <p:ext uri="{BB962C8B-B14F-4D97-AF65-F5344CB8AC3E}">
        <p14:creationId xmlns:p14="http://schemas.microsoft.com/office/powerpoint/2010/main" val="2620899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Less crowded</a:t>
            </a:r>
          </a:p>
        </p:txBody>
      </p:sp>
      <p:sp>
        <p:nvSpPr>
          <p:cNvPr id="4" name="Slide Number Placeholder 3"/>
          <p:cNvSpPr>
            <a:spLocks noGrp="1"/>
          </p:cNvSpPr>
          <p:nvPr>
            <p:ph type="sldNum" sz="quarter" idx="10"/>
          </p:nvPr>
        </p:nvSpPr>
        <p:spPr/>
        <p:txBody>
          <a:bodyPr/>
          <a:lstStyle/>
          <a:p>
            <a:fld id="{6B98C97E-4C68-457F-BA51-A50122C3831C}" type="slidenum">
              <a:rPr lang="en-IN" smtClean="0"/>
              <a:pPr/>
              <a:t>38</a:t>
            </a:fld>
            <a:endParaRPr lang="en-IN"/>
          </a:p>
        </p:txBody>
      </p:sp>
    </p:spTree>
    <p:extLst>
      <p:ext uri="{BB962C8B-B14F-4D97-AF65-F5344CB8AC3E}">
        <p14:creationId xmlns:p14="http://schemas.microsoft.com/office/powerpoint/2010/main" val="141450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E041A38-E0DB-4903-A24D-D7472FF25207}" type="datetimeFigureOut">
              <a:rPr lang="en-IN" smtClean="0"/>
              <a:pPr/>
              <a:t>27/11/2024</a:t>
            </a:fld>
            <a:endParaRPr lang="en-IN"/>
          </a:p>
        </p:txBody>
      </p:sp>
      <p:sp>
        <p:nvSpPr>
          <p:cNvPr id="8" name="Slide Number Placeholder 7"/>
          <p:cNvSpPr>
            <a:spLocks noGrp="1"/>
          </p:cNvSpPr>
          <p:nvPr>
            <p:ph type="sldNum" sz="quarter" idx="11"/>
          </p:nvPr>
        </p:nvSpPr>
        <p:spPr/>
        <p:txBody>
          <a:bodyPr/>
          <a:lstStyle/>
          <a:p>
            <a:fld id="{84803CEE-4A4E-44E2-AC9D-9FC48F1C1BAA}" type="slidenum">
              <a:rPr lang="en-IN" smtClean="0"/>
              <a:pPr/>
              <a:t>‹#›</a:t>
            </a:fld>
            <a:endParaRPr lang="en-IN"/>
          </a:p>
        </p:txBody>
      </p:sp>
      <p:sp>
        <p:nvSpPr>
          <p:cNvPr id="9" name="Footer Placeholder 8"/>
          <p:cNvSpPr>
            <a:spLocks noGrp="1"/>
          </p:cNvSpPr>
          <p:nvPr>
            <p:ph type="ftr" sz="quarter" idx="12"/>
          </p:nvPr>
        </p:nvSpPr>
        <p:spPr/>
        <p:txBody>
          <a:bodyPr/>
          <a:lstStyle/>
          <a:p>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41A38-E0DB-4903-A24D-D7472FF25207}"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803CEE-4A4E-44E2-AC9D-9FC48F1C1BAA}"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041A38-E0DB-4903-A24D-D7472FF25207}"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803CEE-4A4E-44E2-AC9D-9FC48F1C1BAA}"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041A38-E0DB-4903-A24D-D7472FF25207}"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803CEE-4A4E-44E2-AC9D-9FC48F1C1BAA}"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41A38-E0DB-4903-A24D-D7472FF25207}" type="datetimeFigureOut">
              <a:rPr lang="en-IN" smtClean="0"/>
              <a:pPr/>
              <a:t>27/11/2024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4803CEE-4A4E-44E2-AC9D-9FC48F1C1BAA}" type="slidenum">
              <a:rPr lang="en-IN" smtClean="0"/>
              <a:pPr/>
              <a:t>‹#›</a:t>
            </a:fld>
            <a:endParaRPr lang="en-IN"/>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41A38-E0DB-4903-A24D-D7472FF25207}"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803CEE-4A4E-44E2-AC9D-9FC48F1C1BAA}" type="slidenum">
              <a:rPr lang="en-IN" smtClean="0"/>
              <a:pPr/>
              <a:t>‹#›</a:t>
            </a:fld>
            <a:endParaRPr lang="en-IN"/>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E041A38-E0DB-4903-A24D-D7472FF25207}" type="datetimeFigureOut">
              <a:rPr lang="en-IN" smtClean="0"/>
              <a:pPr/>
              <a:t>27/11/2024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4803CEE-4A4E-44E2-AC9D-9FC48F1C1BAA}" type="slidenum">
              <a:rPr lang="en-IN" smtClean="0"/>
              <a:pPr/>
              <a:t>‹#›</a:t>
            </a:fld>
            <a:endParaRPr lang="en-IN"/>
          </a:p>
        </p:txBody>
      </p:sp>
      <p:sp>
        <p:nvSpPr>
          <p:cNvPr id="11" name="Content Placeholder 10"/>
          <p:cNvSpPr>
            <a:spLocks noGrp="1"/>
          </p:cNvSpPr>
          <p:nvPr>
            <p:ph sz="quarter" idx="13"/>
          </p:nvPr>
        </p:nvSpPr>
        <p:spPr>
          <a:xfrm>
            <a:off x="609600" y="2212848"/>
            <a:ext cx="5388864"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041A38-E0DB-4903-A24D-D7472FF25207}" type="datetimeFigureOut">
              <a:rPr lang="en-IN" smtClean="0"/>
              <a:pPr/>
              <a:t>27/11/2024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4803CEE-4A4E-44E2-AC9D-9FC48F1C1BAA}"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41A38-E0DB-4903-A24D-D7472FF25207}" type="datetimeFigureOut">
              <a:rPr lang="en-IN" smtClean="0"/>
              <a:pPr/>
              <a:t>27/11/2024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4803CEE-4A4E-44E2-AC9D-9FC48F1C1BAA}"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41A38-E0DB-4903-A24D-D7472FF25207}"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803CEE-4A4E-44E2-AC9D-9FC48F1C1BAA}" type="slidenum">
              <a:rPr lang="en-IN" smtClean="0"/>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41A38-E0DB-4903-A24D-D7472FF25207}" type="datetimeFigureOut">
              <a:rPr lang="en-IN" smtClean="0"/>
              <a:pPr/>
              <a:t>27/11/2024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4803CEE-4A4E-44E2-AC9D-9FC48F1C1BAA}"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E041A38-E0DB-4903-A24D-D7472FF25207}" type="datetimeFigureOut">
              <a:rPr lang="en-IN" smtClean="0"/>
              <a:pPr/>
              <a:t>27/11/2024</a:t>
            </a:fld>
            <a:endParaRPr lang="en-IN"/>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IN"/>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84803CEE-4A4E-44E2-AC9D-9FC48F1C1BAA}" type="slidenum">
              <a:rPr lang="en-IN" smtClean="0"/>
              <a:pPr/>
              <a:t>‹#›</a:t>
            </a:fld>
            <a:endParaRPr lang="en-IN"/>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FB9A9-0927-4299-9594-243B0EA92614}"/>
              </a:ext>
            </a:extLst>
          </p:cNvPr>
          <p:cNvSpPr>
            <a:spLocks noGrp="1"/>
          </p:cNvSpPr>
          <p:nvPr>
            <p:ph type="ctrTitle"/>
          </p:nvPr>
        </p:nvSpPr>
        <p:spPr>
          <a:xfrm>
            <a:off x="1524000" y="1122363"/>
            <a:ext cx="9144000" cy="1203587"/>
          </a:xfrm>
        </p:spPr>
        <p:txBody>
          <a:bodyPr/>
          <a:lstStyle/>
          <a:p>
            <a:r>
              <a:rPr lang="en-IN" sz="7200" b="1" u="sng" dirty="0">
                <a:solidFill>
                  <a:srgbClr val="FFC000"/>
                </a:solidFill>
              </a:rPr>
              <a:t>PNEUMOTHORAX</a:t>
            </a:r>
          </a:p>
        </p:txBody>
      </p:sp>
      <p:sp>
        <p:nvSpPr>
          <p:cNvPr id="3" name="Subtitle 2">
            <a:extLst>
              <a:ext uri="{FF2B5EF4-FFF2-40B4-BE49-F238E27FC236}">
                <a16:creationId xmlns:a16="http://schemas.microsoft.com/office/drawing/2014/main" id="{CBF6EF5C-A298-4EE1-9771-69EFB496853C}"/>
              </a:ext>
            </a:extLst>
          </p:cNvPr>
          <p:cNvSpPr>
            <a:spLocks noGrp="1"/>
          </p:cNvSpPr>
          <p:nvPr>
            <p:ph type="subTitle" idx="1"/>
          </p:nvPr>
        </p:nvSpPr>
        <p:spPr>
          <a:xfrm>
            <a:off x="5408763" y="4455018"/>
            <a:ext cx="6120326" cy="1655762"/>
          </a:xfrm>
        </p:spPr>
        <p:txBody>
          <a:bodyPr>
            <a:normAutofit lnSpcReduction="10000"/>
          </a:bodyPr>
          <a:lstStyle/>
          <a:p>
            <a:pPr algn="r"/>
            <a:r>
              <a:rPr lang="en-IN" dirty="0">
                <a:solidFill>
                  <a:schemeClr val="tx1"/>
                </a:solidFill>
                <a:latin typeface="Sitka Display Semibold" pitchFamily="2" charset="0"/>
              </a:rPr>
              <a:t>     </a:t>
            </a:r>
          </a:p>
          <a:p>
            <a:pPr algn="r"/>
            <a:r>
              <a:rPr lang="en-IN" dirty="0">
                <a:solidFill>
                  <a:schemeClr val="tx1"/>
                </a:solidFill>
                <a:latin typeface="Sitka Display Semibold" pitchFamily="2" charset="0"/>
              </a:rPr>
              <a:t>DR. ARTI D. SHAH (HOD AND PROFFESSOR)</a:t>
            </a:r>
          </a:p>
          <a:p>
            <a:pPr algn="r"/>
            <a:r>
              <a:rPr lang="en-IN" dirty="0">
                <a:solidFill>
                  <a:schemeClr val="tx1"/>
                </a:solidFill>
                <a:latin typeface="Sitka Display Semibold" pitchFamily="2" charset="0"/>
              </a:rPr>
              <a:t> DEPARTMENT OF PULMONARY MEDICINE</a:t>
            </a:r>
          </a:p>
          <a:p>
            <a:r>
              <a:rPr lang="en-IN">
                <a:solidFill>
                  <a:schemeClr val="tx1"/>
                </a:solidFill>
                <a:latin typeface="Sitka Display Semibold" pitchFamily="2" charset="0"/>
              </a:rPr>
              <a:t>25/7/24</a:t>
            </a:r>
            <a:endParaRPr lang="en-IN" dirty="0">
              <a:solidFill>
                <a:schemeClr val="tx1"/>
              </a:solidFill>
              <a:latin typeface="Sitka Display Semibold" pitchFamily="2" charset="0"/>
            </a:endParaRPr>
          </a:p>
        </p:txBody>
      </p:sp>
    </p:spTree>
    <p:extLst>
      <p:ext uri="{BB962C8B-B14F-4D97-AF65-F5344CB8AC3E}">
        <p14:creationId xmlns:p14="http://schemas.microsoft.com/office/powerpoint/2010/main" val="1229337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25BB6-19A6-40CF-9B0C-4582F6245EC2}"/>
              </a:ext>
            </a:extLst>
          </p:cNvPr>
          <p:cNvSpPr>
            <a:spLocks noGrp="1"/>
          </p:cNvSpPr>
          <p:nvPr>
            <p:ph type="title"/>
          </p:nvPr>
        </p:nvSpPr>
        <p:spPr>
          <a:xfrm>
            <a:off x="609600" y="0"/>
            <a:ext cx="10972800" cy="864606"/>
          </a:xfrm>
        </p:spPr>
        <p:txBody>
          <a:bodyPr>
            <a:normAutofit/>
          </a:bodyPr>
          <a:lstStyle/>
          <a:p>
            <a:r>
              <a:rPr lang="en-IN" sz="4000" b="1" u="sng" dirty="0"/>
              <a:t>Clinical manifestations</a:t>
            </a:r>
          </a:p>
        </p:txBody>
      </p:sp>
      <p:sp>
        <p:nvSpPr>
          <p:cNvPr id="3" name="Content Placeholder 2">
            <a:extLst>
              <a:ext uri="{FF2B5EF4-FFF2-40B4-BE49-F238E27FC236}">
                <a16:creationId xmlns:a16="http://schemas.microsoft.com/office/drawing/2014/main" id="{604856D2-DD2D-454A-AF85-239F0D4EDC6D}"/>
              </a:ext>
            </a:extLst>
          </p:cNvPr>
          <p:cNvSpPr>
            <a:spLocks noGrp="1"/>
          </p:cNvSpPr>
          <p:nvPr>
            <p:ph idx="1"/>
          </p:nvPr>
        </p:nvSpPr>
        <p:spPr>
          <a:xfrm>
            <a:off x="548640" y="1351722"/>
            <a:ext cx="10805160" cy="4825241"/>
          </a:xfrm>
        </p:spPr>
        <p:txBody>
          <a:bodyPr/>
          <a:lstStyle/>
          <a:p>
            <a:r>
              <a:rPr lang="en-IN" sz="2400" dirty="0">
                <a:solidFill>
                  <a:schemeClr val="tx1"/>
                </a:solidFill>
                <a:latin typeface="Sitka Display Semibold" pitchFamily="2" charset="0"/>
              </a:rPr>
              <a:t>Peak Age-early 20s</a:t>
            </a:r>
          </a:p>
          <a:p>
            <a:r>
              <a:rPr lang="en-IN" sz="2400" dirty="0">
                <a:solidFill>
                  <a:schemeClr val="tx1"/>
                </a:solidFill>
                <a:latin typeface="Sitka Display Semibold" pitchFamily="2" charset="0"/>
              </a:rPr>
              <a:t>Rarely Occurs After Age 40</a:t>
            </a:r>
            <a:endParaRPr lang="en-IN" dirty="0">
              <a:solidFill>
                <a:schemeClr val="tx1"/>
              </a:solidFill>
              <a:latin typeface="Sitka Display Semibold" pitchFamily="2" charset="0"/>
            </a:endParaRPr>
          </a:p>
          <a:p>
            <a:r>
              <a:rPr lang="en-IN" dirty="0">
                <a:solidFill>
                  <a:schemeClr val="tx1"/>
                </a:solidFill>
                <a:latin typeface="Sitka Display Semibold" pitchFamily="2" charset="0"/>
              </a:rPr>
              <a:t>Chest pain – acute, localized to side of pneumothorax, typically pleuritic</a:t>
            </a:r>
          </a:p>
          <a:p>
            <a:r>
              <a:rPr lang="en-IN" dirty="0" err="1">
                <a:solidFill>
                  <a:schemeClr val="tx1"/>
                </a:solidFill>
                <a:latin typeface="Sitka Display Semibold" pitchFamily="2" charset="0"/>
              </a:rPr>
              <a:t>Dyspnea</a:t>
            </a:r>
            <a:endParaRPr lang="en-IN" dirty="0">
              <a:solidFill>
                <a:schemeClr val="tx1"/>
              </a:solidFill>
              <a:latin typeface="Sitka Display Semibold" pitchFamily="2" charset="0"/>
            </a:endParaRPr>
          </a:p>
          <a:p>
            <a:r>
              <a:rPr lang="en-IN" dirty="0">
                <a:solidFill>
                  <a:schemeClr val="tx1"/>
                </a:solidFill>
                <a:latin typeface="Sitka Display Semibold" pitchFamily="2" charset="0"/>
              </a:rPr>
              <a:t>Generalized malaise</a:t>
            </a:r>
          </a:p>
          <a:p>
            <a:r>
              <a:rPr lang="en-IN" dirty="0">
                <a:solidFill>
                  <a:schemeClr val="tx1"/>
                </a:solidFill>
                <a:latin typeface="Sitka Display Semibold" pitchFamily="2" charset="0"/>
              </a:rPr>
              <a:t>Horner’s syndrome </a:t>
            </a:r>
          </a:p>
          <a:p>
            <a:pPr marL="0" indent="0">
              <a:buNone/>
            </a:pPr>
            <a:r>
              <a:rPr lang="en-IN" dirty="0">
                <a:solidFill>
                  <a:schemeClr val="tx1"/>
                </a:solidFill>
                <a:latin typeface="Sitka Display Semibold" pitchFamily="2" charset="0"/>
              </a:rPr>
              <a:t>– rare complication of spontaneous pneumothorax</a:t>
            </a:r>
          </a:p>
          <a:p>
            <a:pPr marL="0" indent="0">
              <a:buNone/>
            </a:pPr>
            <a:r>
              <a:rPr lang="en-IN" dirty="0">
                <a:solidFill>
                  <a:schemeClr val="tx1"/>
                </a:solidFill>
                <a:latin typeface="Sitka Display Semibold" pitchFamily="2" charset="0"/>
              </a:rPr>
              <a:t>- due to traction on sympathetic ganglion produced by shift of mediastinum</a:t>
            </a:r>
          </a:p>
          <a:p>
            <a:r>
              <a:rPr lang="en-IN" dirty="0">
                <a:solidFill>
                  <a:schemeClr val="tx1"/>
                </a:solidFill>
                <a:latin typeface="Sitka Display Semibold" pitchFamily="2" charset="0"/>
              </a:rPr>
              <a:t>Cough, </a:t>
            </a:r>
            <a:r>
              <a:rPr lang="en-IN" dirty="0" err="1">
                <a:solidFill>
                  <a:schemeClr val="tx1"/>
                </a:solidFill>
                <a:latin typeface="Sitka Display Semibold" pitchFamily="2" charset="0"/>
              </a:rPr>
              <a:t>hemoptysis</a:t>
            </a:r>
            <a:r>
              <a:rPr lang="en-IN" dirty="0">
                <a:solidFill>
                  <a:schemeClr val="tx1"/>
                </a:solidFill>
                <a:latin typeface="Sitka Display Semibold" pitchFamily="2" charset="0"/>
              </a:rPr>
              <a:t>, </a:t>
            </a:r>
            <a:r>
              <a:rPr lang="en-IN" dirty="0" err="1">
                <a:solidFill>
                  <a:schemeClr val="tx1"/>
                </a:solidFill>
                <a:latin typeface="Sitka Display Semibold" pitchFamily="2" charset="0"/>
              </a:rPr>
              <a:t>orthopnea</a:t>
            </a:r>
            <a:r>
              <a:rPr lang="en-IN" dirty="0">
                <a:solidFill>
                  <a:schemeClr val="tx1"/>
                </a:solidFill>
                <a:latin typeface="Sitka Display Semibold" pitchFamily="2" charset="0"/>
              </a:rPr>
              <a:t> - uncommon</a:t>
            </a:r>
          </a:p>
        </p:txBody>
      </p:sp>
    </p:spTree>
    <p:extLst>
      <p:ext uri="{BB962C8B-B14F-4D97-AF65-F5344CB8AC3E}">
        <p14:creationId xmlns:p14="http://schemas.microsoft.com/office/powerpoint/2010/main" val="144279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55B0-1497-4FA9-906A-3475B2176A36}"/>
              </a:ext>
            </a:extLst>
          </p:cNvPr>
          <p:cNvSpPr>
            <a:spLocks noGrp="1"/>
          </p:cNvSpPr>
          <p:nvPr>
            <p:ph type="title"/>
          </p:nvPr>
        </p:nvSpPr>
        <p:spPr>
          <a:xfrm>
            <a:off x="838200" y="365125"/>
            <a:ext cx="10515600" cy="718957"/>
          </a:xfrm>
        </p:spPr>
        <p:txBody>
          <a:bodyPr>
            <a:normAutofit fontScale="90000"/>
          </a:bodyPr>
          <a:lstStyle/>
          <a:p>
            <a:r>
              <a:rPr lang="en-IN" sz="4000" b="1" u="sng" dirty="0"/>
              <a:t>Changes on physical examination</a:t>
            </a:r>
          </a:p>
        </p:txBody>
      </p:sp>
      <p:sp>
        <p:nvSpPr>
          <p:cNvPr id="3" name="Content Placeholder 2">
            <a:extLst>
              <a:ext uri="{FF2B5EF4-FFF2-40B4-BE49-F238E27FC236}">
                <a16:creationId xmlns:a16="http://schemas.microsoft.com/office/drawing/2014/main" id="{F8D8BCF0-1237-4546-862F-D51BDE4723AD}"/>
              </a:ext>
            </a:extLst>
          </p:cNvPr>
          <p:cNvSpPr>
            <a:spLocks noGrp="1"/>
          </p:cNvSpPr>
          <p:nvPr>
            <p:ph idx="1"/>
          </p:nvPr>
        </p:nvSpPr>
        <p:spPr>
          <a:xfrm>
            <a:off x="461913" y="1366887"/>
            <a:ext cx="11048215" cy="4901938"/>
          </a:xfrm>
        </p:spPr>
        <p:txBody>
          <a:bodyPr>
            <a:normAutofit/>
          </a:bodyPr>
          <a:lstStyle/>
          <a:p>
            <a:r>
              <a:rPr lang="en-IN" dirty="0">
                <a:solidFill>
                  <a:schemeClr val="tx1"/>
                </a:solidFill>
                <a:latin typeface="Sitka Display Semibold" pitchFamily="2" charset="0"/>
              </a:rPr>
              <a:t>Moderate tachycardia</a:t>
            </a:r>
          </a:p>
          <a:p>
            <a:r>
              <a:rPr lang="en-IN" dirty="0">
                <a:solidFill>
                  <a:schemeClr val="tx1"/>
                </a:solidFill>
                <a:latin typeface="Sitka Display Semibold" pitchFamily="2" charset="0"/>
              </a:rPr>
              <a:t>Chest on examination – larger on affected side &amp; move less during 					respiration</a:t>
            </a:r>
          </a:p>
          <a:p>
            <a:r>
              <a:rPr lang="en-IN" dirty="0">
                <a:solidFill>
                  <a:schemeClr val="tx1"/>
                </a:solidFill>
                <a:latin typeface="Sitka Display Semibold" pitchFamily="2" charset="0"/>
              </a:rPr>
              <a:t>Tactile fremitus absent</a:t>
            </a:r>
          </a:p>
          <a:p>
            <a:r>
              <a:rPr lang="en-IN" dirty="0">
                <a:solidFill>
                  <a:schemeClr val="tx1"/>
                </a:solidFill>
                <a:latin typeface="Sitka Display Semibold" pitchFamily="2" charset="0"/>
              </a:rPr>
              <a:t>Percussion note – Hyper resonant</a:t>
            </a:r>
          </a:p>
          <a:p>
            <a:r>
              <a:rPr lang="en-IN" dirty="0">
                <a:solidFill>
                  <a:schemeClr val="tx1"/>
                </a:solidFill>
                <a:latin typeface="Sitka Display Semibold" pitchFamily="2" charset="0"/>
              </a:rPr>
              <a:t>Breath sounds – reduced or absent on affected side</a:t>
            </a:r>
          </a:p>
          <a:p>
            <a:r>
              <a:rPr lang="en-IN" dirty="0">
                <a:solidFill>
                  <a:schemeClr val="tx1"/>
                </a:solidFill>
                <a:latin typeface="Sitka Display Semibold" pitchFamily="2" charset="0"/>
              </a:rPr>
              <a:t>Hamman sign may be detected – </a:t>
            </a:r>
          </a:p>
          <a:p>
            <a:pPr marL="0" indent="0">
              <a:buNone/>
            </a:pPr>
            <a:r>
              <a:rPr lang="en-IN" dirty="0">
                <a:solidFill>
                  <a:schemeClr val="tx1"/>
                </a:solidFill>
                <a:latin typeface="Sitka Display Semibold" pitchFamily="2" charset="0"/>
              </a:rPr>
              <a:t>	crunching or clicking noises synchronous with heartbeat but 	influenced by respiration &amp; body position.</a:t>
            </a:r>
          </a:p>
          <a:p>
            <a:r>
              <a:rPr lang="en-IN" dirty="0">
                <a:solidFill>
                  <a:schemeClr val="tx1"/>
                </a:solidFill>
                <a:latin typeface="Sitka Display Semibold" pitchFamily="2" charset="0"/>
              </a:rPr>
              <a:t>Tension pneumothorax – severe tachycardia, hypotension, cyanosis, 					   tracheal deviation </a:t>
            </a:r>
          </a:p>
          <a:p>
            <a:endParaRPr lang="en-IN" dirty="0"/>
          </a:p>
          <a:p>
            <a:endParaRPr lang="en-IN" dirty="0"/>
          </a:p>
        </p:txBody>
      </p:sp>
    </p:spTree>
    <p:extLst>
      <p:ext uri="{BB962C8B-B14F-4D97-AF65-F5344CB8AC3E}">
        <p14:creationId xmlns:p14="http://schemas.microsoft.com/office/powerpoint/2010/main" val="367666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7D879-D944-4514-AA17-4059E95DD9DD}"/>
              </a:ext>
            </a:extLst>
          </p:cNvPr>
          <p:cNvSpPr>
            <a:spLocks noGrp="1"/>
          </p:cNvSpPr>
          <p:nvPr>
            <p:ph idx="1"/>
          </p:nvPr>
        </p:nvSpPr>
        <p:spPr>
          <a:xfrm>
            <a:off x="362139" y="217284"/>
            <a:ext cx="10991661" cy="6390906"/>
          </a:xfrm>
        </p:spPr>
        <p:txBody>
          <a:bodyPr>
            <a:normAutofit fontScale="55000" lnSpcReduction="20000"/>
          </a:bodyPr>
          <a:lstStyle/>
          <a:p>
            <a:pPr>
              <a:buFont typeface="Wingdings" panose="05000000000000000000" pitchFamily="2" charset="2"/>
              <a:buChar char="Ø"/>
            </a:pPr>
            <a:r>
              <a:rPr lang="en-IN" sz="5900" b="1" u="sng" dirty="0">
                <a:solidFill>
                  <a:schemeClr val="tx1"/>
                </a:solidFill>
                <a:latin typeface="Sitka Display Semibold" pitchFamily="2" charset="0"/>
              </a:rPr>
              <a:t>Arterial blood gas analysis</a:t>
            </a:r>
            <a:br>
              <a:rPr lang="en-IN" sz="5900" dirty="0">
                <a:solidFill>
                  <a:schemeClr val="tx1"/>
                </a:solidFill>
                <a:latin typeface="Sitka Display Semibold" pitchFamily="2" charset="0"/>
              </a:rPr>
            </a:br>
            <a:r>
              <a:rPr lang="en-IN" sz="5900" dirty="0">
                <a:solidFill>
                  <a:schemeClr val="tx1"/>
                </a:solidFill>
                <a:latin typeface="Sitka Display Semibold" pitchFamily="2" charset="0"/>
              </a:rPr>
              <a:t>PSP - &lt;25% lung affected – mild hypoxemia </a:t>
            </a:r>
            <a:br>
              <a:rPr lang="en-IN" sz="5900" dirty="0">
                <a:solidFill>
                  <a:schemeClr val="tx1"/>
                </a:solidFill>
                <a:latin typeface="Sitka Display Semibold" pitchFamily="2" charset="0"/>
              </a:rPr>
            </a:br>
            <a:r>
              <a:rPr lang="en-IN" sz="5900" dirty="0">
                <a:solidFill>
                  <a:schemeClr val="tx1"/>
                </a:solidFill>
                <a:latin typeface="Sitka Display Semibold" pitchFamily="2" charset="0"/>
              </a:rPr>
              <a:t>          &gt;25% lung affected – severe hypoxemia </a:t>
            </a:r>
            <a:br>
              <a:rPr lang="en-IN" sz="5900" dirty="0">
                <a:solidFill>
                  <a:schemeClr val="tx1"/>
                </a:solidFill>
                <a:latin typeface="Sitka Display Semibold" pitchFamily="2" charset="0"/>
              </a:rPr>
            </a:br>
            <a:r>
              <a:rPr lang="en-IN" sz="5900" dirty="0">
                <a:solidFill>
                  <a:schemeClr val="tx1"/>
                </a:solidFill>
                <a:latin typeface="Sitka Display Semibold" pitchFamily="2" charset="0"/>
              </a:rPr>
              <a:t>SSP – life threatening hypoxemia and </a:t>
            </a:r>
            <a:r>
              <a:rPr lang="en-IN" sz="5900" dirty="0" err="1">
                <a:solidFill>
                  <a:schemeClr val="tx1"/>
                </a:solidFill>
                <a:latin typeface="Sitka Display Semibold" pitchFamily="2" charset="0"/>
              </a:rPr>
              <a:t>hypercapnea</a:t>
            </a:r>
            <a:br>
              <a:rPr lang="en-IN" sz="5900" dirty="0">
                <a:solidFill>
                  <a:schemeClr val="tx1"/>
                </a:solidFill>
                <a:latin typeface="Sitka Display Semibold" pitchFamily="2" charset="0"/>
              </a:rPr>
            </a:br>
            <a:endParaRPr lang="en-IN" sz="5900" dirty="0">
              <a:solidFill>
                <a:schemeClr val="tx1"/>
              </a:solidFill>
              <a:latin typeface="Sitka Display Semibold" pitchFamily="2" charset="0"/>
            </a:endParaRPr>
          </a:p>
          <a:p>
            <a:pPr>
              <a:buFont typeface="Wingdings" panose="05000000000000000000" pitchFamily="2" charset="2"/>
              <a:buChar char="Ø"/>
            </a:pPr>
            <a:r>
              <a:rPr lang="en-IN" sz="6700" dirty="0">
                <a:solidFill>
                  <a:schemeClr val="tx1"/>
                </a:solidFill>
                <a:latin typeface="Sitka Display Semibold" pitchFamily="2" charset="0"/>
              </a:rPr>
              <a:t>  </a:t>
            </a:r>
            <a:r>
              <a:rPr lang="en-IN" sz="5100" u="sng" dirty="0">
                <a:solidFill>
                  <a:schemeClr val="tx1"/>
                </a:solidFill>
                <a:latin typeface="Sitka Display Semibold" pitchFamily="2" charset="0"/>
              </a:rPr>
              <a:t>ECG Changes</a:t>
            </a:r>
          </a:p>
          <a:p>
            <a:r>
              <a:rPr lang="en-IN" sz="5100" dirty="0">
                <a:solidFill>
                  <a:schemeClr val="tx1"/>
                </a:solidFill>
                <a:latin typeface="Sitka Display Semibold" pitchFamily="2" charset="0"/>
              </a:rPr>
              <a:t> Left pneumothorax – rightward shift of frontal QRS axis</a:t>
            </a:r>
          </a:p>
          <a:p>
            <a:pPr marL="0" indent="0">
              <a:buNone/>
            </a:pPr>
            <a:r>
              <a:rPr lang="en-IN" sz="5100" dirty="0">
                <a:solidFill>
                  <a:schemeClr val="tx1"/>
                </a:solidFill>
                <a:latin typeface="Sitka Display Semibold" pitchFamily="2" charset="0"/>
              </a:rPr>
              <a:t>			      diminution of precordial R-wave</a:t>
            </a:r>
          </a:p>
          <a:p>
            <a:pPr marL="0" indent="0">
              <a:buNone/>
            </a:pPr>
            <a:r>
              <a:rPr lang="en-IN" sz="5100" dirty="0">
                <a:solidFill>
                  <a:schemeClr val="tx1"/>
                </a:solidFill>
                <a:latin typeface="Sitka Display Semibold" pitchFamily="2" charset="0"/>
              </a:rPr>
              <a:t>			      decrease in QRS amplitude</a:t>
            </a:r>
          </a:p>
          <a:p>
            <a:pPr marL="0" indent="0">
              <a:buNone/>
            </a:pPr>
            <a:r>
              <a:rPr lang="en-IN" sz="5100" dirty="0">
                <a:solidFill>
                  <a:schemeClr val="tx1"/>
                </a:solidFill>
                <a:latin typeface="Sitka Display Semibold" pitchFamily="2" charset="0"/>
              </a:rPr>
              <a:t>			      precordial T wave inversion</a:t>
            </a:r>
          </a:p>
          <a:p>
            <a:r>
              <a:rPr lang="en-IN" sz="5100" dirty="0">
                <a:solidFill>
                  <a:schemeClr val="tx1"/>
                </a:solidFill>
                <a:latin typeface="Sitka Display Semibold" pitchFamily="2" charset="0"/>
              </a:rPr>
              <a:t>Right pneumothorax – prominent R-wave in lead V2 with loss of </a:t>
            </a:r>
            <a:r>
              <a:rPr lang="en-IN" sz="5100" dirty="0" err="1">
                <a:solidFill>
                  <a:schemeClr val="tx1"/>
                </a:solidFill>
                <a:latin typeface="Sitka Display Semibold" pitchFamily="2" charset="0"/>
              </a:rPr>
              <a:t>Swave</a:t>
            </a:r>
            <a:endParaRPr lang="en-IN" sz="5100" dirty="0">
              <a:solidFill>
                <a:schemeClr val="tx1"/>
              </a:solidFill>
              <a:latin typeface="Sitka Display Semibold" pitchFamily="2" charset="0"/>
            </a:endParaRPr>
          </a:p>
          <a:p>
            <a:pPr marL="0" indent="0">
              <a:buNone/>
            </a:pPr>
            <a:r>
              <a:rPr lang="en-IN" sz="5100" dirty="0">
                <a:solidFill>
                  <a:schemeClr val="tx1"/>
                </a:solidFill>
                <a:latin typeface="Sitka Display Semibold" pitchFamily="2" charset="0"/>
              </a:rPr>
              <a:t>			       reversible reduced QRS voltage</a:t>
            </a:r>
          </a:p>
          <a:p>
            <a:pPr marL="0" indent="0">
              <a:buNone/>
            </a:pPr>
            <a:endParaRPr lang="en-IN" sz="5100" dirty="0">
              <a:solidFill>
                <a:schemeClr val="tx1"/>
              </a:solidFill>
              <a:latin typeface="Sitka Display Semibold" pitchFamily="2" charset="0"/>
            </a:endParaRPr>
          </a:p>
          <a:p>
            <a:pPr marL="0" indent="0">
              <a:buNone/>
            </a:pPr>
            <a:r>
              <a:rPr lang="en-IN" sz="5100" dirty="0">
                <a:solidFill>
                  <a:schemeClr val="tx1"/>
                </a:solidFill>
                <a:latin typeface="Sitka Display Semibold" pitchFamily="2" charset="0"/>
              </a:rPr>
              <a:t>			       </a:t>
            </a:r>
          </a:p>
        </p:txBody>
      </p:sp>
    </p:spTree>
    <p:extLst>
      <p:ext uri="{BB962C8B-B14F-4D97-AF65-F5344CB8AC3E}">
        <p14:creationId xmlns:p14="http://schemas.microsoft.com/office/powerpoint/2010/main" val="143188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5155-A8DC-4AB1-A7C1-673084E64564}"/>
              </a:ext>
            </a:extLst>
          </p:cNvPr>
          <p:cNvSpPr>
            <a:spLocks noGrp="1"/>
          </p:cNvSpPr>
          <p:nvPr>
            <p:ph type="title"/>
          </p:nvPr>
        </p:nvSpPr>
        <p:spPr>
          <a:xfrm>
            <a:off x="609600" y="0"/>
            <a:ext cx="10972800" cy="932507"/>
          </a:xfrm>
        </p:spPr>
        <p:txBody>
          <a:bodyPr>
            <a:normAutofit/>
          </a:bodyPr>
          <a:lstStyle/>
          <a:p>
            <a:r>
              <a:rPr lang="en-IN" sz="4000" b="1" u="sng" dirty="0">
                <a:solidFill>
                  <a:srgbClr val="FF0000"/>
                </a:solidFill>
              </a:rPr>
              <a:t>Diagnosis</a:t>
            </a:r>
          </a:p>
        </p:txBody>
      </p:sp>
      <p:sp>
        <p:nvSpPr>
          <p:cNvPr id="3" name="Content Placeholder 2">
            <a:extLst>
              <a:ext uri="{FF2B5EF4-FFF2-40B4-BE49-F238E27FC236}">
                <a16:creationId xmlns:a16="http://schemas.microsoft.com/office/drawing/2014/main" id="{FDBD5A62-1A6F-4ACA-B9F5-8F7B5F7945DE}"/>
              </a:ext>
            </a:extLst>
          </p:cNvPr>
          <p:cNvSpPr>
            <a:spLocks noGrp="1"/>
          </p:cNvSpPr>
          <p:nvPr>
            <p:ph idx="1"/>
          </p:nvPr>
        </p:nvSpPr>
        <p:spPr>
          <a:xfrm>
            <a:off x="609600" y="1600200"/>
            <a:ext cx="5244445" cy="4800600"/>
          </a:xfrm>
        </p:spPr>
        <p:txBody>
          <a:bodyPr/>
          <a:lstStyle/>
          <a:p>
            <a:r>
              <a:rPr lang="en-IN" dirty="0">
                <a:solidFill>
                  <a:schemeClr val="tx1"/>
                </a:solidFill>
                <a:latin typeface="Sitka Display Semibold" pitchFamily="2" charset="0"/>
              </a:rPr>
              <a:t>Clinical history</a:t>
            </a:r>
          </a:p>
          <a:p>
            <a:r>
              <a:rPr lang="en-IN" dirty="0">
                <a:solidFill>
                  <a:schemeClr val="tx1"/>
                </a:solidFill>
                <a:latin typeface="Sitka Display Semibold" pitchFamily="2" charset="0"/>
              </a:rPr>
              <a:t>Examination</a:t>
            </a:r>
          </a:p>
          <a:p>
            <a:r>
              <a:rPr lang="en-IN" dirty="0">
                <a:solidFill>
                  <a:schemeClr val="tx1"/>
                </a:solidFill>
                <a:latin typeface="Sitka Display Semibold" pitchFamily="2" charset="0"/>
              </a:rPr>
              <a:t>Chest radiography </a:t>
            </a:r>
            <a:r>
              <a:rPr lang="en-IN" sz="2400" dirty="0">
                <a:solidFill>
                  <a:schemeClr val="tx1"/>
                </a:solidFill>
                <a:latin typeface="Sitka Display Semibold" pitchFamily="2" charset="0"/>
              </a:rPr>
              <a:t>Radiograph- Visceral Pleural Line-faint But Sharply Defined Line </a:t>
            </a:r>
            <a:r>
              <a:rPr lang="en-IN" sz="2400" dirty="0" err="1">
                <a:solidFill>
                  <a:schemeClr val="tx1"/>
                </a:solidFill>
                <a:latin typeface="Sitka Display Semibold" pitchFamily="2" charset="0"/>
              </a:rPr>
              <a:t>Seperating</a:t>
            </a:r>
            <a:r>
              <a:rPr lang="en-IN" sz="2400" dirty="0">
                <a:solidFill>
                  <a:schemeClr val="tx1"/>
                </a:solidFill>
                <a:latin typeface="Sitka Display Semibold" pitchFamily="2" charset="0"/>
              </a:rPr>
              <a:t> The Lung Parenchyma From Remainder Of Thoracic Cavity Which Is Clear And Devoid Of Lung Markings</a:t>
            </a:r>
          </a:p>
          <a:p>
            <a:r>
              <a:rPr lang="en-IN" dirty="0">
                <a:solidFill>
                  <a:schemeClr val="tx1"/>
                </a:solidFill>
                <a:latin typeface="Sitka Display Semibold" pitchFamily="2" charset="0"/>
              </a:rPr>
              <a:t>Ultrasonography</a:t>
            </a:r>
          </a:p>
          <a:p>
            <a:r>
              <a:rPr lang="en-IN" dirty="0">
                <a:solidFill>
                  <a:schemeClr val="tx1"/>
                </a:solidFill>
                <a:latin typeface="Sitka Display Semibold" pitchFamily="2" charset="0"/>
              </a:rPr>
              <a:t>CT scan</a:t>
            </a:r>
          </a:p>
        </p:txBody>
      </p:sp>
      <p:pic>
        <p:nvPicPr>
          <p:cNvPr id="6" name="Content Placeholder 3">
            <a:extLst>
              <a:ext uri="{FF2B5EF4-FFF2-40B4-BE49-F238E27FC236}">
                <a16:creationId xmlns:a16="http://schemas.microsoft.com/office/drawing/2014/main" id="{20B0B56B-CE19-2D71-17D9-40E8E219119F}"/>
              </a:ext>
            </a:extLst>
          </p:cNvPr>
          <p:cNvPicPr>
            <a:picLocks noChangeAspect="1"/>
          </p:cNvPicPr>
          <p:nvPr/>
        </p:nvPicPr>
        <p:blipFill>
          <a:blip r:embed="rId2"/>
          <a:stretch>
            <a:fillRect/>
          </a:stretch>
        </p:blipFill>
        <p:spPr>
          <a:xfrm>
            <a:off x="6330401" y="1253905"/>
            <a:ext cx="4635772" cy="5128261"/>
          </a:xfrm>
          <a:prstGeom prst="rect">
            <a:avLst/>
          </a:prstGeom>
        </p:spPr>
      </p:pic>
    </p:spTree>
    <p:extLst>
      <p:ext uri="{BB962C8B-B14F-4D97-AF65-F5344CB8AC3E}">
        <p14:creationId xmlns:p14="http://schemas.microsoft.com/office/powerpoint/2010/main" val="2586943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0E6B-4AD6-4F91-AB4D-F9D401B7850C}"/>
              </a:ext>
            </a:extLst>
          </p:cNvPr>
          <p:cNvSpPr>
            <a:spLocks noGrp="1"/>
          </p:cNvSpPr>
          <p:nvPr>
            <p:ph type="title"/>
          </p:nvPr>
        </p:nvSpPr>
        <p:spPr>
          <a:xfrm>
            <a:off x="838200" y="365126"/>
            <a:ext cx="10515600" cy="747238"/>
          </a:xfrm>
        </p:spPr>
        <p:txBody>
          <a:bodyPr>
            <a:normAutofit fontScale="90000"/>
          </a:bodyPr>
          <a:lstStyle/>
          <a:p>
            <a:r>
              <a:rPr lang="en-IN" sz="4000" b="1" u="sng" dirty="0">
                <a:solidFill>
                  <a:srgbClr val="FF0000"/>
                </a:solidFill>
              </a:rPr>
              <a:t>Quantitation</a:t>
            </a:r>
          </a:p>
        </p:txBody>
      </p:sp>
      <p:sp>
        <p:nvSpPr>
          <p:cNvPr id="3" name="Content Placeholder 2">
            <a:extLst>
              <a:ext uri="{FF2B5EF4-FFF2-40B4-BE49-F238E27FC236}">
                <a16:creationId xmlns:a16="http://schemas.microsoft.com/office/drawing/2014/main" id="{93B8E7FA-2191-480E-A573-E1D6AEAA910E}"/>
              </a:ext>
            </a:extLst>
          </p:cNvPr>
          <p:cNvSpPr>
            <a:spLocks noGrp="1"/>
          </p:cNvSpPr>
          <p:nvPr>
            <p:ph idx="1"/>
          </p:nvPr>
        </p:nvSpPr>
        <p:spPr>
          <a:xfrm>
            <a:off x="546755" y="1244338"/>
            <a:ext cx="11114202" cy="4932625"/>
          </a:xfrm>
        </p:spPr>
        <p:txBody>
          <a:bodyPr/>
          <a:lstStyle/>
          <a:p>
            <a:r>
              <a:rPr lang="en-IN" u="sng" dirty="0">
                <a:solidFill>
                  <a:schemeClr val="tx1"/>
                </a:solidFill>
                <a:latin typeface="Sitka Display Semibold" pitchFamily="2" charset="0"/>
              </a:rPr>
              <a:t>Light’s index</a:t>
            </a:r>
          </a:p>
          <a:p>
            <a:pPr marL="0" indent="0">
              <a:buNone/>
            </a:pPr>
            <a:r>
              <a:rPr lang="en-IN" dirty="0">
                <a:solidFill>
                  <a:schemeClr val="tx1"/>
                </a:solidFill>
                <a:latin typeface="Sitka Display Semibold" pitchFamily="2" charset="0"/>
              </a:rPr>
              <a:t>	% pneumothorax = 100 (1-(diameter lung)</a:t>
            </a:r>
            <a:r>
              <a:rPr lang="en-IN" baseline="30000" dirty="0">
                <a:solidFill>
                  <a:schemeClr val="tx1"/>
                </a:solidFill>
                <a:latin typeface="Sitka Display Semibold" pitchFamily="2" charset="0"/>
              </a:rPr>
              <a:t>3 </a:t>
            </a:r>
            <a:r>
              <a:rPr lang="en-IN" dirty="0">
                <a:solidFill>
                  <a:schemeClr val="tx1"/>
                </a:solidFill>
                <a:latin typeface="Sitka Display Semibold" pitchFamily="2" charset="0"/>
              </a:rPr>
              <a:t>/(diameter hemithorax)</a:t>
            </a:r>
            <a:r>
              <a:rPr lang="en-IN" baseline="30000" dirty="0">
                <a:solidFill>
                  <a:schemeClr val="tx1"/>
                </a:solidFill>
                <a:latin typeface="Sitka Display Semibold" pitchFamily="2" charset="0"/>
              </a:rPr>
              <a:t>3</a:t>
            </a:r>
          </a:p>
          <a:p>
            <a:pPr marL="0" indent="0">
              <a:buNone/>
            </a:pPr>
            <a:endParaRPr lang="en-IN" dirty="0">
              <a:solidFill>
                <a:schemeClr val="tx1"/>
              </a:solidFill>
              <a:latin typeface="Sitka Display Semibold" pitchFamily="2" charset="0"/>
            </a:endParaRPr>
          </a:p>
        </p:txBody>
      </p:sp>
      <p:pic>
        <p:nvPicPr>
          <p:cNvPr id="7" name="Picture 6">
            <a:extLst>
              <a:ext uri="{FF2B5EF4-FFF2-40B4-BE49-F238E27FC236}">
                <a16:creationId xmlns:a16="http://schemas.microsoft.com/office/drawing/2014/main" id="{5DF32901-DD4D-429B-AF9F-6DB182588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1658" y="2816252"/>
            <a:ext cx="5524979" cy="3360711"/>
          </a:xfrm>
          <a:prstGeom prst="rect">
            <a:avLst/>
          </a:prstGeom>
        </p:spPr>
      </p:pic>
    </p:spTree>
    <p:extLst>
      <p:ext uri="{BB962C8B-B14F-4D97-AF65-F5344CB8AC3E}">
        <p14:creationId xmlns:p14="http://schemas.microsoft.com/office/powerpoint/2010/main" val="172246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AC228F-96C3-4A7D-85F1-13C8D6956E11}"/>
              </a:ext>
            </a:extLst>
          </p:cNvPr>
          <p:cNvSpPr>
            <a:spLocks noGrp="1"/>
          </p:cNvSpPr>
          <p:nvPr>
            <p:ph idx="1"/>
          </p:nvPr>
        </p:nvSpPr>
        <p:spPr>
          <a:xfrm>
            <a:off x="838200" y="933254"/>
            <a:ext cx="10515600" cy="5243709"/>
          </a:xfrm>
        </p:spPr>
        <p:txBody>
          <a:bodyPr/>
          <a:lstStyle/>
          <a:p>
            <a:r>
              <a:rPr lang="en-IN" u="sng" dirty="0">
                <a:solidFill>
                  <a:schemeClr val="tx1"/>
                </a:solidFill>
                <a:latin typeface="Sitka Display Semibold" pitchFamily="2" charset="0"/>
              </a:rPr>
              <a:t>Collins method</a:t>
            </a:r>
          </a:p>
          <a:p>
            <a:pPr marL="0" indent="0">
              <a:buNone/>
            </a:pPr>
            <a:r>
              <a:rPr lang="en-IN" dirty="0">
                <a:solidFill>
                  <a:schemeClr val="tx1"/>
                </a:solidFill>
                <a:latin typeface="Sitka Display Semibold" pitchFamily="2" charset="0"/>
              </a:rPr>
              <a:t>	% pneumothorax = 4.2+ [4.7 – (A+B+C)]</a:t>
            </a:r>
          </a:p>
          <a:p>
            <a:pPr marL="0" indent="0">
              <a:buNone/>
            </a:pPr>
            <a:r>
              <a:rPr lang="en-IN" dirty="0">
                <a:solidFill>
                  <a:schemeClr val="tx1"/>
                </a:solidFill>
                <a:latin typeface="Sitka Display Semibold" pitchFamily="2" charset="0"/>
              </a:rPr>
              <a:t>	Distance between apex of partially collapsed lung &amp; apex of thoracic cavity(A), and midpoint of upper (B) &amp; lower (C) halves of collapsed lung &amp; lateral chest wall were measured in </a:t>
            </a:r>
            <a:r>
              <a:rPr lang="en-IN" dirty="0" err="1">
                <a:solidFill>
                  <a:schemeClr val="tx1"/>
                </a:solidFill>
                <a:latin typeface="Sitka Display Semibold" pitchFamily="2" charset="0"/>
              </a:rPr>
              <a:t>centimeters</a:t>
            </a:r>
            <a:r>
              <a:rPr lang="en-IN" dirty="0">
                <a:solidFill>
                  <a:schemeClr val="tx1"/>
                </a:solidFill>
                <a:latin typeface="Sitka Display Semibold" pitchFamily="2" charset="0"/>
              </a:rPr>
              <a:t>.</a:t>
            </a:r>
          </a:p>
          <a:p>
            <a:endParaRPr lang="en-IN" dirty="0">
              <a:solidFill>
                <a:schemeClr val="tx1"/>
              </a:solidFill>
              <a:latin typeface="Sitka Display Semibold" pitchFamily="2" charset="0"/>
            </a:endParaRPr>
          </a:p>
        </p:txBody>
      </p:sp>
      <p:pic>
        <p:nvPicPr>
          <p:cNvPr id="4" name="Picture 3">
            <a:extLst>
              <a:ext uri="{FF2B5EF4-FFF2-40B4-BE49-F238E27FC236}">
                <a16:creationId xmlns:a16="http://schemas.microsoft.com/office/drawing/2014/main" id="{0E02E3D7-EC47-4E22-A077-8A91B04CDF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3464" y="3282064"/>
            <a:ext cx="3007150" cy="2894899"/>
          </a:xfrm>
          <a:prstGeom prst="rect">
            <a:avLst/>
          </a:prstGeom>
        </p:spPr>
      </p:pic>
    </p:spTree>
    <p:extLst>
      <p:ext uri="{BB962C8B-B14F-4D97-AF65-F5344CB8AC3E}">
        <p14:creationId xmlns:p14="http://schemas.microsoft.com/office/powerpoint/2010/main" val="339060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1C03F2-9856-47F4-900E-66DF198DF9E4}"/>
              </a:ext>
            </a:extLst>
          </p:cNvPr>
          <p:cNvSpPr>
            <a:spLocks noGrp="1"/>
          </p:cNvSpPr>
          <p:nvPr>
            <p:ph idx="1"/>
          </p:nvPr>
        </p:nvSpPr>
        <p:spPr>
          <a:xfrm>
            <a:off x="838200" y="904973"/>
            <a:ext cx="10515600" cy="5271990"/>
          </a:xfrm>
        </p:spPr>
        <p:txBody>
          <a:bodyPr/>
          <a:lstStyle/>
          <a:p>
            <a:r>
              <a:rPr lang="en-IN" u="sng" dirty="0">
                <a:solidFill>
                  <a:schemeClr val="tx1"/>
                </a:solidFill>
                <a:latin typeface="Sitka Display Semibold" pitchFamily="2" charset="0"/>
              </a:rPr>
              <a:t>Rhea method</a:t>
            </a:r>
          </a:p>
          <a:p>
            <a:pPr marL="0" indent="0">
              <a:buNone/>
            </a:pPr>
            <a:r>
              <a:rPr lang="en-IN" dirty="0">
                <a:solidFill>
                  <a:schemeClr val="tx1"/>
                </a:solidFill>
                <a:latin typeface="Sitka Display Semibold" pitchFamily="2" charset="0"/>
              </a:rPr>
              <a:t>	10% pneumothorax for every cm of intrapleural distance</a:t>
            </a:r>
            <a:r>
              <a:rPr lang="en-IN" dirty="0">
                <a:latin typeface="Sitka Display Semibold" pitchFamily="2" charset="0"/>
              </a:rPr>
              <a:t>.</a:t>
            </a:r>
          </a:p>
          <a:p>
            <a:endParaRPr lang="en-IN" dirty="0"/>
          </a:p>
        </p:txBody>
      </p:sp>
      <p:pic>
        <p:nvPicPr>
          <p:cNvPr id="7" name="Picture 6">
            <a:extLst>
              <a:ext uri="{FF2B5EF4-FFF2-40B4-BE49-F238E27FC236}">
                <a16:creationId xmlns:a16="http://schemas.microsoft.com/office/drawing/2014/main" id="{D51DF58C-F8E3-4CE6-A64E-9ED10F19A9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1798" y="2278280"/>
            <a:ext cx="5618375" cy="4065771"/>
          </a:xfrm>
          <a:prstGeom prst="rect">
            <a:avLst/>
          </a:prstGeom>
        </p:spPr>
      </p:pic>
    </p:spTree>
    <p:extLst>
      <p:ext uri="{BB962C8B-B14F-4D97-AF65-F5344CB8AC3E}">
        <p14:creationId xmlns:p14="http://schemas.microsoft.com/office/powerpoint/2010/main" val="25578068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FB4B21-2898-41C7-BDF9-1458E03478B0}"/>
              </a:ext>
            </a:extLst>
          </p:cNvPr>
          <p:cNvSpPr>
            <a:spLocks noGrp="1"/>
          </p:cNvSpPr>
          <p:nvPr>
            <p:ph idx="1"/>
          </p:nvPr>
        </p:nvSpPr>
        <p:spPr>
          <a:xfrm>
            <a:off x="838200" y="565608"/>
            <a:ext cx="10515600" cy="5611355"/>
          </a:xfrm>
        </p:spPr>
        <p:txBody>
          <a:bodyPr/>
          <a:lstStyle/>
          <a:p>
            <a:r>
              <a:rPr lang="en-IN" u="sng" dirty="0">
                <a:solidFill>
                  <a:schemeClr val="tx1"/>
                </a:solidFill>
                <a:latin typeface="Sitka Display Semibold" pitchFamily="2" charset="0"/>
              </a:rPr>
              <a:t>British Thoracic Society’s (BTS) guidelines</a:t>
            </a:r>
            <a:r>
              <a:rPr lang="en-IN" dirty="0">
                <a:solidFill>
                  <a:schemeClr val="tx1"/>
                </a:solidFill>
                <a:latin typeface="Sitka Display Semibold" pitchFamily="2" charset="0"/>
              </a:rPr>
              <a:t> for management of spontaneous pneumothorax</a:t>
            </a:r>
          </a:p>
          <a:p>
            <a:pPr marL="0" indent="0">
              <a:buNone/>
            </a:pPr>
            <a:r>
              <a:rPr lang="en-IN" dirty="0">
                <a:solidFill>
                  <a:schemeClr val="tx1"/>
                </a:solidFill>
                <a:latin typeface="Sitka Display Semibold" pitchFamily="2" charset="0"/>
              </a:rPr>
              <a:t>	</a:t>
            </a:r>
            <a:r>
              <a:rPr lang="en-IN" u="sng" dirty="0">
                <a:solidFill>
                  <a:schemeClr val="tx1"/>
                </a:solidFill>
                <a:latin typeface="Sitka Display Semibold" pitchFamily="2" charset="0"/>
              </a:rPr>
              <a:t>Small</a:t>
            </a:r>
            <a:r>
              <a:rPr lang="en-IN" dirty="0">
                <a:solidFill>
                  <a:schemeClr val="tx1"/>
                </a:solidFill>
                <a:latin typeface="Sitka Display Semibold" pitchFamily="2" charset="0"/>
              </a:rPr>
              <a:t> – rim of air between pleura &amp; chest wall </a:t>
            </a:r>
            <a:r>
              <a:rPr lang="en-IN" u="sng" dirty="0">
                <a:solidFill>
                  <a:schemeClr val="tx1"/>
                </a:solidFill>
                <a:latin typeface="Sitka Display Semibold" pitchFamily="2" charset="0"/>
              </a:rPr>
              <a:t>&lt;1 cm</a:t>
            </a:r>
          </a:p>
          <a:p>
            <a:pPr marL="0" indent="0">
              <a:buNone/>
            </a:pPr>
            <a:r>
              <a:rPr lang="en-IN" dirty="0">
                <a:solidFill>
                  <a:schemeClr val="tx1"/>
                </a:solidFill>
                <a:latin typeface="Sitka Display Semibold" pitchFamily="2" charset="0"/>
              </a:rPr>
              <a:t>	</a:t>
            </a:r>
            <a:r>
              <a:rPr lang="en-IN" u="sng" dirty="0">
                <a:solidFill>
                  <a:schemeClr val="tx1"/>
                </a:solidFill>
                <a:latin typeface="Sitka Display Semibold" pitchFamily="2" charset="0"/>
              </a:rPr>
              <a:t>Moderate</a:t>
            </a:r>
            <a:r>
              <a:rPr lang="en-IN" dirty="0">
                <a:solidFill>
                  <a:schemeClr val="tx1"/>
                </a:solidFill>
                <a:latin typeface="Sitka Display Semibold" pitchFamily="2" charset="0"/>
              </a:rPr>
              <a:t> - rim of air between pleura &amp; chest wall </a:t>
            </a:r>
            <a:r>
              <a:rPr lang="en-IN" u="sng" dirty="0">
                <a:solidFill>
                  <a:schemeClr val="tx1"/>
                </a:solidFill>
                <a:latin typeface="Sitka Display Semibold" pitchFamily="2" charset="0"/>
              </a:rPr>
              <a:t>1 – 2 cm</a:t>
            </a:r>
          </a:p>
          <a:p>
            <a:pPr marL="0" indent="0">
              <a:buNone/>
            </a:pPr>
            <a:r>
              <a:rPr lang="en-IN" dirty="0">
                <a:solidFill>
                  <a:schemeClr val="tx1"/>
                </a:solidFill>
                <a:latin typeface="Sitka Display Semibold" pitchFamily="2" charset="0"/>
              </a:rPr>
              <a:t>	</a:t>
            </a:r>
            <a:r>
              <a:rPr lang="en-IN" u="sng" dirty="0">
                <a:solidFill>
                  <a:schemeClr val="tx1"/>
                </a:solidFill>
                <a:latin typeface="Sitka Display Semibold" pitchFamily="2" charset="0"/>
              </a:rPr>
              <a:t>Large</a:t>
            </a:r>
            <a:r>
              <a:rPr lang="en-IN" dirty="0">
                <a:solidFill>
                  <a:schemeClr val="tx1"/>
                </a:solidFill>
                <a:latin typeface="Sitka Display Semibold" pitchFamily="2" charset="0"/>
              </a:rPr>
              <a:t> - rim of air between pleura &amp; chest wall </a:t>
            </a:r>
            <a:r>
              <a:rPr lang="en-IN" u="sng" dirty="0">
                <a:solidFill>
                  <a:schemeClr val="tx1"/>
                </a:solidFill>
                <a:latin typeface="Sitka Display Semibold" pitchFamily="2" charset="0"/>
              </a:rPr>
              <a:t>&gt;2 cm</a:t>
            </a:r>
          </a:p>
          <a:p>
            <a:pPr marL="0" indent="0">
              <a:buNone/>
            </a:pPr>
            <a:endParaRPr lang="en-IN" u="sng" dirty="0">
              <a:solidFill>
                <a:schemeClr val="tx1"/>
              </a:solidFill>
              <a:latin typeface="Sitka Display Semibold" pitchFamily="2" charset="0"/>
            </a:endParaRPr>
          </a:p>
          <a:p>
            <a:r>
              <a:rPr lang="en-IN" u="sng" dirty="0">
                <a:solidFill>
                  <a:schemeClr val="tx1"/>
                </a:solidFill>
                <a:latin typeface="Sitka Display Semibold" pitchFamily="2" charset="0"/>
              </a:rPr>
              <a:t>American Collage of Chest Physicians</a:t>
            </a:r>
          </a:p>
          <a:p>
            <a:pPr marL="0" indent="0">
              <a:buNone/>
            </a:pPr>
            <a:r>
              <a:rPr lang="en-IN" dirty="0">
                <a:solidFill>
                  <a:schemeClr val="tx1"/>
                </a:solidFill>
                <a:latin typeface="Sitka Display Semibold" pitchFamily="2" charset="0"/>
              </a:rPr>
              <a:t>	</a:t>
            </a:r>
            <a:r>
              <a:rPr lang="en-IN" u="sng" dirty="0">
                <a:solidFill>
                  <a:schemeClr val="tx1"/>
                </a:solidFill>
                <a:latin typeface="Sitka Display Semibold" pitchFamily="2" charset="0"/>
              </a:rPr>
              <a:t>Small</a:t>
            </a:r>
            <a:r>
              <a:rPr lang="en-IN" dirty="0">
                <a:solidFill>
                  <a:schemeClr val="tx1"/>
                </a:solidFill>
                <a:latin typeface="Sitka Display Semibold" pitchFamily="2" charset="0"/>
              </a:rPr>
              <a:t> – apex to cupola distance </a:t>
            </a:r>
            <a:r>
              <a:rPr lang="en-IN" u="sng" dirty="0">
                <a:solidFill>
                  <a:schemeClr val="tx1"/>
                </a:solidFill>
                <a:latin typeface="Sitka Display Semibold" pitchFamily="2" charset="0"/>
              </a:rPr>
              <a:t>&lt;3 cm</a:t>
            </a:r>
          </a:p>
          <a:p>
            <a:pPr marL="0" indent="0">
              <a:buNone/>
            </a:pPr>
            <a:r>
              <a:rPr lang="en-IN" dirty="0">
                <a:solidFill>
                  <a:schemeClr val="tx1"/>
                </a:solidFill>
                <a:latin typeface="Sitka Display Semibold" pitchFamily="2" charset="0"/>
              </a:rPr>
              <a:t>	</a:t>
            </a:r>
            <a:r>
              <a:rPr lang="en-IN" u="sng" dirty="0">
                <a:solidFill>
                  <a:schemeClr val="tx1"/>
                </a:solidFill>
                <a:latin typeface="Sitka Display Semibold" pitchFamily="2" charset="0"/>
              </a:rPr>
              <a:t>Large</a:t>
            </a:r>
            <a:r>
              <a:rPr lang="en-IN" dirty="0">
                <a:solidFill>
                  <a:schemeClr val="tx1"/>
                </a:solidFill>
                <a:latin typeface="Sitka Display Semibold" pitchFamily="2" charset="0"/>
              </a:rPr>
              <a:t> - apex to cupola distance </a:t>
            </a:r>
            <a:r>
              <a:rPr lang="en-IN" u="sng" dirty="0">
                <a:solidFill>
                  <a:schemeClr val="tx1"/>
                </a:solidFill>
                <a:latin typeface="Sitka Display Semibold" pitchFamily="2" charset="0"/>
              </a:rPr>
              <a:t>&gt;3 cm</a:t>
            </a:r>
          </a:p>
        </p:txBody>
      </p:sp>
    </p:spTree>
    <p:extLst>
      <p:ext uri="{BB962C8B-B14F-4D97-AF65-F5344CB8AC3E}">
        <p14:creationId xmlns:p14="http://schemas.microsoft.com/office/powerpoint/2010/main" val="731924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F7D2C-B128-465B-9D51-98EFC2F217B5}"/>
              </a:ext>
            </a:extLst>
          </p:cNvPr>
          <p:cNvSpPr>
            <a:spLocks noGrp="1"/>
          </p:cNvSpPr>
          <p:nvPr>
            <p:ph type="title"/>
          </p:nvPr>
        </p:nvSpPr>
        <p:spPr/>
        <p:txBody>
          <a:bodyPr>
            <a:normAutofit/>
          </a:bodyPr>
          <a:lstStyle/>
          <a:p>
            <a:r>
              <a:rPr lang="en-IN" sz="4000" b="1" u="sng" dirty="0" err="1"/>
              <a:t>Reccurence</a:t>
            </a:r>
            <a:r>
              <a:rPr lang="en-IN" sz="4000" b="1" u="sng" dirty="0"/>
              <a:t> rates for PSP</a:t>
            </a:r>
          </a:p>
        </p:txBody>
      </p:sp>
      <p:sp>
        <p:nvSpPr>
          <p:cNvPr id="3" name="Content Placeholder 2">
            <a:extLst>
              <a:ext uri="{FF2B5EF4-FFF2-40B4-BE49-F238E27FC236}">
                <a16:creationId xmlns:a16="http://schemas.microsoft.com/office/drawing/2014/main" id="{01ECDD60-BFD4-454B-83B0-3D155A84FC0D}"/>
              </a:ext>
            </a:extLst>
          </p:cNvPr>
          <p:cNvSpPr>
            <a:spLocks noGrp="1"/>
          </p:cNvSpPr>
          <p:nvPr>
            <p:ph idx="1"/>
          </p:nvPr>
        </p:nvSpPr>
        <p:spPr/>
        <p:txBody>
          <a:bodyPr/>
          <a:lstStyle/>
          <a:p>
            <a:r>
              <a:rPr lang="en-IN" dirty="0">
                <a:solidFill>
                  <a:schemeClr val="tx1"/>
                </a:solidFill>
                <a:latin typeface="Sitka Display Semibold" pitchFamily="2" charset="0"/>
              </a:rPr>
              <a:t>Less in men than in women </a:t>
            </a:r>
          </a:p>
          <a:p>
            <a:r>
              <a:rPr lang="en-IN" dirty="0">
                <a:solidFill>
                  <a:schemeClr val="tx1"/>
                </a:solidFill>
                <a:latin typeface="Sitka Display Semibold" pitchFamily="2" charset="0"/>
              </a:rPr>
              <a:t>Less in individuals who stopped smoking than who continued smoking</a:t>
            </a:r>
          </a:p>
          <a:p>
            <a:r>
              <a:rPr lang="en-IN" dirty="0">
                <a:solidFill>
                  <a:schemeClr val="tx1"/>
                </a:solidFill>
                <a:latin typeface="Sitka Display Semibold" pitchFamily="2" charset="0"/>
              </a:rPr>
              <a:t>Most recurrence within first year</a:t>
            </a:r>
          </a:p>
        </p:txBody>
      </p:sp>
    </p:spTree>
    <p:extLst>
      <p:ext uri="{BB962C8B-B14F-4D97-AF65-F5344CB8AC3E}">
        <p14:creationId xmlns:p14="http://schemas.microsoft.com/office/powerpoint/2010/main" val="2730595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F6E82-DEA9-44C1-B69F-859809EEEA28}"/>
              </a:ext>
            </a:extLst>
          </p:cNvPr>
          <p:cNvSpPr>
            <a:spLocks noGrp="1"/>
          </p:cNvSpPr>
          <p:nvPr>
            <p:ph type="title"/>
          </p:nvPr>
        </p:nvSpPr>
        <p:spPr>
          <a:xfrm>
            <a:off x="838200" y="365126"/>
            <a:ext cx="10515600" cy="689603"/>
          </a:xfrm>
        </p:spPr>
        <p:txBody>
          <a:bodyPr>
            <a:normAutofit fontScale="90000"/>
          </a:bodyPr>
          <a:lstStyle/>
          <a:p>
            <a:r>
              <a:rPr lang="en-IN" sz="4000" b="1" u="sng" dirty="0"/>
              <a:t>Treatment</a:t>
            </a:r>
          </a:p>
        </p:txBody>
      </p:sp>
      <p:sp>
        <p:nvSpPr>
          <p:cNvPr id="3" name="Content Placeholder 2">
            <a:extLst>
              <a:ext uri="{FF2B5EF4-FFF2-40B4-BE49-F238E27FC236}">
                <a16:creationId xmlns:a16="http://schemas.microsoft.com/office/drawing/2014/main" id="{F6BDC563-82B0-4480-84B1-A8030C74AE23}"/>
              </a:ext>
            </a:extLst>
          </p:cNvPr>
          <p:cNvSpPr>
            <a:spLocks noGrp="1"/>
          </p:cNvSpPr>
          <p:nvPr>
            <p:ph idx="1"/>
          </p:nvPr>
        </p:nvSpPr>
        <p:spPr>
          <a:xfrm>
            <a:off x="490194" y="1489435"/>
            <a:ext cx="10490557" cy="4687528"/>
          </a:xfrm>
        </p:spPr>
        <p:txBody>
          <a:bodyPr>
            <a:normAutofit/>
          </a:bodyPr>
          <a:lstStyle/>
          <a:p>
            <a:r>
              <a:rPr lang="en-IN" dirty="0">
                <a:solidFill>
                  <a:schemeClr val="tx1"/>
                </a:solidFill>
                <a:latin typeface="Sitka Text Semibold" pitchFamily="2" charset="0"/>
              </a:rPr>
              <a:t>Observation </a:t>
            </a:r>
          </a:p>
          <a:p>
            <a:r>
              <a:rPr lang="en-IN" dirty="0">
                <a:solidFill>
                  <a:schemeClr val="tx1"/>
                </a:solidFill>
                <a:latin typeface="Sitka Text Semibold" pitchFamily="2" charset="0"/>
              </a:rPr>
              <a:t>Supplemental oxygen</a:t>
            </a:r>
          </a:p>
          <a:p>
            <a:r>
              <a:rPr lang="en-IN" dirty="0">
                <a:solidFill>
                  <a:schemeClr val="tx1"/>
                </a:solidFill>
                <a:latin typeface="Sitka Text Semibold" pitchFamily="2" charset="0"/>
              </a:rPr>
              <a:t>Aspiration</a:t>
            </a:r>
          </a:p>
          <a:p>
            <a:r>
              <a:rPr lang="en-IN" dirty="0">
                <a:solidFill>
                  <a:schemeClr val="tx1"/>
                </a:solidFill>
                <a:latin typeface="Sitka Text Semibold" pitchFamily="2" charset="0"/>
              </a:rPr>
              <a:t>Tube </a:t>
            </a:r>
            <a:r>
              <a:rPr lang="en-IN" dirty="0" err="1">
                <a:solidFill>
                  <a:schemeClr val="tx1"/>
                </a:solidFill>
                <a:latin typeface="Sitka Text Semibold" pitchFamily="2" charset="0"/>
              </a:rPr>
              <a:t>Thoracostomy</a:t>
            </a:r>
            <a:endParaRPr lang="en-IN" dirty="0">
              <a:solidFill>
                <a:schemeClr val="tx1"/>
              </a:solidFill>
              <a:latin typeface="Sitka Text Semibold" pitchFamily="2" charset="0"/>
            </a:endParaRPr>
          </a:p>
          <a:p>
            <a:r>
              <a:rPr lang="en-IN" dirty="0">
                <a:solidFill>
                  <a:schemeClr val="tx1"/>
                </a:solidFill>
                <a:latin typeface="Sitka Text Semibold" pitchFamily="2" charset="0"/>
              </a:rPr>
              <a:t>Medical thoracoscopy</a:t>
            </a:r>
          </a:p>
          <a:p>
            <a:r>
              <a:rPr lang="en-IN" dirty="0">
                <a:solidFill>
                  <a:schemeClr val="tx1"/>
                </a:solidFill>
                <a:latin typeface="Sitka Text Semibold" pitchFamily="2" charset="0"/>
              </a:rPr>
              <a:t>Video assisted </a:t>
            </a:r>
            <a:r>
              <a:rPr lang="en-IN" dirty="0" err="1">
                <a:solidFill>
                  <a:schemeClr val="tx1"/>
                </a:solidFill>
                <a:latin typeface="Sitka Text Semibold" pitchFamily="2" charset="0"/>
              </a:rPr>
              <a:t>thoracoscopic</a:t>
            </a:r>
            <a:r>
              <a:rPr lang="en-IN" dirty="0">
                <a:solidFill>
                  <a:schemeClr val="tx1"/>
                </a:solidFill>
                <a:latin typeface="Sitka Text Semibold" pitchFamily="2" charset="0"/>
              </a:rPr>
              <a:t> surgery</a:t>
            </a:r>
          </a:p>
          <a:p>
            <a:r>
              <a:rPr lang="en-IN" dirty="0">
                <a:solidFill>
                  <a:schemeClr val="tx1"/>
                </a:solidFill>
                <a:latin typeface="Sitka Text Semibold" pitchFamily="2" charset="0"/>
              </a:rPr>
              <a:t>Open thoracotomy</a:t>
            </a:r>
          </a:p>
          <a:p>
            <a:endParaRPr lang="en-IN" dirty="0">
              <a:latin typeface="Sitka Text Semibold" pitchFamily="2" charset="0"/>
            </a:endParaRPr>
          </a:p>
        </p:txBody>
      </p:sp>
    </p:spTree>
    <p:extLst>
      <p:ext uri="{BB962C8B-B14F-4D97-AF65-F5344CB8AC3E}">
        <p14:creationId xmlns:p14="http://schemas.microsoft.com/office/powerpoint/2010/main" val="1676165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820C-96EE-4D53-B555-E2FB532AC7B8}"/>
              </a:ext>
            </a:extLst>
          </p:cNvPr>
          <p:cNvSpPr>
            <a:spLocks noGrp="1"/>
          </p:cNvSpPr>
          <p:nvPr>
            <p:ph type="title"/>
          </p:nvPr>
        </p:nvSpPr>
        <p:spPr>
          <a:xfrm>
            <a:off x="838200" y="365126"/>
            <a:ext cx="10515600" cy="833360"/>
          </a:xfrm>
        </p:spPr>
        <p:txBody>
          <a:bodyPr>
            <a:normAutofit/>
          </a:bodyPr>
          <a:lstStyle/>
          <a:p>
            <a:r>
              <a:rPr lang="en-IN" sz="4000" b="1" u="sng" dirty="0">
                <a:solidFill>
                  <a:srgbClr val="FF0000"/>
                </a:solidFill>
                <a:latin typeface="Times New Roman" panose="02020603050405020304" pitchFamily="18" charset="0"/>
                <a:cs typeface="Times New Roman" panose="02020603050405020304" pitchFamily="18" charset="0"/>
              </a:rPr>
              <a:t>Definition</a:t>
            </a:r>
            <a:r>
              <a:rPr lang="en-IN" sz="4000" dirty="0">
                <a:latin typeface="Times New Roman" panose="02020603050405020304" pitchFamily="18" charset="0"/>
                <a:cs typeface="Times New Roman" panose="02020603050405020304" pitchFamily="18" charset="0"/>
              </a:rPr>
              <a:t> </a:t>
            </a:r>
          </a:p>
        </p:txBody>
      </p:sp>
      <p:sp>
        <p:nvSpPr>
          <p:cNvPr id="3" name="Content Placeholder 2">
            <a:extLst>
              <a:ext uri="{FF2B5EF4-FFF2-40B4-BE49-F238E27FC236}">
                <a16:creationId xmlns:a16="http://schemas.microsoft.com/office/drawing/2014/main" id="{77E05C34-10EF-4F5B-B5CE-54DFD26784F8}"/>
              </a:ext>
            </a:extLst>
          </p:cNvPr>
          <p:cNvSpPr>
            <a:spLocks noGrp="1"/>
          </p:cNvSpPr>
          <p:nvPr>
            <p:ph idx="1"/>
          </p:nvPr>
        </p:nvSpPr>
        <p:spPr>
          <a:xfrm>
            <a:off x="763571" y="1198486"/>
            <a:ext cx="10590229" cy="1770958"/>
          </a:xfrm>
        </p:spPr>
        <p:txBody>
          <a:bodyPr>
            <a:normAutofit/>
          </a:bodyPr>
          <a:lstStyle/>
          <a:p>
            <a:r>
              <a:rPr lang="en-IN" dirty="0">
                <a:solidFill>
                  <a:schemeClr val="tx1"/>
                </a:solidFill>
                <a:latin typeface="Times New Roman" panose="02020603050405020304" pitchFamily="18" charset="0"/>
                <a:cs typeface="Times New Roman" panose="02020603050405020304" pitchFamily="18" charset="0"/>
              </a:rPr>
              <a:t>Abnormal presence of air in pleural cavity, separating visceral pleura from parietal pleura, with subsequent collapse of adjacent lung is known as pneumothorax</a:t>
            </a:r>
            <a:r>
              <a:rPr lang="en-IN" dirty="0">
                <a:solidFill>
                  <a:schemeClr val="tx1"/>
                </a:solidFill>
              </a:rPr>
              <a:t>.</a:t>
            </a:r>
          </a:p>
          <a:p>
            <a:pPr marL="0" indent="0">
              <a:buNone/>
            </a:pPr>
            <a:endParaRPr lang="en-IN" dirty="0">
              <a:solidFill>
                <a:schemeClr val="tx1"/>
              </a:solidFill>
            </a:endParaRPr>
          </a:p>
          <a:p>
            <a:pPr marL="0" indent="0">
              <a:buNone/>
            </a:pPr>
            <a:endParaRPr lang="en-IN" dirty="0"/>
          </a:p>
        </p:txBody>
      </p:sp>
      <p:pic>
        <p:nvPicPr>
          <p:cNvPr id="6" name="Picture 5">
            <a:extLst>
              <a:ext uri="{FF2B5EF4-FFF2-40B4-BE49-F238E27FC236}">
                <a16:creationId xmlns:a16="http://schemas.microsoft.com/office/drawing/2014/main" id="{8CB8B59B-7E3B-4D16-83BE-2BFDB2120F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754" y="3214539"/>
            <a:ext cx="2908462" cy="2611226"/>
          </a:xfrm>
          <a:prstGeom prst="rect">
            <a:avLst/>
          </a:prstGeom>
        </p:spPr>
      </p:pic>
      <p:pic>
        <p:nvPicPr>
          <p:cNvPr id="8" name="Picture 7">
            <a:extLst>
              <a:ext uri="{FF2B5EF4-FFF2-40B4-BE49-F238E27FC236}">
                <a16:creationId xmlns:a16="http://schemas.microsoft.com/office/drawing/2014/main" id="{D0C94A61-D4FB-4EF2-A996-640EEE789B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6664" y="3104414"/>
            <a:ext cx="2908462" cy="2444975"/>
          </a:xfrm>
          <a:prstGeom prst="rect">
            <a:avLst/>
          </a:prstGeom>
        </p:spPr>
      </p:pic>
      <p:pic>
        <p:nvPicPr>
          <p:cNvPr id="10" name="Picture 9">
            <a:extLst>
              <a:ext uri="{FF2B5EF4-FFF2-40B4-BE49-F238E27FC236}">
                <a16:creationId xmlns:a16="http://schemas.microsoft.com/office/drawing/2014/main" id="{5DA56D75-1195-4A92-B5FF-AEB25D426B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076" y="3226569"/>
            <a:ext cx="2199366" cy="2432945"/>
          </a:xfrm>
          <a:prstGeom prst="rect">
            <a:avLst/>
          </a:prstGeom>
        </p:spPr>
      </p:pic>
      <p:pic>
        <p:nvPicPr>
          <p:cNvPr id="12" name="Picture 11">
            <a:extLst>
              <a:ext uri="{FF2B5EF4-FFF2-40B4-BE49-F238E27FC236}">
                <a16:creationId xmlns:a16="http://schemas.microsoft.com/office/drawing/2014/main" id="{2E675044-4C5C-47F6-8CB4-18E2FCB1C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71136" y="3303451"/>
            <a:ext cx="2369542" cy="2356063"/>
          </a:xfrm>
          <a:prstGeom prst="rect">
            <a:avLst/>
          </a:prstGeom>
        </p:spPr>
      </p:pic>
    </p:spTree>
    <p:extLst>
      <p:ext uri="{BB962C8B-B14F-4D97-AF65-F5344CB8AC3E}">
        <p14:creationId xmlns:p14="http://schemas.microsoft.com/office/powerpoint/2010/main" val="1701150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7F47D64-7FF7-448B-86E0-D6DE7E3F0C33}"/>
              </a:ext>
            </a:extLst>
          </p:cNvPr>
          <p:cNvSpPr>
            <a:spLocks noGrp="1"/>
          </p:cNvSpPr>
          <p:nvPr>
            <p:ph idx="1"/>
          </p:nvPr>
        </p:nvSpPr>
        <p:spPr>
          <a:xfrm>
            <a:off x="546755" y="509047"/>
            <a:ext cx="10807045" cy="5667916"/>
          </a:xfrm>
        </p:spPr>
        <p:txBody>
          <a:bodyPr/>
          <a:lstStyle/>
          <a:p>
            <a:pPr>
              <a:buFont typeface="Wingdings" panose="05000000000000000000" pitchFamily="2" charset="2"/>
              <a:buChar char="Ø"/>
            </a:pPr>
            <a:r>
              <a:rPr lang="en-IN" b="1" u="sng" dirty="0">
                <a:solidFill>
                  <a:schemeClr val="tx1"/>
                </a:solidFill>
                <a:latin typeface="Sitka Display Semibold" pitchFamily="2" charset="0"/>
              </a:rPr>
              <a:t>Observation</a:t>
            </a:r>
          </a:p>
          <a:p>
            <a:r>
              <a:rPr lang="en-IN" dirty="0">
                <a:solidFill>
                  <a:schemeClr val="tx1"/>
                </a:solidFill>
                <a:latin typeface="Sitka Display Semibold" pitchFamily="2" charset="0"/>
              </a:rPr>
              <a:t>Rate of spontaneous absorption is slow</a:t>
            </a:r>
          </a:p>
          <a:p>
            <a:r>
              <a:rPr lang="en-IN" dirty="0">
                <a:solidFill>
                  <a:schemeClr val="tx1"/>
                </a:solidFill>
                <a:latin typeface="Sitka Display Semibold" pitchFamily="2" charset="0"/>
              </a:rPr>
              <a:t>1.25% of volume absorbed every 24 hrs</a:t>
            </a:r>
          </a:p>
          <a:p>
            <a:r>
              <a:rPr lang="en-IN" dirty="0">
                <a:solidFill>
                  <a:schemeClr val="tx1"/>
                </a:solidFill>
                <a:latin typeface="Sitka Display Semibold" pitchFamily="2" charset="0"/>
              </a:rPr>
              <a:t>15% of hemithorax take 12 days to be completely reabsorbed.</a:t>
            </a:r>
          </a:p>
          <a:p>
            <a:pPr marL="0" indent="0">
              <a:buNone/>
            </a:pPr>
            <a:endParaRPr lang="en-IN" dirty="0">
              <a:solidFill>
                <a:schemeClr val="tx1"/>
              </a:solidFill>
              <a:latin typeface="Sitka Display Semibold" pitchFamily="2" charset="0"/>
            </a:endParaRPr>
          </a:p>
          <a:p>
            <a:pPr>
              <a:buFont typeface="Wingdings" panose="05000000000000000000" pitchFamily="2" charset="2"/>
              <a:buChar char="Ø"/>
            </a:pPr>
            <a:r>
              <a:rPr lang="en-IN" b="1" u="sng" dirty="0">
                <a:solidFill>
                  <a:schemeClr val="tx1"/>
                </a:solidFill>
                <a:latin typeface="Sitka Display Semibold" pitchFamily="2" charset="0"/>
              </a:rPr>
              <a:t>Supplemental Oxygen</a:t>
            </a:r>
          </a:p>
          <a:p>
            <a:r>
              <a:rPr lang="en-IN" dirty="0">
                <a:solidFill>
                  <a:schemeClr val="tx1"/>
                </a:solidFill>
                <a:latin typeface="Sitka Display Semibold" pitchFamily="2" charset="0"/>
              </a:rPr>
              <a:t>Accelerate rate of pleural air absorption</a:t>
            </a:r>
          </a:p>
          <a:p>
            <a:r>
              <a:rPr lang="en-IN" dirty="0">
                <a:solidFill>
                  <a:schemeClr val="tx1"/>
                </a:solidFill>
                <a:latin typeface="Sitka Display Semibold" pitchFamily="2" charset="0"/>
              </a:rPr>
              <a:t>Rate increase </a:t>
            </a:r>
            <a:r>
              <a:rPr lang="en-IN" u="sng" dirty="0">
                <a:solidFill>
                  <a:schemeClr val="tx1"/>
                </a:solidFill>
                <a:latin typeface="Sitka Display Semibold" pitchFamily="2" charset="0"/>
              </a:rPr>
              <a:t>fourfold</a:t>
            </a:r>
            <a:r>
              <a:rPr lang="en-IN" dirty="0">
                <a:solidFill>
                  <a:schemeClr val="tx1"/>
                </a:solidFill>
                <a:latin typeface="Sitka Display Semibold" pitchFamily="2" charset="0"/>
              </a:rPr>
              <a:t> when high-flow supplemental oxygen through facemask.</a:t>
            </a:r>
          </a:p>
          <a:p>
            <a:pPr marL="0" indent="0">
              <a:buNone/>
            </a:pPr>
            <a:endParaRPr lang="en-IN" b="1" u="sng" dirty="0"/>
          </a:p>
        </p:txBody>
      </p:sp>
    </p:spTree>
    <p:extLst>
      <p:ext uri="{BB962C8B-B14F-4D97-AF65-F5344CB8AC3E}">
        <p14:creationId xmlns:p14="http://schemas.microsoft.com/office/powerpoint/2010/main" val="2412016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68394B-2D9E-48E7-8283-69D75B356E63}"/>
              </a:ext>
            </a:extLst>
          </p:cNvPr>
          <p:cNvSpPr>
            <a:spLocks noGrp="1"/>
          </p:cNvSpPr>
          <p:nvPr>
            <p:ph idx="1"/>
          </p:nvPr>
        </p:nvSpPr>
        <p:spPr>
          <a:xfrm>
            <a:off x="838200" y="405352"/>
            <a:ext cx="10515600" cy="6181043"/>
          </a:xfrm>
        </p:spPr>
        <p:txBody>
          <a:bodyPr>
            <a:normAutofit/>
          </a:bodyPr>
          <a:lstStyle/>
          <a:p>
            <a:pPr>
              <a:buFont typeface="Wingdings" panose="05000000000000000000" pitchFamily="2" charset="2"/>
              <a:buChar char="Ø"/>
            </a:pPr>
            <a:r>
              <a:rPr lang="en-IN" b="1" u="sng" dirty="0">
                <a:solidFill>
                  <a:schemeClr val="tx1"/>
                </a:solidFill>
                <a:latin typeface="Sitka Display Semibold" pitchFamily="2" charset="0"/>
              </a:rPr>
              <a:t>Aspiration</a:t>
            </a:r>
            <a:r>
              <a:rPr lang="en-IN" dirty="0">
                <a:solidFill>
                  <a:schemeClr val="tx1"/>
                </a:solidFill>
                <a:latin typeface="Sitka Display Semibold" pitchFamily="2" charset="0"/>
              </a:rPr>
              <a:t> </a:t>
            </a:r>
          </a:p>
          <a:p>
            <a:r>
              <a:rPr lang="en-IN" dirty="0">
                <a:solidFill>
                  <a:schemeClr val="tx1"/>
                </a:solidFill>
                <a:latin typeface="Sitka Display Semibold" pitchFamily="2" charset="0"/>
              </a:rPr>
              <a:t>2</a:t>
            </a:r>
            <a:r>
              <a:rPr lang="en-IN" baseline="30000" dirty="0">
                <a:solidFill>
                  <a:schemeClr val="tx1"/>
                </a:solidFill>
                <a:latin typeface="Sitka Display Semibold" pitchFamily="2" charset="0"/>
              </a:rPr>
              <a:t>nd</a:t>
            </a:r>
            <a:r>
              <a:rPr lang="en-IN" dirty="0">
                <a:solidFill>
                  <a:schemeClr val="tx1"/>
                </a:solidFill>
                <a:latin typeface="Sitka Display Semibold" pitchFamily="2" charset="0"/>
              </a:rPr>
              <a:t> intercostal space midclavicular line 16 gauge needle with internal polyethylene catheter inserted.</a:t>
            </a:r>
          </a:p>
          <a:p>
            <a:r>
              <a:rPr lang="en-IN" dirty="0">
                <a:solidFill>
                  <a:schemeClr val="tx1"/>
                </a:solidFill>
                <a:latin typeface="Sitka Display Semibold" pitchFamily="2" charset="0"/>
              </a:rPr>
              <a:t>Alternate site selected if </a:t>
            </a:r>
            <a:r>
              <a:rPr lang="en-IN" dirty="0" err="1">
                <a:solidFill>
                  <a:schemeClr val="tx1"/>
                </a:solidFill>
                <a:latin typeface="Sitka Display Semibold" pitchFamily="2" charset="0"/>
              </a:rPr>
              <a:t>loculated</a:t>
            </a:r>
            <a:r>
              <a:rPr lang="en-IN" dirty="0">
                <a:solidFill>
                  <a:schemeClr val="tx1"/>
                </a:solidFill>
                <a:latin typeface="Sitka Display Semibold" pitchFamily="2" charset="0"/>
              </a:rPr>
              <a:t> pneumothorax or adhesions present.</a:t>
            </a:r>
          </a:p>
          <a:p>
            <a:r>
              <a:rPr lang="en-IN" dirty="0">
                <a:solidFill>
                  <a:schemeClr val="tx1"/>
                </a:solidFill>
                <a:latin typeface="Sitka Display Semibold" pitchFamily="2" charset="0"/>
              </a:rPr>
              <a:t>A Three Way Stopcock And 60 Ml Syringe Are Then Attached To The Catheter. Air Is Manually Withdrawn Until No More Can Be Aspirated.</a:t>
            </a:r>
          </a:p>
          <a:p>
            <a:r>
              <a:rPr lang="en-IN" dirty="0">
                <a:solidFill>
                  <a:schemeClr val="tx1"/>
                </a:solidFill>
                <a:latin typeface="Sitka Display Semibold" pitchFamily="2" charset="0"/>
              </a:rPr>
              <a:t>If no resistance felt after aspirating 4L </a:t>
            </a:r>
          </a:p>
          <a:p>
            <a:pPr marL="0" indent="0">
              <a:buNone/>
            </a:pPr>
            <a:endParaRPr lang="en-IN" dirty="0">
              <a:solidFill>
                <a:schemeClr val="tx1"/>
              </a:solidFill>
              <a:latin typeface="Sitka Display Semibold" pitchFamily="2" charset="0"/>
            </a:endParaRPr>
          </a:p>
          <a:p>
            <a:pPr marL="0" indent="0">
              <a:buNone/>
            </a:pPr>
            <a:r>
              <a:rPr lang="en-IN" dirty="0">
                <a:solidFill>
                  <a:schemeClr val="tx1"/>
                </a:solidFill>
                <a:latin typeface="Sitka Display Semibold" pitchFamily="2" charset="0"/>
              </a:rPr>
              <a:t>   Assumed that no expansion occurred</a:t>
            </a:r>
          </a:p>
          <a:p>
            <a:pPr marL="0" indent="0">
              <a:buNone/>
            </a:pPr>
            <a:endParaRPr lang="en-IN" dirty="0">
              <a:solidFill>
                <a:schemeClr val="tx1"/>
              </a:solidFill>
              <a:latin typeface="Sitka Display Semibold" pitchFamily="2" charset="0"/>
            </a:endParaRPr>
          </a:p>
          <a:p>
            <a:pPr marL="0" indent="0">
              <a:buNone/>
            </a:pPr>
            <a:r>
              <a:rPr lang="en-IN" dirty="0">
                <a:solidFill>
                  <a:schemeClr val="tx1"/>
                </a:solidFill>
                <a:latin typeface="Sitka Display Semibold" pitchFamily="2" charset="0"/>
              </a:rPr>
              <a:t>                 Tube thoracostomy</a:t>
            </a:r>
          </a:p>
          <a:p>
            <a:r>
              <a:rPr lang="en-IN" dirty="0">
                <a:solidFill>
                  <a:schemeClr val="tx1"/>
                </a:solidFill>
                <a:latin typeface="Sitka Display Semibold" pitchFamily="2" charset="0"/>
              </a:rPr>
              <a:t>Can be done as outpatient</a:t>
            </a:r>
          </a:p>
          <a:p>
            <a:r>
              <a:rPr lang="en-IN" dirty="0">
                <a:solidFill>
                  <a:schemeClr val="tx1"/>
                </a:solidFill>
                <a:latin typeface="Sitka Display Semibold" pitchFamily="2" charset="0"/>
              </a:rPr>
              <a:t>If hospitalized, net hospitalization stay 1.8 days</a:t>
            </a:r>
          </a:p>
          <a:p>
            <a:r>
              <a:rPr lang="en-IN" sz="2000" dirty="0">
                <a:solidFill>
                  <a:schemeClr val="tx1"/>
                </a:solidFill>
                <a:latin typeface="Sitka Text Semibold" pitchFamily="2" charset="0"/>
              </a:rPr>
              <a:t>Complication-life Threatening Haemorrhage</a:t>
            </a:r>
            <a:endParaRPr lang="en-IN" dirty="0">
              <a:solidFill>
                <a:schemeClr val="tx1"/>
              </a:solidFill>
              <a:latin typeface="Sitka Display Semibold" pitchFamily="2" charset="0"/>
            </a:endParaRPr>
          </a:p>
          <a:p>
            <a:endParaRPr lang="en-IN" dirty="0">
              <a:solidFill>
                <a:schemeClr val="tx1"/>
              </a:solidFill>
              <a:latin typeface="Sitka Display Semibold" pitchFamily="2" charset="0"/>
            </a:endParaRPr>
          </a:p>
          <a:p>
            <a:pPr marL="0" indent="0">
              <a:buNone/>
            </a:pPr>
            <a:endParaRPr lang="en-IN" dirty="0">
              <a:solidFill>
                <a:schemeClr val="tx1"/>
              </a:solidFill>
              <a:latin typeface="Sitka Display Semibold" pitchFamily="2" charset="0"/>
            </a:endParaRPr>
          </a:p>
        </p:txBody>
      </p:sp>
      <p:sp>
        <p:nvSpPr>
          <p:cNvPr id="5" name="Arrow: Down 4">
            <a:extLst>
              <a:ext uri="{FF2B5EF4-FFF2-40B4-BE49-F238E27FC236}">
                <a16:creationId xmlns:a16="http://schemas.microsoft.com/office/drawing/2014/main" id="{49BE7A37-B525-4ECD-94BD-8A28D185FB93}"/>
              </a:ext>
            </a:extLst>
          </p:cNvPr>
          <p:cNvSpPr/>
          <p:nvPr/>
        </p:nvSpPr>
        <p:spPr>
          <a:xfrm>
            <a:off x="3119178" y="4283991"/>
            <a:ext cx="329938" cy="433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 name="Arrow: Down 5">
            <a:extLst>
              <a:ext uri="{FF2B5EF4-FFF2-40B4-BE49-F238E27FC236}">
                <a16:creationId xmlns:a16="http://schemas.microsoft.com/office/drawing/2014/main" id="{17FE958E-A297-4A55-AB77-90CE6DBAB680}"/>
              </a:ext>
            </a:extLst>
          </p:cNvPr>
          <p:cNvSpPr/>
          <p:nvPr/>
        </p:nvSpPr>
        <p:spPr>
          <a:xfrm>
            <a:off x="3026024" y="3405291"/>
            <a:ext cx="516245" cy="4336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8636961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63085-3A47-4433-B1FD-E1B4107D0A2D}"/>
              </a:ext>
            </a:extLst>
          </p:cNvPr>
          <p:cNvSpPr>
            <a:spLocks noGrp="1"/>
          </p:cNvSpPr>
          <p:nvPr>
            <p:ph type="title"/>
          </p:nvPr>
        </p:nvSpPr>
        <p:spPr>
          <a:xfrm>
            <a:off x="593002" y="0"/>
            <a:ext cx="10989398" cy="905347"/>
          </a:xfrm>
        </p:spPr>
        <p:txBody>
          <a:bodyPr>
            <a:normAutofit/>
          </a:bodyPr>
          <a:lstStyle/>
          <a:p>
            <a:pPr marL="457200" indent="-457200">
              <a:buFont typeface="Wingdings" panose="05000000000000000000" pitchFamily="2" charset="2"/>
              <a:buChar char="Ø"/>
            </a:pPr>
            <a:r>
              <a:rPr lang="en-IN" sz="3200" b="1" u="sng" dirty="0">
                <a:latin typeface="+mn-lt"/>
              </a:rPr>
              <a:t>Tube Thoracostomy</a:t>
            </a:r>
          </a:p>
        </p:txBody>
      </p:sp>
      <p:sp>
        <p:nvSpPr>
          <p:cNvPr id="3" name="Content Placeholder 2">
            <a:extLst>
              <a:ext uri="{FF2B5EF4-FFF2-40B4-BE49-F238E27FC236}">
                <a16:creationId xmlns:a16="http://schemas.microsoft.com/office/drawing/2014/main" id="{C42DC8AB-AA75-40FE-A3F4-BD173CDE1B70}"/>
              </a:ext>
            </a:extLst>
          </p:cNvPr>
          <p:cNvSpPr>
            <a:spLocks noGrp="1"/>
          </p:cNvSpPr>
          <p:nvPr>
            <p:ph idx="1"/>
          </p:nvPr>
        </p:nvSpPr>
        <p:spPr>
          <a:xfrm>
            <a:off x="742384" y="855552"/>
            <a:ext cx="10611416" cy="5321411"/>
          </a:xfrm>
        </p:spPr>
        <p:txBody>
          <a:bodyPr>
            <a:normAutofit fontScale="92500" lnSpcReduction="10000"/>
          </a:bodyPr>
          <a:lstStyle/>
          <a:p>
            <a:r>
              <a:rPr lang="en-IN" dirty="0">
                <a:solidFill>
                  <a:schemeClr val="tx1"/>
                </a:solidFill>
                <a:latin typeface="Sitka Text Semibold" pitchFamily="2" charset="0"/>
              </a:rPr>
              <a:t>Positioned in uppermost part of pleural space where residual air accumulates</a:t>
            </a:r>
          </a:p>
          <a:p>
            <a:r>
              <a:rPr lang="en-IN" dirty="0">
                <a:solidFill>
                  <a:schemeClr val="tx1"/>
                </a:solidFill>
                <a:latin typeface="Sitka Text Semibold" pitchFamily="2" charset="0"/>
              </a:rPr>
              <a:t>Hospitalization stay 3-6 days</a:t>
            </a:r>
          </a:p>
          <a:p>
            <a:pPr algn="ctr"/>
            <a:r>
              <a:rPr lang="en-IN" dirty="0">
                <a:solidFill>
                  <a:schemeClr val="tx1"/>
                </a:solidFill>
                <a:latin typeface="Sitka Text Semibold" pitchFamily="2" charset="0"/>
              </a:rPr>
              <a:t>Chest tube should remain in place for 24 hrs after lung expands &amp;air leak ceases.</a:t>
            </a:r>
          </a:p>
          <a:p>
            <a:pPr marL="0" indent="0" algn="ctr">
              <a:buNone/>
            </a:pPr>
            <a:endParaRPr lang="en-IN" dirty="0">
              <a:solidFill>
                <a:schemeClr val="tx1"/>
              </a:solidFill>
              <a:latin typeface="Sitka Text Semibold" pitchFamily="2" charset="0"/>
            </a:endParaRPr>
          </a:p>
          <a:p>
            <a:pPr marL="0" indent="0" algn="ctr">
              <a:buNone/>
            </a:pPr>
            <a:r>
              <a:rPr lang="en-IN" dirty="0">
                <a:solidFill>
                  <a:schemeClr val="tx1"/>
                </a:solidFill>
                <a:latin typeface="Sitka Text Semibold" pitchFamily="2" charset="0"/>
              </a:rPr>
              <a:t>Because if removed high chances of recurrence</a:t>
            </a:r>
          </a:p>
          <a:p>
            <a:pPr algn="ctr"/>
            <a:r>
              <a:rPr lang="en-IN" dirty="0">
                <a:solidFill>
                  <a:schemeClr val="tx1"/>
                </a:solidFill>
                <a:latin typeface="Sitka Text Semibold" pitchFamily="2" charset="0"/>
              </a:rPr>
              <a:t>If lung not re-expanded or bronchopleural fistula persists after 3 to 4 days</a:t>
            </a:r>
          </a:p>
          <a:p>
            <a:pPr marL="0" indent="0">
              <a:buNone/>
            </a:pPr>
            <a:endParaRPr lang="en-IN" dirty="0">
              <a:solidFill>
                <a:schemeClr val="tx1"/>
              </a:solidFill>
              <a:latin typeface="Sitka Text Semibold" pitchFamily="2" charset="0"/>
            </a:endParaRPr>
          </a:p>
          <a:p>
            <a:pPr marL="0" indent="0" algn="ctr">
              <a:buNone/>
            </a:pPr>
            <a:r>
              <a:rPr lang="en-IN" dirty="0">
                <a:solidFill>
                  <a:schemeClr val="tx1"/>
                </a:solidFill>
                <a:latin typeface="Sitka Text Semibold" pitchFamily="2" charset="0"/>
              </a:rPr>
              <a:t>Thoracotomy or </a:t>
            </a:r>
            <a:r>
              <a:rPr lang="en-IN" dirty="0" err="1">
                <a:solidFill>
                  <a:schemeClr val="tx1"/>
                </a:solidFill>
                <a:latin typeface="Sitka Text Semibold" pitchFamily="2" charset="0"/>
              </a:rPr>
              <a:t>thoracoscopy</a:t>
            </a:r>
            <a:endParaRPr lang="en-IN" dirty="0">
              <a:solidFill>
                <a:schemeClr val="tx1"/>
              </a:solidFill>
              <a:latin typeface="Sitka Text Semibold" pitchFamily="2" charset="0"/>
            </a:endParaRPr>
          </a:p>
          <a:p>
            <a:pPr marL="0" indent="0" algn="ctr">
              <a:buNone/>
            </a:pPr>
            <a:endParaRPr lang="en-IN" dirty="0">
              <a:solidFill>
                <a:schemeClr val="tx1"/>
              </a:solidFill>
              <a:latin typeface="Sitka Text Semibold" pitchFamily="2" charset="0"/>
            </a:endParaRPr>
          </a:p>
          <a:p>
            <a:pPr indent="-342900"/>
            <a:r>
              <a:rPr lang="en-IN" sz="2400" dirty="0">
                <a:solidFill>
                  <a:schemeClr val="tx1"/>
                </a:solidFill>
                <a:latin typeface="Sitka Text Semibold" pitchFamily="2" charset="0"/>
              </a:rPr>
              <a:t>If The Chest Tubes Are Removed Too Soon After The Lung </a:t>
            </a:r>
            <a:r>
              <a:rPr lang="en-IN" sz="2400" dirty="0" err="1">
                <a:solidFill>
                  <a:schemeClr val="tx1"/>
                </a:solidFill>
                <a:latin typeface="Sitka Text Semibold" pitchFamily="2" charset="0"/>
              </a:rPr>
              <a:t>Reexpands</a:t>
            </a:r>
            <a:r>
              <a:rPr lang="en-IN" sz="2400" dirty="0">
                <a:solidFill>
                  <a:schemeClr val="tx1"/>
                </a:solidFill>
                <a:latin typeface="Sitka Text Semibold" pitchFamily="2" charset="0"/>
              </a:rPr>
              <a:t> And The Air Leak Ceases There Is High </a:t>
            </a:r>
            <a:r>
              <a:rPr lang="en-IN" sz="2400" dirty="0" err="1">
                <a:solidFill>
                  <a:schemeClr val="tx1"/>
                </a:solidFill>
                <a:latin typeface="Sitka Text Semibold" pitchFamily="2" charset="0"/>
              </a:rPr>
              <a:t>Liklihood</a:t>
            </a:r>
            <a:r>
              <a:rPr lang="en-IN" sz="2400" dirty="0">
                <a:solidFill>
                  <a:schemeClr val="tx1"/>
                </a:solidFill>
                <a:latin typeface="Sitka Text Semibold" pitchFamily="2" charset="0"/>
              </a:rPr>
              <a:t> Of An Early Recurrence</a:t>
            </a:r>
            <a:endParaRPr lang="en-IN" dirty="0">
              <a:solidFill>
                <a:schemeClr val="tx1"/>
              </a:solidFill>
              <a:latin typeface="Sitka Text Semibold" pitchFamily="2" charset="0"/>
            </a:endParaRPr>
          </a:p>
          <a:p>
            <a:endParaRPr lang="en-IN" dirty="0"/>
          </a:p>
        </p:txBody>
      </p:sp>
      <p:sp>
        <p:nvSpPr>
          <p:cNvPr id="4" name="Arrow: Down 3">
            <a:extLst>
              <a:ext uri="{FF2B5EF4-FFF2-40B4-BE49-F238E27FC236}">
                <a16:creationId xmlns:a16="http://schemas.microsoft.com/office/drawing/2014/main" id="{E3ACA1E4-CABB-47FE-AD45-5617794FE4CE}"/>
              </a:ext>
            </a:extLst>
          </p:cNvPr>
          <p:cNvSpPr/>
          <p:nvPr/>
        </p:nvSpPr>
        <p:spPr>
          <a:xfrm>
            <a:off x="5979969" y="3948059"/>
            <a:ext cx="339365" cy="414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Arrow: Down 4">
            <a:extLst>
              <a:ext uri="{FF2B5EF4-FFF2-40B4-BE49-F238E27FC236}">
                <a16:creationId xmlns:a16="http://schemas.microsoft.com/office/drawing/2014/main" id="{AA169022-4E89-4731-933B-804A4204894B}"/>
              </a:ext>
            </a:extLst>
          </p:cNvPr>
          <p:cNvSpPr/>
          <p:nvPr/>
        </p:nvSpPr>
        <p:spPr>
          <a:xfrm>
            <a:off x="5920280" y="2565244"/>
            <a:ext cx="339365" cy="414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512990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307C-0303-4368-B612-C61D3BA14FB3}"/>
              </a:ext>
            </a:extLst>
          </p:cNvPr>
          <p:cNvSpPr>
            <a:spLocks noGrp="1"/>
          </p:cNvSpPr>
          <p:nvPr>
            <p:ph type="title"/>
          </p:nvPr>
        </p:nvSpPr>
        <p:spPr>
          <a:xfrm>
            <a:off x="609600" y="0"/>
            <a:ext cx="10972800" cy="869133"/>
          </a:xfrm>
        </p:spPr>
        <p:txBody>
          <a:bodyPr>
            <a:normAutofit/>
          </a:bodyPr>
          <a:lstStyle/>
          <a:p>
            <a:r>
              <a:rPr lang="en-IN" sz="3200" b="1" u="sng" dirty="0">
                <a:latin typeface="+mn-lt"/>
              </a:rPr>
              <a:t>Tube Thoracostomy with instillation of a sclerosing agent</a:t>
            </a:r>
          </a:p>
        </p:txBody>
      </p:sp>
      <p:sp>
        <p:nvSpPr>
          <p:cNvPr id="3" name="Content Placeholder 2">
            <a:extLst>
              <a:ext uri="{FF2B5EF4-FFF2-40B4-BE49-F238E27FC236}">
                <a16:creationId xmlns:a16="http://schemas.microsoft.com/office/drawing/2014/main" id="{ABF7E0D7-AAEB-4756-BE99-B24206500782}"/>
              </a:ext>
            </a:extLst>
          </p:cNvPr>
          <p:cNvSpPr>
            <a:spLocks noGrp="1"/>
          </p:cNvSpPr>
          <p:nvPr>
            <p:ph idx="1"/>
          </p:nvPr>
        </p:nvSpPr>
        <p:spPr>
          <a:xfrm>
            <a:off x="393827" y="991354"/>
            <a:ext cx="10959974" cy="5185609"/>
          </a:xfrm>
        </p:spPr>
        <p:txBody>
          <a:bodyPr>
            <a:normAutofit/>
          </a:bodyPr>
          <a:lstStyle/>
          <a:p>
            <a:r>
              <a:rPr lang="en-IN" dirty="0">
                <a:solidFill>
                  <a:schemeClr val="tx1"/>
                </a:solidFill>
                <a:latin typeface="Sitka Text Semibold" pitchFamily="2" charset="0"/>
              </a:rPr>
              <a:t>To diminish recurrence rates by injecting various agents into pleural space</a:t>
            </a:r>
          </a:p>
          <a:p>
            <a:pPr marL="0" indent="0" algn="ctr">
              <a:buNone/>
            </a:pPr>
            <a:endParaRPr lang="en-IN" dirty="0">
              <a:solidFill>
                <a:schemeClr val="tx1"/>
              </a:solidFill>
              <a:latin typeface="Sitka Text Semibold" pitchFamily="2" charset="0"/>
            </a:endParaRPr>
          </a:p>
          <a:p>
            <a:pPr marL="0" indent="0" algn="ctr">
              <a:buNone/>
            </a:pPr>
            <a:r>
              <a:rPr lang="en-IN" dirty="0">
                <a:solidFill>
                  <a:schemeClr val="tx1"/>
                </a:solidFill>
                <a:latin typeface="Sitka Text Semibold" pitchFamily="2" charset="0"/>
              </a:rPr>
              <a:t>To create an intense inflammatory reaction that would obliterate pleural space, to create pleurodesis</a:t>
            </a:r>
          </a:p>
          <a:p>
            <a:r>
              <a:rPr lang="en-IN" dirty="0">
                <a:solidFill>
                  <a:schemeClr val="tx1"/>
                </a:solidFill>
                <a:latin typeface="Sitka Text Semibold" pitchFamily="2" charset="0"/>
              </a:rPr>
              <a:t>Agents –quinacrine, </a:t>
            </a:r>
            <a:r>
              <a:rPr lang="en-IN" u="sng" dirty="0">
                <a:solidFill>
                  <a:schemeClr val="tx1"/>
                </a:solidFill>
                <a:latin typeface="Sitka Text Semibold" pitchFamily="2" charset="0"/>
              </a:rPr>
              <a:t>talc slurry</a:t>
            </a:r>
            <a:r>
              <a:rPr lang="en-IN" dirty="0">
                <a:solidFill>
                  <a:schemeClr val="tx1"/>
                </a:solidFill>
                <a:latin typeface="Sitka Text Semibold" pitchFamily="2" charset="0"/>
              </a:rPr>
              <a:t>, olive oil, tetracycline</a:t>
            </a:r>
          </a:p>
          <a:p>
            <a:r>
              <a:rPr lang="en-IN" dirty="0">
                <a:solidFill>
                  <a:schemeClr val="tx1"/>
                </a:solidFill>
                <a:latin typeface="Sitka Text Semibold" pitchFamily="2" charset="0"/>
              </a:rPr>
              <a:t>Causes chronic debilitating pain</a:t>
            </a:r>
          </a:p>
          <a:p>
            <a:r>
              <a:rPr lang="en-IN" dirty="0">
                <a:solidFill>
                  <a:schemeClr val="tx1"/>
                </a:solidFill>
                <a:latin typeface="Sitka Text Semibold" pitchFamily="2" charset="0"/>
              </a:rPr>
              <a:t>Minimize use of corticosteroids &amp; anti-inflammatory agents in whom pleurodesis is to be attempted</a:t>
            </a:r>
          </a:p>
          <a:p>
            <a:r>
              <a:rPr lang="en-IN" sz="2400" dirty="0">
                <a:solidFill>
                  <a:schemeClr val="tx1"/>
                </a:solidFill>
                <a:latin typeface="Sitka Text Semibold" pitchFamily="2" charset="0"/>
              </a:rPr>
              <a:t>Drawback Of Talc- </a:t>
            </a:r>
            <a:r>
              <a:rPr lang="en-IN" sz="2400" dirty="0" err="1">
                <a:solidFill>
                  <a:schemeClr val="tx1"/>
                </a:solidFill>
                <a:latin typeface="Sitka Text Semibold" pitchFamily="2" charset="0"/>
              </a:rPr>
              <a:t>Ards</a:t>
            </a:r>
            <a:endParaRPr lang="en-IN" sz="2400" dirty="0">
              <a:solidFill>
                <a:schemeClr val="tx1"/>
              </a:solidFill>
              <a:latin typeface="Sitka Text Semibold" pitchFamily="2" charset="0"/>
            </a:endParaRPr>
          </a:p>
          <a:p>
            <a:r>
              <a:rPr lang="en-IN" sz="2400" dirty="0">
                <a:solidFill>
                  <a:schemeClr val="tx1"/>
                </a:solidFill>
                <a:latin typeface="Sitka Text Semibold" pitchFamily="2" charset="0"/>
              </a:rPr>
              <a:t>Recommended Agent-tetracycline Derivatives(very Painful)</a:t>
            </a:r>
          </a:p>
          <a:p>
            <a:pPr marL="0" indent="0">
              <a:buNone/>
            </a:pPr>
            <a:endParaRPr lang="en-IN" sz="2400" dirty="0"/>
          </a:p>
          <a:p>
            <a:endParaRPr lang="en-IN" dirty="0"/>
          </a:p>
        </p:txBody>
      </p:sp>
      <p:sp>
        <p:nvSpPr>
          <p:cNvPr id="4" name="Arrow: Down 3">
            <a:extLst>
              <a:ext uri="{FF2B5EF4-FFF2-40B4-BE49-F238E27FC236}">
                <a16:creationId xmlns:a16="http://schemas.microsoft.com/office/drawing/2014/main" id="{45FA3ABF-155D-4517-88A3-A2AF9A39B4A7}"/>
              </a:ext>
            </a:extLst>
          </p:cNvPr>
          <p:cNvSpPr/>
          <p:nvPr/>
        </p:nvSpPr>
        <p:spPr>
          <a:xfrm>
            <a:off x="5345213" y="1575317"/>
            <a:ext cx="383357" cy="4242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997903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608" y="439093"/>
            <a:ext cx="10972800" cy="1004935"/>
          </a:xfrm>
        </p:spPr>
        <p:txBody>
          <a:bodyPr/>
          <a:lstStyle/>
          <a:p>
            <a:r>
              <a:rPr lang="en-IN" sz="3200" b="1" u="sng" dirty="0"/>
              <a:t>AUTOLOGOUS BLOOD PATCH FOR PERSISTENT AIR LEAK</a:t>
            </a:r>
            <a:endParaRPr lang="en-IN" sz="3200" dirty="0"/>
          </a:p>
        </p:txBody>
      </p:sp>
      <p:sp>
        <p:nvSpPr>
          <p:cNvPr id="3" name="Content Placeholder 2"/>
          <p:cNvSpPr>
            <a:spLocks noGrp="1"/>
          </p:cNvSpPr>
          <p:nvPr>
            <p:ph idx="1"/>
          </p:nvPr>
        </p:nvSpPr>
        <p:spPr/>
        <p:txBody>
          <a:bodyPr>
            <a:normAutofit/>
          </a:bodyPr>
          <a:lstStyle/>
          <a:p>
            <a:r>
              <a:rPr lang="en-IN" sz="2800" dirty="0">
                <a:solidFill>
                  <a:schemeClr val="tx1"/>
                </a:solidFill>
                <a:latin typeface="Sitka Display Semibold" pitchFamily="2" charset="0"/>
              </a:rPr>
              <a:t>50 To 100 Ml Of Blood Is Drawn From A Vein And Then Promptly Injected Without Anticoagulation Through The Chest Tube Into The Pleural Space.</a:t>
            </a:r>
          </a:p>
          <a:p>
            <a:pPr marL="0" indent="0">
              <a:buNone/>
            </a:pPr>
            <a:endParaRPr lang="en-IN" sz="2800" dirty="0">
              <a:solidFill>
                <a:schemeClr val="tx1"/>
              </a:solidFill>
              <a:latin typeface="Sitka Display Semibold" pitchFamily="2" charset="0"/>
            </a:endParaRPr>
          </a:p>
          <a:p>
            <a:r>
              <a:rPr lang="en-IN" sz="2800" dirty="0">
                <a:solidFill>
                  <a:schemeClr val="tx1"/>
                </a:solidFill>
                <a:latin typeface="Sitka Display Semibold" pitchFamily="2" charset="0"/>
              </a:rPr>
              <a:t>The Chest Tube Is Elevated About 60cm To Prevent The Blood From Being Drained</a:t>
            </a:r>
          </a:p>
          <a:p>
            <a:pPr marL="0" indent="0">
              <a:buNone/>
            </a:pPr>
            <a:endParaRPr lang="en-IN" sz="2800" dirty="0">
              <a:solidFill>
                <a:schemeClr val="tx1"/>
              </a:solidFill>
              <a:latin typeface="Sitka Display Semibold" pitchFamily="2" charset="0"/>
            </a:endParaRPr>
          </a:p>
          <a:p>
            <a:r>
              <a:rPr lang="en-IN" sz="2800" dirty="0">
                <a:solidFill>
                  <a:schemeClr val="tx1"/>
                </a:solidFill>
                <a:latin typeface="Sitka Display Semibold" pitchFamily="2" charset="0"/>
              </a:rPr>
              <a:t>It Is Possible That The Blood Patch Technique Might Also Decrease The Incidence Of Recurrence</a:t>
            </a:r>
          </a:p>
          <a:p>
            <a:endParaRPr lang="en-IN" sz="3600" dirty="0"/>
          </a:p>
        </p:txBody>
      </p:sp>
    </p:spTree>
    <p:extLst>
      <p:ext uri="{BB962C8B-B14F-4D97-AF65-F5344CB8AC3E}">
        <p14:creationId xmlns:p14="http://schemas.microsoft.com/office/powerpoint/2010/main" val="19997907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8E90A0-D45B-4D28-8E35-4E23698FEEE7}"/>
              </a:ext>
            </a:extLst>
          </p:cNvPr>
          <p:cNvSpPr>
            <a:spLocks noGrp="1"/>
          </p:cNvSpPr>
          <p:nvPr>
            <p:ph idx="1"/>
          </p:nvPr>
        </p:nvSpPr>
        <p:spPr>
          <a:xfrm>
            <a:off x="838200" y="836579"/>
            <a:ext cx="10515600" cy="5564220"/>
          </a:xfrm>
        </p:spPr>
        <p:txBody>
          <a:bodyPr>
            <a:normAutofit/>
          </a:bodyPr>
          <a:lstStyle/>
          <a:p>
            <a:r>
              <a:rPr lang="en-IN" sz="2800" b="1" u="sng" dirty="0">
                <a:solidFill>
                  <a:schemeClr val="tx1"/>
                </a:solidFill>
                <a:latin typeface="Sitka Text Semibold" pitchFamily="2" charset="0"/>
              </a:rPr>
              <a:t>Medical Thoracoscopy</a:t>
            </a:r>
          </a:p>
          <a:p>
            <a:r>
              <a:rPr lang="en-IN" sz="2800" dirty="0">
                <a:solidFill>
                  <a:schemeClr val="tx1"/>
                </a:solidFill>
                <a:latin typeface="Sitka Text Semibold" pitchFamily="2" charset="0"/>
              </a:rPr>
              <a:t>Under local </a:t>
            </a:r>
            <a:r>
              <a:rPr lang="en-IN" sz="2800" dirty="0" err="1">
                <a:solidFill>
                  <a:schemeClr val="tx1"/>
                </a:solidFill>
                <a:latin typeface="Sitka Text Semibold" pitchFamily="2" charset="0"/>
              </a:rPr>
              <a:t>anesthesia</a:t>
            </a:r>
            <a:r>
              <a:rPr lang="en-IN" sz="2800" dirty="0">
                <a:solidFill>
                  <a:schemeClr val="tx1"/>
                </a:solidFill>
                <a:latin typeface="Sitka Text Semibold" pitchFamily="2" charset="0"/>
              </a:rPr>
              <a:t> with conscious sedation</a:t>
            </a:r>
          </a:p>
          <a:p>
            <a:r>
              <a:rPr lang="en-IN" sz="2800" dirty="0">
                <a:solidFill>
                  <a:schemeClr val="tx1"/>
                </a:solidFill>
                <a:latin typeface="Sitka Text Semibold" pitchFamily="2" charset="0"/>
              </a:rPr>
              <a:t>Less expensive</a:t>
            </a:r>
          </a:p>
          <a:p>
            <a:pPr marL="0" indent="0">
              <a:buNone/>
            </a:pPr>
            <a:endParaRPr lang="en-IN" sz="2800" dirty="0">
              <a:solidFill>
                <a:schemeClr val="tx1"/>
              </a:solidFill>
              <a:latin typeface="Sitka Text Semibold" pitchFamily="2" charset="0"/>
            </a:endParaRPr>
          </a:p>
          <a:p>
            <a:r>
              <a:rPr lang="en-IN" sz="2800" b="1" u="sng" dirty="0">
                <a:solidFill>
                  <a:schemeClr val="tx1"/>
                </a:solidFill>
                <a:latin typeface="Sitka Text Semibold" pitchFamily="2" charset="0"/>
              </a:rPr>
              <a:t>Video-assisted </a:t>
            </a:r>
            <a:r>
              <a:rPr lang="en-IN" sz="2800" b="1" u="sng" dirty="0" err="1">
                <a:solidFill>
                  <a:schemeClr val="tx1"/>
                </a:solidFill>
                <a:latin typeface="Sitka Text Semibold" pitchFamily="2" charset="0"/>
              </a:rPr>
              <a:t>thoracoscopic</a:t>
            </a:r>
            <a:r>
              <a:rPr lang="en-IN" sz="2800" b="1" u="sng" dirty="0">
                <a:solidFill>
                  <a:schemeClr val="tx1"/>
                </a:solidFill>
                <a:latin typeface="Sitka Text Semibold" pitchFamily="2" charset="0"/>
              </a:rPr>
              <a:t> surgery (VATS)</a:t>
            </a:r>
          </a:p>
          <a:p>
            <a:r>
              <a:rPr lang="en-IN" sz="2800" dirty="0">
                <a:solidFill>
                  <a:schemeClr val="tx1"/>
                </a:solidFill>
                <a:latin typeface="Sitka Text Semibold" pitchFamily="2" charset="0"/>
              </a:rPr>
              <a:t>Under general anaesthesia with double-lumen endotracheal intubation which allows single lung ventilation &amp; collapse of lung on operated side</a:t>
            </a:r>
          </a:p>
          <a:p>
            <a:r>
              <a:rPr lang="en-IN" sz="2800" dirty="0">
                <a:solidFill>
                  <a:schemeClr val="tx1"/>
                </a:solidFill>
                <a:latin typeface="Sitka Text Semibold" pitchFamily="2" charset="0"/>
              </a:rPr>
              <a:t>Objective 1) to treat bullous disease responsible for pneumothorax</a:t>
            </a:r>
          </a:p>
          <a:p>
            <a:pPr marL="457200" lvl="1" indent="0">
              <a:buNone/>
            </a:pPr>
            <a:r>
              <a:rPr lang="en-IN" sz="2800" dirty="0">
                <a:solidFill>
                  <a:schemeClr val="tx1"/>
                </a:solidFill>
                <a:latin typeface="Sitka Text Semibold" pitchFamily="2" charset="0"/>
              </a:rPr>
              <a:t>	           2) to create pleurodesis</a:t>
            </a:r>
          </a:p>
        </p:txBody>
      </p:sp>
    </p:spTree>
    <p:extLst>
      <p:ext uri="{BB962C8B-B14F-4D97-AF65-F5344CB8AC3E}">
        <p14:creationId xmlns:p14="http://schemas.microsoft.com/office/powerpoint/2010/main" val="4156459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5D90C-1F97-4740-982C-C08E9B7406F3}"/>
              </a:ext>
            </a:extLst>
          </p:cNvPr>
          <p:cNvSpPr>
            <a:spLocks noGrp="1"/>
          </p:cNvSpPr>
          <p:nvPr>
            <p:ph type="title"/>
          </p:nvPr>
        </p:nvSpPr>
        <p:spPr/>
        <p:txBody>
          <a:bodyPr>
            <a:normAutofit/>
          </a:bodyPr>
          <a:lstStyle/>
          <a:p>
            <a:r>
              <a:rPr lang="en-IN" sz="3200" b="1" u="sng" dirty="0">
                <a:latin typeface="+mn-lt"/>
              </a:rPr>
              <a:t>Open Thoracotomy</a:t>
            </a:r>
          </a:p>
        </p:txBody>
      </p:sp>
      <p:sp>
        <p:nvSpPr>
          <p:cNvPr id="3" name="Content Placeholder 2">
            <a:extLst>
              <a:ext uri="{FF2B5EF4-FFF2-40B4-BE49-F238E27FC236}">
                <a16:creationId xmlns:a16="http://schemas.microsoft.com/office/drawing/2014/main" id="{C3F028F7-72A9-4CD5-B8A8-77BDB983269E}"/>
              </a:ext>
            </a:extLst>
          </p:cNvPr>
          <p:cNvSpPr>
            <a:spLocks noGrp="1"/>
          </p:cNvSpPr>
          <p:nvPr>
            <p:ph idx="1"/>
          </p:nvPr>
        </p:nvSpPr>
        <p:spPr/>
        <p:txBody>
          <a:bodyPr>
            <a:normAutofit/>
          </a:bodyPr>
          <a:lstStyle/>
          <a:p>
            <a:r>
              <a:rPr lang="en-IN" sz="2800" dirty="0">
                <a:solidFill>
                  <a:schemeClr val="tx1"/>
                </a:solidFill>
                <a:latin typeface="Sitka Display Semibold" pitchFamily="2" charset="0"/>
              </a:rPr>
              <a:t>Only after thoracoscopy failed</a:t>
            </a:r>
          </a:p>
          <a:p>
            <a:r>
              <a:rPr lang="en-IN" sz="2800" dirty="0">
                <a:solidFill>
                  <a:schemeClr val="tx1"/>
                </a:solidFill>
                <a:latin typeface="Sitka Display Semibold" pitchFamily="2" charset="0"/>
              </a:rPr>
              <a:t>Some surgeon prefer </a:t>
            </a:r>
            <a:r>
              <a:rPr lang="en-IN" sz="2800" u="sng" dirty="0">
                <a:solidFill>
                  <a:schemeClr val="tx1"/>
                </a:solidFill>
                <a:latin typeface="Sitka Display Semibold" pitchFamily="2" charset="0"/>
              </a:rPr>
              <a:t>axillary mini thoracotomy</a:t>
            </a:r>
            <a:r>
              <a:rPr lang="en-IN" sz="2800" dirty="0">
                <a:solidFill>
                  <a:schemeClr val="tx1"/>
                </a:solidFill>
                <a:latin typeface="Sitka Display Semibold" pitchFamily="2" charset="0"/>
              </a:rPr>
              <a:t>. </a:t>
            </a:r>
          </a:p>
          <a:p>
            <a:pPr marL="0" indent="0">
              <a:buNone/>
            </a:pPr>
            <a:r>
              <a:rPr lang="en-IN" sz="2800" dirty="0">
                <a:solidFill>
                  <a:schemeClr val="tx1"/>
                </a:solidFill>
                <a:latin typeface="Sitka Display Semibold" pitchFamily="2" charset="0"/>
              </a:rPr>
              <a:t>	Because time is short &amp;</a:t>
            </a:r>
          </a:p>
          <a:p>
            <a:pPr marL="0" indent="0">
              <a:buNone/>
            </a:pPr>
            <a:r>
              <a:rPr lang="en-IN" sz="2800" dirty="0">
                <a:solidFill>
                  <a:schemeClr val="tx1"/>
                </a:solidFill>
                <a:latin typeface="Sitka Display Semibold" pitchFamily="2" charset="0"/>
              </a:rPr>
              <a:t>	                good cosmetic result &amp;</a:t>
            </a:r>
          </a:p>
          <a:p>
            <a:pPr marL="0" indent="0">
              <a:buNone/>
            </a:pPr>
            <a:r>
              <a:rPr lang="en-IN" sz="2800" dirty="0">
                <a:solidFill>
                  <a:schemeClr val="tx1"/>
                </a:solidFill>
                <a:latin typeface="Sitka Display Semibold" pitchFamily="2" charset="0"/>
              </a:rPr>
              <a:t>	                less expensive</a:t>
            </a:r>
          </a:p>
          <a:p>
            <a:r>
              <a:rPr lang="en-IN" sz="2800" dirty="0">
                <a:solidFill>
                  <a:schemeClr val="tx1"/>
                </a:solidFill>
                <a:latin typeface="Sitka Display Semibold" pitchFamily="2" charset="0"/>
              </a:rPr>
              <a:t>Effective in controlling pneumothorax &amp; diminishing recurrence rate</a:t>
            </a:r>
          </a:p>
        </p:txBody>
      </p:sp>
    </p:spTree>
    <p:extLst>
      <p:ext uri="{BB962C8B-B14F-4D97-AF65-F5344CB8AC3E}">
        <p14:creationId xmlns:p14="http://schemas.microsoft.com/office/powerpoint/2010/main" val="1138870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C2729-8B55-4F48-8C58-0866029EA665}"/>
              </a:ext>
            </a:extLst>
          </p:cNvPr>
          <p:cNvSpPr>
            <a:spLocks noGrp="1"/>
          </p:cNvSpPr>
          <p:nvPr>
            <p:ph type="title"/>
          </p:nvPr>
        </p:nvSpPr>
        <p:spPr>
          <a:xfrm>
            <a:off x="480767" y="141403"/>
            <a:ext cx="10873033" cy="612742"/>
          </a:xfrm>
        </p:spPr>
        <p:txBody>
          <a:bodyPr>
            <a:normAutofit fontScale="90000"/>
          </a:bodyPr>
          <a:lstStyle/>
          <a:p>
            <a:r>
              <a:rPr lang="en-IN" sz="4000" b="1" u="sng" dirty="0">
                <a:solidFill>
                  <a:srgbClr val="FF0000"/>
                </a:solidFill>
                <a:latin typeface="+mn-lt"/>
              </a:rPr>
              <a:t>Secondary spontaneous pneumothorax</a:t>
            </a:r>
          </a:p>
        </p:txBody>
      </p:sp>
      <p:sp>
        <p:nvSpPr>
          <p:cNvPr id="3" name="Content Placeholder 2">
            <a:extLst>
              <a:ext uri="{FF2B5EF4-FFF2-40B4-BE49-F238E27FC236}">
                <a16:creationId xmlns:a16="http://schemas.microsoft.com/office/drawing/2014/main" id="{34B7E7BC-2B90-44E4-A661-FBC89AAE7C07}"/>
              </a:ext>
            </a:extLst>
          </p:cNvPr>
          <p:cNvSpPr>
            <a:spLocks noGrp="1"/>
          </p:cNvSpPr>
          <p:nvPr>
            <p:ph idx="1"/>
          </p:nvPr>
        </p:nvSpPr>
        <p:spPr>
          <a:xfrm>
            <a:off x="838200" y="942680"/>
            <a:ext cx="10115746" cy="5356831"/>
          </a:xfrm>
        </p:spPr>
        <p:txBody>
          <a:bodyPr>
            <a:normAutofit fontScale="92500" lnSpcReduction="10000"/>
          </a:bodyPr>
          <a:lstStyle/>
          <a:p>
            <a:r>
              <a:rPr lang="en-IN" b="1" dirty="0">
                <a:solidFill>
                  <a:schemeClr val="tx1"/>
                </a:solidFill>
                <a:latin typeface="Sitka Text Semibold" pitchFamily="2" charset="0"/>
              </a:rPr>
              <a:t>Obstructive lung disease</a:t>
            </a:r>
          </a:p>
          <a:p>
            <a:pPr marL="0" indent="0">
              <a:buNone/>
            </a:pPr>
            <a:r>
              <a:rPr lang="en-IN" dirty="0">
                <a:solidFill>
                  <a:schemeClr val="tx1"/>
                </a:solidFill>
                <a:latin typeface="Sitka Text Semibold" pitchFamily="2" charset="0"/>
              </a:rPr>
              <a:t>	COPD</a:t>
            </a:r>
          </a:p>
          <a:p>
            <a:pPr marL="0" indent="0">
              <a:buNone/>
            </a:pPr>
            <a:r>
              <a:rPr lang="en-IN" dirty="0">
                <a:solidFill>
                  <a:schemeClr val="tx1"/>
                </a:solidFill>
                <a:latin typeface="Sitka Text Semibold" pitchFamily="2" charset="0"/>
              </a:rPr>
              <a:t>	Asthma</a:t>
            </a:r>
          </a:p>
          <a:p>
            <a:r>
              <a:rPr lang="en-IN" b="1" dirty="0">
                <a:solidFill>
                  <a:schemeClr val="tx1"/>
                </a:solidFill>
                <a:latin typeface="Sitka Text Semibold" pitchFamily="2" charset="0"/>
              </a:rPr>
              <a:t>Interstitial lung disease</a:t>
            </a:r>
          </a:p>
          <a:p>
            <a:pPr marL="0" indent="0">
              <a:buNone/>
            </a:pPr>
            <a:r>
              <a:rPr lang="en-IN" dirty="0">
                <a:solidFill>
                  <a:schemeClr val="tx1"/>
                </a:solidFill>
                <a:latin typeface="Sitka Text Semibold" pitchFamily="2" charset="0"/>
              </a:rPr>
              <a:t>	Idiopathic pulmonary fibrosis</a:t>
            </a:r>
          </a:p>
          <a:p>
            <a:pPr marL="0" indent="0">
              <a:buNone/>
            </a:pPr>
            <a:r>
              <a:rPr lang="en-IN" dirty="0">
                <a:solidFill>
                  <a:schemeClr val="tx1"/>
                </a:solidFill>
                <a:latin typeface="Sitka Text Semibold" pitchFamily="2" charset="0"/>
              </a:rPr>
              <a:t>	Nonspecific interstitial pneumonitis</a:t>
            </a:r>
          </a:p>
          <a:p>
            <a:pPr marL="0" indent="0">
              <a:buNone/>
            </a:pPr>
            <a:r>
              <a:rPr lang="en-IN" dirty="0">
                <a:solidFill>
                  <a:schemeClr val="tx1"/>
                </a:solidFill>
                <a:latin typeface="Sitka Text Semibold" pitchFamily="2" charset="0"/>
              </a:rPr>
              <a:t>	Langerhans cell histiocytosis</a:t>
            </a:r>
          </a:p>
          <a:p>
            <a:pPr marL="0" indent="0">
              <a:buNone/>
            </a:pPr>
            <a:r>
              <a:rPr lang="en-IN" dirty="0">
                <a:solidFill>
                  <a:schemeClr val="tx1"/>
                </a:solidFill>
                <a:latin typeface="Sitka Text Semibold" pitchFamily="2" charset="0"/>
              </a:rPr>
              <a:t>	</a:t>
            </a:r>
            <a:r>
              <a:rPr lang="en-IN" dirty="0" err="1">
                <a:solidFill>
                  <a:schemeClr val="tx1"/>
                </a:solidFill>
                <a:latin typeface="Sitka Text Semibold" pitchFamily="2" charset="0"/>
              </a:rPr>
              <a:t>Lymphangioleiomyomatosis</a:t>
            </a:r>
            <a:endParaRPr lang="en-IN" dirty="0">
              <a:solidFill>
                <a:schemeClr val="tx1"/>
              </a:solidFill>
              <a:latin typeface="Sitka Text Semibold" pitchFamily="2" charset="0"/>
            </a:endParaRPr>
          </a:p>
          <a:p>
            <a:pPr marL="0" indent="0">
              <a:buNone/>
            </a:pPr>
            <a:r>
              <a:rPr lang="en-IN" dirty="0">
                <a:solidFill>
                  <a:schemeClr val="tx1"/>
                </a:solidFill>
                <a:latin typeface="Sitka Text Semibold" pitchFamily="2" charset="0"/>
              </a:rPr>
              <a:t>	Sarcoidosis</a:t>
            </a:r>
          </a:p>
          <a:p>
            <a:pPr marL="0" indent="0">
              <a:buNone/>
            </a:pPr>
            <a:r>
              <a:rPr lang="en-IN" dirty="0">
                <a:solidFill>
                  <a:schemeClr val="tx1"/>
                </a:solidFill>
                <a:latin typeface="Sitka Text Semibold" pitchFamily="2" charset="0"/>
              </a:rPr>
              <a:t>	Radiation pneumonitis /fibrosis</a:t>
            </a:r>
          </a:p>
          <a:p>
            <a:r>
              <a:rPr lang="en-IN" b="1" dirty="0">
                <a:solidFill>
                  <a:schemeClr val="tx1"/>
                </a:solidFill>
                <a:latin typeface="Sitka Text Semibold" pitchFamily="2" charset="0"/>
              </a:rPr>
              <a:t>Infection</a:t>
            </a:r>
          </a:p>
          <a:p>
            <a:pPr marL="0" indent="0">
              <a:buNone/>
            </a:pPr>
            <a:r>
              <a:rPr lang="en-IN" dirty="0">
                <a:solidFill>
                  <a:schemeClr val="tx1"/>
                </a:solidFill>
                <a:latin typeface="Sitka Text Semibold" pitchFamily="2" charset="0"/>
              </a:rPr>
              <a:t>	P. </a:t>
            </a:r>
            <a:r>
              <a:rPr lang="en-IN" dirty="0" err="1">
                <a:solidFill>
                  <a:schemeClr val="tx1"/>
                </a:solidFill>
                <a:latin typeface="Sitka Text Semibold" pitchFamily="2" charset="0"/>
              </a:rPr>
              <a:t>jiroveci</a:t>
            </a:r>
            <a:r>
              <a:rPr lang="en-IN" dirty="0">
                <a:solidFill>
                  <a:schemeClr val="tx1"/>
                </a:solidFill>
                <a:latin typeface="Sitka Text Semibold" pitchFamily="2" charset="0"/>
              </a:rPr>
              <a:t> pneumonia</a:t>
            </a:r>
          </a:p>
          <a:p>
            <a:pPr marL="0" indent="0">
              <a:buNone/>
            </a:pPr>
            <a:r>
              <a:rPr lang="en-IN" dirty="0">
                <a:solidFill>
                  <a:schemeClr val="tx1"/>
                </a:solidFill>
                <a:latin typeface="Sitka Text Semibold" pitchFamily="2" charset="0"/>
              </a:rPr>
              <a:t>	Tuberculosis</a:t>
            </a:r>
          </a:p>
          <a:p>
            <a:pPr marL="0" indent="0">
              <a:buNone/>
            </a:pPr>
            <a:r>
              <a:rPr lang="en-IN" dirty="0">
                <a:solidFill>
                  <a:schemeClr val="tx1"/>
                </a:solidFill>
                <a:latin typeface="Sitka Text Semibold" pitchFamily="2" charset="0"/>
              </a:rPr>
              <a:t>	Acute bacterial pneumonia(staphylococcus)</a:t>
            </a:r>
          </a:p>
          <a:p>
            <a:pPr marL="0" indent="0">
              <a:buNone/>
            </a:pPr>
            <a:endParaRPr lang="en-IN" dirty="0">
              <a:solidFill>
                <a:schemeClr val="tx1"/>
              </a:solidFill>
              <a:latin typeface="Sitka Text Semibold" pitchFamily="2" charset="0"/>
            </a:endParaRPr>
          </a:p>
        </p:txBody>
      </p:sp>
    </p:spTree>
    <p:extLst>
      <p:ext uri="{BB962C8B-B14F-4D97-AF65-F5344CB8AC3E}">
        <p14:creationId xmlns:p14="http://schemas.microsoft.com/office/powerpoint/2010/main" val="1603734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296B7B-4693-43E8-BE09-F2876D8537A4}"/>
              </a:ext>
            </a:extLst>
          </p:cNvPr>
          <p:cNvSpPr>
            <a:spLocks noGrp="1"/>
          </p:cNvSpPr>
          <p:nvPr>
            <p:ph idx="1"/>
          </p:nvPr>
        </p:nvSpPr>
        <p:spPr>
          <a:xfrm>
            <a:off x="480767" y="301658"/>
            <a:ext cx="11434713" cy="6410227"/>
          </a:xfrm>
        </p:spPr>
        <p:txBody>
          <a:bodyPr>
            <a:normAutofit fontScale="92500" lnSpcReduction="10000"/>
          </a:bodyPr>
          <a:lstStyle/>
          <a:p>
            <a:r>
              <a:rPr lang="en-IN" b="1" dirty="0">
                <a:solidFill>
                  <a:schemeClr val="tx1"/>
                </a:solidFill>
                <a:latin typeface="Sitka Display Semibold" pitchFamily="2" charset="0"/>
              </a:rPr>
              <a:t>Malignancy</a:t>
            </a:r>
          </a:p>
          <a:p>
            <a:pPr marL="0" indent="0">
              <a:buNone/>
            </a:pPr>
            <a:r>
              <a:rPr lang="en-IN" dirty="0">
                <a:solidFill>
                  <a:schemeClr val="tx1"/>
                </a:solidFill>
                <a:latin typeface="Sitka Display Semibold" pitchFamily="2" charset="0"/>
              </a:rPr>
              <a:t>	Primary lung cancer</a:t>
            </a:r>
          </a:p>
          <a:p>
            <a:pPr marL="0" indent="0">
              <a:buNone/>
            </a:pPr>
            <a:r>
              <a:rPr lang="en-IN" dirty="0">
                <a:solidFill>
                  <a:schemeClr val="tx1"/>
                </a:solidFill>
                <a:latin typeface="Sitka Display Semibold" pitchFamily="2" charset="0"/>
              </a:rPr>
              <a:t>	Pulmonary metastasis (especially sarcoma)</a:t>
            </a:r>
          </a:p>
          <a:p>
            <a:pPr marL="0" indent="0">
              <a:buNone/>
            </a:pPr>
            <a:r>
              <a:rPr lang="en-IN" dirty="0">
                <a:solidFill>
                  <a:schemeClr val="tx1"/>
                </a:solidFill>
                <a:latin typeface="Sitka Display Semibold" pitchFamily="2" charset="0"/>
              </a:rPr>
              <a:t>	Complications of chemotherapy</a:t>
            </a:r>
          </a:p>
          <a:p>
            <a:r>
              <a:rPr lang="en-IN" b="1" dirty="0">
                <a:solidFill>
                  <a:schemeClr val="tx1"/>
                </a:solidFill>
                <a:latin typeface="Sitka Display Semibold" pitchFamily="2" charset="0"/>
              </a:rPr>
              <a:t>Connective tissue disease</a:t>
            </a:r>
          </a:p>
          <a:p>
            <a:pPr marL="0" indent="0">
              <a:buNone/>
            </a:pPr>
            <a:r>
              <a:rPr lang="en-IN" dirty="0">
                <a:solidFill>
                  <a:schemeClr val="tx1"/>
                </a:solidFill>
                <a:latin typeface="Sitka Display Semibold" pitchFamily="2" charset="0"/>
              </a:rPr>
              <a:t>	Rheumatoid arthritis</a:t>
            </a:r>
          </a:p>
          <a:p>
            <a:pPr marL="0" indent="0">
              <a:buNone/>
            </a:pPr>
            <a:r>
              <a:rPr lang="en-IN" dirty="0">
                <a:solidFill>
                  <a:schemeClr val="tx1"/>
                </a:solidFill>
                <a:latin typeface="Sitka Display Semibold" pitchFamily="2" charset="0"/>
              </a:rPr>
              <a:t>	Ankylosing spondylitis</a:t>
            </a:r>
          </a:p>
          <a:p>
            <a:pPr marL="0" indent="0">
              <a:buNone/>
            </a:pPr>
            <a:r>
              <a:rPr lang="en-IN" dirty="0">
                <a:solidFill>
                  <a:schemeClr val="tx1"/>
                </a:solidFill>
                <a:latin typeface="Sitka Display Semibold" pitchFamily="2" charset="0"/>
              </a:rPr>
              <a:t>	</a:t>
            </a:r>
            <a:r>
              <a:rPr lang="en-IN" dirty="0" err="1">
                <a:solidFill>
                  <a:schemeClr val="tx1"/>
                </a:solidFill>
                <a:latin typeface="Sitka Display Semibold" pitchFamily="2" charset="0"/>
              </a:rPr>
              <a:t>Marfan</a:t>
            </a:r>
            <a:r>
              <a:rPr lang="en-IN" dirty="0">
                <a:solidFill>
                  <a:schemeClr val="tx1"/>
                </a:solidFill>
                <a:latin typeface="Sitka Display Semibold" pitchFamily="2" charset="0"/>
              </a:rPr>
              <a:t> syndrome</a:t>
            </a:r>
          </a:p>
          <a:p>
            <a:pPr marL="0" indent="0">
              <a:buNone/>
            </a:pPr>
            <a:r>
              <a:rPr lang="en-IN" dirty="0">
                <a:solidFill>
                  <a:schemeClr val="tx1"/>
                </a:solidFill>
                <a:latin typeface="Sitka Display Semibold" pitchFamily="2" charset="0"/>
              </a:rPr>
              <a:t>	Ehlers-</a:t>
            </a:r>
            <a:r>
              <a:rPr lang="en-IN" dirty="0" err="1">
                <a:solidFill>
                  <a:schemeClr val="tx1"/>
                </a:solidFill>
                <a:latin typeface="Sitka Display Semibold" pitchFamily="2" charset="0"/>
              </a:rPr>
              <a:t>danlos</a:t>
            </a:r>
            <a:r>
              <a:rPr lang="en-IN" dirty="0">
                <a:solidFill>
                  <a:schemeClr val="tx1"/>
                </a:solidFill>
                <a:latin typeface="Sitka Display Semibold" pitchFamily="2" charset="0"/>
              </a:rPr>
              <a:t> syndrome</a:t>
            </a:r>
          </a:p>
          <a:p>
            <a:pPr marL="0" indent="0">
              <a:buNone/>
            </a:pPr>
            <a:r>
              <a:rPr lang="en-IN" dirty="0">
                <a:solidFill>
                  <a:schemeClr val="tx1"/>
                </a:solidFill>
                <a:latin typeface="Sitka Display Semibold" pitchFamily="2" charset="0"/>
              </a:rPr>
              <a:t>	Polymyositis/ Dermatomyositis</a:t>
            </a:r>
          </a:p>
          <a:p>
            <a:pPr marL="0" indent="0">
              <a:buNone/>
            </a:pPr>
            <a:r>
              <a:rPr lang="en-IN" dirty="0">
                <a:solidFill>
                  <a:schemeClr val="tx1"/>
                </a:solidFill>
                <a:latin typeface="Sitka Display Semibold" pitchFamily="2" charset="0"/>
              </a:rPr>
              <a:t>	Scleroderma</a:t>
            </a:r>
          </a:p>
          <a:p>
            <a:r>
              <a:rPr lang="en-IN" b="1" dirty="0">
                <a:solidFill>
                  <a:schemeClr val="tx1"/>
                </a:solidFill>
                <a:latin typeface="Sitka Display Semibold" pitchFamily="2" charset="0"/>
              </a:rPr>
              <a:t>Others</a:t>
            </a:r>
          </a:p>
          <a:p>
            <a:pPr marL="0" indent="0">
              <a:buNone/>
            </a:pPr>
            <a:r>
              <a:rPr lang="en-IN" dirty="0">
                <a:solidFill>
                  <a:schemeClr val="tx1"/>
                </a:solidFill>
                <a:latin typeface="Sitka Display Semibold" pitchFamily="2" charset="0"/>
              </a:rPr>
              <a:t>	Catamenial pneumothorax</a:t>
            </a:r>
          </a:p>
          <a:p>
            <a:pPr marL="0" indent="0">
              <a:buNone/>
            </a:pPr>
            <a:r>
              <a:rPr lang="en-IN" dirty="0">
                <a:solidFill>
                  <a:schemeClr val="tx1"/>
                </a:solidFill>
                <a:latin typeface="Sitka Display Semibold" pitchFamily="2" charset="0"/>
              </a:rPr>
              <a:t>	Pulmonary infarction</a:t>
            </a:r>
          </a:p>
          <a:p>
            <a:pPr marL="0" indent="0">
              <a:buNone/>
            </a:pPr>
            <a:r>
              <a:rPr lang="en-IN" dirty="0">
                <a:solidFill>
                  <a:schemeClr val="tx1"/>
                </a:solidFill>
                <a:latin typeface="Sitka Display Semibold" pitchFamily="2" charset="0"/>
              </a:rPr>
              <a:t>	Pulmonary alveolar proteinosis</a:t>
            </a:r>
          </a:p>
          <a:p>
            <a:pPr marL="0" indent="0">
              <a:buNone/>
            </a:pPr>
            <a:r>
              <a:rPr lang="en-IN" dirty="0">
                <a:solidFill>
                  <a:schemeClr val="tx1"/>
                </a:solidFill>
                <a:latin typeface="Sitka Display Semibold" pitchFamily="2" charset="0"/>
              </a:rPr>
              <a:t>	Von Recklinghausen disease</a:t>
            </a:r>
          </a:p>
          <a:p>
            <a:pPr marL="0" indent="0">
              <a:buNone/>
            </a:pPr>
            <a:r>
              <a:rPr lang="en-IN" dirty="0">
                <a:solidFill>
                  <a:schemeClr val="tx1"/>
                </a:solidFill>
                <a:latin typeface="Sitka Display Semibold" pitchFamily="2" charset="0"/>
              </a:rPr>
              <a:t>	Wegener granulomatosis</a:t>
            </a:r>
          </a:p>
          <a:p>
            <a:pPr marL="0" indent="0">
              <a:buNone/>
            </a:pPr>
            <a:endParaRPr lang="en-IN" dirty="0"/>
          </a:p>
        </p:txBody>
      </p:sp>
    </p:spTree>
    <p:extLst>
      <p:ext uri="{BB962C8B-B14F-4D97-AF65-F5344CB8AC3E}">
        <p14:creationId xmlns:p14="http://schemas.microsoft.com/office/powerpoint/2010/main" val="4086115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D279E0-F313-48E5-8056-DC8DDF7897A4}"/>
              </a:ext>
            </a:extLst>
          </p:cNvPr>
          <p:cNvSpPr>
            <a:spLocks noGrp="1"/>
          </p:cNvSpPr>
          <p:nvPr>
            <p:ph idx="1"/>
          </p:nvPr>
        </p:nvSpPr>
        <p:spPr>
          <a:xfrm>
            <a:off x="479834" y="244444"/>
            <a:ext cx="10873966" cy="5932519"/>
          </a:xfrm>
        </p:spPr>
        <p:txBody>
          <a:bodyPr/>
          <a:lstStyle/>
          <a:p>
            <a:r>
              <a:rPr lang="en-IN" dirty="0">
                <a:solidFill>
                  <a:schemeClr val="tx1"/>
                </a:solidFill>
                <a:latin typeface="Sitka Display Semibold" pitchFamily="2" charset="0"/>
              </a:rPr>
              <a:t>More serious </a:t>
            </a:r>
          </a:p>
          <a:p>
            <a:r>
              <a:rPr lang="en-IN" dirty="0">
                <a:solidFill>
                  <a:schemeClr val="tx1"/>
                </a:solidFill>
                <a:latin typeface="Sitka Display Semibold" pitchFamily="2" charset="0"/>
              </a:rPr>
              <a:t>Decrease pulmonary function of patient with already compromised pulmonary function</a:t>
            </a:r>
          </a:p>
          <a:p>
            <a:r>
              <a:rPr lang="en-IN" dirty="0">
                <a:solidFill>
                  <a:schemeClr val="tx1"/>
                </a:solidFill>
                <a:latin typeface="Sitka Display Semibold" pitchFamily="2" charset="0"/>
              </a:rPr>
              <a:t>Physical examination less helpful </a:t>
            </a:r>
          </a:p>
          <a:p>
            <a:r>
              <a:rPr lang="en-IN" dirty="0">
                <a:solidFill>
                  <a:schemeClr val="tx1"/>
                </a:solidFill>
                <a:latin typeface="Sitka Display Semibold" pitchFamily="2" charset="0"/>
              </a:rPr>
              <a:t>Distinguished feature of spontaneous pneumothorax from large, thin walled, air containing bulla</a:t>
            </a:r>
          </a:p>
          <a:p>
            <a:pPr marL="0" indent="0">
              <a:buNone/>
            </a:pPr>
            <a:r>
              <a:rPr lang="en-IN" dirty="0">
                <a:solidFill>
                  <a:schemeClr val="tx1"/>
                </a:solidFill>
                <a:latin typeface="Sitka Display Semibold" pitchFamily="2" charset="0"/>
              </a:rPr>
              <a:t>	Pneumothorax – pleural line convex towards lateral chest wall</a:t>
            </a:r>
          </a:p>
          <a:p>
            <a:pPr marL="0" indent="0">
              <a:buNone/>
            </a:pPr>
            <a:r>
              <a:rPr lang="en-IN" dirty="0">
                <a:solidFill>
                  <a:schemeClr val="tx1"/>
                </a:solidFill>
                <a:latin typeface="Sitka Display Semibold" pitchFamily="2" charset="0"/>
              </a:rPr>
              <a:t>	Large bulla – concave towards lateral chest wall</a:t>
            </a:r>
          </a:p>
          <a:p>
            <a:r>
              <a:rPr lang="en-IN" dirty="0">
                <a:solidFill>
                  <a:schemeClr val="tx1"/>
                </a:solidFill>
                <a:latin typeface="Sitka Display Semibold" pitchFamily="2" charset="0"/>
              </a:rPr>
              <a:t>Recurrence rates higher than those for primary spontaneous pneumothorax</a:t>
            </a:r>
          </a:p>
        </p:txBody>
      </p:sp>
    </p:spTree>
    <p:extLst>
      <p:ext uri="{BB962C8B-B14F-4D97-AF65-F5344CB8AC3E}">
        <p14:creationId xmlns:p14="http://schemas.microsoft.com/office/powerpoint/2010/main" val="1873114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48BF2-9CC6-4EEE-9596-A66D171D889D}"/>
              </a:ext>
            </a:extLst>
          </p:cNvPr>
          <p:cNvSpPr>
            <a:spLocks noGrp="1"/>
          </p:cNvSpPr>
          <p:nvPr>
            <p:ph type="title"/>
          </p:nvPr>
        </p:nvSpPr>
        <p:spPr/>
        <p:txBody>
          <a:bodyPr>
            <a:normAutofit/>
          </a:bodyPr>
          <a:lstStyle/>
          <a:p>
            <a:r>
              <a:rPr lang="en-IN" b="1" u="sng" dirty="0">
                <a:solidFill>
                  <a:srgbClr val="FF0000"/>
                </a:solidFill>
                <a:latin typeface="Times New Roman" panose="02020603050405020304" pitchFamily="18" charset="0"/>
                <a:cs typeface="Times New Roman" panose="02020603050405020304" pitchFamily="18" charset="0"/>
              </a:rPr>
              <a:t>Classification of pneumothorax</a:t>
            </a:r>
            <a:br>
              <a:rPr lang="en-IN" b="1" u="sng" dirty="0">
                <a:solidFill>
                  <a:srgbClr val="FF0000"/>
                </a:solidFill>
                <a:latin typeface="Times New Roman" panose="02020603050405020304" pitchFamily="18" charset="0"/>
                <a:cs typeface="Times New Roman" panose="02020603050405020304" pitchFamily="18" charset="0"/>
              </a:rPr>
            </a:br>
            <a:endParaRPr lang="en-IN"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1890371567"/>
              </p:ext>
            </p:extLst>
          </p:nvPr>
        </p:nvGraphicFramePr>
        <p:xfrm>
          <a:off x="1240325" y="1235798"/>
          <a:ext cx="8782365" cy="4917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657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18103"/>
          </a:xfrm>
        </p:spPr>
        <p:txBody>
          <a:bodyPr/>
          <a:lstStyle/>
          <a:p>
            <a:r>
              <a:rPr lang="en-IN" sz="4000" b="1" u="sng" dirty="0"/>
              <a:t>CLINICAL MANIFESTATIONS</a:t>
            </a:r>
            <a:endParaRPr lang="en-IN" sz="4000" dirty="0"/>
          </a:p>
        </p:txBody>
      </p:sp>
      <p:sp>
        <p:nvSpPr>
          <p:cNvPr id="3" name="Content Placeholder 2"/>
          <p:cNvSpPr>
            <a:spLocks noGrp="1"/>
          </p:cNvSpPr>
          <p:nvPr>
            <p:ph idx="1"/>
          </p:nvPr>
        </p:nvSpPr>
        <p:spPr/>
        <p:txBody>
          <a:bodyPr>
            <a:normAutofit/>
          </a:bodyPr>
          <a:lstStyle/>
          <a:p>
            <a:r>
              <a:rPr lang="en-IN" sz="2800" dirty="0">
                <a:solidFill>
                  <a:schemeClr val="tx1"/>
                </a:solidFill>
                <a:latin typeface="Sitka Display Semibold" pitchFamily="2" charset="0"/>
              </a:rPr>
              <a:t>Dyspnoea-which Frequently Seems Out Of Proportion To Size Of Pneumothorax</a:t>
            </a:r>
          </a:p>
          <a:p>
            <a:r>
              <a:rPr lang="en-IN" sz="2800" dirty="0">
                <a:solidFill>
                  <a:schemeClr val="tx1"/>
                </a:solidFill>
                <a:latin typeface="Sitka Display Semibold" pitchFamily="2" charset="0"/>
              </a:rPr>
              <a:t>Chest Pain On The Side Of Pneumothorax</a:t>
            </a:r>
          </a:p>
          <a:p>
            <a:r>
              <a:rPr lang="en-IN" sz="2800" dirty="0">
                <a:solidFill>
                  <a:schemeClr val="tx1"/>
                </a:solidFill>
                <a:latin typeface="Sitka Display Semibold" pitchFamily="2" charset="0"/>
              </a:rPr>
              <a:t>Physical Examination-less Helpful Than It Is In Primary Spontaneous Pneumothorax</a:t>
            </a:r>
          </a:p>
          <a:p>
            <a:endParaRPr lang="en-IN" sz="2800" dirty="0">
              <a:latin typeface="Sitka Display Semibold" pitchFamily="2" charset="0"/>
            </a:endParaRPr>
          </a:p>
        </p:txBody>
      </p:sp>
    </p:spTree>
    <p:extLst>
      <p:ext uri="{BB962C8B-B14F-4D97-AF65-F5344CB8AC3E}">
        <p14:creationId xmlns:p14="http://schemas.microsoft.com/office/powerpoint/2010/main" val="3183321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DIAGNOSIS</a:t>
            </a:r>
          </a:p>
        </p:txBody>
      </p:sp>
      <p:sp>
        <p:nvSpPr>
          <p:cNvPr id="3" name="Content Placeholder 2"/>
          <p:cNvSpPr>
            <a:spLocks noGrp="1"/>
          </p:cNvSpPr>
          <p:nvPr>
            <p:ph idx="1"/>
          </p:nvPr>
        </p:nvSpPr>
        <p:spPr/>
        <p:txBody>
          <a:bodyPr/>
          <a:lstStyle/>
          <a:p>
            <a:r>
              <a:rPr lang="en-IN" sz="2400" dirty="0">
                <a:solidFill>
                  <a:schemeClr val="tx1"/>
                </a:solidFill>
                <a:latin typeface="Sitka Text Semibold" pitchFamily="2" charset="0"/>
              </a:rPr>
              <a:t>Chest </a:t>
            </a:r>
            <a:r>
              <a:rPr lang="en-IN" sz="2400" dirty="0" err="1">
                <a:solidFill>
                  <a:schemeClr val="tx1"/>
                </a:solidFill>
                <a:latin typeface="Sitka Text Semibold" pitchFamily="2" charset="0"/>
              </a:rPr>
              <a:t>Xray</a:t>
            </a:r>
            <a:r>
              <a:rPr lang="en-IN" sz="2400" dirty="0">
                <a:solidFill>
                  <a:schemeClr val="tx1"/>
                </a:solidFill>
                <a:latin typeface="Sitka Text Semibold" pitchFamily="2" charset="0"/>
              </a:rPr>
              <a:t>- Visceral Pleural Line</a:t>
            </a:r>
          </a:p>
          <a:p>
            <a:pPr marL="0" indent="0">
              <a:buNone/>
            </a:pPr>
            <a:endParaRPr lang="en-IN" sz="2400" dirty="0">
              <a:solidFill>
                <a:schemeClr val="tx1"/>
              </a:solidFill>
              <a:latin typeface="Sitka Text Semibold" pitchFamily="2" charset="0"/>
            </a:endParaRPr>
          </a:p>
          <a:p>
            <a:r>
              <a:rPr lang="en-IN" sz="2400" dirty="0">
                <a:solidFill>
                  <a:schemeClr val="tx1"/>
                </a:solidFill>
                <a:latin typeface="Sitka Text Semibold" pitchFamily="2" charset="0"/>
              </a:rPr>
              <a:t>It Is Important To Distinguish Spontaneous Pneumothorax From A Large Thin Walled Air Containing Bulla</a:t>
            </a:r>
          </a:p>
          <a:p>
            <a:pPr marL="0" indent="0">
              <a:buNone/>
            </a:pPr>
            <a:endParaRPr lang="en-IN" sz="2400" dirty="0">
              <a:solidFill>
                <a:schemeClr val="tx1"/>
              </a:solidFill>
              <a:latin typeface="Sitka Text Semibold" pitchFamily="2" charset="0"/>
            </a:endParaRPr>
          </a:p>
          <a:p>
            <a:r>
              <a:rPr lang="en-IN" sz="2400" dirty="0">
                <a:solidFill>
                  <a:schemeClr val="tx1"/>
                </a:solidFill>
                <a:latin typeface="Sitka Text Semibold" pitchFamily="2" charset="0"/>
              </a:rPr>
              <a:t>Ct Scan Should Be Obtained Because The Two Conditions Are Easily Differentiated in it.</a:t>
            </a:r>
          </a:p>
          <a:p>
            <a:pPr marL="0" indent="0">
              <a:buNone/>
            </a:pPr>
            <a:endParaRPr lang="en-IN" sz="2400" dirty="0">
              <a:solidFill>
                <a:schemeClr val="tx1"/>
              </a:solidFill>
              <a:latin typeface="Sitka Text Semibold" pitchFamily="2" charset="0"/>
            </a:endParaRPr>
          </a:p>
          <a:p>
            <a:r>
              <a:rPr lang="en-IN" sz="2400" dirty="0">
                <a:solidFill>
                  <a:schemeClr val="tx1"/>
                </a:solidFill>
                <a:latin typeface="Sitka Text Semibold" pitchFamily="2" charset="0"/>
              </a:rPr>
              <a:t>It Is Important To Make The Distinction Because Only Pneumothorax Should Be Treated With Tube </a:t>
            </a:r>
            <a:r>
              <a:rPr lang="en-IN" sz="2400" dirty="0" err="1">
                <a:solidFill>
                  <a:schemeClr val="tx1"/>
                </a:solidFill>
                <a:latin typeface="Sitka Text Semibold" pitchFamily="2" charset="0"/>
              </a:rPr>
              <a:t>Thoracostomy</a:t>
            </a:r>
            <a:r>
              <a:rPr lang="en-IN" sz="2400" dirty="0">
                <a:solidFill>
                  <a:schemeClr val="tx1"/>
                </a:solidFill>
                <a:latin typeface="Sitka Text Semibold" pitchFamily="2" charset="0"/>
              </a:rPr>
              <a:t>.</a:t>
            </a:r>
          </a:p>
          <a:p>
            <a:endParaRPr lang="en-IN" dirty="0">
              <a:solidFill>
                <a:schemeClr val="tx1"/>
              </a:solidFill>
              <a:latin typeface="Sitka Text Semibold" pitchFamily="2" charset="0"/>
            </a:endParaRPr>
          </a:p>
        </p:txBody>
      </p:sp>
    </p:spTree>
    <p:extLst>
      <p:ext uri="{BB962C8B-B14F-4D97-AF65-F5344CB8AC3E}">
        <p14:creationId xmlns:p14="http://schemas.microsoft.com/office/powerpoint/2010/main" val="39549583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TREATMENT</a:t>
            </a:r>
            <a:endParaRPr lang="en-IN" dirty="0"/>
          </a:p>
        </p:txBody>
      </p:sp>
      <p:sp>
        <p:nvSpPr>
          <p:cNvPr id="3" name="Content Placeholder 2"/>
          <p:cNvSpPr>
            <a:spLocks noGrp="1"/>
          </p:cNvSpPr>
          <p:nvPr>
            <p:ph idx="1"/>
          </p:nvPr>
        </p:nvSpPr>
        <p:spPr/>
        <p:txBody>
          <a:bodyPr>
            <a:normAutofit lnSpcReduction="10000"/>
          </a:bodyPr>
          <a:lstStyle/>
          <a:p>
            <a:r>
              <a:rPr lang="en-IN" sz="2800" dirty="0">
                <a:solidFill>
                  <a:schemeClr val="tx1"/>
                </a:solidFill>
                <a:latin typeface="Sitka Display Semibold" pitchFamily="2" charset="0"/>
              </a:rPr>
              <a:t>Nearly Every Patient With Secondary Spontaneous Pneumothorax Should Initially Be Hospitalised And Managed By Tube </a:t>
            </a:r>
            <a:r>
              <a:rPr lang="en-IN" sz="2800" dirty="0" err="1">
                <a:solidFill>
                  <a:schemeClr val="tx1"/>
                </a:solidFill>
                <a:latin typeface="Sitka Display Semibold" pitchFamily="2" charset="0"/>
              </a:rPr>
              <a:t>Thoracostomy</a:t>
            </a:r>
            <a:endParaRPr lang="en-IN" sz="2800" dirty="0">
              <a:solidFill>
                <a:schemeClr val="tx1"/>
              </a:solidFill>
              <a:latin typeface="Sitka Display Semibold" pitchFamily="2" charset="0"/>
            </a:endParaRPr>
          </a:p>
          <a:p>
            <a:pPr marL="0" indent="0">
              <a:buNone/>
            </a:pPr>
            <a:endParaRPr lang="en-IN" sz="2800" dirty="0">
              <a:solidFill>
                <a:schemeClr val="tx1"/>
              </a:solidFill>
              <a:latin typeface="Sitka Display Semibold" pitchFamily="2" charset="0"/>
            </a:endParaRPr>
          </a:p>
          <a:p>
            <a:r>
              <a:rPr lang="en-IN" sz="2800" dirty="0">
                <a:solidFill>
                  <a:schemeClr val="tx1"/>
                </a:solidFill>
                <a:latin typeface="Sitka Display Semibold" pitchFamily="2" charset="0"/>
              </a:rPr>
              <a:t>Aspiration Is Not Recommended.</a:t>
            </a:r>
          </a:p>
          <a:p>
            <a:pPr marL="0" indent="0">
              <a:buNone/>
            </a:pPr>
            <a:endParaRPr lang="en-IN" sz="2800" dirty="0">
              <a:solidFill>
                <a:schemeClr val="tx1"/>
              </a:solidFill>
              <a:latin typeface="Sitka Display Semibold" pitchFamily="2" charset="0"/>
            </a:endParaRPr>
          </a:p>
          <a:p>
            <a:r>
              <a:rPr lang="en-IN" sz="2800" dirty="0">
                <a:solidFill>
                  <a:schemeClr val="tx1"/>
                </a:solidFill>
                <a:latin typeface="Sitka Display Semibold" pitchFamily="2" charset="0"/>
              </a:rPr>
              <a:t>In Primary Spontaneous Pneumothorax-lung Usually Expands And Air Leak Ceases Within 3 Days</a:t>
            </a:r>
          </a:p>
          <a:p>
            <a:pPr marL="0" indent="0">
              <a:buNone/>
            </a:pPr>
            <a:endParaRPr lang="en-IN" sz="2800" dirty="0">
              <a:solidFill>
                <a:schemeClr val="tx1"/>
              </a:solidFill>
              <a:latin typeface="Sitka Display Semibold" pitchFamily="2" charset="0"/>
            </a:endParaRPr>
          </a:p>
          <a:p>
            <a:r>
              <a:rPr lang="en-IN" sz="2800" dirty="0">
                <a:solidFill>
                  <a:schemeClr val="tx1"/>
                </a:solidFill>
                <a:latin typeface="Sitka Display Semibold" pitchFamily="2" charset="0"/>
              </a:rPr>
              <a:t>Secondary Spontaneous Pneumothorax Due To </a:t>
            </a:r>
            <a:r>
              <a:rPr lang="en-IN" sz="2800" dirty="0" err="1">
                <a:solidFill>
                  <a:schemeClr val="tx1"/>
                </a:solidFill>
                <a:latin typeface="Sitka Display Semibold" pitchFamily="2" charset="0"/>
              </a:rPr>
              <a:t>Copd</a:t>
            </a:r>
            <a:r>
              <a:rPr lang="en-IN" sz="2800" dirty="0">
                <a:solidFill>
                  <a:schemeClr val="tx1"/>
                </a:solidFill>
                <a:latin typeface="Sitka Display Semibold" pitchFamily="2" charset="0"/>
              </a:rPr>
              <a:t> The Mean Time For Lung Expand Is 5 Days</a:t>
            </a:r>
          </a:p>
          <a:p>
            <a:endParaRPr lang="en-IN" sz="2800" dirty="0">
              <a:solidFill>
                <a:schemeClr val="tx1"/>
              </a:solidFill>
              <a:latin typeface="Sitka Display Semibold" pitchFamily="2" charset="0"/>
            </a:endParaRPr>
          </a:p>
          <a:p>
            <a:endParaRPr lang="en-IN" dirty="0"/>
          </a:p>
        </p:txBody>
      </p:sp>
    </p:spTree>
    <p:extLst>
      <p:ext uri="{BB962C8B-B14F-4D97-AF65-F5344CB8AC3E}">
        <p14:creationId xmlns:p14="http://schemas.microsoft.com/office/powerpoint/2010/main" val="2351408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65F3D-84C1-4874-9CAE-658504F2DFAE}"/>
              </a:ext>
            </a:extLst>
          </p:cNvPr>
          <p:cNvSpPr>
            <a:spLocks noGrp="1"/>
          </p:cNvSpPr>
          <p:nvPr>
            <p:ph type="title"/>
          </p:nvPr>
        </p:nvSpPr>
        <p:spPr>
          <a:xfrm>
            <a:off x="609600" y="0"/>
            <a:ext cx="10972800" cy="1145263"/>
          </a:xfrm>
        </p:spPr>
        <p:txBody>
          <a:bodyPr>
            <a:normAutofit/>
          </a:bodyPr>
          <a:lstStyle/>
          <a:p>
            <a:r>
              <a:rPr lang="en-IN" sz="3600" b="1" u="sng" dirty="0">
                <a:latin typeface="+mn-lt"/>
              </a:rPr>
              <a:t>Catamenial pneumothorax</a:t>
            </a:r>
          </a:p>
        </p:txBody>
      </p:sp>
      <p:sp>
        <p:nvSpPr>
          <p:cNvPr id="3" name="Content Placeholder 2">
            <a:extLst>
              <a:ext uri="{FF2B5EF4-FFF2-40B4-BE49-F238E27FC236}">
                <a16:creationId xmlns:a16="http://schemas.microsoft.com/office/drawing/2014/main" id="{AE043933-0D75-4C64-9A3A-AE2CFA04DA45}"/>
              </a:ext>
            </a:extLst>
          </p:cNvPr>
          <p:cNvSpPr>
            <a:spLocks noGrp="1"/>
          </p:cNvSpPr>
          <p:nvPr>
            <p:ph idx="1"/>
          </p:nvPr>
        </p:nvSpPr>
        <p:spPr>
          <a:xfrm>
            <a:off x="330451" y="1104523"/>
            <a:ext cx="11251949" cy="5021642"/>
          </a:xfrm>
        </p:spPr>
        <p:txBody>
          <a:bodyPr>
            <a:normAutofit/>
          </a:bodyPr>
          <a:lstStyle/>
          <a:p>
            <a:r>
              <a:rPr lang="en-IN" dirty="0">
                <a:solidFill>
                  <a:schemeClr val="tx1"/>
                </a:solidFill>
                <a:latin typeface="Sitka Text Semibold" pitchFamily="2" charset="0"/>
              </a:rPr>
              <a:t>In conjunction with menstruation, recurrent, unusual</a:t>
            </a:r>
          </a:p>
          <a:p>
            <a:r>
              <a:rPr lang="en-IN" dirty="0">
                <a:solidFill>
                  <a:schemeClr val="tx1"/>
                </a:solidFill>
                <a:latin typeface="Sitka Text Semibold" pitchFamily="2" charset="0"/>
              </a:rPr>
              <a:t>Chest pain &amp; </a:t>
            </a:r>
            <a:r>
              <a:rPr lang="en-IN" dirty="0" err="1">
                <a:solidFill>
                  <a:schemeClr val="tx1"/>
                </a:solidFill>
                <a:latin typeface="Sitka Text Semibold" pitchFamily="2" charset="0"/>
              </a:rPr>
              <a:t>dyspnea</a:t>
            </a:r>
            <a:r>
              <a:rPr lang="en-IN" dirty="0">
                <a:solidFill>
                  <a:schemeClr val="tx1"/>
                </a:solidFill>
                <a:latin typeface="Sitka Text Semibold" pitchFamily="2" charset="0"/>
              </a:rPr>
              <a:t> within 24 to 48 hrs of onset of menstrual flow</a:t>
            </a:r>
          </a:p>
          <a:p>
            <a:r>
              <a:rPr lang="en-IN" dirty="0">
                <a:solidFill>
                  <a:schemeClr val="tx1"/>
                </a:solidFill>
                <a:latin typeface="Sitka Text Semibold" pitchFamily="2" charset="0"/>
              </a:rPr>
              <a:t>More likely if mental or physical stress present</a:t>
            </a:r>
          </a:p>
          <a:p>
            <a:r>
              <a:rPr lang="en-IN" dirty="0">
                <a:solidFill>
                  <a:schemeClr val="tx1"/>
                </a:solidFill>
                <a:latin typeface="Sitka Text Semibold" pitchFamily="2" charset="0"/>
              </a:rPr>
              <a:t>Mechanism- 1) diaphragmatic defect- air gained access to peritoneal 		       cavity during menstruation enter pleural cavity 	 		       through this defect</a:t>
            </a:r>
          </a:p>
          <a:p>
            <a:r>
              <a:rPr lang="en-IN" dirty="0">
                <a:solidFill>
                  <a:schemeClr val="tx1"/>
                </a:solidFill>
                <a:latin typeface="Sitka Text Semibold" pitchFamily="2" charset="0"/>
              </a:rPr>
              <a:t>		    2) Pleural or diaphragmatic endometriosis</a:t>
            </a:r>
          </a:p>
          <a:p>
            <a:r>
              <a:rPr lang="en-IN" dirty="0">
                <a:solidFill>
                  <a:schemeClr val="tx1"/>
                </a:solidFill>
                <a:latin typeface="Sitka Text Semibold" pitchFamily="2" charset="0"/>
              </a:rPr>
              <a:t>Medical treatment aimed at treating endometriosis by suppressing ectopic endometrium by administering </a:t>
            </a:r>
            <a:r>
              <a:rPr lang="en-IN" u="sng" dirty="0">
                <a:solidFill>
                  <a:schemeClr val="tx1"/>
                </a:solidFill>
                <a:latin typeface="Sitka Text Semibold" pitchFamily="2" charset="0"/>
              </a:rPr>
              <a:t>gonadotropin releasing hormone antagonist</a:t>
            </a:r>
          </a:p>
          <a:p>
            <a:r>
              <a:rPr lang="en-IN" dirty="0">
                <a:solidFill>
                  <a:schemeClr val="tx1"/>
                </a:solidFill>
                <a:latin typeface="Sitka Text Semibold" pitchFamily="2" charset="0"/>
              </a:rPr>
              <a:t>Surgical –</a:t>
            </a:r>
            <a:r>
              <a:rPr lang="en-IN" u="sng" dirty="0">
                <a:solidFill>
                  <a:schemeClr val="tx1"/>
                </a:solidFill>
                <a:latin typeface="Sitka Text Semibold" pitchFamily="2" charset="0"/>
              </a:rPr>
              <a:t>Thoracoscopy with closure of diaphragmatic defect</a:t>
            </a:r>
          </a:p>
          <a:p>
            <a:endParaRPr lang="en-IN" dirty="0">
              <a:solidFill>
                <a:schemeClr val="tx1"/>
              </a:solidFill>
              <a:latin typeface="Sitka Text Semibold" pitchFamily="2" charset="0"/>
            </a:endParaRPr>
          </a:p>
          <a:p>
            <a:endParaRPr lang="en-IN" dirty="0">
              <a:solidFill>
                <a:schemeClr val="tx1"/>
              </a:solidFill>
              <a:latin typeface="Sitka Text Semibold" pitchFamily="2" charset="0"/>
            </a:endParaRPr>
          </a:p>
        </p:txBody>
      </p:sp>
    </p:spTree>
    <p:extLst>
      <p:ext uri="{BB962C8B-B14F-4D97-AF65-F5344CB8AC3E}">
        <p14:creationId xmlns:p14="http://schemas.microsoft.com/office/powerpoint/2010/main" val="11253074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B1804-FCB5-4E18-AFDB-643B0B8A6667}"/>
              </a:ext>
            </a:extLst>
          </p:cNvPr>
          <p:cNvSpPr>
            <a:spLocks noGrp="1"/>
          </p:cNvSpPr>
          <p:nvPr>
            <p:ph type="title"/>
          </p:nvPr>
        </p:nvSpPr>
        <p:spPr>
          <a:xfrm>
            <a:off x="838200" y="365125"/>
            <a:ext cx="10515600" cy="1463675"/>
          </a:xfrm>
        </p:spPr>
        <p:txBody>
          <a:bodyPr>
            <a:noAutofit/>
          </a:bodyPr>
          <a:lstStyle/>
          <a:p>
            <a:r>
              <a:rPr lang="en-IN" sz="2400" b="1" u="sng" dirty="0">
                <a:solidFill>
                  <a:srgbClr val="FF0000"/>
                </a:solidFill>
                <a:latin typeface="Sitka Text Semibold" pitchFamily="2" charset="0"/>
              </a:rPr>
              <a:t>Traumatic pneumothorax</a:t>
            </a:r>
            <a:br>
              <a:rPr lang="en-IN" sz="2400" b="1" u="sng" dirty="0">
                <a:solidFill>
                  <a:srgbClr val="FF0000"/>
                </a:solidFill>
                <a:latin typeface="Sitka Text Semibold" pitchFamily="2" charset="0"/>
              </a:rPr>
            </a:br>
            <a:r>
              <a:rPr lang="en-IN" sz="2400" b="1" u="sng" dirty="0">
                <a:latin typeface="Sitka Text Semibold" pitchFamily="2" charset="0"/>
              </a:rPr>
              <a:t>Iatrogenic Pneumothorax</a:t>
            </a:r>
          </a:p>
        </p:txBody>
      </p:sp>
      <p:sp>
        <p:nvSpPr>
          <p:cNvPr id="3" name="Content Placeholder 2">
            <a:extLst>
              <a:ext uri="{FF2B5EF4-FFF2-40B4-BE49-F238E27FC236}">
                <a16:creationId xmlns:a16="http://schemas.microsoft.com/office/drawing/2014/main" id="{21DB37F0-E608-4937-8D21-1A9C422A276D}"/>
              </a:ext>
            </a:extLst>
          </p:cNvPr>
          <p:cNvSpPr>
            <a:spLocks noGrp="1"/>
          </p:cNvSpPr>
          <p:nvPr>
            <p:ph idx="1"/>
          </p:nvPr>
        </p:nvSpPr>
        <p:spPr>
          <a:xfrm>
            <a:off x="814812" y="1815220"/>
            <a:ext cx="10538988" cy="4811823"/>
          </a:xfrm>
        </p:spPr>
        <p:txBody>
          <a:bodyPr>
            <a:normAutofit/>
          </a:bodyPr>
          <a:lstStyle/>
          <a:p>
            <a:r>
              <a:rPr lang="en-IN" dirty="0">
                <a:solidFill>
                  <a:schemeClr val="tx1"/>
                </a:solidFill>
                <a:latin typeface="Sitka Display Semibold" pitchFamily="2" charset="0"/>
              </a:rPr>
              <a:t>Causes – Transthoracic needle aspiration (Most common)</a:t>
            </a:r>
          </a:p>
          <a:p>
            <a:pPr marL="0" indent="0">
              <a:buNone/>
            </a:pPr>
            <a:r>
              <a:rPr lang="en-IN" dirty="0">
                <a:solidFill>
                  <a:schemeClr val="tx1"/>
                </a:solidFill>
                <a:latin typeface="Sitka Display Semibold" pitchFamily="2" charset="0"/>
              </a:rPr>
              <a:t>	        Subclavian needle stick</a:t>
            </a:r>
          </a:p>
          <a:p>
            <a:pPr marL="0" indent="0">
              <a:buNone/>
            </a:pPr>
            <a:r>
              <a:rPr lang="en-IN" dirty="0">
                <a:solidFill>
                  <a:schemeClr val="tx1"/>
                </a:solidFill>
                <a:latin typeface="Sitka Display Semibold" pitchFamily="2" charset="0"/>
              </a:rPr>
              <a:t>	        </a:t>
            </a:r>
            <a:r>
              <a:rPr lang="en-IN" dirty="0" err="1">
                <a:solidFill>
                  <a:schemeClr val="tx1"/>
                </a:solidFill>
                <a:latin typeface="Sitka Display Semibold" pitchFamily="2" charset="0"/>
              </a:rPr>
              <a:t>Thoracocentesis</a:t>
            </a:r>
            <a:endParaRPr lang="en-IN" dirty="0">
              <a:solidFill>
                <a:schemeClr val="tx1"/>
              </a:solidFill>
              <a:latin typeface="Sitka Display Semibold" pitchFamily="2" charset="0"/>
            </a:endParaRPr>
          </a:p>
          <a:p>
            <a:pPr marL="0" indent="0">
              <a:buNone/>
            </a:pPr>
            <a:r>
              <a:rPr lang="en-IN" dirty="0">
                <a:solidFill>
                  <a:schemeClr val="tx1"/>
                </a:solidFill>
                <a:latin typeface="Sitka Display Semibold" pitchFamily="2" charset="0"/>
              </a:rPr>
              <a:t>	        Transbronchial biopsy</a:t>
            </a:r>
          </a:p>
          <a:p>
            <a:pPr marL="0" indent="0">
              <a:buNone/>
            </a:pPr>
            <a:r>
              <a:rPr lang="en-IN" dirty="0">
                <a:solidFill>
                  <a:schemeClr val="tx1"/>
                </a:solidFill>
                <a:latin typeface="Sitka Display Semibold" pitchFamily="2" charset="0"/>
              </a:rPr>
              <a:t>	        Pleural biopsy</a:t>
            </a:r>
          </a:p>
          <a:p>
            <a:pPr marL="0" indent="0">
              <a:buNone/>
            </a:pPr>
            <a:r>
              <a:rPr lang="en-IN" dirty="0">
                <a:solidFill>
                  <a:schemeClr val="tx1"/>
                </a:solidFill>
                <a:latin typeface="Sitka Display Semibold" pitchFamily="2" charset="0"/>
              </a:rPr>
              <a:t>	        Positive pressure ventilation</a:t>
            </a:r>
          </a:p>
          <a:p>
            <a:pPr marL="0" indent="0">
              <a:buNone/>
            </a:pPr>
            <a:r>
              <a:rPr lang="en-IN" dirty="0">
                <a:solidFill>
                  <a:schemeClr val="tx1"/>
                </a:solidFill>
                <a:latin typeface="Sitka Display Semibold" pitchFamily="2" charset="0"/>
              </a:rPr>
              <a:t>	        Supraclavicular needle stick</a:t>
            </a:r>
          </a:p>
          <a:p>
            <a:pPr marL="0" indent="0">
              <a:buNone/>
            </a:pPr>
            <a:r>
              <a:rPr lang="en-IN" dirty="0">
                <a:solidFill>
                  <a:schemeClr val="tx1"/>
                </a:solidFill>
                <a:latin typeface="Sitka Display Semibold" pitchFamily="2" charset="0"/>
              </a:rPr>
              <a:t>	        Nerve block</a:t>
            </a:r>
          </a:p>
          <a:p>
            <a:r>
              <a:rPr lang="en-IN" dirty="0">
                <a:solidFill>
                  <a:schemeClr val="tx1"/>
                </a:solidFill>
                <a:latin typeface="Sitka Display Semibold" pitchFamily="2" charset="0"/>
              </a:rPr>
              <a:t>Incidence high in ICU patients</a:t>
            </a:r>
          </a:p>
          <a:p>
            <a:r>
              <a:rPr lang="en-IN" sz="2400" dirty="0">
                <a:solidFill>
                  <a:schemeClr val="tx1"/>
                </a:solidFill>
                <a:latin typeface="Sitka Display Semibold" pitchFamily="2" charset="0"/>
              </a:rPr>
              <a:t>Frequency Of Pneumothorax Is Increased If Patient had Aspiration Pneumonia, </a:t>
            </a:r>
            <a:r>
              <a:rPr lang="en-IN" sz="2400" dirty="0" err="1">
                <a:solidFill>
                  <a:schemeClr val="tx1"/>
                </a:solidFill>
                <a:latin typeface="Sitka Display Semibold" pitchFamily="2" charset="0"/>
              </a:rPr>
              <a:t>Copd</a:t>
            </a:r>
            <a:r>
              <a:rPr lang="en-IN" sz="2400" dirty="0">
                <a:solidFill>
                  <a:schemeClr val="tx1"/>
                </a:solidFill>
                <a:latin typeface="Sitka Display Semibold" pitchFamily="2" charset="0"/>
              </a:rPr>
              <a:t> Or Treatment With Positive End Expiratory Pressure.</a:t>
            </a:r>
            <a:r>
              <a:rPr lang="en-IN" dirty="0">
                <a:solidFill>
                  <a:schemeClr val="tx1"/>
                </a:solidFill>
                <a:latin typeface="Sitka Display Semibold" pitchFamily="2" charset="0"/>
              </a:rPr>
              <a:t>       </a:t>
            </a:r>
          </a:p>
        </p:txBody>
      </p:sp>
    </p:spTree>
    <p:extLst>
      <p:ext uri="{BB962C8B-B14F-4D97-AF65-F5344CB8AC3E}">
        <p14:creationId xmlns:p14="http://schemas.microsoft.com/office/powerpoint/2010/main" val="3508735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077" y="267077"/>
            <a:ext cx="11315323" cy="5859087"/>
          </a:xfrm>
        </p:spPr>
        <p:txBody>
          <a:bodyPr>
            <a:normAutofit/>
          </a:bodyPr>
          <a:lstStyle/>
          <a:p>
            <a:endParaRPr lang="en-IN" sz="2400" dirty="0"/>
          </a:p>
          <a:p>
            <a:pPr marL="0" indent="0">
              <a:buNone/>
            </a:pPr>
            <a:r>
              <a:rPr lang="en-IN" sz="3200" b="1" dirty="0">
                <a:solidFill>
                  <a:schemeClr val="tx1"/>
                </a:solidFill>
                <a:latin typeface="Sitka Text Semibold" pitchFamily="2" charset="0"/>
              </a:rPr>
              <a:t>CLINICAL DIAGNOSIS</a:t>
            </a:r>
          </a:p>
          <a:p>
            <a:r>
              <a:rPr lang="en-IN" dirty="0">
                <a:solidFill>
                  <a:schemeClr val="tx1"/>
                </a:solidFill>
                <a:latin typeface="Sitka Text Semibold" pitchFamily="2" charset="0"/>
              </a:rPr>
              <a:t>Depends Both On Patient’s Condition And On Initiating Procedure.</a:t>
            </a:r>
          </a:p>
          <a:p>
            <a:r>
              <a:rPr lang="en-IN" dirty="0">
                <a:solidFill>
                  <a:schemeClr val="tx1"/>
                </a:solidFill>
                <a:latin typeface="Sitka Text Semibold" pitchFamily="2" charset="0"/>
              </a:rPr>
              <a:t>If Pneumothorax Occurs As A Complication Of Mechanical Ventilation The Patient Is Likely To Demonstrate A Sudden Clinical Deterioration.</a:t>
            </a:r>
          </a:p>
          <a:p>
            <a:pPr marL="0" indent="0">
              <a:buNone/>
            </a:pPr>
            <a:endParaRPr lang="en-IN" dirty="0">
              <a:solidFill>
                <a:schemeClr val="tx1"/>
              </a:solidFill>
              <a:latin typeface="Sitka Text Semibold" pitchFamily="2" charset="0"/>
            </a:endParaRPr>
          </a:p>
          <a:p>
            <a:pPr marL="114300" indent="0">
              <a:buNone/>
            </a:pPr>
            <a:r>
              <a:rPr lang="en-IN" sz="3200" b="1" dirty="0">
                <a:solidFill>
                  <a:schemeClr val="tx1"/>
                </a:solidFill>
                <a:latin typeface="Sitka Text Semibold" pitchFamily="2" charset="0"/>
              </a:rPr>
              <a:t>DIAGNOSIS</a:t>
            </a:r>
            <a:endParaRPr lang="en-IN" dirty="0">
              <a:solidFill>
                <a:schemeClr val="tx1"/>
              </a:solidFill>
              <a:latin typeface="Sitka Text Semibold" pitchFamily="2" charset="0"/>
            </a:endParaRPr>
          </a:p>
          <a:p>
            <a:r>
              <a:rPr lang="en-IN" dirty="0">
                <a:solidFill>
                  <a:schemeClr val="tx1"/>
                </a:solidFill>
                <a:latin typeface="Sitka Text Semibold" pitchFamily="2" charset="0"/>
              </a:rPr>
              <a:t>Iatrogenic Pneumothorax Should Be Suspected In Patients Who Became More Short Of Breath After A Medical Or Surgical Procedure</a:t>
            </a:r>
          </a:p>
          <a:p>
            <a:r>
              <a:rPr lang="en-IN" dirty="0">
                <a:solidFill>
                  <a:schemeClr val="tx1"/>
                </a:solidFill>
                <a:latin typeface="Sitka Text Semibold" pitchFamily="2" charset="0"/>
              </a:rPr>
              <a:t>Signs And Symptoms Are Similar To Those Of Primary And Secondary Pneumothorax And The Diagnosis Is Confirmed By Chest </a:t>
            </a:r>
            <a:r>
              <a:rPr lang="en-IN" dirty="0" err="1">
                <a:solidFill>
                  <a:schemeClr val="tx1"/>
                </a:solidFill>
                <a:latin typeface="Sitka Text Semibold" pitchFamily="2" charset="0"/>
              </a:rPr>
              <a:t>Xray</a:t>
            </a:r>
            <a:endParaRPr lang="en-IN" dirty="0">
              <a:solidFill>
                <a:schemeClr val="tx1"/>
              </a:solidFill>
              <a:latin typeface="Sitka Text Semibold" pitchFamily="2" charset="0"/>
            </a:endParaRPr>
          </a:p>
          <a:p>
            <a:pPr marL="114300" indent="0">
              <a:buNone/>
            </a:pPr>
            <a:endParaRPr lang="en-IN" dirty="0">
              <a:solidFill>
                <a:schemeClr val="tx1"/>
              </a:solidFill>
              <a:latin typeface="Sitka Text Semibold" pitchFamily="2" charset="0"/>
            </a:endParaRPr>
          </a:p>
        </p:txBody>
      </p:sp>
    </p:spTree>
    <p:extLst>
      <p:ext uri="{BB962C8B-B14F-4D97-AF65-F5344CB8AC3E}">
        <p14:creationId xmlns:p14="http://schemas.microsoft.com/office/powerpoint/2010/main" val="269806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04523"/>
          </a:xfrm>
        </p:spPr>
        <p:txBody>
          <a:bodyPr/>
          <a:lstStyle/>
          <a:p>
            <a:r>
              <a:rPr lang="en-IN" sz="4400" b="1" u="sng" dirty="0"/>
              <a:t>TREATMENT</a:t>
            </a:r>
            <a:endParaRPr lang="en-IN" dirty="0"/>
          </a:p>
        </p:txBody>
      </p:sp>
      <p:sp>
        <p:nvSpPr>
          <p:cNvPr id="3" name="Content Placeholder 2"/>
          <p:cNvSpPr>
            <a:spLocks noGrp="1"/>
          </p:cNvSpPr>
          <p:nvPr>
            <p:ph idx="1"/>
          </p:nvPr>
        </p:nvSpPr>
        <p:spPr>
          <a:xfrm>
            <a:off x="583949" y="1045675"/>
            <a:ext cx="10998451" cy="5080489"/>
          </a:xfrm>
        </p:spPr>
        <p:txBody>
          <a:bodyPr>
            <a:normAutofit lnSpcReduction="10000"/>
          </a:bodyPr>
          <a:lstStyle/>
          <a:p>
            <a:r>
              <a:rPr lang="en-IN" sz="2400" dirty="0">
                <a:solidFill>
                  <a:schemeClr val="tx1"/>
                </a:solidFill>
                <a:latin typeface="Sitka Display Semibold" pitchFamily="2" charset="0"/>
              </a:rPr>
              <a:t>The Treatment Of Iatrogenic Pneumothorax Differs From That Of Spontaneous Pneumothorax In That Recurrence Is Not Likely And Therefore One Need Not Try To Create A </a:t>
            </a:r>
            <a:r>
              <a:rPr lang="en-IN" sz="2400" dirty="0" err="1">
                <a:solidFill>
                  <a:schemeClr val="tx1"/>
                </a:solidFill>
                <a:latin typeface="Sitka Display Semibold" pitchFamily="2" charset="0"/>
              </a:rPr>
              <a:t>Pleurodesis</a:t>
            </a:r>
            <a:r>
              <a:rPr lang="en-IN" sz="2400" dirty="0">
                <a:solidFill>
                  <a:schemeClr val="tx1"/>
                </a:solidFill>
                <a:latin typeface="Sitka Display Semibold" pitchFamily="2" charset="0"/>
              </a:rPr>
              <a:t>.</a:t>
            </a:r>
          </a:p>
          <a:p>
            <a:r>
              <a:rPr lang="en-IN" sz="2400" dirty="0">
                <a:solidFill>
                  <a:schemeClr val="tx1"/>
                </a:solidFill>
                <a:latin typeface="Sitka Display Semibold" pitchFamily="2" charset="0"/>
              </a:rPr>
              <a:t>When A Pneumothorax Occurs During Positive Pressure Ventilation Tube </a:t>
            </a:r>
            <a:r>
              <a:rPr lang="en-IN" sz="2400" dirty="0" err="1">
                <a:solidFill>
                  <a:schemeClr val="tx1"/>
                </a:solidFill>
                <a:latin typeface="Sitka Display Semibold" pitchFamily="2" charset="0"/>
              </a:rPr>
              <a:t>Thoracostomy</a:t>
            </a:r>
            <a:r>
              <a:rPr lang="en-IN" sz="2400" dirty="0">
                <a:solidFill>
                  <a:schemeClr val="tx1"/>
                </a:solidFill>
                <a:latin typeface="Sitka Display Semibold" pitchFamily="2" charset="0"/>
              </a:rPr>
              <a:t> Should Be Performed Immediately In Most Cases To Prevent The Development Of Tension Pneumothorax</a:t>
            </a:r>
          </a:p>
          <a:p>
            <a:r>
              <a:rPr lang="en-IN" sz="2400" dirty="0">
                <a:solidFill>
                  <a:schemeClr val="tx1"/>
                </a:solidFill>
                <a:latin typeface="Sitka Display Semibold" pitchFamily="2" charset="0"/>
              </a:rPr>
              <a:t>The Chest Tube Should Be Left In Place For </a:t>
            </a:r>
            <a:r>
              <a:rPr lang="en-IN" sz="2400" dirty="0" err="1">
                <a:solidFill>
                  <a:schemeClr val="tx1"/>
                </a:solidFill>
                <a:latin typeface="Sitka Display Semibold" pitchFamily="2" charset="0"/>
              </a:rPr>
              <a:t>Atleast</a:t>
            </a:r>
            <a:r>
              <a:rPr lang="en-IN" sz="2400" dirty="0">
                <a:solidFill>
                  <a:schemeClr val="tx1"/>
                </a:solidFill>
                <a:latin typeface="Sitka Display Semibold" pitchFamily="2" charset="0"/>
              </a:rPr>
              <a:t> 48hrs After The Air Leak Stops If The Patient Continues To Receive Mechanical Ventilation</a:t>
            </a:r>
          </a:p>
          <a:p>
            <a:r>
              <a:rPr lang="en-IN" sz="2400" dirty="0">
                <a:solidFill>
                  <a:schemeClr val="tx1"/>
                </a:solidFill>
                <a:latin typeface="Sitka Display Semibold" pitchFamily="2" charset="0"/>
              </a:rPr>
              <a:t>In General If The Patient Has No Symptoms Or Just Mild Symptoms And The Pneumothorax Occupies Less Than 40% Of </a:t>
            </a:r>
            <a:r>
              <a:rPr lang="en-IN" sz="2400" dirty="0" err="1">
                <a:solidFill>
                  <a:schemeClr val="tx1"/>
                </a:solidFill>
                <a:latin typeface="Sitka Display Semibold" pitchFamily="2" charset="0"/>
              </a:rPr>
              <a:t>Hemithorax</a:t>
            </a:r>
            <a:r>
              <a:rPr lang="en-IN" sz="2400" dirty="0">
                <a:solidFill>
                  <a:schemeClr val="tx1"/>
                </a:solidFill>
                <a:latin typeface="Sitka Display Semibold" pitchFamily="2" charset="0"/>
              </a:rPr>
              <a:t> The Patient Can Be Managed With Observation</a:t>
            </a:r>
          </a:p>
          <a:p>
            <a:r>
              <a:rPr lang="en-IN" sz="2400" dirty="0">
                <a:solidFill>
                  <a:schemeClr val="tx1"/>
                </a:solidFill>
                <a:latin typeface="Sitka Display Semibold" pitchFamily="2" charset="0"/>
              </a:rPr>
              <a:t>The Administration Of Supplemental Oxygen Will </a:t>
            </a:r>
            <a:r>
              <a:rPr lang="en-IN" sz="2400" dirty="0" err="1">
                <a:solidFill>
                  <a:schemeClr val="tx1"/>
                </a:solidFill>
                <a:latin typeface="Sitka Display Semibold" pitchFamily="2" charset="0"/>
              </a:rPr>
              <a:t>Incraese</a:t>
            </a:r>
            <a:r>
              <a:rPr lang="en-IN" sz="2400" dirty="0">
                <a:solidFill>
                  <a:schemeClr val="tx1"/>
                </a:solidFill>
                <a:latin typeface="Sitka Display Semibold" pitchFamily="2" charset="0"/>
              </a:rPr>
              <a:t> The Rate At Which Air Is Absorbed From Pleural Space.</a:t>
            </a:r>
          </a:p>
          <a:p>
            <a:endParaRPr lang="en-IN" sz="2400" dirty="0">
              <a:solidFill>
                <a:schemeClr val="tx1"/>
              </a:solidFill>
              <a:latin typeface="Sitka Display Semibold" pitchFamily="2" charset="0"/>
            </a:endParaRPr>
          </a:p>
          <a:p>
            <a:endParaRPr lang="en-IN" dirty="0"/>
          </a:p>
        </p:txBody>
      </p:sp>
    </p:spTree>
    <p:extLst>
      <p:ext uri="{BB962C8B-B14F-4D97-AF65-F5344CB8AC3E}">
        <p14:creationId xmlns:p14="http://schemas.microsoft.com/office/powerpoint/2010/main" val="3889485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A392F-2224-4A37-8906-FAC9BDB3438D}"/>
              </a:ext>
            </a:extLst>
          </p:cNvPr>
          <p:cNvSpPr>
            <a:spLocks noGrp="1"/>
          </p:cNvSpPr>
          <p:nvPr>
            <p:ph type="title"/>
          </p:nvPr>
        </p:nvSpPr>
        <p:spPr>
          <a:xfrm>
            <a:off x="838200" y="365126"/>
            <a:ext cx="10515600" cy="982908"/>
          </a:xfrm>
        </p:spPr>
        <p:txBody>
          <a:bodyPr>
            <a:normAutofit/>
          </a:bodyPr>
          <a:lstStyle/>
          <a:p>
            <a:r>
              <a:rPr lang="en-IN" sz="3600" b="1" u="sng" dirty="0">
                <a:latin typeface="+mn-lt"/>
              </a:rPr>
              <a:t>Non-iatrogenic pneumothorax</a:t>
            </a:r>
          </a:p>
        </p:txBody>
      </p:sp>
      <p:sp>
        <p:nvSpPr>
          <p:cNvPr id="3" name="Content Placeholder 2">
            <a:extLst>
              <a:ext uri="{FF2B5EF4-FFF2-40B4-BE49-F238E27FC236}">
                <a16:creationId xmlns:a16="http://schemas.microsoft.com/office/drawing/2014/main" id="{7493C445-617D-4A16-A2D6-929FB27AC5F1}"/>
              </a:ext>
            </a:extLst>
          </p:cNvPr>
          <p:cNvSpPr>
            <a:spLocks noGrp="1"/>
          </p:cNvSpPr>
          <p:nvPr>
            <p:ph idx="1"/>
          </p:nvPr>
        </p:nvSpPr>
        <p:spPr>
          <a:xfrm>
            <a:off x="622169" y="1517715"/>
            <a:ext cx="10731631" cy="4659248"/>
          </a:xfrm>
        </p:spPr>
        <p:txBody>
          <a:bodyPr/>
          <a:lstStyle/>
          <a:p>
            <a:r>
              <a:rPr lang="en-IN" dirty="0">
                <a:solidFill>
                  <a:schemeClr val="tx1"/>
                </a:solidFill>
                <a:latin typeface="Sitka Display Semibold" pitchFamily="2" charset="0"/>
              </a:rPr>
              <a:t>Result from either penetrating or non-penetrating chest trauma</a:t>
            </a:r>
          </a:p>
          <a:p>
            <a:r>
              <a:rPr lang="en-IN" dirty="0">
                <a:solidFill>
                  <a:schemeClr val="tx1"/>
                </a:solidFill>
                <a:latin typeface="Sitka Display Semibold" pitchFamily="2" charset="0"/>
              </a:rPr>
              <a:t>Penetrating </a:t>
            </a:r>
          </a:p>
          <a:p>
            <a:pPr marL="0" indent="0">
              <a:buNone/>
            </a:pPr>
            <a:r>
              <a:rPr lang="en-IN" dirty="0">
                <a:solidFill>
                  <a:schemeClr val="tx1"/>
                </a:solidFill>
                <a:latin typeface="Sitka Display Semibold" pitchFamily="2" charset="0"/>
              </a:rPr>
              <a:t>– wound allows air to enter pleural space directly through chest wall,</a:t>
            </a:r>
          </a:p>
          <a:p>
            <a:pPr marL="0" indent="0">
              <a:buNone/>
            </a:pPr>
            <a:r>
              <a:rPr lang="en-IN" dirty="0">
                <a:solidFill>
                  <a:schemeClr val="tx1"/>
                </a:solidFill>
                <a:latin typeface="Sitka Display Semibold" pitchFamily="2" charset="0"/>
              </a:rPr>
              <a:t> - visceral pleura also frequently penetrated, allowing air to enter pleural space from alveoli</a:t>
            </a:r>
          </a:p>
          <a:p>
            <a:r>
              <a:rPr lang="en-IN" dirty="0">
                <a:solidFill>
                  <a:schemeClr val="tx1"/>
                </a:solidFill>
                <a:latin typeface="Sitka Display Semibold" pitchFamily="2" charset="0"/>
              </a:rPr>
              <a:t>Non-penetrated </a:t>
            </a:r>
          </a:p>
          <a:p>
            <a:pPr marL="0" indent="0">
              <a:buNone/>
            </a:pPr>
            <a:r>
              <a:rPr lang="en-IN" dirty="0">
                <a:solidFill>
                  <a:schemeClr val="tx1"/>
                </a:solidFill>
                <a:latin typeface="Sitka Display Semibold" pitchFamily="2" charset="0"/>
              </a:rPr>
              <a:t>– ribs may become fractured or dislocated &amp; visceral pleura may be lacerated</a:t>
            </a:r>
          </a:p>
          <a:p>
            <a:pPr marL="0" indent="0">
              <a:buNone/>
            </a:pPr>
            <a:r>
              <a:rPr lang="en-IN" dirty="0">
                <a:solidFill>
                  <a:schemeClr val="tx1"/>
                </a:solidFill>
                <a:latin typeface="Sitka Display Semibold" pitchFamily="2" charset="0"/>
              </a:rPr>
              <a:t>- With sudden chest compression, alveolar pressure increase causing alveolar rupture             </a:t>
            </a:r>
          </a:p>
          <a:p>
            <a:r>
              <a:rPr lang="en-IN" dirty="0">
                <a:solidFill>
                  <a:schemeClr val="tx1"/>
                </a:solidFill>
                <a:latin typeface="Sitka Display Semibold" pitchFamily="2" charset="0"/>
              </a:rPr>
              <a:t>Treatment – tube thoracostomy</a:t>
            </a:r>
          </a:p>
        </p:txBody>
      </p:sp>
    </p:spTree>
    <p:extLst>
      <p:ext uri="{BB962C8B-B14F-4D97-AF65-F5344CB8AC3E}">
        <p14:creationId xmlns:p14="http://schemas.microsoft.com/office/powerpoint/2010/main" val="229180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21108-0898-4832-BE31-5EF1A6C383CB}"/>
              </a:ext>
            </a:extLst>
          </p:cNvPr>
          <p:cNvSpPr>
            <a:spLocks noGrp="1"/>
          </p:cNvSpPr>
          <p:nvPr>
            <p:ph idx="1"/>
          </p:nvPr>
        </p:nvSpPr>
        <p:spPr>
          <a:xfrm>
            <a:off x="437322" y="206734"/>
            <a:ext cx="10916478" cy="6373175"/>
          </a:xfrm>
        </p:spPr>
        <p:txBody>
          <a:bodyPr>
            <a:normAutofit/>
          </a:bodyPr>
          <a:lstStyle/>
          <a:p>
            <a:pPr>
              <a:buFont typeface="Wingdings" panose="05000000000000000000" pitchFamily="2" charset="2"/>
              <a:buChar char="Ø"/>
            </a:pPr>
            <a:r>
              <a:rPr lang="en-IN" b="1" u="sng" dirty="0">
                <a:solidFill>
                  <a:schemeClr val="tx1"/>
                </a:solidFill>
                <a:latin typeface="Sitka Text Semibold" pitchFamily="2" charset="0"/>
              </a:rPr>
              <a:t>Tension pneumothorax</a:t>
            </a:r>
          </a:p>
          <a:p>
            <a:r>
              <a:rPr lang="en-IN" dirty="0">
                <a:solidFill>
                  <a:schemeClr val="tx1"/>
                </a:solidFill>
                <a:latin typeface="Sitka Text Semibold" pitchFamily="2" charset="0"/>
              </a:rPr>
              <a:t>Medical emergency</a:t>
            </a:r>
          </a:p>
          <a:p>
            <a:r>
              <a:rPr lang="en-IN" dirty="0">
                <a:solidFill>
                  <a:schemeClr val="tx1"/>
                </a:solidFill>
                <a:latin typeface="Sitka Text Semibold" pitchFamily="2" charset="0"/>
              </a:rPr>
              <a:t>When intrapleural pressure greater than atmospheric throughout expiration &amp; often during inspiration also.</a:t>
            </a:r>
          </a:p>
          <a:p>
            <a:r>
              <a:rPr lang="en-IN" dirty="0">
                <a:solidFill>
                  <a:schemeClr val="tx1"/>
                </a:solidFill>
                <a:latin typeface="Sitka Text Semibold" pitchFamily="2" charset="0"/>
              </a:rPr>
              <a:t>One way valve develops</a:t>
            </a:r>
          </a:p>
          <a:p>
            <a:r>
              <a:rPr lang="en-IN" dirty="0">
                <a:solidFill>
                  <a:schemeClr val="tx1"/>
                </a:solidFill>
                <a:latin typeface="Sitka Text Semibold" pitchFamily="2" charset="0"/>
              </a:rPr>
              <a:t>More common after Traumatic pneumothorax, with mechanical ventilation &amp; cardiopulmonary resuscitation</a:t>
            </a:r>
          </a:p>
          <a:p>
            <a:r>
              <a:rPr lang="en-IN" dirty="0">
                <a:solidFill>
                  <a:schemeClr val="tx1"/>
                </a:solidFill>
                <a:latin typeface="Sitka Text Semibold" pitchFamily="2" charset="0"/>
              </a:rPr>
              <a:t>Severe </a:t>
            </a:r>
            <a:r>
              <a:rPr lang="en-IN" dirty="0" err="1">
                <a:solidFill>
                  <a:schemeClr val="tx1"/>
                </a:solidFill>
                <a:latin typeface="Sitka Text Semibold" pitchFamily="2" charset="0"/>
              </a:rPr>
              <a:t>dyspnea</a:t>
            </a:r>
            <a:r>
              <a:rPr lang="en-IN" dirty="0">
                <a:solidFill>
                  <a:schemeClr val="tx1"/>
                </a:solidFill>
                <a:latin typeface="Sitka Text Semibold" pitchFamily="2" charset="0"/>
              </a:rPr>
              <a:t>, marked tachycardia &amp; cyanosis</a:t>
            </a:r>
          </a:p>
          <a:p>
            <a:r>
              <a:rPr lang="en-IN" dirty="0">
                <a:solidFill>
                  <a:schemeClr val="tx1"/>
                </a:solidFill>
                <a:latin typeface="Sitka Text Semibold" pitchFamily="2" charset="0"/>
              </a:rPr>
              <a:t>Physical examination: </a:t>
            </a:r>
          </a:p>
          <a:p>
            <a:pPr marL="0" indent="0">
              <a:buNone/>
            </a:pPr>
            <a:r>
              <a:rPr lang="en-IN" dirty="0">
                <a:solidFill>
                  <a:schemeClr val="tx1"/>
                </a:solidFill>
                <a:latin typeface="Sitka Text Semibold" pitchFamily="2" charset="0"/>
              </a:rPr>
              <a:t>Hypotension, distended neck veins, tracheal 				      deviation, subcutaneous </a:t>
            </a:r>
            <a:r>
              <a:rPr lang="en-IN" dirty="0" err="1">
                <a:solidFill>
                  <a:schemeClr val="tx1"/>
                </a:solidFill>
                <a:latin typeface="Sitka Text Semibold" pitchFamily="2" charset="0"/>
              </a:rPr>
              <a:t>emphysema,unilateral</a:t>
            </a:r>
            <a:r>
              <a:rPr lang="en-IN" dirty="0">
                <a:solidFill>
                  <a:schemeClr val="tx1"/>
                </a:solidFill>
                <a:latin typeface="Sitka Text Semibold" pitchFamily="2" charset="0"/>
              </a:rPr>
              <a:t> chest hyperinflation</a:t>
            </a:r>
          </a:p>
          <a:p>
            <a:r>
              <a:rPr lang="en-IN" dirty="0">
                <a:solidFill>
                  <a:schemeClr val="tx1"/>
                </a:solidFill>
                <a:latin typeface="Sitka Text Semibold" pitchFamily="2" charset="0"/>
              </a:rPr>
              <a:t>Require immediate chest drainage</a:t>
            </a:r>
          </a:p>
          <a:p>
            <a:r>
              <a:rPr lang="en-IN" dirty="0">
                <a:solidFill>
                  <a:schemeClr val="tx1"/>
                </a:solidFill>
                <a:latin typeface="Sitka Text Semibold" pitchFamily="2" charset="0"/>
              </a:rPr>
              <a:t>Treatment – high concentration oxygen</a:t>
            </a:r>
          </a:p>
          <a:p>
            <a:pPr marL="0" indent="0">
              <a:buNone/>
            </a:pPr>
            <a:r>
              <a:rPr lang="en-IN" dirty="0">
                <a:solidFill>
                  <a:schemeClr val="tx1"/>
                </a:solidFill>
                <a:latin typeface="Sitka Text Semibold" pitchFamily="2" charset="0"/>
              </a:rPr>
              <a:t>		 Large bore needle inserted in second anterior ICS</a:t>
            </a:r>
          </a:p>
          <a:p>
            <a:endParaRPr lang="en-IN" dirty="0"/>
          </a:p>
        </p:txBody>
      </p:sp>
    </p:spTree>
    <p:extLst>
      <p:ext uri="{BB962C8B-B14F-4D97-AF65-F5344CB8AC3E}">
        <p14:creationId xmlns:p14="http://schemas.microsoft.com/office/powerpoint/2010/main" val="16770135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F385F2-44F0-4E1F-BDB4-430E1DE0CA7C}"/>
              </a:ext>
            </a:extLst>
          </p:cNvPr>
          <p:cNvSpPr>
            <a:spLocks noGrp="1"/>
          </p:cNvSpPr>
          <p:nvPr>
            <p:ph idx="1"/>
          </p:nvPr>
        </p:nvSpPr>
        <p:spPr>
          <a:xfrm>
            <a:off x="838200" y="593889"/>
            <a:ext cx="10515600" cy="5583074"/>
          </a:xfrm>
        </p:spPr>
        <p:txBody>
          <a:bodyPr>
            <a:normAutofit/>
          </a:bodyPr>
          <a:lstStyle/>
          <a:p>
            <a:pPr>
              <a:buFont typeface="Wingdings" panose="05000000000000000000" pitchFamily="2" charset="2"/>
              <a:buChar char="Ø"/>
            </a:pPr>
            <a:r>
              <a:rPr lang="en-IN" b="1" u="sng" dirty="0">
                <a:solidFill>
                  <a:schemeClr val="tx1"/>
                </a:solidFill>
                <a:latin typeface="Sitka Display Semibold" pitchFamily="2" charset="0"/>
              </a:rPr>
              <a:t>Bronchopleural fistula</a:t>
            </a:r>
          </a:p>
          <a:p>
            <a:r>
              <a:rPr lang="en-IN" dirty="0">
                <a:solidFill>
                  <a:schemeClr val="tx1"/>
                </a:solidFill>
                <a:latin typeface="Sitka Display Semibold" pitchFamily="2" charset="0"/>
              </a:rPr>
              <a:t>Communication between pleural space &amp; bronchial tree.</a:t>
            </a:r>
          </a:p>
          <a:p>
            <a:r>
              <a:rPr lang="en-IN" dirty="0">
                <a:solidFill>
                  <a:schemeClr val="tx1"/>
                </a:solidFill>
                <a:latin typeface="Sitka Display Semibold" pitchFamily="2" charset="0"/>
              </a:rPr>
              <a:t>An Alveolar Pleural Fistula Is A Communication Between Pulmonary Parenchyma Distal To Segmental Bronchus And The Pleural Space.</a:t>
            </a:r>
          </a:p>
          <a:p>
            <a:r>
              <a:rPr lang="en-IN" dirty="0">
                <a:solidFill>
                  <a:schemeClr val="tx1"/>
                </a:solidFill>
                <a:latin typeface="Sitka Display Semibold" pitchFamily="2" charset="0"/>
              </a:rPr>
              <a:t>Prolonged air leak</a:t>
            </a:r>
          </a:p>
          <a:p>
            <a:pPr marL="0" indent="0">
              <a:buNone/>
            </a:pPr>
            <a:r>
              <a:rPr lang="en-IN" dirty="0">
                <a:solidFill>
                  <a:schemeClr val="tx1"/>
                </a:solidFill>
                <a:latin typeface="Sitka Display Semibold" pitchFamily="2" charset="0"/>
              </a:rPr>
              <a:t>	most air leak seal within 24 to 48 hrs after tube thoracoscopy</a:t>
            </a:r>
          </a:p>
          <a:p>
            <a:pPr marL="0" indent="0">
              <a:buNone/>
            </a:pPr>
            <a:r>
              <a:rPr lang="en-IN" dirty="0">
                <a:solidFill>
                  <a:schemeClr val="tx1"/>
                </a:solidFill>
                <a:latin typeface="Sitka Display Semibold" pitchFamily="2" charset="0"/>
              </a:rPr>
              <a:t>	only 3-5% have persisting air leaks</a:t>
            </a:r>
          </a:p>
          <a:p>
            <a:r>
              <a:rPr lang="en-IN" dirty="0" err="1">
                <a:solidFill>
                  <a:schemeClr val="tx1"/>
                </a:solidFill>
                <a:latin typeface="Sitka Display Semibold" pitchFamily="2" charset="0"/>
              </a:rPr>
              <a:t>Bpf</a:t>
            </a:r>
            <a:r>
              <a:rPr lang="en-IN" dirty="0">
                <a:solidFill>
                  <a:schemeClr val="tx1"/>
                </a:solidFill>
                <a:latin typeface="Sitka Display Semibold" pitchFamily="2" charset="0"/>
              </a:rPr>
              <a:t> Occur Almost Exclusively After </a:t>
            </a:r>
            <a:r>
              <a:rPr lang="en-IN" dirty="0" err="1">
                <a:solidFill>
                  <a:schemeClr val="tx1"/>
                </a:solidFill>
                <a:latin typeface="Sitka Display Semibold" pitchFamily="2" charset="0"/>
              </a:rPr>
              <a:t>Pneumonectomy</a:t>
            </a:r>
            <a:r>
              <a:rPr lang="en-IN" dirty="0">
                <a:solidFill>
                  <a:schemeClr val="tx1"/>
                </a:solidFill>
                <a:latin typeface="Sitka Display Semibold" pitchFamily="2" charset="0"/>
              </a:rPr>
              <a:t> Lobectomy Or </a:t>
            </a:r>
            <a:r>
              <a:rPr lang="en-IN" dirty="0" err="1">
                <a:solidFill>
                  <a:schemeClr val="tx1"/>
                </a:solidFill>
                <a:latin typeface="Sitka Display Semibold" pitchFamily="2" charset="0"/>
              </a:rPr>
              <a:t>Segmentectomy</a:t>
            </a:r>
            <a:r>
              <a:rPr lang="en-IN" dirty="0">
                <a:solidFill>
                  <a:schemeClr val="tx1"/>
                </a:solidFill>
                <a:latin typeface="Sitka Display Semibold" pitchFamily="2" charset="0"/>
              </a:rPr>
              <a:t> And Almost Always Require Reoperation Or Some Type Of Surgical Intervention</a:t>
            </a:r>
          </a:p>
          <a:p>
            <a:endParaRPr lang="en-IN" sz="2400" dirty="0"/>
          </a:p>
          <a:p>
            <a:pPr indent="-342900"/>
            <a:endParaRPr lang="en-IN" dirty="0"/>
          </a:p>
          <a:p>
            <a:pPr marL="0" indent="0">
              <a:buNone/>
            </a:pPr>
            <a:endParaRPr lang="en-IN" dirty="0"/>
          </a:p>
        </p:txBody>
      </p:sp>
    </p:spTree>
    <p:extLst>
      <p:ext uri="{BB962C8B-B14F-4D97-AF65-F5344CB8AC3E}">
        <p14:creationId xmlns:p14="http://schemas.microsoft.com/office/powerpoint/2010/main" val="132739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4779-A73E-4F35-ADF7-7F097360B605}"/>
              </a:ext>
            </a:extLst>
          </p:cNvPr>
          <p:cNvSpPr>
            <a:spLocks noGrp="1"/>
          </p:cNvSpPr>
          <p:nvPr>
            <p:ph type="title"/>
          </p:nvPr>
        </p:nvSpPr>
        <p:spPr>
          <a:xfrm>
            <a:off x="609600" y="0"/>
            <a:ext cx="10972800" cy="1009461"/>
          </a:xfrm>
        </p:spPr>
        <p:txBody>
          <a:bodyPr>
            <a:normAutofit/>
          </a:bodyPr>
          <a:lstStyle/>
          <a:p>
            <a:r>
              <a:rPr lang="en-IN" sz="4000" b="1" u="sng" dirty="0">
                <a:solidFill>
                  <a:srgbClr val="FF0000"/>
                </a:solidFill>
                <a:latin typeface="Times New Roman" panose="02020603050405020304" pitchFamily="18" charset="0"/>
                <a:cs typeface="Times New Roman" panose="02020603050405020304" pitchFamily="18" charset="0"/>
              </a:rPr>
              <a:t>Pathophysiology</a:t>
            </a:r>
          </a:p>
        </p:txBody>
      </p:sp>
      <p:sp>
        <p:nvSpPr>
          <p:cNvPr id="3" name="Content Placeholder 2">
            <a:extLst>
              <a:ext uri="{FF2B5EF4-FFF2-40B4-BE49-F238E27FC236}">
                <a16:creationId xmlns:a16="http://schemas.microsoft.com/office/drawing/2014/main" id="{F6D34659-8A1D-4933-9970-295C93B5D9AF}"/>
              </a:ext>
            </a:extLst>
          </p:cNvPr>
          <p:cNvSpPr>
            <a:spLocks noGrp="1"/>
          </p:cNvSpPr>
          <p:nvPr>
            <p:ph idx="1"/>
          </p:nvPr>
        </p:nvSpPr>
        <p:spPr>
          <a:xfrm>
            <a:off x="461727" y="1050202"/>
            <a:ext cx="10892073" cy="5694630"/>
          </a:xfrm>
        </p:spPr>
        <p:txBody>
          <a:bodyPr>
            <a:normAutofit/>
          </a:bodyPr>
          <a:lstStyle/>
          <a:p>
            <a:r>
              <a:rPr lang="en-IN" dirty="0">
                <a:solidFill>
                  <a:schemeClr val="tx1"/>
                </a:solidFill>
              </a:rPr>
              <a:t>pressure within the pleural space is negative with respect to the alveolar pressure during the entire respiratory cycle.</a:t>
            </a:r>
          </a:p>
          <a:p>
            <a:pPr marL="0" indent="0">
              <a:buNone/>
            </a:pPr>
            <a:endParaRPr lang="en-IN" dirty="0">
              <a:solidFill>
                <a:schemeClr val="tx1"/>
              </a:solidFill>
            </a:endParaRPr>
          </a:p>
          <a:p>
            <a:r>
              <a:rPr lang="en-IN" dirty="0">
                <a:solidFill>
                  <a:schemeClr val="tx1"/>
                </a:solidFill>
              </a:rPr>
              <a:t>Despite this, air does not enter the pleural space from the alveoli.</a:t>
            </a:r>
          </a:p>
          <a:p>
            <a:pPr marL="0" indent="0">
              <a:buNone/>
            </a:pPr>
            <a:endParaRPr lang="en-IN" dirty="0">
              <a:solidFill>
                <a:schemeClr val="tx1"/>
              </a:solidFill>
            </a:endParaRPr>
          </a:p>
          <a:p>
            <a:r>
              <a:rPr lang="en-IN" b="1" u="sng" dirty="0">
                <a:solidFill>
                  <a:schemeClr val="tx1"/>
                </a:solidFill>
              </a:rPr>
              <a:t>Reason </a:t>
            </a:r>
            <a:r>
              <a:rPr lang="en-IN" dirty="0">
                <a:solidFill>
                  <a:schemeClr val="tx1"/>
                </a:solidFill>
              </a:rPr>
              <a:t>: the partial pressure of all gases in the venous blood averages only 706 mm Hg, so driving the net movement of alveolar air (760 mm Hg at sea level during end-inspiration) into the capillaries and not into the pleural space, which would require a pleural pressure lower than 706 mm Hg to pull the air in.</a:t>
            </a:r>
          </a:p>
          <a:p>
            <a:pPr marL="0" indent="0">
              <a:buNone/>
            </a:pPr>
            <a:endParaRPr lang="en-IN" dirty="0">
              <a:solidFill>
                <a:schemeClr val="tx1"/>
              </a:solidFill>
            </a:endParaRPr>
          </a:p>
          <a:p>
            <a:r>
              <a:rPr lang="en-IN" dirty="0">
                <a:solidFill>
                  <a:schemeClr val="tx1"/>
                </a:solidFill>
              </a:rPr>
              <a:t> Under normal circumstances, most individuals do not generate a net negative inspiratory force of –54 mm Hg.</a:t>
            </a:r>
          </a:p>
        </p:txBody>
      </p:sp>
    </p:spTree>
    <p:extLst>
      <p:ext uri="{BB962C8B-B14F-4D97-AF65-F5344CB8AC3E}">
        <p14:creationId xmlns:p14="http://schemas.microsoft.com/office/powerpoint/2010/main" val="20386995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826" y="0"/>
            <a:ext cx="11188574" cy="1104523"/>
          </a:xfrm>
        </p:spPr>
        <p:txBody>
          <a:bodyPr/>
          <a:lstStyle/>
          <a:p>
            <a:r>
              <a:rPr lang="en-IN" sz="4400" b="1" u="sng" dirty="0"/>
              <a:t>CLASSIFICATION OF AIR LEAKS</a:t>
            </a:r>
            <a:endParaRPr lang="en-IN" sz="4400" dirty="0"/>
          </a:p>
        </p:txBody>
      </p:sp>
      <p:sp>
        <p:nvSpPr>
          <p:cNvPr id="3" name="Content Placeholder 2"/>
          <p:cNvSpPr>
            <a:spLocks noGrp="1"/>
          </p:cNvSpPr>
          <p:nvPr>
            <p:ph idx="1"/>
          </p:nvPr>
        </p:nvSpPr>
        <p:spPr>
          <a:xfrm>
            <a:off x="593002" y="1240325"/>
            <a:ext cx="10989398" cy="4885839"/>
          </a:xfrm>
        </p:spPr>
        <p:txBody>
          <a:bodyPr>
            <a:normAutofit fontScale="92500" lnSpcReduction="10000"/>
          </a:bodyPr>
          <a:lstStyle/>
          <a:p>
            <a:pPr marL="0" indent="0">
              <a:buNone/>
            </a:pPr>
            <a:r>
              <a:rPr lang="en-IN" dirty="0">
                <a:solidFill>
                  <a:schemeClr val="tx1"/>
                </a:solidFill>
                <a:latin typeface="Sitka Display Semibold" pitchFamily="2" charset="0"/>
              </a:rPr>
              <a:t>(1)</a:t>
            </a:r>
            <a:r>
              <a:rPr lang="en-IN" b="1" dirty="0">
                <a:solidFill>
                  <a:schemeClr val="tx1"/>
                </a:solidFill>
                <a:latin typeface="Sitka Display Semibold" pitchFamily="2" charset="0"/>
              </a:rPr>
              <a:t>C</a:t>
            </a:r>
            <a:r>
              <a:rPr lang="en-IN" sz="2400" b="1" dirty="0">
                <a:solidFill>
                  <a:schemeClr val="tx1"/>
                </a:solidFill>
                <a:latin typeface="Sitka Display Semibold" pitchFamily="2" charset="0"/>
              </a:rPr>
              <a:t>ontinuous Leak- </a:t>
            </a:r>
            <a:r>
              <a:rPr lang="en-IN" sz="2400" dirty="0">
                <a:solidFill>
                  <a:schemeClr val="tx1"/>
                </a:solidFill>
                <a:latin typeface="Sitka Display Semibold" pitchFamily="2" charset="0"/>
              </a:rPr>
              <a:t>Largest And Most Uncommon And Is Present Throughout Entire Respiratory Cycle. Usually Seen Only In Patients Who Is Using A </a:t>
            </a:r>
            <a:r>
              <a:rPr lang="en-IN" sz="2400" dirty="0" err="1">
                <a:solidFill>
                  <a:schemeClr val="tx1"/>
                </a:solidFill>
                <a:latin typeface="Sitka Display Semibold" pitchFamily="2" charset="0"/>
              </a:rPr>
              <a:t>Ventialtor</a:t>
            </a:r>
            <a:r>
              <a:rPr lang="en-IN" sz="2400" dirty="0">
                <a:solidFill>
                  <a:schemeClr val="tx1"/>
                </a:solidFill>
                <a:latin typeface="Sitka Display Semibold" pitchFamily="2" charset="0"/>
              </a:rPr>
              <a:t> Or Who Has A </a:t>
            </a:r>
            <a:r>
              <a:rPr lang="en-IN" sz="2400" dirty="0" err="1">
                <a:solidFill>
                  <a:schemeClr val="tx1"/>
                </a:solidFill>
                <a:latin typeface="Sitka Display Semibold" pitchFamily="2" charset="0"/>
              </a:rPr>
              <a:t>Bpf</a:t>
            </a:r>
            <a:endParaRPr lang="en-IN" sz="2400" dirty="0">
              <a:solidFill>
                <a:schemeClr val="tx1"/>
              </a:solidFill>
              <a:latin typeface="Sitka Display Semibold" pitchFamily="2" charset="0"/>
            </a:endParaRPr>
          </a:p>
          <a:p>
            <a:pPr marL="0" indent="0">
              <a:buNone/>
            </a:pPr>
            <a:endParaRPr lang="en-IN" sz="2400" dirty="0">
              <a:solidFill>
                <a:schemeClr val="tx1"/>
              </a:solidFill>
              <a:latin typeface="Sitka Display Semibold" pitchFamily="2" charset="0"/>
            </a:endParaRPr>
          </a:p>
          <a:p>
            <a:pPr marL="0" indent="0">
              <a:buNone/>
            </a:pPr>
            <a:r>
              <a:rPr lang="en-IN" sz="2400" dirty="0">
                <a:solidFill>
                  <a:schemeClr val="tx1"/>
                </a:solidFill>
                <a:latin typeface="Sitka Display Semibold" pitchFamily="2" charset="0"/>
              </a:rPr>
              <a:t>(2) </a:t>
            </a:r>
            <a:r>
              <a:rPr lang="en-IN" sz="2400" b="1" dirty="0">
                <a:solidFill>
                  <a:schemeClr val="tx1"/>
                </a:solidFill>
                <a:latin typeface="Sitka Display Semibold" pitchFamily="2" charset="0"/>
              </a:rPr>
              <a:t>Inspiratory Air Leak</a:t>
            </a:r>
            <a:r>
              <a:rPr lang="en-IN" sz="2400" dirty="0">
                <a:solidFill>
                  <a:schemeClr val="tx1"/>
                </a:solidFill>
                <a:latin typeface="Sitka Display Semibold" pitchFamily="2" charset="0"/>
              </a:rPr>
              <a:t>-present Only During Inspiration. Seen In Patients Who Is Using Ventilator And Has A Sizeable Alveolar Pleural Fistula Or Small </a:t>
            </a:r>
            <a:r>
              <a:rPr lang="en-IN" sz="2400" dirty="0" err="1">
                <a:solidFill>
                  <a:schemeClr val="tx1"/>
                </a:solidFill>
                <a:latin typeface="Sitka Display Semibold" pitchFamily="2" charset="0"/>
              </a:rPr>
              <a:t>Bpf</a:t>
            </a:r>
            <a:endParaRPr lang="en-IN" sz="2400" dirty="0">
              <a:solidFill>
                <a:schemeClr val="tx1"/>
              </a:solidFill>
              <a:latin typeface="Sitka Display Semibold" pitchFamily="2" charset="0"/>
            </a:endParaRPr>
          </a:p>
          <a:p>
            <a:pPr marL="0" indent="0">
              <a:buNone/>
            </a:pPr>
            <a:endParaRPr lang="en-IN" dirty="0">
              <a:solidFill>
                <a:schemeClr val="tx1"/>
              </a:solidFill>
              <a:latin typeface="Sitka Display Semibold" pitchFamily="2" charset="0"/>
            </a:endParaRPr>
          </a:p>
          <a:p>
            <a:pPr marL="0" indent="0">
              <a:buNone/>
            </a:pPr>
            <a:r>
              <a:rPr lang="en-IN" b="1" dirty="0">
                <a:solidFill>
                  <a:schemeClr val="tx1"/>
                </a:solidFill>
                <a:latin typeface="Sitka Display Semibold" pitchFamily="2" charset="0"/>
              </a:rPr>
              <a:t>(3)expiratory Air Leak- </a:t>
            </a:r>
            <a:r>
              <a:rPr lang="en-IN" dirty="0">
                <a:solidFill>
                  <a:schemeClr val="tx1"/>
                </a:solidFill>
                <a:latin typeface="Sitka Display Semibold" pitchFamily="2" charset="0"/>
              </a:rPr>
              <a:t>Present Only During Expiration. Commonly Seen After Pulmonary Surgery And Its Presence Suggests An Alveolar Pleural Fistula</a:t>
            </a:r>
          </a:p>
          <a:p>
            <a:pPr marL="0" indent="0">
              <a:buNone/>
            </a:pPr>
            <a:endParaRPr lang="en-IN" dirty="0">
              <a:solidFill>
                <a:schemeClr val="tx1"/>
              </a:solidFill>
              <a:latin typeface="Sitka Display Semibold" pitchFamily="2" charset="0"/>
            </a:endParaRPr>
          </a:p>
          <a:p>
            <a:pPr marL="0" indent="0">
              <a:buNone/>
            </a:pPr>
            <a:r>
              <a:rPr lang="en-IN" b="1" dirty="0">
                <a:solidFill>
                  <a:schemeClr val="tx1"/>
                </a:solidFill>
                <a:latin typeface="Sitka Display Semibold" pitchFamily="2" charset="0"/>
              </a:rPr>
              <a:t>(4)forced Expiratory Leak- </a:t>
            </a:r>
            <a:r>
              <a:rPr lang="en-IN" dirty="0">
                <a:solidFill>
                  <a:schemeClr val="tx1"/>
                </a:solidFill>
                <a:latin typeface="Sitka Display Semibold" pitchFamily="2" charset="0"/>
              </a:rPr>
              <a:t>Smallest Air Leak. Present Only When Patient Performs A Forced </a:t>
            </a:r>
            <a:r>
              <a:rPr lang="en-IN" dirty="0" err="1">
                <a:solidFill>
                  <a:schemeClr val="tx1"/>
                </a:solidFill>
                <a:latin typeface="Sitka Display Semibold" pitchFamily="2" charset="0"/>
              </a:rPr>
              <a:t>Expiartion</a:t>
            </a:r>
            <a:r>
              <a:rPr lang="en-IN" dirty="0">
                <a:solidFill>
                  <a:schemeClr val="tx1"/>
                </a:solidFill>
                <a:latin typeface="Sitka Display Semibold" pitchFamily="2" charset="0"/>
              </a:rPr>
              <a:t> Or Coughs</a:t>
            </a:r>
          </a:p>
          <a:p>
            <a:pPr marL="0" indent="0">
              <a:buNone/>
            </a:pPr>
            <a:endParaRPr lang="en-IN" dirty="0">
              <a:solidFill>
                <a:schemeClr val="tx1"/>
              </a:solidFill>
              <a:latin typeface="Sitka Display Semibold" pitchFamily="2" charset="0"/>
            </a:endParaRPr>
          </a:p>
          <a:p>
            <a:pPr marL="0" indent="0">
              <a:buNone/>
            </a:pPr>
            <a:r>
              <a:rPr lang="en-IN" dirty="0">
                <a:solidFill>
                  <a:schemeClr val="tx1"/>
                </a:solidFill>
                <a:latin typeface="Sitka Display Semibold" pitchFamily="2" charset="0"/>
              </a:rPr>
              <a:t>As Leaks Begin To Heal Or Resolve They Usually Go From An E Leak To An Fe Leak.</a:t>
            </a:r>
          </a:p>
          <a:p>
            <a:pPr marL="0" indent="0">
              <a:buNone/>
            </a:pPr>
            <a:endParaRPr lang="en-IN" sz="2400" dirty="0">
              <a:solidFill>
                <a:schemeClr val="tx1"/>
              </a:solidFill>
              <a:latin typeface="Sitka Display Semibold" pitchFamily="2" charset="0"/>
            </a:endParaRPr>
          </a:p>
          <a:p>
            <a:endParaRPr lang="en-IN" dirty="0">
              <a:latin typeface="Sitka Display Semibold" pitchFamily="2" charset="0"/>
            </a:endParaRPr>
          </a:p>
        </p:txBody>
      </p:sp>
    </p:spTree>
    <p:extLst>
      <p:ext uri="{BB962C8B-B14F-4D97-AF65-F5344CB8AC3E}">
        <p14:creationId xmlns:p14="http://schemas.microsoft.com/office/powerpoint/2010/main" val="1783411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a:solidFill>
                  <a:schemeClr val="tx1"/>
                </a:solidFill>
                <a:latin typeface="Sitka Display Semibold" pitchFamily="2" charset="0"/>
              </a:rPr>
              <a:t>Management – VATS – preferred procedure</a:t>
            </a:r>
          </a:p>
          <a:p>
            <a:r>
              <a:rPr lang="en-IN" dirty="0">
                <a:solidFill>
                  <a:schemeClr val="tx1"/>
                </a:solidFill>
                <a:latin typeface="Sitka Display Semibold" pitchFamily="2" charset="0"/>
              </a:rPr>
              <a:t>Increased risk in patient with COPD &amp; CF</a:t>
            </a:r>
          </a:p>
          <a:p>
            <a:r>
              <a:rPr lang="en-IN" dirty="0">
                <a:solidFill>
                  <a:schemeClr val="tx1"/>
                </a:solidFill>
                <a:latin typeface="Sitka Display Semibold" pitchFamily="2" charset="0"/>
              </a:rPr>
              <a:t>Not candidate for surgical intervention</a:t>
            </a:r>
          </a:p>
          <a:p>
            <a:pPr marL="0" indent="0">
              <a:buNone/>
            </a:pPr>
            <a:r>
              <a:rPr lang="en-IN" dirty="0">
                <a:solidFill>
                  <a:schemeClr val="tx1"/>
                </a:solidFill>
                <a:latin typeface="Sitka Display Semibold" pitchFamily="2" charset="0"/>
              </a:rPr>
              <a:t>	fistula may be localized by </a:t>
            </a:r>
            <a:r>
              <a:rPr lang="en-IN" dirty="0" err="1">
                <a:solidFill>
                  <a:schemeClr val="tx1"/>
                </a:solidFill>
                <a:latin typeface="Sitka Display Semibold" pitchFamily="2" charset="0"/>
              </a:rPr>
              <a:t>bronchoscopic</a:t>
            </a:r>
            <a:r>
              <a:rPr lang="en-IN" dirty="0">
                <a:solidFill>
                  <a:schemeClr val="tx1"/>
                </a:solidFill>
                <a:latin typeface="Sitka Display Semibold" pitchFamily="2" charset="0"/>
              </a:rPr>
              <a:t> balloon catheter 	occlusion and subsequently injected with a variety of 		substances to promote sealing of the air leak like Fibrin glue, 	liquid 	</a:t>
            </a:r>
            <a:r>
              <a:rPr lang="en-IN" dirty="0" err="1">
                <a:solidFill>
                  <a:schemeClr val="tx1"/>
                </a:solidFill>
                <a:latin typeface="Sitka Display Semibold" pitchFamily="2" charset="0"/>
              </a:rPr>
              <a:t>bioadhesive</a:t>
            </a:r>
            <a:r>
              <a:rPr lang="en-IN" dirty="0">
                <a:solidFill>
                  <a:schemeClr val="tx1"/>
                </a:solidFill>
                <a:latin typeface="Sitka Display Semibold" pitchFamily="2" charset="0"/>
              </a:rPr>
              <a:t> (isobutyl 2-cyanocrylate), sterile </a:t>
            </a:r>
            <a:r>
              <a:rPr lang="en-IN" dirty="0" err="1">
                <a:solidFill>
                  <a:schemeClr val="tx1"/>
                </a:solidFill>
                <a:latin typeface="Sitka Display Semibold" pitchFamily="2" charset="0"/>
              </a:rPr>
              <a:t>gelatin</a:t>
            </a:r>
            <a:r>
              <a:rPr lang="en-IN" dirty="0">
                <a:solidFill>
                  <a:schemeClr val="tx1"/>
                </a:solidFill>
                <a:latin typeface="Sitka Display Semibold" pitchFamily="2" charset="0"/>
              </a:rPr>
              <a:t> sponge</a:t>
            </a:r>
          </a:p>
          <a:p>
            <a:endParaRPr lang="en-IN" dirty="0">
              <a:solidFill>
                <a:schemeClr val="tx1"/>
              </a:solidFill>
              <a:latin typeface="Sitka Display Semibold" pitchFamily="2" charset="0"/>
            </a:endParaRPr>
          </a:p>
        </p:txBody>
      </p:sp>
    </p:spTree>
    <p:extLst>
      <p:ext uri="{BB962C8B-B14F-4D97-AF65-F5344CB8AC3E}">
        <p14:creationId xmlns:p14="http://schemas.microsoft.com/office/powerpoint/2010/main" val="1778215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1917DF-4C9C-41B2-A6A6-495EA647D8FB}"/>
              </a:ext>
            </a:extLst>
          </p:cNvPr>
          <p:cNvSpPr>
            <a:spLocks noGrp="1"/>
          </p:cNvSpPr>
          <p:nvPr>
            <p:ph idx="1"/>
          </p:nvPr>
        </p:nvSpPr>
        <p:spPr>
          <a:xfrm>
            <a:off x="552261" y="235390"/>
            <a:ext cx="10801539" cy="5941573"/>
          </a:xfrm>
        </p:spPr>
        <p:txBody>
          <a:bodyPr>
            <a:normAutofit/>
          </a:bodyPr>
          <a:lstStyle/>
          <a:p>
            <a:pPr>
              <a:buFont typeface="Wingdings" panose="05000000000000000000" pitchFamily="2" charset="2"/>
              <a:buChar char="Ø"/>
            </a:pPr>
            <a:r>
              <a:rPr lang="en-IN" sz="3600" b="1" u="sng" dirty="0" err="1">
                <a:solidFill>
                  <a:schemeClr val="tx1"/>
                </a:solidFill>
                <a:latin typeface="Sitka Display Semibold" pitchFamily="2" charset="0"/>
              </a:rPr>
              <a:t>Reexpansion</a:t>
            </a:r>
            <a:r>
              <a:rPr lang="en-IN" sz="3600" b="1" u="sng" dirty="0">
                <a:solidFill>
                  <a:schemeClr val="tx1"/>
                </a:solidFill>
                <a:latin typeface="Sitka Display Semibold" pitchFamily="2" charset="0"/>
              </a:rPr>
              <a:t> pulmonary </a:t>
            </a:r>
            <a:r>
              <a:rPr lang="en-IN" sz="3600" b="1" u="sng" dirty="0" err="1">
                <a:solidFill>
                  <a:schemeClr val="tx1"/>
                </a:solidFill>
                <a:latin typeface="Sitka Display Semibold" pitchFamily="2" charset="0"/>
              </a:rPr>
              <a:t>edema</a:t>
            </a:r>
            <a:endParaRPr lang="en-IN" sz="3600" b="1" u="sng" dirty="0">
              <a:solidFill>
                <a:schemeClr val="tx1"/>
              </a:solidFill>
              <a:latin typeface="Sitka Display Semibold" pitchFamily="2" charset="0"/>
            </a:endParaRPr>
          </a:p>
          <a:p>
            <a:pPr marL="0" indent="0">
              <a:buNone/>
            </a:pPr>
            <a:endParaRPr lang="en-IN" b="1" u="sng" dirty="0">
              <a:solidFill>
                <a:schemeClr val="tx1"/>
              </a:solidFill>
              <a:latin typeface="Sitka Display Semibold" pitchFamily="2" charset="0"/>
            </a:endParaRPr>
          </a:p>
          <a:p>
            <a:r>
              <a:rPr lang="en-IN" dirty="0">
                <a:solidFill>
                  <a:schemeClr val="tx1"/>
                </a:solidFill>
                <a:latin typeface="Sitka Display Semibold" pitchFamily="2" charset="0"/>
              </a:rPr>
              <a:t>Rare but lethal</a:t>
            </a:r>
          </a:p>
          <a:p>
            <a:r>
              <a:rPr lang="en-IN" dirty="0">
                <a:solidFill>
                  <a:schemeClr val="tx1"/>
                </a:solidFill>
                <a:latin typeface="Sitka Display Semibold" pitchFamily="2" charset="0"/>
              </a:rPr>
              <a:t>Due to rapid </a:t>
            </a:r>
            <a:r>
              <a:rPr lang="en-IN" dirty="0" err="1">
                <a:solidFill>
                  <a:schemeClr val="tx1"/>
                </a:solidFill>
                <a:latin typeface="Sitka Display Semibold" pitchFamily="2" charset="0"/>
              </a:rPr>
              <a:t>reexpansion</a:t>
            </a:r>
            <a:r>
              <a:rPr lang="en-IN" dirty="0">
                <a:solidFill>
                  <a:schemeClr val="tx1"/>
                </a:solidFill>
                <a:latin typeface="Sitka Display Semibold" pitchFamily="2" charset="0"/>
              </a:rPr>
              <a:t> of collapsed lung after tube thoracostomy</a:t>
            </a:r>
          </a:p>
          <a:p>
            <a:r>
              <a:rPr lang="en-IN" dirty="0">
                <a:solidFill>
                  <a:schemeClr val="tx1"/>
                </a:solidFill>
                <a:latin typeface="Sitka Display Semibold" pitchFamily="2" charset="0"/>
              </a:rPr>
              <a:t>Due to increased permeability of pulmonary capillaries that are  damaged by mechanical stress due to free radicals</a:t>
            </a:r>
          </a:p>
          <a:p>
            <a:r>
              <a:rPr lang="en-IN" dirty="0">
                <a:solidFill>
                  <a:schemeClr val="tx1"/>
                </a:solidFill>
                <a:latin typeface="Sitka Display Semibold" pitchFamily="2" charset="0"/>
              </a:rPr>
              <a:t>Hypoxemia, </a:t>
            </a:r>
            <a:r>
              <a:rPr lang="en-IN" dirty="0" err="1">
                <a:solidFill>
                  <a:schemeClr val="tx1"/>
                </a:solidFill>
                <a:latin typeface="Sitka Display Semibold" pitchFamily="2" charset="0"/>
              </a:rPr>
              <a:t>tachypnea</a:t>
            </a:r>
            <a:r>
              <a:rPr lang="en-IN" dirty="0">
                <a:solidFill>
                  <a:schemeClr val="tx1"/>
                </a:solidFill>
                <a:latin typeface="Sitka Display Semibold" pitchFamily="2" charset="0"/>
              </a:rPr>
              <a:t>, tachycardia, hypotension</a:t>
            </a:r>
          </a:p>
          <a:p>
            <a:r>
              <a:rPr lang="en-IN" dirty="0">
                <a:solidFill>
                  <a:schemeClr val="tx1"/>
                </a:solidFill>
                <a:latin typeface="Sitka Display Semibold" pitchFamily="2" charset="0"/>
              </a:rPr>
              <a:t>X-ray : patchy or diffuse alveolar </a:t>
            </a:r>
            <a:r>
              <a:rPr lang="en-IN" dirty="0" err="1">
                <a:solidFill>
                  <a:schemeClr val="tx1"/>
                </a:solidFill>
                <a:latin typeface="Sitka Display Semibold" pitchFamily="2" charset="0"/>
              </a:rPr>
              <a:t>infilterates</a:t>
            </a:r>
            <a:endParaRPr lang="en-IN" dirty="0">
              <a:solidFill>
                <a:schemeClr val="tx1"/>
              </a:solidFill>
              <a:latin typeface="Sitka Display Semibold" pitchFamily="2" charset="0"/>
            </a:endParaRPr>
          </a:p>
          <a:p>
            <a:r>
              <a:rPr lang="en-IN" dirty="0">
                <a:solidFill>
                  <a:schemeClr val="tx1"/>
                </a:solidFill>
                <a:latin typeface="Sitka Display Semibold" pitchFamily="2" charset="0"/>
              </a:rPr>
              <a:t>Treatment : supportive, </a:t>
            </a:r>
          </a:p>
          <a:p>
            <a:pPr marL="0" indent="0">
              <a:buNone/>
            </a:pPr>
            <a:r>
              <a:rPr lang="en-IN" dirty="0">
                <a:solidFill>
                  <a:schemeClr val="tx1"/>
                </a:solidFill>
                <a:latin typeface="Sitka Display Semibold" pitchFamily="2" charset="0"/>
              </a:rPr>
              <a:t>		  in severe – mechanical ventilation </a:t>
            </a:r>
          </a:p>
          <a:p>
            <a:r>
              <a:rPr lang="en-IN" dirty="0">
                <a:solidFill>
                  <a:schemeClr val="tx1"/>
                </a:solidFill>
                <a:latin typeface="Sitka Display Semibold" pitchFamily="2" charset="0"/>
              </a:rPr>
              <a:t>Best strategy - prevention</a:t>
            </a:r>
          </a:p>
        </p:txBody>
      </p:sp>
    </p:spTree>
    <p:extLst>
      <p:ext uri="{BB962C8B-B14F-4D97-AF65-F5344CB8AC3E}">
        <p14:creationId xmlns:p14="http://schemas.microsoft.com/office/powerpoint/2010/main" val="1487912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ICD INSERTION</a:t>
            </a:r>
          </a:p>
        </p:txBody>
      </p:sp>
      <p:sp>
        <p:nvSpPr>
          <p:cNvPr id="3" name="Content Placeholder 2"/>
          <p:cNvSpPr>
            <a:spLocks noGrp="1"/>
          </p:cNvSpPr>
          <p:nvPr>
            <p:ph idx="1"/>
          </p:nvPr>
        </p:nvSpPr>
        <p:spPr/>
        <p:txBody>
          <a:bodyPr/>
          <a:lstStyle/>
          <a:p>
            <a:pPr marL="0" indent="0">
              <a:buNone/>
            </a:pPr>
            <a:r>
              <a:rPr lang="en-IN" sz="2400" dirty="0">
                <a:solidFill>
                  <a:schemeClr val="tx1"/>
                </a:solidFill>
                <a:latin typeface="Sitka Display Semibold" pitchFamily="2" charset="0"/>
              </a:rPr>
              <a:t>4 Methods</a:t>
            </a:r>
          </a:p>
          <a:p>
            <a:pPr marL="514350" indent="-514350">
              <a:buAutoNum type="arabicParenBoth"/>
            </a:pPr>
            <a:r>
              <a:rPr lang="en-IN" sz="2400" dirty="0">
                <a:solidFill>
                  <a:schemeClr val="tx1"/>
                </a:solidFill>
                <a:latin typeface="Sitka Display Semibold" pitchFamily="2" charset="0"/>
              </a:rPr>
              <a:t>Tube </a:t>
            </a:r>
            <a:r>
              <a:rPr lang="en-IN" sz="2400" dirty="0" err="1">
                <a:solidFill>
                  <a:schemeClr val="tx1"/>
                </a:solidFill>
                <a:latin typeface="Sitka Display Semibold" pitchFamily="2" charset="0"/>
              </a:rPr>
              <a:t>Thoracostomy</a:t>
            </a:r>
            <a:r>
              <a:rPr lang="en-IN" sz="2400" dirty="0">
                <a:solidFill>
                  <a:schemeClr val="tx1"/>
                </a:solidFill>
                <a:latin typeface="Sitka Display Semibold" pitchFamily="2" charset="0"/>
              </a:rPr>
              <a:t> With </a:t>
            </a:r>
            <a:r>
              <a:rPr lang="en-IN" sz="2400" dirty="0" err="1">
                <a:solidFill>
                  <a:schemeClr val="tx1"/>
                </a:solidFill>
                <a:latin typeface="Sitka Display Semibold" pitchFamily="2" charset="0"/>
              </a:rPr>
              <a:t>Guidewire</a:t>
            </a:r>
            <a:r>
              <a:rPr lang="en-IN" sz="2400" dirty="0">
                <a:solidFill>
                  <a:schemeClr val="tx1"/>
                </a:solidFill>
                <a:latin typeface="Sitka Display Semibold" pitchFamily="2" charset="0"/>
              </a:rPr>
              <a:t> And Dilators.</a:t>
            </a:r>
          </a:p>
          <a:p>
            <a:pPr marL="514350" indent="-514350">
              <a:buAutoNum type="arabicParenBoth"/>
            </a:pPr>
            <a:r>
              <a:rPr lang="en-IN" sz="2400" dirty="0">
                <a:solidFill>
                  <a:schemeClr val="tx1"/>
                </a:solidFill>
                <a:latin typeface="Sitka Display Semibold" pitchFamily="2" charset="0"/>
              </a:rPr>
              <a:t>Tube </a:t>
            </a:r>
            <a:r>
              <a:rPr lang="en-IN" sz="2400" dirty="0" err="1">
                <a:solidFill>
                  <a:schemeClr val="tx1"/>
                </a:solidFill>
                <a:latin typeface="Sitka Display Semibold" pitchFamily="2" charset="0"/>
              </a:rPr>
              <a:t>Thoracostomy</a:t>
            </a:r>
            <a:r>
              <a:rPr lang="en-IN" sz="2400" dirty="0">
                <a:solidFill>
                  <a:schemeClr val="tx1"/>
                </a:solidFill>
                <a:latin typeface="Sitka Display Semibold" pitchFamily="2" charset="0"/>
              </a:rPr>
              <a:t> With A Trocar</a:t>
            </a:r>
          </a:p>
          <a:p>
            <a:pPr marL="514350" indent="-514350">
              <a:buAutoNum type="arabicParenBoth"/>
            </a:pPr>
            <a:r>
              <a:rPr lang="en-IN" sz="2400" dirty="0">
                <a:solidFill>
                  <a:schemeClr val="tx1"/>
                </a:solidFill>
                <a:latin typeface="Sitka Display Semibold" pitchFamily="2" charset="0"/>
              </a:rPr>
              <a:t>Operative Tube </a:t>
            </a:r>
            <a:r>
              <a:rPr lang="en-IN" sz="2400" dirty="0" err="1">
                <a:solidFill>
                  <a:schemeClr val="tx1"/>
                </a:solidFill>
                <a:latin typeface="Sitka Display Semibold" pitchFamily="2" charset="0"/>
              </a:rPr>
              <a:t>Thoracostomy</a:t>
            </a:r>
            <a:endParaRPr lang="en-IN" sz="2400" dirty="0">
              <a:solidFill>
                <a:schemeClr val="tx1"/>
              </a:solidFill>
              <a:latin typeface="Sitka Display Semibold" pitchFamily="2" charset="0"/>
            </a:endParaRPr>
          </a:p>
          <a:p>
            <a:pPr marL="514350" indent="-514350">
              <a:buAutoNum type="arabicParenBoth"/>
            </a:pPr>
            <a:r>
              <a:rPr lang="en-IN" sz="2400" dirty="0">
                <a:solidFill>
                  <a:schemeClr val="tx1"/>
                </a:solidFill>
                <a:latin typeface="Sitka Display Semibold" pitchFamily="2" charset="0"/>
              </a:rPr>
              <a:t>Tube </a:t>
            </a:r>
            <a:r>
              <a:rPr lang="en-IN" sz="2400" dirty="0" err="1">
                <a:solidFill>
                  <a:schemeClr val="tx1"/>
                </a:solidFill>
                <a:latin typeface="Sitka Display Semibold" pitchFamily="2" charset="0"/>
              </a:rPr>
              <a:t>Thoracoscopy</a:t>
            </a:r>
            <a:r>
              <a:rPr lang="en-IN" sz="2400" dirty="0">
                <a:solidFill>
                  <a:schemeClr val="tx1"/>
                </a:solidFill>
                <a:latin typeface="Sitka Display Semibold" pitchFamily="2" charset="0"/>
              </a:rPr>
              <a:t> Through A Single Port </a:t>
            </a:r>
            <a:r>
              <a:rPr lang="en-IN" sz="2400" dirty="0" err="1">
                <a:solidFill>
                  <a:schemeClr val="tx1"/>
                </a:solidFill>
                <a:latin typeface="Sitka Display Semibold" pitchFamily="2" charset="0"/>
              </a:rPr>
              <a:t>Thoracoscope</a:t>
            </a:r>
            <a:endParaRPr lang="en-IN" sz="2400" dirty="0">
              <a:solidFill>
                <a:schemeClr val="tx1"/>
              </a:solidFill>
              <a:latin typeface="Sitka Display Semibold" pitchFamily="2" charset="0"/>
            </a:endParaRPr>
          </a:p>
          <a:p>
            <a:endParaRPr lang="en-IN" dirty="0">
              <a:solidFill>
                <a:schemeClr val="tx1"/>
              </a:solidFill>
              <a:latin typeface="Sitka Display Semibold" pitchFamily="2" charset="0"/>
            </a:endParaRPr>
          </a:p>
        </p:txBody>
      </p:sp>
    </p:spTree>
    <p:extLst>
      <p:ext uri="{BB962C8B-B14F-4D97-AF65-F5344CB8AC3E}">
        <p14:creationId xmlns:p14="http://schemas.microsoft.com/office/powerpoint/2010/main" val="9741515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u="sng" dirty="0"/>
              <a:t>TRIANGLE OF SAFETY</a:t>
            </a:r>
            <a:endParaRPr lang="en-IN" dirty="0"/>
          </a:p>
        </p:txBody>
      </p:sp>
      <p:sp>
        <p:nvSpPr>
          <p:cNvPr id="3" name="Content Placeholder 2"/>
          <p:cNvSpPr>
            <a:spLocks noGrp="1"/>
          </p:cNvSpPr>
          <p:nvPr>
            <p:ph idx="1"/>
          </p:nvPr>
        </p:nvSpPr>
        <p:spPr>
          <a:xfrm>
            <a:off x="323354" y="1592249"/>
            <a:ext cx="5592416" cy="4800600"/>
          </a:xfrm>
        </p:spPr>
        <p:txBody>
          <a:bodyPr/>
          <a:lstStyle/>
          <a:p>
            <a:r>
              <a:rPr lang="en-IN" sz="2400" dirty="0">
                <a:solidFill>
                  <a:schemeClr val="tx1"/>
                </a:solidFill>
                <a:latin typeface="Sitka Display Semibold" pitchFamily="2" charset="0"/>
              </a:rPr>
              <a:t>Lateral Edge Of </a:t>
            </a:r>
            <a:r>
              <a:rPr lang="en-IN" sz="2400" dirty="0" err="1">
                <a:solidFill>
                  <a:schemeClr val="tx1"/>
                </a:solidFill>
                <a:latin typeface="Sitka Display Semibold" pitchFamily="2" charset="0"/>
              </a:rPr>
              <a:t>Latissimus</a:t>
            </a:r>
            <a:r>
              <a:rPr lang="en-IN" sz="2400" dirty="0">
                <a:solidFill>
                  <a:schemeClr val="tx1"/>
                </a:solidFill>
                <a:latin typeface="Sitka Display Semibold" pitchFamily="2" charset="0"/>
              </a:rPr>
              <a:t> </a:t>
            </a:r>
            <a:r>
              <a:rPr lang="en-IN" sz="2400" dirty="0" err="1">
                <a:solidFill>
                  <a:schemeClr val="tx1"/>
                </a:solidFill>
                <a:latin typeface="Sitka Display Semibold" pitchFamily="2" charset="0"/>
              </a:rPr>
              <a:t>Dorsi</a:t>
            </a:r>
            <a:endParaRPr lang="en-IN" sz="2400" dirty="0">
              <a:solidFill>
                <a:schemeClr val="tx1"/>
              </a:solidFill>
              <a:latin typeface="Sitka Display Semibold" pitchFamily="2" charset="0"/>
            </a:endParaRPr>
          </a:p>
          <a:p>
            <a:r>
              <a:rPr lang="en-IN" sz="2400" dirty="0">
                <a:solidFill>
                  <a:schemeClr val="tx1"/>
                </a:solidFill>
                <a:latin typeface="Sitka Display Semibold" pitchFamily="2" charset="0"/>
              </a:rPr>
              <a:t>Lateral Border Of </a:t>
            </a:r>
            <a:r>
              <a:rPr lang="en-IN" sz="2400" dirty="0" err="1">
                <a:solidFill>
                  <a:schemeClr val="tx1"/>
                </a:solidFill>
                <a:latin typeface="Sitka Display Semibold" pitchFamily="2" charset="0"/>
              </a:rPr>
              <a:t>Pectoralis</a:t>
            </a:r>
            <a:r>
              <a:rPr lang="en-IN" sz="2400" dirty="0">
                <a:solidFill>
                  <a:schemeClr val="tx1"/>
                </a:solidFill>
                <a:latin typeface="Sitka Display Semibold" pitchFamily="2" charset="0"/>
              </a:rPr>
              <a:t> Major</a:t>
            </a:r>
          </a:p>
          <a:p>
            <a:r>
              <a:rPr lang="en-IN" sz="2400" dirty="0">
                <a:solidFill>
                  <a:schemeClr val="tx1"/>
                </a:solidFill>
                <a:latin typeface="Sitka Display Semibold" pitchFamily="2" charset="0"/>
              </a:rPr>
              <a:t>Superior To Horizontal Level Of 5</a:t>
            </a:r>
            <a:r>
              <a:rPr lang="en-IN" sz="2400" baseline="30000" dirty="0">
                <a:solidFill>
                  <a:schemeClr val="tx1"/>
                </a:solidFill>
                <a:latin typeface="Sitka Display Semibold" pitchFamily="2" charset="0"/>
              </a:rPr>
              <a:t>th</a:t>
            </a:r>
            <a:r>
              <a:rPr lang="en-IN" sz="2400" dirty="0">
                <a:solidFill>
                  <a:schemeClr val="tx1"/>
                </a:solidFill>
                <a:latin typeface="Sitka Display Semibold" pitchFamily="2" charset="0"/>
              </a:rPr>
              <a:t> </a:t>
            </a:r>
            <a:r>
              <a:rPr lang="en-IN" sz="2400" dirty="0" err="1">
                <a:solidFill>
                  <a:schemeClr val="tx1"/>
                </a:solidFill>
                <a:latin typeface="Sitka Display Semibold" pitchFamily="2" charset="0"/>
              </a:rPr>
              <a:t>Ics</a:t>
            </a:r>
            <a:endParaRPr lang="en-IN" sz="2400" dirty="0">
              <a:solidFill>
                <a:schemeClr val="tx1"/>
              </a:solidFill>
              <a:latin typeface="Sitka Display Semibold" pitchFamily="2" charset="0"/>
            </a:endParaRPr>
          </a:p>
          <a:p>
            <a:endParaRPr lang="en-IN" dirty="0"/>
          </a:p>
        </p:txBody>
      </p:sp>
      <p:pic>
        <p:nvPicPr>
          <p:cNvPr id="4" name="Picture 3">
            <a:extLst>
              <a:ext uri="{FF2B5EF4-FFF2-40B4-BE49-F238E27FC236}">
                <a16:creationId xmlns:a16="http://schemas.microsoft.com/office/drawing/2014/main" id="{8D085597-ABCA-D43C-3F41-6EA2568CDF23}"/>
              </a:ext>
            </a:extLst>
          </p:cNvPr>
          <p:cNvPicPr>
            <a:picLocks noChangeAspect="1"/>
          </p:cNvPicPr>
          <p:nvPr/>
        </p:nvPicPr>
        <p:blipFill>
          <a:blip r:embed="rId2"/>
          <a:stretch>
            <a:fillRect/>
          </a:stretch>
        </p:blipFill>
        <p:spPr>
          <a:xfrm>
            <a:off x="5623629" y="1399669"/>
            <a:ext cx="5214301" cy="4862947"/>
          </a:xfrm>
          <a:prstGeom prst="rect">
            <a:avLst/>
          </a:prstGeom>
        </p:spPr>
      </p:pic>
    </p:spTree>
    <p:extLst>
      <p:ext uri="{BB962C8B-B14F-4D97-AF65-F5344CB8AC3E}">
        <p14:creationId xmlns:p14="http://schemas.microsoft.com/office/powerpoint/2010/main" val="18149911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172" y="153909"/>
            <a:ext cx="10972800" cy="891766"/>
          </a:xfrm>
        </p:spPr>
        <p:txBody>
          <a:bodyPr/>
          <a:lstStyle/>
          <a:p>
            <a:r>
              <a:rPr lang="en-IN" sz="4400" b="1" u="sng" dirty="0"/>
              <a:t>GUIDEWIRE TUBE THORACOSTOMY</a:t>
            </a:r>
            <a:endParaRPr lang="en-IN" sz="4400" dirty="0"/>
          </a:p>
        </p:txBody>
      </p:sp>
      <p:sp>
        <p:nvSpPr>
          <p:cNvPr id="3" name="Content Placeholder 2"/>
          <p:cNvSpPr>
            <a:spLocks noGrp="1"/>
          </p:cNvSpPr>
          <p:nvPr>
            <p:ph idx="1"/>
          </p:nvPr>
        </p:nvSpPr>
        <p:spPr>
          <a:xfrm>
            <a:off x="552261" y="1199583"/>
            <a:ext cx="10723829" cy="5513561"/>
          </a:xfrm>
        </p:spPr>
        <p:txBody>
          <a:bodyPr>
            <a:normAutofit fontScale="92500" lnSpcReduction="10000"/>
          </a:bodyPr>
          <a:lstStyle/>
          <a:p>
            <a:r>
              <a:rPr lang="en-IN" sz="2400" dirty="0">
                <a:solidFill>
                  <a:schemeClr val="tx1"/>
                </a:solidFill>
                <a:latin typeface="Sitka Display Semibold" pitchFamily="2" charset="0"/>
              </a:rPr>
              <a:t>Easiest Way</a:t>
            </a:r>
          </a:p>
          <a:p>
            <a:r>
              <a:rPr lang="en-IN" sz="2400" dirty="0">
                <a:solidFill>
                  <a:schemeClr val="tx1"/>
                </a:solidFill>
                <a:latin typeface="Sitka Display Semibold" pitchFamily="2" charset="0"/>
              </a:rPr>
              <a:t>Skin </a:t>
            </a:r>
            <a:r>
              <a:rPr lang="en-IN" sz="2400" dirty="0" err="1">
                <a:solidFill>
                  <a:schemeClr val="tx1"/>
                </a:solidFill>
                <a:latin typeface="Sitka Display Semibold" pitchFamily="2" charset="0"/>
              </a:rPr>
              <a:t>Periosteum</a:t>
            </a:r>
            <a:r>
              <a:rPr lang="en-IN" sz="2400" dirty="0">
                <a:solidFill>
                  <a:schemeClr val="tx1"/>
                </a:solidFill>
                <a:latin typeface="Sitka Display Semibold" pitchFamily="2" charset="0"/>
              </a:rPr>
              <a:t> And Parietal Pleura Are Anaesthetised</a:t>
            </a:r>
          </a:p>
          <a:p>
            <a:r>
              <a:rPr lang="en-IN" sz="2400" dirty="0">
                <a:solidFill>
                  <a:schemeClr val="tx1"/>
                </a:solidFill>
                <a:latin typeface="Sitka Display Semibold" pitchFamily="2" charset="0"/>
              </a:rPr>
              <a:t>An Incision Is Made In The Skin That Is Ample To Permit Passage Of The Chest Tube Of Desired Size.</a:t>
            </a:r>
          </a:p>
          <a:p>
            <a:r>
              <a:rPr lang="en-IN" sz="2400" dirty="0">
                <a:solidFill>
                  <a:schemeClr val="tx1"/>
                </a:solidFill>
                <a:latin typeface="Sitka Display Semibold" pitchFamily="2" charset="0"/>
              </a:rPr>
              <a:t>18 Gauge Needle Attached To A Syringe Is Introduced Into The Pleural Space.</a:t>
            </a:r>
          </a:p>
          <a:p>
            <a:r>
              <a:rPr lang="en-IN" sz="2400" dirty="0">
                <a:solidFill>
                  <a:schemeClr val="tx1"/>
                </a:solidFill>
                <a:latin typeface="Sitka Display Semibold" pitchFamily="2" charset="0"/>
              </a:rPr>
              <a:t>Fluid Or Air Is Aspirated To Confirm The </a:t>
            </a:r>
            <a:r>
              <a:rPr lang="en-IN" sz="2400" dirty="0" err="1">
                <a:solidFill>
                  <a:schemeClr val="tx1"/>
                </a:solidFill>
                <a:latin typeface="Sitka Display Semibold" pitchFamily="2" charset="0"/>
              </a:rPr>
              <a:t>Intrapleural</a:t>
            </a:r>
            <a:r>
              <a:rPr lang="en-IN" sz="2400" dirty="0">
                <a:solidFill>
                  <a:schemeClr val="tx1"/>
                </a:solidFill>
                <a:latin typeface="Sitka Display Semibold" pitchFamily="2" charset="0"/>
              </a:rPr>
              <a:t> Position</a:t>
            </a:r>
          </a:p>
          <a:p>
            <a:r>
              <a:rPr lang="en-IN" sz="2400" dirty="0">
                <a:solidFill>
                  <a:schemeClr val="tx1"/>
                </a:solidFill>
                <a:latin typeface="Sitka Display Semibold" pitchFamily="2" charset="0"/>
              </a:rPr>
              <a:t>The Syringe Is Removed And The J Wire Is Threaded Through The Needle In The Desired Direction Into The Pleural Space</a:t>
            </a:r>
          </a:p>
          <a:p>
            <a:r>
              <a:rPr lang="en-IN" dirty="0">
                <a:solidFill>
                  <a:schemeClr val="tx1"/>
                </a:solidFill>
                <a:latin typeface="Sitka Display Semibold" pitchFamily="2" charset="0"/>
              </a:rPr>
              <a:t>With </a:t>
            </a:r>
            <a:r>
              <a:rPr lang="en-IN" dirty="0" err="1">
                <a:solidFill>
                  <a:schemeClr val="tx1"/>
                </a:solidFill>
                <a:latin typeface="Sitka Display Semibold" pitchFamily="2" charset="0"/>
              </a:rPr>
              <a:t>Guidewire</a:t>
            </a:r>
            <a:r>
              <a:rPr lang="en-IN" dirty="0">
                <a:solidFill>
                  <a:schemeClr val="tx1"/>
                </a:solidFill>
                <a:latin typeface="Sitka Display Semibold" pitchFamily="2" charset="0"/>
              </a:rPr>
              <a:t> In Place The Tract Is Enlarged By Advancing Progressively Larger Dilators Over The Wire Guide</a:t>
            </a:r>
          </a:p>
          <a:p>
            <a:r>
              <a:rPr lang="en-IN" dirty="0">
                <a:solidFill>
                  <a:schemeClr val="tx1"/>
                </a:solidFill>
                <a:latin typeface="Sitka Display Semibold" pitchFamily="2" charset="0"/>
              </a:rPr>
              <a:t>Finally The Chest Tube Containing The Inserter Is Threaded Over  The Guide Wire</a:t>
            </a:r>
          </a:p>
          <a:p>
            <a:r>
              <a:rPr lang="en-IN" dirty="0">
                <a:solidFill>
                  <a:schemeClr val="tx1"/>
                </a:solidFill>
                <a:latin typeface="Sitka Display Semibold" pitchFamily="2" charset="0"/>
              </a:rPr>
              <a:t>Once The Tube Is In Place The </a:t>
            </a:r>
            <a:r>
              <a:rPr lang="en-IN" dirty="0" err="1">
                <a:solidFill>
                  <a:schemeClr val="tx1"/>
                </a:solidFill>
                <a:latin typeface="Sitka Display Semibold" pitchFamily="2" charset="0"/>
              </a:rPr>
              <a:t>Insertor</a:t>
            </a:r>
            <a:r>
              <a:rPr lang="en-IN" dirty="0">
                <a:solidFill>
                  <a:schemeClr val="tx1"/>
                </a:solidFill>
                <a:latin typeface="Sitka Display Semibold" pitchFamily="2" charset="0"/>
              </a:rPr>
              <a:t> And The </a:t>
            </a:r>
            <a:r>
              <a:rPr lang="en-IN" dirty="0" err="1">
                <a:solidFill>
                  <a:schemeClr val="tx1"/>
                </a:solidFill>
                <a:latin typeface="Sitka Display Semibold" pitchFamily="2" charset="0"/>
              </a:rPr>
              <a:t>Guidewire</a:t>
            </a:r>
            <a:r>
              <a:rPr lang="en-IN" dirty="0">
                <a:solidFill>
                  <a:schemeClr val="tx1"/>
                </a:solidFill>
                <a:latin typeface="Sitka Display Semibold" pitchFamily="2" charset="0"/>
              </a:rPr>
              <a:t> Are Withdrawn</a:t>
            </a:r>
          </a:p>
          <a:p>
            <a:r>
              <a:rPr lang="en-IN" dirty="0">
                <a:solidFill>
                  <a:schemeClr val="tx1"/>
                </a:solidFill>
                <a:latin typeface="Sitka Display Semibold" pitchFamily="2" charset="0"/>
              </a:rPr>
              <a:t>The Tube Is Then Clamped Until It Is Attached To The Chest Drainage System</a:t>
            </a:r>
          </a:p>
          <a:p>
            <a:r>
              <a:rPr lang="en-IN" dirty="0">
                <a:solidFill>
                  <a:schemeClr val="tx1"/>
                </a:solidFill>
                <a:latin typeface="Sitka Display Semibold" pitchFamily="2" charset="0"/>
              </a:rPr>
              <a:t>The Tube Is Anchored In Place By Means Of A Long Suture Through The Skin And Around The Tube.</a:t>
            </a:r>
          </a:p>
          <a:p>
            <a:endParaRPr lang="en-IN" dirty="0">
              <a:solidFill>
                <a:schemeClr val="tx1"/>
              </a:solidFill>
              <a:latin typeface="Sitka Display Semibold" pitchFamily="2" charset="0"/>
            </a:endParaRPr>
          </a:p>
        </p:txBody>
      </p:sp>
    </p:spTree>
    <p:extLst>
      <p:ext uri="{BB962C8B-B14F-4D97-AF65-F5344CB8AC3E}">
        <p14:creationId xmlns:p14="http://schemas.microsoft.com/office/powerpoint/2010/main" val="21826351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a:extLst>
              <a:ext uri="{FF2B5EF4-FFF2-40B4-BE49-F238E27FC236}">
                <a16:creationId xmlns:a16="http://schemas.microsoft.com/office/drawing/2014/main" id="{3C2DDFE2-0468-0CB6-3091-AABAB871F36E}"/>
              </a:ext>
            </a:extLst>
          </p:cNvPr>
          <p:cNvPicPr>
            <a:picLocks noGrp="1" noChangeAspect="1"/>
          </p:cNvPicPr>
          <p:nvPr>
            <p:ph idx="1"/>
          </p:nvPr>
        </p:nvPicPr>
        <p:blipFill>
          <a:blip r:embed="rId2"/>
          <a:stretch>
            <a:fillRect/>
          </a:stretch>
        </p:blipFill>
        <p:spPr>
          <a:xfrm rot="16200000">
            <a:off x="1146235" y="-809488"/>
            <a:ext cx="3901440" cy="5856251"/>
          </a:xfrm>
          <a:prstGeom prst="rect">
            <a:avLst/>
          </a:prstGeom>
        </p:spPr>
      </p:pic>
      <p:pic>
        <p:nvPicPr>
          <p:cNvPr id="5" name="Content Placeholder 3">
            <a:extLst>
              <a:ext uri="{FF2B5EF4-FFF2-40B4-BE49-F238E27FC236}">
                <a16:creationId xmlns:a16="http://schemas.microsoft.com/office/drawing/2014/main" id="{CBB13248-25E4-4BFF-E5B6-F76367217833}"/>
              </a:ext>
            </a:extLst>
          </p:cNvPr>
          <p:cNvPicPr>
            <a:picLocks noChangeAspect="1"/>
          </p:cNvPicPr>
          <p:nvPr/>
        </p:nvPicPr>
        <p:blipFill>
          <a:blip r:embed="rId3"/>
          <a:stretch>
            <a:fillRect/>
          </a:stretch>
        </p:blipFill>
        <p:spPr>
          <a:xfrm>
            <a:off x="6242363" y="2654889"/>
            <a:ext cx="5557371" cy="4000500"/>
          </a:xfrm>
          <a:prstGeom prst="rect">
            <a:avLst/>
          </a:prstGeom>
        </p:spPr>
      </p:pic>
    </p:spTree>
    <p:extLst>
      <p:ext uri="{BB962C8B-B14F-4D97-AF65-F5344CB8AC3E}">
        <p14:creationId xmlns:p14="http://schemas.microsoft.com/office/powerpoint/2010/main" val="22215773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17767"/>
          </a:xfrm>
        </p:spPr>
        <p:txBody>
          <a:bodyPr/>
          <a:lstStyle/>
          <a:p>
            <a:r>
              <a:rPr lang="en-IN" sz="4400" dirty="0"/>
              <a:t>TROCAR TUBE THORACOSTOMY</a:t>
            </a:r>
          </a:p>
        </p:txBody>
      </p:sp>
      <p:sp>
        <p:nvSpPr>
          <p:cNvPr id="3" name="Content Placeholder 2"/>
          <p:cNvSpPr>
            <a:spLocks noGrp="1"/>
          </p:cNvSpPr>
          <p:nvPr>
            <p:ph idx="1"/>
          </p:nvPr>
        </p:nvSpPr>
        <p:spPr>
          <a:xfrm>
            <a:off x="609600" y="1065475"/>
            <a:ext cx="11349162" cy="5335325"/>
          </a:xfrm>
        </p:spPr>
        <p:txBody>
          <a:bodyPr>
            <a:normAutofit fontScale="92500"/>
          </a:bodyPr>
          <a:lstStyle/>
          <a:p>
            <a:r>
              <a:rPr lang="en-IN" sz="2400" dirty="0">
                <a:solidFill>
                  <a:schemeClr val="tx1"/>
                </a:solidFill>
                <a:latin typeface="Sitka Display Semibold" pitchFamily="2" charset="0"/>
              </a:rPr>
              <a:t>Initially Requires 2-4 Cm Incision Parallel To Superior Border Of The Rib Through The Skin And Subcutaneous Tissues After Local </a:t>
            </a:r>
            <a:r>
              <a:rPr lang="en-IN" sz="2400" dirty="0" err="1">
                <a:solidFill>
                  <a:schemeClr val="tx1"/>
                </a:solidFill>
                <a:latin typeface="Sitka Display Semibold" pitchFamily="2" charset="0"/>
              </a:rPr>
              <a:t>Anasethsia</a:t>
            </a:r>
            <a:r>
              <a:rPr lang="en-IN" sz="2400" dirty="0">
                <a:solidFill>
                  <a:schemeClr val="tx1"/>
                </a:solidFill>
                <a:latin typeface="Sitka Display Semibold" pitchFamily="2" charset="0"/>
              </a:rPr>
              <a:t> Is Obtained.</a:t>
            </a:r>
          </a:p>
          <a:p>
            <a:r>
              <a:rPr lang="en-IN" sz="2400" dirty="0">
                <a:solidFill>
                  <a:schemeClr val="tx1"/>
                </a:solidFill>
                <a:latin typeface="Sitka Display Semibold" pitchFamily="2" charset="0"/>
              </a:rPr>
              <a:t>The Trocar Can Then Be Inserted Between The Ribs Into The Pleural Cavity</a:t>
            </a:r>
          </a:p>
          <a:p>
            <a:r>
              <a:rPr lang="en-IN" sz="2400" dirty="0">
                <a:solidFill>
                  <a:schemeClr val="tx1"/>
                </a:solidFill>
                <a:latin typeface="Sitka Display Semibold" pitchFamily="2" charset="0"/>
              </a:rPr>
              <a:t>Because Significant Force Is Required To Insert The Trocar The Hand Not Applying The Force Should Be Placed Next To Patient’s Chest Wall To Control The Depth Of Penetration</a:t>
            </a:r>
          </a:p>
          <a:p>
            <a:pPr indent="-342900"/>
            <a:r>
              <a:rPr lang="en-US" sz="2400" dirty="0">
                <a:solidFill>
                  <a:schemeClr val="tx1"/>
                </a:solidFill>
                <a:latin typeface="Sitka Display Semibold" pitchFamily="2" charset="0"/>
              </a:rPr>
              <a:t>Once The Trocar Is In The Pleural Space, The </a:t>
            </a:r>
            <a:r>
              <a:rPr lang="en-US" sz="2400" dirty="0" err="1">
                <a:solidFill>
                  <a:schemeClr val="tx1"/>
                </a:solidFill>
                <a:latin typeface="Sitka Display Semibold" pitchFamily="2" charset="0"/>
              </a:rPr>
              <a:t>Stylet</a:t>
            </a:r>
            <a:r>
              <a:rPr lang="en-US" sz="2400" dirty="0">
                <a:solidFill>
                  <a:schemeClr val="tx1"/>
                </a:solidFill>
                <a:latin typeface="Sitka Display Semibold" pitchFamily="2" charset="0"/>
              </a:rPr>
              <a:t> Is Removed. When The </a:t>
            </a:r>
            <a:r>
              <a:rPr lang="en-US" sz="2400" dirty="0" err="1">
                <a:solidFill>
                  <a:schemeClr val="tx1"/>
                </a:solidFill>
                <a:latin typeface="Sitka Display Semibold" pitchFamily="2" charset="0"/>
              </a:rPr>
              <a:t>Stylet</a:t>
            </a:r>
            <a:r>
              <a:rPr lang="en-US" sz="2400" dirty="0">
                <a:solidFill>
                  <a:schemeClr val="tx1"/>
                </a:solidFill>
                <a:latin typeface="Sitka Display Semibold" pitchFamily="2" charset="0"/>
              </a:rPr>
              <a:t> Is Removed, The Operator Should Immediately Cover The Trocar With The Thumb To Prevent A Pneumothorax</a:t>
            </a:r>
          </a:p>
          <a:p>
            <a:pPr indent="-342900"/>
            <a:r>
              <a:rPr lang="en-US" sz="2400" dirty="0">
                <a:solidFill>
                  <a:schemeClr val="tx1"/>
                </a:solidFill>
                <a:latin typeface="Sitka Display Semibold" pitchFamily="2" charset="0"/>
              </a:rPr>
              <a:t>The Chest Tube With Its Distal End Clamped, Is Quickly Inserted Into The Pleural Space. The Trocar Is Removed By Sliding It Back Over The Tube.</a:t>
            </a:r>
          </a:p>
          <a:p>
            <a:pPr indent="-342900"/>
            <a:r>
              <a:rPr lang="en-US" sz="2400" dirty="0">
                <a:solidFill>
                  <a:schemeClr val="tx1"/>
                </a:solidFill>
                <a:latin typeface="Sitka Display Semibold" pitchFamily="2" charset="0"/>
              </a:rPr>
              <a:t>The Chest Tube Must Remain Clamped Until It Is Attached To An Underwater Seal To Prevent Air From Entering The Pleural Space</a:t>
            </a:r>
          </a:p>
          <a:p>
            <a:pPr indent="-342900"/>
            <a:r>
              <a:rPr lang="en-US" sz="2400" dirty="0">
                <a:solidFill>
                  <a:schemeClr val="tx1"/>
                </a:solidFill>
                <a:latin typeface="Sitka Display Semibold" pitchFamily="2" charset="0"/>
              </a:rPr>
              <a:t>The Drain Should Be Secured With Suture After Insertion To Prevent It From Falling Out.</a:t>
            </a:r>
            <a:endParaRPr lang="en-IN" sz="2400" dirty="0">
              <a:solidFill>
                <a:schemeClr val="tx1"/>
              </a:solidFill>
              <a:latin typeface="Sitka Display Semibold" pitchFamily="2" charset="0"/>
            </a:endParaRPr>
          </a:p>
          <a:p>
            <a:endParaRPr lang="en-IN" sz="2400" dirty="0">
              <a:solidFill>
                <a:schemeClr val="tx1"/>
              </a:solidFill>
              <a:latin typeface="Sitka Display Semibold" pitchFamily="2" charset="0"/>
            </a:endParaRPr>
          </a:p>
        </p:txBody>
      </p:sp>
    </p:spTree>
    <p:extLst>
      <p:ext uri="{BB962C8B-B14F-4D97-AF65-F5344CB8AC3E}">
        <p14:creationId xmlns:p14="http://schemas.microsoft.com/office/powerpoint/2010/main" val="442123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36145757-6BCC-6E26-F3EC-0DF591602E9E}"/>
              </a:ext>
            </a:extLst>
          </p:cNvPr>
          <p:cNvPicPr>
            <a:picLocks noGrp="1" noChangeAspect="1"/>
          </p:cNvPicPr>
          <p:nvPr>
            <p:ph idx="1"/>
          </p:nvPr>
        </p:nvPicPr>
        <p:blipFill>
          <a:blip r:embed="rId2"/>
          <a:stretch>
            <a:fillRect/>
          </a:stretch>
        </p:blipFill>
        <p:spPr>
          <a:xfrm rot="16200000">
            <a:off x="297385" y="346628"/>
            <a:ext cx="5305017" cy="5740842"/>
          </a:xfrm>
          <a:prstGeom prst="rect">
            <a:avLst/>
          </a:prstGeom>
        </p:spPr>
      </p:pic>
      <p:pic>
        <p:nvPicPr>
          <p:cNvPr id="5" name="Content Placeholder 3">
            <a:extLst>
              <a:ext uri="{FF2B5EF4-FFF2-40B4-BE49-F238E27FC236}">
                <a16:creationId xmlns:a16="http://schemas.microsoft.com/office/drawing/2014/main" id="{0C47576C-F9E4-B522-9C33-7D6DA5772309}"/>
              </a:ext>
            </a:extLst>
          </p:cNvPr>
          <p:cNvPicPr>
            <a:picLocks noChangeAspect="1"/>
          </p:cNvPicPr>
          <p:nvPr/>
        </p:nvPicPr>
        <p:blipFill>
          <a:blip r:embed="rId3"/>
          <a:stretch>
            <a:fillRect/>
          </a:stretch>
        </p:blipFill>
        <p:spPr>
          <a:xfrm rot="16200000">
            <a:off x="6351997" y="116706"/>
            <a:ext cx="5267147" cy="6192573"/>
          </a:xfrm>
          <a:prstGeom prst="rect">
            <a:avLst/>
          </a:prstGeom>
        </p:spPr>
      </p:pic>
    </p:spTree>
    <p:extLst>
      <p:ext uri="{BB962C8B-B14F-4D97-AF65-F5344CB8AC3E}">
        <p14:creationId xmlns:p14="http://schemas.microsoft.com/office/powerpoint/2010/main" val="24381561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9357" y="111317"/>
            <a:ext cx="10972800" cy="701703"/>
          </a:xfrm>
        </p:spPr>
        <p:txBody>
          <a:bodyPr/>
          <a:lstStyle/>
          <a:p>
            <a:r>
              <a:rPr lang="en-IN" sz="3600" b="1" u="sng" dirty="0"/>
              <a:t>OPERATIVE TUBE THORACOSTOMY</a:t>
            </a:r>
            <a:endParaRPr lang="en-IN" sz="3600" dirty="0"/>
          </a:p>
        </p:txBody>
      </p:sp>
      <p:sp>
        <p:nvSpPr>
          <p:cNvPr id="3" name="Content Placeholder 2"/>
          <p:cNvSpPr>
            <a:spLocks noGrp="1"/>
          </p:cNvSpPr>
          <p:nvPr>
            <p:ph idx="1"/>
          </p:nvPr>
        </p:nvSpPr>
        <p:spPr>
          <a:xfrm>
            <a:off x="492981" y="874643"/>
            <a:ext cx="11089419" cy="5251521"/>
          </a:xfrm>
        </p:spPr>
        <p:txBody>
          <a:bodyPr>
            <a:normAutofit fontScale="92500" lnSpcReduction="20000"/>
          </a:bodyPr>
          <a:lstStyle/>
          <a:p>
            <a:r>
              <a:rPr lang="en-US" dirty="0">
                <a:solidFill>
                  <a:schemeClr val="tx1"/>
                </a:solidFill>
                <a:latin typeface="Sitka Text Semibold" pitchFamily="2" charset="0"/>
              </a:rPr>
              <a:t>In This Method An Incision Is Made In The Chest Wall After Proper Aseptic Precautions And Local Anesthesia. The Skin Incision Should Be Enough To Allow Introduction Of The Index Finger In To The Pleural Cavity.</a:t>
            </a:r>
          </a:p>
          <a:p>
            <a:pPr marL="0" indent="0">
              <a:buNone/>
            </a:pPr>
            <a:endParaRPr lang="en-US" dirty="0">
              <a:solidFill>
                <a:schemeClr val="tx1"/>
              </a:solidFill>
              <a:latin typeface="Sitka Text Semibold" pitchFamily="2" charset="0"/>
            </a:endParaRPr>
          </a:p>
          <a:p>
            <a:r>
              <a:rPr lang="en-US" dirty="0">
                <a:solidFill>
                  <a:schemeClr val="tx1"/>
                </a:solidFill>
                <a:latin typeface="Sitka Text Semibold" pitchFamily="2" charset="0"/>
              </a:rPr>
              <a:t> Intercostal Tissues Are Dissected Bluntly Using Artery Forceps, Allowing Access To The Pleural Space. A Finger Placed Through The Incision Site Seeks Pleural Adhesions That Might Misdirect The Tube Towards The Lung, Apex Or Base. If Adhesions Are Found, The Probing Finger Can Gently Break Them Down.</a:t>
            </a:r>
          </a:p>
          <a:p>
            <a:pPr marL="0" indent="0">
              <a:buNone/>
            </a:pPr>
            <a:endParaRPr lang="en-US" dirty="0">
              <a:solidFill>
                <a:schemeClr val="tx1"/>
              </a:solidFill>
              <a:latin typeface="Sitka Text Semibold" pitchFamily="2" charset="0"/>
            </a:endParaRPr>
          </a:p>
          <a:p>
            <a:r>
              <a:rPr lang="en-US" dirty="0">
                <a:solidFill>
                  <a:schemeClr val="tx1"/>
                </a:solidFill>
                <a:latin typeface="Sitka Text Semibold" pitchFamily="2" charset="0"/>
              </a:rPr>
              <a:t>The Large-bore Chest Tube (20 To 36 French) Is Then Clamped Using A Forceps, Placed Through The Site, And Released From The Clamp As It Is Directed In To Its Appropriate Position Inside The Chest.</a:t>
            </a:r>
            <a:endParaRPr lang="en-IN" dirty="0">
              <a:solidFill>
                <a:schemeClr val="tx1"/>
              </a:solidFill>
              <a:latin typeface="Sitka Text Semibold" pitchFamily="2" charset="0"/>
            </a:endParaRPr>
          </a:p>
          <a:p>
            <a:endParaRPr lang="en-US" dirty="0">
              <a:solidFill>
                <a:schemeClr val="tx1"/>
              </a:solidFill>
              <a:latin typeface="Sitka Text Semibold" pitchFamily="2" charset="0"/>
            </a:endParaRPr>
          </a:p>
          <a:p>
            <a:r>
              <a:rPr lang="en-US" dirty="0">
                <a:solidFill>
                  <a:schemeClr val="tx1"/>
                </a:solidFill>
                <a:latin typeface="Sitka Text Semibold" pitchFamily="2" charset="0"/>
              </a:rPr>
              <a:t>The Last Hole In The Chest Tube Should Be At Least 2 Cm Inside The Pleural Space. The Incision Is Closed And The Tube Firmly Secured To The Chest Wall.</a:t>
            </a:r>
            <a:endParaRPr lang="en-IN" dirty="0">
              <a:solidFill>
                <a:schemeClr val="tx1"/>
              </a:solidFill>
              <a:latin typeface="Sitka Text Semibold" pitchFamily="2" charset="0"/>
            </a:endParaRPr>
          </a:p>
          <a:p>
            <a:endParaRPr lang="en-IN" dirty="0">
              <a:latin typeface="Sitka Text Semibold" pitchFamily="2" charset="0"/>
            </a:endParaRPr>
          </a:p>
        </p:txBody>
      </p:sp>
    </p:spTree>
    <p:extLst>
      <p:ext uri="{BB962C8B-B14F-4D97-AF65-F5344CB8AC3E}">
        <p14:creationId xmlns:p14="http://schemas.microsoft.com/office/powerpoint/2010/main" val="3815037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9AC30E-1011-4E75-8FF8-E4DD3F7318CF}"/>
              </a:ext>
            </a:extLst>
          </p:cNvPr>
          <p:cNvSpPr>
            <a:spLocks noGrp="1"/>
          </p:cNvSpPr>
          <p:nvPr>
            <p:ph idx="1"/>
          </p:nvPr>
        </p:nvSpPr>
        <p:spPr>
          <a:xfrm>
            <a:off x="603682" y="506027"/>
            <a:ext cx="10750118" cy="5670936"/>
          </a:xfrm>
        </p:spPr>
        <p:txBody>
          <a:bodyPr>
            <a:normAutofit/>
          </a:bodyPr>
          <a:lstStyle/>
          <a:p>
            <a:r>
              <a:rPr lang="en-IN" dirty="0">
                <a:solidFill>
                  <a:schemeClr val="tx1"/>
                </a:solidFill>
              </a:rPr>
              <a:t>Presence of air in the pleural cavity is thought to occur by one of three events: </a:t>
            </a:r>
          </a:p>
          <a:p>
            <a:pPr marL="457200" indent="-457200">
              <a:buAutoNum type="arabicParenR"/>
            </a:pPr>
            <a:r>
              <a:rPr lang="en-IN" dirty="0">
                <a:solidFill>
                  <a:schemeClr val="tx1"/>
                </a:solidFill>
              </a:rPr>
              <a:t>Communication between the pleura and the alveolus            </a:t>
            </a:r>
          </a:p>
          <a:p>
            <a:pPr marL="457200" indent="-457200">
              <a:buAutoNum type="arabicParenR"/>
            </a:pPr>
            <a:r>
              <a:rPr lang="en-IN" dirty="0">
                <a:solidFill>
                  <a:schemeClr val="tx1"/>
                </a:solidFill>
              </a:rPr>
              <a:t>Communication between the atmosphere and the pleural space </a:t>
            </a:r>
          </a:p>
          <a:p>
            <a:pPr marL="457200" indent="-457200">
              <a:buAutoNum type="arabicParenR"/>
            </a:pPr>
            <a:r>
              <a:rPr lang="en-IN" dirty="0">
                <a:solidFill>
                  <a:schemeClr val="tx1"/>
                </a:solidFill>
              </a:rPr>
              <a:t>The presence of a gas-producing organism within the pleura</a:t>
            </a:r>
          </a:p>
          <a:p>
            <a:pPr marL="0" indent="0">
              <a:buNone/>
            </a:pPr>
            <a:endParaRPr lang="en-IN" dirty="0">
              <a:solidFill>
                <a:schemeClr val="tx1"/>
              </a:solidFill>
            </a:endParaRPr>
          </a:p>
          <a:p>
            <a:pPr algn="ctr"/>
            <a:r>
              <a:rPr lang="en-IN" dirty="0">
                <a:solidFill>
                  <a:schemeClr val="tx1"/>
                </a:solidFill>
              </a:rPr>
              <a:t>The greater the amount of air that enters the pleural cavity, the more the lung collapses. </a:t>
            </a:r>
          </a:p>
          <a:p>
            <a:pPr marL="0" indent="0" algn="ctr">
              <a:buNone/>
            </a:pPr>
            <a:endParaRPr lang="en-IN" dirty="0">
              <a:solidFill>
                <a:schemeClr val="tx1"/>
              </a:solidFill>
            </a:endParaRPr>
          </a:p>
          <a:p>
            <a:pPr marL="0" indent="0" algn="ctr">
              <a:buNone/>
            </a:pPr>
            <a:r>
              <a:rPr lang="en-IN" dirty="0">
                <a:solidFill>
                  <a:schemeClr val="tx1"/>
                </a:solidFill>
              </a:rPr>
              <a:t>If unabated, enough air may enter the pleural space to cause a </a:t>
            </a:r>
            <a:r>
              <a:rPr lang="en-IN" u="sng" dirty="0">
                <a:solidFill>
                  <a:schemeClr val="tx1"/>
                </a:solidFill>
              </a:rPr>
              <a:t>shift of the mediastinum</a:t>
            </a:r>
            <a:r>
              <a:rPr lang="en-IN" dirty="0">
                <a:solidFill>
                  <a:schemeClr val="tx1"/>
                </a:solidFill>
              </a:rPr>
              <a:t> and eventually lead to </a:t>
            </a:r>
            <a:r>
              <a:rPr lang="en-IN" u="sng" dirty="0">
                <a:solidFill>
                  <a:schemeClr val="tx1"/>
                </a:solidFill>
              </a:rPr>
              <a:t>hemodynamic compromise</a:t>
            </a:r>
          </a:p>
          <a:p>
            <a:pPr marL="0" indent="0" algn="ctr">
              <a:buNone/>
            </a:pPr>
            <a:endParaRPr lang="en-IN" dirty="0">
              <a:solidFill>
                <a:schemeClr val="tx1"/>
              </a:solidFill>
            </a:endParaRPr>
          </a:p>
          <a:p>
            <a:pPr marL="0" indent="0" algn="ctr">
              <a:buNone/>
            </a:pPr>
            <a:r>
              <a:rPr lang="en-IN" dirty="0">
                <a:solidFill>
                  <a:schemeClr val="tx1"/>
                </a:solidFill>
              </a:rPr>
              <a:t>A condition referred to as </a:t>
            </a:r>
            <a:r>
              <a:rPr lang="en-IN" u="sng" dirty="0">
                <a:solidFill>
                  <a:schemeClr val="tx1"/>
                </a:solidFill>
              </a:rPr>
              <a:t>tension pneumothorax</a:t>
            </a:r>
            <a:r>
              <a:rPr lang="en-IN" dirty="0"/>
              <a:t>.</a:t>
            </a:r>
          </a:p>
        </p:txBody>
      </p:sp>
      <p:sp>
        <p:nvSpPr>
          <p:cNvPr id="6" name="Arrow: Down 5">
            <a:extLst>
              <a:ext uri="{FF2B5EF4-FFF2-40B4-BE49-F238E27FC236}">
                <a16:creationId xmlns:a16="http://schemas.microsoft.com/office/drawing/2014/main" id="{B0A6057D-E4AC-4DCB-918B-5929F580B646}"/>
              </a:ext>
            </a:extLst>
          </p:cNvPr>
          <p:cNvSpPr/>
          <p:nvPr/>
        </p:nvSpPr>
        <p:spPr>
          <a:xfrm>
            <a:off x="5819342" y="5042207"/>
            <a:ext cx="381739" cy="47051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Arrow: Down 6">
            <a:extLst>
              <a:ext uri="{FF2B5EF4-FFF2-40B4-BE49-F238E27FC236}">
                <a16:creationId xmlns:a16="http://schemas.microsoft.com/office/drawing/2014/main" id="{FB489517-6002-4665-97AC-7DDFE273C6F6}"/>
              </a:ext>
            </a:extLst>
          </p:cNvPr>
          <p:cNvSpPr/>
          <p:nvPr/>
        </p:nvSpPr>
        <p:spPr>
          <a:xfrm>
            <a:off x="5803181" y="3902819"/>
            <a:ext cx="381739" cy="4202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499308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A000418-06C2-5116-6520-A3934D882C18}"/>
              </a:ext>
            </a:extLst>
          </p:cNvPr>
          <p:cNvPicPr>
            <a:picLocks noGrp="1" noChangeAspect="1"/>
          </p:cNvPicPr>
          <p:nvPr>
            <p:ph idx="1"/>
          </p:nvPr>
        </p:nvPicPr>
        <p:blipFill>
          <a:blip r:embed="rId2"/>
          <a:stretch>
            <a:fillRect/>
          </a:stretch>
        </p:blipFill>
        <p:spPr>
          <a:xfrm>
            <a:off x="3116911" y="516835"/>
            <a:ext cx="5581816" cy="5297066"/>
          </a:xfrm>
          <a:prstGeom prst="rect">
            <a:avLst/>
          </a:prstGeom>
        </p:spPr>
      </p:pic>
    </p:spTree>
    <p:extLst>
      <p:ext uri="{BB962C8B-B14F-4D97-AF65-F5344CB8AC3E}">
        <p14:creationId xmlns:p14="http://schemas.microsoft.com/office/powerpoint/2010/main" val="2796715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7221"/>
            <a:ext cx="10972800" cy="1099268"/>
          </a:xfrm>
        </p:spPr>
        <p:txBody>
          <a:bodyPr/>
          <a:lstStyle/>
          <a:p>
            <a:r>
              <a:rPr lang="en-IN" sz="3600" b="1" u="sng" dirty="0"/>
              <a:t>VERIFICATION OF CHEST TUBE PLACEMENT</a:t>
            </a:r>
            <a:endParaRPr lang="en-IN" sz="3600" dirty="0"/>
          </a:p>
        </p:txBody>
      </p:sp>
      <p:sp>
        <p:nvSpPr>
          <p:cNvPr id="3" name="Content Placeholder 2"/>
          <p:cNvSpPr>
            <a:spLocks noGrp="1"/>
          </p:cNvSpPr>
          <p:nvPr>
            <p:ph idx="1"/>
          </p:nvPr>
        </p:nvSpPr>
        <p:spPr>
          <a:xfrm>
            <a:off x="413468" y="1192696"/>
            <a:ext cx="11168932" cy="5550009"/>
          </a:xfrm>
        </p:spPr>
        <p:txBody>
          <a:bodyPr>
            <a:normAutofit/>
          </a:bodyPr>
          <a:lstStyle/>
          <a:p>
            <a:r>
              <a:rPr lang="en-US" dirty="0">
                <a:solidFill>
                  <a:schemeClr val="tx1"/>
                </a:solidFill>
                <a:latin typeface="Sitka Text Semibold" pitchFamily="2" charset="0"/>
              </a:rPr>
              <a:t>After The Chest Tube Has Been Inserted And Connected To A Drainage System, A Chest Radiograph Should Be Obtained To Verify The Correctness Of Its Position.</a:t>
            </a:r>
          </a:p>
          <a:p>
            <a:pPr marL="0" indent="0">
              <a:buNone/>
            </a:pPr>
            <a:endParaRPr lang="en-US" dirty="0">
              <a:solidFill>
                <a:schemeClr val="tx1"/>
              </a:solidFill>
              <a:latin typeface="Sitka Text Semibold" pitchFamily="2" charset="0"/>
            </a:endParaRPr>
          </a:p>
          <a:p>
            <a:r>
              <a:rPr lang="en-US" dirty="0">
                <a:solidFill>
                  <a:schemeClr val="tx1"/>
                </a:solidFill>
                <a:latin typeface="Sitka Text Semibold" pitchFamily="2" charset="0"/>
              </a:rPr>
              <a:t>Ideally, Both A </a:t>
            </a:r>
            <a:r>
              <a:rPr lang="en-US" dirty="0" err="1">
                <a:solidFill>
                  <a:schemeClr val="tx1"/>
                </a:solidFill>
                <a:latin typeface="Sitka Text Semibold" pitchFamily="2" charset="0"/>
              </a:rPr>
              <a:t>Posteroanterior</a:t>
            </a:r>
            <a:r>
              <a:rPr lang="en-US" dirty="0">
                <a:solidFill>
                  <a:schemeClr val="tx1"/>
                </a:solidFill>
                <a:latin typeface="Sitka Text Semibold" pitchFamily="2" charset="0"/>
              </a:rPr>
              <a:t> (Pa) And A Lateral View Should Be Obtained Because Certain Ectopic Locations May Not Be Apparent On The Pa View Alone.</a:t>
            </a:r>
          </a:p>
          <a:p>
            <a:pPr marL="0" indent="0">
              <a:buNone/>
            </a:pPr>
            <a:endParaRPr lang="en-IN" dirty="0">
              <a:solidFill>
                <a:schemeClr val="tx1"/>
              </a:solidFill>
              <a:latin typeface="Sitka Text Semibold" pitchFamily="2" charset="0"/>
            </a:endParaRPr>
          </a:p>
          <a:p>
            <a:r>
              <a:rPr lang="en-US" dirty="0">
                <a:solidFill>
                  <a:schemeClr val="tx1"/>
                </a:solidFill>
                <a:latin typeface="Sitka Text Semibold" pitchFamily="2" charset="0"/>
              </a:rPr>
              <a:t>A Ct Scan Should Be Obtained When The Chest Tube Does Not Drain Adequately And The Chest Radiograph Is Noncontributory .</a:t>
            </a:r>
          </a:p>
          <a:p>
            <a:pPr marL="0" indent="0">
              <a:buNone/>
            </a:pPr>
            <a:endParaRPr lang="en-US" dirty="0">
              <a:solidFill>
                <a:schemeClr val="tx1"/>
              </a:solidFill>
              <a:latin typeface="Sitka Text Semibold" pitchFamily="2" charset="0"/>
            </a:endParaRPr>
          </a:p>
          <a:p>
            <a:r>
              <a:rPr lang="en-US" dirty="0">
                <a:solidFill>
                  <a:schemeClr val="tx1"/>
                </a:solidFill>
                <a:latin typeface="Sitka Text Semibold" pitchFamily="2" charset="0"/>
              </a:rPr>
              <a:t> With Ct, The Tube Can Be Visualized Over Its Entire Course With Accurate Location Of Its Tip </a:t>
            </a:r>
            <a:endParaRPr lang="en-IN" dirty="0">
              <a:solidFill>
                <a:schemeClr val="tx1"/>
              </a:solidFill>
              <a:latin typeface="Sitka Text Semibold" pitchFamily="2" charset="0"/>
            </a:endParaRPr>
          </a:p>
          <a:p>
            <a:endParaRPr lang="en-IN" dirty="0">
              <a:solidFill>
                <a:schemeClr val="tx1"/>
              </a:solidFill>
              <a:latin typeface="Sitka Text Semibold" pitchFamily="2" charset="0"/>
            </a:endParaRPr>
          </a:p>
        </p:txBody>
      </p:sp>
    </p:spTree>
    <p:extLst>
      <p:ext uri="{BB962C8B-B14F-4D97-AF65-F5344CB8AC3E}">
        <p14:creationId xmlns:p14="http://schemas.microsoft.com/office/powerpoint/2010/main" val="15728384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000408"/>
          </a:xfrm>
        </p:spPr>
        <p:txBody>
          <a:bodyPr/>
          <a:lstStyle/>
          <a:p>
            <a:r>
              <a:rPr lang="en-IN" sz="4400" b="1" u="sng" dirty="0"/>
              <a:t>PLEURAL DRAINAGE SYSTEMS</a:t>
            </a:r>
            <a:endParaRPr lang="en-IN" sz="4400" dirty="0"/>
          </a:p>
        </p:txBody>
      </p:sp>
      <p:sp>
        <p:nvSpPr>
          <p:cNvPr id="3" name="Content Placeholder 2"/>
          <p:cNvSpPr>
            <a:spLocks noGrp="1"/>
          </p:cNvSpPr>
          <p:nvPr>
            <p:ph idx="1"/>
          </p:nvPr>
        </p:nvSpPr>
        <p:spPr>
          <a:xfrm>
            <a:off x="609600" y="1600201"/>
            <a:ext cx="7039555" cy="4525963"/>
          </a:xfrm>
        </p:spPr>
        <p:txBody>
          <a:bodyPr>
            <a:normAutofit/>
          </a:bodyPr>
          <a:lstStyle/>
          <a:p>
            <a:pPr marL="0" indent="0">
              <a:buNone/>
            </a:pPr>
            <a:r>
              <a:rPr lang="en-IN" sz="2800" b="1" u="sng" dirty="0">
                <a:solidFill>
                  <a:schemeClr val="tx1"/>
                </a:solidFill>
                <a:latin typeface="Sitka Text Semibold" pitchFamily="2" charset="0"/>
              </a:rPr>
              <a:t>ONE BOTTLE COLLECTION SYSTEM</a:t>
            </a:r>
          </a:p>
          <a:p>
            <a:r>
              <a:rPr lang="en-US" sz="2800" dirty="0">
                <a:solidFill>
                  <a:schemeClr val="tx1"/>
                </a:solidFill>
                <a:latin typeface="Sitka Text Semibold" pitchFamily="2" charset="0"/>
              </a:rPr>
              <a:t>In one bottle system, the bottle serves as both a collection container and a water seal. The chest tube is connected to a rigid tube inserted through a stopper into a sterile bottle. Saline solution is instilled into the bottle so that the tip of the rigid tube is approximately 3 cm below the surface of the saline solution.</a:t>
            </a:r>
            <a:endParaRPr lang="en-IN" sz="2800" dirty="0">
              <a:solidFill>
                <a:schemeClr val="tx1"/>
              </a:solidFill>
              <a:latin typeface="Sitka Text Semibold" pitchFamily="2" charset="0"/>
            </a:endParaRPr>
          </a:p>
        </p:txBody>
      </p:sp>
      <p:pic>
        <p:nvPicPr>
          <p:cNvPr id="4" name="Picture 3">
            <a:extLst>
              <a:ext uri="{FF2B5EF4-FFF2-40B4-BE49-F238E27FC236}">
                <a16:creationId xmlns:a16="http://schemas.microsoft.com/office/drawing/2014/main" id="{606E8134-4C56-7DC0-C7E6-9C29A7F3FCE9}"/>
              </a:ext>
            </a:extLst>
          </p:cNvPr>
          <p:cNvPicPr>
            <a:picLocks noChangeAspect="1"/>
          </p:cNvPicPr>
          <p:nvPr/>
        </p:nvPicPr>
        <p:blipFill>
          <a:blip r:embed="rId2"/>
          <a:stretch>
            <a:fillRect/>
          </a:stretch>
        </p:blipFill>
        <p:spPr>
          <a:xfrm>
            <a:off x="7887940" y="2204499"/>
            <a:ext cx="3682804" cy="3330348"/>
          </a:xfrm>
          <a:prstGeom prst="rect">
            <a:avLst/>
          </a:prstGeom>
        </p:spPr>
      </p:pic>
    </p:spTree>
    <p:extLst>
      <p:ext uri="{BB962C8B-B14F-4D97-AF65-F5344CB8AC3E}">
        <p14:creationId xmlns:p14="http://schemas.microsoft.com/office/powerpoint/2010/main" val="2026876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77774"/>
          </a:xfrm>
        </p:spPr>
        <p:txBody>
          <a:bodyPr/>
          <a:lstStyle/>
          <a:p>
            <a:r>
              <a:rPr lang="en-IN" sz="4400" dirty="0">
                <a:latin typeface="Sitka Text Semibold" pitchFamily="2" charset="0"/>
              </a:rPr>
              <a:t>TWO BOTTLE COLLECTION SYSTEM</a:t>
            </a:r>
          </a:p>
        </p:txBody>
      </p:sp>
      <p:sp>
        <p:nvSpPr>
          <p:cNvPr id="3" name="Content Placeholder 2"/>
          <p:cNvSpPr>
            <a:spLocks noGrp="1"/>
          </p:cNvSpPr>
          <p:nvPr>
            <p:ph idx="1"/>
          </p:nvPr>
        </p:nvSpPr>
        <p:spPr>
          <a:xfrm>
            <a:off x="609600" y="1600201"/>
            <a:ext cx="6697649" cy="4525963"/>
          </a:xfrm>
        </p:spPr>
        <p:txBody>
          <a:bodyPr>
            <a:normAutofit/>
          </a:bodyPr>
          <a:lstStyle/>
          <a:p>
            <a:r>
              <a:rPr lang="en-US" sz="3200" dirty="0">
                <a:solidFill>
                  <a:schemeClr val="tx1"/>
                </a:solidFill>
                <a:latin typeface="Sitka Display Semibold" pitchFamily="2" charset="0"/>
              </a:rPr>
              <a:t>Two bottle system is preferred to the one-bottle system when the amount of fluid draining from the pleural space is more. In this system, the bottle adjacent to the patient acts as a collection bottle for the drainage, and the second bottle provides the water seal</a:t>
            </a:r>
            <a:r>
              <a:rPr lang="en-US" sz="3200" dirty="0">
                <a:solidFill>
                  <a:schemeClr val="tx1"/>
                </a:solidFill>
                <a:latin typeface="Sitka Text Semibold" pitchFamily="2" charset="0"/>
              </a:rPr>
              <a:t>.</a:t>
            </a:r>
            <a:endParaRPr lang="en-IN" sz="3200" dirty="0">
              <a:solidFill>
                <a:schemeClr val="tx1"/>
              </a:solidFill>
              <a:latin typeface="Sitka Text Semibold" pitchFamily="2" charset="0"/>
            </a:endParaRPr>
          </a:p>
          <a:p>
            <a:endParaRPr lang="en-IN" sz="3200" dirty="0">
              <a:solidFill>
                <a:schemeClr val="tx1"/>
              </a:solidFill>
              <a:latin typeface="Sitka Text Semibold" pitchFamily="2" charset="0"/>
            </a:endParaRPr>
          </a:p>
        </p:txBody>
      </p:sp>
      <p:pic>
        <p:nvPicPr>
          <p:cNvPr id="4" name="Picture 3">
            <a:extLst>
              <a:ext uri="{FF2B5EF4-FFF2-40B4-BE49-F238E27FC236}">
                <a16:creationId xmlns:a16="http://schemas.microsoft.com/office/drawing/2014/main" id="{C14B5E72-37AF-EFA8-E72D-6E5FAAF39A50}"/>
              </a:ext>
            </a:extLst>
          </p:cNvPr>
          <p:cNvPicPr>
            <a:picLocks noChangeAspect="1"/>
          </p:cNvPicPr>
          <p:nvPr/>
        </p:nvPicPr>
        <p:blipFill>
          <a:blip r:embed="rId2"/>
          <a:stretch>
            <a:fillRect/>
          </a:stretch>
        </p:blipFill>
        <p:spPr>
          <a:xfrm>
            <a:off x="7388088" y="1934058"/>
            <a:ext cx="4313687" cy="3627035"/>
          </a:xfrm>
          <a:prstGeom prst="rect">
            <a:avLst/>
          </a:prstGeom>
        </p:spPr>
      </p:pic>
    </p:spTree>
    <p:extLst>
      <p:ext uri="{BB962C8B-B14F-4D97-AF65-F5344CB8AC3E}">
        <p14:creationId xmlns:p14="http://schemas.microsoft.com/office/powerpoint/2010/main" val="3149971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200647"/>
          </a:xfrm>
        </p:spPr>
        <p:txBody>
          <a:bodyPr/>
          <a:lstStyle/>
          <a:p>
            <a:r>
              <a:rPr lang="en-IN" sz="4400" b="1" u="sng" dirty="0"/>
              <a:t>THREE BOTTLE COLLECTION SYSTEM</a:t>
            </a:r>
            <a:endParaRPr lang="en-IN" sz="4400" dirty="0"/>
          </a:p>
        </p:txBody>
      </p:sp>
      <p:pic>
        <p:nvPicPr>
          <p:cNvPr id="4" name="Content Placeholder 3">
            <a:extLst>
              <a:ext uri="{FF2B5EF4-FFF2-40B4-BE49-F238E27FC236}">
                <a16:creationId xmlns:a16="http://schemas.microsoft.com/office/drawing/2014/main" id="{7D1BD142-3248-6D1F-644D-AB60F0C67AF0}"/>
              </a:ext>
            </a:extLst>
          </p:cNvPr>
          <p:cNvPicPr>
            <a:picLocks noGrp="1" noChangeAspect="1"/>
          </p:cNvPicPr>
          <p:nvPr>
            <p:ph idx="1"/>
          </p:nvPr>
        </p:nvPicPr>
        <p:blipFill>
          <a:blip r:embed="rId2"/>
          <a:stretch>
            <a:fillRect/>
          </a:stretch>
        </p:blipFill>
        <p:spPr>
          <a:xfrm rot="16200000">
            <a:off x="7598799" y="1167687"/>
            <a:ext cx="3901440" cy="5025227"/>
          </a:xfrm>
          <a:prstGeom prst="rect">
            <a:avLst/>
          </a:prstGeom>
        </p:spPr>
      </p:pic>
      <p:sp>
        <p:nvSpPr>
          <p:cNvPr id="5" name="TextBox 4"/>
          <p:cNvSpPr txBox="1"/>
          <p:nvPr/>
        </p:nvSpPr>
        <p:spPr>
          <a:xfrm>
            <a:off x="659958" y="1348800"/>
            <a:ext cx="5629524" cy="5509200"/>
          </a:xfrm>
          <a:prstGeom prst="rect">
            <a:avLst/>
          </a:prstGeom>
          <a:noFill/>
        </p:spPr>
        <p:txBody>
          <a:bodyPr wrap="square" rtlCol="0">
            <a:spAutoFit/>
          </a:bodyPr>
          <a:lstStyle/>
          <a:p>
            <a:r>
              <a:rPr lang="en-US" sz="3200" dirty="0">
                <a:latin typeface="Sitka Display Semibold" pitchFamily="2" charset="0"/>
              </a:rPr>
              <a:t>In this system there are three bottles, suction controlling bottle, water shield bottle and collection bottle. It is usually designed to apply negative pressure to the pleural space to facilitate </a:t>
            </a:r>
            <a:r>
              <a:rPr lang="en-US" sz="3200" dirty="0" err="1">
                <a:latin typeface="Sitka Display Semibold" pitchFamily="2" charset="0"/>
              </a:rPr>
              <a:t>reexpansion</a:t>
            </a:r>
            <a:r>
              <a:rPr lang="en-US" sz="3200" dirty="0">
                <a:latin typeface="Sitka Display Semibold" pitchFamily="2" charset="0"/>
              </a:rPr>
              <a:t> of the underlying lung or to expedite the removal of air or fluid from the pleural space.</a:t>
            </a:r>
            <a:endParaRPr lang="en-IN" sz="3200" dirty="0">
              <a:latin typeface="Sitka Display Semibold" pitchFamily="2" charset="0"/>
            </a:endParaRPr>
          </a:p>
          <a:p>
            <a:endParaRPr lang="en-IN" sz="3200" dirty="0">
              <a:latin typeface="Sitka Display Semibold" pitchFamily="2" charset="0"/>
            </a:endParaRPr>
          </a:p>
        </p:txBody>
      </p:sp>
    </p:spTree>
    <p:extLst>
      <p:ext uri="{BB962C8B-B14F-4D97-AF65-F5344CB8AC3E}">
        <p14:creationId xmlns:p14="http://schemas.microsoft.com/office/powerpoint/2010/main" val="38327971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54443"/>
            <a:ext cx="10972800" cy="5871722"/>
          </a:xfrm>
        </p:spPr>
        <p:txBody>
          <a:bodyPr>
            <a:normAutofit lnSpcReduction="10000"/>
          </a:bodyPr>
          <a:lstStyle/>
          <a:p>
            <a:pPr marL="0" indent="0">
              <a:buNone/>
            </a:pPr>
            <a:r>
              <a:rPr lang="en-IN" sz="2800" b="1" u="sng" dirty="0">
                <a:solidFill>
                  <a:schemeClr val="tx1"/>
                </a:solidFill>
                <a:latin typeface="Sitka Display Semibold" pitchFamily="2" charset="0"/>
              </a:rPr>
              <a:t>Criteria To Remove Chest Tube</a:t>
            </a:r>
            <a:endParaRPr lang="en-IN" sz="2800" dirty="0">
              <a:solidFill>
                <a:schemeClr val="tx1"/>
              </a:solidFill>
              <a:latin typeface="Sitka Display Semibold" pitchFamily="2" charset="0"/>
            </a:endParaRPr>
          </a:p>
          <a:p>
            <a:r>
              <a:rPr lang="en-IN" sz="2800" dirty="0">
                <a:solidFill>
                  <a:schemeClr val="tx1"/>
                </a:solidFill>
                <a:latin typeface="Sitka Display Semibold" pitchFamily="2" charset="0"/>
              </a:rPr>
              <a:t>Lung Fully Expanded</a:t>
            </a:r>
          </a:p>
          <a:p>
            <a:r>
              <a:rPr lang="en-IN" sz="2800" dirty="0">
                <a:solidFill>
                  <a:schemeClr val="tx1"/>
                </a:solidFill>
                <a:latin typeface="Sitka Display Semibold" pitchFamily="2" charset="0"/>
              </a:rPr>
              <a:t>No Air Leaks Or </a:t>
            </a:r>
            <a:r>
              <a:rPr lang="en-IN" sz="2800" dirty="0" err="1">
                <a:solidFill>
                  <a:schemeClr val="tx1"/>
                </a:solidFill>
                <a:latin typeface="Sitka Display Semibold" pitchFamily="2" charset="0"/>
              </a:rPr>
              <a:t>Bpf</a:t>
            </a:r>
            <a:endParaRPr lang="en-IN" sz="2800" dirty="0">
              <a:solidFill>
                <a:schemeClr val="tx1"/>
              </a:solidFill>
              <a:latin typeface="Sitka Display Semibold" pitchFamily="2" charset="0"/>
            </a:endParaRPr>
          </a:p>
          <a:p>
            <a:r>
              <a:rPr lang="en-IN" sz="2800" dirty="0">
                <a:solidFill>
                  <a:schemeClr val="tx1"/>
                </a:solidFill>
                <a:latin typeface="Sitka Display Semibold" pitchFamily="2" charset="0"/>
              </a:rPr>
              <a:t>Pleural Fluid Drain &lt;50ml In 3 Consecutive Days</a:t>
            </a:r>
          </a:p>
          <a:p>
            <a:r>
              <a:rPr lang="en-IN" sz="2800" dirty="0">
                <a:solidFill>
                  <a:schemeClr val="tx1"/>
                </a:solidFill>
                <a:latin typeface="Sitka Display Semibold" pitchFamily="2" charset="0"/>
              </a:rPr>
              <a:t>Change Of </a:t>
            </a:r>
            <a:r>
              <a:rPr lang="en-IN" sz="2800" dirty="0" err="1">
                <a:solidFill>
                  <a:schemeClr val="tx1"/>
                </a:solidFill>
                <a:latin typeface="Sitka Display Semibold" pitchFamily="2" charset="0"/>
              </a:rPr>
              <a:t>Color</a:t>
            </a:r>
            <a:r>
              <a:rPr lang="en-IN" sz="2800" dirty="0">
                <a:solidFill>
                  <a:schemeClr val="tx1"/>
                </a:solidFill>
                <a:latin typeface="Sitka Display Semibold" pitchFamily="2" charset="0"/>
              </a:rPr>
              <a:t> To Normal</a:t>
            </a:r>
          </a:p>
          <a:p>
            <a:pPr marL="0" indent="0">
              <a:buNone/>
            </a:pPr>
            <a:r>
              <a:rPr lang="en-IN" sz="2800" b="1" u="sng" dirty="0">
                <a:solidFill>
                  <a:schemeClr val="tx1"/>
                </a:solidFill>
                <a:latin typeface="Sitka Display Semibold" pitchFamily="2" charset="0"/>
              </a:rPr>
              <a:t>Complications Of Intercostal Tube</a:t>
            </a:r>
          </a:p>
          <a:p>
            <a:r>
              <a:rPr lang="en-IN" sz="2800" dirty="0" err="1">
                <a:solidFill>
                  <a:schemeClr val="tx1"/>
                </a:solidFill>
                <a:latin typeface="Sitka Display Semibold" pitchFamily="2" charset="0"/>
              </a:rPr>
              <a:t>Misposition</a:t>
            </a:r>
            <a:r>
              <a:rPr lang="en-IN" sz="2800" dirty="0">
                <a:solidFill>
                  <a:schemeClr val="tx1"/>
                </a:solidFill>
                <a:latin typeface="Sitka Display Semibold" pitchFamily="2" charset="0"/>
              </a:rPr>
              <a:t> Of Chest Tube</a:t>
            </a:r>
          </a:p>
          <a:p>
            <a:r>
              <a:rPr lang="en-IN" sz="2800" dirty="0">
                <a:solidFill>
                  <a:schemeClr val="tx1"/>
                </a:solidFill>
                <a:latin typeface="Sitka Display Semibold" pitchFamily="2" charset="0"/>
              </a:rPr>
              <a:t>Bleeding And </a:t>
            </a:r>
            <a:r>
              <a:rPr lang="en-IN" sz="2800" dirty="0" err="1">
                <a:solidFill>
                  <a:schemeClr val="tx1"/>
                </a:solidFill>
                <a:latin typeface="Sitka Display Semibold" pitchFamily="2" charset="0"/>
              </a:rPr>
              <a:t>Hemothorax</a:t>
            </a:r>
            <a:endParaRPr lang="en-IN" sz="2800" dirty="0">
              <a:solidFill>
                <a:schemeClr val="tx1"/>
              </a:solidFill>
              <a:latin typeface="Sitka Display Semibold" pitchFamily="2" charset="0"/>
            </a:endParaRPr>
          </a:p>
          <a:p>
            <a:r>
              <a:rPr lang="en-IN" sz="2800" dirty="0">
                <a:solidFill>
                  <a:schemeClr val="tx1"/>
                </a:solidFill>
                <a:latin typeface="Sitka Display Semibold" pitchFamily="2" charset="0"/>
              </a:rPr>
              <a:t>Perforation Of Visceral Organs</a:t>
            </a:r>
          </a:p>
          <a:p>
            <a:r>
              <a:rPr lang="en-IN" sz="2800" dirty="0">
                <a:solidFill>
                  <a:schemeClr val="tx1"/>
                </a:solidFill>
                <a:latin typeface="Sitka Display Semibold" pitchFamily="2" charset="0"/>
              </a:rPr>
              <a:t>Pleural Infection</a:t>
            </a:r>
          </a:p>
          <a:p>
            <a:r>
              <a:rPr lang="en-IN" sz="2800" dirty="0">
                <a:solidFill>
                  <a:schemeClr val="tx1"/>
                </a:solidFill>
                <a:latin typeface="Sitka Display Semibold" pitchFamily="2" charset="0"/>
              </a:rPr>
              <a:t>Subcutaneous Emphysema</a:t>
            </a:r>
          </a:p>
          <a:p>
            <a:r>
              <a:rPr lang="en-IN" sz="2800" dirty="0" err="1">
                <a:solidFill>
                  <a:schemeClr val="tx1"/>
                </a:solidFill>
                <a:latin typeface="Sitka Display Semibold" pitchFamily="2" charset="0"/>
              </a:rPr>
              <a:t>Reexpansion</a:t>
            </a:r>
            <a:r>
              <a:rPr lang="en-IN" sz="2800" dirty="0">
                <a:solidFill>
                  <a:schemeClr val="tx1"/>
                </a:solidFill>
                <a:latin typeface="Sitka Display Semibold" pitchFamily="2" charset="0"/>
              </a:rPr>
              <a:t> Pulmonary </a:t>
            </a:r>
            <a:r>
              <a:rPr lang="en-IN" sz="2800" dirty="0" err="1">
                <a:solidFill>
                  <a:schemeClr val="tx1"/>
                </a:solidFill>
                <a:latin typeface="Sitka Display Semibold" pitchFamily="2" charset="0"/>
              </a:rPr>
              <a:t>Edema</a:t>
            </a:r>
            <a:endParaRPr lang="en-IN" sz="2800" dirty="0">
              <a:solidFill>
                <a:schemeClr val="tx1"/>
              </a:solidFill>
              <a:latin typeface="Sitka Display Semibold" pitchFamily="2" charset="0"/>
            </a:endParaRPr>
          </a:p>
          <a:p>
            <a:pPr marL="0" indent="0">
              <a:buNone/>
            </a:pPr>
            <a:endParaRPr lang="en-IN" b="1" u="sng" dirty="0"/>
          </a:p>
          <a:p>
            <a:pPr marL="0" indent="0">
              <a:buNone/>
            </a:pPr>
            <a:endParaRPr lang="en-IN" dirty="0"/>
          </a:p>
        </p:txBody>
      </p:sp>
    </p:spTree>
    <p:extLst>
      <p:ext uri="{BB962C8B-B14F-4D97-AF65-F5344CB8AC3E}">
        <p14:creationId xmlns:p14="http://schemas.microsoft.com/office/powerpoint/2010/main" val="15955118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746" y="0"/>
            <a:ext cx="10972800" cy="1043609"/>
          </a:xfrm>
        </p:spPr>
        <p:txBody>
          <a:bodyPr/>
          <a:lstStyle/>
          <a:p>
            <a:r>
              <a:rPr lang="en-IN" dirty="0"/>
              <a:t>EVIDENCE BASED STUDY</a:t>
            </a:r>
          </a:p>
        </p:txBody>
      </p:sp>
      <p:sp>
        <p:nvSpPr>
          <p:cNvPr id="3" name="Content Placeholder 2"/>
          <p:cNvSpPr>
            <a:spLocks noGrp="1"/>
          </p:cNvSpPr>
          <p:nvPr>
            <p:ph idx="1"/>
          </p:nvPr>
        </p:nvSpPr>
        <p:spPr>
          <a:xfrm>
            <a:off x="445273" y="954157"/>
            <a:ext cx="11529391" cy="5172007"/>
          </a:xfrm>
        </p:spPr>
        <p:txBody>
          <a:bodyPr>
            <a:normAutofit/>
          </a:bodyPr>
          <a:lstStyle/>
          <a:p>
            <a:r>
              <a:rPr lang="en-US" b="1" dirty="0">
                <a:solidFill>
                  <a:srgbClr val="212121"/>
                </a:solidFill>
                <a:latin typeface="Sitka Display Semibold" pitchFamily="2" charset="0"/>
              </a:rPr>
              <a:t>Background: </a:t>
            </a:r>
            <a:r>
              <a:rPr lang="en-US" dirty="0">
                <a:solidFill>
                  <a:srgbClr val="212121"/>
                </a:solidFill>
                <a:latin typeface="Sitka Display Semibold" pitchFamily="2" charset="0"/>
              </a:rPr>
              <a:t>Conventional treatment (i.e. chest tube insertion and chemical </a:t>
            </a:r>
            <a:r>
              <a:rPr lang="en-US" dirty="0" err="1">
                <a:solidFill>
                  <a:srgbClr val="212121"/>
                </a:solidFill>
                <a:latin typeface="Sitka Display Semibold" pitchFamily="2" charset="0"/>
              </a:rPr>
              <a:t>pleurodesis</a:t>
            </a:r>
            <a:r>
              <a:rPr lang="en-US" dirty="0">
                <a:solidFill>
                  <a:srgbClr val="212121"/>
                </a:solidFill>
                <a:latin typeface="Sitka Display Semibold" pitchFamily="2" charset="0"/>
              </a:rPr>
              <a:t>) still remains standard for patients with secondary spontaneous pneumothorax because the risk of surgical </a:t>
            </a:r>
            <a:r>
              <a:rPr lang="en-US" dirty="0" err="1">
                <a:solidFill>
                  <a:srgbClr val="212121"/>
                </a:solidFill>
                <a:latin typeface="Sitka Display Semibold" pitchFamily="2" charset="0"/>
              </a:rPr>
              <a:t>bullectomy</a:t>
            </a:r>
            <a:r>
              <a:rPr lang="en-US" dirty="0">
                <a:solidFill>
                  <a:srgbClr val="212121"/>
                </a:solidFill>
                <a:latin typeface="Sitka Display Semibold" pitchFamily="2" charset="0"/>
              </a:rPr>
              <a:t> is deemed high in this subset. However, it has been suggested that surgical treatment using </a:t>
            </a:r>
            <a:r>
              <a:rPr lang="en-US" dirty="0" err="1">
                <a:solidFill>
                  <a:srgbClr val="212121"/>
                </a:solidFill>
                <a:latin typeface="Sitka Display Semibold" pitchFamily="2" charset="0"/>
              </a:rPr>
              <a:t>thoracoscopy</a:t>
            </a:r>
            <a:r>
              <a:rPr lang="en-US" dirty="0">
                <a:solidFill>
                  <a:srgbClr val="212121"/>
                </a:solidFill>
                <a:latin typeface="Sitka Display Semibold" pitchFamily="2" charset="0"/>
              </a:rPr>
              <a:t> may expedite postoperative recovery and, thus, may reduce hospital stay.</a:t>
            </a:r>
          </a:p>
          <a:p>
            <a:endParaRPr lang="en-US" dirty="0">
              <a:solidFill>
                <a:srgbClr val="212121"/>
              </a:solidFill>
              <a:latin typeface="Sitka Display Semibold" pitchFamily="2" charset="0"/>
            </a:endParaRPr>
          </a:p>
          <a:p>
            <a:pPr marL="0" indent="0">
              <a:buNone/>
            </a:pPr>
            <a:endParaRPr lang="en-US" dirty="0">
              <a:solidFill>
                <a:srgbClr val="212121"/>
              </a:solidFill>
              <a:latin typeface="Sitka Display Semibold" pitchFamily="2" charset="0"/>
            </a:endParaRPr>
          </a:p>
          <a:p>
            <a:r>
              <a:rPr lang="en-US" b="1" dirty="0">
                <a:solidFill>
                  <a:srgbClr val="212121"/>
                </a:solidFill>
                <a:latin typeface="Sitka Display Semibold" pitchFamily="2" charset="0"/>
              </a:rPr>
              <a:t>Materials and methods: </a:t>
            </a:r>
            <a:r>
              <a:rPr lang="en-US" dirty="0">
                <a:solidFill>
                  <a:srgbClr val="212121"/>
                </a:solidFill>
                <a:latin typeface="Sitka Display Semibold" pitchFamily="2" charset="0"/>
              </a:rPr>
              <a:t>Retrospective review of 61 patients with secondary spontaneous pneumothorax, who underwent conventional treatment (n=39) or video-assisted </a:t>
            </a:r>
            <a:r>
              <a:rPr lang="en-US" dirty="0" err="1">
                <a:solidFill>
                  <a:srgbClr val="212121"/>
                </a:solidFill>
                <a:latin typeface="Sitka Display Semibold" pitchFamily="2" charset="0"/>
              </a:rPr>
              <a:t>thoracoscopic</a:t>
            </a:r>
            <a:r>
              <a:rPr lang="en-US" dirty="0">
                <a:solidFill>
                  <a:srgbClr val="212121"/>
                </a:solidFill>
                <a:latin typeface="Sitka Display Semibold" pitchFamily="2" charset="0"/>
              </a:rPr>
              <a:t> surgery (VATS) (n=22) between January 2007 and December 2009, was performed. Talc was used for chemical </a:t>
            </a:r>
            <a:r>
              <a:rPr lang="en-US" dirty="0" err="1">
                <a:solidFill>
                  <a:srgbClr val="212121"/>
                </a:solidFill>
                <a:latin typeface="Sitka Display Semibold" pitchFamily="2" charset="0"/>
              </a:rPr>
              <a:t>pleurodesis</a:t>
            </a:r>
            <a:r>
              <a:rPr lang="en-US" dirty="0">
                <a:solidFill>
                  <a:srgbClr val="212121"/>
                </a:solidFill>
                <a:latin typeface="Sitka Display Semibold" pitchFamily="2" charset="0"/>
              </a:rPr>
              <a:t> in both groups.</a:t>
            </a:r>
          </a:p>
        </p:txBody>
      </p:sp>
    </p:spTree>
    <p:extLst>
      <p:ext uri="{BB962C8B-B14F-4D97-AF65-F5344CB8AC3E}">
        <p14:creationId xmlns:p14="http://schemas.microsoft.com/office/powerpoint/2010/main" val="30539143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906" y="262393"/>
            <a:ext cx="11240494" cy="5863771"/>
          </a:xfrm>
        </p:spPr>
        <p:txBody>
          <a:bodyPr/>
          <a:lstStyle/>
          <a:p>
            <a:r>
              <a:rPr lang="en-US" b="1" dirty="0">
                <a:solidFill>
                  <a:srgbClr val="212121"/>
                </a:solidFill>
                <a:latin typeface="Sitka Display Semibold" pitchFamily="2" charset="0"/>
              </a:rPr>
              <a:t>Results: </a:t>
            </a:r>
            <a:r>
              <a:rPr lang="en-US" dirty="0">
                <a:solidFill>
                  <a:srgbClr val="212121"/>
                </a:solidFill>
                <a:latin typeface="Sitka Display Semibold" pitchFamily="2" charset="0"/>
              </a:rPr>
              <a:t>Hospital stay of conventional treatment group and VATS group was 14.2±14.2 days (4~58 days) and 10.6±5.8 days (5~32 days), respectively, with statistically significant difference (p=0.033). Recurrence rate of conventional treatment group was also significantly higher (12/39, 30%) compared to VATS group (1/22, 4.5%) (p=0.016).</a:t>
            </a:r>
          </a:p>
          <a:p>
            <a:endParaRPr lang="en-US" dirty="0">
              <a:solidFill>
                <a:srgbClr val="212121"/>
              </a:solidFill>
              <a:latin typeface="Sitka Display Semibold" pitchFamily="2" charset="0"/>
            </a:endParaRPr>
          </a:p>
          <a:p>
            <a:pPr marL="0" indent="0">
              <a:buNone/>
            </a:pPr>
            <a:endParaRPr lang="en-US" dirty="0">
              <a:solidFill>
                <a:srgbClr val="212121"/>
              </a:solidFill>
              <a:latin typeface="Sitka Display Semibold" pitchFamily="2" charset="0"/>
            </a:endParaRPr>
          </a:p>
          <a:p>
            <a:r>
              <a:rPr lang="en-US" b="1" dirty="0">
                <a:solidFill>
                  <a:srgbClr val="212121"/>
                </a:solidFill>
                <a:latin typeface="Sitka Display Semibold" pitchFamily="2" charset="0"/>
              </a:rPr>
              <a:t>Conclusion: </a:t>
            </a:r>
            <a:r>
              <a:rPr lang="en-US" dirty="0">
                <a:solidFill>
                  <a:srgbClr val="212121"/>
                </a:solidFill>
                <a:latin typeface="Sitka Display Semibold" pitchFamily="2" charset="0"/>
              </a:rPr>
              <a:t>In selected patients with secondary spontaneous pneumothorax with continuous air leak or inadequate lung expansion, </a:t>
            </a:r>
            <a:r>
              <a:rPr lang="en-US" dirty="0" err="1">
                <a:solidFill>
                  <a:srgbClr val="212121"/>
                </a:solidFill>
                <a:latin typeface="Sitka Display Semibold" pitchFamily="2" charset="0"/>
              </a:rPr>
              <a:t>thoracoscopic</a:t>
            </a:r>
            <a:r>
              <a:rPr lang="en-US" dirty="0">
                <a:solidFill>
                  <a:srgbClr val="212121"/>
                </a:solidFill>
                <a:latin typeface="Sitka Display Semibold" pitchFamily="2" charset="0"/>
              </a:rPr>
              <a:t> surgery with chemical </a:t>
            </a:r>
            <a:r>
              <a:rPr lang="en-US" dirty="0" err="1">
                <a:solidFill>
                  <a:srgbClr val="212121"/>
                </a:solidFill>
                <a:latin typeface="Sitka Display Semibold" pitchFamily="2" charset="0"/>
              </a:rPr>
              <a:t>pleurodesis</a:t>
            </a:r>
            <a:r>
              <a:rPr lang="en-US" dirty="0">
                <a:solidFill>
                  <a:srgbClr val="212121"/>
                </a:solidFill>
                <a:latin typeface="Sitka Display Semibold" pitchFamily="2" charset="0"/>
              </a:rPr>
              <a:t> using talc results in shorter hospital stay and lower recurrence rate compared to conventional approach.</a:t>
            </a:r>
          </a:p>
          <a:p>
            <a:endParaRPr lang="en-IN" dirty="0"/>
          </a:p>
        </p:txBody>
      </p:sp>
    </p:spTree>
    <p:extLst>
      <p:ext uri="{BB962C8B-B14F-4D97-AF65-F5344CB8AC3E}">
        <p14:creationId xmlns:p14="http://schemas.microsoft.com/office/powerpoint/2010/main" val="3221070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REFERENCE</a:t>
            </a:r>
          </a:p>
        </p:txBody>
      </p:sp>
      <p:sp>
        <p:nvSpPr>
          <p:cNvPr id="3" name="Content Placeholder 2"/>
          <p:cNvSpPr>
            <a:spLocks noGrp="1"/>
          </p:cNvSpPr>
          <p:nvPr>
            <p:ph idx="1"/>
          </p:nvPr>
        </p:nvSpPr>
        <p:spPr/>
        <p:txBody>
          <a:bodyPr/>
          <a:lstStyle/>
          <a:p>
            <a:r>
              <a:rPr lang="en-IN" dirty="0">
                <a:solidFill>
                  <a:schemeClr val="tx1"/>
                </a:solidFill>
                <a:latin typeface="Sitka Display Semibold" pitchFamily="2" charset="0"/>
              </a:rPr>
              <a:t>Pleural disease by </a:t>
            </a:r>
            <a:r>
              <a:rPr lang="en-IN" dirty="0" err="1">
                <a:solidFill>
                  <a:schemeClr val="tx1"/>
                </a:solidFill>
                <a:latin typeface="Sitka Display Semibold" pitchFamily="2" charset="0"/>
              </a:rPr>
              <a:t>richard</a:t>
            </a:r>
            <a:r>
              <a:rPr lang="en-IN" dirty="0">
                <a:solidFill>
                  <a:schemeClr val="tx1"/>
                </a:solidFill>
                <a:latin typeface="Sitka Display Semibold" pitchFamily="2" charset="0"/>
              </a:rPr>
              <a:t> light</a:t>
            </a:r>
          </a:p>
          <a:p>
            <a:r>
              <a:rPr lang="en-IN" dirty="0">
                <a:solidFill>
                  <a:schemeClr val="tx1"/>
                </a:solidFill>
                <a:latin typeface="Sitka Display Semibold" pitchFamily="2" charset="0"/>
              </a:rPr>
              <a:t>Bedside respiratory medicine by </a:t>
            </a:r>
            <a:r>
              <a:rPr lang="en-IN" dirty="0" err="1">
                <a:solidFill>
                  <a:schemeClr val="tx1"/>
                </a:solidFill>
                <a:latin typeface="Sitka Display Semibold" pitchFamily="2" charset="0"/>
              </a:rPr>
              <a:t>hazarika</a:t>
            </a:r>
            <a:endParaRPr lang="en-IN" dirty="0">
              <a:solidFill>
                <a:schemeClr val="tx1"/>
              </a:solidFill>
              <a:latin typeface="Sitka Display Semibold" pitchFamily="2" charset="0"/>
            </a:endParaRPr>
          </a:p>
        </p:txBody>
      </p:sp>
    </p:spTree>
    <p:extLst>
      <p:ext uri="{BB962C8B-B14F-4D97-AF65-F5344CB8AC3E}">
        <p14:creationId xmlns:p14="http://schemas.microsoft.com/office/powerpoint/2010/main" val="1443708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D54B71-4659-452F-ADCD-AC98114FF3F5}"/>
              </a:ext>
            </a:extLst>
          </p:cNvPr>
          <p:cNvSpPr>
            <a:spLocks noGrp="1"/>
          </p:cNvSpPr>
          <p:nvPr>
            <p:ph idx="1"/>
          </p:nvPr>
        </p:nvSpPr>
        <p:spPr>
          <a:xfrm>
            <a:off x="838200" y="1825625"/>
            <a:ext cx="10515600" cy="1603375"/>
          </a:xfrm>
        </p:spPr>
        <p:txBody>
          <a:bodyPr>
            <a:normAutofit/>
          </a:bodyPr>
          <a:lstStyle/>
          <a:p>
            <a:pPr marL="0" indent="0" algn="ctr">
              <a:buNone/>
            </a:pPr>
            <a:r>
              <a:rPr lang="en-IN" sz="8800" b="1" i="1" dirty="0"/>
              <a:t>Thank u</a:t>
            </a:r>
          </a:p>
        </p:txBody>
      </p:sp>
    </p:spTree>
    <p:extLst>
      <p:ext uri="{BB962C8B-B14F-4D97-AF65-F5344CB8AC3E}">
        <p14:creationId xmlns:p14="http://schemas.microsoft.com/office/powerpoint/2010/main" val="421424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500E-E14B-4A29-89CC-7CFEB192B7CB}"/>
              </a:ext>
            </a:extLst>
          </p:cNvPr>
          <p:cNvSpPr>
            <a:spLocks noGrp="1"/>
          </p:cNvSpPr>
          <p:nvPr>
            <p:ph type="title"/>
          </p:nvPr>
        </p:nvSpPr>
        <p:spPr/>
        <p:txBody>
          <a:bodyPr>
            <a:normAutofit/>
          </a:bodyPr>
          <a:lstStyle/>
          <a:p>
            <a:r>
              <a:rPr lang="en-IN" sz="3600" u="sng" dirty="0">
                <a:latin typeface="Times New Roman" panose="02020603050405020304" pitchFamily="18" charset="0"/>
                <a:cs typeface="Times New Roman" panose="02020603050405020304" pitchFamily="18" charset="0"/>
              </a:rPr>
              <a:t>physiologic consequences of a pneumothorax</a:t>
            </a:r>
          </a:p>
        </p:txBody>
      </p:sp>
      <p:sp>
        <p:nvSpPr>
          <p:cNvPr id="3" name="Content Placeholder 2">
            <a:extLst>
              <a:ext uri="{FF2B5EF4-FFF2-40B4-BE49-F238E27FC236}">
                <a16:creationId xmlns:a16="http://schemas.microsoft.com/office/drawing/2014/main" id="{1ED5DAB4-ABB4-4E64-9B98-5789B6D7560B}"/>
              </a:ext>
            </a:extLst>
          </p:cNvPr>
          <p:cNvSpPr>
            <a:spLocks noGrp="1"/>
          </p:cNvSpPr>
          <p:nvPr>
            <p:ph idx="1"/>
          </p:nvPr>
        </p:nvSpPr>
        <p:spPr>
          <a:xfrm>
            <a:off x="838200" y="1825625"/>
            <a:ext cx="10045823" cy="4351338"/>
          </a:xfrm>
        </p:spPr>
        <p:txBody>
          <a:bodyPr/>
          <a:lstStyle/>
          <a:p>
            <a:r>
              <a:rPr lang="en-IN" dirty="0">
                <a:solidFill>
                  <a:schemeClr val="tx1"/>
                </a:solidFill>
                <a:latin typeface="Times New Roman" panose="02020603050405020304" pitchFamily="18" charset="0"/>
                <a:cs typeface="Times New Roman" panose="02020603050405020304" pitchFamily="18" charset="0"/>
              </a:rPr>
              <a:t>decrease in the vital capacity of the lung.</a:t>
            </a:r>
          </a:p>
          <a:p>
            <a:pPr marL="0" indent="0">
              <a:buNone/>
            </a:pPr>
            <a:endParaRPr lang="en-IN" dirty="0">
              <a:solidFill>
                <a:schemeClr val="tx1"/>
              </a:solidFill>
              <a:latin typeface="Times New Roman" panose="02020603050405020304" pitchFamily="18" charset="0"/>
              <a:cs typeface="Times New Roman" panose="02020603050405020304" pitchFamily="18" charset="0"/>
            </a:endParaRPr>
          </a:p>
          <a:p>
            <a:r>
              <a:rPr lang="en-IN" dirty="0">
                <a:solidFill>
                  <a:schemeClr val="tx1"/>
                </a:solidFill>
                <a:latin typeface="Times New Roman" panose="02020603050405020304" pitchFamily="18" charset="0"/>
                <a:cs typeface="Times New Roman" panose="02020603050405020304" pitchFamily="18" charset="0"/>
              </a:rPr>
              <a:t>decrease in the PaO2 due to low ventilation–perfusion(V/Q) ratios, anatomic shunts, and, occasionally, alveolar hypoventilation.</a:t>
            </a:r>
          </a:p>
          <a:p>
            <a:pPr marL="0" indent="0">
              <a:buNone/>
            </a:pPr>
            <a:r>
              <a:rPr lang="en-IN" dirty="0">
                <a:solidFill>
                  <a:schemeClr val="tx1"/>
                </a:solidFill>
                <a:latin typeface="Times New Roman" panose="02020603050405020304" pitchFamily="18" charset="0"/>
                <a:cs typeface="Times New Roman" panose="02020603050405020304" pitchFamily="18" charset="0"/>
              </a:rPr>
              <a:t> </a:t>
            </a:r>
          </a:p>
          <a:p>
            <a:r>
              <a:rPr lang="en-IN" dirty="0">
                <a:solidFill>
                  <a:schemeClr val="tx1"/>
                </a:solidFill>
                <a:latin typeface="Times New Roman" panose="02020603050405020304" pitchFamily="18" charset="0"/>
                <a:cs typeface="Times New Roman" panose="02020603050405020304" pitchFamily="18" charset="0"/>
              </a:rPr>
              <a:t>Total lung capacity, functional residual capacity, and diffusing capacity are also reduced.</a:t>
            </a:r>
          </a:p>
        </p:txBody>
      </p:sp>
    </p:spTree>
    <p:extLst>
      <p:ext uri="{BB962C8B-B14F-4D97-AF65-F5344CB8AC3E}">
        <p14:creationId xmlns:p14="http://schemas.microsoft.com/office/powerpoint/2010/main" val="3681762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400" b="1" u="sng" dirty="0"/>
              <a:t>ANATOMICAL TYPES OF PNEUMOTHORAX</a:t>
            </a:r>
            <a:endParaRPr lang="en-IN" sz="4400" dirty="0"/>
          </a:p>
        </p:txBody>
      </p:sp>
      <p:sp>
        <p:nvSpPr>
          <p:cNvPr id="3" name="Content Placeholder 2"/>
          <p:cNvSpPr>
            <a:spLocks noGrp="1"/>
          </p:cNvSpPr>
          <p:nvPr>
            <p:ph idx="1"/>
          </p:nvPr>
        </p:nvSpPr>
        <p:spPr/>
        <p:txBody>
          <a:bodyPr/>
          <a:lstStyle/>
          <a:p>
            <a:r>
              <a:rPr lang="en-IN" sz="2400" b="1" dirty="0">
                <a:solidFill>
                  <a:schemeClr val="tx1"/>
                </a:solidFill>
              </a:rPr>
              <a:t>Closed pneumothorax</a:t>
            </a:r>
            <a:r>
              <a:rPr lang="en-IN" sz="2400" dirty="0">
                <a:solidFill>
                  <a:schemeClr val="tx1"/>
                </a:solidFill>
              </a:rPr>
              <a:t>-the pleural cavity pressure is less than atmospheric pressure. the amount of air entering the pleural cavity does not increase.</a:t>
            </a:r>
          </a:p>
          <a:p>
            <a:pPr marL="114300" indent="0">
              <a:buNone/>
            </a:pPr>
            <a:endParaRPr lang="en-IN" sz="2400" dirty="0">
              <a:solidFill>
                <a:schemeClr val="tx1"/>
              </a:solidFill>
            </a:endParaRPr>
          </a:p>
          <a:p>
            <a:r>
              <a:rPr lang="en-IN" sz="2400" b="1" dirty="0">
                <a:solidFill>
                  <a:schemeClr val="tx1"/>
                </a:solidFill>
              </a:rPr>
              <a:t>Open pneumothorax</a:t>
            </a:r>
            <a:r>
              <a:rPr lang="en-IN" sz="2400" dirty="0">
                <a:solidFill>
                  <a:schemeClr val="tx1"/>
                </a:solidFill>
              </a:rPr>
              <a:t>-the pleural cavity </a:t>
            </a:r>
            <a:r>
              <a:rPr lang="en-IN" sz="2400" dirty="0" err="1">
                <a:solidFill>
                  <a:schemeClr val="tx1"/>
                </a:solidFill>
              </a:rPr>
              <a:t>presssure</a:t>
            </a:r>
            <a:r>
              <a:rPr lang="en-IN" sz="2400" dirty="0">
                <a:solidFill>
                  <a:schemeClr val="tx1"/>
                </a:solidFill>
              </a:rPr>
              <a:t> is equal to atmospheric pressure. so air circulates freely.</a:t>
            </a:r>
          </a:p>
          <a:p>
            <a:pPr marL="114300" indent="0">
              <a:buNone/>
            </a:pPr>
            <a:endParaRPr lang="en-IN" sz="2400" dirty="0">
              <a:solidFill>
                <a:schemeClr val="tx1"/>
              </a:solidFill>
            </a:endParaRPr>
          </a:p>
          <a:p>
            <a:r>
              <a:rPr lang="en-IN" sz="2400" b="1" dirty="0">
                <a:solidFill>
                  <a:schemeClr val="tx1"/>
                </a:solidFill>
              </a:rPr>
              <a:t>Tension pneumothorax</a:t>
            </a:r>
            <a:r>
              <a:rPr lang="en-IN" sz="2400" dirty="0">
                <a:solidFill>
                  <a:schemeClr val="tx1"/>
                </a:solidFill>
              </a:rPr>
              <a:t>-the pleural cavity pressure is more than atmospheric pressure.  air accumulates in the pleural cavity</a:t>
            </a:r>
            <a:endParaRPr lang="en-IN" dirty="0">
              <a:solidFill>
                <a:schemeClr val="tx1"/>
              </a:solidFill>
            </a:endParaRPr>
          </a:p>
        </p:txBody>
      </p:sp>
    </p:spTree>
    <p:extLst>
      <p:ext uri="{BB962C8B-B14F-4D97-AF65-F5344CB8AC3E}">
        <p14:creationId xmlns:p14="http://schemas.microsoft.com/office/powerpoint/2010/main" val="169326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EA374-F948-433D-B4CA-D86564BC25A4}"/>
              </a:ext>
            </a:extLst>
          </p:cNvPr>
          <p:cNvSpPr>
            <a:spLocks noGrp="1"/>
          </p:cNvSpPr>
          <p:nvPr>
            <p:ph type="title"/>
          </p:nvPr>
        </p:nvSpPr>
        <p:spPr>
          <a:xfrm>
            <a:off x="838200" y="365126"/>
            <a:ext cx="10515600" cy="913258"/>
          </a:xfrm>
        </p:spPr>
        <p:txBody>
          <a:bodyPr>
            <a:normAutofit/>
          </a:bodyPr>
          <a:lstStyle/>
          <a:p>
            <a:r>
              <a:rPr lang="en-IN" sz="4000" u="sng" dirty="0">
                <a:latin typeface="+mn-lt"/>
                <a:cs typeface="Times New Roman" panose="02020603050405020304" pitchFamily="18" charset="0"/>
              </a:rPr>
              <a:t>Primary spontaneous pneumothorax</a:t>
            </a:r>
          </a:p>
        </p:txBody>
      </p:sp>
      <p:sp>
        <p:nvSpPr>
          <p:cNvPr id="3" name="Content Placeholder 2">
            <a:extLst>
              <a:ext uri="{FF2B5EF4-FFF2-40B4-BE49-F238E27FC236}">
                <a16:creationId xmlns:a16="http://schemas.microsoft.com/office/drawing/2014/main" id="{B5427FE2-1DD7-4F55-B851-9C48E194948F}"/>
              </a:ext>
            </a:extLst>
          </p:cNvPr>
          <p:cNvSpPr>
            <a:spLocks noGrp="1"/>
          </p:cNvSpPr>
          <p:nvPr>
            <p:ph idx="1"/>
          </p:nvPr>
        </p:nvSpPr>
        <p:spPr>
          <a:xfrm>
            <a:off x="363984" y="1402672"/>
            <a:ext cx="11390050" cy="5090202"/>
          </a:xfrm>
        </p:spPr>
        <p:txBody>
          <a:bodyPr/>
          <a:lstStyle/>
          <a:p>
            <a:r>
              <a:rPr lang="en-IN" dirty="0">
                <a:solidFill>
                  <a:schemeClr val="tx1"/>
                </a:solidFill>
                <a:latin typeface="Sitka Display Semibold" pitchFamily="2" charset="0"/>
                <a:cs typeface="Times New Roman" panose="02020603050405020304" pitchFamily="18" charset="0"/>
              </a:rPr>
              <a:t>From </a:t>
            </a:r>
            <a:r>
              <a:rPr lang="en-IN" u="sng" dirty="0">
                <a:solidFill>
                  <a:schemeClr val="tx1"/>
                </a:solidFill>
                <a:latin typeface="Sitka Display Semibold" pitchFamily="2" charset="0"/>
                <a:cs typeface="Times New Roman" panose="02020603050405020304" pitchFamily="18" charset="0"/>
              </a:rPr>
              <a:t>rupture of subpleural emphysematous blebs</a:t>
            </a:r>
            <a:r>
              <a:rPr lang="en-IN" dirty="0">
                <a:solidFill>
                  <a:schemeClr val="tx1"/>
                </a:solidFill>
                <a:latin typeface="Sitka Display Semibold" pitchFamily="2" charset="0"/>
                <a:cs typeface="Times New Roman" panose="02020603050405020304" pitchFamily="18" charset="0"/>
              </a:rPr>
              <a:t> located in apices of lung</a:t>
            </a:r>
          </a:p>
          <a:p>
            <a:pPr marL="0" indent="0">
              <a:buNone/>
            </a:pPr>
            <a:r>
              <a:rPr lang="en-IN" dirty="0">
                <a:solidFill>
                  <a:schemeClr val="tx1"/>
                </a:solidFill>
                <a:latin typeface="Sitka Display Semibold" pitchFamily="2" charset="0"/>
                <a:cs typeface="Times New Roman" panose="02020603050405020304" pitchFamily="18" charset="0"/>
              </a:rPr>
              <a:t>	Pathogenesis – airway inflammation</a:t>
            </a:r>
          </a:p>
          <a:p>
            <a:pPr marL="0" indent="0">
              <a:buNone/>
            </a:pPr>
            <a:r>
              <a:rPr lang="en-IN" dirty="0">
                <a:solidFill>
                  <a:schemeClr val="tx1"/>
                </a:solidFill>
                <a:latin typeface="Sitka Display Semibold" pitchFamily="2" charset="0"/>
                <a:cs typeface="Times New Roman" panose="02020603050405020304" pitchFamily="18" charset="0"/>
              </a:rPr>
              <a:t>		                Respiratory bronchiolitis</a:t>
            </a:r>
          </a:p>
          <a:p>
            <a:pPr marL="0" indent="0">
              <a:buNone/>
            </a:pPr>
            <a:r>
              <a:rPr lang="en-IN" dirty="0">
                <a:solidFill>
                  <a:schemeClr val="tx1"/>
                </a:solidFill>
                <a:latin typeface="Sitka Display Semibold" pitchFamily="2" charset="0"/>
                <a:cs typeface="Times New Roman" panose="02020603050405020304" pitchFamily="18" charset="0"/>
              </a:rPr>
              <a:t>	More in cigarette smokers – due to airway inflammation by smoking</a:t>
            </a:r>
          </a:p>
          <a:p>
            <a:r>
              <a:rPr lang="en-IN" u="sng" dirty="0">
                <a:solidFill>
                  <a:schemeClr val="tx1"/>
                </a:solidFill>
                <a:latin typeface="Sitka Display Semibold" pitchFamily="2" charset="0"/>
                <a:cs typeface="Times New Roman" panose="02020603050405020304" pitchFamily="18" charset="0"/>
              </a:rPr>
              <a:t>Abnormal regions of visceral pleura </a:t>
            </a:r>
            <a:r>
              <a:rPr lang="en-IN" dirty="0">
                <a:solidFill>
                  <a:schemeClr val="tx1"/>
                </a:solidFill>
                <a:latin typeface="Sitka Display Semibold" pitchFamily="2" charset="0"/>
                <a:cs typeface="Times New Roman" panose="02020603050405020304" pitchFamily="18" charset="0"/>
              </a:rPr>
              <a:t>– leakage of air occurs through this area  </a:t>
            </a:r>
          </a:p>
          <a:p>
            <a:r>
              <a:rPr lang="en-IN" dirty="0">
                <a:solidFill>
                  <a:schemeClr val="tx1"/>
                </a:solidFill>
                <a:latin typeface="Sitka Display Semibold" pitchFamily="2" charset="0"/>
                <a:cs typeface="Times New Roman" panose="02020603050405020304" pitchFamily="18" charset="0"/>
              </a:rPr>
              <a:t>During days when there are </a:t>
            </a:r>
            <a:r>
              <a:rPr lang="en-IN" u="sng" dirty="0">
                <a:solidFill>
                  <a:schemeClr val="tx1"/>
                </a:solidFill>
                <a:latin typeface="Sitka Display Semibold" pitchFamily="2" charset="0"/>
                <a:cs typeface="Times New Roman" panose="02020603050405020304" pitchFamily="18" charset="0"/>
              </a:rPr>
              <a:t>broad swings in atmospheric pressure</a:t>
            </a:r>
          </a:p>
          <a:p>
            <a:r>
              <a:rPr lang="en-IN" dirty="0">
                <a:solidFill>
                  <a:schemeClr val="tx1"/>
                </a:solidFill>
                <a:latin typeface="Sitka Display Semibold" pitchFamily="2" charset="0"/>
                <a:cs typeface="Times New Roman" panose="02020603050405020304" pitchFamily="18" charset="0"/>
              </a:rPr>
              <a:t>Upon exposure to </a:t>
            </a:r>
            <a:r>
              <a:rPr lang="en-IN" u="sng" dirty="0">
                <a:solidFill>
                  <a:schemeClr val="tx1"/>
                </a:solidFill>
                <a:latin typeface="Sitka Display Semibold" pitchFamily="2" charset="0"/>
                <a:cs typeface="Times New Roman" panose="02020603050405020304" pitchFamily="18" charset="0"/>
              </a:rPr>
              <a:t>loud music</a:t>
            </a:r>
          </a:p>
          <a:p>
            <a:r>
              <a:rPr lang="en-IN" u="sng" dirty="0">
                <a:solidFill>
                  <a:schemeClr val="tx1"/>
                </a:solidFill>
                <a:latin typeface="Sitka Display Semibold" pitchFamily="2" charset="0"/>
                <a:cs typeface="Times New Roman" panose="02020603050405020304" pitchFamily="18" charset="0"/>
              </a:rPr>
              <a:t>Taller &amp; thinner</a:t>
            </a:r>
            <a:r>
              <a:rPr lang="en-IN" dirty="0">
                <a:solidFill>
                  <a:schemeClr val="tx1"/>
                </a:solidFill>
                <a:latin typeface="Sitka Display Semibold" pitchFamily="2" charset="0"/>
                <a:cs typeface="Times New Roman" panose="02020603050405020304" pitchFamily="18" charset="0"/>
              </a:rPr>
              <a:t> individuals</a:t>
            </a:r>
          </a:p>
          <a:p>
            <a:r>
              <a:rPr lang="en-IN" u="sng" dirty="0">
                <a:solidFill>
                  <a:schemeClr val="tx1"/>
                </a:solidFill>
                <a:latin typeface="Sitka Display Semibold" pitchFamily="2" charset="0"/>
                <a:cs typeface="Times New Roman" panose="02020603050405020304" pitchFamily="18" charset="0"/>
              </a:rPr>
              <a:t>Familial tendencies</a:t>
            </a:r>
            <a:r>
              <a:rPr lang="en-IN" dirty="0">
                <a:solidFill>
                  <a:schemeClr val="tx1"/>
                </a:solidFill>
                <a:latin typeface="Sitka Display Semibold" pitchFamily="2" charset="0"/>
                <a:cs typeface="Times New Roman" panose="02020603050405020304" pitchFamily="18" charset="0"/>
              </a:rPr>
              <a:t> – individual with HLA haplotype A</a:t>
            </a:r>
            <a:r>
              <a:rPr lang="en-IN" baseline="-25000" dirty="0">
                <a:solidFill>
                  <a:schemeClr val="tx1"/>
                </a:solidFill>
                <a:latin typeface="Sitka Display Semibold" pitchFamily="2" charset="0"/>
                <a:cs typeface="Times New Roman" panose="02020603050405020304" pitchFamily="18" charset="0"/>
              </a:rPr>
              <a:t>2</a:t>
            </a:r>
            <a:r>
              <a:rPr lang="en-IN" dirty="0">
                <a:solidFill>
                  <a:schemeClr val="tx1"/>
                </a:solidFill>
                <a:latin typeface="Sitka Display Semibold" pitchFamily="2" charset="0"/>
                <a:cs typeface="Times New Roman" panose="02020603050405020304" pitchFamily="18" charset="0"/>
              </a:rPr>
              <a:t>, B</a:t>
            </a:r>
            <a:r>
              <a:rPr lang="en-IN" baseline="-25000" dirty="0">
                <a:solidFill>
                  <a:schemeClr val="tx1"/>
                </a:solidFill>
                <a:latin typeface="Sitka Display Semibold" pitchFamily="2" charset="0"/>
                <a:cs typeface="Times New Roman" panose="02020603050405020304" pitchFamily="18" charset="0"/>
              </a:rPr>
              <a:t>40</a:t>
            </a:r>
            <a:r>
              <a:rPr lang="en-IN" dirty="0">
                <a:solidFill>
                  <a:schemeClr val="tx1"/>
                </a:solidFill>
                <a:latin typeface="Sitka Display Semibold" pitchFamily="2" charset="0"/>
                <a:cs typeface="Times New Roman" panose="02020603050405020304" pitchFamily="18" charset="0"/>
              </a:rPr>
              <a:t> more likely</a:t>
            </a:r>
          </a:p>
          <a:p>
            <a:pPr marL="0" indent="0">
              <a:buNone/>
            </a:pPr>
            <a:endParaRPr lang="en-IN" u="sng" dirty="0">
              <a:cs typeface="Times New Roman" panose="02020603050405020304" pitchFamily="18" charset="0"/>
            </a:endParaRPr>
          </a:p>
        </p:txBody>
      </p:sp>
    </p:spTree>
    <p:extLst>
      <p:ext uri="{BB962C8B-B14F-4D97-AF65-F5344CB8AC3E}">
        <p14:creationId xmlns:p14="http://schemas.microsoft.com/office/powerpoint/2010/main" val="314020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8C0076-7D04-4E8A-A6E7-F80C4846FC04}"/>
              </a:ext>
            </a:extLst>
          </p:cNvPr>
          <p:cNvSpPr>
            <a:spLocks noGrp="1"/>
          </p:cNvSpPr>
          <p:nvPr>
            <p:ph idx="1"/>
          </p:nvPr>
        </p:nvSpPr>
        <p:spPr>
          <a:xfrm>
            <a:off x="838200" y="301841"/>
            <a:ext cx="10515600" cy="6178858"/>
          </a:xfrm>
        </p:spPr>
        <p:txBody>
          <a:bodyPr>
            <a:normAutofit fontScale="92500" lnSpcReduction="20000"/>
          </a:bodyPr>
          <a:lstStyle/>
          <a:p>
            <a:pPr>
              <a:buFont typeface="Wingdings" panose="05000000000000000000" pitchFamily="2" charset="2"/>
              <a:buChar char="Ø"/>
            </a:pPr>
            <a:r>
              <a:rPr lang="en-IN" sz="2600" dirty="0" err="1">
                <a:solidFill>
                  <a:schemeClr val="tx1"/>
                </a:solidFill>
                <a:latin typeface="Sitka Display Semibold" pitchFamily="2" charset="0"/>
              </a:rPr>
              <a:t>Inheritated</a:t>
            </a:r>
            <a:r>
              <a:rPr lang="en-IN" sz="2600" dirty="0">
                <a:solidFill>
                  <a:schemeClr val="tx1"/>
                </a:solidFill>
                <a:latin typeface="Sitka Display Semibold" pitchFamily="2" charset="0"/>
              </a:rPr>
              <a:t> disease associated with pneumothorax –			</a:t>
            </a:r>
          </a:p>
          <a:p>
            <a:pPr marL="0" indent="0">
              <a:buNone/>
            </a:pPr>
            <a:r>
              <a:rPr lang="en-IN" sz="2600" dirty="0">
                <a:solidFill>
                  <a:schemeClr val="tx1"/>
                </a:solidFill>
                <a:latin typeface="Sitka Display Semibold" pitchFamily="2" charset="0"/>
              </a:rPr>
              <a:t>	</a:t>
            </a:r>
            <a:r>
              <a:rPr lang="en-IN" sz="2600" dirty="0" err="1">
                <a:solidFill>
                  <a:schemeClr val="tx1"/>
                </a:solidFill>
                <a:latin typeface="Sitka Display Semibold" pitchFamily="2" charset="0"/>
              </a:rPr>
              <a:t>Marfan’s</a:t>
            </a:r>
            <a:r>
              <a:rPr lang="en-IN" sz="2600" dirty="0">
                <a:solidFill>
                  <a:schemeClr val="tx1"/>
                </a:solidFill>
                <a:latin typeface="Sitka Display Semibold" pitchFamily="2" charset="0"/>
              </a:rPr>
              <a:t> syndrome,</a:t>
            </a:r>
          </a:p>
          <a:p>
            <a:pPr marL="0" indent="0">
              <a:buNone/>
            </a:pPr>
            <a:r>
              <a:rPr lang="en-IN" sz="2600" dirty="0">
                <a:solidFill>
                  <a:schemeClr val="tx1"/>
                </a:solidFill>
                <a:latin typeface="Sitka Display Semibold" pitchFamily="2" charset="0"/>
              </a:rPr>
              <a:t> 	</a:t>
            </a:r>
            <a:r>
              <a:rPr lang="en-IN" sz="2600" dirty="0" err="1">
                <a:solidFill>
                  <a:schemeClr val="tx1"/>
                </a:solidFill>
                <a:latin typeface="Sitka Display Semibold" pitchFamily="2" charset="0"/>
              </a:rPr>
              <a:t>Homocystinuria</a:t>
            </a:r>
            <a:r>
              <a:rPr lang="en-IN" sz="2600" dirty="0">
                <a:solidFill>
                  <a:schemeClr val="tx1"/>
                </a:solidFill>
                <a:latin typeface="Sitka Display Semibold" pitchFamily="2" charset="0"/>
              </a:rPr>
              <a:t>,</a:t>
            </a:r>
          </a:p>
          <a:p>
            <a:pPr marL="0" indent="0">
              <a:buNone/>
            </a:pPr>
            <a:r>
              <a:rPr lang="en-IN" sz="2600" dirty="0">
                <a:solidFill>
                  <a:schemeClr val="tx1"/>
                </a:solidFill>
                <a:latin typeface="Sitka Display Semibold" pitchFamily="2" charset="0"/>
              </a:rPr>
              <a:t>	</a:t>
            </a:r>
            <a:r>
              <a:rPr lang="en-IN" sz="2600" dirty="0" err="1">
                <a:solidFill>
                  <a:schemeClr val="tx1"/>
                </a:solidFill>
                <a:latin typeface="Sitka Display Semibold" pitchFamily="2" charset="0"/>
              </a:rPr>
              <a:t>Ehler-danlos</a:t>
            </a:r>
            <a:r>
              <a:rPr lang="en-IN" sz="2600" dirty="0">
                <a:solidFill>
                  <a:schemeClr val="tx1"/>
                </a:solidFill>
                <a:latin typeface="Sitka Display Semibold" pitchFamily="2" charset="0"/>
              </a:rPr>
              <a:t> syndrome,</a:t>
            </a:r>
          </a:p>
          <a:p>
            <a:pPr marL="0" indent="0">
              <a:buNone/>
            </a:pPr>
            <a:r>
              <a:rPr lang="en-IN" sz="2600" dirty="0">
                <a:solidFill>
                  <a:schemeClr val="tx1"/>
                </a:solidFill>
                <a:latin typeface="Sitka Display Semibold" pitchFamily="2" charset="0"/>
              </a:rPr>
              <a:t>	Alfa1 antitrypsin deficiency</a:t>
            </a:r>
          </a:p>
          <a:p>
            <a:pPr>
              <a:buFont typeface="Wingdings" panose="05000000000000000000" pitchFamily="2" charset="2"/>
              <a:buChar char="Ø"/>
            </a:pPr>
            <a:r>
              <a:rPr lang="en-IN" sz="2600" dirty="0" err="1">
                <a:solidFill>
                  <a:schemeClr val="tx1"/>
                </a:solidFill>
                <a:latin typeface="Sitka Display Semibold" pitchFamily="2" charset="0"/>
              </a:rPr>
              <a:t>Birt</a:t>
            </a:r>
            <a:r>
              <a:rPr lang="en-IN" sz="2600" dirty="0">
                <a:solidFill>
                  <a:schemeClr val="tx1"/>
                </a:solidFill>
                <a:latin typeface="Sitka Display Semibold" pitchFamily="2" charset="0"/>
              </a:rPr>
              <a:t>-Hogg-Dube syndrome –</a:t>
            </a:r>
          </a:p>
          <a:p>
            <a:pPr lvl="1"/>
            <a:r>
              <a:rPr lang="en-IN" sz="2600" dirty="0">
                <a:solidFill>
                  <a:schemeClr val="tx1"/>
                </a:solidFill>
                <a:latin typeface="Sitka Display Semibold" pitchFamily="2" charset="0"/>
              </a:rPr>
              <a:t>Increased incidence of spontaneous pneumothorax, benign skin </a:t>
            </a:r>
            <a:r>
              <a:rPr lang="en-IN" sz="2600" dirty="0" err="1">
                <a:solidFill>
                  <a:schemeClr val="tx1"/>
                </a:solidFill>
                <a:latin typeface="Sitka Display Semibold" pitchFamily="2" charset="0"/>
              </a:rPr>
              <a:t>tumors</a:t>
            </a:r>
            <a:r>
              <a:rPr lang="en-IN" sz="2600" dirty="0">
                <a:solidFill>
                  <a:schemeClr val="tx1"/>
                </a:solidFill>
                <a:latin typeface="Sitka Display Semibold" pitchFamily="2" charset="0"/>
              </a:rPr>
              <a:t>, and renal </a:t>
            </a:r>
            <a:r>
              <a:rPr lang="en-IN" sz="2600" dirty="0" err="1">
                <a:solidFill>
                  <a:schemeClr val="tx1"/>
                </a:solidFill>
                <a:latin typeface="Sitka Display Semibold" pitchFamily="2" charset="0"/>
              </a:rPr>
              <a:t>tumors</a:t>
            </a:r>
            <a:r>
              <a:rPr lang="en-IN" sz="2600" dirty="0">
                <a:solidFill>
                  <a:schemeClr val="tx1"/>
                </a:solidFill>
                <a:latin typeface="Sitka Display Semibold" pitchFamily="2" charset="0"/>
              </a:rPr>
              <a:t>.</a:t>
            </a:r>
          </a:p>
          <a:p>
            <a:pPr lvl="1"/>
            <a:r>
              <a:rPr lang="en-IN" sz="2600" dirty="0">
                <a:solidFill>
                  <a:schemeClr val="tx1"/>
                </a:solidFill>
                <a:latin typeface="Sitka Display Semibold" pitchFamily="2" charset="0"/>
              </a:rPr>
              <a:t>Autosomal dominant</a:t>
            </a:r>
          </a:p>
          <a:p>
            <a:pPr lvl="1"/>
            <a:r>
              <a:rPr lang="en-IN" sz="2600" dirty="0">
                <a:solidFill>
                  <a:schemeClr val="tx1"/>
                </a:solidFill>
                <a:latin typeface="Sitka Display Semibold" pitchFamily="2" charset="0"/>
              </a:rPr>
              <a:t>Chromosome – 17p11.2</a:t>
            </a:r>
          </a:p>
          <a:p>
            <a:pPr lvl="1"/>
            <a:r>
              <a:rPr lang="en-IN" sz="2600" dirty="0">
                <a:solidFill>
                  <a:schemeClr val="tx1"/>
                </a:solidFill>
                <a:latin typeface="Sitka Display Semibold" pitchFamily="2" charset="0"/>
              </a:rPr>
              <a:t>Mutation in folliculin (FLCN) gene		</a:t>
            </a:r>
          </a:p>
          <a:p>
            <a:pPr>
              <a:buFont typeface="Wingdings" panose="05000000000000000000" pitchFamily="2" charset="2"/>
              <a:buChar char="Ø"/>
            </a:pPr>
            <a:r>
              <a:rPr lang="en-IN" sz="2600" dirty="0">
                <a:solidFill>
                  <a:schemeClr val="tx1"/>
                </a:solidFill>
                <a:latin typeface="Sitka Display Semibold" pitchFamily="2" charset="0"/>
              </a:rPr>
              <a:t>Bronchial abnormalities – in non-smoker patients with spontaneous pneumothorax</a:t>
            </a:r>
          </a:p>
          <a:p>
            <a:pPr marL="0" indent="0">
              <a:buNone/>
            </a:pPr>
            <a:r>
              <a:rPr lang="en-IN" sz="2600" dirty="0">
                <a:solidFill>
                  <a:schemeClr val="tx1"/>
                </a:solidFill>
                <a:latin typeface="Sitka Display Semibold" pitchFamily="2" charset="0"/>
              </a:rPr>
              <a:t>     include – disproportionate bronchial anatomy ,</a:t>
            </a:r>
          </a:p>
          <a:p>
            <a:pPr marL="0" indent="0">
              <a:buNone/>
            </a:pPr>
            <a:r>
              <a:rPr lang="en-IN" sz="2600" dirty="0">
                <a:solidFill>
                  <a:schemeClr val="tx1"/>
                </a:solidFill>
                <a:latin typeface="Sitka Display Semibold" pitchFamily="2" charset="0"/>
              </a:rPr>
              <a:t>	        accessory bronchus, and </a:t>
            </a:r>
          </a:p>
          <a:p>
            <a:pPr marL="0" indent="0">
              <a:buNone/>
            </a:pPr>
            <a:r>
              <a:rPr lang="en-IN" sz="2600" dirty="0">
                <a:solidFill>
                  <a:schemeClr val="tx1"/>
                </a:solidFill>
                <a:latin typeface="Sitka Display Semibold" pitchFamily="2" charset="0"/>
              </a:rPr>
              <a:t>                      missing bronchus</a:t>
            </a:r>
          </a:p>
          <a:p>
            <a:pPr marL="0" indent="0">
              <a:buNone/>
            </a:pPr>
            <a:endParaRPr lang="en-IN" sz="2400" dirty="0"/>
          </a:p>
        </p:txBody>
      </p:sp>
    </p:spTree>
    <p:extLst>
      <p:ext uri="{BB962C8B-B14F-4D97-AF65-F5344CB8AC3E}">
        <p14:creationId xmlns:p14="http://schemas.microsoft.com/office/powerpoint/2010/main" val="23281066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8187</TotalTime>
  <Words>3720</Words>
  <Application>Microsoft Office PowerPoint</Application>
  <PresentationFormat>Widescreen</PresentationFormat>
  <Paragraphs>426</Paragraphs>
  <Slides>59</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59</vt:i4>
      </vt:variant>
    </vt:vector>
  </HeadingPairs>
  <TitlesOfParts>
    <vt:vector size="69" baseType="lpstr">
      <vt:lpstr>Arial</vt:lpstr>
      <vt:lpstr>Calibri</vt:lpstr>
      <vt:lpstr>Century Gothic</vt:lpstr>
      <vt:lpstr>Courier New</vt:lpstr>
      <vt:lpstr>Palatino Linotype</vt:lpstr>
      <vt:lpstr>Sitka Display Semibold</vt:lpstr>
      <vt:lpstr>Sitka Text Semibold</vt:lpstr>
      <vt:lpstr>Times New Roman</vt:lpstr>
      <vt:lpstr>Wingdings</vt:lpstr>
      <vt:lpstr>Executive</vt:lpstr>
      <vt:lpstr>PNEUMOTHORAX</vt:lpstr>
      <vt:lpstr>Definition </vt:lpstr>
      <vt:lpstr>Classification of pneumothorax </vt:lpstr>
      <vt:lpstr>Pathophysiology</vt:lpstr>
      <vt:lpstr>PowerPoint Presentation</vt:lpstr>
      <vt:lpstr>physiologic consequences of a pneumothorax</vt:lpstr>
      <vt:lpstr>ANATOMICAL TYPES OF PNEUMOTHORAX</vt:lpstr>
      <vt:lpstr>Primary spontaneous pneumothorax</vt:lpstr>
      <vt:lpstr>PowerPoint Presentation</vt:lpstr>
      <vt:lpstr>Clinical manifestations</vt:lpstr>
      <vt:lpstr>Changes on physical examination</vt:lpstr>
      <vt:lpstr>PowerPoint Presentation</vt:lpstr>
      <vt:lpstr>Diagnosis</vt:lpstr>
      <vt:lpstr>Quantitation</vt:lpstr>
      <vt:lpstr>PowerPoint Presentation</vt:lpstr>
      <vt:lpstr>PowerPoint Presentation</vt:lpstr>
      <vt:lpstr>PowerPoint Presentation</vt:lpstr>
      <vt:lpstr>Reccurence rates for PSP</vt:lpstr>
      <vt:lpstr>Treatment</vt:lpstr>
      <vt:lpstr>PowerPoint Presentation</vt:lpstr>
      <vt:lpstr>PowerPoint Presentation</vt:lpstr>
      <vt:lpstr>Tube Thoracostomy</vt:lpstr>
      <vt:lpstr>Tube Thoracostomy with instillation of a sclerosing agent</vt:lpstr>
      <vt:lpstr>AUTOLOGOUS BLOOD PATCH FOR PERSISTENT AIR LEAK</vt:lpstr>
      <vt:lpstr>PowerPoint Presentation</vt:lpstr>
      <vt:lpstr>Open Thoracotomy</vt:lpstr>
      <vt:lpstr>Secondary spontaneous pneumothorax</vt:lpstr>
      <vt:lpstr>PowerPoint Presentation</vt:lpstr>
      <vt:lpstr>PowerPoint Presentation</vt:lpstr>
      <vt:lpstr>CLINICAL MANIFESTATIONS</vt:lpstr>
      <vt:lpstr>DIAGNOSIS</vt:lpstr>
      <vt:lpstr>TREATMENT</vt:lpstr>
      <vt:lpstr>Catamenial pneumothorax</vt:lpstr>
      <vt:lpstr>Traumatic pneumothorax Iatrogenic Pneumothorax</vt:lpstr>
      <vt:lpstr>PowerPoint Presentation</vt:lpstr>
      <vt:lpstr>TREATMENT</vt:lpstr>
      <vt:lpstr>Non-iatrogenic pneumothorax</vt:lpstr>
      <vt:lpstr>PowerPoint Presentation</vt:lpstr>
      <vt:lpstr>PowerPoint Presentation</vt:lpstr>
      <vt:lpstr>CLASSIFICATION OF AIR LEAKS</vt:lpstr>
      <vt:lpstr>PowerPoint Presentation</vt:lpstr>
      <vt:lpstr>PowerPoint Presentation</vt:lpstr>
      <vt:lpstr>ICD INSERTION</vt:lpstr>
      <vt:lpstr>TRIANGLE OF SAFETY</vt:lpstr>
      <vt:lpstr>GUIDEWIRE TUBE THORACOSTOMY</vt:lpstr>
      <vt:lpstr>PowerPoint Presentation</vt:lpstr>
      <vt:lpstr>TROCAR TUBE THORACOSTOMY</vt:lpstr>
      <vt:lpstr>PowerPoint Presentation</vt:lpstr>
      <vt:lpstr>OPERATIVE TUBE THORACOSTOMY</vt:lpstr>
      <vt:lpstr>PowerPoint Presentation</vt:lpstr>
      <vt:lpstr>VERIFICATION OF CHEST TUBE PLACEMENT</vt:lpstr>
      <vt:lpstr>PLEURAL DRAINAGE SYSTEMS</vt:lpstr>
      <vt:lpstr>TWO BOTTLE COLLECTION SYSTEM</vt:lpstr>
      <vt:lpstr>THREE BOTTLE COLLECTION SYSTEM</vt:lpstr>
      <vt:lpstr>PowerPoint Presentation</vt:lpstr>
      <vt:lpstr>EVIDENCE BASED STUDY</vt:lpstr>
      <vt:lpstr>PowerPoint Presentation</vt:lpstr>
      <vt:lpstr>REFERENCE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PNEUMOTHORAX</dc:title>
  <dc:creator>swati malani</dc:creator>
  <cp:lastModifiedBy>taniya mehta</cp:lastModifiedBy>
  <cp:revision>107</cp:revision>
  <dcterms:created xsi:type="dcterms:W3CDTF">2018-01-07T09:54:59Z</dcterms:created>
  <dcterms:modified xsi:type="dcterms:W3CDTF">2024-11-27T06:37:14Z</dcterms:modified>
</cp:coreProperties>
</file>