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03" r:id="rId16"/>
    <p:sldId id="270" r:id="rId17"/>
    <p:sldId id="271" r:id="rId18"/>
    <p:sldId id="276" r:id="rId19"/>
    <p:sldId id="275" r:id="rId20"/>
    <p:sldId id="273" r:id="rId21"/>
    <p:sldId id="274" r:id="rId22"/>
    <p:sldId id="277" r:id="rId23"/>
    <p:sldId id="278" r:id="rId24"/>
    <p:sldId id="279" r:id="rId25"/>
    <p:sldId id="280" r:id="rId26"/>
    <p:sldId id="304" r:id="rId27"/>
    <p:sldId id="281" r:id="rId28"/>
    <p:sldId id="282" r:id="rId29"/>
    <p:sldId id="284" r:id="rId30"/>
    <p:sldId id="283" r:id="rId31"/>
    <p:sldId id="285" r:id="rId32"/>
    <p:sldId id="286" r:id="rId33"/>
    <p:sldId id="287" r:id="rId34"/>
    <p:sldId id="288" r:id="rId35"/>
    <p:sldId id="290" r:id="rId36"/>
    <p:sldId id="272" r:id="rId37"/>
    <p:sldId id="291" r:id="rId38"/>
    <p:sldId id="292" r:id="rId39"/>
    <p:sldId id="293" r:id="rId40"/>
    <p:sldId id="294" r:id="rId41"/>
    <p:sldId id="295" r:id="rId42"/>
    <p:sldId id="297" r:id="rId43"/>
    <p:sldId id="298" r:id="rId44"/>
    <p:sldId id="289" r:id="rId45"/>
    <p:sldId id="299" r:id="rId46"/>
    <p:sldId id="300" r:id="rId47"/>
    <p:sldId id="3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4" d="100"/>
          <a:sy n="74" d="100"/>
        </p:scale>
        <p:origin x="34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80B0-955E-4B77-D055-6BE8C3C4F1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BC1A98D-71FE-EA3D-4838-8B7A1FE8D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A1D9273-0118-F193-2FD6-5593CFEC3C7B}"/>
              </a:ext>
            </a:extLst>
          </p:cNvPr>
          <p:cNvSpPr>
            <a:spLocks noGrp="1"/>
          </p:cNvSpPr>
          <p:nvPr>
            <p:ph type="dt" sz="half" idx="10"/>
          </p:nvPr>
        </p:nvSpPr>
        <p:spPr/>
        <p:txBody>
          <a:bodyPr/>
          <a:lstStyle/>
          <a:p>
            <a:fld id="{6AE771FC-4D72-4A0B-8B8F-B6668AAF4B9F}" type="datetimeFigureOut">
              <a:rPr lang="en-IN" smtClean="0"/>
              <a:t>26/11/2024</a:t>
            </a:fld>
            <a:endParaRPr lang="en-IN"/>
          </a:p>
        </p:txBody>
      </p:sp>
      <p:sp>
        <p:nvSpPr>
          <p:cNvPr id="5" name="Footer Placeholder 4">
            <a:extLst>
              <a:ext uri="{FF2B5EF4-FFF2-40B4-BE49-F238E27FC236}">
                <a16:creationId xmlns:a16="http://schemas.microsoft.com/office/drawing/2014/main" id="{104D6D25-F472-9BAA-4F47-950D40ADCD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EF565C9-7E03-8409-C9A0-5F36F901AD52}"/>
              </a:ext>
            </a:extLst>
          </p:cNvPr>
          <p:cNvSpPr>
            <a:spLocks noGrp="1"/>
          </p:cNvSpPr>
          <p:nvPr>
            <p:ph type="sldNum" sz="quarter" idx="12"/>
          </p:nvPr>
        </p:nvSpPr>
        <p:spPr/>
        <p:txBody>
          <a:bodyPr/>
          <a:lstStyle/>
          <a:p>
            <a:fld id="{76ECECDD-7F4A-4C91-8793-BD873E38978B}" type="slidenum">
              <a:rPr lang="en-IN" smtClean="0"/>
              <a:t>‹#›</a:t>
            </a:fld>
            <a:endParaRPr lang="en-IN"/>
          </a:p>
        </p:txBody>
      </p:sp>
    </p:spTree>
    <p:extLst>
      <p:ext uri="{BB962C8B-B14F-4D97-AF65-F5344CB8AC3E}">
        <p14:creationId xmlns:p14="http://schemas.microsoft.com/office/powerpoint/2010/main" val="216879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A4A8-9D6F-261E-4847-E811EB70ECA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6919E88-34C5-AD45-133F-CAA1B2C941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1438F4-FEEF-20EF-BF9C-E1FB51EFF930}"/>
              </a:ext>
            </a:extLst>
          </p:cNvPr>
          <p:cNvSpPr>
            <a:spLocks noGrp="1"/>
          </p:cNvSpPr>
          <p:nvPr>
            <p:ph type="dt" sz="half" idx="10"/>
          </p:nvPr>
        </p:nvSpPr>
        <p:spPr/>
        <p:txBody>
          <a:bodyPr/>
          <a:lstStyle/>
          <a:p>
            <a:fld id="{6AE771FC-4D72-4A0B-8B8F-B6668AAF4B9F}" type="datetimeFigureOut">
              <a:rPr lang="en-IN" smtClean="0"/>
              <a:t>26/11/2024</a:t>
            </a:fld>
            <a:endParaRPr lang="en-IN"/>
          </a:p>
        </p:txBody>
      </p:sp>
      <p:sp>
        <p:nvSpPr>
          <p:cNvPr id="5" name="Footer Placeholder 4">
            <a:extLst>
              <a:ext uri="{FF2B5EF4-FFF2-40B4-BE49-F238E27FC236}">
                <a16:creationId xmlns:a16="http://schemas.microsoft.com/office/drawing/2014/main" id="{B065E00F-3B3A-C89D-2E02-483C457D673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DF59A1-48B9-0DED-DF95-C7A92246E942}"/>
              </a:ext>
            </a:extLst>
          </p:cNvPr>
          <p:cNvSpPr>
            <a:spLocks noGrp="1"/>
          </p:cNvSpPr>
          <p:nvPr>
            <p:ph type="sldNum" sz="quarter" idx="12"/>
          </p:nvPr>
        </p:nvSpPr>
        <p:spPr/>
        <p:txBody>
          <a:bodyPr/>
          <a:lstStyle/>
          <a:p>
            <a:fld id="{76ECECDD-7F4A-4C91-8793-BD873E38978B}" type="slidenum">
              <a:rPr lang="en-IN" smtClean="0"/>
              <a:t>‹#›</a:t>
            </a:fld>
            <a:endParaRPr lang="en-IN"/>
          </a:p>
        </p:txBody>
      </p:sp>
    </p:spTree>
    <p:extLst>
      <p:ext uri="{BB962C8B-B14F-4D97-AF65-F5344CB8AC3E}">
        <p14:creationId xmlns:p14="http://schemas.microsoft.com/office/powerpoint/2010/main" val="351646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5003A-6378-9EFF-2AC9-CC5571FA49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9B9A7CE-9DAC-1C12-493E-38C01EF505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3C637D-97DB-9011-D61A-F220AA254BFE}"/>
              </a:ext>
            </a:extLst>
          </p:cNvPr>
          <p:cNvSpPr>
            <a:spLocks noGrp="1"/>
          </p:cNvSpPr>
          <p:nvPr>
            <p:ph type="dt" sz="half" idx="10"/>
          </p:nvPr>
        </p:nvSpPr>
        <p:spPr/>
        <p:txBody>
          <a:bodyPr/>
          <a:lstStyle/>
          <a:p>
            <a:fld id="{6AE771FC-4D72-4A0B-8B8F-B6668AAF4B9F}" type="datetimeFigureOut">
              <a:rPr lang="en-IN" smtClean="0"/>
              <a:t>26/11/2024</a:t>
            </a:fld>
            <a:endParaRPr lang="en-IN"/>
          </a:p>
        </p:txBody>
      </p:sp>
      <p:sp>
        <p:nvSpPr>
          <p:cNvPr id="5" name="Footer Placeholder 4">
            <a:extLst>
              <a:ext uri="{FF2B5EF4-FFF2-40B4-BE49-F238E27FC236}">
                <a16:creationId xmlns:a16="http://schemas.microsoft.com/office/drawing/2014/main" id="{99992CE5-D763-8BDF-AAFD-631F28A3E8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8293283-3EF0-88B0-8231-935F14A20EBD}"/>
              </a:ext>
            </a:extLst>
          </p:cNvPr>
          <p:cNvSpPr>
            <a:spLocks noGrp="1"/>
          </p:cNvSpPr>
          <p:nvPr>
            <p:ph type="sldNum" sz="quarter" idx="12"/>
          </p:nvPr>
        </p:nvSpPr>
        <p:spPr/>
        <p:txBody>
          <a:bodyPr/>
          <a:lstStyle/>
          <a:p>
            <a:fld id="{76ECECDD-7F4A-4C91-8793-BD873E38978B}" type="slidenum">
              <a:rPr lang="en-IN" smtClean="0"/>
              <a:t>‹#›</a:t>
            </a:fld>
            <a:endParaRPr lang="en-IN"/>
          </a:p>
        </p:txBody>
      </p:sp>
    </p:spTree>
    <p:extLst>
      <p:ext uri="{BB962C8B-B14F-4D97-AF65-F5344CB8AC3E}">
        <p14:creationId xmlns:p14="http://schemas.microsoft.com/office/powerpoint/2010/main" val="422704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A3F4-EEBE-2AF5-25CD-DA1EBEB6CDA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5663625-87C9-82C9-06E5-95BA317E0C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58872E-2E4E-3894-2294-8B7C8BA6E2CE}"/>
              </a:ext>
            </a:extLst>
          </p:cNvPr>
          <p:cNvSpPr>
            <a:spLocks noGrp="1"/>
          </p:cNvSpPr>
          <p:nvPr>
            <p:ph type="dt" sz="half" idx="10"/>
          </p:nvPr>
        </p:nvSpPr>
        <p:spPr/>
        <p:txBody>
          <a:bodyPr/>
          <a:lstStyle/>
          <a:p>
            <a:fld id="{6AE771FC-4D72-4A0B-8B8F-B6668AAF4B9F}" type="datetimeFigureOut">
              <a:rPr lang="en-IN" smtClean="0"/>
              <a:t>26/11/2024</a:t>
            </a:fld>
            <a:endParaRPr lang="en-IN"/>
          </a:p>
        </p:txBody>
      </p:sp>
      <p:sp>
        <p:nvSpPr>
          <p:cNvPr id="5" name="Footer Placeholder 4">
            <a:extLst>
              <a:ext uri="{FF2B5EF4-FFF2-40B4-BE49-F238E27FC236}">
                <a16:creationId xmlns:a16="http://schemas.microsoft.com/office/drawing/2014/main" id="{EAF0A640-C8B2-65D0-5FA4-F30B7659D6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C8F096-B153-B703-FE6A-6822F529A1AC}"/>
              </a:ext>
            </a:extLst>
          </p:cNvPr>
          <p:cNvSpPr>
            <a:spLocks noGrp="1"/>
          </p:cNvSpPr>
          <p:nvPr>
            <p:ph type="sldNum" sz="quarter" idx="12"/>
          </p:nvPr>
        </p:nvSpPr>
        <p:spPr/>
        <p:txBody>
          <a:bodyPr/>
          <a:lstStyle/>
          <a:p>
            <a:fld id="{76ECECDD-7F4A-4C91-8793-BD873E38978B}" type="slidenum">
              <a:rPr lang="en-IN" smtClean="0"/>
              <a:t>‹#›</a:t>
            </a:fld>
            <a:endParaRPr lang="en-IN"/>
          </a:p>
        </p:txBody>
      </p:sp>
    </p:spTree>
    <p:extLst>
      <p:ext uri="{BB962C8B-B14F-4D97-AF65-F5344CB8AC3E}">
        <p14:creationId xmlns:p14="http://schemas.microsoft.com/office/powerpoint/2010/main" val="233770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3EA6-6257-0A94-91E7-A9386E8CB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DE15757-00E7-B5F5-E141-E041B729E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6E7675-0554-FAA6-131A-55368FF26E2B}"/>
              </a:ext>
            </a:extLst>
          </p:cNvPr>
          <p:cNvSpPr>
            <a:spLocks noGrp="1"/>
          </p:cNvSpPr>
          <p:nvPr>
            <p:ph type="dt" sz="half" idx="10"/>
          </p:nvPr>
        </p:nvSpPr>
        <p:spPr/>
        <p:txBody>
          <a:bodyPr/>
          <a:lstStyle/>
          <a:p>
            <a:fld id="{6AE771FC-4D72-4A0B-8B8F-B6668AAF4B9F}" type="datetimeFigureOut">
              <a:rPr lang="en-IN" smtClean="0"/>
              <a:t>26/11/2024</a:t>
            </a:fld>
            <a:endParaRPr lang="en-IN"/>
          </a:p>
        </p:txBody>
      </p:sp>
      <p:sp>
        <p:nvSpPr>
          <p:cNvPr id="5" name="Footer Placeholder 4">
            <a:extLst>
              <a:ext uri="{FF2B5EF4-FFF2-40B4-BE49-F238E27FC236}">
                <a16:creationId xmlns:a16="http://schemas.microsoft.com/office/drawing/2014/main" id="{F17DE4D3-E788-ADED-4024-697BCCD3FA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EA27FD-3A0C-DC65-9156-0354EC57039D}"/>
              </a:ext>
            </a:extLst>
          </p:cNvPr>
          <p:cNvSpPr>
            <a:spLocks noGrp="1"/>
          </p:cNvSpPr>
          <p:nvPr>
            <p:ph type="sldNum" sz="quarter" idx="12"/>
          </p:nvPr>
        </p:nvSpPr>
        <p:spPr/>
        <p:txBody>
          <a:bodyPr/>
          <a:lstStyle/>
          <a:p>
            <a:fld id="{76ECECDD-7F4A-4C91-8793-BD873E38978B}" type="slidenum">
              <a:rPr lang="en-IN" smtClean="0"/>
              <a:t>‹#›</a:t>
            </a:fld>
            <a:endParaRPr lang="en-IN"/>
          </a:p>
        </p:txBody>
      </p:sp>
    </p:spTree>
    <p:extLst>
      <p:ext uri="{BB962C8B-B14F-4D97-AF65-F5344CB8AC3E}">
        <p14:creationId xmlns:p14="http://schemas.microsoft.com/office/powerpoint/2010/main" val="336768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7164-04B2-3E4F-1EBB-26F2C37638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E9DE8ED-F4C1-052A-5F20-E7516B15D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6459D85-18FB-5A2E-5720-6069F8022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052B3D6-ACBB-4DFB-291F-F2F5616B04B9}"/>
              </a:ext>
            </a:extLst>
          </p:cNvPr>
          <p:cNvSpPr>
            <a:spLocks noGrp="1"/>
          </p:cNvSpPr>
          <p:nvPr>
            <p:ph type="dt" sz="half" idx="10"/>
          </p:nvPr>
        </p:nvSpPr>
        <p:spPr/>
        <p:txBody>
          <a:bodyPr/>
          <a:lstStyle/>
          <a:p>
            <a:fld id="{6AE771FC-4D72-4A0B-8B8F-B6668AAF4B9F}" type="datetimeFigureOut">
              <a:rPr lang="en-IN" smtClean="0"/>
              <a:t>26/11/2024</a:t>
            </a:fld>
            <a:endParaRPr lang="en-IN"/>
          </a:p>
        </p:txBody>
      </p:sp>
      <p:sp>
        <p:nvSpPr>
          <p:cNvPr id="6" name="Footer Placeholder 5">
            <a:extLst>
              <a:ext uri="{FF2B5EF4-FFF2-40B4-BE49-F238E27FC236}">
                <a16:creationId xmlns:a16="http://schemas.microsoft.com/office/drawing/2014/main" id="{D44FB071-2DF0-C6F4-9F75-ADADA3F1A99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81AED33-4503-8352-31C0-5C83745B0730}"/>
              </a:ext>
            </a:extLst>
          </p:cNvPr>
          <p:cNvSpPr>
            <a:spLocks noGrp="1"/>
          </p:cNvSpPr>
          <p:nvPr>
            <p:ph type="sldNum" sz="quarter" idx="12"/>
          </p:nvPr>
        </p:nvSpPr>
        <p:spPr/>
        <p:txBody>
          <a:bodyPr/>
          <a:lstStyle/>
          <a:p>
            <a:fld id="{76ECECDD-7F4A-4C91-8793-BD873E38978B}" type="slidenum">
              <a:rPr lang="en-IN" smtClean="0"/>
              <a:t>‹#›</a:t>
            </a:fld>
            <a:endParaRPr lang="en-IN"/>
          </a:p>
        </p:txBody>
      </p:sp>
    </p:spTree>
    <p:extLst>
      <p:ext uri="{BB962C8B-B14F-4D97-AF65-F5344CB8AC3E}">
        <p14:creationId xmlns:p14="http://schemas.microsoft.com/office/powerpoint/2010/main" val="126310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3829-669B-AAAA-BEDE-640BB38FFD6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238B76F-A8A9-A38A-F8E0-2C6F093CC2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8BEF1F-626B-75EB-61C3-3AD0BB16CB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A1C1BD2-CF9F-97D8-6123-88619EFB7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DDB2C1-BAE0-B1C6-1EAF-A20491A577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7924E73-3AA3-07D5-5724-1D5777F45289}"/>
              </a:ext>
            </a:extLst>
          </p:cNvPr>
          <p:cNvSpPr>
            <a:spLocks noGrp="1"/>
          </p:cNvSpPr>
          <p:nvPr>
            <p:ph type="dt" sz="half" idx="10"/>
          </p:nvPr>
        </p:nvSpPr>
        <p:spPr/>
        <p:txBody>
          <a:bodyPr/>
          <a:lstStyle/>
          <a:p>
            <a:fld id="{6AE771FC-4D72-4A0B-8B8F-B6668AAF4B9F}" type="datetimeFigureOut">
              <a:rPr lang="en-IN" smtClean="0"/>
              <a:t>26/11/2024</a:t>
            </a:fld>
            <a:endParaRPr lang="en-IN"/>
          </a:p>
        </p:txBody>
      </p:sp>
      <p:sp>
        <p:nvSpPr>
          <p:cNvPr id="8" name="Footer Placeholder 7">
            <a:extLst>
              <a:ext uri="{FF2B5EF4-FFF2-40B4-BE49-F238E27FC236}">
                <a16:creationId xmlns:a16="http://schemas.microsoft.com/office/drawing/2014/main" id="{BAF73102-A7E0-F5B4-D436-88B84932F04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7335991-C391-4C2D-1C91-90DBCE3371CA}"/>
              </a:ext>
            </a:extLst>
          </p:cNvPr>
          <p:cNvSpPr>
            <a:spLocks noGrp="1"/>
          </p:cNvSpPr>
          <p:nvPr>
            <p:ph type="sldNum" sz="quarter" idx="12"/>
          </p:nvPr>
        </p:nvSpPr>
        <p:spPr/>
        <p:txBody>
          <a:bodyPr/>
          <a:lstStyle/>
          <a:p>
            <a:fld id="{76ECECDD-7F4A-4C91-8793-BD873E38978B}" type="slidenum">
              <a:rPr lang="en-IN" smtClean="0"/>
              <a:t>‹#›</a:t>
            </a:fld>
            <a:endParaRPr lang="en-IN"/>
          </a:p>
        </p:txBody>
      </p:sp>
    </p:spTree>
    <p:extLst>
      <p:ext uri="{BB962C8B-B14F-4D97-AF65-F5344CB8AC3E}">
        <p14:creationId xmlns:p14="http://schemas.microsoft.com/office/powerpoint/2010/main" val="316669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5C68-9E5F-8D57-3BB0-FC9B93F59A3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A4FB227-CC6F-F72A-F2A4-45061B3A7396}"/>
              </a:ext>
            </a:extLst>
          </p:cNvPr>
          <p:cNvSpPr>
            <a:spLocks noGrp="1"/>
          </p:cNvSpPr>
          <p:nvPr>
            <p:ph type="dt" sz="half" idx="10"/>
          </p:nvPr>
        </p:nvSpPr>
        <p:spPr/>
        <p:txBody>
          <a:bodyPr/>
          <a:lstStyle/>
          <a:p>
            <a:fld id="{6AE771FC-4D72-4A0B-8B8F-B6668AAF4B9F}" type="datetimeFigureOut">
              <a:rPr lang="en-IN" smtClean="0"/>
              <a:t>26/11/2024</a:t>
            </a:fld>
            <a:endParaRPr lang="en-IN"/>
          </a:p>
        </p:txBody>
      </p:sp>
      <p:sp>
        <p:nvSpPr>
          <p:cNvPr id="4" name="Footer Placeholder 3">
            <a:extLst>
              <a:ext uri="{FF2B5EF4-FFF2-40B4-BE49-F238E27FC236}">
                <a16:creationId xmlns:a16="http://schemas.microsoft.com/office/drawing/2014/main" id="{C9084355-4CDD-31A3-F069-A828FA5792C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80F0598-EBB4-E1F8-4F38-933A4BC2C0CD}"/>
              </a:ext>
            </a:extLst>
          </p:cNvPr>
          <p:cNvSpPr>
            <a:spLocks noGrp="1"/>
          </p:cNvSpPr>
          <p:nvPr>
            <p:ph type="sldNum" sz="quarter" idx="12"/>
          </p:nvPr>
        </p:nvSpPr>
        <p:spPr/>
        <p:txBody>
          <a:bodyPr/>
          <a:lstStyle/>
          <a:p>
            <a:fld id="{76ECECDD-7F4A-4C91-8793-BD873E38978B}" type="slidenum">
              <a:rPr lang="en-IN" smtClean="0"/>
              <a:t>‹#›</a:t>
            </a:fld>
            <a:endParaRPr lang="en-IN"/>
          </a:p>
        </p:txBody>
      </p:sp>
    </p:spTree>
    <p:extLst>
      <p:ext uri="{BB962C8B-B14F-4D97-AF65-F5344CB8AC3E}">
        <p14:creationId xmlns:p14="http://schemas.microsoft.com/office/powerpoint/2010/main" val="204126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EE5EFB-6E36-8024-218A-785E1FAD8F3F}"/>
              </a:ext>
            </a:extLst>
          </p:cNvPr>
          <p:cNvSpPr>
            <a:spLocks noGrp="1"/>
          </p:cNvSpPr>
          <p:nvPr>
            <p:ph type="dt" sz="half" idx="10"/>
          </p:nvPr>
        </p:nvSpPr>
        <p:spPr/>
        <p:txBody>
          <a:bodyPr/>
          <a:lstStyle/>
          <a:p>
            <a:fld id="{6AE771FC-4D72-4A0B-8B8F-B6668AAF4B9F}" type="datetimeFigureOut">
              <a:rPr lang="en-IN" smtClean="0"/>
              <a:t>26/11/2024</a:t>
            </a:fld>
            <a:endParaRPr lang="en-IN"/>
          </a:p>
        </p:txBody>
      </p:sp>
      <p:sp>
        <p:nvSpPr>
          <p:cNvPr id="3" name="Footer Placeholder 2">
            <a:extLst>
              <a:ext uri="{FF2B5EF4-FFF2-40B4-BE49-F238E27FC236}">
                <a16:creationId xmlns:a16="http://schemas.microsoft.com/office/drawing/2014/main" id="{C0E06679-04A2-4373-6C60-02EC1F4AE90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7DD2C07-23D9-5485-306D-1E7B914B9FFA}"/>
              </a:ext>
            </a:extLst>
          </p:cNvPr>
          <p:cNvSpPr>
            <a:spLocks noGrp="1"/>
          </p:cNvSpPr>
          <p:nvPr>
            <p:ph type="sldNum" sz="quarter" idx="12"/>
          </p:nvPr>
        </p:nvSpPr>
        <p:spPr/>
        <p:txBody>
          <a:bodyPr/>
          <a:lstStyle/>
          <a:p>
            <a:fld id="{76ECECDD-7F4A-4C91-8793-BD873E38978B}" type="slidenum">
              <a:rPr lang="en-IN" smtClean="0"/>
              <a:t>‹#›</a:t>
            </a:fld>
            <a:endParaRPr lang="en-IN"/>
          </a:p>
        </p:txBody>
      </p:sp>
    </p:spTree>
    <p:extLst>
      <p:ext uri="{BB962C8B-B14F-4D97-AF65-F5344CB8AC3E}">
        <p14:creationId xmlns:p14="http://schemas.microsoft.com/office/powerpoint/2010/main" val="282603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9821-F8B4-4927-D80E-46A0EEECE0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6E0CDDF-5127-0FA4-80C2-815502B6C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F04EAD3-5F48-3C77-9B1A-94901DB2A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34FD7-DCA7-89C3-B2CC-3F638F7BB7F1}"/>
              </a:ext>
            </a:extLst>
          </p:cNvPr>
          <p:cNvSpPr>
            <a:spLocks noGrp="1"/>
          </p:cNvSpPr>
          <p:nvPr>
            <p:ph type="dt" sz="half" idx="10"/>
          </p:nvPr>
        </p:nvSpPr>
        <p:spPr/>
        <p:txBody>
          <a:bodyPr/>
          <a:lstStyle/>
          <a:p>
            <a:fld id="{6AE771FC-4D72-4A0B-8B8F-B6668AAF4B9F}" type="datetimeFigureOut">
              <a:rPr lang="en-IN" smtClean="0"/>
              <a:t>26/11/2024</a:t>
            </a:fld>
            <a:endParaRPr lang="en-IN"/>
          </a:p>
        </p:txBody>
      </p:sp>
      <p:sp>
        <p:nvSpPr>
          <p:cNvPr id="6" name="Footer Placeholder 5">
            <a:extLst>
              <a:ext uri="{FF2B5EF4-FFF2-40B4-BE49-F238E27FC236}">
                <a16:creationId xmlns:a16="http://schemas.microsoft.com/office/drawing/2014/main" id="{9B136FCD-20E5-4CAA-0D2E-4E904EAF64C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9D29770-A403-6383-ABB2-B191922B6D6B}"/>
              </a:ext>
            </a:extLst>
          </p:cNvPr>
          <p:cNvSpPr>
            <a:spLocks noGrp="1"/>
          </p:cNvSpPr>
          <p:nvPr>
            <p:ph type="sldNum" sz="quarter" idx="12"/>
          </p:nvPr>
        </p:nvSpPr>
        <p:spPr/>
        <p:txBody>
          <a:bodyPr/>
          <a:lstStyle/>
          <a:p>
            <a:fld id="{76ECECDD-7F4A-4C91-8793-BD873E38978B}" type="slidenum">
              <a:rPr lang="en-IN" smtClean="0"/>
              <a:t>‹#›</a:t>
            </a:fld>
            <a:endParaRPr lang="en-IN"/>
          </a:p>
        </p:txBody>
      </p:sp>
    </p:spTree>
    <p:extLst>
      <p:ext uri="{BB962C8B-B14F-4D97-AF65-F5344CB8AC3E}">
        <p14:creationId xmlns:p14="http://schemas.microsoft.com/office/powerpoint/2010/main" val="156241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8734-A20F-3C25-1A6D-7800D4994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E0D8E92-6FCB-8217-997A-6767D70DA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017C54D-40D5-FF16-75A0-42B9269A2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A1E3B-4EA9-F00A-C212-6702A1B5FAD9}"/>
              </a:ext>
            </a:extLst>
          </p:cNvPr>
          <p:cNvSpPr>
            <a:spLocks noGrp="1"/>
          </p:cNvSpPr>
          <p:nvPr>
            <p:ph type="dt" sz="half" idx="10"/>
          </p:nvPr>
        </p:nvSpPr>
        <p:spPr/>
        <p:txBody>
          <a:bodyPr/>
          <a:lstStyle/>
          <a:p>
            <a:fld id="{6AE771FC-4D72-4A0B-8B8F-B6668AAF4B9F}" type="datetimeFigureOut">
              <a:rPr lang="en-IN" smtClean="0"/>
              <a:t>26/11/2024</a:t>
            </a:fld>
            <a:endParaRPr lang="en-IN"/>
          </a:p>
        </p:txBody>
      </p:sp>
      <p:sp>
        <p:nvSpPr>
          <p:cNvPr id="6" name="Footer Placeholder 5">
            <a:extLst>
              <a:ext uri="{FF2B5EF4-FFF2-40B4-BE49-F238E27FC236}">
                <a16:creationId xmlns:a16="http://schemas.microsoft.com/office/drawing/2014/main" id="{3F3430C1-4B87-67E2-75F9-AE15CC06537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DF0F6E4-3F99-59FB-D00F-13C93A4A81AD}"/>
              </a:ext>
            </a:extLst>
          </p:cNvPr>
          <p:cNvSpPr>
            <a:spLocks noGrp="1"/>
          </p:cNvSpPr>
          <p:nvPr>
            <p:ph type="sldNum" sz="quarter" idx="12"/>
          </p:nvPr>
        </p:nvSpPr>
        <p:spPr/>
        <p:txBody>
          <a:bodyPr/>
          <a:lstStyle/>
          <a:p>
            <a:fld id="{76ECECDD-7F4A-4C91-8793-BD873E38978B}" type="slidenum">
              <a:rPr lang="en-IN" smtClean="0"/>
              <a:t>‹#›</a:t>
            </a:fld>
            <a:endParaRPr lang="en-IN"/>
          </a:p>
        </p:txBody>
      </p:sp>
    </p:spTree>
    <p:extLst>
      <p:ext uri="{BB962C8B-B14F-4D97-AF65-F5344CB8AC3E}">
        <p14:creationId xmlns:p14="http://schemas.microsoft.com/office/powerpoint/2010/main" val="108083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4649A3-59C3-1899-2938-C6D74815F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C5D18F0-5B8B-77F3-4122-F66A55184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6326FF-4FBC-999D-6CB5-E65B58407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771FC-4D72-4A0B-8B8F-B6668AAF4B9F}" type="datetimeFigureOut">
              <a:rPr lang="en-IN" smtClean="0"/>
              <a:t>26/11/2024</a:t>
            </a:fld>
            <a:endParaRPr lang="en-IN"/>
          </a:p>
        </p:txBody>
      </p:sp>
      <p:sp>
        <p:nvSpPr>
          <p:cNvPr id="5" name="Footer Placeholder 4">
            <a:extLst>
              <a:ext uri="{FF2B5EF4-FFF2-40B4-BE49-F238E27FC236}">
                <a16:creationId xmlns:a16="http://schemas.microsoft.com/office/drawing/2014/main" id="{F6139F0E-E4A3-82C1-1516-D7813B186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A879293-A1DF-684D-7E27-8E526FC2DD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CECDD-7F4A-4C91-8793-BD873E38978B}" type="slidenum">
              <a:rPr lang="en-IN" smtClean="0"/>
              <a:t>‹#›</a:t>
            </a:fld>
            <a:endParaRPr lang="en-IN"/>
          </a:p>
        </p:txBody>
      </p:sp>
    </p:spTree>
    <p:extLst>
      <p:ext uri="{BB962C8B-B14F-4D97-AF65-F5344CB8AC3E}">
        <p14:creationId xmlns:p14="http://schemas.microsoft.com/office/powerpoint/2010/main" val="3693110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D25E-308C-BD79-8D7E-1AF159EAA1ED}"/>
              </a:ext>
            </a:extLst>
          </p:cNvPr>
          <p:cNvSpPr>
            <a:spLocks noGrp="1"/>
          </p:cNvSpPr>
          <p:nvPr>
            <p:ph type="ctrTitle"/>
          </p:nvPr>
        </p:nvSpPr>
        <p:spPr>
          <a:xfrm>
            <a:off x="1434988" y="353619"/>
            <a:ext cx="9144000" cy="2387600"/>
          </a:xfrm>
        </p:spPr>
        <p:txBody>
          <a:bodyPr/>
          <a:lstStyle/>
          <a:p>
            <a:r>
              <a:rPr lang="en-IN" b="1" dirty="0">
                <a:solidFill>
                  <a:srgbClr val="002060"/>
                </a:solidFill>
              </a:rPr>
              <a:t>PULMONARY THROMBOEMBOLISM</a:t>
            </a:r>
          </a:p>
        </p:txBody>
      </p:sp>
      <p:sp>
        <p:nvSpPr>
          <p:cNvPr id="3" name="Subtitle 2">
            <a:extLst>
              <a:ext uri="{FF2B5EF4-FFF2-40B4-BE49-F238E27FC236}">
                <a16:creationId xmlns:a16="http://schemas.microsoft.com/office/drawing/2014/main" id="{02FF5B02-BEFB-B1ED-DEAD-BE836C286728}"/>
              </a:ext>
            </a:extLst>
          </p:cNvPr>
          <p:cNvSpPr>
            <a:spLocks noGrp="1"/>
          </p:cNvSpPr>
          <p:nvPr>
            <p:ph type="subTitle" idx="1"/>
          </p:nvPr>
        </p:nvSpPr>
        <p:spPr>
          <a:xfrm>
            <a:off x="6096000" y="4761656"/>
            <a:ext cx="5160021" cy="1590592"/>
          </a:xfrm>
        </p:spPr>
        <p:txBody>
          <a:bodyPr>
            <a:normAutofit fontScale="92500" lnSpcReduction="10000"/>
          </a:bodyPr>
          <a:lstStyle/>
          <a:p>
            <a:r>
              <a:rPr lang="en-IN" sz="2400" b="1" dirty="0"/>
              <a:t>BY-</a:t>
            </a:r>
          </a:p>
          <a:p>
            <a:r>
              <a:rPr lang="en-IN" sz="2400" b="1" dirty="0"/>
              <a:t>DR. </a:t>
            </a:r>
            <a:r>
              <a:rPr lang="en-IN" b="1" dirty="0"/>
              <a:t>BHAVESH PATEL (PROFESSOR)</a:t>
            </a:r>
            <a:endParaRPr lang="en-IN" sz="2400" b="1" dirty="0"/>
          </a:p>
          <a:p>
            <a:r>
              <a:rPr lang="en-IN" sz="2400" b="1" dirty="0"/>
              <a:t>DEPT OF RESPIRATORY MEDICINE</a:t>
            </a:r>
          </a:p>
          <a:p>
            <a:r>
              <a:rPr lang="en-IN" b="1" dirty="0"/>
              <a:t>20/8/24</a:t>
            </a:r>
            <a:endParaRPr lang="en-IN" sz="2400" b="1" dirty="0"/>
          </a:p>
          <a:p>
            <a:endParaRPr lang="en-IN" dirty="0"/>
          </a:p>
        </p:txBody>
      </p:sp>
      <p:pic>
        <p:nvPicPr>
          <p:cNvPr id="1026" name="Picture 2" descr="mr.suphachai praserdumrongchai/iStock, Getty Images">
            <a:extLst>
              <a:ext uri="{FF2B5EF4-FFF2-40B4-BE49-F238E27FC236}">
                <a16:creationId xmlns:a16="http://schemas.microsoft.com/office/drawing/2014/main" id="{9A4207CA-9059-7C02-1705-BD4375236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32" y="3325827"/>
            <a:ext cx="4132334" cy="309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47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8DD875-E73E-3A07-E672-7B26DF96B76E}"/>
              </a:ext>
            </a:extLst>
          </p:cNvPr>
          <p:cNvSpPr>
            <a:spLocks noGrp="1"/>
          </p:cNvSpPr>
          <p:nvPr>
            <p:ph idx="1"/>
          </p:nvPr>
        </p:nvSpPr>
        <p:spPr>
          <a:xfrm>
            <a:off x="291313" y="275128"/>
            <a:ext cx="11628255" cy="6198499"/>
          </a:xfrm>
        </p:spPr>
        <p:txBody>
          <a:bodyPr/>
          <a:lstStyle/>
          <a:p>
            <a:pPr marL="0" indent="0">
              <a:buNone/>
            </a:pPr>
            <a:r>
              <a:rPr lang="en-US" dirty="0"/>
              <a:t>• Compensatory mechanisms begin to fail when the degree of pulmonary artery obstruction exceeds 50 to 60 percent. </a:t>
            </a:r>
          </a:p>
          <a:p>
            <a:pPr marL="0" indent="0">
              <a:buNone/>
            </a:pPr>
            <a:endParaRPr lang="en-US" dirty="0"/>
          </a:p>
          <a:p>
            <a:pPr marL="0" indent="0">
              <a:buNone/>
            </a:pPr>
            <a:r>
              <a:rPr lang="en-US" dirty="0"/>
              <a:t>Cardiac output begins to fall and right atrial pressure increases dramatically.</a:t>
            </a:r>
          </a:p>
          <a:p>
            <a:pPr marL="0" indent="0">
              <a:buNone/>
            </a:pPr>
            <a:endParaRPr lang="en-US" dirty="0"/>
          </a:p>
          <a:p>
            <a:pPr marL="0" indent="0">
              <a:buNone/>
            </a:pPr>
            <a:r>
              <a:rPr lang="en-US" dirty="0"/>
              <a:t>• In patients without prior cardiopulmonary disease, the maximal mean pulmonary artery pressure capable of being generated by the right ventricle appears to be 40 </a:t>
            </a:r>
            <a:r>
              <a:rPr lang="en-US" dirty="0" err="1"/>
              <a:t>mmg</a:t>
            </a:r>
            <a:r>
              <a:rPr lang="en-US" dirty="0"/>
              <a:t> (PASP of approximately 70 mmHg).</a:t>
            </a:r>
            <a:endParaRPr lang="en-IN" dirty="0"/>
          </a:p>
          <a:p>
            <a:endParaRPr lang="en-IN" dirty="0"/>
          </a:p>
        </p:txBody>
      </p:sp>
    </p:spTree>
    <p:extLst>
      <p:ext uri="{BB962C8B-B14F-4D97-AF65-F5344CB8AC3E}">
        <p14:creationId xmlns:p14="http://schemas.microsoft.com/office/powerpoint/2010/main" val="26222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97CB-8CFF-D3FB-98A0-C4720F0444B9}"/>
              </a:ext>
            </a:extLst>
          </p:cNvPr>
          <p:cNvSpPr>
            <a:spLocks noGrp="1"/>
          </p:cNvSpPr>
          <p:nvPr>
            <p:ph type="title"/>
          </p:nvPr>
        </p:nvSpPr>
        <p:spPr>
          <a:xfrm>
            <a:off x="911028" y="81904"/>
            <a:ext cx="10515600" cy="1325563"/>
          </a:xfrm>
        </p:spPr>
        <p:txBody>
          <a:bodyPr>
            <a:normAutofit/>
          </a:bodyPr>
          <a:lstStyle/>
          <a:p>
            <a:r>
              <a:rPr lang="en-IN" sz="6000" b="1" dirty="0"/>
              <a:t>GAS EXCHANGE ABNORMALITIES</a:t>
            </a:r>
          </a:p>
        </p:txBody>
      </p:sp>
      <p:sp>
        <p:nvSpPr>
          <p:cNvPr id="3" name="Content Placeholder 2">
            <a:extLst>
              <a:ext uri="{FF2B5EF4-FFF2-40B4-BE49-F238E27FC236}">
                <a16:creationId xmlns:a16="http://schemas.microsoft.com/office/drawing/2014/main" id="{651B95C4-5841-5349-7657-F66889D1683F}"/>
              </a:ext>
            </a:extLst>
          </p:cNvPr>
          <p:cNvSpPr>
            <a:spLocks noGrp="1"/>
          </p:cNvSpPr>
          <p:nvPr>
            <p:ph idx="1"/>
          </p:nvPr>
        </p:nvSpPr>
        <p:spPr>
          <a:xfrm>
            <a:off x="331773" y="1626499"/>
            <a:ext cx="11393586" cy="4968510"/>
          </a:xfrm>
        </p:spPr>
        <p:txBody>
          <a:bodyPr>
            <a:normAutofit lnSpcReduction="10000"/>
          </a:bodyPr>
          <a:lstStyle/>
          <a:p>
            <a:pPr marL="0" indent="0">
              <a:buNone/>
            </a:pPr>
            <a:r>
              <a:rPr lang="en-US" dirty="0"/>
              <a:t>• Hypoxemia is the most common immediate physiologic consequence of pulmonary embolism.</a:t>
            </a:r>
          </a:p>
          <a:p>
            <a:pPr marL="0" indent="0">
              <a:buNone/>
            </a:pPr>
            <a:endParaRPr lang="en-US" dirty="0"/>
          </a:p>
          <a:p>
            <a:pPr marL="0" indent="0">
              <a:buNone/>
            </a:pPr>
            <a:r>
              <a:rPr lang="en-US" dirty="0"/>
              <a:t>• Obstruction of the pulmonary vasculature re-directs the blood flow to other parts of the pulmonary vascular bed.</a:t>
            </a:r>
          </a:p>
          <a:p>
            <a:pPr marL="0" indent="0">
              <a:buNone/>
            </a:pPr>
            <a:endParaRPr lang="en-US" dirty="0"/>
          </a:p>
          <a:p>
            <a:pPr marL="0" indent="0">
              <a:buNone/>
            </a:pPr>
            <a:r>
              <a:rPr lang="en-US" dirty="0"/>
              <a:t> This results in an increase in intra-pulmonary shunting, ventilation-perfusion (V/Q) inequality, and decreases in the mixed venous 02 level, thereby magnifying the effect of the normal venous admixture.</a:t>
            </a:r>
          </a:p>
          <a:p>
            <a:pPr marL="0" indent="0">
              <a:buNone/>
            </a:pPr>
            <a:endParaRPr lang="en-US" dirty="0"/>
          </a:p>
          <a:p>
            <a:pPr marL="0" indent="0">
              <a:buNone/>
            </a:pPr>
            <a:r>
              <a:rPr lang="en-US" dirty="0"/>
              <a:t>• Further shunting and alveolar dead space increases due to alveolar hemorrhage, and </a:t>
            </a:r>
            <a:r>
              <a:rPr lang="en-US" dirty="0" err="1"/>
              <a:t>atelactasis</a:t>
            </a:r>
            <a:endParaRPr lang="en-IN" dirty="0"/>
          </a:p>
        </p:txBody>
      </p:sp>
    </p:spTree>
    <p:extLst>
      <p:ext uri="{BB962C8B-B14F-4D97-AF65-F5344CB8AC3E}">
        <p14:creationId xmlns:p14="http://schemas.microsoft.com/office/powerpoint/2010/main" val="282230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13A8F-2F8F-653A-0516-5DEB78080A19}"/>
              </a:ext>
            </a:extLst>
          </p:cNvPr>
          <p:cNvSpPr>
            <a:spLocks noGrp="1"/>
          </p:cNvSpPr>
          <p:nvPr>
            <p:ph idx="1"/>
          </p:nvPr>
        </p:nvSpPr>
        <p:spPr>
          <a:xfrm>
            <a:off x="347958" y="137565"/>
            <a:ext cx="11603978" cy="6522180"/>
          </a:xfrm>
        </p:spPr>
        <p:txBody>
          <a:bodyPr>
            <a:normAutofit lnSpcReduction="10000"/>
          </a:bodyPr>
          <a:lstStyle/>
          <a:p>
            <a:pPr marL="0" indent="0">
              <a:buNone/>
            </a:pPr>
            <a:r>
              <a:rPr lang="en-US" dirty="0"/>
              <a:t>• Hypocapnia in PTE is due to hypoxia-induced intrapulmonary reflex vagal stimulation, with resulting hyperventilation.</a:t>
            </a:r>
          </a:p>
          <a:p>
            <a:pPr marL="0" indent="0">
              <a:buNone/>
            </a:pPr>
            <a:endParaRPr lang="en-US" dirty="0"/>
          </a:p>
          <a:p>
            <a:pPr marL="0" indent="0">
              <a:buNone/>
            </a:pPr>
            <a:r>
              <a:rPr lang="en-US" dirty="0"/>
              <a:t>• Finally, hypoxemia may lead to an increase in sympathetic tone, which in turn causes systemic vasoconstriction</a:t>
            </a:r>
          </a:p>
          <a:p>
            <a:pPr marL="0" indent="0">
              <a:buNone/>
            </a:pPr>
            <a:endParaRPr lang="en-US" dirty="0"/>
          </a:p>
          <a:p>
            <a:pPr marL="0" indent="0">
              <a:buNone/>
            </a:pPr>
            <a:r>
              <a:rPr lang="en-US" dirty="0"/>
              <a:t>• One uncommon consequence of pulmonary embolism is pulmonary infarction.</a:t>
            </a:r>
          </a:p>
          <a:p>
            <a:pPr marL="0" indent="0">
              <a:buNone/>
            </a:pPr>
            <a:endParaRPr lang="en-US" dirty="0"/>
          </a:p>
          <a:p>
            <a:pPr marL="0" indent="0">
              <a:buNone/>
            </a:pPr>
            <a:r>
              <a:rPr lang="en-US" dirty="0"/>
              <a:t>• Infarction is uncommon because the pulmonary parenchyma has three potential sources of oxygen: the pulmonary arteries, bronchial arteries, and airways.</a:t>
            </a:r>
          </a:p>
          <a:p>
            <a:pPr marL="0" indent="0">
              <a:buNone/>
            </a:pPr>
            <a:endParaRPr lang="en-US" dirty="0"/>
          </a:p>
          <a:p>
            <a:pPr marL="0" indent="0">
              <a:buNone/>
            </a:pPr>
            <a:r>
              <a:rPr lang="en-US" dirty="0"/>
              <a:t>• Two of these three sources apparently must be compromised before infarction develops.</a:t>
            </a:r>
            <a:endParaRPr lang="en-IN" dirty="0"/>
          </a:p>
        </p:txBody>
      </p:sp>
    </p:spTree>
    <p:extLst>
      <p:ext uri="{BB962C8B-B14F-4D97-AF65-F5344CB8AC3E}">
        <p14:creationId xmlns:p14="http://schemas.microsoft.com/office/powerpoint/2010/main" val="55972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0B4F-74B6-1D3B-546C-6383EEF2905B}"/>
              </a:ext>
            </a:extLst>
          </p:cNvPr>
          <p:cNvSpPr>
            <a:spLocks noGrp="1"/>
          </p:cNvSpPr>
          <p:nvPr>
            <p:ph type="title"/>
          </p:nvPr>
        </p:nvSpPr>
        <p:spPr>
          <a:xfrm>
            <a:off x="2872672" y="0"/>
            <a:ext cx="8497312" cy="1325563"/>
          </a:xfrm>
        </p:spPr>
        <p:txBody>
          <a:bodyPr>
            <a:normAutofit/>
          </a:bodyPr>
          <a:lstStyle/>
          <a:p>
            <a:r>
              <a:rPr lang="en-US" sz="6000" b="1" dirty="0">
                <a:solidFill>
                  <a:srgbClr val="002060"/>
                </a:solidFill>
              </a:rPr>
              <a:t>Clinical features</a:t>
            </a:r>
            <a:endParaRPr lang="en-IN" sz="6000" b="1" dirty="0">
              <a:solidFill>
                <a:srgbClr val="002060"/>
              </a:solidFill>
            </a:endParaRPr>
          </a:p>
        </p:txBody>
      </p:sp>
      <p:sp>
        <p:nvSpPr>
          <p:cNvPr id="3" name="Content Placeholder 2">
            <a:extLst>
              <a:ext uri="{FF2B5EF4-FFF2-40B4-BE49-F238E27FC236}">
                <a16:creationId xmlns:a16="http://schemas.microsoft.com/office/drawing/2014/main" id="{252CB0AA-A5D3-CB1A-36E2-8C3A59830F3A}"/>
              </a:ext>
            </a:extLst>
          </p:cNvPr>
          <p:cNvSpPr>
            <a:spLocks noGrp="1"/>
          </p:cNvSpPr>
          <p:nvPr>
            <p:ph idx="1"/>
          </p:nvPr>
        </p:nvSpPr>
        <p:spPr>
          <a:xfrm>
            <a:off x="169933" y="1246174"/>
            <a:ext cx="11749635" cy="5408542"/>
          </a:xfrm>
        </p:spPr>
        <p:txBody>
          <a:bodyPr>
            <a:normAutofit lnSpcReduction="10000"/>
          </a:bodyPr>
          <a:lstStyle/>
          <a:p>
            <a:pPr marL="0" indent="0">
              <a:buNone/>
            </a:pPr>
            <a:r>
              <a:rPr lang="en-US" dirty="0"/>
              <a:t>• The most common presenting symptom of acute embolism is</a:t>
            </a:r>
          </a:p>
          <a:p>
            <a:pPr marL="0" indent="0">
              <a:buNone/>
            </a:pPr>
            <a:r>
              <a:rPr lang="en-US" dirty="0"/>
              <a:t> the sudden onset of dyspnea.</a:t>
            </a:r>
          </a:p>
          <a:p>
            <a:pPr marL="0" indent="0">
              <a:buNone/>
            </a:pPr>
            <a:r>
              <a:rPr lang="en-US" dirty="0"/>
              <a:t>• Other symptoms include </a:t>
            </a:r>
          </a:p>
          <a:p>
            <a:pPr marL="0" indent="0">
              <a:buNone/>
            </a:pPr>
            <a:r>
              <a:rPr lang="en-US" dirty="0"/>
              <a:t>chest pain,</a:t>
            </a:r>
          </a:p>
          <a:p>
            <a:pPr marL="0" indent="0">
              <a:buNone/>
            </a:pPr>
            <a:r>
              <a:rPr lang="en-US" dirty="0"/>
              <a:t> cough,</a:t>
            </a:r>
          </a:p>
          <a:p>
            <a:pPr marL="0" indent="0">
              <a:buNone/>
            </a:pPr>
            <a:r>
              <a:rPr lang="en-US" dirty="0"/>
              <a:t> leg swelling or pain,</a:t>
            </a:r>
          </a:p>
          <a:p>
            <a:pPr marL="0" indent="0">
              <a:buNone/>
            </a:pPr>
            <a:r>
              <a:rPr lang="en-US" dirty="0"/>
              <a:t> hemoptysis.</a:t>
            </a:r>
          </a:p>
          <a:p>
            <a:pPr marL="0" indent="0">
              <a:buNone/>
            </a:pPr>
            <a:r>
              <a:rPr lang="en-US" dirty="0"/>
              <a:t>• The most common physical finding is unexplained tachypnea.</a:t>
            </a:r>
          </a:p>
          <a:p>
            <a:pPr marL="0" indent="0">
              <a:buNone/>
            </a:pPr>
            <a:r>
              <a:rPr lang="en-US" dirty="0"/>
              <a:t>• Less frequent findings include inspiratory crepitations, tachycardia, and loud S2.</a:t>
            </a:r>
          </a:p>
          <a:p>
            <a:pPr marL="0" indent="0">
              <a:buNone/>
            </a:pPr>
            <a:r>
              <a:rPr lang="en-US" dirty="0"/>
              <a:t>• Fever may develop some hours after the event.</a:t>
            </a:r>
            <a:endParaRPr lang="en-IN" dirty="0"/>
          </a:p>
        </p:txBody>
      </p:sp>
    </p:spTree>
    <p:extLst>
      <p:ext uri="{BB962C8B-B14F-4D97-AF65-F5344CB8AC3E}">
        <p14:creationId xmlns:p14="http://schemas.microsoft.com/office/powerpoint/2010/main" val="255495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F178-0B3C-A80A-2926-21A4F39784B6}"/>
              </a:ext>
            </a:extLst>
          </p:cNvPr>
          <p:cNvSpPr>
            <a:spLocks noGrp="1"/>
          </p:cNvSpPr>
          <p:nvPr>
            <p:ph type="title"/>
          </p:nvPr>
        </p:nvSpPr>
        <p:spPr>
          <a:xfrm>
            <a:off x="3204446" y="18255"/>
            <a:ext cx="8149354" cy="1325563"/>
          </a:xfrm>
        </p:spPr>
        <p:txBody>
          <a:bodyPr>
            <a:normAutofit/>
          </a:bodyPr>
          <a:lstStyle/>
          <a:p>
            <a:r>
              <a:rPr lang="en-US" sz="6000" b="1" dirty="0">
                <a:solidFill>
                  <a:srgbClr val="002060"/>
                </a:solidFill>
              </a:rPr>
              <a:t>Investigations</a:t>
            </a:r>
            <a:endParaRPr lang="en-IN" sz="6000" b="1" dirty="0">
              <a:solidFill>
                <a:srgbClr val="002060"/>
              </a:solidFill>
            </a:endParaRPr>
          </a:p>
        </p:txBody>
      </p:sp>
      <p:sp>
        <p:nvSpPr>
          <p:cNvPr id="3" name="Content Placeholder 2">
            <a:extLst>
              <a:ext uri="{FF2B5EF4-FFF2-40B4-BE49-F238E27FC236}">
                <a16:creationId xmlns:a16="http://schemas.microsoft.com/office/drawing/2014/main" id="{21D003DE-4194-A7E3-0D59-7DFBAB12AE30}"/>
              </a:ext>
            </a:extLst>
          </p:cNvPr>
          <p:cNvSpPr>
            <a:spLocks noGrp="1"/>
          </p:cNvSpPr>
          <p:nvPr>
            <p:ph idx="1"/>
          </p:nvPr>
        </p:nvSpPr>
        <p:spPr>
          <a:xfrm>
            <a:off x="80920" y="1408014"/>
            <a:ext cx="11911476" cy="5300283"/>
          </a:xfrm>
        </p:spPr>
        <p:txBody>
          <a:bodyPr/>
          <a:lstStyle/>
          <a:p>
            <a:pPr marL="0" indent="0">
              <a:buNone/>
            </a:pPr>
            <a:r>
              <a:rPr lang="en-US" dirty="0"/>
              <a:t>• Increased Total Leukocyte Count but never more than20,000cells/</a:t>
            </a:r>
            <a:r>
              <a:rPr lang="en-US" dirty="0" err="1"/>
              <a:t>cumm</a:t>
            </a:r>
            <a:endParaRPr lang="en-US" dirty="0"/>
          </a:p>
          <a:p>
            <a:pPr marL="0" indent="0">
              <a:buNone/>
            </a:pPr>
            <a:endParaRPr lang="en-US" dirty="0"/>
          </a:p>
          <a:p>
            <a:pPr marL="0" indent="0">
              <a:buNone/>
            </a:pPr>
            <a:r>
              <a:rPr lang="en-US" dirty="0"/>
              <a:t>• Hypoxemia with hypocapnia </a:t>
            </a:r>
          </a:p>
          <a:p>
            <a:pPr marL="0" indent="0">
              <a:buNone/>
            </a:pPr>
            <a:endParaRPr lang="en-US" dirty="0"/>
          </a:p>
          <a:p>
            <a:pPr marL="0" indent="0">
              <a:buNone/>
            </a:pPr>
            <a:r>
              <a:rPr lang="en-US" dirty="0"/>
              <a:t>• ECG - The electrocardiogram is nonspecific</a:t>
            </a:r>
          </a:p>
          <a:p>
            <a:pPr marL="0" indent="0">
              <a:buNone/>
            </a:pPr>
            <a:endParaRPr lang="en-US" dirty="0"/>
          </a:p>
          <a:p>
            <a:pPr marL="0" indent="0">
              <a:buNone/>
            </a:pPr>
            <a:r>
              <a:rPr lang="en-US" dirty="0"/>
              <a:t>• Findings in acute PE are generally nonspecific and include T- wave changes, ST-segment abnormalities, and left- or right-axis deviation.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7469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84381-0A12-D780-D157-F7C5AFCC9625}"/>
              </a:ext>
            </a:extLst>
          </p:cNvPr>
          <p:cNvSpPr>
            <a:spLocks noGrp="1"/>
          </p:cNvSpPr>
          <p:nvPr>
            <p:ph idx="1"/>
          </p:nvPr>
        </p:nvSpPr>
        <p:spPr>
          <a:xfrm>
            <a:off x="202301" y="202300"/>
            <a:ext cx="11547334" cy="6255143"/>
          </a:xfrm>
        </p:spPr>
        <p:txBody>
          <a:bodyPr>
            <a:normAutofit fontScale="92500" lnSpcReduction="10000"/>
          </a:bodyPr>
          <a:lstStyle/>
          <a:p>
            <a:r>
              <a:rPr lang="en-US" dirty="0"/>
              <a:t>D-dimer testing has proven to be highly sensitive but not specific.</a:t>
            </a:r>
          </a:p>
          <a:p>
            <a:pPr marL="0" indent="0">
              <a:buNone/>
            </a:pPr>
            <a:r>
              <a:rPr lang="en-US" dirty="0"/>
              <a:t> </a:t>
            </a:r>
          </a:p>
          <a:p>
            <a:r>
              <a:rPr lang="en-US" dirty="0"/>
              <a:t>Increased levels are present in nearly all patients with venous thromboembolism, but also occur in a wide range of other circumstances</a:t>
            </a:r>
          </a:p>
          <a:p>
            <a:r>
              <a:rPr lang="en-US" dirty="0"/>
              <a:t>advancing age</a:t>
            </a:r>
          </a:p>
          <a:p>
            <a:r>
              <a:rPr lang="en-US" dirty="0"/>
              <a:t>Pregnancy</a:t>
            </a:r>
          </a:p>
          <a:p>
            <a:r>
              <a:rPr lang="en-US" dirty="0"/>
              <a:t>Trauma</a:t>
            </a:r>
          </a:p>
          <a:p>
            <a:r>
              <a:rPr lang="en-US" dirty="0"/>
              <a:t>Infections</a:t>
            </a:r>
          </a:p>
          <a:p>
            <a:r>
              <a:rPr lang="en-US" dirty="0"/>
              <a:t>the postoperative period</a:t>
            </a:r>
          </a:p>
          <a:p>
            <a:r>
              <a:rPr lang="en-US" dirty="0"/>
              <a:t>inflammatory states</a:t>
            </a:r>
          </a:p>
          <a:p>
            <a:r>
              <a:rPr lang="en-US" dirty="0"/>
              <a:t>malignancy.</a:t>
            </a:r>
          </a:p>
          <a:p>
            <a:endParaRPr lang="en-US" dirty="0"/>
          </a:p>
          <a:p>
            <a:r>
              <a:rPr lang="en-US" dirty="0"/>
              <a:t> Therefore, the role of D-dimer testing is limited to one of venous thromboembolism exclusion</a:t>
            </a:r>
            <a:endParaRPr lang="en-IN" dirty="0"/>
          </a:p>
        </p:txBody>
      </p:sp>
    </p:spTree>
    <p:extLst>
      <p:ext uri="{BB962C8B-B14F-4D97-AF65-F5344CB8AC3E}">
        <p14:creationId xmlns:p14="http://schemas.microsoft.com/office/powerpoint/2010/main" val="3901995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62E0-3B72-EE31-94CE-88B6133BA9BC}"/>
              </a:ext>
            </a:extLst>
          </p:cNvPr>
          <p:cNvSpPr>
            <a:spLocks noGrp="1"/>
          </p:cNvSpPr>
          <p:nvPr>
            <p:ph type="title"/>
          </p:nvPr>
        </p:nvSpPr>
        <p:spPr>
          <a:xfrm>
            <a:off x="3261090" y="90543"/>
            <a:ext cx="8157446" cy="1325563"/>
          </a:xfrm>
        </p:spPr>
        <p:txBody>
          <a:bodyPr>
            <a:normAutofit/>
          </a:bodyPr>
          <a:lstStyle/>
          <a:p>
            <a:r>
              <a:rPr lang="en-US" sz="6000" b="1" dirty="0">
                <a:solidFill>
                  <a:srgbClr val="002060"/>
                </a:solidFill>
              </a:rPr>
              <a:t>Chest X ray</a:t>
            </a:r>
            <a:endParaRPr lang="en-IN" sz="6000" b="1" dirty="0">
              <a:solidFill>
                <a:srgbClr val="002060"/>
              </a:solidFill>
            </a:endParaRPr>
          </a:p>
        </p:txBody>
      </p:sp>
      <p:sp>
        <p:nvSpPr>
          <p:cNvPr id="3" name="Content Placeholder 2">
            <a:extLst>
              <a:ext uri="{FF2B5EF4-FFF2-40B4-BE49-F238E27FC236}">
                <a16:creationId xmlns:a16="http://schemas.microsoft.com/office/drawing/2014/main" id="{A98A51AE-63C4-2F74-38B4-AA917C301F5A}"/>
              </a:ext>
            </a:extLst>
          </p:cNvPr>
          <p:cNvSpPr>
            <a:spLocks noGrp="1"/>
          </p:cNvSpPr>
          <p:nvPr>
            <p:ph idx="1"/>
          </p:nvPr>
        </p:nvSpPr>
        <p:spPr>
          <a:xfrm>
            <a:off x="234669" y="1416106"/>
            <a:ext cx="11806280" cy="5195087"/>
          </a:xfrm>
        </p:spPr>
        <p:txBody>
          <a:bodyPr>
            <a:normAutofit/>
          </a:bodyPr>
          <a:lstStyle/>
          <a:p>
            <a:pPr marL="0" indent="0">
              <a:buNone/>
            </a:pPr>
            <a:r>
              <a:rPr lang="en-US" dirty="0"/>
              <a:t>• Most patients with pulmonary embolism have abnormal but nonspecific chest radiographic findings.</a:t>
            </a:r>
          </a:p>
          <a:p>
            <a:pPr marL="0" indent="0">
              <a:buNone/>
            </a:pPr>
            <a:endParaRPr lang="en-US" dirty="0"/>
          </a:p>
          <a:p>
            <a:pPr marL="0" indent="0">
              <a:buNone/>
            </a:pPr>
            <a:r>
              <a:rPr lang="en-US" dirty="0"/>
              <a:t>• Common radiographic findings include atelectasis, pleural effusion, pulmonary infiltrates, and mild elevation of a hemidiaphragm.</a:t>
            </a:r>
          </a:p>
          <a:p>
            <a:pPr marL="0" indent="0">
              <a:buNone/>
            </a:pPr>
            <a:endParaRPr lang="en-US" dirty="0"/>
          </a:p>
          <a:p>
            <a:pPr marL="0" indent="0">
              <a:buNone/>
            </a:pPr>
            <a:r>
              <a:rPr lang="en-US" dirty="0"/>
              <a:t>• Classic findings of pulmonary infarction-such as Hampton's hump or decreased vascularity (</a:t>
            </a:r>
            <a:r>
              <a:rPr lang="en-US" dirty="0" err="1"/>
              <a:t>Westermark's</a:t>
            </a:r>
            <a:r>
              <a:rPr lang="en-US" dirty="0"/>
              <a:t> sign)-are suggestive but infrequent.</a:t>
            </a:r>
          </a:p>
          <a:p>
            <a:pPr marL="0" indent="0">
              <a:buNone/>
            </a:pPr>
            <a:endParaRPr lang="en-US" dirty="0"/>
          </a:p>
          <a:p>
            <a:pPr marL="0" indent="0">
              <a:buNone/>
            </a:pPr>
            <a:r>
              <a:rPr lang="en-US" dirty="0"/>
              <a:t>• A normal chest radiograph in a patient with otherwise unexplained acute dyspnea or hypoxemia is strongly suggestive of embolism.</a:t>
            </a:r>
            <a:endParaRPr lang="en-IN" dirty="0"/>
          </a:p>
        </p:txBody>
      </p:sp>
    </p:spTree>
    <p:extLst>
      <p:ext uri="{BB962C8B-B14F-4D97-AF65-F5344CB8AC3E}">
        <p14:creationId xmlns:p14="http://schemas.microsoft.com/office/powerpoint/2010/main" val="96116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09C09-8BB3-0B6D-5793-8A9586866332}"/>
              </a:ext>
            </a:extLst>
          </p:cNvPr>
          <p:cNvSpPr>
            <a:spLocks noGrp="1"/>
          </p:cNvSpPr>
          <p:nvPr>
            <p:ph idx="1"/>
          </p:nvPr>
        </p:nvSpPr>
        <p:spPr>
          <a:xfrm>
            <a:off x="186117" y="178026"/>
            <a:ext cx="11717267" cy="6522180"/>
          </a:xfrm>
        </p:spPr>
        <p:txBody>
          <a:bodyPr>
            <a:normAutofit/>
          </a:bodyPr>
          <a:lstStyle/>
          <a:p>
            <a:r>
              <a:rPr lang="en-US" sz="3600" b="1" dirty="0"/>
              <a:t>Hampton hump </a:t>
            </a:r>
            <a:r>
              <a:rPr lang="en-US" sz="3600" dirty="0"/>
              <a:t>refers to a </a:t>
            </a:r>
            <a:r>
              <a:rPr lang="en-US" sz="3600" dirty="0" err="1"/>
              <a:t>dom</a:t>
            </a:r>
            <a:r>
              <a:rPr lang="en-US" sz="3600" dirty="0"/>
              <a:t>-shaped, </a:t>
            </a:r>
            <a:r>
              <a:rPr lang="en-US" sz="3600" dirty="0" err="1"/>
              <a:t>pleurally</a:t>
            </a:r>
            <a:r>
              <a:rPr lang="en-US" sz="3600" dirty="0"/>
              <a:t>-based opacification in the lung.</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a:t>
            </a:r>
          </a:p>
        </p:txBody>
      </p:sp>
      <p:pic>
        <p:nvPicPr>
          <p:cNvPr id="4" name="Picture 3">
            <a:extLst>
              <a:ext uri="{FF2B5EF4-FFF2-40B4-BE49-F238E27FC236}">
                <a16:creationId xmlns:a16="http://schemas.microsoft.com/office/drawing/2014/main" id="{5D236DD3-72E7-F016-84DA-F4FEBEF81513}"/>
              </a:ext>
            </a:extLst>
          </p:cNvPr>
          <p:cNvPicPr>
            <a:picLocks noChangeAspect="1"/>
          </p:cNvPicPr>
          <p:nvPr/>
        </p:nvPicPr>
        <p:blipFill rotWithShape="1">
          <a:blip r:embed="rId2"/>
          <a:srcRect l="8296" t="30324" r="67013" b="40295"/>
          <a:stretch/>
        </p:blipFill>
        <p:spPr>
          <a:xfrm>
            <a:off x="2646096" y="2650929"/>
            <a:ext cx="5093866" cy="3482834"/>
          </a:xfrm>
          <a:prstGeom prst="rect">
            <a:avLst/>
          </a:prstGeom>
        </p:spPr>
      </p:pic>
    </p:spTree>
    <p:extLst>
      <p:ext uri="{BB962C8B-B14F-4D97-AF65-F5344CB8AC3E}">
        <p14:creationId xmlns:p14="http://schemas.microsoft.com/office/powerpoint/2010/main" val="252137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1AC7-4A98-C7E3-A466-CAED09982A7E}"/>
              </a:ext>
            </a:extLst>
          </p:cNvPr>
          <p:cNvSpPr>
            <a:spLocks noGrp="1"/>
          </p:cNvSpPr>
          <p:nvPr>
            <p:ph type="title"/>
          </p:nvPr>
        </p:nvSpPr>
        <p:spPr>
          <a:xfrm>
            <a:off x="194209" y="898216"/>
            <a:ext cx="11862924" cy="1140430"/>
          </a:xfrm>
        </p:spPr>
        <p:txBody>
          <a:bodyPr>
            <a:normAutofit fontScale="90000"/>
          </a:bodyPr>
          <a:lstStyle/>
          <a:p>
            <a:r>
              <a:rPr lang="en-US" sz="4000" b="1" dirty="0"/>
              <a:t>Pala sign </a:t>
            </a:r>
            <a:r>
              <a:rPr lang="en-US" sz="4000" dirty="0"/>
              <a:t>is a prominent pulmonary artery that can be caused either by pulmonary hypertension that develops or by distension of the vessel by a large pulmonary embolus.</a:t>
            </a:r>
            <a:br>
              <a:rPr lang="en-US" dirty="0"/>
            </a:br>
            <a:endParaRPr lang="en-IN" dirty="0"/>
          </a:p>
        </p:txBody>
      </p:sp>
      <p:pic>
        <p:nvPicPr>
          <p:cNvPr id="4" name="Picture 2" descr="Palla's sign in a Haemoptysis man - ScienceDirect">
            <a:extLst>
              <a:ext uri="{FF2B5EF4-FFF2-40B4-BE49-F238E27FC236}">
                <a16:creationId xmlns:a16="http://schemas.microsoft.com/office/drawing/2014/main" id="{6E2D83A0-D232-B94D-6029-52400FD4FF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2404" y="2427392"/>
            <a:ext cx="3988025" cy="398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46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3A6D-EF31-C375-F95E-EDC4D2C7F690}"/>
              </a:ext>
            </a:extLst>
          </p:cNvPr>
          <p:cNvSpPr>
            <a:spLocks noGrp="1"/>
          </p:cNvSpPr>
          <p:nvPr>
            <p:ph type="title"/>
          </p:nvPr>
        </p:nvSpPr>
        <p:spPr>
          <a:xfrm>
            <a:off x="838200" y="0"/>
            <a:ext cx="10515600" cy="1185864"/>
          </a:xfrm>
        </p:spPr>
        <p:txBody>
          <a:bodyPr>
            <a:normAutofit fontScale="90000"/>
          </a:bodyPr>
          <a:lstStyle/>
          <a:p>
            <a:pPr marL="0" indent="0"/>
            <a:br>
              <a:rPr lang="en-US" dirty="0"/>
            </a:br>
            <a:r>
              <a:rPr lang="en-US" dirty="0"/>
              <a:t>• </a:t>
            </a:r>
            <a:r>
              <a:rPr lang="en-US" b="1" dirty="0" err="1"/>
              <a:t>Westermark's</a:t>
            </a:r>
            <a:r>
              <a:rPr lang="en-US" b="1" dirty="0"/>
              <a:t> sign - peripheral oligemia</a:t>
            </a:r>
            <a:br>
              <a:rPr lang="en-IN" dirty="0"/>
            </a:br>
            <a:endParaRPr lang="en-IN" dirty="0"/>
          </a:p>
        </p:txBody>
      </p:sp>
      <p:pic>
        <p:nvPicPr>
          <p:cNvPr id="1026" name="Picture 2">
            <a:extLst>
              <a:ext uri="{FF2B5EF4-FFF2-40B4-BE49-F238E27FC236}">
                <a16:creationId xmlns:a16="http://schemas.microsoft.com/office/drawing/2014/main" id="{F8D1BDC1-32BA-AD76-53D4-6E766AB93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977" y="1334638"/>
            <a:ext cx="4962525"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98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0830-F5C9-EF2A-4487-03E4B2C7FF33}"/>
              </a:ext>
            </a:extLst>
          </p:cNvPr>
          <p:cNvSpPr>
            <a:spLocks noGrp="1"/>
          </p:cNvSpPr>
          <p:nvPr>
            <p:ph type="title"/>
          </p:nvPr>
        </p:nvSpPr>
        <p:spPr>
          <a:xfrm>
            <a:off x="3502326" y="18255"/>
            <a:ext cx="7746278" cy="1750160"/>
          </a:xfrm>
        </p:spPr>
        <p:txBody>
          <a:bodyPr>
            <a:normAutofit/>
          </a:bodyPr>
          <a:lstStyle/>
          <a:p>
            <a:r>
              <a:rPr lang="en-IN" sz="6000" b="1" dirty="0">
                <a:solidFill>
                  <a:srgbClr val="002060"/>
                </a:solidFill>
              </a:rPr>
              <a:t>INTRODUCTION</a:t>
            </a:r>
          </a:p>
        </p:txBody>
      </p:sp>
      <p:sp>
        <p:nvSpPr>
          <p:cNvPr id="3" name="Content Placeholder 2">
            <a:extLst>
              <a:ext uri="{FF2B5EF4-FFF2-40B4-BE49-F238E27FC236}">
                <a16:creationId xmlns:a16="http://schemas.microsoft.com/office/drawing/2014/main" id="{8C65796E-017E-AA81-9016-629493BB6E98}"/>
              </a:ext>
            </a:extLst>
          </p:cNvPr>
          <p:cNvSpPr>
            <a:spLocks noGrp="1"/>
          </p:cNvSpPr>
          <p:nvPr>
            <p:ph idx="1"/>
          </p:nvPr>
        </p:nvSpPr>
        <p:spPr>
          <a:xfrm>
            <a:off x="396815" y="1595887"/>
            <a:ext cx="11401373" cy="5071950"/>
          </a:xfrm>
        </p:spPr>
        <p:txBody>
          <a:bodyPr>
            <a:normAutofit/>
          </a:bodyPr>
          <a:lstStyle/>
          <a:p>
            <a:r>
              <a:rPr lang="en-US" dirty="0"/>
              <a:t>Pulmonary thromboembolic disease refers to the condition in which blood clot(s) (thrombus or multiple thrombi) migrate from the systemic circulation to the pulmonary vasculature.</a:t>
            </a:r>
          </a:p>
          <a:p>
            <a:endParaRPr lang="en-US" dirty="0"/>
          </a:p>
          <a:p>
            <a:r>
              <a:rPr lang="en-US" dirty="0"/>
              <a:t> Most of these thrombi arise from the deep veins of the lower and upper extremities (deep venous thrombosis [DVT]). </a:t>
            </a:r>
          </a:p>
          <a:p>
            <a:endParaRPr lang="en-US" dirty="0"/>
          </a:p>
          <a:p>
            <a:r>
              <a:rPr lang="en-US" dirty="0"/>
              <a:t>clinically, DVT and pulmonary embolism (PE) can be considered a continuum of the same disease, collectively referred to as venous thromboembolism.</a:t>
            </a:r>
            <a:endParaRPr lang="en-IN" dirty="0"/>
          </a:p>
        </p:txBody>
      </p:sp>
    </p:spTree>
    <p:extLst>
      <p:ext uri="{BB962C8B-B14F-4D97-AF65-F5344CB8AC3E}">
        <p14:creationId xmlns:p14="http://schemas.microsoft.com/office/powerpoint/2010/main" val="273347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AB043-C9E8-4F5C-64ED-718128651668}"/>
              </a:ext>
            </a:extLst>
          </p:cNvPr>
          <p:cNvSpPr>
            <a:spLocks noGrp="1"/>
          </p:cNvSpPr>
          <p:nvPr>
            <p:ph idx="1"/>
          </p:nvPr>
        </p:nvSpPr>
        <p:spPr>
          <a:xfrm>
            <a:off x="291313" y="461246"/>
            <a:ext cx="11757728" cy="6158039"/>
          </a:xfrm>
        </p:spPr>
        <p:txBody>
          <a:bodyPr/>
          <a:lstStyle/>
          <a:p>
            <a:r>
              <a:rPr lang="en-US" sz="3600" b="1" dirty="0"/>
              <a:t>Role of CT Pulmonary Angiogram- MDCT with Li contrast</a:t>
            </a:r>
          </a:p>
          <a:p>
            <a:endParaRPr lang="en-US" sz="3600" b="1" dirty="0"/>
          </a:p>
          <a:p>
            <a:pPr marL="0" indent="0">
              <a:buNone/>
            </a:pPr>
            <a:r>
              <a:rPr lang="en-US" dirty="0"/>
              <a:t>• CT is considered confirmatory in excluding embolism in patients with a low or intermediate likelihood of disease and confirming embolism in patients with intermediate or high probability of disease.</a:t>
            </a:r>
          </a:p>
          <a:p>
            <a:pPr marL="0" indent="0">
              <a:buNone/>
            </a:pPr>
            <a:endParaRPr lang="en-US" dirty="0"/>
          </a:p>
          <a:p>
            <a:pPr marL="0" indent="0">
              <a:buNone/>
            </a:pPr>
            <a:r>
              <a:rPr lang="en-US" dirty="0"/>
              <a:t>• When discordance exists between the clinical assessment and CT findings, additional studies should be performed.</a:t>
            </a:r>
          </a:p>
          <a:p>
            <a:pPr marL="0" indent="0">
              <a:buNone/>
            </a:pPr>
            <a:endParaRPr lang="en-US" dirty="0"/>
          </a:p>
          <a:p>
            <a:pPr marL="0" indent="0">
              <a:buNone/>
            </a:pPr>
            <a:r>
              <a:rPr lang="en-US" dirty="0"/>
              <a:t>• It is possible this recommendation will change as studies are published.</a:t>
            </a:r>
            <a:endParaRPr lang="en-IN" dirty="0"/>
          </a:p>
        </p:txBody>
      </p:sp>
    </p:spTree>
    <p:extLst>
      <p:ext uri="{BB962C8B-B14F-4D97-AF65-F5344CB8AC3E}">
        <p14:creationId xmlns:p14="http://schemas.microsoft.com/office/powerpoint/2010/main" val="111300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63FEE4-20FE-CAD7-3912-1673300CFA0B}"/>
              </a:ext>
            </a:extLst>
          </p:cNvPr>
          <p:cNvPicPr>
            <a:picLocks noChangeAspect="1"/>
          </p:cNvPicPr>
          <p:nvPr/>
        </p:nvPicPr>
        <p:blipFill rotWithShape="1">
          <a:blip r:embed="rId2"/>
          <a:srcRect l="16393" t="37050" r="55000" b="11150"/>
          <a:stretch/>
        </p:blipFill>
        <p:spPr>
          <a:xfrm>
            <a:off x="2573268" y="342281"/>
            <a:ext cx="6060935" cy="6173438"/>
          </a:xfrm>
          <a:prstGeom prst="rect">
            <a:avLst/>
          </a:prstGeom>
        </p:spPr>
      </p:pic>
    </p:spTree>
    <p:extLst>
      <p:ext uri="{BB962C8B-B14F-4D97-AF65-F5344CB8AC3E}">
        <p14:creationId xmlns:p14="http://schemas.microsoft.com/office/powerpoint/2010/main" val="7738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043D-428C-1B66-4F51-09471EE35776}"/>
              </a:ext>
            </a:extLst>
          </p:cNvPr>
          <p:cNvSpPr>
            <a:spLocks noGrp="1"/>
          </p:cNvSpPr>
          <p:nvPr>
            <p:ph type="title"/>
          </p:nvPr>
        </p:nvSpPr>
        <p:spPr>
          <a:xfrm>
            <a:off x="1526023" y="89997"/>
            <a:ext cx="10515600" cy="1229006"/>
          </a:xfrm>
        </p:spPr>
        <p:txBody>
          <a:bodyPr>
            <a:normAutofit/>
          </a:bodyPr>
          <a:lstStyle/>
          <a:p>
            <a:r>
              <a:rPr lang="en-US" sz="5400" b="1" dirty="0"/>
              <a:t>Ventilation-Perfusion Scanning</a:t>
            </a:r>
            <a:endParaRPr lang="en-IN" sz="5400" b="1" dirty="0"/>
          </a:p>
        </p:txBody>
      </p:sp>
      <p:sp>
        <p:nvSpPr>
          <p:cNvPr id="3" name="Content Placeholder 2">
            <a:extLst>
              <a:ext uri="{FF2B5EF4-FFF2-40B4-BE49-F238E27FC236}">
                <a16:creationId xmlns:a16="http://schemas.microsoft.com/office/drawing/2014/main" id="{D3623A80-A9B4-32C6-022F-A485329DC89F}"/>
              </a:ext>
            </a:extLst>
          </p:cNvPr>
          <p:cNvSpPr>
            <a:spLocks noGrp="1"/>
          </p:cNvSpPr>
          <p:nvPr>
            <p:ph idx="1"/>
          </p:nvPr>
        </p:nvSpPr>
        <p:spPr>
          <a:xfrm>
            <a:off x="186117" y="1399922"/>
            <a:ext cx="11855506" cy="5368081"/>
          </a:xfrm>
        </p:spPr>
        <p:txBody>
          <a:bodyPr/>
          <a:lstStyle/>
          <a:p>
            <a:pPr marL="0" indent="0">
              <a:buNone/>
            </a:pPr>
            <a:r>
              <a:rPr lang="en-US" dirty="0"/>
              <a:t>• A negative study rules out the diagnosis of pulmonary embolism with the same degree of certainty as a negative pulmonary angiogram and with a higher degree of certainty than can be achieved by a negative CT scan.</a:t>
            </a:r>
          </a:p>
          <a:p>
            <a:pPr marL="0" indent="0">
              <a:buNone/>
            </a:pPr>
            <a:endParaRPr lang="en-US" dirty="0"/>
          </a:p>
          <a:p>
            <a:pPr marL="0" indent="0">
              <a:buNone/>
            </a:pPr>
            <a:r>
              <a:rPr lang="en-US" dirty="0"/>
              <a:t>• VQ scans are divided into 4 criteria high probability scan, intermediate probability scan, low probability scan, and normal scan.</a:t>
            </a:r>
          </a:p>
          <a:p>
            <a:pPr marL="0" indent="0">
              <a:buNone/>
            </a:pPr>
            <a:endParaRPr lang="en-US" dirty="0"/>
          </a:p>
          <a:p>
            <a:pPr marL="0" indent="0">
              <a:buNone/>
            </a:pPr>
            <a:r>
              <a:rPr lang="en-US" dirty="0"/>
              <a:t>• The positive predictive value of a "high probability" scan (one characterized by multiple, segmental-sized, mismatched defects) approximates 88 percent.</a:t>
            </a:r>
            <a:endParaRPr lang="en-IN" dirty="0"/>
          </a:p>
        </p:txBody>
      </p:sp>
    </p:spTree>
    <p:extLst>
      <p:ext uri="{BB962C8B-B14F-4D97-AF65-F5344CB8AC3E}">
        <p14:creationId xmlns:p14="http://schemas.microsoft.com/office/powerpoint/2010/main" val="57534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52C8F1-641D-6354-37E3-1A0BBB1B1093}"/>
              </a:ext>
            </a:extLst>
          </p:cNvPr>
          <p:cNvPicPr>
            <a:picLocks noChangeAspect="1"/>
          </p:cNvPicPr>
          <p:nvPr/>
        </p:nvPicPr>
        <p:blipFill rotWithShape="1">
          <a:blip r:embed="rId2"/>
          <a:srcRect l="19115" t="31741" r="45841" b="14926"/>
          <a:stretch/>
        </p:blipFill>
        <p:spPr>
          <a:xfrm>
            <a:off x="2621104" y="501707"/>
            <a:ext cx="6550681" cy="5607780"/>
          </a:xfrm>
          <a:prstGeom prst="rect">
            <a:avLst/>
          </a:prstGeom>
        </p:spPr>
      </p:pic>
      <p:sp>
        <p:nvSpPr>
          <p:cNvPr id="2" name="TextBox 1">
            <a:extLst>
              <a:ext uri="{FF2B5EF4-FFF2-40B4-BE49-F238E27FC236}">
                <a16:creationId xmlns:a16="http://schemas.microsoft.com/office/drawing/2014/main" id="{FCE6EAAC-2FDC-6CCF-EBCB-338077CB29E1}"/>
              </a:ext>
            </a:extLst>
          </p:cNvPr>
          <p:cNvSpPr txBox="1"/>
          <p:nvPr/>
        </p:nvSpPr>
        <p:spPr>
          <a:xfrm>
            <a:off x="1327094" y="6109487"/>
            <a:ext cx="8674662" cy="646331"/>
          </a:xfrm>
          <a:prstGeom prst="rect">
            <a:avLst/>
          </a:prstGeom>
          <a:noFill/>
        </p:spPr>
        <p:txBody>
          <a:bodyPr wrap="square" rtlCol="0">
            <a:spAutoFit/>
          </a:bodyPr>
          <a:lstStyle/>
          <a:p>
            <a:r>
              <a:rPr lang="en-IN" dirty="0"/>
              <a:t>MODIFIED PIOPED CRITERIA FOR DIAGNOSIS OF PULMONARY EMBOLISM DETERMINE THE PROBABILITY OF PULMONARY EMBOLI FOLLOWING A VQ SCAN</a:t>
            </a:r>
          </a:p>
        </p:txBody>
      </p:sp>
    </p:spTree>
    <p:extLst>
      <p:ext uri="{BB962C8B-B14F-4D97-AF65-F5344CB8AC3E}">
        <p14:creationId xmlns:p14="http://schemas.microsoft.com/office/powerpoint/2010/main" val="3936081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92DC-990C-DA4F-0A4B-BA97A78A4E21}"/>
              </a:ext>
            </a:extLst>
          </p:cNvPr>
          <p:cNvSpPr>
            <a:spLocks noGrp="1"/>
          </p:cNvSpPr>
          <p:nvPr>
            <p:ph type="title"/>
          </p:nvPr>
        </p:nvSpPr>
        <p:spPr>
          <a:xfrm>
            <a:off x="3010236" y="357580"/>
            <a:ext cx="7938961" cy="1325563"/>
          </a:xfrm>
        </p:spPr>
        <p:txBody>
          <a:bodyPr>
            <a:normAutofit/>
          </a:bodyPr>
          <a:lstStyle/>
          <a:p>
            <a:r>
              <a:rPr lang="en-US" sz="6000" dirty="0">
                <a:solidFill>
                  <a:srgbClr val="002060"/>
                </a:solidFill>
              </a:rPr>
              <a:t>Echocardiogram</a:t>
            </a:r>
            <a:endParaRPr lang="en-IN" sz="6000" dirty="0">
              <a:solidFill>
                <a:srgbClr val="002060"/>
              </a:solidFill>
            </a:endParaRPr>
          </a:p>
        </p:txBody>
      </p:sp>
      <p:sp>
        <p:nvSpPr>
          <p:cNvPr id="3" name="Content Placeholder 2">
            <a:extLst>
              <a:ext uri="{FF2B5EF4-FFF2-40B4-BE49-F238E27FC236}">
                <a16:creationId xmlns:a16="http://schemas.microsoft.com/office/drawing/2014/main" id="{399E82D3-5073-DD87-3E25-DEB7F21D5DD2}"/>
              </a:ext>
            </a:extLst>
          </p:cNvPr>
          <p:cNvSpPr>
            <a:spLocks noGrp="1"/>
          </p:cNvSpPr>
          <p:nvPr>
            <p:ph idx="1"/>
          </p:nvPr>
        </p:nvSpPr>
        <p:spPr>
          <a:xfrm>
            <a:off x="331773" y="1683143"/>
            <a:ext cx="11482599" cy="5000878"/>
          </a:xfrm>
        </p:spPr>
        <p:txBody>
          <a:bodyPr/>
          <a:lstStyle/>
          <a:p>
            <a:pPr marL="0" indent="0">
              <a:buNone/>
            </a:pPr>
            <a:endParaRPr lang="en-US" dirty="0"/>
          </a:p>
          <a:p>
            <a:pPr marL="0" indent="0">
              <a:buNone/>
            </a:pPr>
            <a:r>
              <a:rPr lang="en-US" dirty="0"/>
              <a:t>• Presence of unexplained right ventricular volume or pressure overload should suggest the possibility of embolism and lead to confirmatory testing.</a:t>
            </a:r>
          </a:p>
          <a:p>
            <a:pPr marL="0" indent="0">
              <a:buNone/>
            </a:pPr>
            <a:endParaRPr lang="en-US" dirty="0"/>
          </a:p>
          <a:p>
            <a:pPr marL="0" indent="0">
              <a:buNone/>
            </a:pPr>
            <a:r>
              <a:rPr lang="en-US" dirty="0"/>
              <a:t>• Trans Esophageal Echocardiography has better sensitivity and specificity especially in cases of proximal embolus, reaching up to 90%. Compared to 50% in transthoracic echo.</a:t>
            </a:r>
          </a:p>
          <a:p>
            <a:pPr marL="0" indent="0">
              <a:buNone/>
            </a:pPr>
            <a:endParaRPr lang="en-IN" dirty="0"/>
          </a:p>
        </p:txBody>
      </p:sp>
    </p:spTree>
    <p:extLst>
      <p:ext uri="{BB962C8B-B14F-4D97-AF65-F5344CB8AC3E}">
        <p14:creationId xmlns:p14="http://schemas.microsoft.com/office/powerpoint/2010/main" val="92391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228E55-35AB-7241-C36D-313D8BD2A759}"/>
              </a:ext>
            </a:extLst>
          </p:cNvPr>
          <p:cNvPicPr>
            <a:picLocks noChangeAspect="1"/>
          </p:cNvPicPr>
          <p:nvPr/>
        </p:nvPicPr>
        <p:blipFill rotWithShape="1">
          <a:blip r:embed="rId2"/>
          <a:srcRect l="7699" t="15103" r="37677" b="6549"/>
          <a:stretch/>
        </p:blipFill>
        <p:spPr>
          <a:xfrm>
            <a:off x="2443796" y="339865"/>
            <a:ext cx="6499270" cy="5243639"/>
          </a:xfrm>
          <a:prstGeom prst="rect">
            <a:avLst/>
          </a:prstGeom>
        </p:spPr>
      </p:pic>
      <p:sp>
        <p:nvSpPr>
          <p:cNvPr id="11" name="TextBox 10">
            <a:extLst>
              <a:ext uri="{FF2B5EF4-FFF2-40B4-BE49-F238E27FC236}">
                <a16:creationId xmlns:a16="http://schemas.microsoft.com/office/drawing/2014/main" id="{76033CAF-D10A-8DAC-19BA-DA19EC7CC0F5}"/>
              </a:ext>
            </a:extLst>
          </p:cNvPr>
          <p:cNvSpPr txBox="1"/>
          <p:nvPr/>
        </p:nvSpPr>
        <p:spPr>
          <a:xfrm>
            <a:off x="453154" y="5811419"/>
            <a:ext cx="10891880" cy="646331"/>
          </a:xfrm>
          <a:prstGeom prst="rect">
            <a:avLst/>
          </a:prstGeom>
          <a:noFill/>
        </p:spPr>
        <p:txBody>
          <a:bodyPr wrap="square">
            <a:spAutoFit/>
          </a:bodyPr>
          <a:lstStyle/>
          <a:p>
            <a:pPr algn="l"/>
            <a:r>
              <a:rPr lang="en-US" b="0" i="0" dirty="0">
                <a:solidFill>
                  <a:srgbClr val="111111"/>
                </a:solidFill>
                <a:effectLst/>
                <a:latin typeface="Roboto" panose="02000000000000000000" pitchFamily="2" charset="0"/>
              </a:rPr>
              <a:t>McConnell sign: akinesis of the free wall of the right ventricle with sparing of the apical segment seen in acute pulmonary embolism causing right ventricle systolic dysfunction. </a:t>
            </a:r>
          </a:p>
        </p:txBody>
      </p:sp>
    </p:spTree>
    <p:extLst>
      <p:ext uri="{BB962C8B-B14F-4D97-AF65-F5344CB8AC3E}">
        <p14:creationId xmlns:p14="http://schemas.microsoft.com/office/powerpoint/2010/main" val="3529263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FBD6-104D-E3D9-706F-13FE6877C795}"/>
              </a:ext>
            </a:extLst>
          </p:cNvPr>
          <p:cNvSpPr>
            <a:spLocks noGrp="1"/>
          </p:cNvSpPr>
          <p:nvPr>
            <p:ph idx="1"/>
          </p:nvPr>
        </p:nvSpPr>
        <p:spPr>
          <a:xfrm>
            <a:off x="307497" y="461246"/>
            <a:ext cx="11514967" cy="6149947"/>
          </a:xfrm>
        </p:spPr>
        <p:txBody>
          <a:bodyPr/>
          <a:lstStyle/>
          <a:p>
            <a:r>
              <a:rPr lang="en-US" dirty="0"/>
              <a:t>Duplex ultrasonography, which refers to the combination of Doppler venous flow detection and real-time B-mode imaging is the investigation of choice for diagnosing Venous Thrombosis of Limb.</a:t>
            </a:r>
          </a:p>
          <a:p>
            <a:endParaRPr lang="en-US" dirty="0"/>
          </a:p>
          <a:p>
            <a:pPr marL="0" indent="0">
              <a:buNone/>
            </a:pPr>
            <a:r>
              <a:rPr lang="en-US" dirty="0"/>
              <a:t>• MR Angiography is being evaluated as diagnosing modality in PIOPEDI (Prospective Investigation of Pulmonary Embolism </a:t>
            </a:r>
            <a:r>
              <a:rPr lang="en-US" dirty="0" err="1"/>
              <a:t>DiagnosisIII</a:t>
            </a:r>
            <a:r>
              <a:rPr lang="en-US" dirty="0"/>
              <a:t> )study.</a:t>
            </a:r>
            <a:endParaRPr lang="en-IN" dirty="0"/>
          </a:p>
        </p:txBody>
      </p:sp>
    </p:spTree>
    <p:extLst>
      <p:ext uri="{BB962C8B-B14F-4D97-AF65-F5344CB8AC3E}">
        <p14:creationId xmlns:p14="http://schemas.microsoft.com/office/powerpoint/2010/main" val="727548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4CBE-7369-6471-0519-A1AFF7C3E09E}"/>
              </a:ext>
            </a:extLst>
          </p:cNvPr>
          <p:cNvSpPr>
            <a:spLocks noGrp="1"/>
          </p:cNvSpPr>
          <p:nvPr>
            <p:ph type="title"/>
          </p:nvPr>
        </p:nvSpPr>
        <p:spPr>
          <a:xfrm>
            <a:off x="404602" y="98087"/>
            <a:ext cx="11345708" cy="1325563"/>
          </a:xfrm>
        </p:spPr>
        <p:txBody>
          <a:bodyPr>
            <a:normAutofit/>
          </a:bodyPr>
          <a:lstStyle/>
          <a:p>
            <a:r>
              <a:rPr lang="en-US" sz="5400" b="1" dirty="0"/>
              <a:t>Pulmonary Angiogram- Gold Standard</a:t>
            </a:r>
            <a:endParaRPr lang="en-IN" sz="5400" b="1" dirty="0"/>
          </a:p>
        </p:txBody>
      </p:sp>
      <p:sp>
        <p:nvSpPr>
          <p:cNvPr id="3" name="Content Placeholder 2">
            <a:extLst>
              <a:ext uri="{FF2B5EF4-FFF2-40B4-BE49-F238E27FC236}">
                <a16:creationId xmlns:a16="http://schemas.microsoft.com/office/drawing/2014/main" id="{45594D34-92A4-91DC-2697-AF6A19758B16}"/>
              </a:ext>
            </a:extLst>
          </p:cNvPr>
          <p:cNvSpPr>
            <a:spLocks noGrp="1"/>
          </p:cNvSpPr>
          <p:nvPr>
            <p:ph idx="1"/>
          </p:nvPr>
        </p:nvSpPr>
        <p:spPr>
          <a:xfrm>
            <a:off x="178025" y="1423650"/>
            <a:ext cx="11725359" cy="5179451"/>
          </a:xfrm>
        </p:spPr>
        <p:txBody>
          <a:bodyPr>
            <a:normAutofit fontScale="92500" lnSpcReduction="10000"/>
          </a:bodyPr>
          <a:lstStyle/>
          <a:p>
            <a:pPr marL="0" indent="0">
              <a:buNone/>
            </a:pPr>
            <a:r>
              <a:rPr lang="en-US" dirty="0"/>
              <a:t>• Pulmonary angiography remains the accepted "gold standard" for PE diagnosis.</a:t>
            </a:r>
          </a:p>
          <a:p>
            <a:pPr marL="0" indent="0">
              <a:buNone/>
            </a:pPr>
            <a:endParaRPr lang="en-US" dirty="0"/>
          </a:p>
          <a:p>
            <a:pPr marL="0" indent="0">
              <a:buNone/>
            </a:pPr>
            <a:r>
              <a:rPr lang="en-US" dirty="0"/>
              <a:t>• Only two angiographic findings are diagnostic of acute embolism: the filling defect and abrupt cutoff of a vessel.</a:t>
            </a:r>
          </a:p>
          <a:p>
            <a:pPr marL="0" indent="0">
              <a:buNone/>
            </a:pPr>
            <a:endParaRPr lang="en-US" dirty="0"/>
          </a:p>
          <a:p>
            <a:pPr marL="0" indent="0">
              <a:buNone/>
            </a:pPr>
            <a:r>
              <a:rPr lang="en-US" dirty="0"/>
              <a:t>• Catheter is inserted in the right heart and dye is injected into pulmonary trunk. Filling is observed under fluoroscopy.</a:t>
            </a:r>
          </a:p>
          <a:p>
            <a:pPr marL="0" indent="0">
              <a:buNone/>
            </a:pPr>
            <a:endParaRPr lang="en-US" dirty="0"/>
          </a:p>
          <a:p>
            <a:pPr marL="0" indent="0">
              <a:buNone/>
            </a:pPr>
            <a:r>
              <a:rPr lang="en-US" dirty="0"/>
              <a:t>• Limitations of Pulmonary Angiogram</a:t>
            </a:r>
          </a:p>
          <a:p>
            <a:pPr marL="0" indent="0">
              <a:buNone/>
            </a:pPr>
            <a:r>
              <a:rPr lang="en-US" dirty="0"/>
              <a:t>• It requires expertise in study performance and interpretation;</a:t>
            </a:r>
          </a:p>
          <a:p>
            <a:pPr marL="0" indent="0">
              <a:buNone/>
            </a:pPr>
            <a:r>
              <a:rPr lang="en-US" dirty="0"/>
              <a:t>• it is invasive.</a:t>
            </a:r>
          </a:p>
          <a:p>
            <a:pPr marL="0" indent="0">
              <a:buNone/>
            </a:pPr>
            <a:r>
              <a:rPr lang="en-US" dirty="0"/>
              <a:t>• High mortality due to procedure itself.</a:t>
            </a:r>
            <a:endParaRPr lang="en-IN" dirty="0"/>
          </a:p>
        </p:txBody>
      </p:sp>
    </p:spTree>
    <p:extLst>
      <p:ext uri="{BB962C8B-B14F-4D97-AF65-F5344CB8AC3E}">
        <p14:creationId xmlns:p14="http://schemas.microsoft.com/office/powerpoint/2010/main" val="1233232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lmonary angiogram showing multiple emboli&#10; ">
            <a:extLst>
              <a:ext uri="{FF2B5EF4-FFF2-40B4-BE49-F238E27FC236}">
                <a16:creationId xmlns:a16="http://schemas.microsoft.com/office/drawing/2014/main" id="{480657CC-589B-4685-98C7-F3DB49807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381" y="1098241"/>
            <a:ext cx="8287143" cy="466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99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6B0FE-B00E-7B04-FBFF-5ADA411B82F2}"/>
              </a:ext>
            </a:extLst>
          </p:cNvPr>
          <p:cNvSpPr>
            <a:spLocks noGrp="1"/>
          </p:cNvSpPr>
          <p:nvPr>
            <p:ph type="title"/>
          </p:nvPr>
        </p:nvSpPr>
        <p:spPr/>
        <p:txBody>
          <a:bodyPr>
            <a:normAutofit/>
          </a:bodyPr>
          <a:lstStyle/>
          <a:p>
            <a:r>
              <a:rPr lang="en-US" sz="5400" b="1" dirty="0">
                <a:solidFill>
                  <a:srgbClr val="002060"/>
                </a:solidFill>
              </a:rPr>
              <a:t>Clinical Assessment &amp; Scoring</a:t>
            </a:r>
            <a:endParaRPr lang="en-IN" sz="5400" b="1" dirty="0">
              <a:solidFill>
                <a:srgbClr val="002060"/>
              </a:solidFill>
            </a:endParaRPr>
          </a:p>
        </p:txBody>
      </p:sp>
      <p:sp>
        <p:nvSpPr>
          <p:cNvPr id="3" name="Content Placeholder 2">
            <a:extLst>
              <a:ext uri="{FF2B5EF4-FFF2-40B4-BE49-F238E27FC236}">
                <a16:creationId xmlns:a16="http://schemas.microsoft.com/office/drawing/2014/main" id="{8C96769E-2BCA-FDDD-598B-E7CB84D84481}"/>
              </a:ext>
            </a:extLst>
          </p:cNvPr>
          <p:cNvSpPr>
            <a:spLocks noGrp="1"/>
          </p:cNvSpPr>
          <p:nvPr>
            <p:ph idx="1"/>
          </p:nvPr>
        </p:nvSpPr>
        <p:spPr>
          <a:xfrm>
            <a:off x="436970" y="1825625"/>
            <a:ext cx="10916830" cy="4785568"/>
          </a:xfrm>
        </p:spPr>
        <p:txBody>
          <a:bodyPr/>
          <a:lstStyle/>
          <a:p>
            <a:pPr marL="0" indent="0">
              <a:buNone/>
            </a:pPr>
            <a:r>
              <a:rPr lang="en-US" dirty="0"/>
              <a:t>• Three scoring system has been developed and validated to use.</a:t>
            </a:r>
          </a:p>
          <a:p>
            <a:pPr marL="0" indent="0">
              <a:buNone/>
            </a:pPr>
            <a:endParaRPr lang="en-US" dirty="0"/>
          </a:p>
          <a:p>
            <a:pPr marL="0" indent="0">
              <a:buNone/>
            </a:pPr>
            <a:r>
              <a:rPr lang="en-US" dirty="0"/>
              <a:t>• 1 Wells score</a:t>
            </a:r>
          </a:p>
          <a:p>
            <a:pPr marL="0" indent="0">
              <a:buNone/>
            </a:pPr>
            <a:endParaRPr lang="en-US" dirty="0"/>
          </a:p>
          <a:p>
            <a:pPr marL="0" indent="0">
              <a:buNone/>
            </a:pPr>
            <a:r>
              <a:rPr lang="en-US" dirty="0"/>
              <a:t>• 2 Geneva Score</a:t>
            </a:r>
          </a:p>
          <a:p>
            <a:pPr marL="0" indent="0">
              <a:buNone/>
            </a:pPr>
            <a:endParaRPr lang="en-US" dirty="0"/>
          </a:p>
          <a:p>
            <a:pPr marL="0" indent="0">
              <a:buNone/>
            </a:pPr>
            <a:r>
              <a:rPr lang="en-US" dirty="0"/>
              <a:t>• 3 Modified Geneva score</a:t>
            </a:r>
            <a:endParaRPr lang="en-IN" dirty="0"/>
          </a:p>
        </p:txBody>
      </p:sp>
    </p:spTree>
    <p:extLst>
      <p:ext uri="{BB962C8B-B14F-4D97-AF65-F5344CB8AC3E}">
        <p14:creationId xmlns:p14="http://schemas.microsoft.com/office/powerpoint/2010/main" val="270504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B99-4034-6A03-7924-ABF626B9A8DA}"/>
              </a:ext>
            </a:extLst>
          </p:cNvPr>
          <p:cNvSpPr>
            <a:spLocks noGrp="1"/>
          </p:cNvSpPr>
          <p:nvPr>
            <p:ph type="title"/>
          </p:nvPr>
        </p:nvSpPr>
        <p:spPr>
          <a:xfrm>
            <a:off x="3989373" y="105197"/>
            <a:ext cx="8051576" cy="1440382"/>
          </a:xfrm>
        </p:spPr>
        <p:txBody>
          <a:bodyPr>
            <a:normAutofit/>
          </a:bodyPr>
          <a:lstStyle/>
          <a:p>
            <a:r>
              <a:rPr lang="en-US" sz="6000" b="1" dirty="0">
                <a:solidFill>
                  <a:srgbClr val="002060"/>
                </a:solidFill>
              </a:rPr>
              <a:t>Source of Emboli</a:t>
            </a:r>
            <a:endParaRPr lang="en-IN" sz="6000" b="1" dirty="0">
              <a:solidFill>
                <a:srgbClr val="002060"/>
              </a:solidFill>
            </a:endParaRPr>
          </a:p>
        </p:txBody>
      </p:sp>
      <p:sp>
        <p:nvSpPr>
          <p:cNvPr id="3" name="Content Placeholder 2">
            <a:extLst>
              <a:ext uri="{FF2B5EF4-FFF2-40B4-BE49-F238E27FC236}">
                <a16:creationId xmlns:a16="http://schemas.microsoft.com/office/drawing/2014/main" id="{D44C0049-ECD7-C68E-55B9-53DA37FCBDB0}"/>
              </a:ext>
            </a:extLst>
          </p:cNvPr>
          <p:cNvSpPr>
            <a:spLocks noGrp="1"/>
          </p:cNvSpPr>
          <p:nvPr>
            <p:ph idx="1"/>
          </p:nvPr>
        </p:nvSpPr>
        <p:spPr>
          <a:xfrm>
            <a:off x="186117" y="1602223"/>
            <a:ext cx="11854832" cy="5150580"/>
          </a:xfrm>
        </p:spPr>
        <p:txBody>
          <a:bodyPr/>
          <a:lstStyle/>
          <a:p>
            <a:pPr marL="0" indent="0">
              <a:buNone/>
            </a:pPr>
            <a:r>
              <a:rPr lang="en-US" dirty="0"/>
              <a:t>• Thrombus originates in lower extremities in 85 - 90% cases.</a:t>
            </a:r>
          </a:p>
          <a:p>
            <a:pPr marL="0" indent="0">
              <a:buNone/>
            </a:pPr>
            <a:endParaRPr lang="en-US" dirty="0"/>
          </a:p>
          <a:p>
            <a:pPr marL="0" indent="0">
              <a:buNone/>
            </a:pPr>
            <a:r>
              <a:rPr lang="en-US" dirty="0"/>
              <a:t>• Thrombus often begins at a site where blood flow is turbulent, such as at a venous bifurcation, or behind a venous valve.</a:t>
            </a:r>
          </a:p>
          <a:p>
            <a:pPr marL="0" indent="0">
              <a:buNone/>
            </a:pPr>
            <a:endParaRPr lang="en-US" dirty="0"/>
          </a:p>
          <a:p>
            <a:pPr marL="0" indent="0">
              <a:buNone/>
            </a:pPr>
            <a:r>
              <a:rPr lang="en-US" dirty="0"/>
              <a:t>• Most thrombi originate in the deep veins of the calf and propagate proximally to the popliteal and femoral veins.</a:t>
            </a:r>
          </a:p>
          <a:p>
            <a:pPr marL="0" indent="0">
              <a:buNone/>
            </a:pPr>
            <a:endParaRPr lang="en-US" dirty="0"/>
          </a:p>
          <a:p>
            <a:pPr marL="0" indent="0">
              <a:buNone/>
            </a:pPr>
            <a:r>
              <a:rPr lang="en-US" dirty="0"/>
              <a:t>• Other sources of emboli are pelvic vein, upper extremity, or may be associated with thoracic outlet obstruction or effort thrombosis (Paget von </a:t>
            </a:r>
            <a:r>
              <a:rPr lang="en-US" dirty="0" err="1"/>
              <a:t>Schroetter</a:t>
            </a:r>
            <a:r>
              <a:rPr lang="en-US" dirty="0"/>
              <a:t> syndrome)</a:t>
            </a:r>
            <a:endParaRPr lang="en-IN" dirty="0"/>
          </a:p>
        </p:txBody>
      </p:sp>
    </p:spTree>
    <p:extLst>
      <p:ext uri="{BB962C8B-B14F-4D97-AF65-F5344CB8AC3E}">
        <p14:creationId xmlns:p14="http://schemas.microsoft.com/office/powerpoint/2010/main" val="112157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9D6262-2F13-A56D-EC8A-A9C8281EDE20}"/>
              </a:ext>
            </a:extLst>
          </p:cNvPr>
          <p:cNvPicPr>
            <a:picLocks noChangeAspect="1"/>
          </p:cNvPicPr>
          <p:nvPr/>
        </p:nvPicPr>
        <p:blipFill rotWithShape="1">
          <a:blip r:embed="rId2"/>
          <a:srcRect l="21693" t="35870" r="52743" b="24484"/>
          <a:stretch/>
        </p:blipFill>
        <p:spPr>
          <a:xfrm>
            <a:off x="3000353" y="1343278"/>
            <a:ext cx="5771412" cy="5034573"/>
          </a:xfrm>
          <a:prstGeom prst="rect">
            <a:avLst/>
          </a:prstGeom>
        </p:spPr>
      </p:pic>
      <p:sp>
        <p:nvSpPr>
          <p:cNvPr id="6" name="TextBox 5">
            <a:extLst>
              <a:ext uri="{FF2B5EF4-FFF2-40B4-BE49-F238E27FC236}">
                <a16:creationId xmlns:a16="http://schemas.microsoft.com/office/drawing/2014/main" id="{694F8D21-C4D6-9BAE-FAC6-829086FF07F5}"/>
              </a:ext>
            </a:extLst>
          </p:cNvPr>
          <p:cNvSpPr txBox="1"/>
          <p:nvPr/>
        </p:nvSpPr>
        <p:spPr>
          <a:xfrm>
            <a:off x="1456566" y="323681"/>
            <a:ext cx="10519646" cy="769441"/>
          </a:xfrm>
          <a:prstGeom prst="rect">
            <a:avLst/>
          </a:prstGeom>
          <a:noFill/>
        </p:spPr>
        <p:txBody>
          <a:bodyPr wrap="square" rtlCol="0">
            <a:spAutoFit/>
          </a:bodyPr>
          <a:lstStyle/>
          <a:p>
            <a:r>
              <a:rPr lang="en-IN" sz="4400" dirty="0"/>
              <a:t>WELL’S CLINICAL PREDICTION SCORE</a:t>
            </a:r>
          </a:p>
        </p:txBody>
      </p:sp>
    </p:spTree>
    <p:extLst>
      <p:ext uri="{BB962C8B-B14F-4D97-AF65-F5344CB8AC3E}">
        <p14:creationId xmlns:p14="http://schemas.microsoft.com/office/powerpoint/2010/main" val="2670096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DDB28-98DC-89E2-0BA9-90FDCA441C9F}"/>
              </a:ext>
            </a:extLst>
          </p:cNvPr>
          <p:cNvSpPr>
            <a:spLocks noGrp="1"/>
          </p:cNvSpPr>
          <p:nvPr>
            <p:ph type="title"/>
          </p:nvPr>
        </p:nvSpPr>
        <p:spPr>
          <a:xfrm>
            <a:off x="566442" y="365126"/>
            <a:ext cx="11625558" cy="686840"/>
          </a:xfrm>
        </p:spPr>
        <p:txBody>
          <a:bodyPr>
            <a:noAutofit/>
          </a:bodyPr>
          <a:lstStyle/>
          <a:p>
            <a:r>
              <a:rPr lang="en-IN" b="1" dirty="0"/>
              <a:t>ORIGINAL GENEVA CLINICAL PREDICTION SCORE</a:t>
            </a:r>
          </a:p>
        </p:txBody>
      </p:sp>
      <p:pic>
        <p:nvPicPr>
          <p:cNvPr id="5" name="Content Placeholder 4">
            <a:extLst>
              <a:ext uri="{FF2B5EF4-FFF2-40B4-BE49-F238E27FC236}">
                <a16:creationId xmlns:a16="http://schemas.microsoft.com/office/drawing/2014/main" id="{F6F523C6-4C43-824B-6EC3-52D311FBB4BD}"/>
              </a:ext>
            </a:extLst>
          </p:cNvPr>
          <p:cNvPicPr>
            <a:picLocks noGrp="1" noChangeAspect="1"/>
          </p:cNvPicPr>
          <p:nvPr>
            <p:ph idx="1"/>
          </p:nvPr>
        </p:nvPicPr>
        <p:blipFill rotWithShape="1">
          <a:blip r:embed="rId2"/>
          <a:srcRect l="49233" t="26480" r="25452" b="17730"/>
          <a:stretch/>
        </p:blipFill>
        <p:spPr>
          <a:xfrm>
            <a:off x="2621819" y="1221897"/>
            <a:ext cx="5971922" cy="5482354"/>
          </a:xfrm>
        </p:spPr>
      </p:pic>
    </p:spTree>
    <p:extLst>
      <p:ext uri="{BB962C8B-B14F-4D97-AF65-F5344CB8AC3E}">
        <p14:creationId xmlns:p14="http://schemas.microsoft.com/office/powerpoint/2010/main" val="1244059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5B85-DD6F-F90F-E8CB-BFEABAAC4447}"/>
              </a:ext>
            </a:extLst>
          </p:cNvPr>
          <p:cNvSpPr>
            <a:spLocks noGrp="1"/>
          </p:cNvSpPr>
          <p:nvPr>
            <p:ph type="title"/>
          </p:nvPr>
        </p:nvSpPr>
        <p:spPr>
          <a:xfrm>
            <a:off x="606902" y="365126"/>
            <a:ext cx="11336941" cy="783944"/>
          </a:xfrm>
        </p:spPr>
        <p:txBody>
          <a:bodyPr>
            <a:noAutofit/>
          </a:bodyPr>
          <a:lstStyle/>
          <a:p>
            <a:r>
              <a:rPr lang="en-IN" b="1" dirty="0"/>
              <a:t>REVISED GENEVA CLINICAL PREDICTION SCORE</a:t>
            </a:r>
          </a:p>
        </p:txBody>
      </p:sp>
      <p:pic>
        <p:nvPicPr>
          <p:cNvPr id="5" name="Content Placeholder 4">
            <a:extLst>
              <a:ext uri="{FF2B5EF4-FFF2-40B4-BE49-F238E27FC236}">
                <a16:creationId xmlns:a16="http://schemas.microsoft.com/office/drawing/2014/main" id="{EB258699-F7C9-B549-5F07-22B3A629DD23}"/>
              </a:ext>
            </a:extLst>
          </p:cNvPr>
          <p:cNvPicPr>
            <a:picLocks noGrp="1" noChangeAspect="1"/>
          </p:cNvPicPr>
          <p:nvPr>
            <p:ph idx="1"/>
          </p:nvPr>
        </p:nvPicPr>
        <p:blipFill rotWithShape="1">
          <a:blip r:embed="rId2"/>
          <a:srcRect l="48919" t="32803" r="25452" b="18659"/>
          <a:stretch/>
        </p:blipFill>
        <p:spPr>
          <a:xfrm>
            <a:off x="3382470" y="1475814"/>
            <a:ext cx="4822853" cy="5137812"/>
          </a:xfrm>
        </p:spPr>
      </p:pic>
    </p:spTree>
    <p:extLst>
      <p:ext uri="{BB962C8B-B14F-4D97-AF65-F5344CB8AC3E}">
        <p14:creationId xmlns:p14="http://schemas.microsoft.com/office/powerpoint/2010/main" val="72033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C6EA00-CD3C-D313-A691-FDA888949380}"/>
              </a:ext>
            </a:extLst>
          </p:cNvPr>
          <p:cNvPicPr>
            <a:picLocks noChangeAspect="1"/>
          </p:cNvPicPr>
          <p:nvPr/>
        </p:nvPicPr>
        <p:blipFill rotWithShape="1">
          <a:blip r:embed="rId2"/>
          <a:srcRect l="7081" t="38366" r="39573" b="7216"/>
          <a:stretch/>
        </p:blipFill>
        <p:spPr>
          <a:xfrm>
            <a:off x="1796433" y="442987"/>
            <a:ext cx="8245784" cy="5972026"/>
          </a:xfrm>
          <a:prstGeom prst="rect">
            <a:avLst/>
          </a:prstGeom>
        </p:spPr>
      </p:pic>
    </p:spTree>
    <p:extLst>
      <p:ext uri="{BB962C8B-B14F-4D97-AF65-F5344CB8AC3E}">
        <p14:creationId xmlns:p14="http://schemas.microsoft.com/office/powerpoint/2010/main" val="2141286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53ED-E546-7B25-6593-E688BE7F96BC}"/>
              </a:ext>
            </a:extLst>
          </p:cNvPr>
          <p:cNvSpPr>
            <a:spLocks noGrp="1"/>
          </p:cNvSpPr>
          <p:nvPr>
            <p:ph type="title"/>
          </p:nvPr>
        </p:nvSpPr>
        <p:spPr>
          <a:xfrm>
            <a:off x="258945" y="130455"/>
            <a:ext cx="11854832" cy="1325563"/>
          </a:xfrm>
        </p:spPr>
        <p:txBody>
          <a:bodyPr/>
          <a:lstStyle/>
          <a:p>
            <a:r>
              <a:rPr lang="en-US" b="1" dirty="0"/>
              <a:t>A ventilation/perfusion (V/Q) scan based approach</a:t>
            </a:r>
            <a:endParaRPr lang="en-IN" b="1" dirty="0"/>
          </a:p>
        </p:txBody>
      </p:sp>
      <p:sp>
        <p:nvSpPr>
          <p:cNvPr id="3" name="Content Placeholder 2">
            <a:extLst>
              <a:ext uri="{FF2B5EF4-FFF2-40B4-BE49-F238E27FC236}">
                <a16:creationId xmlns:a16="http://schemas.microsoft.com/office/drawing/2014/main" id="{B42DD7C9-1CF7-6FF6-04F9-0102263850CD}"/>
              </a:ext>
            </a:extLst>
          </p:cNvPr>
          <p:cNvSpPr>
            <a:spLocks noGrp="1"/>
          </p:cNvSpPr>
          <p:nvPr>
            <p:ph idx="1"/>
          </p:nvPr>
        </p:nvSpPr>
        <p:spPr>
          <a:xfrm>
            <a:off x="258945" y="1456018"/>
            <a:ext cx="11579703" cy="5049978"/>
          </a:xfrm>
        </p:spPr>
        <p:txBody>
          <a:bodyPr/>
          <a:lstStyle/>
          <a:p>
            <a:pPr marL="0" indent="0">
              <a:buNone/>
            </a:pPr>
            <a:r>
              <a:rPr lang="en-US" dirty="0"/>
              <a:t>• It is used in settings such as pregnancy, contrast allergy, or renal insufficiency.</a:t>
            </a:r>
          </a:p>
          <a:p>
            <a:pPr marL="0" indent="0">
              <a:buNone/>
            </a:pPr>
            <a:endParaRPr lang="en-US" dirty="0"/>
          </a:p>
          <a:p>
            <a:pPr marL="0" indent="0">
              <a:buNone/>
            </a:pPr>
            <a:r>
              <a:rPr lang="en-US" dirty="0"/>
              <a:t>• A negative V/Q scan is capable of excluding the diagnosis regardless of the clinical assessment</a:t>
            </a:r>
          </a:p>
          <a:p>
            <a:pPr marL="0" indent="0">
              <a:buNone/>
            </a:pPr>
            <a:endParaRPr lang="en-US" dirty="0"/>
          </a:p>
          <a:p>
            <a:pPr marL="0" indent="0">
              <a:buNone/>
            </a:pPr>
            <a:r>
              <a:rPr lang="en-US" dirty="0"/>
              <a:t>• A high probability scan is capable of confirming the diagnosis in patients with a high clinical suspicion.</a:t>
            </a:r>
          </a:p>
          <a:p>
            <a:pPr marL="0" indent="0">
              <a:buNone/>
            </a:pPr>
            <a:endParaRPr lang="en-US" dirty="0"/>
          </a:p>
          <a:p>
            <a:pPr marL="0" indent="0">
              <a:buNone/>
            </a:pPr>
            <a:r>
              <a:rPr lang="en-US" dirty="0"/>
              <a:t>• All other circumstances require additional testing.</a:t>
            </a:r>
            <a:endParaRPr lang="en-IN" dirty="0"/>
          </a:p>
        </p:txBody>
      </p:sp>
    </p:spTree>
    <p:extLst>
      <p:ext uri="{BB962C8B-B14F-4D97-AF65-F5344CB8AC3E}">
        <p14:creationId xmlns:p14="http://schemas.microsoft.com/office/powerpoint/2010/main" val="1589029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D848-10FA-A91A-A0BC-77B0286D770D}"/>
              </a:ext>
            </a:extLst>
          </p:cNvPr>
          <p:cNvSpPr>
            <a:spLocks noGrp="1"/>
          </p:cNvSpPr>
          <p:nvPr>
            <p:ph type="title"/>
          </p:nvPr>
        </p:nvSpPr>
        <p:spPr>
          <a:xfrm>
            <a:off x="412694" y="365125"/>
            <a:ext cx="11490690" cy="1325563"/>
          </a:xfrm>
        </p:spPr>
        <p:txBody>
          <a:bodyPr>
            <a:noAutofit/>
          </a:bodyPr>
          <a:lstStyle/>
          <a:p>
            <a:r>
              <a:rPr lang="en-US" sz="4800" b="1" dirty="0">
                <a:solidFill>
                  <a:srgbClr val="002060"/>
                </a:solidFill>
              </a:rPr>
              <a:t>Classification of Acute pulmonary Embolism</a:t>
            </a:r>
            <a:endParaRPr lang="en-IN" sz="4800" b="1" dirty="0">
              <a:solidFill>
                <a:srgbClr val="002060"/>
              </a:solidFill>
            </a:endParaRPr>
          </a:p>
        </p:txBody>
      </p:sp>
      <p:sp>
        <p:nvSpPr>
          <p:cNvPr id="3" name="Content Placeholder 2">
            <a:extLst>
              <a:ext uri="{FF2B5EF4-FFF2-40B4-BE49-F238E27FC236}">
                <a16:creationId xmlns:a16="http://schemas.microsoft.com/office/drawing/2014/main" id="{63820060-C83A-3F44-3B35-582B5B6ED3DB}"/>
              </a:ext>
            </a:extLst>
          </p:cNvPr>
          <p:cNvSpPr>
            <a:spLocks noGrp="1"/>
          </p:cNvSpPr>
          <p:nvPr>
            <p:ph idx="1"/>
          </p:nvPr>
        </p:nvSpPr>
        <p:spPr>
          <a:xfrm>
            <a:off x="517890" y="1690688"/>
            <a:ext cx="10835910" cy="4486275"/>
          </a:xfrm>
        </p:spPr>
        <p:txBody>
          <a:bodyPr>
            <a:normAutofit/>
          </a:bodyPr>
          <a:lstStyle/>
          <a:p>
            <a:pPr marL="0" indent="0">
              <a:buNone/>
            </a:pPr>
            <a:endParaRPr lang="en-US" sz="3600" dirty="0"/>
          </a:p>
          <a:p>
            <a:pPr marL="0" indent="0">
              <a:buNone/>
            </a:pPr>
            <a:r>
              <a:rPr lang="en-US" sz="3600" dirty="0"/>
              <a:t>• Massive PTE</a:t>
            </a:r>
          </a:p>
          <a:p>
            <a:pPr marL="0" indent="0">
              <a:buNone/>
            </a:pPr>
            <a:endParaRPr lang="en-US" sz="3600" dirty="0"/>
          </a:p>
          <a:p>
            <a:pPr marL="0" indent="0">
              <a:buNone/>
            </a:pPr>
            <a:r>
              <a:rPr lang="en-US" sz="3600" dirty="0"/>
              <a:t>• Sub massive PTE</a:t>
            </a:r>
          </a:p>
          <a:p>
            <a:pPr marL="0" indent="0">
              <a:buNone/>
            </a:pPr>
            <a:endParaRPr lang="en-US" sz="3600" dirty="0"/>
          </a:p>
          <a:p>
            <a:pPr marL="0" indent="0">
              <a:buNone/>
            </a:pPr>
            <a:r>
              <a:rPr lang="en-US" sz="3600" dirty="0"/>
              <a:t>• Small to moderate PTE</a:t>
            </a:r>
            <a:endParaRPr lang="en-IN" sz="3600" dirty="0"/>
          </a:p>
        </p:txBody>
      </p:sp>
    </p:spTree>
    <p:extLst>
      <p:ext uri="{BB962C8B-B14F-4D97-AF65-F5344CB8AC3E}">
        <p14:creationId xmlns:p14="http://schemas.microsoft.com/office/powerpoint/2010/main" val="1607041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C47E-499C-651E-58A9-EC833A7C1CD3}"/>
              </a:ext>
            </a:extLst>
          </p:cNvPr>
          <p:cNvSpPr>
            <a:spLocks noGrp="1"/>
          </p:cNvSpPr>
          <p:nvPr>
            <p:ph type="title"/>
          </p:nvPr>
        </p:nvSpPr>
        <p:spPr>
          <a:xfrm>
            <a:off x="3528127" y="81903"/>
            <a:ext cx="7825673" cy="1285651"/>
          </a:xfrm>
        </p:spPr>
        <p:txBody>
          <a:bodyPr>
            <a:normAutofit/>
          </a:bodyPr>
          <a:lstStyle/>
          <a:p>
            <a:r>
              <a:rPr lang="en-IN" sz="6000" b="1" dirty="0">
                <a:solidFill>
                  <a:srgbClr val="002060"/>
                </a:solidFill>
              </a:rPr>
              <a:t>TREATMENT</a:t>
            </a:r>
          </a:p>
        </p:txBody>
      </p:sp>
      <p:sp>
        <p:nvSpPr>
          <p:cNvPr id="3" name="Content Placeholder 2">
            <a:extLst>
              <a:ext uri="{FF2B5EF4-FFF2-40B4-BE49-F238E27FC236}">
                <a16:creationId xmlns:a16="http://schemas.microsoft.com/office/drawing/2014/main" id="{0320DDF4-DBDD-A49F-F85F-258718AAA7AA}"/>
              </a:ext>
            </a:extLst>
          </p:cNvPr>
          <p:cNvSpPr>
            <a:spLocks noGrp="1"/>
          </p:cNvSpPr>
          <p:nvPr>
            <p:ph idx="1"/>
          </p:nvPr>
        </p:nvSpPr>
        <p:spPr>
          <a:xfrm>
            <a:off x="323681" y="1367554"/>
            <a:ext cx="11579703" cy="5332651"/>
          </a:xfrm>
        </p:spPr>
        <p:txBody>
          <a:bodyPr>
            <a:normAutofit/>
          </a:bodyPr>
          <a:lstStyle/>
          <a:p>
            <a:r>
              <a:rPr lang="en-US" sz="3600" b="1" dirty="0"/>
              <a:t>I. Heparin</a:t>
            </a:r>
          </a:p>
          <a:p>
            <a:endParaRPr lang="en-US" sz="3600" b="1" dirty="0"/>
          </a:p>
          <a:p>
            <a:pPr marL="0" indent="0">
              <a:buNone/>
            </a:pPr>
            <a:r>
              <a:rPr lang="en-US" dirty="0"/>
              <a:t>• Unfractionated heparin (UFH) </a:t>
            </a:r>
          </a:p>
          <a:p>
            <a:pPr marL="0" indent="0">
              <a:buNone/>
            </a:pPr>
            <a:r>
              <a:rPr lang="en-US" dirty="0"/>
              <a:t>given as initial IV bolus of 80 units of heparin/kg followed by a continuous infusion initiated at 18 units/kg/hr.</a:t>
            </a:r>
          </a:p>
          <a:p>
            <a:pPr marL="0" indent="0">
              <a:buNone/>
            </a:pPr>
            <a:endParaRPr lang="en-US" dirty="0"/>
          </a:p>
          <a:p>
            <a:pPr marL="0" indent="0">
              <a:buNone/>
            </a:pPr>
            <a:r>
              <a:rPr lang="en-US" dirty="0"/>
              <a:t>• The heparin drip is adjusted to maintain </a:t>
            </a:r>
            <a:r>
              <a:rPr lang="en-US" dirty="0" err="1"/>
              <a:t>aPTT</a:t>
            </a:r>
            <a:r>
              <a:rPr lang="en-US" dirty="0"/>
              <a:t> ratio of 2.0 - 3.5</a:t>
            </a:r>
          </a:p>
          <a:p>
            <a:pPr marL="0" indent="0">
              <a:buNone/>
            </a:pPr>
            <a:endParaRPr lang="en-US" dirty="0"/>
          </a:p>
          <a:p>
            <a:pPr marL="0" indent="0">
              <a:buNone/>
            </a:pPr>
            <a:r>
              <a:rPr lang="en-US" dirty="0"/>
              <a:t>• UFH is given S/C in a dose of 333U stat followed by 250U S/C 12th hourly</a:t>
            </a:r>
          </a:p>
        </p:txBody>
      </p:sp>
    </p:spTree>
    <p:extLst>
      <p:ext uri="{BB962C8B-B14F-4D97-AF65-F5344CB8AC3E}">
        <p14:creationId xmlns:p14="http://schemas.microsoft.com/office/powerpoint/2010/main" val="3409427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232144-759B-3EA5-D455-67664B5DF6BF}"/>
              </a:ext>
            </a:extLst>
          </p:cNvPr>
          <p:cNvSpPr>
            <a:spLocks noGrp="1"/>
          </p:cNvSpPr>
          <p:nvPr>
            <p:ph idx="1"/>
          </p:nvPr>
        </p:nvSpPr>
        <p:spPr>
          <a:xfrm>
            <a:off x="331773" y="347958"/>
            <a:ext cx="11684900" cy="6336063"/>
          </a:xfrm>
        </p:spPr>
        <p:txBody>
          <a:bodyPr/>
          <a:lstStyle/>
          <a:p>
            <a:pPr marL="0" indent="0">
              <a:buNone/>
            </a:pPr>
            <a:r>
              <a:rPr lang="en-US" dirty="0"/>
              <a:t>• </a:t>
            </a:r>
            <a:r>
              <a:rPr lang="en-US" sz="3200" dirty="0"/>
              <a:t>LMWH has replaced UFH in treatment of PTE however UFH should be used in</a:t>
            </a:r>
          </a:p>
          <a:p>
            <a:pPr marL="0" indent="0">
              <a:buNone/>
            </a:pPr>
            <a:r>
              <a:rPr lang="en-US" sz="3200" dirty="0"/>
              <a:t>• renal insufficiency</a:t>
            </a:r>
          </a:p>
          <a:p>
            <a:pPr marL="0" indent="0">
              <a:buNone/>
            </a:pPr>
            <a:r>
              <a:rPr lang="en-US" sz="3200" dirty="0"/>
              <a:t>• Extremes of bodyweight,</a:t>
            </a:r>
          </a:p>
          <a:p>
            <a:pPr marL="0" indent="0">
              <a:buNone/>
            </a:pPr>
            <a:r>
              <a:rPr lang="en-US" sz="3200" dirty="0"/>
              <a:t>• hypertensive crisis</a:t>
            </a:r>
          </a:p>
          <a:p>
            <a:pPr marL="0" indent="0">
              <a:buNone/>
            </a:pPr>
            <a:r>
              <a:rPr lang="en-US" sz="3200" dirty="0"/>
              <a:t>• and circumstances in which a rapid adjustment of anticoagulation is needed, such as</a:t>
            </a:r>
          </a:p>
          <a:p>
            <a:pPr marL="0" indent="0">
              <a:buNone/>
            </a:pPr>
            <a:r>
              <a:rPr lang="en-US" sz="3200" dirty="0"/>
              <a:t>• women in the late stage of pregnancy who may need Caesarian sections,</a:t>
            </a:r>
          </a:p>
          <a:p>
            <a:pPr marL="0" indent="0">
              <a:buNone/>
            </a:pPr>
            <a:r>
              <a:rPr lang="en-US" sz="3200" dirty="0"/>
              <a:t>• patients with recent surgery or recent history of bleeding, and</a:t>
            </a:r>
          </a:p>
          <a:p>
            <a:pPr marL="0" indent="0">
              <a:buNone/>
            </a:pPr>
            <a:r>
              <a:rPr lang="en-US" sz="3200" dirty="0"/>
              <a:t>• hemodynamically unstable patients with VTE who may need surgical procedures such as emergency embolectomy.</a:t>
            </a:r>
            <a:endParaRPr lang="en-IN" sz="3200" dirty="0"/>
          </a:p>
          <a:p>
            <a:endParaRPr lang="en-IN" dirty="0"/>
          </a:p>
        </p:txBody>
      </p:sp>
    </p:spTree>
    <p:extLst>
      <p:ext uri="{BB962C8B-B14F-4D97-AF65-F5344CB8AC3E}">
        <p14:creationId xmlns:p14="http://schemas.microsoft.com/office/powerpoint/2010/main" val="2050723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9EFE4-365B-0947-78B3-6207BC429000}"/>
              </a:ext>
            </a:extLst>
          </p:cNvPr>
          <p:cNvSpPr>
            <a:spLocks noGrp="1"/>
          </p:cNvSpPr>
          <p:nvPr>
            <p:ph idx="1"/>
          </p:nvPr>
        </p:nvSpPr>
        <p:spPr>
          <a:xfrm>
            <a:off x="323681" y="331772"/>
            <a:ext cx="11506875" cy="6158039"/>
          </a:xfrm>
        </p:spPr>
        <p:txBody>
          <a:bodyPr>
            <a:normAutofit/>
          </a:bodyPr>
          <a:lstStyle/>
          <a:p>
            <a:r>
              <a:rPr lang="en-IN" sz="3600" b="1" dirty="0"/>
              <a:t>II. Novel Agents</a:t>
            </a:r>
          </a:p>
          <a:p>
            <a:endParaRPr lang="en-IN" sz="3600" b="1" dirty="0"/>
          </a:p>
          <a:p>
            <a:pPr marL="0" indent="0">
              <a:buNone/>
            </a:pPr>
            <a:r>
              <a:rPr lang="en-IN" dirty="0"/>
              <a:t>• 1.Fondaparinux</a:t>
            </a:r>
          </a:p>
          <a:p>
            <a:pPr marL="0" indent="0">
              <a:buNone/>
            </a:pPr>
            <a:endParaRPr lang="en-IN" dirty="0"/>
          </a:p>
          <a:p>
            <a:pPr marL="0" indent="0">
              <a:buNone/>
            </a:pPr>
            <a:r>
              <a:rPr lang="en-IN" dirty="0"/>
              <a:t>• 2. Direct thrombin inhibitors - bivalirudin, </a:t>
            </a:r>
            <a:r>
              <a:rPr lang="en-IN" dirty="0" err="1"/>
              <a:t>lepirudin</a:t>
            </a:r>
            <a:r>
              <a:rPr lang="en-IN" dirty="0"/>
              <a:t>, </a:t>
            </a:r>
            <a:r>
              <a:rPr lang="en-IN" dirty="0" err="1"/>
              <a:t>argatroban</a:t>
            </a:r>
            <a:r>
              <a:rPr lang="en-IN" dirty="0"/>
              <a:t>.</a:t>
            </a:r>
          </a:p>
          <a:p>
            <a:pPr marL="0" indent="0">
              <a:buNone/>
            </a:pPr>
            <a:endParaRPr lang="en-IN" dirty="0"/>
          </a:p>
          <a:p>
            <a:pPr marL="0" indent="0">
              <a:buNone/>
            </a:pPr>
            <a:r>
              <a:rPr lang="en-IN" dirty="0"/>
              <a:t>• </a:t>
            </a:r>
            <a:r>
              <a:rPr lang="en-IN" sz="3600" b="1" dirty="0"/>
              <a:t>Ill Thrombolytic Therapy</a:t>
            </a:r>
          </a:p>
          <a:p>
            <a:pPr marL="0" indent="0">
              <a:buNone/>
            </a:pPr>
            <a:r>
              <a:rPr lang="en-IN" dirty="0"/>
              <a:t>• Thrombolytic agents available</a:t>
            </a:r>
          </a:p>
          <a:p>
            <a:pPr marL="0" indent="0">
              <a:buNone/>
            </a:pPr>
            <a:r>
              <a:rPr lang="en-IN" dirty="0"/>
              <a:t> streptokinase,</a:t>
            </a:r>
          </a:p>
          <a:p>
            <a:pPr marL="0" indent="0">
              <a:buNone/>
            </a:pPr>
            <a:r>
              <a:rPr lang="en-IN" dirty="0"/>
              <a:t> recombinant tissue plasminogen activator (rt PA), </a:t>
            </a:r>
          </a:p>
          <a:p>
            <a:pPr marL="0" indent="0">
              <a:buNone/>
            </a:pPr>
            <a:r>
              <a:rPr lang="en-IN" dirty="0"/>
              <a:t>and urokinase.</a:t>
            </a:r>
          </a:p>
        </p:txBody>
      </p:sp>
    </p:spTree>
    <p:extLst>
      <p:ext uri="{BB962C8B-B14F-4D97-AF65-F5344CB8AC3E}">
        <p14:creationId xmlns:p14="http://schemas.microsoft.com/office/powerpoint/2010/main" val="1605553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7C1F7-5EBA-2942-4378-49183C739EC2}"/>
              </a:ext>
            </a:extLst>
          </p:cNvPr>
          <p:cNvSpPr>
            <a:spLocks noGrp="1"/>
          </p:cNvSpPr>
          <p:nvPr>
            <p:ph idx="1"/>
          </p:nvPr>
        </p:nvSpPr>
        <p:spPr>
          <a:xfrm>
            <a:off x="331773" y="380326"/>
            <a:ext cx="11247930" cy="6020474"/>
          </a:xfrm>
        </p:spPr>
        <p:txBody>
          <a:bodyPr/>
          <a:lstStyle/>
          <a:p>
            <a:pPr marL="0" indent="0">
              <a:buNone/>
            </a:pPr>
            <a:r>
              <a:rPr lang="en-IN" dirty="0"/>
              <a:t>• </a:t>
            </a:r>
            <a:r>
              <a:rPr lang="en-IN" sz="3200" dirty="0"/>
              <a:t>Thrombolysis is indicated in following conditions where it is considered lifesaving; that is, in patients</a:t>
            </a:r>
          </a:p>
          <a:p>
            <a:pPr marL="0" indent="0">
              <a:buNone/>
            </a:pPr>
            <a:endParaRPr lang="en-IN" sz="3200" dirty="0"/>
          </a:p>
          <a:p>
            <a:pPr marL="0" indent="0">
              <a:buNone/>
            </a:pPr>
            <a:r>
              <a:rPr lang="en-IN" sz="3200" dirty="0"/>
              <a:t>• with pulmonary embolism who present with hemodynamic compromise,</a:t>
            </a:r>
          </a:p>
          <a:p>
            <a:pPr marL="0" indent="0">
              <a:buNone/>
            </a:pPr>
            <a:endParaRPr lang="en-IN" sz="3200" dirty="0"/>
          </a:p>
          <a:p>
            <a:pPr marL="0" indent="0">
              <a:buNone/>
            </a:pPr>
            <a:r>
              <a:rPr lang="en-IN" sz="3200" dirty="0"/>
              <a:t>• patients who develop hemodynamic compromise during conventional therapy with heparin, </a:t>
            </a:r>
          </a:p>
          <a:p>
            <a:pPr marL="0" indent="0">
              <a:buNone/>
            </a:pPr>
            <a:endParaRPr lang="en-IN" sz="3200" dirty="0"/>
          </a:p>
          <a:p>
            <a:pPr marL="0" indent="0">
              <a:buNone/>
            </a:pPr>
            <a:r>
              <a:rPr lang="en-IN" sz="3200" dirty="0"/>
              <a:t>• patients with embolism associated with intracavitary right heart thrombi</a:t>
            </a:r>
          </a:p>
          <a:p>
            <a:endParaRPr lang="en-IN" dirty="0"/>
          </a:p>
        </p:txBody>
      </p:sp>
    </p:spTree>
    <p:extLst>
      <p:ext uri="{BB962C8B-B14F-4D97-AF65-F5344CB8AC3E}">
        <p14:creationId xmlns:p14="http://schemas.microsoft.com/office/powerpoint/2010/main" val="141574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2D2BA-FEA5-8873-9759-C0239A5E4106}"/>
              </a:ext>
            </a:extLst>
          </p:cNvPr>
          <p:cNvSpPr>
            <a:spLocks noGrp="1"/>
          </p:cNvSpPr>
          <p:nvPr>
            <p:ph idx="1"/>
          </p:nvPr>
        </p:nvSpPr>
        <p:spPr>
          <a:xfrm>
            <a:off x="331773" y="493614"/>
            <a:ext cx="11231746" cy="6109487"/>
          </a:xfrm>
        </p:spPr>
        <p:txBody>
          <a:bodyPr/>
          <a:lstStyle/>
          <a:p>
            <a:pPr marL="0" indent="0">
              <a:buNone/>
            </a:pPr>
            <a:r>
              <a:rPr lang="en-US" dirty="0"/>
              <a:t>• Air embolism is usually iatrogenic and typically enters the blood stream accidentally through a central venous catheter.</a:t>
            </a:r>
          </a:p>
          <a:p>
            <a:pPr marL="0" indent="0">
              <a:buNone/>
            </a:pPr>
            <a:endParaRPr lang="en-US" dirty="0"/>
          </a:p>
          <a:p>
            <a:pPr marL="0" indent="0">
              <a:buNone/>
            </a:pPr>
            <a:r>
              <a:rPr lang="en-US" dirty="0"/>
              <a:t>• Fat embolism and amniotic fluid embolism are other causes of pulmonary embolism</a:t>
            </a:r>
          </a:p>
          <a:p>
            <a:pPr marL="0" indent="0">
              <a:buNone/>
            </a:pPr>
            <a:endParaRPr lang="en-US" dirty="0"/>
          </a:p>
          <a:p>
            <a:pPr marL="0" indent="0">
              <a:buNone/>
            </a:pPr>
            <a:r>
              <a:rPr lang="en-US" dirty="0"/>
              <a:t>• Pulmonary embolism in sickle cell disease is caused by "clumping" of abnormal red blood cells in the setting of hypoxia and stress, and can cause both acute respiratory distress as well as a more progressive disease with secondary pulmonary hypertension.</a:t>
            </a:r>
            <a:endParaRPr lang="en-IN" dirty="0"/>
          </a:p>
        </p:txBody>
      </p:sp>
    </p:spTree>
    <p:extLst>
      <p:ext uri="{BB962C8B-B14F-4D97-AF65-F5344CB8AC3E}">
        <p14:creationId xmlns:p14="http://schemas.microsoft.com/office/powerpoint/2010/main" val="934738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6232-1BE1-8F94-59E6-DEA4368CADEA}"/>
              </a:ext>
            </a:extLst>
          </p:cNvPr>
          <p:cNvSpPr>
            <a:spLocks noGrp="1"/>
          </p:cNvSpPr>
          <p:nvPr>
            <p:ph type="title"/>
          </p:nvPr>
        </p:nvSpPr>
        <p:spPr>
          <a:xfrm>
            <a:off x="234669" y="169933"/>
            <a:ext cx="11957331" cy="946768"/>
          </a:xfrm>
        </p:spPr>
        <p:txBody>
          <a:bodyPr/>
          <a:lstStyle/>
          <a:p>
            <a:r>
              <a:rPr lang="en-IN" b="1" dirty="0"/>
              <a:t>INTERVENTIONAL RADIOLODIC TECHNIQUES</a:t>
            </a:r>
          </a:p>
        </p:txBody>
      </p:sp>
      <p:sp>
        <p:nvSpPr>
          <p:cNvPr id="3" name="Content Placeholder 2">
            <a:extLst>
              <a:ext uri="{FF2B5EF4-FFF2-40B4-BE49-F238E27FC236}">
                <a16:creationId xmlns:a16="http://schemas.microsoft.com/office/drawing/2014/main" id="{9A25BD19-1A84-25B4-6936-432FCD167F30}"/>
              </a:ext>
            </a:extLst>
          </p:cNvPr>
          <p:cNvSpPr>
            <a:spLocks noGrp="1"/>
          </p:cNvSpPr>
          <p:nvPr>
            <p:ph idx="1"/>
          </p:nvPr>
        </p:nvSpPr>
        <p:spPr>
          <a:xfrm>
            <a:off x="121381" y="1189529"/>
            <a:ext cx="11709175" cy="5498537"/>
          </a:xfrm>
        </p:spPr>
        <p:txBody>
          <a:bodyPr>
            <a:normAutofit lnSpcReduction="10000"/>
          </a:bodyPr>
          <a:lstStyle/>
          <a:p>
            <a:r>
              <a:rPr lang="en-US" dirty="0"/>
              <a:t>Interventional thrombus fragmentation represents a potential alternative to systemic thrombolysis or surgical embolectomy</a:t>
            </a:r>
          </a:p>
          <a:p>
            <a:endParaRPr lang="en-US" dirty="0"/>
          </a:p>
          <a:p>
            <a:pPr marL="0" indent="0">
              <a:buNone/>
            </a:pPr>
            <a:r>
              <a:rPr lang="en-US" dirty="0"/>
              <a:t>• A wide variety of fragmentation and embolectomy devices designed to either fragment and/or remove fresh embolic material have been tested in patients with pulmonary embolism.</a:t>
            </a:r>
          </a:p>
          <a:p>
            <a:pPr marL="0" indent="0">
              <a:buNone/>
            </a:pPr>
            <a:endParaRPr lang="en-US" dirty="0"/>
          </a:p>
          <a:p>
            <a:pPr marL="0" indent="0">
              <a:buNone/>
            </a:pPr>
            <a:r>
              <a:rPr lang="en-US" dirty="0"/>
              <a:t>• In general, the devices use either pressured saline or a rotating impeller to fragment central thrombi. The fragments are either aspirated through a separate port on the catheter or allowed to migrate distally.</a:t>
            </a:r>
          </a:p>
          <a:p>
            <a:pPr marL="0" indent="0">
              <a:buNone/>
            </a:pPr>
            <a:endParaRPr lang="en-US" dirty="0"/>
          </a:p>
          <a:p>
            <a:pPr marL="0" indent="0">
              <a:buNone/>
            </a:pPr>
            <a:r>
              <a:rPr lang="en-US" dirty="0"/>
              <a:t>• Most of the devices appear to be effective, safe, and potentially lifesaving in the presence of central, acute clots.</a:t>
            </a:r>
            <a:endParaRPr lang="en-IN" dirty="0"/>
          </a:p>
        </p:txBody>
      </p:sp>
    </p:spTree>
    <p:extLst>
      <p:ext uri="{BB962C8B-B14F-4D97-AF65-F5344CB8AC3E}">
        <p14:creationId xmlns:p14="http://schemas.microsoft.com/office/powerpoint/2010/main" val="569632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A46F-6F34-6AE5-CDE6-068DF29A9356}"/>
              </a:ext>
            </a:extLst>
          </p:cNvPr>
          <p:cNvSpPr>
            <a:spLocks noGrp="1"/>
          </p:cNvSpPr>
          <p:nvPr>
            <p:ph type="title"/>
          </p:nvPr>
        </p:nvSpPr>
        <p:spPr>
          <a:xfrm>
            <a:off x="2322414" y="0"/>
            <a:ext cx="9031386" cy="1343278"/>
          </a:xfrm>
        </p:spPr>
        <p:txBody>
          <a:bodyPr>
            <a:normAutofit/>
          </a:bodyPr>
          <a:lstStyle/>
          <a:p>
            <a:r>
              <a:rPr lang="en-US" sz="4800" b="1" dirty="0">
                <a:solidFill>
                  <a:srgbClr val="002060"/>
                </a:solidFill>
              </a:rPr>
              <a:t>Pulmonary Embolectomy</a:t>
            </a:r>
            <a:endParaRPr lang="en-IN" sz="4800" b="1" dirty="0">
              <a:solidFill>
                <a:srgbClr val="002060"/>
              </a:solidFill>
            </a:endParaRPr>
          </a:p>
        </p:txBody>
      </p:sp>
      <p:sp>
        <p:nvSpPr>
          <p:cNvPr id="3" name="Content Placeholder 2">
            <a:extLst>
              <a:ext uri="{FF2B5EF4-FFF2-40B4-BE49-F238E27FC236}">
                <a16:creationId xmlns:a16="http://schemas.microsoft.com/office/drawing/2014/main" id="{761EB702-64D8-8A3E-863B-EC1FE56C8D7A}"/>
              </a:ext>
            </a:extLst>
          </p:cNvPr>
          <p:cNvSpPr>
            <a:spLocks noGrp="1"/>
          </p:cNvSpPr>
          <p:nvPr>
            <p:ph idx="1"/>
          </p:nvPr>
        </p:nvSpPr>
        <p:spPr>
          <a:xfrm>
            <a:off x="380326" y="1488934"/>
            <a:ext cx="11450230" cy="5369065"/>
          </a:xfrm>
        </p:spPr>
        <p:txBody>
          <a:bodyPr>
            <a:normAutofit lnSpcReduction="10000"/>
          </a:bodyPr>
          <a:lstStyle/>
          <a:p>
            <a:pPr marL="0" indent="0">
              <a:buNone/>
            </a:pPr>
            <a:r>
              <a:rPr lang="en-US" dirty="0"/>
              <a:t>• It is indicated in patients with</a:t>
            </a:r>
          </a:p>
          <a:p>
            <a:pPr marL="0" indent="0">
              <a:buNone/>
            </a:pPr>
            <a:endParaRPr lang="en-US" dirty="0"/>
          </a:p>
          <a:p>
            <a:r>
              <a:rPr lang="en-US" dirty="0"/>
              <a:t> persistent hypotension, </a:t>
            </a:r>
          </a:p>
          <a:p>
            <a:endParaRPr lang="en-US" dirty="0"/>
          </a:p>
          <a:p>
            <a:r>
              <a:rPr lang="en-US" dirty="0"/>
              <a:t> Shock</a:t>
            </a:r>
          </a:p>
          <a:p>
            <a:endParaRPr lang="en-US" dirty="0"/>
          </a:p>
          <a:p>
            <a:r>
              <a:rPr lang="en-US" dirty="0"/>
              <a:t> cardiac arrest </a:t>
            </a:r>
          </a:p>
          <a:p>
            <a:endParaRPr lang="en-US" dirty="0"/>
          </a:p>
          <a:p>
            <a:r>
              <a:rPr lang="en-US" dirty="0"/>
              <a:t>who either failed thrombolysis or</a:t>
            </a:r>
          </a:p>
          <a:p>
            <a:endParaRPr lang="en-US" dirty="0"/>
          </a:p>
          <a:p>
            <a:r>
              <a:rPr lang="en-US" dirty="0"/>
              <a:t> have contraindications to thrombolytics.</a:t>
            </a:r>
          </a:p>
          <a:p>
            <a:pPr marL="0" indent="0">
              <a:buNone/>
            </a:pPr>
            <a:endParaRPr lang="en-US" dirty="0"/>
          </a:p>
        </p:txBody>
      </p:sp>
    </p:spTree>
    <p:extLst>
      <p:ext uri="{BB962C8B-B14F-4D97-AF65-F5344CB8AC3E}">
        <p14:creationId xmlns:p14="http://schemas.microsoft.com/office/powerpoint/2010/main" val="625206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44A2-A60C-6DC2-721D-1A7883827929}"/>
              </a:ext>
            </a:extLst>
          </p:cNvPr>
          <p:cNvSpPr>
            <a:spLocks noGrp="1"/>
          </p:cNvSpPr>
          <p:nvPr>
            <p:ph type="title"/>
          </p:nvPr>
        </p:nvSpPr>
        <p:spPr>
          <a:xfrm>
            <a:off x="372234" y="18255"/>
            <a:ext cx="11305247" cy="1325563"/>
          </a:xfrm>
        </p:spPr>
        <p:txBody>
          <a:bodyPr>
            <a:normAutofit/>
          </a:bodyPr>
          <a:lstStyle/>
          <a:p>
            <a:r>
              <a:rPr lang="en-US" sz="4800" b="1" dirty="0">
                <a:solidFill>
                  <a:srgbClr val="002060"/>
                </a:solidFill>
              </a:rPr>
              <a:t>Long term anticoagulation therapy</a:t>
            </a:r>
            <a:endParaRPr lang="en-IN" sz="4800" b="1" dirty="0">
              <a:solidFill>
                <a:srgbClr val="002060"/>
              </a:solidFill>
            </a:endParaRPr>
          </a:p>
        </p:txBody>
      </p:sp>
      <p:sp>
        <p:nvSpPr>
          <p:cNvPr id="3" name="Content Placeholder 2">
            <a:extLst>
              <a:ext uri="{FF2B5EF4-FFF2-40B4-BE49-F238E27FC236}">
                <a16:creationId xmlns:a16="http://schemas.microsoft.com/office/drawing/2014/main" id="{27414F12-FE61-E351-B9D6-8CE418C5F336}"/>
              </a:ext>
            </a:extLst>
          </p:cNvPr>
          <p:cNvSpPr>
            <a:spLocks noGrp="1"/>
          </p:cNvSpPr>
          <p:nvPr>
            <p:ph idx="1"/>
          </p:nvPr>
        </p:nvSpPr>
        <p:spPr>
          <a:xfrm>
            <a:off x="48553" y="1440381"/>
            <a:ext cx="11701082" cy="5211271"/>
          </a:xfrm>
        </p:spPr>
        <p:txBody>
          <a:bodyPr/>
          <a:lstStyle/>
          <a:p>
            <a:pPr marL="0" indent="0">
              <a:buNone/>
            </a:pPr>
            <a:r>
              <a:rPr lang="en-US" dirty="0"/>
              <a:t>• Warfarin is drug of choice</a:t>
            </a:r>
          </a:p>
          <a:p>
            <a:pPr marL="0" indent="0">
              <a:buNone/>
            </a:pPr>
            <a:endParaRPr lang="en-US" dirty="0"/>
          </a:p>
          <a:p>
            <a:pPr marL="0" indent="0">
              <a:buNone/>
            </a:pPr>
            <a:r>
              <a:rPr lang="en-US" dirty="0"/>
              <a:t>• It is given in a dose to maintain INR between 2-3</a:t>
            </a:r>
          </a:p>
          <a:p>
            <a:pPr marL="0" indent="0">
              <a:buNone/>
            </a:pPr>
            <a:endParaRPr lang="en-US" dirty="0"/>
          </a:p>
          <a:p>
            <a:pPr marL="0" indent="0">
              <a:buNone/>
            </a:pPr>
            <a:r>
              <a:rPr lang="en-US" dirty="0"/>
              <a:t>• It should be given for duration of 6 to 12 months and additional prophylactic short course should be considered when predisposing factor is encountered.</a:t>
            </a:r>
          </a:p>
          <a:p>
            <a:pPr marL="0" indent="0">
              <a:buNone/>
            </a:pPr>
            <a:endParaRPr lang="en-US" dirty="0"/>
          </a:p>
          <a:p>
            <a:pPr marL="0" indent="0">
              <a:buNone/>
            </a:pPr>
            <a:r>
              <a:rPr lang="en-US" dirty="0"/>
              <a:t>• In case of 2nd episode of VTE and inherited disorder lifelong prophylactic therapy should be considered.</a:t>
            </a:r>
            <a:endParaRPr lang="en-IN" dirty="0"/>
          </a:p>
        </p:txBody>
      </p:sp>
    </p:spTree>
    <p:extLst>
      <p:ext uri="{BB962C8B-B14F-4D97-AF65-F5344CB8AC3E}">
        <p14:creationId xmlns:p14="http://schemas.microsoft.com/office/powerpoint/2010/main" val="2940630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3AE8-D88C-66E1-B488-60E1924783A2}"/>
              </a:ext>
            </a:extLst>
          </p:cNvPr>
          <p:cNvSpPr>
            <a:spLocks noGrp="1"/>
          </p:cNvSpPr>
          <p:nvPr>
            <p:ph type="title"/>
          </p:nvPr>
        </p:nvSpPr>
        <p:spPr>
          <a:xfrm>
            <a:off x="2905041" y="0"/>
            <a:ext cx="8392115" cy="1325563"/>
          </a:xfrm>
        </p:spPr>
        <p:txBody>
          <a:bodyPr>
            <a:normAutofit/>
          </a:bodyPr>
          <a:lstStyle/>
          <a:p>
            <a:r>
              <a:rPr lang="en-IN" sz="4800" b="1" dirty="0"/>
              <a:t>VENA CAVAL FILTER</a:t>
            </a:r>
          </a:p>
        </p:txBody>
      </p:sp>
      <p:sp>
        <p:nvSpPr>
          <p:cNvPr id="3" name="Content Placeholder 2">
            <a:extLst>
              <a:ext uri="{FF2B5EF4-FFF2-40B4-BE49-F238E27FC236}">
                <a16:creationId xmlns:a16="http://schemas.microsoft.com/office/drawing/2014/main" id="{BC3B08B4-C240-7C87-A558-04F74164D6BE}"/>
              </a:ext>
            </a:extLst>
          </p:cNvPr>
          <p:cNvSpPr>
            <a:spLocks noGrp="1"/>
          </p:cNvSpPr>
          <p:nvPr>
            <p:ph idx="1"/>
          </p:nvPr>
        </p:nvSpPr>
        <p:spPr>
          <a:xfrm>
            <a:off x="275129" y="1325563"/>
            <a:ext cx="11717267" cy="5293722"/>
          </a:xfrm>
        </p:spPr>
        <p:txBody>
          <a:bodyPr>
            <a:normAutofit fontScale="92500" lnSpcReduction="10000"/>
          </a:bodyPr>
          <a:lstStyle/>
          <a:p>
            <a:r>
              <a:rPr lang="en-US" dirty="0"/>
              <a:t>indicated in patients who either have a contraindication to anticoagulation or develop recurrent VTE while on adequate anticoagulation</a:t>
            </a:r>
          </a:p>
          <a:p>
            <a:endParaRPr lang="en-US" dirty="0"/>
          </a:p>
          <a:p>
            <a:pPr marL="0" indent="0">
              <a:buNone/>
            </a:pPr>
            <a:r>
              <a:rPr lang="en-US" dirty="0"/>
              <a:t>• IVC filters has proved to have potentially life saving benefits. </a:t>
            </a:r>
          </a:p>
          <a:p>
            <a:pPr marL="0" indent="0">
              <a:buNone/>
            </a:pPr>
            <a:endParaRPr lang="en-US" dirty="0"/>
          </a:p>
          <a:p>
            <a:r>
              <a:rPr lang="en-US" dirty="0"/>
              <a:t>However, long-term studies suggest that IVC filters, although capable of preventing short-term embolic recurrence, they are associated with a long term increase in the incidence of venous thromboembolism.</a:t>
            </a:r>
          </a:p>
          <a:p>
            <a:endParaRPr lang="en-US" dirty="0"/>
          </a:p>
          <a:p>
            <a:pPr marL="0" indent="0">
              <a:buNone/>
            </a:pPr>
            <a:r>
              <a:rPr lang="en-US" dirty="0"/>
              <a:t>• To prevent long term side effects of IVC filters, retrievable filters are developed.</a:t>
            </a:r>
          </a:p>
          <a:p>
            <a:pPr marL="0" indent="0">
              <a:buNone/>
            </a:pPr>
            <a:endParaRPr lang="en-US" dirty="0"/>
          </a:p>
          <a:p>
            <a:pPr marL="0" indent="0">
              <a:buNone/>
            </a:pPr>
            <a:r>
              <a:rPr lang="en-US" dirty="0"/>
              <a:t>• Four different retrievable vena </a:t>
            </a:r>
            <a:r>
              <a:rPr lang="en-US" dirty="0" err="1"/>
              <a:t>caval</a:t>
            </a:r>
            <a:r>
              <a:rPr lang="en-US" dirty="0"/>
              <a:t> filters have received approval by the FDA (Gunther tulip filter, ALN filter, Recovery filter, </a:t>
            </a:r>
            <a:r>
              <a:rPr lang="en-US" dirty="0" err="1"/>
              <a:t>OptEase</a:t>
            </a:r>
            <a:r>
              <a:rPr lang="en-US" dirty="0"/>
              <a:t> filter).</a:t>
            </a:r>
            <a:endParaRPr lang="en-IN" dirty="0"/>
          </a:p>
        </p:txBody>
      </p:sp>
    </p:spTree>
    <p:extLst>
      <p:ext uri="{BB962C8B-B14F-4D97-AF65-F5344CB8AC3E}">
        <p14:creationId xmlns:p14="http://schemas.microsoft.com/office/powerpoint/2010/main" val="2886509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48EBC0-6BFC-6FE0-0F7E-74A093F48F4A}"/>
              </a:ext>
            </a:extLst>
          </p:cNvPr>
          <p:cNvPicPr>
            <a:picLocks noChangeAspect="1"/>
          </p:cNvPicPr>
          <p:nvPr/>
        </p:nvPicPr>
        <p:blipFill rotWithShape="1">
          <a:blip r:embed="rId2"/>
          <a:srcRect l="21836" t="38466" r="51417" b="12685"/>
          <a:stretch/>
        </p:blipFill>
        <p:spPr>
          <a:xfrm>
            <a:off x="2605636" y="419260"/>
            <a:ext cx="5939554" cy="6101675"/>
          </a:xfrm>
          <a:prstGeom prst="rect">
            <a:avLst/>
          </a:prstGeom>
        </p:spPr>
      </p:pic>
    </p:spTree>
    <p:extLst>
      <p:ext uri="{BB962C8B-B14F-4D97-AF65-F5344CB8AC3E}">
        <p14:creationId xmlns:p14="http://schemas.microsoft.com/office/powerpoint/2010/main" val="4181221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D3A5-03BF-C099-CCFD-A83979F6F72B}"/>
              </a:ext>
            </a:extLst>
          </p:cNvPr>
          <p:cNvSpPr>
            <a:spLocks noGrp="1"/>
          </p:cNvSpPr>
          <p:nvPr>
            <p:ph type="title"/>
          </p:nvPr>
        </p:nvSpPr>
        <p:spPr>
          <a:xfrm>
            <a:off x="145657" y="311543"/>
            <a:ext cx="11757727" cy="1331140"/>
          </a:xfrm>
        </p:spPr>
        <p:txBody>
          <a:bodyPr>
            <a:normAutofit fontScale="90000"/>
          </a:bodyPr>
          <a:lstStyle/>
          <a:p>
            <a:r>
              <a:rPr lang="en-US" sz="3600" b="1" i="0" dirty="0">
                <a:solidFill>
                  <a:srgbClr val="212121"/>
                </a:solidFill>
                <a:effectLst/>
                <a:latin typeface="Merriweather" panose="00000500000000000000" pitchFamily="2" charset="0"/>
              </a:rPr>
              <a:t>Pulmonary embolism in menopausal hormone therapy: a population-based register study</a:t>
            </a:r>
            <a:br>
              <a:rPr lang="en-US" b="1" i="0" dirty="0">
                <a:solidFill>
                  <a:srgbClr val="212121"/>
                </a:solidFill>
                <a:effectLst/>
                <a:latin typeface="Merriweather" panose="00000500000000000000" pitchFamily="2" charset="0"/>
              </a:rPr>
            </a:br>
            <a:endParaRPr lang="en-IN" dirty="0"/>
          </a:p>
        </p:txBody>
      </p:sp>
      <p:sp>
        <p:nvSpPr>
          <p:cNvPr id="3" name="Content Placeholder 2">
            <a:extLst>
              <a:ext uri="{FF2B5EF4-FFF2-40B4-BE49-F238E27FC236}">
                <a16:creationId xmlns:a16="http://schemas.microsoft.com/office/drawing/2014/main" id="{28E88A9E-7875-445B-F00E-674CF5F9E832}"/>
              </a:ext>
            </a:extLst>
          </p:cNvPr>
          <p:cNvSpPr>
            <a:spLocks noGrp="1"/>
          </p:cNvSpPr>
          <p:nvPr>
            <p:ph idx="1"/>
          </p:nvPr>
        </p:nvSpPr>
        <p:spPr>
          <a:xfrm>
            <a:off x="288616" y="1423651"/>
            <a:ext cx="11757726" cy="5122806"/>
          </a:xfrm>
        </p:spPr>
        <p:txBody>
          <a:bodyPr>
            <a:normAutofit/>
          </a:bodyPr>
          <a:lstStyle/>
          <a:p>
            <a:pPr algn="l"/>
            <a:endParaRPr lang="en-US" b="1" i="0" dirty="0">
              <a:solidFill>
                <a:srgbClr val="212121"/>
              </a:solidFill>
              <a:effectLst/>
              <a:latin typeface="BlinkMacSystemFont"/>
            </a:endParaRPr>
          </a:p>
          <a:p>
            <a:pPr algn="l"/>
            <a:r>
              <a:rPr lang="en-US" b="1" i="0" dirty="0">
                <a:solidFill>
                  <a:srgbClr val="212121"/>
                </a:solidFill>
                <a:effectLst/>
                <a:latin typeface="BlinkMacSystemFont"/>
              </a:rPr>
              <a:t>Objective: </a:t>
            </a:r>
            <a:r>
              <a:rPr lang="en-US" b="0" i="0" dirty="0">
                <a:solidFill>
                  <a:srgbClr val="212121"/>
                </a:solidFill>
                <a:effectLst/>
                <a:latin typeface="BlinkMacSystemFont"/>
              </a:rPr>
              <a:t>Oral but not transdermal menopausal hormone therapy (MHT) increases the risk of venous thromboembolism. There is no evidence regarding the risk of the serious complication pulmonary embolism (PE). The aim was to investigate the risk of PE in women using MHT depending on administration route, type of progestin and treatment duration.</a:t>
            </a:r>
          </a:p>
          <a:p>
            <a:pPr algn="l"/>
            <a:endParaRPr lang="en-US" dirty="0">
              <a:solidFill>
                <a:srgbClr val="212121"/>
              </a:solidFill>
              <a:latin typeface="BlinkMacSystemFont"/>
            </a:endParaRPr>
          </a:p>
          <a:p>
            <a:pPr algn="l"/>
            <a:endParaRPr lang="en-US" b="0" i="0" dirty="0">
              <a:solidFill>
                <a:srgbClr val="212121"/>
              </a:solidFill>
              <a:effectLst/>
              <a:latin typeface="BlinkMacSystemFont"/>
            </a:endParaRPr>
          </a:p>
          <a:p>
            <a:pPr algn="l"/>
            <a:r>
              <a:rPr lang="en-US" b="1" i="0" dirty="0">
                <a:solidFill>
                  <a:srgbClr val="212121"/>
                </a:solidFill>
                <a:effectLst/>
                <a:latin typeface="BlinkMacSystemFont"/>
              </a:rPr>
              <a:t>Method: </a:t>
            </a:r>
            <a:r>
              <a:rPr lang="en-US" b="0" i="0" dirty="0">
                <a:solidFill>
                  <a:srgbClr val="212121"/>
                </a:solidFill>
                <a:effectLst/>
                <a:latin typeface="BlinkMacSystemFont"/>
              </a:rPr>
              <a:t>The population-based case-control study covered 17,71,253 women aged 40-69 years, during 2006-2015. Diagnoses of PE (</a:t>
            </a:r>
            <a:r>
              <a:rPr lang="en-US" b="0" i="1" dirty="0">
                <a:solidFill>
                  <a:srgbClr val="212121"/>
                </a:solidFill>
                <a:effectLst/>
                <a:latin typeface="BlinkMacSystemFont"/>
              </a:rPr>
              <a:t>n</a:t>
            </a:r>
            <a:r>
              <a:rPr lang="en-US" b="0" i="0" dirty="0">
                <a:solidFill>
                  <a:srgbClr val="212121"/>
                </a:solidFill>
                <a:effectLst/>
                <a:latin typeface="BlinkMacSystemFont"/>
              </a:rPr>
              <a:t> = 13,974) and drug dispensations were received from national validated registers.</a:t>
            </a:r>
          </a:p>
          <a:p>
            <a:endParaRPr lang="en-IN" dirty="0"/>
          </a:p>
        </p:txBody>
      </p:sp>
    </p:spTree>
    <p:extLst>
      <p:ext uri="{BB962C8B-B14F-4D97-AF65-F5344CB8AC3E}">
        <p14:creationId xmlns:p14="http://schemas.microsoft.com/office/powerpoint/2010/main" val="1496065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F81BA-039F-716D-66CD-D20C1C8CC3B0}"/>
              </a:ext>
            </a:extLst>
          </p:cNvPr>
          <p:cNvSpPr>
            <a:spLocks noGrp="1"/>
          </p:cNvSpPr>
          <p:nvPr>
            <p:ph idx="1"/>
          </p:nvPr>
        </p:nvSpPr>
        <p:spPr>
          <a:xfrm>
            <a:off x="242761" y="388417"/>
            <a:ext cx="11668715" cy="6206591"/>
          </a:xfrm>
        </p:spPr>
        <p:txBody>
          <a:bodyPr>
            <a:normAutofit lnSpcReduction="10000"/>
          </a:bodyPr>
          <a:lstStyle/>
          <a:p>
            <a:pPr algn="l"/>
            <a:r>
              <a:rPr lang="en-US" b="1" i="0" dirty="0">
                <a:solidFill>
                  <a:srgbClr val="212121"/>
                </a:solidFill>
                <a:effectLst/>
                <a:latin typeface="BlinkMacSystemFont"/>
              </a:rPr>
              <a:t>Results: </a:t>
            </a:r>
            <a:r>
              <a:rPr lang="en-US" b="0" i="0" dirty="0">
                <a:solidFill>
                  <a:srgbClr val="212121"/>
                </a:solidFill>
                <a:effectLst/>
                <a:latin typeface="BlinkMacSystemFont"/>
              </a:rPr>
              <a:t>Current MHT users had a higher risk of PE than non-users (odds ratio [OR] 1.15, 95% confidence interval [CI]. First ever users had the highest risk (OR 2.07). Transdermal administration was not associated with increased risk of PE. The OR was slightly but non-significantly higher with estrogen combined with medroxyprogesterone acetate than with norethisterone acetate.</a:t>
            </a:r>
          </a:p>
          <a:p>
            <a:pPr algn="l"/>
            <a:endParaRPr lang="en-US" b="0" i="0" dirty="0">
              <a:solidFill>
                <a:srgbClr val="212121"/>
              </a:solidFill>
              <a:effectLst/>
              <a:latin typeface="BlinkMacSystemFont"/>
            </a:endParaRPr>
          </a:p>
          <a:p>
            <a:pPr algn="l"/>
            <a:r>
              <a:rPr lang="en-US" b="1" i="0" dirty="0">
                <a:solidFill>
                  <a:srgbClr val="212121"/>
                </a:solidFill>
                <a:effectLst/>
                <a:latin typeface="BlinkMacSystemFont"/>
              </a:rPr>
              <a:t>Discussion: </a:t>
            </a:r>
            <a:r>
              <a:rPr lang="en-US" b="0" i="0" dirty="0">
                <a:solidFill>
                  <a:srgbClr val="212121"/>
                </a:solidFill>
                <a:effectLst/>
                <a:latin typeface="BlinkMacSystemFont"/>
              </a:rPr>
              <a:t>The risk of PE was significantly increased in users of oral but not transdermal MHT, with the highest risk in first ever users of oral estrogen combined with medroxyprogesterone acetate. The risk was considerably lower in women with recurrent treatment, probably because of the healthy user effect.</a:t>
            </a:r>
          </a:p>
          <a:p>
            <a:pPr algn="l"/>
            <a:endParaRPr lang="en-US" b="0" i="0" dirty="0">
              <a:solidFill>
                <a:srgbClr val="212121"/>
              </a:solidFill>
              <a:effectLst/>
              <a:latin typeface="BlinkMacSystemFont"/>
            </a:endParaRPr>
          </a:p>
          <a:p>
            <a:pPr algn="l"/>
            <a:r>
              <a:rPr lang="en-US" b="1" i="0" dirty="0">
                <a:solidFill>
                  <a:srgbClr val="212121"/>
                </a:solidFill>
                <a:effectLst/>
                <a:latin typeface="BlinkMacSystemFont"/>
              </a:rPr>
              <a:t>Conclusion: </a:t>
            </a:r>
            <a:r>
              <a:rPr lang="en-US" b="0" i="0" dirty="0">
                <a:solidFill>
                  <a:srgbClr val="212121"/>
                </a:solidFill>
                <a:effectLst/>
                <a:latin typeface="BlinkMacSystemFont"/>
              </a:rPr>
              <a:t>PE was most common close to initiation of oral treatment. Transdermal MHT did not increase the risk of PE.</a:t>
            </a:r>
          </a:p>
          <a:p>
            <a:endParaRPr lang="en-IN" dirty="0"/>
          </a:p>
        </p:txBody>
      </p:sp>
    </p:spTree>
    <p:extLst>
      <p:ext uri="{BB962C8B-B14F-4D97-AF65-F5344CB8AC3E}">
        <p14:creationId xmlns:p14="http://schemas.microsoft.com/office/powerpoint/2010/main" val="324221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man with his hands in the air while making a funny face and saying omg omg last day">
            <a:extLst>
              <a:ext uri="{FF2B5EF4-FFF2-40B4-BE49-F238E27FC236}">
                <a16:creationId xmlns:a16="http://schemas.microsoft.com/office/drawing/2014/main" id="{DE9BBFCB-2A5D-9CD9-731F-109137BDE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562250"/>
            <a:ext cx="7953435" cy="57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0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51D4-2C2C-454F-CE10-ED7C37D23A2A}"/>
              </a:ext>
            </a:extLst>
          </p:cNvPr>
          <p:cNvSpPr>
            <a:spLocks noGrp="1"/>
          </p:cNvSpPr>
          <p:nvPr>
            <p:ph type="title"/>
          </p:nvPr>
        </p:nvSpPr>
        <p:spPr>
          <a:xfrm>
            <a:off x="2807936" y="-63753"/>
            <a:ext cx="9384064" cy="1325563"/>
          </a:xfrm>
        </p:spPr>
        <p:txBody>
          <a:bodyPr>
            <a:normAutofit/>
          </a:bodyPr>
          <a:lstStyle/>
          <a:p>
            <a:r>
              <a:rPr lang="en-US" sz="6000" dirty="0">
                <a:solidFill>
                  <a:srgbClr val="002060"/>
                </a:solidFill>
              </a:rPr>
              <a:t>Predisposing Factors</a:t>
            </a:r>
            <a:endParaRPr lang="en-IN" sz="6000" dirty="0">
              <a:solidFill>
                <a:srgbClr val="002060"/>
              </a:solidFill>
            </a:endParaRPr>
          </a:p>
        </p:txBody>
      </p:sp>
      <p:sp>
        <p:nvSpPr>
          <p:cNvPr id="3" name="Content Placeholder 2">
            <a:extLst>
              <a:ext uri="{FF2B5EF4-FFF2-40B4-BE49-F238E27FC236}">
                <a16:creationId xmlns:a16="http://schemas.microsoft.com/office/drawing/2014/main" id="{649E7250-6821-A752-0E49-F49EA98A1E30}"/>
              </a:ext>
            </a:extLst>
          </p:cNvPr>
          <p:cNvSpPr>
            <a:spLocks noGrp="1"/>
          </p:cNvSpPr>
          <p:nvPr>
            <p:ph idx="1"/>
          </p:nvPr>
        </p:nvSpPr>
        <p:spPr>
          <a:xfrm>
            <a:off x="226577" y="1319002"/>
            <a:ext cx="11676807" cy="5292191"/>
          </a:xfrm>
        </p:spPr>
        <p:txBody>
          <a:bodyPr>
            <a:normAutofit lnSpcReduction="10000"/>
          </a:bodyPr>
          <a:lstStyle/>
          <a:p>
            <a:pPr marL="0" indent="0">
              <a:buNone/>
            </a:pPr>
            <a:r>
              <a:rPr lang="en-US" dirty="0"/>
              <a:t>• Virchow identified three main factors contributing to the formation of venous thrombosis </a:t>
            </a:r>
          </a:p>
          <a:p>
            <a:pPr marL="0" indent="0">
              <a:buNone/>
            </a:pPr>
            <a:endParaRPr lang="en-US" dirty="0"/>
          </a:p>
          <a:p>
            <a:pPr marL="0" indent="0">
              <a:buNone/>
            </a:pPr>
            <a:r>
              <a:rPr lang="en-US" dirty="0"/>
              <a:t>(Virchow's triad): venous stasis, hypercoagulability, and injury to the venous wall (endothelium).</a:t>
            </a:r>
          </a:p>
          <a:p>
            <a:pPr marL="0" indent="0">
              <a:buNone/>
            </a:pPr>
            <a:endParaRPr lang="en-US" dirty="0"/>
          </a:p>
          <a:p>
            <a:pPr marL="514350" indent="-514350">
              <a:buAutoNum type="arabicPeriod"/>
            </a:pPr>
            <a:r>
              <a:rPr lang="en-US" dirty="0"/>
              <a:t>Inherited Conditions</a:t>
            </a:r>
          </a:p>
          <a:p>
            <a:pPr marL="514350" indent="-514350">
              <a:buAutoNum type="arabicPeriod"/>
            </a:pPr>
            <a:endParaRPr lang="en-US" dirty="0"/>
          </a:p>
          <a:p>
            <a:pPr marL="0" indent="0">
              <a:buNone/>
            </a:pPr>
            <a:r>
              <a:rPr lang="en-US" dirty="0"/>
              <a:t>• Antithrombin III deficiency</a:t>
            </a:r>
          </a:p>
          <a:p>
            <a:pPr marL="0" indent="0">
              <a:buNone/>
            </a:pPr>
            <a:endParaRPr lang="en-US" dirty="0"/>
          </a:p>
          <a:p>
            <a:pPr marL="0" indent="0">
              <a:buNone/>
            </a:pPr>
            <a:r>
              <a:rPr lang="en-US" dirty="0"/>
              <a:t>• Factor V Leiden mutation</a:t>
            </a:r>
          </a:p>
          <a:p>
            <a:pPr marL="0" indent="0">
              <a:buNone/>
            </a:pPr>
            <a:endParaRPr lang="en-US" dirty="0"/>
          </a:p>
        </p:txBody>
      </p:sp>
    </p:spTree>
    <p:extLst>
      <p:ext uri="{BB962C8B-B14F-4D97-AF65-F5344CB8AC3E}">
        <p14:creationId xmlns:p14="http://schemas.microsoft.com/office/powerpoint/2010/main" val="389029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E83650-F2DA-1549-9933-EA1B785DA8AD}"/>
              </a:ext>
            </a:extLst>
          </p:cNvPr>
          <p:cNvSpPr>
            <a:spLocks noGrp="1"/>
          </p:cNvSpPr>
          <p:nvPr>
            <p:ph idx="1"/>
          </p:nvPr>
        </p:nvSpPr>
        <p:spPr>
          <a:xfrm>
            <a:off x="178025" y="161841"/>
            <a:ext cx="11312666" cy="6481721"/>
          </a:xfrm>
        </p:spPr>
        <p:txBody>
          <a:bodyPr>
            <a:normAutofit/>
          </a:bodyPr>
          <a:lstStyle/>
          <a:p>
            <a:r>
              <a:rPr lang="en-US" dirty="0"/>
              <a:t>2. Acquired Risk Factors:</a:t>
            </a:r>
          </a:p>
          <a:p>
            <a:endParaRPr lang="en-US" dirty="0"/>
          </a:p>
          <a:p>
            <a:pPr marL="0" indent="0">
              <a:buNone/>
            </a:pPr>
            <a:r>
              <a:rPr lang="en-US" dirty="0"/>
              <a:t>• Surgery, Trauma</a:t>
            </a:r>
          </a:p>
          <a:p>
            <a:pPr marL="0" indent="0">
              <a:buNone/>
            </a:pPr>
            <a:r>
              <a:rPr lang="en-US" dirty="0"/>
              <a:t>• Major medical risk factors include NYHA class III and IV congestive heart failure,</a:t>
            </a:r>
          </a:p>
          <a:p>
            <a:r>
              <a:rPr lang="en-US" dirty="0"/>
              <a:t>COPD,</a:t>
            </a:r>
          </a:p>
          <a:p>
            <a:r>
              <a:rPr lang="en-US" dirty="0"/>
              <a:t> sepsis</a:t>
            </a:r>
          </a:p>
          <a:p>
            <a:r>
              <a:rPr lang="en-US" dirty="0"/>
              <a:t> other inflammatory disorders, </a:t>
            </a:r>
          </a:p>
          <a:p>
            <a:r>
              <a:rPr lang="en-US" dirty="0"/>
              <a:t>advanced age,</a:t>
            </a:r>
          </a:p>
          <a:p>
            <a:r>
              <a:rPr lang="en-US" dirty="0"/>
              <a:t> stroke, </a:t>
            </a:r>
          </a:p>
          <a:p>
            <a:r>
              <a:rPr lang="en-US" dirty="0"/>
              <a:t>critical illness, </a:t>
            </a:r>
          </a:p>
          <a:p>
            <a:r>
              <a:rPr lang="en-US" dirty="0"/>
              <a:t>prolonged bed rest</a:t>
            </a:r>
          </a:p>
          <a:p>
            <a:pPr marL="0" indent="0">
              <a:buNone/>
            </a:pPr>
            <a:endParaRPr lang="en-US" dirty="0"/>
          </a:p>
          <a:p>
            <a:pPr lvl="8"/>
            <a:endParaRPr lang="en-IN" dirty="0"/>
          </a:p>
        </p:txBody>
      </p:sp>
    </p:spTree>
    <p:extLst>
      <p:ext uri="{BB962C8B-B14F-4D97-AF65-F5344CB8AC3E}">
        <p14:creationId xmlns:p14="http://schemas.microsoft.com/office/powerpoint/2010/main" val="87574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405A8-87D0-5D7A-73C3-AAC848506CFD}"/>
              </a:ext>
            </a:extLst>
          </p:cNvPr>
          <p:cNvSpPr>
            <a:spLocks noGrp="1"/>
          </p:cNvSpPr>
          <p:nvPr>
            <p:ph idx="1"/>
          </p:nvPr>
        </p:nvSpPr>
        <p:spPr>
          <a:xfrm>
            <a:off x="331773" y="356050"/>
            <a:ext cx="11223654" cy="6206591"/>
          </a:xfrm>
        </p:spPr>
        <p:txBody>
          <a:bodyPr/>
          <a:lstStyle/>
          <a:p>
            <a:pPr marL="0" indent="0">
              <a:buNone/>
            </a:pPr>
            <a:r>
              <a:rPr lang="en-IN" dirty="0"/>
              <a:t>Any prolonged period of immobilization such as</a:t>
            </a:r>
          </a:p>
          <a:p>
            <a:pPr marL="0" indent="0">
              <a:buNone/>
            </a:pPr>
            <a:r>
              <a:rPr lang="en-IN" dirty="0"/>
              <a:t> paralysis,</a:t>
            </a:r>
          </a:p>
          <a:p>
            <a:pPr marL="0" indent="0">
              <a:buNone/>
            </a:pPr>
            <a:r>
              <a:rPr lang="en-IN" dirty="0"/>
              <a:t> bed rest</a:t>
            </a:r>
          </a:p>
          <a:p>
            <a:pPr marL="0" indent="0">
              <a:buNone/>
            </a:pPr>
            <a:r>
              <a:rPr lang="en-IN" dirty="0"/>
              <a:t> prolonged air travel. </a:t>
            </a:r>
          </a:p>
          <a:p>
            <a:pPr marL="0" indent="0">
              <a:buNone/>
            </a:pPr>
            <a:r>
              <a:rPr lang="en-IN" dirty="0"/>
              <a:t>Economy class syndrome</a:t>
            </a:r>
          </a:p>
          <a:p>
            <a:pPr marL="0" indent="0">
              <a:buNone/>
            </a:pPr>
            <a:endParaRPr lang="en-IN" dirty="0"/>
          </a:p>
          <a:p>
            <a:pPr marL="0" indent="0">
              <a:buNone/>
            </a:pPr>
            <a:r>
              <a:rPr lang="en-IN" dirty="0"/>
              <a:t>• Pregnancy, OCP</a:t>
            </a:r>
          </a:p>
          <a:p>
            <a:pPr marL="0" indent="0">
              <a:buNone/>
            </a:pPr>
            <a:r>
              <a:rPr lang="en-IN" dirty="0"/>
              <a:t>• Obesity BMI &gt; 29kg/m2</a:t>
            </a:r>
          </a:p>
          <a:p>
            <a:pPr marL="0" indent="0">
              <a:buNone/>
            </a:pPr>
            <a:r>
              <a:rPr lang="en-IN" dirty="0"/>
              <a:t>• Metabolic syndrome</a:t>
            </a:r>
          </a:p>
          <a:p>
            <a:pPr marL="0" indent="0">
              <a:buNone/>
            </a:pPr>
            <a:r>
              <a:rPr lang="en-IN" dirty="0"/>
              <a:t>• Cancer</a:t>
            </a:r>
          </a:p>
          <a:p>
            <a:pPr marL="0" indent="0">
              <a:buNone/>
            </a:pPr>
            <a:r>
              <a:rPr lang="en-IN" dirty="0"/>
              <a:t>• </a:t>
            </a:r>
            <a:r>
              <a:rPr lang="en-IN" dirty="0" err="1"/>
              <a:t>Hematological</a:t>
            </a:r>
            <a:r>
              <a:rPr lang="en-IN" dirty="0"/>
              <a:t> abnormalities</a:t>
            </a:r>
          </a:p>
          <a:p>
            <a:endParaRPr lang="en-IN" dirty="0"/>
          </a:p>
        </p:txBody>
      </p:sp>
    </p:spTree>
    <p:extLst>
      <p:ext uri="{BB962C8B-B14F-4D97-AF65-F5344CB8AC3E}">
        <p14:creationId xmlns:p14="http://schemas.microsoft.com/office/powerpoint/2010/main" val="233788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174B-4AE3-4052-7FF7-161F54734E93}"/>
              </a:ext>
            </a:extLst>
          </p:cNvPr>
          <p:cNvSpPr>
            <a:spLocks noGrp="1"/>
          </p:cNvSpPr>
          <p:nvPr>
            <p:ph type="title"/>
          </p:nvPr>
        </p:nvSpPr>
        <p:spPr>
          <a:xfrm>
            <a:off x="2686555" y="0"/>
            <a:ext cx="8618692" cy="1325563"/>
          </a:xfrm>
        </p:spPr>
        <p:txBody>
          <a:bodyPr>
            <a:normAutofit/>
          </a:bodyPr>
          <a:lstStyle/>
          <a:p>
            <a:r>
              <a:rPr lang="en-US" sz="6000" b="1" dirty="0">
                <a:solidFill>
                  <a:srgbClr val="002060"/>
                </a:solidFill>
              </a:rPr>
              <a:t>Pathophysiology</a:t>
            </a:r>
            <a:endParaRPr lang="en-IN" sz="6000" b="1" dirty="0">
              <a:solidFill>
                <a:srgbClr val="002060"/>
              </a:solidFill>
            </a:endParaRPr>
          </a:p>
        </p:txBody>
      </p:sp>
      <p:sp>
        <p:nvSpPr>
          <p:cNvPr id="3" name="Content Placeholder 2">
            <a:extLst>
              <a:ext uri="{FF2B5EF4-FFF2-40B4-BE49-F238E27FC236}">
                <a16:creationId xmlns:a16="http://schemas.microsoft.com/office/drawing/2014/main" id="{6F826B8D-C3A6-82D8-4629-F062194D1500}"/>
              </a:ext>
            </a:extLst>
          </p:cNvPr>
          <p:cNvSpPr>
            <a:spLocks noGrp="1"/>
          </p:cNvSpPr>
          <p:nvPr>
            <p:ph idx="1"/>
          </p:nvPr>
        </p:nvSpPr>
        <p:spPr>
          <a:xfrm>
            <a:off x="275129" y="1513210"/>
            <a:ext cx="11838648" cy="5214333"/>
          </a:xfrm>
        </p:spPr>
        <p:txBody>
          <a:bodyPr>
            <a:normAutofit lnSpcReduction="10000"/>
          </a:bodyPr>
          <a:lstStyle/>
          <a:p>
            <a:pPr marL="0" indent="0">
              <a:buNone/>
            </a:pPr>
            <a:r>
              <a:rPr lang="en-US" dirty="0"/>
              <a:t>• Once detached from their point of origin, emboli travel via the systemic venous system, through the right chambers of the heart, and eventually reach the pulmonary arterial system</a:t>
            </a:r>
          </a:p>
          <a:p>
            <a:pPr marL="0" indent="0">
              <a:buNone/>
            </a:pPr>
            <a:endParaRPr lang="en-US" dirty="0"/>
          </a:p>
          <a:p>
            <a:pPr marL="0" indent="0">
              <a:buNone/>
            </a:pPr>
            <a:r>
              <a:rPr lang="en-US" dirty="0"/>
              <a:t>• The physiologic effects and clinical consequences vary widely, ranging from asymptomatic disease to hemodynamic collapse and death.</a:t>
            </a:r>
          </a:p>
          <a:p>
            <a:pPr marL="0" indent="0">
              <a:buNone/>
            </a:pPr>
            <a:endParaRPr lang="en-US" dirty="0"/>
          </a:p>
          <a:p>
            <a:pPr marL="0" indent="0">
              <a:buNone/>
            </a:pPr>
            <a:r>
              <a:rPr lang="en-US" dirty="0"/>
              <a:t> Major factors that determine the outcome include:</a:t>
            </a:r>
          </a:p>
          <a:p>
            <a:pPr marL="0" indent="0">
              <a:buNone/>
            </a:pPr>
            <a:r>
              <a:rPr lang="en-US" dirty="0"/>
              <a:t>• (1) size and location of emboli;</a:t>
            </a:r>
          </a:p>
          <a:p>
            <a:pPr marL="0" indent="0">
              <a:buNone/>
            </a:pPr>
            <a:r>
              <a:rPr lang="en-US" dirty="0"/>
              <a:t>• (2) coexisting cardiopulmonary diseases;</a:t>
            </a:r>
          </a:p>
          <a:p>
            <a:pPr marL="0" indent="0">
              <a:buNone/>
            </a:pPr>
            <a:r>
              <a:rPr lang="en-US" dirty="0"/>
              <a:t>• (3) secondary humoral mediator release and vascular hypoxic responses;</a:t>
            </a:r>
          </a:p>
          <a:p>
            <a:pPr marL="0" indent="0">
              <a:buNone/>
            </a:pPr>
            <a:r>
              <a:rPr lang="en-US" dirty="0"/>
              <a:t>• (4) the rate of resolution of emboli.</a:t>
            </a:r>
            <a:endParaRPr lang="en-IN" dirty="0"/>
          </a:p>
        </p:txBody>
      </p:sp>
    </p:spTree>
    <p:extLst>
      <p:ext uri="{BB962C8B-B14F-4D97-AF65-F5344CB8AC3E}">
        <p14:creationId xmlns:p14="http://schemas.microsoft.com/office/powerpoint/2010/main" val="14780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F10A-7B05-7731-B11D-7F33FD42E6A2}"/>
              </a:ext>
            </a:extLst>
          </p:cNvPr>
          <p:cNvSpPr>
            <a:spLocks noGrp="1"/>
          </p:cNvSpPr>
          <p:nvPr>
            <p:ph type="title"/>
          </p:nvPr>
        </p:nvSpPr>
        <p:spPr>
          <a:xfrm>
            <a:off x="911029" y="138548"/>
            <a:ext cx="10515600" cy="1325563"/>
          </a:xfrm>
        </p:spPr>
        <p:txBody>
          <a:bodyPr>
            <a:normAutofit/>
          </a:bodyPr>
          <a:lstStyle/>
          <a:p>
            <a:r>
              <a:rPr lang="en-US" sz="6000" dirty="0">
                <a:solidFill>
                  <a:srgbClr val="002060"/>
                </a:solidFill>
              </a:rPr>
              <a:t>Hemodynamic Consequences</a:t>
            </a:r>
            <a:endParaRPr lang="en-IN" sz="6000" dirty="0">
              <a:solidFill>
                <a:srgbClr val="002060"/>
              </a:solidFill>
            </a:endParaRPr>
          </a:p>
        </p:txBody>
      </p:sp>
      <p:sp>
        <p:nvSpPr>
          <p:cNvPr id="3" name="Content Placeholder 2">
            <a:extLst>
              <a:ext uri="{FF2B5EF4-FFF2-40B4-BE49-F238E27FC236}">
                <a16:creationId xmlns:a16="http://schemas.microsoft.com/office/drawing/2014/main" id="{D8789004-C8AD-68DD-A5FF-DFD1A66E99D5}"/>
              </a:ext>
            </a:extLst>
          </p:cNvPr>
          <p:cNvSpPr>
            <a:spLocks noGrp="1"/>
          </p:cNvSpPr>
          <p:nvPr>
            <p:ph idx="1"/>
          </p:nvPr>
        </p:nvSpPr>
        <p:spPr>
          <a:xfrm>
            <a:off x="364142" y="1610314"/>
            <a:ext cx="11587794" cy="5109137"/>
          </a:xfrm>
        </p:spPr>
        <p:txBody>
          <a:bodyPr>
            <a:normAutofit/>
          </a:bodyPr>
          <a:lstStyle/>
          <a:p>
            <a:pPr marL="0" indent="0">
              <a:buNone/>
            </a:pPr>
            <a:r>
              <a:rPr lang="en-US" dirty="0"/>
              <a:t>• The normal pulmonary arterial system is a low-pressure system capable of accommodating only moderate increase in pressure with substantial increase in blood flow</a:t>
            </a:r>
          </a:p>
          <a:p>
            <a:pPr marL="0" indent="0">
              <a:buNone/>
            </a:pPr>
            <a:endParaRPr lang="en-US" dirty="0"/>
          </a:p>
          <a:p>
            <a:pPr marL="0" indent="0">
              <a:buNone/>
            </a:pPr>
            <a:r>
              <a:rPr lang="en-US" dirty="0"/>
              <a:t>• With Pulmonary vascular Obstruction less than 20 % there is mild hemodynamic abnormality.</a:t>
            </a:r>
          </a:p>
          <a:p>
            <a:pPr marL="0" indent="0">
              <a:buNone/>
            </a:pPr>
            <a:endParaRPr lang="en-US" dirty="0"/>
          </a:p>
          <a:p>
            <a:pPr marL="0" indent="0">
              <a:buNone/>
            </a:pPr>
            <a:r>
              <a:rPr lang="en-US" dirty="0"/>
              <a:t>•When the degree of pulmonary vascular obstruction exceeds 30 to 40 percent, moderate increases in right ventricular pressure occur</a:t>
            </a:r>
          </a:p>
          <a:p>
            <a:pPr marL="0" indent="0">
              <a:buNone/>
            </a:pPr>
            <a:r>
              <a:rPr lang="en-US" dirty="0"/>
              <a:t> but cardiac output is maintained through an increase in heart rate and myocardial contractility.</a:t>
            </a:r>
          </a:p>
        </p:txBody>
      </p:sp>
    </p:spTree>
    <p:extLst>
      <p:ext uri="{BB962C8B-B14F-4D97-AF65-F5344CB8AC3E}">
        <p14:creationId xmlns:p14="http://schemas.microsoft.com/office/powerpoint/2010/main" val="403519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3403</TotalTime>
  <Words>2468</Words>
  <Application>Microsoft Office PowerPoint</Application>
  <PresentationFormat>Widescreen</PresentationFormat>
  <Paragraphs>290</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BlinkMacSystemFont</vt:lpstr>
      <vt:lpstr>Calibri</vt:lpstr>
      <vt:lpstr>Calibri Light</vt:lpstr>
      <vt:lpstr>Merriweather</vt:lpstr>
      <vt:lpstr>Roboto</vt:lpstr>
      <vt:lpstr>Office Theme</vt:lpstr>
      <vt:lpstr>PULMONARY THROMBOEMBOLISM</vt:lpstr>
      <vt:lpstr>INTRODUCTION</vt:lpstr>
      <vt:lpstr>Source of Emboli</vt:lpstr>
      <vt:lpstr>PowerPoint Presentation</vt:lpstr>
      <vt:lpstr>Predisposing Factors</vt:lpstr>
      <vt:lpstr>PowerPoint Presentation</vt:lpstr>
      <vt:lpstr>PowerPoint Presentation</vt:lpstr>
      <vt:lpstr>Pathophysiology</vt:lpstr>
      <vt:lpstr>Hemodynamic Consequences</vt:lpstr>
      <vt:lpstr>PowerPoint Presentation</vt:lpstr>
      <vt:lpstr>GAS EXCHANGE ABNORMALITIES</vt:lpstr>
      <vt:lpstr>PowerPoint Presentation</vt:lpstr>
      <vt:lpstr>Clinical features</vt:lpstr>
      <vt:lpstr>Investigations</vt:lpstr>
      <vt:lpstr>PowerPoint Presentation</vt:lpstr>
      <vt:lpstr>Chest X ray</vt:lpstr>
      <vt:lpstr>PowerPoint Presentation</vt:lpstr>
      <vt:lpstr>Pala sign is a prominent pulmonary artery that can be caused either by pulmonary hypertension that develops or by distension of the vessel by a large pulmonary embolus. </vt:lpstr>
      <vt:lpstr> • Westermark's sign - peripheral oligemia </vt:lpstr>
      <vt:lpstr>PowerPoint Presentation</vt:lpstr>
      <vt:lpstr>PowerPoint Presentation</vt:lpstr>
      <vt:lpstr>Ventilation-Perfusion Scanning</vt:lpstr>
      <vt:lpstr>PowerPoint Presentation</vt:lpstr>
      <vt:lpstr>Echocardiogram</vt:lpstr>
      <vt:lpstr>PowerPoint Presentation</vt:lpstr>
      <vt:lpstr>PowerPoint Presentation</vt:lpstr>
      <vt:lpstr>Pulmonary Angiogram- Gold Standard</vt:lpstr>
      <vt:lpstr>PowerPoint Presentation</vt:lpstr>
      <vt:lpstr>Clinical Assessment &amp; Scoring</vt:lpstr>
      <vt:lpstr>PowerPoint Presentation</vt:lpstr>
      <vt:lpstr>ORIGINAL GENEVA CLINICAL PREDICTION SCORE</vt:lpstr>
      <vt:lpstr>REVISED GENEVA CLINICAL PREDICTION SCORE</vt:lpstr>
      <vt:lpstr>PowerPoint Presentation</vt:lpstr>
      <vt:lpstr>A ventilation/perfusion (V/Q) scan based approach</vt:lpstr>
      <vt:lpstr>Classification of Acute pulmonary Embolism</vt:lpstr>
      <vt:lpstr>TREATMENT</vt:lpstr>
      <vt:lpstr>PowerPoint Presentation</vt:lpstr>
      <vt:lpstr>PowerPoint Presentation</vt:lpstr>
      <vt:lpstr>PowerPoint Presentation</vt:lpstr>
      <vt:lpstr>INTERVENTIONAL RADIOLODIC TECHNIQUES</vt:lpstr>
      <vt:lpstr>Pulmonary Embolectomy</vt:lpstr>
      <vt:lpstr>Long term anticoagulation therapy</vt:lpstr>
      <vt:lpstr>VENA CAVAL FILTER</vt:lpstr>
      <vt:lpstr>PowerPoint Presentation</vt:lpstr>
      <vt:lpstr>Pulmonary embolism in menopausal hormone therapy: a population-based register study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THROMBOEMBOLISM</dc:title>
  <dc:creator>taniya mehta</dc:creator>
  <cp:lastModifiedBy>taniya mehta</cp:lastModifiedBy>
  <cp:revision>93</cp:revision>
  <dcterms:created xsi:type="dcterms:W3CDTF">2023-12-26T06:23:55Z</dcterms:created>
  <dcterms:modified xsi:type="dcterms:W3CDTF">2024-11-26T07:04:37Z</dcterms:modified>
</cp:coreProperties>
</file>