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73" r:id="rId5"/>
    <p:sldId id="274" r:id="rId6"/>
    <p:sldId id="275" r:id="rId7"/>
    <p:sldId id="276" r:id="rId8"/>
    <p:sldId id="277" r:id="rId9"/>
    <p:sldId id="278" r:id="rId10"/>
    <p:sldId id="279" r:id="rId11"/>
    <p:sldId id="280" r:id="rId12"/>
    <p:sldId id="281" r:id="rId13"/>
    <p:sldId id="290" r:id="rId14"/>
    <p:sldId id="297" r:id="rId15"/>
    <p:sldId id="282" r:id="rId16"/>
    <p:sldId id="283" r:id="rId17"/>
    <p:sldId id="284" r:id="rId18"/>
    <p:sldId id="292" r:id="rId19"/>
    <p:sldId id="295" r:id="rId20"/>
    <p:sldId id="291" r:id="rId21"/>
    <p:sldId id="293" r:id="rId22"/>
    <p:sldId id="294" r:id="rId23"/>
    <p:sldId id="285" r:id="rId24"/>
    <p:sldId id="298" r:id="rId25"/>
    <p:sldId id="299" r:id="rId26"/>
    <p:sldId id="296" r:id="rId27"/>
    <p:sldId id="287" r:id="rId28"/>
    <p:sldId id="288" r:id="rId29"/>
    <p:sldId id="289" r:id="rId30"/>
    <p:sldId id="300" r:id="rId31"/>
    <p:sldId id="301" r:id="rId32"/>
    <p:sldId id="302" r:id="rId33"/>
    <p:sldId id="30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4660"/>
  </p:normalViewPr>
  <p:slideViewPr>
    <p:cSldViewPr snapToGrid="0">
      <p:cViewPr varScale="1">
        <p:scale>
          <a:sx n="64" d="100"/>
          <a:sy n="64" d="100"/>
        </p:scale>
        <p:origin x="8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6DE2B5-8B85-42FA-90BE-8DF6D52BA13F}" type="datetimeFigureOut">
              <a:rPr lang="en-IN" smtClean="0"/>
              <a:t>28-11-2024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4CE53B-C450-441A-A3BC-61BFA3CC2B4C}"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7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6DE2B5-8B85-42FA-90BE-8DF6D52BA13F}" type="datetimeFigureOut">
              <a:rPr lang="en-IN" smtClean="0"/>
              <a:t>28-11-2024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4CE53B-C450-441A-A3BC-61BFA3CC2B4C}" type="slidenum">
              <a:rPr lang="en-IN" smtClean="0"/>
              <a:t>‹#›</a:t>
            </a:fld>
            <a:endParaRPr lang="en-IN"/>
          </a:p>
        </p:txBody>
      </p:sp>
    </p:spTree>
    <p:extLst>
      <p:ext uri="{BB962C8B-B14F-4D97-AF65-F5344CB8AC3E}">
        <p14:creationId xmlns:p14="http://schemas.microsoft.com/office/powerpoint/2010/main" val="364646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6DE2B5-8B85-42FA-90BE-8DF6D52BA13F}" type="datetimeFigureOut">
              <a:rPr lang="en-IN" smtClean="0"/>
              <a:t>28-11-2024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4CE53B-C450-441A-A3BC-61BFA3CC2B4C}" type="slidenum">
              <a:rPr lang="en-IN" smtClean="0"/>
              <a:t>‹#›</a:t>
            </a:fld>
            <a:endParaRPr lang="en-IN"/>
          </a:p>
        </p:txBody>
      </p:sp>
    </p:spTree>
    <p:extLst>
      <p:ext uri="{BB962C8B-B14F-4D97-AF65-F5344CB8AC3E}">
        <p14:creationId xmlns:p14="http://schemas.microsoft.com/office/powerpoint/2010/main" val="225325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6DE2B5-8B85-42FA-90BE-8DF6D52BA13F}" type="datetimeFigureOut">
              <a:rPr lang="en-IN" smtClean="0"/>
              <a:t>28-11-2024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4CE53B-C450-441A-A3BC-61BFA3CC2B4C}" type="slidenum">
              <a:rPr lang="en-IN" smtClean="0"/>
              <a:t>‹#›</a:t>
            </a:fld>
            <a:endParaRPr lang="en-IN"/>
          </a:p>
        </p:txBody>
      </p:sp>
    </p:spTree>
    <p:extLst>
      <p:ext uri="{BB962C8B-B14F-4D97-AF65-F5344CB8AC3E}">
        <p14:creationId xmlns:p14="http://schemas.microsoft.com/office/powerpoint/2010/main" val="254049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6DE2B5-8B85-42FA-90BE-8DF6D52BA13F}" type="datetimeFigureOut">
              <a:rPr lang="en-IN" smtClean="0"/>
              <a:t>28-11-2024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4CE53B-C450-441A-A3BC-61BFA3CC2B4C}"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079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6DE2B5-8B85-42FA-90BE-8DF6D52BA13F}" type="datetimeFigureOut">
              <a:rPr lang="en-IN" smtClean="0"/>
              <a:t>28-11-2024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D4CE53B-C450-441A-A3BC-61BFA3CC2B4C}" type="slidenum">
              <a:rPr lang="en-IN" smtClean="0"/>
              <a:t>‹#›</a:t>
            </a:fld>
            <a:endParaRPr lang="en-IN"/>
          </a:p>
        </p:txBody>
      </p:sp>
    </p:spTree>
    <p:extLst>
      <p:ext uri="{BB962C8B-B14F-4D97-AF65-F5344CB8AC3E}">
        <p14:creationId xmlns:p14="http://schemas.microsoft.com/office/powerpoint/2010/main" val="83957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6DE2B5-8B85-42FA-90BE-8DF6D52BA13F}" type="datetimeFigureOut">
              <a:rPr lang="en-IN" smtClean="0"/>
              <a:t>28-11-2024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D4CE53B-C450-441A-A3BC-61BFA3CC2B4C}" type="slidenum">
              <a:rPr lang="en-IN" smtClean="0"/>
              <a:t>‹#›</a:t>
            </a:fld>
            <a:endParaRPr lang="en-IN"/>
          </a:p>
        </p:txBody>
      </p:sp>
    </p:spTree>
    <p:extLst>
      <p:ext uri="{BB962C8B-B14F-4D97-AF65-F5344CB8AC3E}">
        <p14:creationId xmlns:p14="http://schemas.microsoft.com/office/powerpoint/2010/main" val="2452028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6DE2B5-8B85-42FA-90BE-8DF6D52BA13F}" type="datetimeFigureOut">
              <a:rPr lang="en-IN" smtClean="0"/>
              <a:t>28-11-2024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D4CE53B-C450-441A-A3BC-61BFA3CC2B4C}" type="slidenum">
              <a:rPr lang="en-IN" smtClean="0"/>
              <a:t>‹#›</a:t>
            </a:fld>
            <a:endParaRPr lang="en-IN"/>
          </a:p>
        </p:txBody>
      </p:sp>
    </p:spTree>
    <p:extLst>
      <p:ext uri="{BB962C8B-B14F-4D97-AF65-F5344CB8AC3E}">
        <p14:creationId xmlns:p14="http://schemas.microsoft.com/office/powerpoint/2010/main" val="399016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96DE2B5-8B85-42FA-90BE-8DF6D52BA13F}" type="datetimeFigureOut">
              <a:rPr lang="en-IN" smtClean="0"/>
              <a:t>28-11-2024</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8D4CE53B-C450-441A-A3BC-61BFA3CC2B4C}" type="slidenum">
              <a:rPr lang="en-IN" smtClean="0"/>
              <a:t>‹#›</a:t>
            </a:fld>
            <a:endParaRPr lang="en-IN"/>
          </a:p>
        </p:txBody>
      </p:sp>
    </p:spTree>
    <p:extLst>
      <p:ext uri="{BB962C8B-B14F-4D97-AF65-F5344CB8AC3E}">
        <p14:creationId xmlns:p14="http://schemas.microsoft.com/office/powerpoint/2010/main" val="2586905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96DE2B5-8B85-42FA-90BE-8DF6D52BA13F}" type="datetimeFigureOut">
              <a:rPr lang="en-IN" smtClean="0"/>
              <a:t>28-11-2024</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D4CE53B-C450-441A-A3BC-61BFA3CC2B4C}" type="slidenum">
              <a:rPr lang="en-IN" smtClean="0"/>
              <a:t>‹#›</a:t>
            </a:fld>
            <a:endParaRPr lang="en-IN"/>
          </a:p>
        </p:txBody>
      </p:sp>
    </p:spTree>
    <p:extLst>
      <p:ext uri="{BB962C8B-B14F-4D97-AF65-F5344CB8AC3E}">
        <p14:creationId xmlns:p14="http://schemas.microsoft.com/office/powerpoint/2010/main" val="3784167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6DE2B5-8B85-42FA-90BE-8DF6D52BA13F}" type="datetimeFigureOut">
              <a:rPr lang="en-IN" smtClean="0"/>
              <a:t>28-11-2024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D4CE53B-C450-441A-A3BC-61BFA3CC2B4C}" type="slidenum">
              <a:rPr lang="en-IN" smtClean="0"/>
              <a:t>‹#›</a:t>
            </a:fld>
            <a:endParaRPr lang="en-IN"/>
          </a:p>
        </p:txBody>
      </p:sp>
    </p:spTree>
    <p:extLst>
      <p:ext uri="{BB962C8B-B14F-4D97-AF65-F5344CB8AC3E}">
        <p14:creationId xmlns:p14="http://schemas.microsoft.com/office/powerpoint/2010/main" val="194874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96DE2B5-8B85-42FA-90BE-8DF6D52BA13F}" type="datetimeFigureOut">
              <a:rPr lang="en-IN" smtClean="0"/>
              <a:t>28-11-2024</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D4CE53B-C450-441A-A3BC-61BFA3CC2B4C}"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52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9DC-76B6-4B1E-49B9-662BB0A3DECE}"/>
              </a:ext>
            </a:extLst>
          </p:cNvPr>
          <p:cNvSpPr>
            <a:spLocks noGrp="1"/>
          </p:cNvSpPr>
          <p:nvPr>
            <p:ph type="ctrTitle"/>
          </p:nvPr>
        </p:nvSpPr>
        <p:spPr>
          <a:xfrm>
            <a:off x="1260909" y="1867300"/>
            <a:ext cx="5447358" cy="724301"/>
          </a:xfrm>
        </p:spPr>
        <p:txBody>
          <a:bodyPr>
            <a:normAutofit/>
          </a:bodyPr>
          <a:lstStyle/>
          <a:p>
            <a:pPr algn="ctr"/>
            <a:r>
              <a:rPr lang="en-US" sz="4000" dirty="0">
                <a:latin typeface="+mn-lt"/>
                <a:ea typeface="Roboto Condensed Light" panose="020B0604020202020204" charset="0"/>
              </a:rPr>
              <a:t>Gas Gangrene</a:t>
            </a:r>
            <a:endParaRPr lang="en-IN" sz="4000" dirty="0">
              <a:latin typeface="+mn-lt"/>
            </a:endParaRPr>
          </a:p>
        </p:txBody>
      </p:sp>
      <p:sp>
        <p:nvSpPr>
          <p:cNvPr id="3" name="Subtitle 2">
            <a:extLst>
              <a:ext uri="{FF2B5EF4-FFF2-40B4-BE49-F238E27FC236}">
                <a16:creationId xmlns:a16="http://schemas.microsoft.com/office/drawing/2014/main" id="{B195E731-D803-10EA-1F86-21BBB51FE8B2}"/>
              </a:ext>
            </a:extLst>
          </p:cNvPr>
          <p:cNvSpPr>
            <a:spLocks noGrp="1"/>
          </p:cNvSpPr>
          <p:nvPr>
            <p:ph type="subTitle" idx="1"/>
          </p:nvPr>
        </p:nvSpPr>
        <p:spPr/>
        <p:txBody>
          <a:bodyPr>
            <a:noAutofit/>
          </a:bodyPr>
          <a:lstStyle/>
          <a:p>
            <a:pPr algn="ctr"/>
            <a:r>
              <a:rPr lang="en-IN" b="1" dirty="0"/>
              <a:t>Dr Tanuja Javadekar</a:t>
            </a:r>
          </a:p>
          <a:p>
            <a:pPr algn="ctr"/>
            <a:r>
              <a:rPr lang="en-IN" b="1" dirty="0"/>
              <a:t> PROFESSOR and head</a:t>
            </a:r>
          </a:p>
          <a:p>
            <a:pPr algn="ctr"/>
            <a:r>
              <a:rPr lang="en-IN" b="1" dirty="0"/>
              <a:t>DEPARTMENT OF MICROBIOLOGY</a:t>
            </a:r>
          </a:p>
        </p:txBody>
      </p:sp>
      <p:pic>
        <p:nvPicPr>
          <p:cNvPr id="4" name="Picture 3">
            <a:extLst>
              <a:ext uri="{FF2B5EF4-FFF2-40B4-BE49-F238E27FC236}">
                <a16:creationId xmlns:a16="http://schemas.microsoft.com/office/drawing/2014/main" id="{D416DBE5-8D6B-171E-81B9-5E7942C0DC8A}"/>
              </a:ext>
            </a:extLst>
          </p:cNvPr>
          <p:cNvPicPr>
            <a:picLocks noChangeAspect="1"/>
          </p:cNvPicPr>
          <p:nvPr/>
        </p:nvPicPr>
        <p:blipFill>
          <a:blip r:embed="rId2"/>
          <a:stretch>
            <a:fillRect/>
          </a:stretch>
        </p:blipFill>
        <p:spPr>
          <a:xfrm>
            <a:off x="6987942" y="700745"/>
            <a:ext cx="4662018" cy="3414056"/>
          </a:xfrm>
          <a:prstGeom prst="rect">
            <a:avLst/>
          </a:prstGeom>
        </p:spPr>
      </p:pic>
    </p:spTree>
    <p:extLst>
      <p:ext uri="{BB962C8B-B14F-4D97-AF65-F5344CB8AC3E}">
        <p14:creationId xmlns:p14="http://schemas.microsoft.com/office/powerpoint/2010/main" val="2374837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AE6DE-DFC8-5B6E-3D6D-42094B6FF5A3}"/>
              </a:ext>
            </a:extLst>
          </p:cNvPr>
          <p:cNvSpPr>
            <a:spLocks noGrp="1"/>
          </p:cNvSpPr>
          <p:nvPr>
            <p:ph type="title"/>
          </p:nvPr>
        </p:nvSpPr>
        <p:spPr>
          <a:xfrm>
            <a:off x="1097280" y="286604"/>
            <a:ext cx="10058400" cy="1069586"/>
          </a:xfrm>
        </p:spPr>
        <p:txBody>
          <a:bodyPr/>
          <a:lstStyle/>
          <a:p>
            <a:pPr algn="ctr"/>
            <a:r>
              <a:rPr lang="en-US" sz="4800" dirty="0">
                <a:latin typeface="+mn-lt"/>
                <a:ea typeface="Roboto Condensed Light" panose="020B0604020202020204" charset="0"/>
              </a:rPr>
              <a:t>Clostridial Wound Infection</a:t>
            </a:r>
            <a:endParaRPr lang="en-IN" dirty="0">
              <a:latin typeface="+mn-lt"/>
            </a:endParaRPr>
          </a:p>
        </p:txBody>
      </p:sp>
      <p:sp>
        <p:nvSpPr>
          <p:cNvPr id="3" name="Content Placeholder 2">
            <a:extLst>
              <a:ext uri="{FF2B5EF4-FFF2-40B4-BE49-F238E27FC236}">
                <a16:creationId xmlns:a16="http://schemas.microsoft.com/office/drawing/2014/main" id="{24B74F23-F45A-9C6E-1A88-EAA058F130BF}"/>
              </a:ext>
            </a:extLst>
          </p:cNvPr>
          <p:cNvSpPr>
            <a:spLocks noGrp="1"/>
          </p:cNvSpPr>
          <p:nvPr>
            <p:ph idx="1"/>
          </p:nvPr>
        </p:nvSpPr>
        <p:spPr>
          <a:xfrm>
            <a:off x="1097280" y="2065106"/>
            <a:ext cx="10058400" cy="3803988"/>
          </a:xfrm>
        </p:spPr>
        <p:txBody>
          <a:bodyPr/>
          <a:lstStyle/>
          <a:p>
            <a:pPr>
              <a:lnSpc>
                <a:spcPct val="150000"/>
              </a:lnSpc>
            </a:pPr>
            <a:r>
              <a:rPr lang="en-US" sz="2800" dirty="0"/>
              <a:t>MacLennan has classified them as follows:</a:t>
            </a:r>
          </a:p>
          <a:p>
            <a:pPr lvl="1">
              <a:lnSpc>
                <a:spcPct val="150000"/>
              </a:lnSpc>
              <a:buFont typeface="Wingdings" panose="05000000000000000000" pitchFamily="2" charset="2"/>
              <a:buChar char="Ø"/>
            </a:pPr>
            <a:r>
              <a:rPr lang="en-US" sz="2800" b="1" dirty="0"/>
              <a:t>Simple wound contamination</a:t>
            </a:r>
          </a:p>
          <a:p>
            <a:pPr lvl="1">
              <a:lnSpc>
                <a:spcPct val="150000"/>
              </a:lnSpc>
              <a:buFont typeface="Wingdings" panose="05000000000000000000" pitchFamily="2" charset="2"/>
              <a:buChar char="Ø"/>
            </a:pPr>
            <a:r>
              <a:rPr lang="en-US" sz="2800" b="1" dirty="0"/>
              <a:t>Anaerobic cellulitis</a:t>
            </a:r>
          </a:p>
          <a:p>
            <a:pPr lvl="1">
              <a:lnSpc>
                <a:spcPct val="150000"/>
              </a:lnSpc>
              <a:buFont typeface="Wingdings" panose="05000000000000000000" pitchFamily="2" charset="2"/>
              <a:buChar char="Ø"/>
            </a:pPr>
            <a:r>
              <a:rPr lang="en-US" sz="2800" b="1" dirty="0"/>
              <a:t>Anaerobic myositis (gas gangrene)</a:t>
            </a:r>
            <a:endParaRPr lang="en-US" sz="2800" dirty="0"/>
          </a:p>
          <a:p>
            <a:endParaRPr lang="en-IN" dirty="0"/>
          </a:p>
        </p:txBody>
      </p:sp>
    </p:spTree>
    <p:extLst>
      <p:ext uri="{BB962C8B-B14F-4D97-AF65-F5344CB8AC3E}">
        <p14:creationId xmlns:p14="http://schemas.microsoft.com/office/powerpoint/2010/main" val="3361302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288AB-8092-6573-6304-DA4C37170105}"/>
              </a:ext>
            </a:extLst>
          </p:cNvPr>
          <p:cNvSpPr>
            <a:spLocks noGrp="1"/>
          </p:cNvSpPr>
          <p:nvPr>
            <p:ph type="title"/>
          </p:nvPr>
        </p:nvSpPr>
        <p:spPr>
          <a:xfrm>
            <a:off x="1097280" y="286603"/>
            <a:ext cx="10058400" cy="1162053"/>
          </a:xfrm>
        </p:spPr>
        <p:txBody>
          <a:bodyPr/>
          <a:lstStyle/>
          <a:p>
            <a:pPr algn="ctr"/>
            <a:r>
              <a:rPr lang="en-US" sz="4800" dirty="0">
                <a:latin typeface="+mn-lt"/>
                <a:ea typeface="Roboto Condensed Light" panose="020B0604020202020204" charset="0"/>
              </a:rPr>
              <a:t>Gas Gangrene - </a:t>
            </a:r>
            <a:r>
              <a:rPr lang="en-US" sz="4800" i="1" dirty="0">
                <a:latin typeface="+mn-lt"/>
                <a:ea typeface="Roboto Condensed Light" panose="020B0604020202020204" charset="0"/>
              </a:rPr>
              <a:t>Definition</a:t>
            </a:r>
            <a:endParaRPr lang="en-IN" dirty="0">
              <a:latin typeface="+mn-lt"/>
            </a:endParaRPr>
          </a:p>
        </p:txBody>
      </p:sp>
      <p:sp>
        <p:nvSpPr>
          <p:cNvPr id="3" name="Content Placeholder 2">
            <a:extLst>
              <a:ext uri="{FF2B5EF4-FFF2-40B4-BE49-F238E27FC236}">
                <a16:creationId xmlns:a16="http://schemas.microsoft.com/office/drawing/2014/main" id="{45DBC416-F083-3110-3FD8-F41067904A8B}"/>
              </a:ext>
            </a:extLst>
          </p:cNvPr>
          <p:cNvSpPr>
            <a:spLocks noGrp="1"/>
          </p:cNvSpPr>
          <p:nvPr>
            <p:ph idx="1"/>
          </p:nvPr>
        </p:nvSpPr>
        <p:spPr>
          <a:xfrm>
            <a:off x="1097280" y="1941816"/>
            <a:ext cx="10058400" cy="3927278"/>
          </a:xfrm>
        </p:spPr>
        <p:txBody>
          <a:bodyPr>
            <a:normAutofit fontScale="70000" lnSpcReduction="20000"/>
          </a:bodyPr>
          <a:lstStyle/>
          <a:p>
            <a:pPr>
              <a:lnSpc>
                <a:spcPct val="100000"/>
              </a:lnSpc>
            </a:pPr>
            <a:r>
              <a:rPr lang="en-US" sz="3400" dirty="0"/>
              <a:t>Defined as a rapidly spreading, edematous myonecrosis, occurring in association with severely crushed wounds contaminated with pathogenic clostridia - </a:t>
            </a:r>
            <a:r>
              <a:rPr lang="en-US" sz="3400" i="1" dirty="0"/>
              <a:t>C. perfringens</a:t>
            </a:r>
            <a:r>
              <a:rPr lang="en-US" sz="3400" dirty="0"/>
              <a:t>. </a:t>
            </a:r>
          </a:p>
          <a:p>
            <a:pPr>
              <a:lnSpc>
                <a:spcPct val="100000"/>
              </a:lnSpc>
            </a:pPr>
            <a:r>
              <a:rPr lang="en-US" sz="3400" dirty="0"/>
              <a:t>Previously, the disease was called </a:t>
            </a:r>
            <a:r>
              <a:rPr lang="en-US" sz="3400" b="1" dirty="0"/>
              <a:t>malignant edema </a:t>
            </a:r>
            <a:r>
              <a:rPr lang="en-US" sz="3400" dirty="0"/>
              <a:t>or </a:t>
            </a:r>
            <a:r>
              <a:rPr lang="en-US" sz="3400" b="1" dirty="0"/>
              <a:t>clostridial myonecrosis</a:t>
            </a:r>
            <a:r>
              <a:rPr lang="en-US" sz="3400" i="1" dirty="0"/>
              <a:t>.</a:t>
            </a:r>
          </a:p>
          <a:p>
            <a:pPr>
              <a:lnSpc>
                <a:spcPct val="150000"/>
              </a:lnSpc>
            </a:pPr>
            <a:r>
              <a:rPr lang="en-US" sz="3400" b="1" dirty="0"/>
              <a:t>Established agents: </a:t>
            </a:r>
            <a:r>
              <a:rPr lang="en-US" sz="3400" i="1" dirty="0"/>
              <a:t>C. perfringens </a:t>
            </a:r>
            <a:r>
              <a:rPr lang="en-US" sz="3400" dirty="0"/>
              <a:t>(most common, 60% of the total cases) and </a:t>
            </a:r>
            <a:r>
              <a:rPr lang="en-US" sz="3400" i="1" dirty="0"/>
              <a:t>C. </a:t>
            </a:r>
            <a:r>
              <a:rPr lang="en-US" sz="3400" i="1" dirty="0" err="1"/>
              <a:t>novyi</a:t>
            </a:r>
            <a:r>
              <a:rPr lang="en-US" sz="3400" i="1" dirty="0"/>
              <a:t> </a:t>
            </a:r>
            <a:r>
              <a:rPr lang="en-US" sz="3400" dirty="0"/>
              <a:t>and </a:t>
            </a:r>
            <a:r>
              <a:rPr lang="en-US" sz="3400" i="1" dirty="0"/>
              <a:t>C. septicum </a:t>
            </a:r>
            <a:r>
              <a:rPr lang="en-US" sz="3400" dirty="0"/>
              <a:t>(20–40%)</a:t>
            </a:r>
          </a:p>
          <a:p>
            <a:pPr>
              <a:lnSpc>
                <a:spcPct val="150000"/>
              </a:lnSpc>
            </a:pPr>
            <a:r>
              <a:rPr lang="en-US" sz="3400" b="1" dirty="0"/>
              <a:t>Probable agents: </a:t>
            </a:r>
            <a:r>
              <a:rPr lang="en-US" sz="3400" dirty="0"/>
              <a:t>They are less commonly implicated, e.g. </a:t>
            </a:r>
            <a:r>
              <a:rPr lang="en-US" sz="3400" i="1" dirty="0"/>
              <a:t>C. histolyticum, C. </a:t>
            </a:r>
            <a:r>
              <a:rPr lang="en-US" sz="3400" i="1" dirty="0" err="1"/>
              <a:t>sporogenes,C</a:t>
            </a:r>
            <a:r>
              <a:rPr lang="en-US" sz="3400" i="1" dirty="0"/>
              <a:t>. </a:t>
            </a:r>
            <a:r>
              <a:rPr lang="en-US" sz="3400" i="1" dirty="0" err="1"/>
              <a:t>bifermentans</a:t>
            </a:r>
            <a:r>
              <a:rPr lang="en-US" sz="3400" i="1" dirty="0"/>
              <a:t> &amp;</a:t>
            </a:r>
            <a:r>
              <a:rPr lang="en-US" sz="3400" dirty="0"/>
              <a:t> </a:t>
            </a:r>
            <a:r>
              <a:rPr lang="en-US" sz="3400" i="1" dirty="0"/>
              <a:t>C. tertium.</a:t>
            </a:r>
            <a:endParaRPr lang="en-US" sz="3400" dirty="0"/>
          </a:p>
          <a:p>
            <a:pPr>
              <a:lnSpc>
                <a:spcPct val="100000"/>
              </a:lnSpc>
            </a:pPr>
            <a:endParaRPr lang="en-US" sz="2800" dirty="0"/>
          </a:p>
          <a:p>
            <a:pPr>
              <a:lnSpc>
                <a:spcPct val="100000"/>
              </a:lnSpc>
            </a:pPr>
            <a:endParaRPr lang="en-IN" dirty="0"/>
          </a:p>
        </p:txBody>
      </p:sp>
    </p:spTree>
    <p:extLst>
      <p:ext uri="{BB962C8B-B14F-4D97-AF65-F5344CB8AC3E}">
        <p14:creationId xmlns:p14="http://schemas.microsoft.com/office/powerpoint/2010/main" val="2865684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9E61F-F821-9452-8BE0-6523C086103A}"/>
              </a:ext>
            </a:extLst>
          </p:cNvPr>
          <p:cNvSpPr>
            <a:spLocks noGrp="1"/>
          </p:cNvSpPr>
          <p:nvPr>
            <p:ph type="title"/>
          </p:nvPr>
        </p:nvSpPr>
        <p:spPr>
          <a:xfrm>
            <a:off x="1097280" y="286604"/>
            <a:ext cx="10058400" cy="1110682"/>
          </a:xfrm>
        </p:spPr>
        <p:txBody>
          <a:bodyPr/>
          <a:lstStyle/>
          <a:p>
            <a:pPr algn="ctr"/>
            <a:r>
              <a:rPr lang="en-US" sz="4800" dirty="0">
                <a:latin typeface="+mn-lt"/>
                <a:ea typeface="Roboto Condensed Light" panose="020B0604020202020204" charset="0"/>
              </a:rPr>
              <a:t>Gas Gangrene - </a:t>
            </a:r>
            <a:r>
              <a:rPr lang="en-US" sz="4800" i="1" dirty="0">
                <a:latin typeface="+mn-lt"/>
                <a:ea typeface="Roboto Condensed Light" panose="020B0604020202020204" charset="0"/>
              </a:rPr>
              <a:t>Pathogenesis</a:t>
            </a:r>
            <a:endParaRPr lang="en-IN" dirty="0">
              <a:latin typeface="+mn-lt"/>
            </a:endParaRPr>
          </a:p>
        </p:txBody>
      </p:sp>
      <p:sp>
        <p:nvSpPr>
          <p:cNvPr id="3" name="Content Placeholder 2">
            <a:extLst>
              <a:ext uri="{FF2B5EF4-FFF2-40B4-BE49-F238E27FC236}">
                <a16:creationId xmlns:a16="http://schemas.microsoft.com/office/drawing/2014/main" id="{4FB8D94F-6DDE-B0C9-E6DD-CCEA8CDFA567}"/>
              </a:ext>
            </a:extLst>
          </p:cNvPr>
          <p:cNvSpPr>
            <a:spLocks noGrp="1"/>
          </p:cNvSpPr>
          <p:nvPr>
            <p:ph idx="1"/>
          </p:nvPr>
        </p:nvSpPr>
        <p:spPr/>
        <p:txBody>
          <a:bodyPr>
            <a:normAutofit fontScale="62500" lnSpcReduction="20000"/>
          </a:bodyPr>
          <a:lstStyle/>
          <a:p>
            <a:pPr>
              <a:lnSpc>
                <a:spcPct val="120000"/>
              </a:lnSpc>
            </a:pPr>
            <a:r>
              <a:rPr lang="en-US" sz="3200" dirty="0"/>
              <a:t>The development of gas gangrene requires:</a:t>
            </a:r>
          </a:p>
          <a:p>
            <a:pPr lvl="1">
              <a:lnSpc>
                <a:spcPct val="120000"/>
              </a:lnSpc>
              <a:buFont typeface="Wingdings" panose="05000000000000000000" pitchFamily="2" charset="2"/>
              <a:buChar char="Ø"/>
            </a:pPr>
            <a:r>
              <a:rPr lang="en-US" sz="3200" b="1" dirty="0"/>
              <a:t>Anaerobic environment: </a:t>
            </a:r>
            <a:r>
              <a:rPr lang="en-US" sz="3200" dirty="0"/>
              <a:t>Crushing injuries of muscles such as road traffic accidents(causing laceration of large or medium size arteries), open fractures of long bones or foreign bodies(bullet injuries)- lead to interruption in the blood supply and tissue ischemia.</a:t>
            </a:r>
          </a:p>
          <a:p>
            <a:pPr lvl="1">
              <a:lnSpc>
                <a:spcPct val="120000"/>
              </a:lnSpc>
              <a:buFont typeface="Wingdings" panose="05000000000000000000" pitchFamily="2" charset="2"/>
              <a:buChar char="Ø"/>
            </a:pPr>
            <a:endParaRPr lang="en-US" sz="3200" dirty="0"/>
          </a:p>
          <a:p>
            <a:pPr lvl="1">
              <a:lnSpc>
                <a:spcPct val="120000"/>
              </a:lnSpc>
              <a:buFont typeface="Wingdings" panose="05000000000000000000" pitchFamily="2" charset="2"/>
              <a:buChar char="Ø"/>
            </a:pPr>
            <a:r>
              <a:rPr lang="en-US" sz="3200" dirty="0"/>
              <a:t>Anoxic muscles start utilizing pyruvate anaerobically to produce lactic acid.</a:t>
            </a:r>
          </a:p>
          <a:p>
            <a:pPr marL="201168" lvl="1" indent="0">
              <a:lnSpc>
                <a:spcPct val="120000"/>
              </a:lnSpc>
              <a:buNone/>
            </a:pPr>
            <a:endParaRPr lang="en-US" sz="3200" b="1" dirty="0"/>
          </a:p>
          <a:p>
            <a:pPr lvl="1">
              <a:lnSpc>
                <a:spcPct val="120000"/>
              </a:lnSpc>
              <a:buFont typeface="Wingdings" panose="05000000000000000000" pitchFamily="2" charset="2"/>
              <a:buChar char="Ø"/>
            </a:pPr>
            <a:r>
              <a:rPr lang="en-US" sz="3200" b="1" dirty="0"/>
              <a:t>Contamination of wound </a:t>
            </a:r>
            <a:r>
              <a:rPr lang="en-US" sz="3200" dirty="0"/>
              <a:t>with clostridial spores( during war or RTA)</a:t>
            </a:r>
          </a:p>
          <a:p>
            <a:pPr marL="201168" lvl="1" indent="0">
              <a:lnSpc>
                <a:spcPct val="120000"/>
              </a:lnSpc>
              <a:buNone/>
            </a:pPr>
            <a:endParaRPr lang="en-US" sz="3200" dirty="0"/>
          </a:p>
          <a:p>
            <a:pPr lvl="1">
              <a:lnSpc>
                <a:spcPct val="120000"/>
              </a:lnSpc>
              <a:buFont typeface="Wingdings" panose="05000000000000000000" pitchFamily="2" charset="2"/>
              <a:buChar char="Ø"/>
            </a:pPr>
            <a:r>
              <a:rPr lang="en-US" sz="3200" dirty="0"/>
              <a:t>Spontaneous </a:t>
            </a:r>
            <a:r>
              <a:rPr lang="en-US" sz="3200" b="1" dirty="0"/>
              <a:t>non-traumatic gas gangrene - </a:t>
            </a:r>
            <a:r>
              <a:rPr lang="en-US" sz="3200" dirty="0"/>
              <a:t>via hematogenous seeding of normal muscle with bowel clostridia as people with GI pathologies(colonic malignancy)</a:t>
            </a:r>
          </a:p>
          <a:p>
            <a:endParaRPr lang="en-IN" dirty="0"/>
          </a:p>
        </p:txBody>
      </p:sp>
    </p:spTree>
    <p:extLst>
      <p:ext uri="{BB962C8B-B14F-4D97-AF65-F5344CB8AC3E}">
        <p14:creationId xmlns:p14="http://schemas.microsoft.com/office/powerpoint/2010/main" val="2134335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3CD3-98C2-B9EE-E749-204D991681D8}"/>
              </a:ext>
            </a:extLst>
          </p:cNvPr>
          <p:cNvSpPr>
            <a:spLocks noGrp="1"/>
          </p:cNvSpPr>
          <p:nvPr>
            <p:ph type="title"/>
          </p:nvPr>
        </p:nvSpPr>
        <p:spPr>
          <a:xfrm>
            <a:off x="1097280" y="286604"/>
            <a:ext cx="10058400" cy="1069586"/>
          </a:xfrm>
        </p:spPr>
        <p:txBody>
          <a:bodyPr>
            <a:normAutofit/>
          </a:bodyPr>
          <a:lstStyle/>
          <a:p>
            <a:pPr algn="ctr"/>
            <a:r>
              <a:rPr lang="en-IN" sz="4000" dirty="0"/>
              <a:t>Virulence factors mediating Gas Gangrene</a:t>
            </a:r>
          </a:p>
        </p:txBody>
      </p:sp>
      <p:sp>
        <p:nvSpPr>
          <p:cNvPr id="3" name="Content Placeholder 2">
            <a:extLst>
              <a:ext uri="{FF2B5EF4-FFF2-40B4-BE49-F238E27FC236}">
                <a16:creationId xmlns:a16="http://schemas.microsoft.com/office/drawing/2014/main" id="{B77E0238-4A03-2B5C-4434-FE1BB8A42189}"/>
              </a:ext>
            </a:extLst>
          </p:cNvPr>
          <p:cNvSpPr>
            <a:spLocks noGrp="1"/>
          </p:cNvSpPr>
          <p:nvPr>
            <p:ph idx="1"/>
          </p:nvPr>
        </p:nvSpPr>
        <p:spPr>
          <a:xfrm>
            <a:off x="513708" y="1993186"/>
            <a:ext cx="11411164" cy="4068565"/>
          </a:xfrm>
        </p:spPr>
        <p:txBody>
          <a:bodyPr>
            <a:noAutofit/>
          </a:bodyPr>
          <a:lstStyle/>
          <a:p>
            <a:pPr>
              <a:lnSpc>
                <a:spcPct val="100000"/>
              </a:lnSpc>
              <a:spcBef>
                <a:spcPts val="0"/>
              </a:spcBef>
              <a:spcAft>
                <a:spcPts val="0"/>
              </a:spcAft>
              <a:buFont typeface="Arial" panose="020B0604020202020204" pitchFamily="34" charset="0"/>
              <a:buChar char="•"/>
            </a:pPr>
            <a:r>
              <a:rPr lang="en-IN" sz="2400" dirty="0">
                <a:solidFill>
                  <a:schemeClr val="accent1"/>
                </a:solidFill>
              </a:rPr>
              <a:t> Toxin produced by C.perfringens</a:t>
            </a:r>
          </a:p>
          <a:p>
            <a:pPr>
              <a:lnSpc>
                <a:spcPct val="100000"/>
              </a:lnSpc>
              <a:spcBef>
                <a:spcPts val="0"/>
              </a:spcBef>
              <a:spcAft>
                <a:spcPts val="0"/>
              </a:spcAft>
              <a:buFont typeface="Arial" panose="020B0604020202020204" pitchFamily="34" charset="0"/>
              <a:buChar char="•"/>
            </a:pPr>
            <a:r>
              <a:rPr lang="en-IN" sz="2400" dirty="0">
                <a:solidFill>
                  <a:schemeClr val="accent1"/>
                </a:solidFill>
              </a:rPr>
              <a:t> C.perfringens proliferate locally ------elaborate exotoxins-----</a:t>
            </a:r>
            <a:r>
              <a:rPr lang="en-IN" sz="2400" dirty="0">
                <a:solidFill>
                  <a:schemeClr val="accent1"/>
                </a:solidFill>
                <a:latin typeface="Amasis MT Pro" panose="020F0502020204030204" pitchFamily="18" charset="0"/>
              </a:rPr>
              <a:t>alpha toxin &amp; </a:t>
            </a:r>
            <a:r>
              <a:rPr lang="az-Cyrl-AZ" sz="2400" dirty="0">
                <a:solidFill>
                  <a:schemeClr val="accent1"/>
                </a:solidFill>
                <a:latin typeface="Amasis MT Pro" panose="020F0502020204030204" pitchFamily="18" charset="0"/>
              </a:rPr>
              <a:t>Ф</a:t>
            </a:r>
            <a:r>
              <a:rPr lang="en-IN" sz="2400" dirty="0">
                <a:solidFill>
                  <a:schemeClr val="accent1"/>
                </a:solidFill>
                <a:latin typeface="Amasis MT Pro" panose="020F0502020204030204" pitchFamily="18" charset="0"/>
              </a:rPr>
              <a:t> toxin .</a:t>
            </a:r>
          </a:p>
          <a:p>
            <a:pPr>
              <a:lnSpc>
                <a:spcPct val="100000"/>
              </a:lnSpc>
              <a:spcBef>
                <a:spcPts val="0"/>
              </a:spcBef>
              <a:spcAft>
                <a:spcPts val="0"/>
              </a:spcAft>
              <a:buFont typeface="Arial" panose="020B0604020202020204" pitchFamily="34" charset="0"/>
              <a:buChar char="•"/>
            </a:pPr>
            <a:r>
              <a:rPr lang="en-IN" sz="2400" dirty="0">
                <a:solidFill>
                  <a:schemeClr val="accent1"/>
                </a:solidFill>
                <a:latin typeface="Amasis MT Pro" panose="020F0502020204030204" pitchFamily="18" charset="0"/>
              </a:rPr>
              <a:t>  </a:t>
            </a:r>
            <a:r>
              <a:rPr lang="en-IN" sz="2400" dirty="0">
                <a:solidFill>
                  <a:srgbClr val="FF0000"/>
                </a:solidFill>
                <a:latin typeface="Amasis MT Pro" panose="020F0502020204030204" pitchFamily="18" charset="0"/>
              </a:rPr>
              <a:t>Alpha toxin</a:t>
            </a:r>
            <a:r>
              <a:rPr lang="en-IN" sz="2400" dirty="0">
                <a:solidFill>
                  <a:schemeClr val="accent1"/>
                </a:solidFill>
                <a:latin typeface="Amasis MT Pro" panose="020F0502020204030204" pitchFamily="18" charset="0"/>
              </a:rPr>
              <a:t>----- Phospholipase C &amp; Sphingomyelinase activities.</a:t>
            </a:r>
          </a:p>
          <a:p>
            <a:pPr marL="0" indent="0">
              <a:lnSpc>
                <a:spcPct val="100000"/>
              </a:lnSpc>
              <a:spcBef>
                <a:spcPts val="0"/>
              </a:spcBef>
              <a:spcAft>
                <a:spcPts val="0"/>
              </a:spcAft>
              <a:buNone/>
            </a:pPr>
            <a:r>
              <a:rPr lang="en-IN" sz="2400" dirty="0">
                <a:solidFill>
                  <a:schemeClr val="accent1"/>
                </a:solidFill>
                <a:latin typeface="Amasis MT Pro" panose="020F0502020204030204" pitchFamily="18" charset="0"/>
              </a:rPr>
              <a:t>                        ----- Activate platelet Adhesion molecules GpIIb/IIIa.</a:t>
            </a:r>
          </a:p>
          <a:p>
            <a:pPr marL="0" indent="0">
              <a:lnSpc>
                <a:spcPct val="100000"/>
              </a:lnSpc>
              <a:spcBef>
                <a:spcPts val="0"/>
              </a:spcBef>
              <a:spcAft>
                <a:spcPts val="0"/>
              </a:spcAft>
              <a:buNone/>
            </a:pPr>
            <a:r>
              <a:rPr lang="en-IN" sz="2400" dirty="0">
                <a:solidFill>
                  <a:schemeClr val="accent1"/>
                </a:solidFill>
                <a:latin typeface="Amasis MT Pro" panose="020F0502020204030204" pitchFamily="18" charset="0"/>
              </a:rPr>
              <a:t>                        ----- Neutrophil receptor CD11b/CD18.</a:t>
            </a:r>
          </a:p>
          <a:p>
            <a:pPr marL="0" indent="0">
              <a:lnSpc>
                <a:spcPct val="100000"/>
              </a:lnSpc>
              <a:spcBef>
                <a:spcPts val="0"/>
              </a:spcBef>
              <a:spcAft>
                <a:spcPts val="0"/>
              </a:spcAft>
              <a:buNone/>
            </a:pPr>
            <a:r>
              <a:rPr lang="en-IN" sz="2400" dirty="0">
                <a:solidFill>
                  <a:schemeClr val="accent1"/>
                </a:solidFill>
                <a:latin typeface="Amasis MT Pro" panose="020F0502020204030204" pitchFamily="18" charset="0"/>
              </a:rPr>
              <a:t>                        ----- Formation of aggregates of platelets and neutrophils in the blood vessels    </a:t>
            </a:r>
          </a:p>
          <a:p>
            <a:pPr marL="0" indent="0">
              <a:lnSpc>
                <a:spcPct val="100000"/>
              </a:lnSpc>
              <a:spcBef>
                <a:spcPts val="0"/>
              </a:spcBef>
              <a:spcAft>
                <a:spcPts val="0"/>
              </a:spcAft>
              <a:buNone/>
            </a:pPr>
            <a:r>
              <a:rPr lang="en-IN" sz="2400" dirty="0">
                <a:solidFill>
                  <a:schemeClr val="accent1"/>
                </a:solidFill>
                <a:latin typeface="Amasis MT Pro" panose="020F0502020204030204" pitchFamily="18" charset="0"/>
              </a:rPr>
              <a:t>                                causing occlusion.</a:t>
            </a:r>
          </a:p>
          <a:p>
            <a:pPr marL="0" indent="0">
              <a:lnSpc>
                <a:spcPct val="100000"/>
              </a:lnSpc>
              <a:spcBef>
                <a:spcPts val="0"/>
              </a:spcBef>
              <a:spcAft>
                <a:spcPts val="0"/>
              </a:spcAft>
              <a:buNone/>
            </a:pPr>
            <a:r>
              <a:rPr lang="en-IN" sz="2400" dirty="0">
                <a:solidFill>
                  <a:schemeClr val="accent1"/>
                </a:solidFill>
                <a:latin typeface="Amasis MT Pro" panose="020F0502020204030204" pitchFamily="18" charset="0"/>
              </a:rPr>
              <a:t>                        ----- Suppresses myocardial contractility leading to reduction in cardiac output  </a:t>
            </a:r>
          </a:p>
          <a:p>
            <a:pPr marL="0" indent="0">
              <a:lnSpc>
                <a:spcPct val="100000"/>
              </a:lnSpc>
              <a:spcBef>
                <a:spcPts val="0"/>
              </a:spcBef>
              <a:spcAft>
                <a:spcPts val="0"/>
              </a:spcAft>
              <a:buNone/>
            </a:pPr>
            <a:r>
              <a:rPr lang="en-IN" sz="2400" dirty="0">
                <a:solidFill>
                  <a:schemeClr val="accent1"/>
                </a:solidFill>
                <a:latin typeface="Amasis MT Pro" panose="020F0502020204030204" pitchFamily="18" charset="0"/>
              </a:rPr>
              <a:t>                                 &amp; result in profound hypotension.</a:t>
            </a:r>
          </a:p>
          <a:p>
            <a:pPr marL="0" indent="0">
              <a:lnSpc>
                <a:spcPct val="100000"/>
              </a:lnSpc>
              <a:spcBef>
                <a:spcPts val="0"/>
              </a:spcBef>
              <a:spcAft>
                <a:spcPts val="0"/>
              </a:spcAft>
              <a:buNone/>
            </a:pPr>
            <a:r>
              <a:rPr lang="en-IN" sz="2400" dirty="0">
                <a:solidFill>
                  <a:srgbClr val="FF0000"/>
                </a:solidFill>
                <a:latin typeface="Amasis MT Pro" panose="020F0502020204030204" pitchFamily="18" charset="0"/>
              </a:rPr>
              <a:t>   Ф Toxin      </a:t>
            </a:r>
            <a:r>
              <a:rPr lang="en-IN" sz="2400" dirty="0">
                <a:solidFill>
                  <a:schemeClr val="accent1"/>
                </a:solidFill>
                <a:latin typeface="Amasis MT Pro" panose="020F0502020204030204" pitchFamily="18" charset="0"/>
              </a:rPr>
              <a:t> ----- marked vasodilation by activating medicators</a:t>
            </a:r>
          </a:p>
        </p:txBody>
      </p:sp>
    </p:spTree>
    <p:extLst>
      <p:ext uri="{BB962C8B-B14F-4D97-AF65-F5344CB8AC3E}">
        <p14:creationId xmlns:p14="http://schemas.microsoft.com/office/powerpoint/2010/main" val="661675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8596-AD37-EFDB-46EA-BA7320627CD7}"/>
              </a:ext>
            </a:extLst>
          </p:cNvPr>
          <p:cNvSpPr>
            <a:spLocks noGrp="1"/>
          </p:cNvSpPr>
          <p:nvPr>
            <p:ph type="title"/>
          </p:nvPr>
        </p:nvSpPr>
        <p:spPr>
          <a:xfrm>
            <a:off x="1097280" y="585626"/>
            <a:ext cx="10058400" cy="832207"/>
          </a:xfrm>
        </p:spPr>
        <p:txBody>
          <a:bodyPr/>
          <a:lstStyle/>
          <a:p>
            <a:pPr algn="ctr"/>
            <a:r>
              <a:rPr lang="en-US" sz="4800" i="1" dirty="0">
                <a:latin typeface="+mn-lt"/>
                <a:ea typeface="Roboto Condensed Light" panose="020B0604020202020204" charset="0"/>
              </a:rPr>
              <a:t> Pathogenesis</a:t>
            </a:r>
            <a:endParaRPr lang="en-IN" dirty="0"/>
          </a:p>
        </p:txBody>
      </p:sp>
      <p:pic>
        <p:nvPicPr>
          <p:cNvPr id="5" name="Content Placeholder 4">
            <a:extLst>
              <a:ext uri="{FF2B5EF4-FFF2-40B4-BE49-F238E27FC236}">
                <a16:creationId xmlns:a16="http://schemas.microsoft.com/office/drawing/2014/main" id="{20DAE2BE-A39C-50F8-37EE-5A527D7FD1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652" y="1846263"/>
            <a:ext cx="7789021" cy="4022725"/>
          </a:xfrm>
        </p:spPr>
      </p:pic>
    </p:spTree>
    <p:extLst>
      <p:ext uri="{BB962C8B-B14F-4D97-AF65-F5344CB8AC3E}">
        <p14:creationId xmlns:p14="http://schemas.microsoft.com/office/powerpoint/2010/main" val="3807586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6575A-1C1F-076D-4388-017F1942971A}"/>
              </a:ext>
            </a:extLst>
          </p:cNvPr>
          <p:cNvSpPr>
            <a:spLocks noGrp="1"/>
          </p:cNvSpPr>
          <p:nvPr>
            <p:ph type="title"/>
          </p:nvPr>
        </p:nvSpPr>
        <p:spPr/>
        <p:txBody>
          <a:bodyPr/>
          <a:lstStyle/>
          <a:p>
            <a:r>
              <a:rPr lang="en-US" sz="4800" dirty="0">
                <a:latin typeface="+mn-lt"/>
                <a:ea typeface="Roboto Condensed Light" panose="020B0604020202020204" charset="0"/>
              </a:rPr>
              <a:t>Gas Gangrene - </a:t>
            </a:r>
            <a:r>
              <a:rPr lang="en-US" sz="4800" i="1" dirty="0">
                <a:latin typeface="+mn-lt"/>
                <a:ea typeface="Roboto Condensed Light" panose="020B0604020202020204" charset="0"/>
              </a:rPr>
              <a:t>Clinical Manifestations</a:t>
            </a:r>
            <a:endParaRPr lang="en-IN" dirty="0"/>
          </a:p>
        </p:txBody>
      </p:sp>
      <p:sp>
        <p:nvSpPr>
          <p:cNvPr id="3" name="Content Placeholder 2">
            <a:extLst>
              <a:ext uri="{FF2B5EF4-FFF2-40B4-BE49-F238E27FC236}">
                <a16:creationId xmlns:a16="http://schemas.microsoft.com/office/drawing/2014/main" id="{08114B3A-B1BA-9F24-B409-E212215FCD12}"/>
              </a:ext>
            </a:extLst>
          </p:cNvPr>
          <p:cNvSpPr>
            <a:spLocks noGrp="1"/>
          </p:cNvSpPr>
          <p:nvPr>
            <p:ph idx="1"/>
          </p:nvPr>
        </p:nvSpPr>
        <p:spPr/>
        <p:txBody>
          <a:bodyPr>
            <a:normAutofit fontScale="92500" lnSpcReduction="10000"/>
          </a:bodyPr>
          <a:lstStyle/>
          <a:p>
            <a:pPr>
              <a:lnSpc>
                <a:spcPct val="150000"/>
              </a:lnSpc>
            </a:pPr>
            <a:r>
              <a:rPr lang="en-US" sz="2800" dirty="0"/>
              <a:t>The </a:t>
            </a:r>
            <a:r>
              <a:rPr lang="en-US" sz="2800" b="1" dirty="0"/>
              <a:t>incubation period </a:t>
            </a:r>
            <a:r>
              <a:rPr lang="en-US" sz="2800" dirty="0"/>
              <a:t>is variable. </a:t>
            </a:r>
          </a:p>
          <a:p>
            <a:pPr>
              <a:lnSpc>
                <a:spcPct val="150000"/>
              </a:lnSpc>
            </a:pPr>
            <a:r>
              <a:rPr lang="en-US" sz="2800" dirty="0">
                <a:solidFill>
                  <a:srgbClr val="0070C0"/>
                </a:solidFill>
              </a:rPr>
              <a:t>Depend on </a:t>
            </a:r>
            <a:r>
              <a:rPr lang="en-US" sz="2800" dirty="0"/>
              <a:t>: Nature of Injury , amount of wound contamination &amp; type of clostridial species involved.</a:t>
            </a:r>
          </a:p>
          <a:p>
            <a:pPr lvl="1">
              <a:lnSpc>
                <a:spcPct val="150000"/>
              </a:lnSpc>
              <a:buFont typeface="Wingdings" panose="05000000000000000000" pitchFamily="2" charset="2"/>
              <a:buChar char="Ø"/>
            </a:pPr>
            <a:r>
              <a:rPr lang="en-US" sz="2800" dirty="0"/>
              <a:t>10–48 hours for </a:t>
            </a:r>
            <a:r>
              <a:rPr lang="en-US" sz="2800" i="1" dirty="0"/>
              <a:t>C. perfringens</a:t>
            </a:r>
          </a:p>
          <a:p>
            <a:pPr lvl="1">
              <a:lnSpc>
                <a:spcPct val="150000"/>
              </a:lnSpc>
              <a:buFont typeface="Wingdings" panose="05000000000000000000" pitchFamily="2" charset="2"/>
              <a:buChar char="Ø"/>
            </a:pPr>
            <a:r>
              <a:rPr lang="en-US" sz="2800" dirty="0"/>
              <a:t>2–3 days for </a:t>
            </a:r>
            <a:r>
              <a:rPr lang="en-US" sz="2800" i="1" dirty="0"/>
              <a:t>C. septicum</a:t>
            </a:r>
          </a:p>
          <a:p>
            <a:pPr lvl="1">
              <a:lnSpc>
                <a:spcPct val="150000"/>
              </a:lnSpc>
              <a:buFont typeface="Wingdings" panose="05000000000000000000" pitchFamily="2" charset="2"/>
              <a:buChar char="Ø"/>
            </a:pPr>
            <a:r>
              <a:rPr lang="en-US" sz="2800" dirty="0"/>
              <a:t>5–6 days for </a:t>
            </a:r>
            <a:r>
              <a:rPr lang="en-US" sz="2800" i="1" dirty="0"/>
              <a:t>C. </a:t>
            </a:r>
            <a:r>
              <a:rPr lang="en-US" sz="2800" i="1" dirty="0" err="1"/>
              <a:t>novyi</a:t>
            </a:r>
            <a:r>
              <a:rPr lang="en-US" sz="2800" i="1" dirty="0"/>
              <a:t>.</a:t>
            </a:r>
            <a:endParaRPr lang="en-US" sz="2800" dirty="0"/>
          </a:p>
          <a:p>
            <a:endParaRPr lang="en-IN" dirty="0"/>
          </a:p>
        </p:txBody>
      </p:sp>
    </p:spTree>
    <p:extLst>
      <p:ext uri="{BB962C8B-B14F-4D97-AF65-F5344CB8AC3E}">
        <p14:creationId xmlns:p14="http://schemas.microsoft.com/office/powerpoint/2010/main" val="1945775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70156-7E54-8F99-B2C9-655F26099937}"/>
              </a:ext>
            </a:extLst>
          </p:cNvPr>
          <p:cNvSpPr>
            <a:spLocks noGrp="1"/>
          </p:cNvSpPr>
          <p:nvPr>
            <p:ph type="title"/>
          </p:nvPr>
        </p:nvSpPr>
        <p:spPr>
          <a:xfrm>
            <a:off x="1366462" y="286603"/>
            <a:ext cx="9842643" cy="1028489"/>
          </a:xfrm>
        </p:spPr>
        <p:txBody>
          <a:bodyPr>
            <a:normAutofit/>
          </a:bodyPr>
          <a:lstStyle/>
          <a:p>
            <a:r>
              <a:rPr lang="en-US" sz="4400" dirty="0">
                <a:latin typeface="+mn-lt"/>
                <a:ea typeface="Roboto Condensed Light" panose="020B0604020202020204" charset="0"/>
              </a:rPr>
              <a:t>Gas Gangrene - </a:t>
            </a:r>
            <a:r>
              <a:rPr lang="en-US" sz="4400" i="1" dirty="0">
                <a:latin typeface="+mn-lt"/>
                <a:ea typeface="Roboto Condensed Light" panose="020B0604020202020204" charset="0"/>
              </a:rPr>
              <a:t>Clinical Manifestations</a:t>
            </a:r>
            <a:endParaRPr lang="en-IN" sz="4400" dirty="0">
              <a:latin typeface="+mn-lt"/>
            </a:endParaRPr>
          </a:p>
        </p:txBody>
      </p:sp>
      <p:sp>
        <p:nvSpPr>
          <p:cNvPr id="3" name="Content Placeholder 2">
            <a:extLst>
              <a:ext uri="{FF2B5EF4-FFF2-40B4-BE49-F238E27FC236}">
                <a16:creationId xmlns:a16="http://schemas.microsoft.com/office/drawing/2014/main" id="{06449245-181F-1EFB-55EC-9635F2E7CD0E}"/>
              </a:ext>
            </a:extLst>
          </p:cNvPr>
          <p:cNvSpPr>
            <a:spLocks noGrp="1"/>
          </p:cNvSpPr>
          <p:nvPr>
            <p:ph idx="1"/>
          </p:nvPr>
        </p:nvSpPr>
        <p:spPr>
          <a:xfrm>
            <a:off x="461536" y="2164233"/>
            <a:ext cx="7932451" cy="4023360"/>
          </a:xfrm>
        </p:spPr>
        <p:txBody>
          <a:bodyPr>
            <a:normAutofit fontScale="62500" lnSpcReduction="20000"/>
          </a:bodyPr>
          <a:lstStyle/>
          <a:p>
            <a:pPr>
              <a:lnSpc>
                <a:spcPct val="120000"/>
              </a:lnSpc>
              <a:spcBef>
                <a:spcPts val="0"/>
              </a:spcBef>
              <a:spcAft>
                <a:spcPts val="0"/>
              </a:spcAft>
            </a:pPr>
            <a:r>
              <a:rPr lang="en-US" sz="4400" dirty="0"/>
              <a:t>Sudden onset of excruciating pain at the affected site</a:t>
            </a:r>
          </a:p>
          <a:p>
            <a:pPr>
              <a:lnSpc>
                <a:spcPct val="120000"/>
              </a:lnSpc>
              <a:spcBef>
                <a:spcPts val="0"/>
              </a:spcBef>
              <a:spcAft>
                <a:spcPts val="0"/>
              </a:spcAft>
            </a:pPr>
            <a:r>
              <a:rPr lang="en-US" sz="4400" dirty="0"/>
              <a:t>Rapid development of a foul-smelling thin serosanguineous discharge</a:t>
            </a:r>
          </a:p>
          <a:p>
            <a:pPr>
              <a:lnSpc>
                <a:spcPct val="120000"/>
              </a:lnSpc>
              <a:spcBef>
                <a:spcPts val="0"/>
              </a:spcBef>
              <a:spcAft>
                <a:spcPts val="0"/>
              </a:spcAft>
            </a:pPr>
            <a:r>
              <a:rPr lang="en-US" sz="4400" dirty="0"/>
              <a:t>Gas bubbles </a:t>
            </a:r>
            <a:r>
              <a:rPr lang="en-US" sz="4400" b="1" dirty="0"/>
              <a:t>(crepitus) </a:t>
            </a:r>
            <a:r>
              <a:rPr lang="en-US" sz="4400" dirty="0"/>
              <a:t>in the muscle planes.</a:t>
            </a:r>
          </a:p>
          <a:p>
            <a:pPr>
              <a:lnSpc>
                <a:spcPct val="120000"/>
              </a:lnSpc>
              <a:spcBef>
                <a:spcPts val="0"/>
              </a:spcBef>
              <a:spcAft>
                <a:spcPts val="0"/>
              </a:spcAft>
            </a:pPr>
            <a:r>
              <a:rPr lang="en-US" sz="4400" dirty="0"/>
              <a:t>Brawny edema and induration</a:t>
            </a:r>
          </a:p>
          <a:p>
            <a:pPr>
              <a:lnSpc>
                <a:spcPct val="120000"/>
              </a:lnSpc>
              <a:spcBef>
                <a:spcPts val="0"/>
              </a:spcBef>
              <a:spcAft>
                <a:spcPts val="0"/>
              </a:spcAft>
            </a:pPr>
            <a:r>
              <a:rPr lang="en-US" sz="4400" dirty="0"/>
              <a:t>Such gangrenous tissues later may become liquefied and sloughed off</a:t>
            </a:r>
          </a:p>
          <a:p>
            <a:pPr>
              <a:lnSpc>
                <a:spcPct val="120000"/>
              </a:lnSpc>
              <a:spcBef>
                <a:spcPts val="0"/>
              </a:spcBef>
              <a:spcAft>
                <a:spcPts val="0"/>
              </a:spcAft>
            </a:pPr>
            <a:r>
              <a:rPr lang="en-US" sz="4400" dirty="0"/>
              <a:t>Shock and organ failure develop later</a:t>
            </a:r>
          </a:p>
          <a:p>
            <a:pPr>
              <a:lnSpc>
                <a:spcPct val="120000"/>
              </a:lnSpc>
              <a:spcBef>
                <a:spcPts val="0"/>
              </a:spcBef>
              <a:spcAft>
                <a:spcPts val="0"/>
              </a:spcAft>
            </a:pPr>
            <a:r>
              <a:rPr lang="en-US" sz="4400" dirty="0"/>
              <a:t>Associated with higher mortality rate (50%).</a:t>
            </a:r>
          </a:p>
          <a:p>
            <a:pPr>
              <a:lnSpc>
                <a:spcPct val="150000"/>
              </a:lnSpc>
            </a:pPr>
            <a:endParaRPr lang="en-US" sz="2800" dirty="0"/>
          </a:p>
          <a:p>
            <a:endParaRPr lang="en-IN" dirty="0"/>
          </a:p>
        </p:txBody>
      </p:sp>
      <p:pic>
        <p:nvPicPr>
          <p:cNvPr id="4" name="Picture 3">
            <a:extLst>
              <a:ext uri="{FF2B5EF4-FFF2-40B4-BE49-F238E27FC236}">
                <a16:creationId xmlns:a16="http://schemas.microsoft.com/office/drawing/2014/main" id="{23BEF1F7-96BE-2C23-D8BE-30C73684F400}"/>
              </a:ext>
            </a:extLst>
          </p:cNvPr>
          <p:cNvPicPr>
            <a:picLocks noChangeAspect="1"/>
          </p:cNvPicPr>
          <p:nvPr/>
        </p:nvPicPr>
        <p:blipFill>
          <a:blip r:embed="rId2"/>
          <a:stretch>
            <a:fillRect/>
          </a:stretch>
        </p:blipFill>
        <p:spPr>
          <a:xfrm>
            <a:off x="8249345" y="2568270"/>
            <a:ext cx="3730321" cy="3411290"/>
          </a:xfrm>
          <a:prstGeom prst="rect">
            <a:avLst/>
          </a:prstGeom>
        </p:spPr>
      </p:pic>
    </p:spTree>
    <p:extLst>
      <p:ext uri="{BB962C8B-B14F-4D97-AF65-F5344CB8AC3E}">
        <p14:creationId xmlns:p14="http://schemas.microsoft.com/office/powerpoint/2010/main" val="1181469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9EFFB-092F-4628-212A-38923DDE4F6A}"/>
              </a:ext>
            </a:extLst>
          </p:cNvPr>
          <p:cNvSpPr>
            <a:spLocks noGrp="1"/>
          </p:cNvSpPr>
          <p:nvPr>
            <p:ph type="title"/>
          </p:nvPr>
        </p:nvSpPr>
        <p:spPr/>
        <p:txBody>
          <a:bodyPr>
            <a:normAutofit/>
          </a:bodyPr>
          <a:lstStyle/>
          <a:p>
            <a:pPr algn="ctr"/>
            <a:r>
              <a:rPr lang="en-US" sz="3600" dirty="0">
                <a:latin typeface="+mn-lt"/>
                <a:ea typeface="Roboto Condensed Light" panose="020B0604020202020204" charset="0"/>
              </a:rPr>
              <a:t>Gas Gangrene - </a:t>
            </a:r>
            <a:r>
              <a:rPr lang="en-US" sz="3600" i="1" dirty="0">
                <a:latin typeface="+mn-lt"/>
                <a:ea typeface="Roboto Condensed Light" panose="020B0604020202020204" charset="0"/>
              </a:rPr>
              <a:t>Laboratory diagnosis </a:t>
            </a:r>
            <a:endParaRPr lang="en-IN" sz="3600" dirty="0">
              <a:latin typeface="+mn-lt"/>
            </a:endParaRPr>
          </a:p>
        </p:txBody>
      </p:sp>
      <p:sp>
        <p:nvSpPr>
          <p:cNvPr id="3" name="Content Placeholder 2">
            <a:extLst>
              <a:ext uri="{FF2B5EF4-FFF2-40B4-BE49-F238E27FC236}">
                <a16:creationId xmlns:a16="http://schemas.microsoft.com/office/drawing/2014/main" id="{51C51D03-A957-B41F-3488-B255B9F021E6}"/>
              </a:ext>
            </a:extLst>
          </p:cNvPr>
          <p:cNvSpPr>
            <a:spLocks noGrp="1"/>
          </p:cNvSpPr>
          <p:nvPr>
            <p:ph idx="1"/>
          </p:nvPr>
        </p:nvSpPr>
        <p:spPr>
          <a:xfrm>
            <a:off x="527064" y="1958749"/>
            <a:ext cx="11198832" cy="4349583"/>
          </a:xfrm>
        </p:spPr>
        <p:txBody>
          <a:bodyPr>
            <a:noAutofit/>
          </a:bodyPr>
          <a:lstStyle/>
          <a:p>
            <a:pPr>
              <a:lnSpc>
                <a:spcPct val="120000"/>
              </a:lnSpc>
            </a:pPr>
            <a:r>
              <a:rPr lang="en-US" b="1" dirty="0"/>
              <a:t>Based on clinical diagnosis of gas  gangrene – Tx should start as early as possible.</a:t>
            </a:r>
          </a:p>
          <a:p>
            <a:pPr>
              <a:lnSpc>
                <a:spcPct val="120000"/>
              </a:lnSpc>
            </a:pPr>
            <a:r>
              <a:rPr lang="en-US" b="1" dirty="0"/>
              <a:t>Laboratory diagnosis role play  : (1) Confirmation of the clinical diagnosis.    (2) Species identification.</a:t>
            </a:r>
          </a:p>
          <a:p>
            <a:pPr>
              <a:lnSpc>
                <a:spcPct val="120000"/>
              </a:lnSpc>
            </a:pPr>
            <a:r>
              <a:rPr lang="en-US" b="1" dirty="0"/>
              <a:t>Specimen: </a:t>
            </a:r>
            <a:r>
              <a:rPr lang="en-US" dirty="0"/>
              <a:t>Necrotic tissues, muscle fragments and exudates from deeper parts of the wound(infection appears to be more active).</a:t>
            </a:r>
          </a:p>
          <a:p>
            <a:pPr>
              <a:lnSpc>
                <a:spcPct val="120000"/>
              </a:lnSpc>
            </a:pPr>
            <a:r>
              <a:rPr lang="en-US" dirty="0"/>
              <a:t>Blood culture may be positive for C.perfriengens and C. septicum.</a:t>
            </a:r>
          </a:p>
          <a:p>
            <a:pPr>
              <a:lnSpc>
                <a:spcPct val="120000"/>
              </a:lnSpc>
            </a:pPr>
            <a:r>
              <a:rPr lang="en-US" dirty="0"/>
              <a:t>Swab rubbed over the wound surface or soaked in exudates are not satisfactory.</a:t>
            </a:r>
          </a:p>
          <a:p>
            <a:pPr>
              <a:lnSpc>
                <a:spcPct val="120000"/>
              </a:lnSpc>
            </a:pPr>
            <a:r>
              <a:rPr lang="en-US" dirty="0"/>
              <a:t>Specimens should be put into Robertson’s cooked meat </a:t>
            </a:r>
            <a:r>
              <a:rPr lang="en-US" dirty="0" err="1"/>
              <a:t>browth</a:t>
            </a:r>
            <a:r>
              <a:rPr lang="en-US" dirty="0"/>
              <a:t> and transported immediately  to the laboratory.</a:t>
            </a:r>
          </a:p>
          <a:p>
            <a:pPr>
              <a:lnSpc>
                <a:spcPct val="120000"/>
              </a:lnSpc>
            </a:pPr>
            <a:endParaRPr lang="en-US" dirty="0"/>
          </a:p>
          <a:p>
            <a:pPr>
              <a:lnSpc>
                <a:spcPct val="120000"/>
              </a:lnSpc>
              <a:spcBef>
                <a:spcPts val="0"/>
              </a:spcBef>
              <a:spcAft>
                <a:spcPts val="0"/>
              </a:spcAft>
            </a:pPr>
            <a:endParaRPr lang="en-US" dirty="0"/>
          </a:p>
          <a:p>
            <a:endParaRPr lang="en-IN" dirty="0"/>
          </a:p>
        </p:txBody>
      </p:sp>
    </p:spTree>
    <p:extLst>
      <p:ext uri="{BB962C8B-B14F-4D97-AF65-F5344CB8AC3E}">
        <p14:creationId xmlns:p14="http://schemas.microsoft.com/office/powerpoint/2010/main" val="3610719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DFDD4-8DA9-7242-9DC0-1B59C83FF9AC}"/>
              </a:ext>
            </a:extLst>
          </p:cNvPr>
          <p:cNvSpPr>
            <a:spLocks noGrp="1"/>
          </p:cNvSpPr>
          <p:nvPr>
            <p:ph type="title"/>
          </p:nvPr>
        </p:nvSpPr>
        <p:spPr>
          <a:xfrm>
            <a:off x="1097280" y="493160"/>
            <a:ext cx="10058400" cy="791110"/>
          </a:xfrm>
        </p:spPr>
        <p:txBody>
          <a:bodyPr/>
          <a:lstStyle/>
          <a:p>
            <a:pPr algn="ctr"/>
            <a:r>
              <a:rPr lang="en-IN" dirty="0"/>
              <a:t>Direct  Microscopy</a:t>
            </a:r>
          </a:p>
        </p:txBody>
      </p:sp>
      <p:sp>
        <p:nvSpPr>
          <p:cNvPr id="3" name="Content Placeholder 2">
            <a:extLst>
              <a:ext uri="{FF2B5EF4-FFF2-40B4-BE49-F238E27FC236}">
                <a16:creationId xmlns:a16="http://schemas.microsoft.com/office/drawing/2014/main" id="{B046FDD6-1404-FE0E-8C6F-791A5DDA1EB6}"/>
              </a:ext>
            </a:extLst>
          </p:cNvPr>
          <p:cNvSpPr>
            <a:spLocks noGrp="1"/>
          </p:cNvSpPr>
          <p:nvPr>
            <p:ph idx="1"/>
          </p:nvPr>
        </p:nvSpPr>
        <p:spPr>
          <a:xfrm>
            <a:off x="349321" y="1845733"/>
            <a:ext cx="7151831" cy="4647533"/>
          </a:xfrm>
        </p:spPr>
        <p:txBody>
          <a:bodyPr>
            <a:normAutofit/>
          </a:bodyPr>
          <a:lstStyle/>
          <a:p>
            <a:pPr marL="0" indent="0">
              <a:buNone/>
            </a:pPr>
            <a:r>
              <a:rPr lang="en-US" sz="2400" dirty="0">
                <a:latin typeface="+mn-lt"/>
                <a:ea typeface="Roboto Condensed Light" panose="020B0604020202020204" charset="0"/>
              </a:rPr>
              <a:t>Gram stained smear of Clostridium perfringens : Absence of neutrophils in the infected tissue ---clue about clostridia present.</a:t>
            </a:r>
          </a:p>
          <a:p>
            <a:pPr marL="0" indent="0">
              <a:buNone/>
            </a:pPr>
            <a:endParaRPr lang="en-IN" sz="2400" dirty="0"/>
          </a:p>
          <a:p>
            <a:pPr marL="457200" indent="-457200">
              <a:buFont typeface="Arial" panose="020B0604020202020204" pitchFamily="34" charset="0"/>
              <a:buChar char="•"/>
            </a:pPr>
            <a:r>
              <a:rPr lang="en-IN" sz="2400" dirty="0"/>
              <a:t>Thick ,stubby ,boxcar-shaped ,gram positive bacilli without spore – suggestive of clostridium perfingens.</a:t>
            </a:r>
          </a:p>
          <a:p>
            <a:pPr marL="457200" indent="-457200">
              <a:buFont typeface="Arial" panose="020B0604020202020204" pitchFamily="34" charset="0"/>
              <a:buChar char="•"/>
            </a:pPr>
            <a:r>
              <a:rPr lang="en-IN" sz="2400" dirty="0"/>
              <a:t>Spore bearing gram positive bacilli suggest other clostridia species.</a:t>
            </a:r>
          </a:p>
          <a:p>
            <a:pPr marL="457200" indent="-457200">
              <a:buFont typeface="Arial" panose="020B0604020202020204" pitchFamily="34" charset="0"/>
              <a:buChar char="•"/>
            </a:pPr>
            <a:r>
              <a:rPr lang="en-IN" sz="2400" dirty="0"/>
              <a:t>Citron bodies – boat or leaf shaped pleomorphic irregularly stain bacilli with spore – C. septicum.</a:t>
            </a:r>
          </a:p>
          <a:p>
            <a:endParaRPr lang="en-IN" dirty="0"/>
          </a:p>
        </p:txBody>
      </p:sp>
      <p:pic>
        <p:nvPicPr>
          <p:cNvPr id="4" name="Picture 3">
            <a:extLst>
              <a:ext uri="{FF2B5EF4-FFF2-40B4-BE49-F238E27FC236}">
                <a16:creationId xmlns:a16="http://schemas.microsoft.com/office/drawing/2014/main" id="{50835373-6723-A955-96AF-509EAAA3092D}"/>
              </a:ext>
            </a:extLst>
          </p:cNvPr>
          <p:cNvPicPr>
            <a:picLocks noChangeAspect="1"/>
          </p:cNvPicPr>
          <p:nvPr/>
        </p:nvPicPr>
        <p:blipFill>
          <a:blip r:embed="rId2"/>
          <a:stretch>
            <a:fillRect/>
          </a:stretch>
        </p:blipFill>
        <p:spPr>
          <a:xfrm>
            <a:off x="7674796" y="1845734"/>
            <a:ext cx="4002478" cy="4061906"/>
          </a:xfrm>
          <a:prstGeom prst="rect">
            <a:avLst/>
          </a:prstGeom>
        </p:spPr>
      </p:pic>
    </p:spTree>
    <p:extLst>
      <p:ext uri="{BB962C8B-B14F-4D97-AF65-F5344CB8AC3E}">
        <p14:creationId xmlns:p14="http://schemas.microsoft.com/office/powerpoint/2010/main" val="2936852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634A-D831-B4C7-564B-992FB08BF8E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4CEFDCA-04AA-BC48-4572-B712FB5D0706}"/>
              </a:ext>
            </a:extLst>
          </p:cNvPr>
          <p:cNvSpPr>
            <a:spLocks noGrp="1"/>
          </p:cNvSpPr>
          <p:nvPr>
            <p:ph idx="1"/>
          </p:nvPr>
        </p:nvSpPr>
        <p:spPr/>
        <p:txBody>
          <a:bodyPr>
            <a:normAutofit fontScale="92500"/>
          </a:bodyPr>
          <a:lstStyle/>
          <a:p>
            <a:pPr marL="0" indent="0">
              <a:buNone/>
            </a:pPr>
            <a:r>
              <a:rPr lang="en-US" sz="2400" dirty="0">
                <a:cs typeface="Times New Roman" panose="02020603050405020304" pitchFamily="18" charset="0"/>
              </a:rPr>
              <a:t>The Gram stain is an important rapid tool for anaerobic bacteriology. Not only does it reveal the types and relative numbers of microorganisms and host cells present, it also serves as a quality control measure for the adequacy of anaerobic techniques.</a:t>
            </a:r>
          </a:p>
          <a:p>
            <a:pPr marL="0" indent="0">
              <a:buNone/>
            </a:pPr>
            <a:r>
              <a:rPr lang="en-US" sz="2400" dirty="0">
                <a:cs typeface="Times New Roman" panose="02020603050405020304" pitchFamily="18" charset="0"/>
              </a:rPr>
              <a:t>A positive Gram stain with a negative culture may indicate:</a:t>
            </a:r>
          </a:p>
          <a:p>
            <a:pPr marL="0" indent="0">
              <a:buNone/>
            </a:pPr>
            <a:r>
              <a:rPr lang="en-US" sz="2400" dirty="0">
                <a:cs typeface="Times New Roman" panose="02020603050405020304" pitchFamily="18" charset="0"/>
              </a:rPr>
              <a:t> (1) poor transport methods, </a:t>
            </a:r>
          </a:p>
          <a:p>
            <a:pPr marL="0" indent="0">
              <a:buNone/>
            </a:pPr>
            <a:r>
              <a:rPr lang="en-US" sz="2400" dirty="0">
                <a:cs typeface="Times New Roman" panose="02020603050405020304" pitchFamily="18" charset="0"/>
              </a:rPr>
              <a:t>(2) excessive exposure to air during specimen processing,</a:t>
            </a:r>
          </a:p>
          <a:p>
            <a:pPr marL="0" indent="0">
              <a:buNone/>
            </a:pPr>
            <a:r>
              <a:rPr lang="en-US" sz="2400" dirty="0">
                <a:cs typeface="Times New Roman" panose="02020603050405020304" pitchFamily="18" charset="0"/>
              </a:rPr>
              <a:t>(3) failure of the system (jar, pouch, or chamber) to achieve an anaerobic atmosphere, </a:t>
            </a:r>
          </a:p>
          <a:p>
            <a:pPr marL="0" indent="0">
              <a:buNone/>
            </a:pPr>
            <a:r>
              <a:rPr lang="en-US" sz="2400" dirty="0">
                <a:cs typeface="Times New Roman" panose="02020603050405020304" pitchFamily="18" charset="0"/>
              </a:rPr>
              <a:t>(4) inadequate types of media or old media,</a:t>
            </a:r>
          </a:p>
          <a:p>
            <a:pPr marL="0" indent="0">
              <a:buNone/>
            </a:pPr>
            <a:r>
              <a:rPr lang="en-US" sz="2400" dirty="0">
                <a:cs typeface="Times New Roman" panose="02020603050405020304" pitchFamily="18" charset="0"/>
              </a:rPr>
              <a:t>(5) killing of microorganisms by antimicrobial therapy.</a:t>
            </a:r>
            <a:endParaRPr lang="en-IN" sz="2400" dirty="0">
              <a:cs typeface="Times New Roman" panose="02020603050405020304" pitchFamily="18" charset="0"/>
            </a:endParaRPr>
          </a:p>
          <a:p>
            <a:endParaRPr lang="en-IN" dirty="0"/>
          </a:p>
        </p:txBody>
      </p:sp>
    </p:spTree>
    <p:extLst>
      <p:ext uri="{BB962C8B-B14F-4D97-AF65-F5344CB8AC3E}">
        <p14:creationId xmlns:p14="http://schemas.microsoft.com/office/powerpoint/2010/main" val="2711671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550C2-F669-2B6D-B708-8B38F7651952}"/>
              </a:ext>
            </a:extLst>
          </p:cNvPr>
          <p:cNvSpPr>
            <a:spLocks noGrp="1"/>
          </p:cNvSpPr>
          <p:nvPr>
            <p:ph type="title"/>
          </p:nvPr>
        </p:nvSpPr>
        <p:spPr>
          <a:xfrm>
            <a:off x="1097280" y="286604"/>
            <a:ext cx="10058400" cy="1100408"/>
          </a:xfrm>
        </p:spPr>
        <p:txBody>
          <a:bodyPr/>
          <a:lstStyle/>
          <a:p>
            <a:pPr algn="ctr"/>
            <a:r>
              <a:rPr lang="en-US" sz="4800" dirty="0">
                <a:solidFill>
                  <a:schemeClr val="tx1"/>
                </a:solidFill>
                <a:latin typeface="+mn-lt"/>
                <a:ea typeface="Roboto Condensed Light" panose="020B0604020202020204" charset="0"/>
              </a:rPr>
              <a:t>INTRODUCTION</a:t>
            </a:r>
            <a:endParaRPr lang="en-IN" dirty="0">
              <a:solidFill>
                <a:schemeClr val="tx1"/>
              </a:solidFill>
              <a:latin typeface="+mn-lt"/>
            </a:endParaRPr>
          </a:p>
        </p:txBody>
      </p:sp>
      <p:sp>
        <p:nvSpPr>
          <p:cNvPr id="3" name="Content Placeholder 2">
            <a:extLst>
              <a:ext uri="{FF2B5EF4-FFF2-40B4-BE49-F238E27FC236}">
                <a16:creationId xmlns:a16="http://schemas.microsoft.com/office/drawing/2014/main" id="{EC317638-AD7D-6685-F8B1-AFB0A3750566}"/>
              </a:ext>
            </a:extLst>
          </p:cNvPr>
          <p:cNvSpPr>
            <a:spLocks noGrp="1"/>
          </p:cNvSpPr>
          <p:nvPr>
            <p:ph idx="1"/>
          </p:nvPr>
        </p:nvSpPr>
        <p:spPr/>
        <p:txBody>
          <a:bodyPr/>
          <a:lstStyle/>
          <a:p>
            <a:r>
              <a:rPr lang="en-IN" sz="2800" dirty="0"/>
              <a:t>Anaerobic bacteria do not have cytochrome system for oxygen metabolism - unable to neutralize toxic oxygen metabolites. </a:t>
            </a:r>
          </a:p>
          <a:p>
            <a:r>
              <a:rPr lang="en-IN" sz="2800" dirty="0"/>
              <a:t>They either cannot grow in presence of oxygen (obligate anaerobes) or do not utilize oxygen but tolerate its presence (aerotolerant anaerobes).</a:t>
            </a:r>
          </a:p>
          <a:p>
            <a:endParaRPr lang="en-IN" dirty="0"/>
          </a:p>
        </p:txBody>
      </p:sp>
    </p:spTree>
    <p:extLst>
      <p:ext uri="{BB962C8B-B14F-4D97-AF65-F5344CB8AC3E}">
        <p14:creationId xmlns:p14="http://schemas.microsoft.com/office/powerpoint/2010/main" val="1672500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DE093-99B7-27F0-0639-A1CFE21588F4}"/>
              </a:ext>
            </a:extLst>
          </p:cNvPr>
          <p:cNvSpPr>
            <a:spLocks noGrp="1"/>
          </p:cNvSpPr>
          <p:nvPr>
            <p:ph type="title"/>
          </p:nvPr>
        </p:nvSpPr>
        <p:spPr/>
        <p:txBody>
          <a:bodyPr/>
          <a:lstStyle/>
          <a:p>
            <a:pPr algn="ctr"/>
            <a:r>
              <a:rPr lang="en-US" sz="4800" b="1" dirty="0"/>
              <a:t>Culture</a:t>
            </a:r>
            <a:br>
              <a:rPr lang="en-US" sz="4800" b="1" dirty="0"/>
            </a:br>
            <a:endParaRPr lang="en-IN" dirty="0"/>
          </a:p>
        </p:txBody>
      </p:sp>
      <p:sp>
        <p:nvSpPr>
          <p:cNvPr id="3" name="Content Placeholder 2">
            <a:extLst>
              <a:ext uri="{FF2B5EF4-FFF2-40B4-BE49-F238E27FC236}">
                <a16:creationId xmlns:a16="http://schemas.microsoft.com/office/drawing/2014/main" id="{67C54929-AEA5-8C60-44A6-2950DC4FA252}"/>
              </a:ext>
            </a:extLst>
          </p:cNvPr>
          <p:cNvSpPr>
            <a:spLocks noGrp="1"/>
          </p:cNvSpPr>
          <p:nvPr>
            <p:ph idx="1"/>
          </p:nvPr>
        </p:nvSpPr>
        <p:spPr>
          <a:xfrm>
            <a:off x="1097280" y="1845734"/>
            <a:ext cx="7861785" cy="4023360"/>
          </a:xfrm>
        </p:spPr>
        <p:txBody>
          <a:bodyPr>
            <a:normAutofit/>
          </a:bodyPr>
          <a:lstStyle/>
          <a:p>
            <a:pPr marL="101600" indent="0">
              <a:lnSpc>
                <a:spcPct val="150000"/>
              </a:lnSpc>
              <a:buNone/>
            </a:pPr>
            <a:r>
              <a:rPr lang="en-US" sz="2200" b="1" i="1" dirty="0"/>
              <a:t>Robertson’s cooked meat (RCM) broth:</a:t>
            </a:r>
          </a:p>
          <a:p>
            <a:pPr>
              <a:lnSpc>
                <a:spcPct val="150000"/>
              </a:lnSpc>
            </a:pPr>
            <a:r>
              <a:rPr lang="en-US" sz="2200" dirty="0"/>
              <a:t>Most commonly used anaerobic media.  </a:t>
            </a:r>
          </a:p>
          <a:p>
            <a:pPr>
              <a:lnSpc>
                <a:spcPct val="150000"/>
              </a:lnSpc>
            </a:pPr>
            <a:r>
              <a:rPr lang="en-US" sz="2200" dirty="0"/>
              <a:t>Contains chopped meat particles (beef heart) - provide glutathione and unsaturated fatty acids - take up oxygen and create lower redox potential - permit the growth of obligate anaerobes</a:t>
            </a:r>
          </a:p>
          <a:p>
            <a:pPr marL="201168" lvl="1" indent="0">
              <a:lnSpc>
                <a:spcPct val="120000"/>
              </a:lnSpc>
              <a:buNone/>
            </a:pPr>
            <a:endParaRPr lang="en-US" sz="2200" dirty="0"/>
          </a:p>
          <a:p>
            <a:pPr lvl="1">
              <a:lnSpc>
                <a:spcPct val="120000"/>
              </a:lnSpc>
              <a:buFont typeface="Wingdings" panose="05000000000000000000" pitchFamily="2" charset="2"/>
              <a:buChar char="Ø"/>
            </a:pPr>
            <a:r>
              <a:rPr lang="en-US" sz="2200" dirty="0"/>
              <a:t>Incubation: Anaerobically (by </a:t>
            </a:r>
            <a:r>
              <a:rPr lang="en-US" sz="2200" dirty="0" err="1"/>
              <a:t>GasPak</a:t>
            </a:r>
            <a:r>
              <a:rPr lang="en-US" sz="2200" dirty="0"/>
              <a:t> or </a:t>
            </a:r>
            <a:r>
              <a:rPr lang="en-US" sz="2200" dirty="0" err="1"/>
              <a:t>Anoxomat</a:t>
            </a:r>
            <a:r>
              <a:rPr lang="en-US" sz="2200" dirty="0"/>
              <a:t>, etc.)</a:t>
            </a:r>
            <a:endParaRPr lang="en-IN" dirty="0"/>
          </a:p>
        </p:txBody>
      </p:sp>
      <p:pic>
        <p:nvPicPr>
          <p:cNvPr id="4" name="Picture 3">
            <a:extLst>
              <a:ext uri="{FF2B5EF4-FFF2-40B4-BE49-F238E27FC236}">
                <a16:creationId xmlns:a16="http://schemas.microsoft.com/office/drawing/2014/main" id="{B8D0C332-D754-1C97-C648-13A39F7D0CFD}"/>
              </a:ext>
            </a:extLst>
          </p:cNvPr>
          <p:cNvPicPr>
            <a:picLocks noChangeAspect="1"/>
          </p:cNvPicPr>
          <p:nvPr/>
        </p:nvPicPr>
        <p:blipFill>
          <a:blip r:embed="rId2"/>
          <a:stretch>
            <a:fillRect/>
          </a:stretch>
        </p:blipFill>
        <p:spPr>
          <a:xfrm>
            <a:off x="9328935" y="2011412"/>
            <a:ext cx="1941816" cy="3832446"/>
          </a:xfrm>
          <a:prstGeom prst="rect">
            <a:avLst/>
          </a:prstGeom>
        </p:spPr>
      </p:pic>
    </p:spTree>
    <p:extLst>
      <p:ext uri="{BB962C8B-B14F-4D97-AF65-F5344CB8AC3E}">
        <p14:creationId xmlns:p14="http://schemas.microsoft.com/office/powerpoint/2010/main" val="3637972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BD8EE-5612-EC20-17F5-CA06B9ABEEF1}"/>
              </a:ext>
            </a:extLst>
          </p:cNvPr>
          <p:cNvSpPr>
            <a:spLocks noGrp="1"/>
          </p:cNvSpPr>
          <p:nvPr>
            <p:ph type="title"/>
          </p:nvPr>
        </p:nvSpPr>
        <p:spPr>
          <a:xfrm>
            <a:off x="1097280" y="286603"/>
            <a:ext cx="9320716" cy="1151779"/>
          </a:xfrm>
        </p:spPr>
        <p:txBody>
          <a:bodyPr>
            <a:normAutofit/>
          </a:bodyPr>
          <a:lstStyle/>
          <a:p>
            <a:pPr algn="ctr"/>
            <a:r>
              <a:rPr lang="en-IN" sz="4000" dirty="0"/>
              <a:t>Transport system for anaerobic organisms</a:t>
            </a:r>
          </a:p>
        </p:txBody>
      </p:sp>
      <p:pic>
        <p:nvPicPr>
          <p:cNvPr id="4" name="Content Placeholder 3">
            <a:extLst>
              <a:ext uri="{FF2B5EF4-FFF2-40B4-BE49-F238E27FC236}">
                <a16:creationId xmlns:a16="http://schemas.microsoft.com/office/drawing/2014/main" id="{8436C334-8355-0D8D-EF09-38B6C5BA55D4}"/>
              </a:ext>
            </a:extLst>
          </p:cNvPr>
          <p:cNvPicPr>
            <a:picLocks noGrp="1" noChangeAspect="1"/>
          </p:cNvPicPr>
          <p:nvPr>
            <p:ph idx="1"/>
          </p:nvPr>
        </p:nvPicPr>
        <p:blipFill>
          <a:blip r:embed="rId2"/>
          <a:stretch>
            <a:fillRect/>
          </a:stretch>
        </p:blipFill>
        <p:spPr>
          <a:xfrm>
            <a:off x="539417" y="1846263"/>
            <a:ext cx="10457839" cy="4318231"/>
          </a:xfrm>
          <a:prstGeom prst="rect">
            <a:avLst/>
          </a:prstGeom>
        </p:spPr>
      </p:pic>
    </p:spTree>
    <p:extLst>
      <p:ext uri="{BB962C8B-B14F-4D97-AF65-F5344CB8AC3E}">
        <p14:creationId xmlns:p14="http://schemas.microsoft.com/office/powerpoint/2010/main" val="2982283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5AF97-CE0F-A512-FF4A-0D66D291E35A}"/>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46C59848-B5F5-A8EA-145B-2E484D6D2C65}"/>
              </a:ext>
            </a:extLst>
          </p:cNvPr>
          <p:cNvPicPr>
            <a:picLocks noGrp="1" noChangeAspect="1"/>
          </p:cNvPicPr>
          <p:nvPr>
            <p:ph idx="1"/>
          </p:nvPr>
        </p:nvPicPr>
        <p:blipFill>
          <a:blip r:embed="rId2"/>
          <a:stretch>
            <a:fillRect/>
          </a:stretch>
        </p:blipFill>
        <p:spPr>
          <a:xfrm>
            <a:off x="565079" y="286604"/>
            <a:ext cx="4492217" cy="5808416"/>
          </a:xfrm>
          <a:prstGeom prst="rect">
            <a:avLst/>
          </a:prstGeom>
        </p:spPr>
      </p:pic>
      <p:pic>
        <p:nvPicPr>
          <p:cNvPr id="5" name="Picture 4">
            <a:extLst>
              <a:ext uri="{FF2B5EF4-FFF2-40B4-BE49-F238E27FC236}">
                <a16:creationId xmlns:a16="http://schemas.microsoft.com/office/drawing/2014/main" id="{DBAD4F79-6DB2-B12E-9640-E2285534784B}"/>
              </a:ext>
            </a:extLst>
          </p:cNvPr>
          <p:cNvPicPr>
            <a:picLocks noChangeAspect="1"/>
          </p:cNvPicPr>
          <p:nvPr/>
        </p:nvPicPr>
        <p:blipFill>
          <a:blip r:embed="rId3"/>
          <a:stretch>
            <a:fillRect/>
          </a:stretch>
        </p:blipFill>
        <p:spPr>
          <a:xfrm>
            <a:off x="5057295" y="206561"/>
            <a:ext cx="6630585" cy="5968501"/>
          </a:xfrm>
          <a:prstGeom prst="rect">
            <a:avLst/>
          </a:prstGeom>
        </p:spPr>
      </p:pic>
    </p:spTree>
    <p:extLst>
      <p:ext uri="{BB962C8B-B14F-4D97-AF65-F5344CB8AC3E}">
        <p14:creationId xmlns:p14="http://schemas.microsoft.com/office/powerpoint/2010/main" val="3073166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87F5-55A5-C064-C934-D720E7280181}"/>
              </a:ext>
            </a:extLst>
          </p:cNvPr>
          <p:cNvSpPr>
            <a:spLocks noGrp="1"/>
          </p:cNvSpPr>
          <p:nvPr>
            <p:ph type="title"/>
          </p:nvPr>
        </p:nvSpPr>
        <p:spPr/>
        <p:txBody>
          <a:bodyPr/>
          <a:lstStyle/>
          <a:p>
            <a:pPr algn="ctr"/>
            <a:r>
              <a:rPr lang="en-US" sz="4800" b="1" dirty="0"/>
              <a:t>Identification of </a:t>
            </a:r>
            <a:r>
              <a:rPr lang="en-US" sz="4800" b="1" i="1" dirty="0"/>
              <a:t>C. perfringens</a:t>
            </a:r>
            <a:br>
              <a:rPr lang="en-US" sz="4800" b="1" i="1" dirty="0"/>
            </a:br>
            <a:endParaRPr lang="en-IN" dirty="0"/>
          </a:p>
        </p:txBody>
      </p:sp>
      <p:sp>
        <p:nvSpPr>
          <p:cNvPr id="3" name="Content Placeholder 2">
            <a:extLst>
              <a:ext uri="{FF2B5EF4-FFF2-40B4-BE49-F238E27FC236}">
                <a16:creationId xmlns:a16="http://schemas.microsoft.com/office/drawing/2014/main" id="{1950B5BE-7FEA-337C-3783-4ECC4C02202E}"/>
              </a:ext>
            </a:extLst>
          </p:cNvPr>
          <p:cNvSpPr>
            <a:spLocks noGrp="1"/>
          </p:cNvSpPr>
          <p:nvPr>
            <p:ph idx="1"/>
          </p:nvPr>
        </p:nvSpPr>
        <p:spPr>
          <a:xfrm>
            <a:off x="1097280" y="1845734"/>
            <a:ext cx="10779646" cy="4023360"/>
          </a:xfrm>
        </p:spPr>
        <p:txBody>
          <a:bodyPr>
            <a:normAutofit/>
          </a:bodyPr>
          <a:lstStyle/>
          <a:p>
            <a:pPr marL="201168" lvl="1" indent="0">
              <a:lnSpc>
                <a:spcPct val="110000"/>
              </a:lnSpc>
              <a:spcBef>
                <a:spcPts val="0"/>
              </a:spcBef>
              <a:spcAft>
                <a:spcPts val="0"/>
              </a:spcAft>
              <a:buNone/>
            </a:pPr>
            <a:r>
              <a:rPr lang="fr-FR" sz="2800" dirty="0"/>
              <a:t>Culture Plate : Incubated anaerobically at 37</a:t>
            </a:r>
            <a:r>
              <a:rPr lang="fr-FR" sz="2800" dirty="0">
                <a:latin typeface="Amasis MT Pro" panose="020F0502020204030204" pitchFamily="18" charset="0"/>
              </a:rPr>
              <a:t>°C  for 2 days.</a:t>
            </a:r>
            <a:endParaRPr lang="fr-FR" sz="2800" dirty="0"/>
          </a:p>
          <a:p>
            <a:pPr marL="201168" lvl="1" indent="0">
              <a:lnSpc>
                <a:spcPct val="110000"/>
              </a:lnSpc>
              <a:spcBef>
                <a:spcPts val="0"/>
              </a:spcBef>
              <a:spcAft>
                <a:spcPts val="0"/>
              </a:spcAft>
              <a:buNone/>
            </a:pPr>
            <a:endParaRPr lang="fr-FR" sz="2800" dirty="0"/>
          </a:p>
          <a:p>
            <a:pPr marL="201168" lvl="1" indent="0">
              <a:lnSpc>
                <a:spcPct val="110000"/>
              </a:lnSpc>
              <a:spcBef>
                <a:spcPts val="0"/>
              </a:spcBef>
              <a:spcAft>
                <a:spcPts val="0"/>
              </a:spcAft>
              <a:buNone/>
            </a:pPr>
            <a:r>
              <a:rPr lang="fr-FR" sz="2800" dirty="0"/>
              <a:t>Target hemolysis (double zone hemolysis)</a:t>
            </a:r>
          </a:p>
          <a:p>
            <a:pPr marL="201168" lvl="1" indent="0">
              <a:lnSpc>
                <a:spcPct val="110000"/>
              </a:lnSpc>
              <a:spcBef>
                <a:spcPts val="0"/>
              </a:spcBef>
              <a:spcAft>
                <a:spcPts val="0"/>
              </a:spcAft>
              <a:buNone/>
            </a:pPr>
            <a:endParaRPr lang="fr-FR" sz="2800" dirty="0"/>
          </a:p>
          <a:p>
            <a:pPr marL="201168" lvl="1" indent="0">
              <a:lnSpc>
                <a:spcPct val="110000"/>
              </a:lnSpc>
              <a:spcBef>
                <a:spcPts val="0"/>
              </a:spcBef>
              <a:spcAft>
                <a:spcPts val="0"/>
              </a:spcAft>
              <a:buNone/>
            </a:pPr>
            <a:r>
              <a:rPr lang="fr-FR" sz="2800" dirty="0"/>
              <a:t> On Blood agar : C.</a:t>
            </a:r>
            <a:r>
              <a:rPr lang="fr-FR" sz="2800" i="1" dirty="0"/>
              <a:t>perfrigens </a:t>
            </a:r>
            <a:r>
              <a:rPr lang="fr-FR" sz="2800" dirty="0"/>
              <a:t>prodeuce an inner narrow zone of complet</a:t>
            </a:r>
          </a:p>
          <a:p>
            <a:pPr marL="201168" lvl="1" indent="0">
              <a:lnSpc>
                <a:spcPct val="110000"/>
              </a:lnSpc>
              <a:spcBef>
                <a:spcPts val="0"/>
              </a:spcBef>
              <a:spcAft>
                <a:spcPts val="0"/>
              </a:spcAft>
              <a:buNone/>
            </a:pPr>
            <a:r>
              <a:rPr lang="fr-FR" sz="2800" dirty="0"/>
              <a:t>                             hemolysis(due to </a:t>
            </a:r>
            <a:r>
              <a:rPr lang="az-Cyrl-AZ" sz="2800" dirty="0"/>
              <a:t>Ф</a:t>
            </a:r>
            <a:r>
              <a:rPr lang="fr-FR" sz="2800" i="1" dirty="0"/>
              <a:t>toxin) &amp; </a:t>
            </a:r>
            <a:r>
              <a:rPr lang="fr-FR" sz="2800" dirty="0"/>
              <a:t>surrounded by wider zone of</a:t>
            </a:r>
          </a:p>
          <a:p>
            <a:pPr marL="201168" lvl="1" indent="0">
              <a:lnSpc>
                <a:spcPct val="110000"/>
              </a:lnSpc>
              <a:spcBef>
                <a:spcPts val="0"/>
              </a:spcBef>
              <a:spcAft>
                <a:spcPts val="0"/>
              </a:spcAft>
              <a:buNone/>
            </a:pPr>
            <a:r>
              <a:rPr lang="fr-FR" sz="2800" dirty="0"/>
              <a:t>                             incomplete hemolysis (due to alpha toxin).</a:t>
            </a:r>
          </a:p>
          <a:p>
            <a:endParaRPr lang="en-IN" dirty="0"/>
          </a:p>
        </p:txBody>
      </p:sp>
    </p:spTree>
    <p:extLst>
      <p:ext uri="{BB962C8B-B14F-4D97-AF65-F5344CB8AC3E}">
        <p14:creationId xmlns:p14="http://schemas.microsoft.com/office/powerpoint/2010/main" val="1736036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6CF1-FE64-1ED3-ACD4-8C312BC29B9B}"/>
              </a:ext>
            </a:extLst>
          </p:cNvPr>
          <p:cNvSpPr>
            <a:spLocks noGrp="1"/>
          </p:cNvSpPr>
          <p:nvPr>
            <p:ph type="title"/>
          </p:nvPr>
        </p:nvSpPr>
        <p:spPr>
          <a:xfrm>
            <a:off x="1097280" y="286603"/>
            <a:ext cx="10058400" cy="1104777"/>
          </a:xfrm>
        </p:spPr>
        <p:txBody>
          <a:bodyPr/>
          <a:lstStyle/>
          <a:p>
            <a:pPr algn="ctr"/>
            <a:r>
              <a:rPr lang="en-IN" dirty="0"/>
              <a:t>Nagler’s reaction</a:t>
            </a:r>
          </a:p>
        </p:txBody>
      </p:sp>
      <p:pic>
        <p:nvPicPr>
          <p:cNvPr id="5" name="Content Placeholder 4">
            <a:extLst>
              <a:ext uri="{FF2B5EF4-FFF2-40B4-BE49-F238E27FC236}">
                <a16:creationId xmlns:a16="http://schemas.microsoft.com/office/drawing/2014/main" id="{33B60BB7-0718-31AF-78CE-188B1B4D6E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03042" y="1825714"/>
            <a:ext cx="5558674" cy="4022725"/>
          </a:xfrm>
        </p:spPr>
      </p:pic>
      <p:sp>
        <p:nvSpPr>
          <p:cNvPr id="7" name="TextBox 6">
            <a:extLst>
              <a:ext uri="{FF2B5EF4-FFF2-40B4-BE49-F238E27FC236}">
                <a16:creationId xmlns:a16="http://schemas.microsoft.com/office/drawing/2014/main" id="{00096159-C0AE-CF5B-78CF-32433F319929}"/>
              </a:ext>
            </a:extLst>
          </p:cNvPr>
          <p:cNvSpPr txBox="1"/>
          <p:nvPr/>
        </p:nvSpPr>
        <p:spPr>
          <a:xfrm>
            <a:off x="427735" y="2142633"/>
            <a:ext cx="5212777" cy="3323987"/>
          </a:xfrm>
          <a:prstGeom prst="rect">
            <a:avLst/>
          </a:prstGeom>
          <a:noFill/>
        </p:spPr>
        <p:txBody>
          <a:bodyPr wrap="square">
            <a:spAutoFit/>
          </a:bodyPr>
          <a:lstStyle/>
          <a:p>
            <a:pPr marL="201168" lvl="1" indent="0">
              <a:buNone/>
            </a:pPr>
            <a:r>
              <a:rPr lang="en-US" sz="2400" dirty="0"/>
              <a:t>Nagler’s reaction: Opalescence surrounding the streak line on egg yolk agar</a:t>
            </a:r>
          </a:p>
          <a:p>
            <a:pPr marL="201168" lvl="1" indent="0">
              <a:buNone/>
            </a:pPr>
            <a:endParaRPr lang="en-US" sz="2400" dirty="0"/>
          </a:p>
          <a:p>
            <a:pPr marL="544068" lvl="1" indent="-342900">
              <a:buFont typeface="Wingdings" panose="05000000000000000000" pitchFamily="2" charset="2"/>
              <a:buChar char="n"/>
            </a:pPr>
            <a:r>
              <a:rPr lang="en-US" sz="2400" dirty="0"/>
              <a:t>Due to lecithinase activity of alpha toxin</a:t>
            </a:r>
          </a:p>
          <a:p>
            <a:pPr marL="544068" lvl="1" indent="-342900">
              <a:buFont typeface="Wingdings" panose="05000000000000000000" pitchFamily="2" charset="2"/>
              <a:buChar char="n"/>
            </a:pPr>
            <a:r>
              <a:rPr lang="en-US" sz="2400" dirty="0"/>
              <a:t>Test also  positive for C.bifermentoans,C.sordellii</a:t>
            </a:r>
          </a:p>
          <a:p>
            <a:pPr marL="201168" lvl="1" indent="0">
              <a:buNone/>
            </a:pPr>
            <a:endParaRPr lang="en-US" sz="1800" dirty="0"/>
          </a:p>
        </p:txBody>
      </p:sp>
    </p:spTree>
    <p:extLst>
      <p:ext uri="{BB962C8B-B14F-4D97-AF65-F5344CB8AC3E}">
        <p14:creationId xmlns:p14="http://schemas.microsoft.com/office/powerpoint/2010/main" val="2241162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53A5C0-60B0-A538-0CD8-3B7DD9C6BD77}"/>
              </a:ext>
            </a:extLst>
          </p:cNvPr>
          <p:cNvPicPr>
            <a:picLocks noGrp="1" noChangeAspect="1"/>
          </p:cNvPicPr>
          <p:nvPr>
            <p:ph idx="1"/>
          </p:nvPr>
        </p:nvPicPr>
        <p:blipFill rotWithShape="1">
          <a:blip r:embed="rId2"/>
          <a:srcRect l="3501" r="6393"/>
          <a:stretch/>
        </p:blipFill>
        <p:spPr>
          <a:xfrm>
            <a:off x="6205591" y="146405"/>
            <a:ext cx="5895654" cy="6254395"/>
          </a:xfrm>
          <a:prstGeom prst="rect">
            <a:avLst/>
          </a:prstGeom>
        </p:spPr>
      </p:pic>
      <p:pic>
        <p:nvPicPr>
          <p:cNvPr id="6" name="Picture 5">
            <a:extLst>
              <a:ext uri="{FF2B5EF4-FFF2-40B4-BE49-F238E27FC236}">
                <a16:creationId xmlns:a16="http://schemas.microsoft.com/office/drawing/2014/main" id="{756A53DD-6A94-8F97-9AB2-8D8B1BD074C0}"/>
              </a:ext>
            </a:extLst>
          </p:cNvPr>
          <p:cNvPicPr>
            <a:picLocks noChangeAspect="1"/>
          </p:cNvPicPr>
          <p:nvPr/>
        </p:nvPicPr>
        <p:blipFill>
          <a:blip r:embed="rId3"/>
          <a:stretch>
            <a:fillRect/>
          </a:stretch>
        </p:blipFill>
        <p:spPr>
          <a:xfrm>
            <a:off x="0" y="0"/>
            <a:ext cx="6005245" cy="6400800"/>
          </a:xfrm>
          <a:prstGeom prst="rect">
            <a:avLst/>
          </a:prstGeom>
        </p:spPr>
      </p:pic>
    </p:spTree>
    <p:extLst>
      <p:ext uri="{BB962C8B-B14F-4D97-AF65-F5344CB8AC3E}">
        <p14:creationId xmlns:p14="http://schemas.microsoft.com/office/powerpoint/2010/main" val="4000145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AE9E-D8A6-915F-B8AA-1E5E49FED922}"/>
              </a:ext>
            </a:extLst>
          </p:cNvPr>
          <p:cNvSpPr>
            <a:spLocks noGrp="1"/>
          </p:cNvSpPr>
          <p:nvPr>
            <p:ph type="title"/>
          </p:nvPr>
        </p:nvSpPr>
        <p:spPr>
          <a:xfrm>
            <a:off x="1097280" y="286603"/>
            <a:ext cx="10058400" cy="964681"/>
          </a:xfrm>
        </p:spPr>
        <p:txBody>
          <a:bodyPr/>
          <a:lstStyle/>
          <a:p>
            <a:pPr algn="ctr"/>
            <a:r>
              <a:rPr lang="en-IN" dirty="0"/>
              <a:t>Reverse CAMP test </a:t>
            </a:r>
          </a:p>
        </p:txBody>
      </p:sp>
      <p:sp>
        <p:nvSpPr>
          <p:cNvPr id="3" name="Content Placeholder 2">
            <a:extLst>
              <a:ext uri="{FF2B5EF4-FFF2-40B4-BE49-F238E27FC236}">
                <a16:creationId xmlns:a16="http://schemas.microsoft.com/office/drawing/2014/main" id="{05947392-5AA6-AD2B-EC40-564337AB9766}"/>
              </a:ext>
            </a:extLst>
          </p:cNvPr>
          <p:cNvSpPr>
            <a:spLocks noGrp="1"/>
          </p:cNvSpPr>
          <p:nvPr>
            <p:ph idx="1"/>
          </p:nvPr>
        </p:nvSpPr>
        <p:spPr>
          <a:xfrm>
            <a:off x="986319" y="2188396"/>
            <a:ext cx="11106363" cy="3680698"/>
          </a:xfrm>
        </p:spPr>
        <p:txBody>
          <a:bodyPr>
            <a:normAutofit lnSpcReduction="10000"/>
          </a:bodyPr>
          <a:lstStyle/>
          <a:p>
            <a:pPr lvl="1"/>
            <a:r>
              <a:rPr lang="en-US" sz="2400" dirty="0"/>
              <a:t> C.perfringens is  streaked over the center of blood agar plate and streptococcus   </a:t>
            </a:r>
          </a:p>
          <a:p>
            <a:pPr marL="201168" lvl="1" indent="0">
              <a:buNone/>
            </a:pPr>
            <a:r>
              <a:rPr lang="en-US" sz="2400" dirty="0"/>
              <a:t>    agalactice is streaked perpendicular to it.</a:t>
            </a:r>
          </a:p>
          <a:p>
            <a:pPr lvl="1"/>
            <a:r>
              <a:rPr lang="en-US" sz="2400" dirty="0"/>
              <a:t> Presence of enhanced zone of hemolysis pointing towards C.perfringens indicate test positive.</a:t>
            </a:r>
          </a:p>
          <a:p>
            <a:pPr marL="201168" lvl="1" indent="0">
              <a:buNone/>
            </a:pPr>
            <a:endParaRPr lang="en-US" sz="2000" dirty="0"/>
          </a:p>
          <a:p>
            <a:pPr lvl="1">
              <a:buFont typeface="Wingdings" panose="05000000000000000000" pitchFamily="2" charset="2"/>
              <a:buChar char="Ø"/>
            </a:pPr>
            <a:r>
              <a:rPr lang="en-US" sz="2000" dirty="0"/>
              <a:t>Reverse CAMP test: Positive</a:t>
            </a:r>
          </a:p>
          <a:p>
            <a:pPr marL="201168" lvl="1" indent="0">
              <a:buNone/>
            </a:pPr>
            <a:endParaRPr lang="en-US" sz="2000" dirty="0"/>
          </a:p>
          <a:p>
            <a:pPr lvl="1">
              <a:buFont typeface="Wingdings" panose="05000000000000000000" pitchFamily="2" charset="2"/>
              <a:buChar char="Ø"/>
            </a:pPr>
            <a:r>
              <a:rPr lang="en-US" sz="2000" dirty="0"/>
              <a:t> </a:t>
            </a:r>
            <a:r>
              <a:rPr lang="en-US" sz="2000" b="1" dirty="0"/>
              <a:t>Heat tolerance test: </a:t>
            </a:r>
            <a:r>
              <a:rPr lang="en-US" sz="2000" dirty="0"/>
              <a:t>Positive – can grow when RCM broth is inoculated at 45 C for 4-6 hours.</a:t>
            </a:r>
          </a:p>
          <a:p>
            <a:pPr marL="201168" lvl="1" indent="0">
              <a:buNone/>
            </a:pPr>
            <a:endParaRPr lang="en-US" sz="2000" dirty="0"/>
          </a:p>
          <a:p>
            <a:pPr lvl="1">
              <a:buFont typeface="Wingdings" panose="05000000000000000000" pitchFamily="2" charset="2"/>
              <a:buChar char="Ø"/>
            </a:pPr>
            <a:r>
              <a:rPr lang="en-US" sz="2000" b="1" dirty="0"/>
              <a:t>In litmus milk: </a:t>
            </a:r>
            <a:r>
              <a:rPr lang="en-US" sz="2000" dirty="0"/>
              <a:t>Produces stormy clot reaction– due to fermentation of lactose producing acid and vigorous gas.</a:t>
            </a:r>
          </a:p>
          <a:p>
            <a:endParaRPr lang="en-IN" dirty="0"/>
          </a:p>
        </p:txBody>
      </p:sp>
    </p:spTree>
    <p:extLst>
      <p:ext uri="{BB962C8B-B14F-4D97-AF65-F5344CB8AC3E}">
        <p14:creationId xmlns:p14="http://schemas.microsoft.com/office/powerpoint/2010/main" val="3016047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00027-27AF-D616-76A0-449D22F20A77}"/>
              </a:ext>
            </a:extLst>
          </p:cNvPr>
          <p:cNvSpPr>
            <a:spLocks noGrp="1"/>
          </p:cNvSpPr>
          <p:nvPr>
            <p:ph type="title"/>
          </p:nvPr>
        </p:nvSpPr>
        <p:spPr>
          <a:xfrm>
            <a:off x="1097280" y="286604"/>
            <a:ext cx="10058400" cy="910696"/>
          </a:xfrm>
        </p:spPr>
        <p:txBody>
          <a:bodyPr/>
          <a:lstStyle/>
          <a:p>
            <a:r>
              <a:rPr lang="en-US" sz="4800" b="1" dirty="0">
                <a:latin typeface="+mn-lt"/>
                <a:ea typeface="Roboto Condensed Light" panose="020B0604020202020204" charset="0"/>
              </a:rPr>
              <a:t>Gas Gangrene - Laboratory diagnosis</a:t>
            </a:r>
            <a:endParaRPr lang="en-IN" b="1" dirty="0">
              <a:latin typeface="+mn-lt"/>
            </a:endParaRPr>
          </a:p>
        </p:txBody>
      </p:sp>
      <p:pic>
        <p:nvPicPr>
          <p:cNvPr id="4" name="Content Placeholder 3">
            <a:extLst>
              <a:ext uri="{FF2B5EF4-FFF2-40B4-BE49-F238E27FC236}">
                <a16:creationId xmlns:a16="http://schemas.microsoft.com/office/drawing/2014/main" id="{3C646417-6D13-F3D4-C58A-A6171BAC4A0E}"/>
              </a:ext>
            </a:extLst>
          </p:cNvPr>
          <p:cNvPicPr>
            <a:picLocks noGrp="1" noChangeAspect="1"/>
          </p:cNvPicPr>
          <p:nvPr>
            <p:ph idx="1"/>
          </p:nvPr>
        </p:nvPicPr>
        <p:blipFill rotWithShape="1">
          <a:blip r:embed="rId2"/>
          <a:srcRect r="4114"/>
          <a:stretch/>
        </p:blipFill>
        <p:spPr>
          <a:xfrm>
            <a:off x="942140" y="2059628"/>
            <a:ext cx="10368680" cy="2738744"/>
          </a:xfrm>
          <a:prstGeom prst="rect">
            <a:avLst/>
          </a:prstGeom>
        </p:spPr>
      </p:pic>
      <p:sp>
        <p:nvSpPr>
          <p:cNvPr id="6" name="TextBox 5">
            <a:extLst>
              <a:ext uri="{FF2B5EF4-FFF2-40B4-BE49-F238E27FC236}">
                <a16:creationId xmlns:a16="http://schemas.microsoft.com/office/drawing/2014/main" id="{D38406FB-259C-B0C8-AA39-7DEB4F7796ED}"/>
              </a:ext>
            </a:extLst>
          </p:cNvPr>
          <p:cNvSpPr txBox="1"/>
          <p:nvPr/>
        </p:nvSpPr>
        <p:spPr>
          <a:xfrm>
            <a:off x="942140" y="4952815"/>
            <a:ext cx="10636835" cy="707886"/>
          </a:xfrm>
          <a:prstGeom prst="rect">
            <a:avLst/>
          </a:prstGeom>
          <a:noFill/>
        </p:spPr>
        <p:txBody>
          <a:bodyPr wrap="square">
            <a:spAutoFit/>
          </a:bodyPr>
          <a:lstStyle/>
          <a:p>
            <a:r>
              <a:rPr lang="en-US" sz="2000" b="1" dirty="0">
                <a:ea typeface="Roboto Condensed Light" panose="020B0604020202020204" charset="0"/>
              </a:rPr>
              <a:t>A. Target hemolysis of </a:t>
            </a:r>
            <a:r>
              <a:rPr lang="en-US" sz="2000" b="1" i="1" dirty="0">
                <a:ea typeface="Roboto Condensed Light" panose="020B0604020202020204" charset="0"/>
              </a:rPr>
              <a:t>C. perfringens</a:t>
            </a:r>
            <a:r>
              <a:rPr lang="en-US" sz="2000" b="1" dirty="0">
                <a:ea typeface="Roboto Condensed Light" panose="020B0604020202020204" charset="0"/>
              </a:rPr>
              <a:t>-zone of incomplete hemolysis (blue arrow) and zone of complete hemolysis (black arrow); B. Nagler’s reaction; C. Reverse CAMP test.</a:t>
            </a:r>
          </a:p>
        </p:txBody>
      </p:sp>
    </p:spTree>
    <p:extLst>
      <p:ext uri="{BB962C8B-B14F-4D97-AF65-F5344CB8AC3E}">
        <p14:creationId xmlns:p14="http://schemas.microsoft.com/office/powerpoint/2010/main" val="3830935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4156-AE07-6B7D-7352-4FE21822795D}"/>
              </a:ext>
            </a:extLst>
          </p:cNvPr>
          <p:cNvSpPr>
            <a:spLocks noGrp="1"/>
          </p:cNvSpPr>
          <p:nvPr>
            <p:ph type="title"/>
          </p:nvPr>
        </p:nvSpPr>
        <p:spPr>
          <a:xfrm>
            <a:off x="1097280" y="286604"/>
            <a:ext cx="10058400" cy="1059312"/>
          </a:xfrm>
        </p:spPr>
        <p:txBody>
          <a:bodyPr/>
          <a:lstStyle/>
          <a:p>
            <a:pPr algn="ctr"/>
            <a:r>
              <a:rPr lang="en-US" sz="4800" dirty="0">
                <a:latin typeface="+mn-lt"/>
                <a:ea typeface="Roboto Condensed Light" panose="020B0604020202020204" charset="0"/>
              </a:rPr>
              <a:t>Gas Gangrene – </a:t>
            </a:r>
            <a:r>
              <a:rPr lang="en-US" sz="4800" i="1" dirty="0">
                <a:latin typeface="+mn-lt"/>
                <a:ea typeface="Roboto Condensed Light" panose="020B0604020202020204" charset="0"/>
              </a:rPr>
              <a:t>Treatment</a:t>
            </a:r>
            <a:endParaRPr lang="en-IN" dirty="0">
              <a:latin typeface="+mn-lt"/>
            </a:endParaRPr>
          </a:p>
        </p:txBody>
      </p:sp>
      <p:sp>
        <p:nvSpPr>
          <p:cNvPr id="3" name="Content Placeholder 2">
            <a:extLst>
              <a:ext uri="{FF2B5EF4-FFF2-40B4-BE49-F238E27FC236}">
                <a16:creationId xmlns:a16="http://schemas.microsoft.com/office/drawing/2014/main" id="{6F2CC5F6-CEE2-22DF-F548-1F7CBE8073CF}"/>
              </a:ext>
            </a:extLst>
          </p:cNvPr>
          <p:cNvSpPr>
            <a:spLocks noGrp="1"/>
          </p:cNvSpPr>
          <p:nvPr>
            <p:ph idx="1"/>
          </p:nvPr>
        </p:nvSpPr>
        <p:spPr>
          <a:xfrm>
            <a:off x="544530" y="1845734"/>
            <a:ext cx="11476234" cy="4524244"/>
          </a:xfrm>
        </p:spPr>
        <p:txBody>
          <a:bodyPr>
            <a:normAutofit lnSpcReduction="10000"/>
          </a:bodyPr>
          <a:lstStyle/>
          <a:p>
            <a:pPr>
              <a:lnSpc>
                <a:spcPct val="100000"/>
              </a:lnSpc>
            </a:pPr>
            <a:r>
              <a:rPr lang="en-US" sz="2600" b="1" dirty="0"/>
              <a:t>Early surgical debridement </a:t>
            </a:r>
            <a:r>
              <a:rPr lang="en-US" sz="2600" dirty="0"/>
              <a:t>- most crucial step in the management of gas gangrene. </a:t>
            </a:r>
          </a:p>
          <a:p>
            <a:pPr>
              <a:lnSpc>
                <a:spcPct val="100000"/>
              </a:lnSpc>
            </a:pPr>
            <a:r>
              <a:rPr lang="en-US" sz="2600" dirty="0"/>
              <a:t>All devitalized tissues should be widely resected so as to remove conditions that produce anaerobic environment. </a:t>
            </a:r>
          </a:p>
          <a:p>
            <a:pPr>
              <a:lnSpc>
                <a:spcPct val="100000"/>
              </a:lnSpc>
            </a:pPr>
            <a:r>
              <a:rPr lang="en-US" sz="2600" dirty="0"/>
              <a:t>Closure of wounds – delayed for 5–6 days until the sites are free from infection.</a:t>
            </a:r>
          </a:p>
          <a:p>
            <a:pPr marL="0" indent="0">
              <a:lnSpc>
                <a:spcPct val="100000"/>
              </a:lnSpc>
              <a:buNone/>
            </a:pPr>
            <a:r>
              <a:rPr lang="en-US" sz="2600" b="1" dirty="0"/>
              <a:t>  Antibiotics: </a:t>
            </a:r>
            <a:r>
              <a:rPr lang="en-US" sz="2600" dirty="0"/>
              <a:t>Combination of penicillin and clindamycin is recommended for 10–14 days</a:t>
            </a:r>
          </a:p>
          <a:p>
            <a:pPr>
              <a:lnSpc>
                <a:spcPct val="100000"/>
              </a:lnSpc>
            </a:pPr>
            <a:r>
              <a:rPr lang="en-US" sz="2600" b="1" dirty="0"/>
              <a:t>Hyperbaric oxygen: </a:t>
            </a:r>
            <a:r>
              <a:rPr lang="en-US" sz="2600" dirty="0"/>
              <a:t>It may kill the obligate anaerobic clostridia - </a:t>
            </a:r>
            <a:r>
              <a:rPr lang="en-US" sz="2600" i="1" dirty="0"/>
              <a:t>C. perfringens</a:t>
            </a:r>
            <a:r>
              <a:rPr lang="en-US" sz="2600" dirty="0"/>
              <a:t>; however, it has no effect on aerotolerant clostridia (</a:t>
            </a:r>
            <a:r>
              <a:rPr lang="en-US" sz="2600" i="1" dirty="0"/>
              <a:t>C. septicum</a:t>
            </a:r>
            <a:r>
              <a:rPr lang="en-US" sz="2600" dirty="0"/>
              <a:t>)</a:t>
            </a:r>
          </a:p>
          <a:p>
            <a:pPr>
              <a:lnSpc>
                <a:spcPct val="100000"/>
              </a:lnSpc>
            </a:pPr>
            <a:r>
              <a:rPr lang="en-US" sz="2600" b="1" dirty="0"/>
              <a:t>Passive immunization </a:t>
            </a:r>
            <a:r>
              <a:rPr lang="en-US" sz="2600" dirty="0"/>
              <a:t>with anti-α-toxin antiserum.</a:t>
            </a:r>
          </a:p>
          <a:p>
            <a:endParaRPr lang="en-IN" dirty="0"/>
          </a:p>
        </p:txBody>
      </p:sp>
    </p:spTree>
    <p:extLst>
      <p:ext uri="{BB962C8B-B14F-4D97-AF65-F5344CB8AC3E}">
        <p14:creationId xmlns:p14="http://schemas.microsoft.com/office/powerpoint/2010/main" val="3617941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AC034-861E-5375-6EE4-FC01B10C7663}"/>
              </a:ext>
            </a:extLst>
          </p:cNvPr>
          <p:cNvSpPr>
            <a:spLocks noGrp="1"/>
          </p:cNvSpPr>
          <p:nvPr>
            <p:ph type="title"/>
          </p:nvPr>
        </p:nvSpPr>
        <p:spPr/>
        <p:txBody>
          <a:bodyPr/>
          <a:lstStyle/>
          <a:p>
            <a:r>
              <a:rPr lang="en-IN" dirty="0"/>
              <a:t>Q1</a:t>
            </a:r>
          </a:p>
        </p:txBody>
      </p:sp>
      <p:sp>
        <p:nvSpPr>
          <p:cNvPr id="3" name="Content Placeholder 2">
            <a:extLst>
              <a:ext uri="{FF2B5EF4-FFF2-40B4-BE49-F238E27FC236}">
                <a16:creationId xmlns:a16="http://schemas.microsoft.com/office/drawing/2014/main" id="{EF28F5BE-B0EB-7242-D951-29354D4531F5}"/>
              </a:ext>
            </a:extLst>
          </p:cNvPr>
          <p:cNvSpPr>
            <a:spLocks noGrp="1"/>
          </p:cNvSpPr>
          <p:nvPr>
            <p:ph idx="1"/>
          </p:nvPr>
        </p:nvSpPr>
        <p:spPr/>
        <p:txBody>
          <a:bodyPr/>
          <a:lstStyle/>
          <a:p>
            <a:r>
              <a:rPr lang="en-US" dirty="0"/>
              <a:t>All of the following statements regarding Clostridium perfringens are correct EXCEPT:</a:t>
            </a:r>
          </a:p>
          <a:p>
            <a:r>
              <a:rPr lang="en-US" dirty="0"/>
              <a:t>(A) It produces an enterotoxin.</a:t>
            </a:r>
          </a:p>
          <a:p>
            <a:r>
              <a:rPr lang="en-US" dirty="0"/>
              <a:t>(B) It produces a double zone of β-hemolysis when grown on blood agar.</a:t>
            </a:r>
          </a:p>
          <a:p>
            <a:r>
              <a:rPr lang="en-US" dirty="0"/>
              <a:t>(C) Some strains are aerotolerant.</a:t>
            </a:r>
          </a:p>
          <a:p>
            <a:r>
              <a:rPr lang="en-US" dirty="0"/>
              <a:t>(D) It is the most common cause of antibiotic-associated diarrhea.</a:t>
            </a:r>
          </a:p>
          <a:p>
            <a:r>
              <a:rPr lang="en-US" dirty="0"/>
              <a:t>(E) It can cause intravascular hemolysis</a:t>
            </a:r>
            <a:endParaRPr lang="en-IN" dirty="0"/>
          </a:p>
        </p:txBody>
      </p:sp>
    </p:spTree>
    <p:extLst>
      <p:ext uri="{BB962C8B-B14F-4D97-AF65-F5344CB8AC3E}">
        <p14:creationId xmlns:p14="http://schemas.microsoft.com/office/powerpoint/2010/main" val="147997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A8B7-7266-029F-3E1E-C1481BFE7037}"/>
              </a:ext>
            </a:extLst>
          </p:cNvPr>
          <p:cNvSpPr>
            <a:spLocks noGrp="1"/>
          </p:cNvSpPr>
          <p:nvPr>
            <p:ph type="title"/>
          </p:nvPr>
        </p:nvSpPr>
        <p:spPr/>
        <p:txBody>
          <a:bodyPr/>
          <a:lstStyle/>
          <a:p>
            <a:pPr algn="ctr"/>
            <a:r>
              <a:rPr lang="en-US" sz="4800" i="1" dirty="0">
                <a:latin typeface="Roboto Condensed Light" panose="020B0604020202020204" charset="0"/>
                <a:ea typeface="Roboto Condensed Light" panose="020B0604020202020204" charset="0"/>
              </a:rPr>
              <a:t>Oxygen</a:t>
            </a:r>
            <a:endParaRPr lang="en-IN" dirty="0"/>
          </a:p>
        </p:txBody>
      </p:sp>
      <p:pic>
        <p:nvPicPr>
          <p:cNvPr id="4" name="Content Placeholder 3">
            <a:extLst>
              <a:ext uri="{FF2B5EF4-FFF2-40B4-BE49-F238E27FC236}">
                <a16:creationId xmlns:a16="http://schemas.microsoft.com/office/drawing/2014/main" id="{7DEB3412-1576-5DF3-BFA0-7EC56B24BEE0}"/>
              </a:ext>
            </a:extLst>
          </p:cNvPr>
          <p:cNvPicPr>
            <a:picLocks noGrp="1" noChangeAspect="1"/>
          </p:cNvPicPr>
          <p:nvPr>
            <p:ph idx="1"/>
          </p:nvPr>
        </p:nvPicPr>
        <p:blipFill>
          <a:blip r:embed="rId2"/>
          <a:stretch>
            <a:fillRect/>
          </a:stretch>
        </p:blipFill>
        <p:spPr>
          <a:xfrm>
            <a:off x="1097281" y="1906944"/>
            <a:ext cx="10058400" cy="4000695"/>
          </a:xfrm>
          <a:prstGeom prst="rect">
            <a:avLst/>
          </a:prstGeom>
        </p:spPr>
      </p:pic>
    </p:spTree>
    <p:extLst>
      <p:ext uri="{BB962C8B-B14F-4D97-AF65-F5344CB8AC3E}">
        <p14:creationId xmlns:p14="http://schemas.microsoft.com/office/powerpoint/2010/main" val="2095395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7846-C62E-CBEB-D8A0-43FC75AB2BCA}"/>
              </a:ext>
            </a:extLst>
          </p:cNvPr>
          <p:cNvSpPr>
            <a:spLocks noGrp="1"/>
          </p:cNvSpPr>
          <p:nvPr>
            <p:ph type="title"/>
          </p:nvPr>
        </p:nvSpPr>
        <p:spPr/>
        <p:txBody>
          <a:bodyPr/>
          <a:lstStyle/>
          <a:p>
            <a:r>
              <a:rPr lang="en-IN" dirty="0"/>
              <a:t>Q2</a:t>
            </a:r>
          </a:p>
        </p:txBody>
      </p:sp>
      <p:sp>
        <p:nvSpPr>
          <p:cNvPr id="3" name="Content Placeholder 2">
            <a:extLst>
              <a:ext uri="{FF2B5EF4-FFF2-40B4-BE49-F238E27FC236}">
                <a16:creationId xmlns:a16="http://schemas.microsoft.com/office/drawing/2014/main" id="{AB83F444-6FAB-E88B-3F8B-68EA60AC8E53}"/>
              </a:ext>
            </a:extLst>
          </p:cNvPr>
          <p:cNvSpPr>
            <a:spLocks noGrp="1"/>
          </p:cNvSpPr>
          <p:nvPr>
            <p:ph idx="1"/>
          </p:nvPr>
        </p:nvSpPr>
        <p:spPr/>
        <p:txBody>
          <a:bodyPr/>
          <a:lstStyle/>
          <a:p>
            <a:endParaRPr lang="en-IN" dirty="0"/>
          </a:p>
          <a:p>
            <a:r>
              <a:rPr lang="en-IN" dirty="0"/>
              <a:t>Nagler reaction detects</a:t>
            </a:r>
          </a:p>
          <a:p>
            <a:endParaRPr lang="en-IN" dirty="0"/>
          </a:p>
          <a:p>
            <a:r>
              <a:rPr lang="en-IN" dirty="0"/>
              <a:t>a. Corynebacterium diphtheriae</a:t>
            </a:r>
          </a:p>
          <a:p>
            <a:r>
              <a:rPr lang="en-IN" dirty="0"/>
              <a:t>b. Clostridium tetani</a:t>
            </a:r>
          </a:p>
          <a:p>
            <a:r>
              <a:rPr lang="en-IN" dirty="0"/>
              <a:t>c. Clostridium perfringens</a:t>
            </a:r>
          </a:p>
          <a:p>
            <a:r>
              <a:rPr lang="en-IN" dirty="0"/>
              <a:t>d. Clostridium botulinum</a:t>
            </a:r>
          </a:p>
        </p:txBody>
      </p:sp>
    </p:spTree>
    <p:extLst>
      <p:ext uri="{BB962C8B-B14F-4D97-AF65-F5344CB8AC3E}">
        <p14:creationId xmlns:p14="http://schemas.microsoft.com/office/powerpoint/2010/main" val="253095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5" end="5"/>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B5D21-4EA3-790B-478F-6F48C9AB4FCB}"/>
              </a:ext>
            </a:extLst>
          </p:cNvPr>
          <p:cNvSpPr>
            <a:spLocks noGrp="1"/>
          </p:cNvSpPr>
          <p:nvPr>
            <p:ph type="title"/>
          </p:nvPr>
        </p:nvSpPr>
        <p:spPr/>
        <p:txBody>
          <a:bodyPr/>
          <a:lstStyle/>
          <a:p>
            <a:r>
              <a:rPr lang="en-IN" dirty="0"/>
              <a:t>Q3</a:t>
            </a:r>
          </a:p>
        </p:txBody>
      </p:sp>
      <p:sp>
        <p:nvSpPr>
          <p:cNvPr id="3" name="Content Placeholder 2">
            <a:extLst>
              <a:ext uri="{FF2B5EF4-FFF2-40B4-BE49-F238E27FC236}">
                <a16:creationId xmlns:a16="http://schemas.microsoft.com/office/drawing/2014/main" id="{AFD69D01-10E6-9B0E-1AB7-24FDD785F327}"/>
              </a:ext>
            </a:extLst>
          </p:cNvPr>
          <p:cNvSpPr>
            <a:spLocks noGrp="1"/>
          </p:cNvSpPr>
          <p:nvPr>
            <p:ph idx="1"/>
          </p:nvPr>
        </p:nvSpPr>
        <p:spPr/>
        <p:txBody>
          <a:bodyPr/>
          <a:lstStyle/>
          <a:p>
            <a:r>
              <a:rPr lang="en-IN" dirty="0"/>
              <a:t>Principle toxin responsible for gas gangrene is:</a:t>
            </a:r>
          </a:p>
          <a:p>
            <a:r>
              <a:rPr lang="en-IN" dirty="0"/>
              <a:t>a. Alpha toxin</a:t>
            </a:r>
          </a:p>
          <a:p>
            <a:r>
              <a:rPr lang="en-IN" dirty="0"/>
              <a:t>b. Theta toxin</a:t>
            </a:r>
          </a:p>
          <a:p>
            <a:r>
              <a:rPr lang="en-IN" dirty="0"/>
              <a:t>C. Beta toxin</a:t>
            </a:r>
          </a:p>
          <a:p>
            <a:r>
              <a:rPr lang="en-IN" dirty="0"/>
              <a:t>d. Delta toxin</a:t>
            </a:r>
          </a:p>
        </p:txBody>
      </p:sp>
    </p:spTree>
    <p:extLst>
      <p:ext uri="{BB962C8B-B14F-4D97-AF65-F5344CB8AC3E}">
        <p14:creationId xmlns:p14="http://schemas.microsoft.com/office/powerpoint/2010/main" val="255806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B86B-DC5F-6A62-1AF6-9B8AC120A5A2}"/>
              </a:ext>
            </a:extLst>
          </p:cNvPr>
          <p:cNvSpPr>
            <a:spLocks noGrp="1"/>
          </p:cNvSpPr>
          <p:nvPr>
            <p:ph type="title"/>
          </p:nvPr>
        </p:nvSpPr>
        <p:spPr/>
        <p:txBody>
          <a:bodyPr/>
          <a:lstStyle/>
          <a:p>
            <a:r>
              <a:rPr lang="en-IN" dirty="0"/>
              <a:t>Q4</a:t>
            </a:r>
          </a:p>
        </p:txBody>
      </p:sp>
      <p:sp>
        <p:nvSpPr>
          <p:cNvPr id="3" name="Content Placeholder 2">
            <a:extLst>
              <a:ext uri="{FF2B5EF4-FFF2-40B4-BE49-F238E27FC236}">
                <a16:creationId xmlns:a16="http://schemas.microsoft.com/office/drawing/2014/main" id="{959277C5-705E-393A-55C6-F08B8318F9BE}"/>
              </a:ext>
            </a:extLst>
          </p:cNvPr>
          <p:cNvSpPr>
            <a:spLocks noGrp="1"/>
          </p:cNvSpPr>
          <p:nvPr>
            <p:ph idx="1"/>
          </p:nvPr>
        </p:nvSpPr>
        <p:spPr/>
        <p:txBody>
          <a:bodyPr>
            <a:normAutofit/>
          </a:bodyPr>
          <a:lstStyle/>
          <a:p>
            <a:r>
              <a:rPr lang="en-US" sz="2400" dirty="0"/>
              <a:t>Characteristic of anaerobic bacteria is:</a:t>
            </a:r>
          </a:p>
          <a:p>
            <a:r>
              <a:rPr lang="en-US" sz="2400" dirty="0"/>
              <a:t>a. Foul smelling discharge</a:t>
            </a:r>
          </a:p>
          <a:p>
            <a:r>
              <a:rPr lang="en-US" sz="2400" dirty="0"/>
              <a:t>b. Fail to grow in aerobic media</a:t>
            </a:r>
          </a:p>
          <a:p>
            <a:r>
              <a:rPr lang="en-US" sz="2400" dirty="0"/>
              <a:t>C. Gas in tissue</a:t>
            </a:r>
          </a:p>
          <a:p>
            <a:r>
              <a:rPr lang="en-US" sz="2400" dirty="0"/>
              <a:t>d. All of the above</a:t>
            </a:r>
            <a:endParaRPr lang="en-IN" sz="2400" dirty="0"/>
          </a:p>
        </p:txBody>
      </p:sp>
    </p:spTree>
    <p:extLst>
      <p:ext uri="{BB962C8B-B14F-4D97-AF65-F5344CB8AC3E}">
        <p14:creationId xmlns:p14="http://schemas.microsoft.com/office/powerpoint/2010/main" val="290510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9A572-C499-2918-A8E7-100ACBDA190E}"/>
              </a:ext>
            </a:extLst>
          </p:cNvPr>
          <p:cNvSpPr>
            <a:spLocks noGrp="1"/>
          </p:cNvSpPr>
          <p:nvPr>
            <p:ph type="title"/>
          </p:nvPr>
        </p:nvSpPr>
        <p:spPr/>
        <p:txBody>
          <a:bodyPr/>
          <a:lstStyle/>
          <a:p>
            <a:r>
              <a:rPr lang="en-IN" dirty="0"/>
              <a:t>Q5</a:t>
            </a:r>
          </a:p>
        </p:txBody>
      </p:sp>
      <p:sp>
        <p:nvSpPr>
          <p:cNvPr id="3" name="Content Placeholder 2">
            <a:extLst>
              <a:ext uri="{FF2B5EF4-FFF2-40B4-BE49-F238E27FC236}">
                <a16:creationId xmlns:a16="http://schemas.microsoft.com/office/drawing/2014/main" id="{546E224A-1620-C7C9-1773-F43AE9F5DD73}"/>
              </a:ext>
            </a:extLst>
          </p:cNvPr>
          <p:cNvSpPr>
            <a:spLocks noGrp="1"/>
          </p:cNvSpPr>
          <p:nvPr>
            <p:ph idx="1"/>
          </p:nvPr>
        </p:nvSpPr>
        <p:spPr>
          <a:xfrm>
            <a:off x="1097280" y="1845734"/>
            <a:ext cx="5361272" cy="4023360"/>
          </a:xfrm>
        </p:spPr>
        <p:txBody>
          <a:bodyPr/>
          <a:lstStyle/>
          <a:p>
            <a:pPr>
              <a:buFont typeface="Arial" panose="020B0604020202020204" pitchFamily="34" charset="0"/>
              <a:buNone/>
            </a:pPr>
            <a:r>
              <a:rPr lang="en-US" altLang="en-US" sz="2400" dirty="0"/>
              <a:t>The photograph of leg of a victim of road traffic accident is shown in picture.</a:t>
            </a:r>
          </a:p>
          <a:p>
            <a:pPr>
              <a:buFont typeface="Arial" panose="020B0604020202020204" pitchFamily="34" charset="0"/>
              <a:buNone/>
            </a:pPr>
            <a:endParaRPr lang="en-US" altLang="en-US" sz="2400" dirty="0"/>
          </a:p>
          <a:p>
            <a:r>
              <a:rPr lang="en-US" altLang="en-US" sz="2400" dirty="0"/>
              <a:t>Name the most probable clinical condition.</a:t>
            </a:r>
          </a:p>
          <a:p>
            <a:r>
              <a:rPr lang="en-US" altLang="en-US" sz="2400" dirty="0"/>
              <a:t>Name the clinical sample/s and precaution to be taken while collecting the sample.</a:t>
            </a:r>
          </a:p>
          <a:p>
            <a:endParaRPr lang="en-IN" dirty="0"/>
          </a:p>
        </p:txBody>
      </p:sp>
      <p:pic>
        <p:nvPicPr>
          <p:cNvPr id="4" name="Picture 3">
            <a:extLst>
              <a:ext uri="{FF2B5EF4-FFF2-40B4-BE49-F238E27FC236}">
                <a16:creationId xmlns:a16="http://schemas.microsoft.com/office/drawing/2014/main" id="{677926DF-FB8A-9571-EB84-9D8EEFC248D2}"/>
              </a:ext>
            </a:extLst>
          </p:cNvPr>
          <p:cNvPicPr>
            <a:picLocks noChangeAspect="1"/>
          </p:cNvPicPr>
          <p:nvPr/>
        </p:nvPicPr>
        <p:blipFill>
          <a:blip r:embed="rId2"/>
          <a:stretch>
            <a:fillRect/>
          </a:stretch>
        </p:blipFill>
        <p:spPr>
          <a:xfrm>
            <a:off x="7144170" y="1956543"/>
            <a:ext cx="4435022" cy="3491356"/>
          </a:xfrm>
          <a:prstGeom prst="rect">
            <a:avLst/>
          </a:prstGeom>
        </p:spPr>
      </p:pic>
    </p:spTree>
    <p:extLst>
      <p:ext uri="{BB962C8B-B14F-4D97-AF65-F5344CB8AC3E}">
        <p14:creationId xmlns:p14="http://schemas.microsoft.com/office/powerpoint/2010/main" val="203877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C695A-0F65-18BC-987A-2FFBC693D5EF}"/>
              </a:ext>
            </a:extLst>
          </p:cNvPr>
          <p:cNvSpPr>
            <a:spLocks noGrp="1"/>
          </p:cNvSpPr>
          <p:nvPr>
            <p:ph type="title"/>
          </p:nvPr>
        </p:nvSpPr>
        <p:spPr>
          <a:xfrm>
            <a:off x="1097280" y="286604"/>
            <a:ext cx="10058400" cy="1110682"/>
          </a:xfrm>
        </p:spPr>
        <p:txBody>
          <a:bodyPr/>
          <a:lstStyle/>
          <a:p>
            <a:pPr algn="ctr"/>
            <a:r>
              <a:rPr lang="en-US" sz="4800" i="1" dirty="0">
                <a:latin typeface="Roboto Condensed Light" panose="020B0604020202020204" charset="0"/>
                <a:ea typeface="Roboto Condensed Light" panose="020B0604020202020204" charset="0"/>
              </a:rPr>
              <a:t>Oxygen</a:t>
            </a:r>
            <a:endParaRPr lang="en-IN" dirty="0"/>
          </a:p>
        </p:txBody>
      </p:sp>
      <p:pic>
        <p:nvPicPr>
          <p:cNvPr id="4" name="Content Placeholder 3">
            <a:extLst>
              <a:ext uri="{FF2B5EF4-FFF2-40B4-BE49-F238E27FC236}">
                <a16:creationId xmlns:a16="http://schemas.microsoft.com/office/drawing/2014/main" id="{FA6FCFED-EE8A-8069-EFB0-5A062AE3559F}"/>
              </a:ext>
            </a:extLst>
          </p:cNvPr>
          <p:cNvPicPr>
            <a:picLocks noGrp="1" noChangeAspect="1"/>
          </p:cNvPicPr>
          <p:nvPr>
            <p:ph idx="1"/>
          </p:nvPr>
        </p:nvPicPr>
        <p:blipFill>
          <a:blip r:embed="rId2"/>
          <a:stretch>
            <a:fillRect/>
          </a:stretch>
        </p:blipFill>
        <p:spPr>
          <a:xfrm>
            <a:off x="1097280" y="1953800"/>
            <a:ext cx="9978262" cy="4210694"/>
          </a:xfrm>
          <a:prstGeom prst="rect">
            <a:avLst/>
          </a:prstGeom>
        </p:spPr>
      </p:pic>
    </p:spTree>
    <p:extLst>
      <p:ext uri="{BB962C8B-B14F-4D97-AF65-F5344CB8AC3E}">
        <p14:creationId xmlns:p14="http://schemas.microsoft.com/office/powerpoint/2010/main" val="355434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DDD0-0F10-C316-AD0C-A20C7C616B05}"/>
              </a:ext>
            </a:extLst>
          </p:cNvPr>
          <p:cNvSpPr>
            <a:spLocks noGrp="1"/>
          </p:cNvSpPr>
          <p:nvPr>
            <p:ph type="title"/>
          </p:nvPr>
        </p:nvSpPr>
        <p:spPr/>
        <p:txBody>
          <a:bodyPr/>
          <a:lstStyle/>
          <a:p>
            <a:pPr algn="ctr"/>
            <a:r>
              <a:rPr lang="en-US" sz="4800" dirty="0">
                <a:latin typeface="+mn-lt"/>
                <a:ea typeface="Roboto Condensed Light" panose="020B0604020202020204" charset="0"/>
              </a:rPr>
              <a:t>Clinical Presentations of Anaerobic Infections</a:t>
            </a:r>
            <a:endParaRPr lang="en-IN" dirty="0">
              <a:latin typeface="+mn-lt"/>
            </a:endParaRPr>
          </a:p>
        </p:txBody>
      </p:sp>
      <p:sp>
        <p:nvSpPr>
          <p:cNvPr id="3" name="Content Placeholder 2">
            <a:extLst>
              <a:ext uri="{FF2B5EF4-FFF2-40B4-BE49-F238E27FC236}">
                <a16:creationId xmlns:a16="http://schemas.microsoft.com/office/drawing/2014/main" id="{4DDC4AA4-8233-72DC-DB1B-45EA0485981F}"/>
              </a:ext>
            </a:extLst>
          </p:cNvPr>
          <p:cNvSpPr>
            <a:spLocks noGrp="1"/>
          </p:cNvSpPr>
          <p:nvPr>
            <p:ph idx="1"/>
          </p:nvPr>
        </p:nvSpPr>
        <p:spPr>
          <a:xfrm>
            <a:off x="1097280" y="1845734"/>
            <a:ext cx="10058400" cy="4442050"/>
          </a:xfrm>
        </p:spPr>
        <p:txBody>
          <a:bodyPr>
            <a:normAutofit fontScale="92500" lnSpcReduction="10000"/>
          </a:bodyPr>
          <a:lstStyle/>
          <a:p>
            <a:pPr>
              <a:lnSpc>
                <a:spcPct val="120000"/>
              </a:lnSpc>
              <a:spcBef>
                <a:spcPts val="0"/>
              </a:spcBef>
              <a:spcAft>
                <a:spcPts val="0"/>
              </a:spcAft>
              <a:buFont typeface="Arial" panose="020B0604020202020204" pitchFamily="34" charset="0"/>
              <a:buChar char="•"/>
            </a:pPr>
            <a:r>
              <a:rPr lang="en-US" sz="2600" dirty="0"/>
              <a:t> Infections adjacent to mucosal surfaces that bear anaerobic flora</a:t>
            </a:r>
          </a:p>
          <a:p>
            <a:pPr>
              <a:lnSpc>
                <a:spcPct val="120000"/>
              </a:lnSpc>
              <a:spcBef>
                <a:spcPts val="0"/>
              </a:spcBef>
              <a:spcAft>
                <a:spcPts val="0"/>
              </a:spcAft>
              <a:buFont typeface="Arial" panose="020B0604020202020204" pitchFamily="34" charset="0"/>
              <a:buChar char="•"/>
            </a:pPr>
            <a:r>
              <a:rPr lang="en-US" sz="2600" dirty="0"/>
              <a:t> Predisposing factors - ischemia, tumor, penetrating trauma, foreign body, or perforated viscus</a:t>
            </a:r>
          </a:p>
          <a:p>
            <a:pPr>
              <a:lnSpc>
                <a:spcPct val="120000"/>
              </a:lnSpc>
              <a:spcBef>
                <a:spcPts val="0"/>
              </a:spcBef>
              <a:spcAft>
                <a:spcPts val="0"/>
              </a:spcAft>
              <a:buFont typeface="Arial" panose="020B0604020202020204" pitchFamily="34" charset="0"/>
              <a:buChar char="•"/>
            </a:pPr>
            <a:r>
              <a:rPr lang="en-US" sz="2600" dirty="0"/>
              <a:t> Spreading gangrene involving skin, subcutaneous tissue, fascia, and muscle</a:t>
            </a:r>
          </a:p>
          <a:p>
            <a:pPr>
              <a:lnSpc>
                <a:spcPct val="120000"/>
              </a:lnSpc>
              <a:spcBef>
                <a:spcPts val="0"/>
              </a:spcBef>
              <a:spcAft>
                <a:spcPts val="0"/>
              </a:spcAft>
              <a:buFont typeface="Arial" panose="020B0604020202020204" pitchFamily="34" charset="0"/>
              <a:buChar char="•"/>
            </a:pPr>
            <a:r>
              <a:rPr lang="en-US" sz="2600" dirty="0"/>
              <a:t> Foul smelling putrid pus</a:t>
            </a:r>
          </a:p>
          <a:p>
            <a:pPr>
              <a:lnSpc>
                <a:spcPct val="120000"/>
              </a:lnSpc>
              <a:spcBef>
                <a:spcPts val="0"/>
              </a:spcBef>
              <a:spcAft>
                <a:spcPts val="0"/>
              </a:spcAft>
              <a:buFont typeface="Arial" panose="020B0604020202020204" pitchFamily="34" charset="0"/>
              <a:buChar char="•"/>
            </a:pPr>
            <a:r>
              <a:rPr lang="en-US" sz="2600" dirty="0"/>
              <a:t> Abscess formation</a:t>
            </a:r>
          </a:p>
          <a:p>
            <a:pPr>
              <a:lnSpc>
                <a:spcPct val="120000"/>
              </a:lnSpc>
              <a:spcBef>
                <a:spcPts val="0"/>
              </a:spcBef>
              <a:spcAft>
                <a:spcPts val="0"/>
              </a:spcAft>
              <a:buFont typeface="Arial" panose="020B0604020202020204" pitchFamily="34" charset="0"/>
              <a:buChar char="•"/>
            </a:pPr>
            <a:r>
              <a:rPr lang="en-US" sz="2600" dirty="0"/>
              <a:t> Septic thrombophlebitis</a:t>
            </a:r>
          </a:p>
          <a:p>
            <a:pPr>
              <a:lnSpc>
                <a:spcPct val="120000"/>
              </a:lnSpc>
              <a:spcBef>
                <a:spcPts val="0"/>
              </a:spcBef>
              <a:spcAft>
                <a:spcPts val="0"/>
              </a:spcAft>
              <a:buFont typeface="Arial" panose="020B0604020202020204" pitchFamily="34" charset="0"/>
              <a:buChar char="•"/>
            </a:pPr>
            <a:r>
              <a:rPr lang="en-US" sz="2600" dirty="0"/>
              <a:t> Toxemia and fever not marked</a:t>
            </a:r>
          </a:p>
          <a:p>
            <a:pPr>
              <a:lnSpc>
                <a:spcPct val="120000"/>
              </a:lnSpc>
              <a:spcBef>
                <a:spcPts val="0"/>
              </a:spcBef>
              <a:spcAft>
                <a:spcPts val="0"/>
              </a:spcAft>
              <a:buFont typeface="Arial" panose="020B0604020202020204" pitchFamily="34" charset="0"/>
              <a:buChar char="•"/>
            </a:pPr>
            <a:r>
              <a:rPr lang="en-US" sz="2600" dirty="0"/>
              <a:t> Failure to respond to antibiotics that do not have significant anaerobic activity</a:t>
            </a:r>
          </a:p>
          <a:p>
            <a:pPr>
              <a:lnSpc>
                <a:spcPct val="120000"/>
              </a:lnSpc>
              <a:spcBef>
                <a:spcPts val="0"/>
              </a:spcBef>
              <a:spcAft>
                <a:spcPts val="0"/>
              </a:spcAft>
              <a:buFont typeface="Arial" panose="020B0604020202020204" pitchFamily="34" charset="0"/>
              <a:buChar char="•"/>
            </a:pPr>
            <a:r>
              <a:rPr lang="en-US" sz="2600" dirty="0"/>
              <a:t>Organisms are seen under Gram stain, but fail to grow in routine aerobic culture</a:t>
            </a:r>
          </a:p>
          <a:p>
            <a:pPr>
              <a:buFont typeface="Arial" panose="020B0604020202020204" pitchFamily="34" charset="0"/>
              <a:buChar char="•"/>
            </a:pPr>
            <a:endParaRPr lang="en-IN" dirty="0"/>
          </a:p>
        </p:txBody>
      </p:sp>
    </p:spTree>
    <p:extLst>
      <p:ext uri="{BB962C8B-B14F-4D97-AF65-F5344CB8AC3E}">
        <p14:creationId xmlns:p14="http://schemas.microsoft.com/office/powerpoint/2010/main" val="363731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0D284-DA76-1437-4997-AE2507F3933A}"/>
              </a:ext>
            </a:extLst>
          </p:cNvPr>
          <p:cNvSpPr>
            <a:spLocks noGrp="1"/>
          </p:cNvSpPr>
          <p:nvPr>
            <p:ph type="title"/>
          </p:nvPr>
        </p:nvSpPr>
        <p:spPr/>
        <p:txBody>
          <a:bodyPr/>
          <a:lstStyle/>
          <a:p>
            <a:pPr algn="ctr"/>
            <a:r>
              <a:rPr lang="en-US" sz="4800" dirty="0">
                <a:solidFill>
                  <a:schemeClr val="tx1"/>
                </a:solidFill>
                <a:latin typeface="+mn-lt"/>
                <a:ea typeface="Roboto Condensed Light" panose="020B0604020202020204" charset="0"/>
              </a:rPr>
              <a:t>CLOSTRIDIAL INFECTIONS</a:t>
            </a:r>
            <a:endParaRPr lang="en-IN" dirty="0">
              <a:solidFill>
                <a:schemeClr val="tx1"/>
              </a:solidFill>
              <a:latin typeface="+mn-lt"/>
            </a:endParaRPr>
          </a:p>
        </p:txBody>
      </p:sp>
      <p:sp>
        <p:nvSpPr>
          <p:cNvPr id="3" name="Content Placeholder 2">
            <a:extLst>
              <a:ext uri="{FF2B5EF4-FFF2-40B4-BE49-F238E27FC236}">
                <a16:creationId xmlns:a16="http://schemas.microsoft.com/office/drawing/2014/main" id="{D8F10C74-A3A1-FB6B-D0CD-743374EF254D}"/>
              </a:ext>
            </a:extLst>
          </p:cNvPr>
          <p:cNvSpPr>
            <a:spLocks noGrp="1"/>
          </p:cNvSpPr>
          <p:nvPr>
            <p:ph idx="1"/>
          </p:nvPr>
        </p:nvSpPr>
        <p:spPr>
          <a:xfrm>
            <a:off x="1210296" y="1818526"/>
            <a:ext cx="10058400" cy="4407613"/>
          </a:xfrm>
        </p:spPr>
        <p:txBody>
          <a:bodyPr>
            <a:noAutofit/>
          </a:bodyPr>
          <a:lstStyle/>
          <a:p>
            <a:pPr>
              <a:lnSpc>
                <a:spcPct val="100000"/>
              </a:lnSpc>
            </a:pPr>
            <a:r>
              <a:rPr lang="en-US" sz="2400" dirty="0"/>
              <a:t>Clostridia - </a:t>
            </a:r>
            <a:r>
              <a:rPr lang="en-US" sz="2400" dirty="0">
                <a:solidFill>
                  <a:schemeClr val="accent1"/>
                </a:solidFill>
              </a:rPr>
              <a:t>gram-positive bacilli, bulging spores</a:t>
            </a:r>
          </a:p>
          <a:p>
            <a:pPr>
              <a:lnSpc>
                <a:spcPct val="100000"/>
              </a:lnSpc>
            </a:pPr>
            <a:r>
              <a:rPr lang="en-US" sz="2400" dirty="0"/>
              <a:t>Saprophytes - in soil, fresh water, marine water, decaying vegetation, animal matter and sewage - play a major role in recycling of organic matter.</a:t>
            </a:r>
          </a:p>
          <a:p>
            <a:pPr>
              <a:lnSpc>
                <a:spcPct val="100000"/>
              </a:lnSpc>
            </a:pPr>
            <a:r>
              <a:rPr lang="en-US" sz="2400" dirty="0"/>
              <a:t>Few members may cause a variety of infections in humans such as:</a:t>
            </a:r>
          </a:p>
          <a:p>
            <a:pPr lvl="1">
              <a:lnSpc>
                <a:spcPct val="100000"/>
              </a:lnSpc>
              <a:buFont typeface="Wingdings" panose="05000000000000000000" pitchFamily="2" charset="2"/>
              <a:buChar char="Ø"/>
            </a:pPr>
            <a:r>
              <a:rPr lang="de-DE" sz="2400" i="1" dirty="0">
                <a:solidFill>
                  <a:schemeClr val="accent1"/>
                </a:solidFill>
              </a:rPr>
              <a:t>C. perfringens</a:t>
            </a:r>
            <a:r>
              <a:rPr lang="de-DE" sz="2400" dirty="0">
                <a:solidFill>
                  <a:schemeClr val="accent1"/>
                </a:solidFill>
              </a:rPr>
              <a:t>: </a:t>
            </a:r>
            <a:r>
              <a:rPr lang="de-DE" sz="2400" dirty="0"/>
              <a:t>Causes gas gangrene, an edematous </a:t>
            </a:r>
            <a:r>
              <a:rPr lang="en-US" sz="2400" dirty="0"/>
              <a:t>myonecrosis like condition</a:t>
            </a:r>
          </a:p>
          <a:p>
            <a:pPr lvl="1">
              <a:lnSpc>
                <a:spcPct val="100000"/>
              </a:lnSpc>
              <a:buFont typeface="Wingdings" panose="05000000000000000000" pitchFamily="2" charset="2"/>
              <a:buChar char="Ø"/>
            </a:pPr>
            <a:r>
              <a:rPr lang="en-US" sz="2400" i="1" dirty="0">
                <a:solidFill>
                  <a:schemeClr val="accent1"/>
                </a:solidFill>
              </a:rPr>
              <a:t>C. tetani</a:t>
            </a:r>
            <a:r>
              <a:rPr lang="en-US" sz="2400" dirty="0"/>
              <a:t>: Causes tetanus</a:t>
            </a:r>
          </a:p>
          <a:p>
            <a:pPr lvl="1">
              <a:lnSpc>
                <a:spcPct val="100000"/>
              </a:lnSpc>
              <a:buFont typeface="Wingdings" panose="05000000000000000000" pitchFamily="2" charset="2"/>
              <a:buChar char="Ø"/>
            </a:pPr>
            <a:r>
              <a:rPr lang="en-US" sz="2400" i="1" dirty="0">
                <a:solidFill>
                  <a:schemeClr val="accent1"/>
                </a:solidFill>
              </a:rPr>
              <a:t>C. botulinum</a:t>
            </a:r>
            <a:r>
              <a:rPr lang="en-US" sz="2400" dirty="0"/>
              <a:t>: Produces a powerful neurotoxin called botulinum toxin that causes botulism</a:t>
            </a:r>
          </a:p>
          <a:p>
            <a:pPr lvl="1">
              <a:lnSpc>
                <a:spcPct val="100000"/>
              </a:lnSpc>
              <a:buFont typeface="Wingdings" panose="05000000000000000000" pitchFamily="2" charset="2"/>
              <a:buChar char="Ø"/>
            </a:pPr>
            <a:r>
              <a:rPr lang="en-US" sz="2400" i="1" dirty="0">
                <a:solidFill>
                  <a:schemeClr val="accent1"/>
                </a:solidFill>
              </a:rPr>
              <a:t>C. difficile</a:t>
            </a:r>
            <a:r>
              <a:rPr lang="en-US" sz="2400" dirty="0"/>
              <a:t>: Causes pseudomembranous colitis in hospitalized patients.</a:t>
            </a:r>
          </a:p>
          <a:p>
            <a:pPr>
              <a:lnSpc>
                <a:spcPct val="100000"/>
              </a:lnSpc>
            </a:pPr>
            <a:endParaRPr lang="en-IN" sz="2400" dirty="0"/>
          </a:p>
        </p:txBody>
      </p:sp>
    </p:spTree>
    <p:extLst>
      <p:ext uri="{BB962C8B-B14F-4D97-AF65-F5344CB8AC3E}">
        <p14:creationId xmlns:p14="http://schemas.microsoft.com/office/powerpoint/2010/main" val="283010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32EEC-F0D0-B763-2A18-AF096491DA14}"/>
              </a:ext>
            </a:extLst>
          </p:cNvPr>
          <p:cNvSpPr>
            <a:spLocks noGrp="1"/>
          </p:cNvSpPr>
          <p:nvPr>
            <p:ph type="title"/>
          </p:nvPr>
        </p:nvSpPr>
        <p:spPr>
          <a:xfrm>
            <a:off x="1097280" y="286604"/>
            <a:ext cx="10058400" cy="936022"/>
          </a:xfrm>
        </p:spPr>
        <p:txBody>
          <a:bodyPr>
            <a:normAutofit/>
          </a:bodyPr>
          <a:lstStyle/>
          <a:p>
            <a:pPr algn="ctr"/>
            <a:r>
              <a:rPr lang="en-US" sz="4000" dirty="0">
                <a:latin typeface="+mn-lt"/>
                <a:ea typeface="Roboto Condensed Light" panose="020B0604020202020204" charset="0"/>
              </a:rPr>
              <a:t>Types of spores of various Clostridia species</a:t>
            </a:r>
            <a:endParaRPr lang="en-IN" sz="4000" dirty="0">
              <a:latin typeface="+mn-lt"/>
            </a:endParaRPr>
          </a:p>
        </p:txBody>
      </p:sp>
      <p:pic>
        <p:nvPicPr>
          <p:cNvPr id="4" name="Content Placeholder 3">
            <a:extLst>
              <a:ext uri="{FF2B5EF4-FFF2-40B4-BE49-F238E27FC236}">
                <a16:creationId xmlns:a16="http://schemas.microsoft.com/office/drawing/2014/main" id="{1431C151-728E-D0B6-570C-0625517BCD70}"/>
              </a:ext>
            </a:extLst>
          </p:cNvPr>
          <p:cNvPicPr>
            <a:picLocks noGrp="1" noChangeAspect="1"/>
          </p:cNvPicPr>
          <p:nvPr>
            <p:ph idx="1"/>
          </p:nvPr>
        </p:nvPicPr>
        <p:blipFill>
          <a:blip r:embed="rId2"/>
          <a:stretch>
            <a:fillRect/>
          </a:stretch>
        </p:blipFill>
        <p:spPr>
          <a:xfrm>
            <a:off x="1202076" y="2517169"/>
            <a:ext cx="9760450" cy="3000053"/>
          </a:xfrm>
          <a:prstGeom prst="rect">
            <a:avLst/>
          </a:prstGeom>
        </p:spPr>
      </p:pic>
    </p:spTree>
    <p:extLst>
      <p:ext uri="{BB962C8B-B14F-4D97-AF65-F5344CB8AC3E}">
        <p14:creationId xmlns:p14="http://schemas.microsoft.com/office/powerpoint/2010/main" val="1148056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0ED73-860F-9A1D-BBF2-B834AC624453}"/>
              </a:ext>
            </a:extLst>
          </p:cNvPr>
          <p:cNvSpPr>
            <a:spLocks noGrp="1"/>
          </p:cNvSpPr>
          <p:nvPr>
            <p:ph type="title"/>
          </p:nvPr>
        </p:nvSpPr>
        <p:spPr>
          <a:xfrm>
            <a:off x="1066800" y="852754"/>
            <a:ext cx="10058400" cy="760289"/>
          </a:xfrm>
        </p:spPr>
        <p:txBody>
          <a:bodyPr>
            <a:normAutofit fontScale="90000"/>
          </a:bodyPr>
          <a:lstStyle/>
          <a:p>
            <a:pPr algn="ctr"/>
            <a:r>
              <a:rPr lang="en-US" sz="4000" dirty="0">
                <a:solidFill>
                  <a:schemeClr val="accent1"/>
                </a:solidFill>
                <a:latin typeface="+mn-lt"/>
                <a:ea typeface="Roboto Condensed Light" panose="020B0604020202020204" charset="0"/>
              </a:rPr>
              <a:t>CLOSTRIDIUM PERFRINGENS INFECTIONS</a:t>
            </a:r>
            <a:br>
              <a:rPr lang="en-US" sz="4000" dirty="0">
                <a:solidFill>
                  <a:schemeClr val="accent1"/>
                </a:solidFill>
                <a:latin typeface="+mn-lt"/>
                <a:ea typeface="Roboto Condensed Light" panose="020B0604020202020204" charset="0"/>
              </a:rPr>
            </a:br>
            <a:r>
              <a:rPr lang="en-US" sz="4000" dirty="0">
                <a:solidFill>
                  <a:schemeClr val="accent1"/>
                </a:solidFill>
                <a:latin typeface="+mn-lt"/>
                <a:ea typeface="Roboto Condensed Light" panose="020B0604020202020204" charset="0"/>
              </a:rPr>
              <a:t>(CLOSTRIDIUM WELCHII)</a:t>
            </a:r>
            <a:endParaRPr lang="en-IN" sz="4000" dirty="0">
              <a:solidFill>
                <a:schemeClr val="accent1"/>
              </a:solidFill>
              <a:latin typeface="+mn-lt"/>
            </a:endParaRPr>
          </a:p>
        </p:txBody>
      </p:sp>
      <p:sp>
        <p:nvSpPr>
          <p:cNvPr id="3" name="Content Placeholder 2">
            <a:extLst>
              <a:ext uri="{FF2B5EF4-FFF2-40B4-BE49-F238E27FC236}">
                <a16:creationId xmlns:a16="http://schemas.microsoft.com/office/drawing/2014/main" id="{A68E7800-CFF7-C5D3-BBBF-5250C67514C0}"/>
              </a:ext>
            </a:extLst>
          </p:cNvPr>
          <p:cNvSpPr>
            <a:spLocks noGrp="1"/>
          </p:cNvSpPr>
          <p:nvPr>
            <p:ph idx="1"/>
          </p:nvPr>
        </p:nvSpPr>
        <p:spPr>
          <a:xfrm>
            <a:off x="1097280" y="2424700"/>
            <a:ext cx="10058400" cy="3454667"/>
          </a:xfrm>
        </p:spPr>
        <p:txBody>
          <a:bodyPr>
            <a:normAutofit/>
          </a:bodyPr>
          <a:lstStyle/>
          <a:p>
            <a:pPr>
              <a:lnSpc>
                <a:spcPct val="100000"/>
              </a:lnSpc>
              <a:buFont typeface="Arial" panose="020B0604020202020204" pitchFamily="34" charset="0"/>
              <a:buChar char="•"/>
            </a:pPr>
            <a:r>
              <a:rPr lang="en-US" sz="2800" dirty="0"/>
              <a:t>  Capsulated, non-motile, gram-positive bacillus</a:t>
            </a:r>
          </a:p>
          <a:p>
            <a:pPr>
              <a:lnSpc>
                <a:spcPct val="100000"/>
              </a:lnSpc>
              <a:buFont typeface="Arial" panose="020B0604020202020204" pitchFamily="34" charset="0"/>
              <a:buChar char="•"/>
            </a:pPr>
            <a:r>
              <a:rPr lang="en-US" sz="2800" dirty="0"/>
              <a:t>  Bears subterminal bulging spores -  does not produce spores in tissues or in culture media (especially the gas gangrene strains)</a:t>
            </a:r>
          </a:p>
          <a:p>
            <a:pPr>
              <a:lnSpc>
                <a:spcPct val="100000"/>
              </a:lnSpc>
              <a:buFont typeface="Arial" panose="020B0604020202020204" pitchFamily="34" charset="0"/>
              <a:buChar char="•"/>
            </a:pPr>
            <a:r>
              <a:rPr lang="en-US" sz="2800" dirty="0"/>
              <a:t>  Invasive as well as toxigenic.</a:t>
            </a:r>
          </a:p>
          <a:p>
            <a:endParaRPr lang="en-IN" sz="2800" dirty="0"/>
          </a:p>
        </p:txBody>
      </p:sp>
    </p:spTree>
    <p:extLst>
      <p:ext uri="{BB962C8B-B14F-4D97-AF65-F5344CB8AC3E}">
        <p14:creationId xmlns:p14="http://schemas.microsoft.com/office/powerpoint/2010/main" val="369986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8707-BA65-2546-9D3B-188C1D486585}"/>
              </a:ext>
            </a:extLst>
          </p:cNvPr>
          <p:cNvSpPr>
            <a:spLocks noGrp="1"/>
          </p:cNvSpPr>
          <p:nvPr>
            <p:ph type="title"/>
          </p:nvPr>
        </p:nvSpPr>
        <p:spPr/>
        <p:txBody>
          <a:bodyPr/>
          <a:lstStyle/>
          <a:p>
            <a:pPr algn="ctr"/>
            <a:r>
              <a:rPr lang="en-US" sz="4800" dirty="0">
                <a:latin typeface="+mn-lt"/>
                <a:ea typeface="Roboto Condensed Light" panose="020B0604020202020204" charset="0"/>
              </a:rPr>
              <a:t>Clinical Manifestations</a:t>
            </a:r>
            <a:endParaRPr lang="en-IN" dirty="0">
              <a:latin typeface="+mn-lt"/>
            </a:endParaRPr>
          </a:p>
        </p:txBody>
      </p:sp>
      <p:sp>
        <p:nvSpPr>
          <p:cNvPr id="3" name="Content Placeholder 2">
            <a:extLst>
              <a:ext uri="{FF2B5EF4-FFF2-40B4-BE49-F238E27FC236}">
                <a16:creationId xmlns:a16="http://schemas.microsoft.com/office/drawing/2014/main" id="{342FE21A-869C-DAAB-F1CF-E1CD310E57EB}"/>
              </a:ext>
            </a:extLst>
          </p:cNvPr>
          <p:cNvSpPr>
            <a:spLocks noGrp="1"/>
          </p:cNvSpPr>
          <p:nvPr>
            <p:ph idx="1"/>
          </p:nvPr>
        </p:nvSpPr>
        <p:spPr>
          <a:xfrm>
            <a:off x="1097280" y="2393878"/>
            <a:ext cx="10058400" cy="3475215"/>
          </a:xfrm>
        </p:spPr>
        <p:txBody>
          <a:bodyPr/>
          <a:lstStyle/>
          <a:p>
            <a:pPr>
              <a:lnSpc>
                <a:spcPct val="100000"/>
              </a:lnSpc>
            </a:pPr>
            <a:r>
              <a:rPr lang="en-US" sz="2800" dirty="0">
                <a:ea typeface="Roboto Condensed Light" panose="020B0604020202020204" charset="0"/>
              </a:rPr>
              <a:t>Clostridial Wound Infection</a:t>
            </a:r>
          </a:p>
          <a:p>
            <a:pPr>
              <a:lnSpc>
                <a:spcPct val="100000"/>
              </a:lnSpc>
            </a:pPr>
            <a:r>
              <a:rPr lang="en-US" sz="2800" dirty="0">
                <a:ea typeface="Roboto Condensed Light" panose="020B0604020202020204" charset="0"/>
              </a:rPr>
              <a:t>Clostridial Enteric Infection</a:t>
            </a:r>
          </a:p>
          <a:p>
            <a:pPr>
              <a:lnSpc>
                <a:spcPct val="100000"/>
              </a:lnSpc>
            </a:pPr>
            <a:r>
              <a:rPr lang="en-US" sz="2800" dirty="0">
                <a:ea typeface="Roboto Condensed Light" panose="020B0604020202020204" charset="0"/>
              </a:rPr>
              <a:t>Gas gangrene</a:t>
            </a:r>
          </a:p>
          <a:p>
            <a:endParaRPr lang="en-IN" dirty="0"/>
          </a:p>
        </p:txBody>
      </p:sp>
    </p:spTree>
    <p:extLst>
      <p:ext uri="{BB962C8B-B14F-4D97-AF65-F5344CB8AC3E}">
        <p14:creationId xmlns:p14="http://schemas.microsoft.com/office/powerpoint/2010/main" val="2223115895"/>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254</TotalTime>
  <Words>1595</Words>
  <Application>Microsoft Office PowerPoint</Application>
  <PresentationFormat>Widescreen</PresentationFormat>
  <Paragraphs>173</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Amasis MT Pro</vt:lpstr>
      <vt:lpstr>Arial</vt:lpstr>
      <vt:lpstr>Calibri</vt:lpstr>
      <vt:lpstr>Calibri Light</vt:lpstr>
      <vt:lpstr>Roboto Condensed Light</vt:lpstr>
      <vt:lpstr>Times New Roman</vt:lpstr>
      <vt:lpstr>Wingdings</vt:lpstr>
      <vt:lpstr>Retrospect</vt:lpstr>
      <vt:lpstr>Gas Gangrene</vt:lpstr>
      <vt:lpstr>INTRODUCTION</vt:lpstr>
      <vt:lpstr>Oxygen</vt:lpstr>
      <vt:lpstr>Oxygen</vt:lpstr>
      <vt:lpstr>Clinical Presentations of Anaerobic Infections</vt:lpstr>
      <vt:lpstr>CLOSTRIDIAL INFECTIONS</vt:lpstr>
      <vt:lpstr>Types of spores of various Clostridia species</vt:lpstr>
      <vt:lpstr>CLOSTRIDIUM PERFRINGENS INFECTIONS (CLOSTRIDIUM WELCHII)</vt:lpstr>
      <vt:lpstr>Clinical Manifestations</vt:lpstr>
      <vt:lpstr>Clostridial Wound Infection</vt:lpstr>
      <vt:lpstr>Gas Gangrene - Definition</vt:lpstr>
      <vt:lpstr>Gas Gangrene - Pathogenesis</vt:lpstr>
      <vt:lpstr>Virulence factors mediating Gas Gangrene</vt:lpstr>
      <vt:lpstr> Pathogenesis</vt:lpstr>
      <vt:lpstr>Gas Gangrene - Clinical Manifestations</vt:lpstr>
      <vt:lpstr>Gas Gangrene - Clinical Manifestations</vt:lpstr>
      <vt:lpstr>Gas Gangrene - Laboratory diagnosis </vt:lpstr>
      <vt:lpstr>Direct  Microscopy</vt:lpstr>
      <vt:lpstr>PowerPoint Presentation</vt:lpstr>
      <vt:lpstr>Culture </vt:lpstr>
      <vt:lpstr>Transport system for anaerobic organisms</vt:lpstr>
      <vt:lpstr>PowerPoint Presentation</vt:lpstr>
      <vt:lpstr>Identification of C. perfringens </vt:lpstr>
      <vt:lpstr>Nagler’s reaction</vt:lpstr>
      <vt:lpstr>PowerPoint Presentation</vt:lpstr>
      <vt:lpstr>Reverse CAMP test </vt:lpstr>
      <vt:lpstr>Gas Gangrene - Laboratory diagnosis</vt:lpstr>
      <vt:lpstr>Gas Gangrene – Treatment</vt:lpstr>
      <vt:lpstr>Q1</vt:lpstr>
      <vt:lpstr>Q2</vt:lpstr>
      <vt:lpstr>Q3</vt:lpstr>
      <vt:lpstr>Q4</vt:lpstr>
      <vt:lpstr>Q5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Binda Pipaliya</dc:creator>
  <cp:lastModifiedBy>nidhi jivani</cp:lastModifiedBy>
  <cp:revision>5</cp:revision>
  <dcterms:created xsi:type="dcterms:W3CDTF">2024-09-24T04:00:41Z</dcterms:created>
  <dcterms:modified xsi:type="dcterms:W3CDTF">2024-11-28T09:20:04Z</dcterms:modified>
</cp:coreProperties>
</file>