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6" r:id="rId3"/>
    <p:sldId id="273" r:id="rId4"/>
    <p:sldId id="257" r:id="rId5"/>
    <p:sldId id="274" r:id="rId6"/>
    <p:sldId id="275" r:id="rId7"/>
    <p:sldId id="258" r:id="rId8"/>
    <p:sldId id="276" r:id="rId9"/>
    <p:sldId id="279" r:id="rId10"/>
    <p:sldId id="259" r:id="rId11"/>
    <p:sldId id="280" r:id="rId12"/>
    <p:sldId id="278" r:id="rId13"/>
    <p:sldId id="260" r:id="rId14"/>
    <p:sldId id="281" r:id="rId15"/>
    <p:sldId id="282" r:id="rId16"/>
    <p:sldId id="261" r:id="rId17"/>
    <p:sldId id="283" r:id="rId18"/>
    <p:sldId id="262" r:id="rId19"/>
    <p:sldId id="277" r:id="rId20"/>
    <p:sldId id="284" r:id="rId21"/>
    <p:sldId id="264" r:id="rId22"/>
    <p:sldId id="285" r:id="rId23"/>
    <p:sldId id="267" r:id="rId24"/>
    <p:sldId id="268" r:id="rId25"/>
    <p:sldId id="269" r:id="rId26"/>
    <p:sldId id="286" r:id="rId27"/>
    <p:sldId id="270" r:id="rId28"/>
    <p:sldId id="271" r:id="rId29"/>
    <p:sldId id="287" r:id="rId30"/>
    <p:sldId id="288" r:id="rId31"/>
    <p:sldId id="290" r:id="rId32"/>
    <p:sldId id="291"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5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i jaswanth" userId="9dd6ad9d1fb1eb84" providerId="LiveId" clId="{2DD5A600-EA05-43AC-A194-D486E0D01625}"/>
    <pc:docChg chg="modSld">
      <pc:chgData name="sai jaswanth" userId="9dd6ad9d1fb1eb84" providerId="LiveId" clId="{2DD5A600-EA05-43AC-A194-D486E0D01625}" dt="2024-11-26T06:34:22.759" v="0" actId="1036"/>
      <pc:docMkLst>
        <pc:docMk/>
      </pc:docMkLst>
      <pc:sldChg chg="modSp mod">
        <pc:chgData name="sai jaswanth" userId="9dd6ad9d1fb1eb84" providerId="LiveId" clId="{2DD5A600-EA05-43AC-A194-D486E0D01625}" dt="2024-11-26T06:34:22.759" v="0" actId="1036"/>
        <pc:sldMkLst>
          <pc:docMk/>
          <pc:sldMk cId="1087313555" sldId="277"/>
        </pc:sldMkLst>
        <pc:picChg chg="mod">
          <ac:chgData name="sai jaswanth" userId="9dd6ad9d1fb1eb84" providerId="LiveId" clId="{2DD5A600-EA05-43AC-A194-D486E0D01625}" dt="2024-11-26T06:34:22.759" v="0" actId="1036"/>
          <ac:picMkLst>
            <pc:docMk/>
            <pc:sldMk cId="1087313555" sldId="277"/>
            <ac:picMk id="2" creationId="{CE612D46-3693-2C3E-B56D-C7D98994573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9103-989E-93E7-29CA-68DE87DCB86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0447493-4250-C8CA-BFC2-42A9CED6DA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FB0B9C8-B916-5C36-D069-FB6C085C94BF}"/>
              </a:ext>
            </a:extLst>
          </p:cNvPr>
          <p:cNvSpPr>
            <a:spLocks noGrp="1"/>
          </p:cNvSpPr>
          <p:nvPr>
            <p:ph type="dt" sz="half" idx="10"/>
          </p:nvPr>
        </p:nvSpPr>
        <p:spPr/>
        <p:txBody>
          <a:bodyPr/>
          <a:lstStyle/>
          <a:p>
            <a:fld id="{AA9C5CE8-741B-494C-8616-5EF83C3D0060}" type="datetimeFigureOut">
              <a:rPr lang="en-US" smtClean="0"/>
              <a:t>11/26/2024</a:t>
            </a:fld>
            <a:endParaRPr lang="en-US"/>
          </a:p>
        </p:txBody>
      </p:sp>
      <p:sp>
        <p:nvSpPr>
          <p:cNvPr id="5" name="Footer Placeholder 4">
            <a:extLst>
              <a:ext uri="{FF2B5EF4-FFF2-40B4-BE49-F238E27FC236}">
                <a16:creationId xmlns:a16="http://schemas.microsoft.com/office/drawing/2014/main" id="{1C6DF4A4-4C08-490E-8528-9D9F46C72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6E25A-9A32-8F10-E450-0874DAB62A95}"/>
              </a:ext>
            </a:extLst>
          </p:cNvPr>
          <p:cNvSpPr>
            <a:spLocks noGrp="1"/>
          </p:cNvSpPr>
          <p:nvPr>
            <p:ph type="sldNum" sz="quarter" idx="12"/>
          </p:nvPr>
        </p:nvSpPr>
        <p:spPr/>
        <p:txBody>
          <a:bodyPr/>
          <a:lstStyle/>
          <a:p>
            <a:fld id="{B8FECF84-E5DF-9A42-AE58-56355F30B676}" type="slidenum">
              <a:rPr lang="en-US" smtClean="0"/>
              <a:t>‹#›</a:t>
            </a:fld>
            <a:endParaRPr lang="en-US"/>
          </a:p>
        </p:txBody>
      </p:sp>
    </p:spTree>
    <p:extLst>
      <p:ext uri="{BB962C8B-B14F-4D97-AF65-F5344CB8AC3E}">
        <p14:creationId xmlns:p14="http://schemas.microsoft.com/office/powerpoint/2010/main" val="2262670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367B-BA97-00D9-C2BB-ED1881A7189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BB1A0B-6919-8FAF-AC24-9B04DC31320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39B606-D7BE-187B-C430-A017D30EB768}"/>
              </a:ext>
            </a:extLst>
          </p:cNvPr>
          <p:cNvSpPr>
            <a:spLocks noGrp="1"/>
          </p:cNvSpPr>
          <p:nvPr>
            <p:ph type="dt" sz="half" idx="10"/>
          </p:nvPr>
        </p:nvSpPr>
        <p:spPr/>
        <p:txBody>
          <a:bodyPr/>
          <a:lstStyle/>
          <a:p>
            <a:fld id="{AA9C5CE8-741B-494C-8616-5EF83C3D0060}" type="datetimeFigureOut">
              <a:rPr lang="en-US" smtClean="0"/>
              <a:t>11/26/2024</a:t>
            </a:fld>
            <a:endParaRPr lang="en-US"/>
          </a:p>
        </p:txBody>
      </p:sp>
      <p:sp>
        <p:nvSpPr>
          <p:cNvPr id="5" name="Footer Placeholder 4">
            <a:extLst>
              <a:ext uri="{FF2B5EF4-FFF2-40B4-BE49-F238E27FC236}">
                <a16:creationId xmlns:a16="http://schemas.microsoft.com/office/drawing/2014/main" id="{4FFD870C-E313-0D12-1FFE-1FD6B1FBE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9788C-5213-1F40-EE0D-E2F76E2A50AC}"/>
              </a:ext>
            </a:extLst>
          </p:cNvPr>
          <p:cNvSpPr>
            <a:spLocks noGrp="1"/>
          </p:cNvSpPr>
          <p:nvPr>
            <p:ph type="sldNum" sz="quarter" idx="12"/>
          </p:nvPr>
        </p:nvSpPr>
        <p:spPr/>
        <p:txBody>
          <a:bodyPr/>
          <a:lstStyle/>
          <a:p>
            <a:fld id="{B8FECF84-E5DF-9A42-AE58-56355F30B676}" type="slidenum">
              <a:rPr lang="en-US" smtClean="0"/>
              <a:t>‹#›</a:t>
            </a:fld>
            <a:endParaRPr lang="en-US"/>
          </a:p>
        </p:txBody>
      </p:sp>
    </p:spTree>
    <p:extLst>
      <p:ext uri="{BB962C8B-B14F-4D97-AF65-F5344CB8AC3E}">
        <p14:creationId xmlns:p14="http://schemas.microsoft.com/office/powerpoint/2010/main" val="228365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E54B7C-2773-0398-56DB-42A6A72815F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7039040-B625-93DE-3EC5-7EE84E3EB4C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5EB753-FDB1-B191-0CF9-70591E3F37D5}"/>
              </a:ext>
            </a:extLst>
          </p:cNvPr>
          <p:cNvSpPr>
            <a:spLocks noGrp="1"/>
          </p:cNvSpPr>
          <p:nvPr>
            <p:ph type="dt" sz="half" idx="10"/>
          </p:nvPr>
        </p:nvSpPr>
        <p:spPr/>
        <p:txBody>
          <a:bodyPr/>
          <a:lstStyle/>
          <a:p>
            <a:fld id="{AA9C5CE8-741B-494C-8616-5EF83C3D0060}" type="datetimeFigureOut">
              <a:rPr lang="en-US" smtClean="0"/>
              <a:t>11/26/2024</a:t>
            </a:fld>
            <a:endParaRPr lang="en-US"/>
          </a:p>
        </p:txBody>
      </p:sp>
      <p:sp>
        <p:nvSpPr>
          <p:cNvPr id="5" name="Footer Placeholder 4">
            <a:extLst>
              <a:ext uri="{FF2B5EF4-FFF2-40B4-BE49-F238E27FC236}">
                <a16:creationId xmlns:a16="http://schemas.microsoft.com/office/drawing/2014/main" id="{AFE72EB4-4BE8-63CF-24E8-D6C61B27E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844D8-3BC2-4795-05DB-6854E4629D85}"/>
              </a:ext>
            </a:extLst>
          </p:cNvPr>
          <p:cNvSpPr>
            <a:spLocks noGrp="1"/>
          </p:cNvSpPr>
          <p:nvPr>
            <p:ph type="sldNum" sz="quarter" idx="12"/>
          </p:nvPr>
        </p:nvSpPr>
        <p:spPr/>
        <p:txBody>
          <a:bodyPr/>
          <a:lstStyle/>
          <a:p>
            <a:fld id="{B8FECF84-E5DF-9A42-AE58-56355F30B676}" type="slidenum">
              <a:rPr lang="en-US" smtClean="0"/>
              <a:t>‹#›</a:t>
            </a:fld>
            <a:endParaRPr lang="en-US"/>
          </a:p>
        </p:txBody>
      </p:sp>
    </p:spTree>
    <p:extLst>
      <p:ext uri="{BB962C8B-B14F-4D97-AF65-F5344CB8AC3E}">
        <p14:creationId xmlns:p14="http://schemas.microsoft.com/office/powerpoint/2010/main" val="8749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F2BA-37E1-4A03-DE38-E2DB8A078AF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764875F-6DC8-1527-99F1-BDC3021016C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A8A7F0A-204D-00D0-51C2-8E20B9CB1C0D}"/>
              </a:ext>
            </a:extLst>
          </p:cNvPr>
          <p:cNvSpPr>
            <a:spLocks noGrp="1"/>
          </p:cNvSpPr>
          <p:nvPr>
            <p:ph type="dt" sz="half" idx="10"/>
          </p:nvPr>
        </p:nvSpPr>
        <p:spPr/>
        <p:txBody>
          <a:bodyPr/>
          <a:lstStyle/>
          <a:p>
            <a:fld id="{AA9C5CE8-741B-494C-8616-5EF83C3D0060}" type="datetimeFigureOut">
              <a:rPr lang="en-US" smtClean="0"/>
              <a:t>11/26/2024</a:t>
            </a:fld>
            <a:endParaRPr lang="en-US"/>
          </a:p>
        </p:txBody>
      </p:sp>
      <p:sp>
        <p:nvSpPr>
          <p:cNvPr id="5" name="Footer Placeholder 4">
            <a:extLst>
              <a:ext uri="{FF2B5EF4-FFF2-40B4-BE49-F238E27FC236}">
                <a16:creationId xmlns:a16="http://schemas.microsoft.com/office/drawing/2014/main" id="{62455D77-E165-727D-0A6F-DF0731478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F95BF-2FA1-A484-22DB-CFD15AAF47F2}"/>
              </a:ext>
            </a:extLst>
          </p:cNvPr>
          <p:cNvSpPr>
            <a:spLocks noGrp="1"/>
          </p:cNvSpPr>
          <p:nvPr>
            <p:ph type="sldNum" sz="quarter" idx="12"/>
          </p:nvPr>
        </p:nvSpPr>
        <p:spPr/>
        <p:txBody>
          <a:bodyPr/>
          <a:lstStyle/>
          <a:p>
            <a:fld id="{B8FECF84-E5DF-9A42-AE58-56355F30B676}" type="slidenum">
              <a:rPr lang="en-US" smtClean="0"/>
              <a:t>‹#›</a:t>
            </a:fld>
            <a:endParaRPr lang="en-US"/>
          </a:p>
        </p:txBody>
      </p:sp>
    </p:spTree>
    <p:extLst>
      <p:ext uri="{BB962C8B-B14F-4D97-AF65-F5344CB8AC3E}">
        <p14:creationId xmlns:p14="http://schemas.microsoft.com/office/powerpoint/2010/main" val="176874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52491-92CB-BF5A-4CF0-722BD05C800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1209EF9-86B0-8BAE-05B0-1C4305A05B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F074C7C-8433-067E-18DA-9E20DAE93438}"/>
              </a:ext>
            </a:extLst>
          </p:cNvPr>
          <p:cNvSpPr>
            <a:spLocks noGrp="1"/>
          </p:cNvSpPr>
          <p:nvPr>
            <p:ph type="dt" sz="half" idx="10"/>
          </p:nvPr>
        </p:nvSpPr>
        <p:spPr/>
        <p:txBody>
          <a:bodyPr/>
          <a:lstStyle/>
          <a:p>
            <a:fld id="{AA9C5CE8-741B-494C-8616-5EF83C3D0060}" type="datetimeFigureOut">
              <a:rPr lang="en-US" smtClean="0"/>
              <a:t>11/26/2024</a:t>
            </a:fld>
            <a:endParaRPr lang="en-US"/>
          </a:p>
        </p:txBody>
      </p:sp>
      <p:sp>
        <p:nvSpPr>
          <p:cNvPr id="5" name="Footer Placeholder 4">
            <a:extLst>
              <a:ext uri="{FF2B5EF4-FFF2-40B4-BE49-F238E27FC236}">
                <a16:creationId xmlns:a16="http://schemas.microsoft.com/office/drawing/2014/main" id="{4C5007D2-63C4-882D-DD21-B15240787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95908-A263-2015-DB9A-341E49FEFFC8}"/>
              </a:ext>
            </a:extLst>
          </p:cNvPr>
          <p:cNvSpPr>
            <a:spLocks noGrp="1"/>
          </p:cNvSpPr>
          <p:nvPr>
            <p:ph type="sldNum" sz="quarter" idx="12"/>
          </p:nvPr>
        </p:nvSpPr>
        <p:spPr/>
        <p:txBody>
          <a:bodyPr/>
          <a:lstStyle/>
          <a:p>
            <a:fld id="{B8FECF84-E5DF-9A42-AE58-56355F30B676}" type="slidenum">
              <a:rPr lang="en-US" smtClean="0"/>
              <a:t>‹#›</a:t>
            </a:fld>
            <a:endParaRPr lang="en-US"/>
          </a:p>
        </p:txBody>
      </p:sp>
    </p:spTree>
    <p:extLst>
      <p:ext uri="{BB962C8B-B14F-4D97-AF65-F5344CB8AC3E}">
        <p14:creationId xmlns:p14="http://schemas.microsoft.com/office/powerpoint/2010/main" val="2142366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AC4D-3F46-70BD-E4EA-0499974152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5E5375E-3927-BA41-2971-758A3EFCC78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05F2323-8049-3F80-2445-DF961971AEA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CC09C48-1079-52B0-4AB4-A3F38A71C9DE}"/>
              </a:ext>
            </a:extLst>
          </p:cNvPr>
          <p:cNvSpPr>
            <a:spLocks noGrp="1"/>
          </p:cNvSpPr>
          <p:nvPr>
            <p:ph type="dt" sz="half" idx="10"/>
          </p:nvPr>
        </p:nvSpPr>
        <p:spPr/>
        <p:txBody>
          <a:bodyPr/>
          <a:lstStyle/>
          <a:p>
            <a:fld id="{AA9C5CE8-741B-494C-8616-5EF83C3D0060}" type="datetimeFigureOut">
              <a:rPr lang="en-US" smtClean="0"/>
              <a:t>11/26/2024</a:t>
            </a:fld>
            <a:endParaRPr lang="en-US"/>
          </a:p>
        </p:txBody>
      </p:sp>
      <p:sp>
        <p:nvSpPr>
          <p:cNvPr id="6" name="Footer Placeholder 5">
            <a:extLst>
              <a:ext uri="{FF2B5EF4-FFF2-40B4-BE49-F238E27FC236}">
                <a16:creationId xmlns:a16="http://schemas.microsoft.com/office/drawing/2014/main" id="{12C28F41-213E-B23C-0BA1-8B23B6A8D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2F530-CFCD-A1D7-1147-831BB012A1B4}"/>
              </a:ext>
            </a:extLst>
          </p:cNvPr>
          <p:cNvSpPr>
            <a:spLocks noGrp="1"/>
          </p:cNvSpPr>
          <p:nvPr>
            <p:ph type="sldNum" sz="quarter" idx="12"/>
          </p:nvPr>
        </p:nvSpPr>
        <p:spPr/>
        <p:txBody>
          <a:bodyPr/>
          <a:lstStyle/>
          <a:p>
            <a:fld id="{B8FECF84-E5DF-9A42-AE58-56355F30B676}" type="slidenum">
              <a:rPr lang="en-US" smtClean="0"/>
              <a:t>‹#›</a:t>
            </a:fld>
            <a:endParaRPr lang="en-US"/>
          </a:p>
        </p:txBody>
      </p:sp>
    </p:spTree>
    <p:extLst>
      <p:ext uri="{BB962C8B-B14F-4D97-AF65-F5344CB8AC3E}">
        <p14:creationId xmlns:p14="http://schemas.microsoft.com/office/powerpoint/2010/main" val="82360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3792-6378-0930-8353-4E1618238D3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939221-3B71-26B1-C7FC-E7FDE1AFAA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90770D-C29C-F041-3027-E331936B2B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DAEAD04-181E-F8CA-14F4-056AC0853E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A17CEB0-DAE8-5375-EB4A-F52294C2441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0618835-BAF3-A542-D2FE-940D266AF741}"/>
              </a:ext>
            </a:extLst>
          </p:cNvPr>
          <p:cNvSpPr>
            <a:spLocks noGrp="1"/>
          </p:cNvSpPr>
          <p:nvPr>
            <p:ph type="dt" sz="half" idx="10"/>
          </p:nvPr>
        </p:nvSpPr>
        <p:spPr/>
        <p:txBody>
          <a:bodyPr/>
          <a:lstStyle/>
          <a:p>
            <a:fld id="{AA9C5CE8-741B-494C-8616-5EF83C3D0060}" type="datetimeFigureOut">
              <a:rPr lang="en-US" smtClean="0"/>
              <a:t>11/26/2024</a:t>
            </a:fld>
            <a:endParaRPr lang="en-US"/>
          </a:p>
        </p:txBody>
      </p:sp>
      <p:sp>
        <p:nvSpPr>
          <p:cNvPr id="8" name="Footer Placeholder 7">
            <a:extLst>
              <a:ext uri="{FF2B5EF4-FFF2-40B4-BE49-F238E27FC236}">
                <a16:creationId xmlns:a16="http://schemas.microsoft.com/office/drawing/2014/main" id="{E94F851F-F52D-224F-A938-50FFC1A270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42693D-49D1-8693-B33E-A6FA616614FC}"/>
              </a:ext>
            </a:extLst>
          </p:cNvPr>
          <p:cNvSpPr>
            <a:spLocks noGrp="1"/>
          </p:cNvSpPr>
          <p:nvPr>
            <p:ph type="sldNum" sz="quarter" idx="12"/>
          </p:nvPr>
        </p:nvSpPr>
        <p:spPr/>
        <p:txBody>
          <a:bodyPr/>
          <a:lstStyle/>
          <a:p>
            <a:fld id="{B8FECF84-E5DF-9A42-AE58-56355F30B676}" type="slidenum">
              <a:rPr lang="en-US" smtClean="0"/>
              <a:t>‹#›</a:t>
            </a:fld>
            <a:endParaRPr lang="en-US"/>
          </a:p>
        </p:txBody>
      </p:sp>
    </p:spTree>
    <p:extLst>
      <p:ext uri="{BB962C8B-B14F-4D97-AF65-F5344CB8AC3E}">
        <p14:creationId xmlns:p14="http://schemas.microsoft.com/office/powerpoint/2010/main" val="73017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AFEE3-CC95-1BD9-8D6C-8001692A066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65F2898-8E01-D7D2-D0D6-E737D61430CF}"/>
              </a:ext>
            </a:extLst>
          </p:cNvPr>
          <p:cNvSpPr>
            <a:spLocks noGrp="1"/>
          </p:cNvSpPr>
          <p:nvPr>
            <p:ph type="dt" sz="half" idx="10"/>
          </p:nvPr>
        </p:nvSpPr>
        <p:spPr/>
        <p:txBody>
          <a:bodyPr/>
          <a:lstStyle/>
          <a:p>
            <a:fld id="{AA9C5CE8-741B-494C-8616-5EF83C3D0060}" type="datetimeFigureOut">
              <a:rPr lang="en-US" smtClean="0"/>
              <a:t>11/26/2024</a:t>
            </a:fld>
            <a:endParaRPr lang="en-US"/>
          </a:p>
        </p:txBody>
      </p:sp>
      <p:sp>
        <p:nvSpPr>
          <p:cNvPr id="4" name="Footer Placeholder 3">
            <a:extLst>
              <a:ext uri="{FF2B5EF4-FFF2-40B4-BE49-F238E27FC236}">
                <a16:creationId xmlns:a16="http://schemas.microsoft.com/office/drawing/2014/main" id="{FA54E332-6013-F8E8-A36C-FA8053648B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1E2E60-31FF-7094-8790-FB7BDA05410C}"/>
              </a:ext>
            </a:extLst>
          </p:cNvPr>
          <p:cNvSpPr>
            <a:spLocks noGrp="1"/>
          </p:cNvSpPr>
          <p:nvPr>
            <p:ph type="sldNum" sz="quarter" idx="12"/>
          </p:nvPr>
        </p:nvSpPr>
        <p:spPr/>
        <p:txBody>
          <a:bodyPr/>
          <a:lstStyle/>
          <a:p>
            <a:fld id="{B8FECF84-E5DF-9A42-AE58-56355F30B676}" type="slidenum">
              <a:rPr lang="en-US" smtClean="0"/>
              <a:t>‹#›</a:t>
            </a:fld>
            <a:endParaRPr lang="en-US"/>
          </a:p>
        </p:txBody>
      </p:sp>
    </p:spTree>
    <p:extLst>
      <p:ext uri="{BB962C8B-B14F-4D97-AF65-F5344CB8AC3E}">
        <p14:creationId xmlns:p14="http://schemas.microsoft.com/office/powerpoint/2010/main" val="243377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64B835-F316-E430-96A8-81288BE222C5}"/>
              </a:ext>
            </a:extLst>
          </p:cNvPr>
          <p:cNvSpPr>
            <a:spLocks noGrp="1"/>
          </p:cNvSpPr>
          <p:nvPr>
            <p:ph type="dt" sz="half" idx="10"/>
          </p:nvPr>
        </p:nvSpPr>
        <p:spPr/>
        <p:txBody>
          <a:bodyPr/>
          <a:lstStyle/>
          <a:p>
            <a:fld id="{AA9C5CE8-741B-494C-8616-5EF83C3D0060}" type="datetimeFigureOut">
              <a:rPr lang="en-US" smtClean="0"/>
              <a:t>11/26/2024</a:t>
            </a:fld>
            <a:endParaRPr lang="en-US"/>
          </a:p>
        </p:txBody>
      </p:sp>
      <p:sp>
        <p:nvSpPr>
          <p:cNvPr id="3" name="Footer Placeholder 2">
            <a:extLst>
              <a:ext uri="{FF2B5EF4-FFF2-40B4-BE49-F238E27FC236}">
                <a16:creationId xmlns:a16="http://schemas.microsoft.com/office/drawing/2014/main" id="{80CB8F50-4DBD-851F-6954-3A52B53B61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561014-745B-0266-1AA6-1B31FD321F6B}"/>
              </a:ext>
            </a:extLst>
          </p:cNvPr>
          <p:cNvSpPr>
            <a:spLocks noGrp="1"/>
          </p:cNvSpPr>
          <p:nvPr>
            <p:ph type="sldNum" sz="quarter" idx="12"/>
          </p:nvPr>
        </p:nvSpPr>
        <p:spPr/>
        <p:txBody>
          <a:bodyPr/>
          <a:lstStyle/>
          <a:p>
            <a:fld id="{B8FECF84-E5DF-9A42-AE58-56355F30B676}" type="slidenum">
              <a:rPr lang="en-US" smtClean="0"/>
              <a:t>‹#›</a:t>
            </a:fld>
            <a:endParaRPr lang="en-US"/>
          </a:p>
        </p:txBody>
      </p:sp>
    </p:spTree>
    <p:extLst>
      <p:ext uri="{BB962C8B-B14F-4D97-AF65-F5344CB8AC3E}">
        <p14:creationId xmlns:p14="http://schemas.microsoft.com/office/powerpoint/2010/main" val="818465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082B-9B2E-53BE-6EDE-C2916252E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4F9A3FE-E690-709D-F181-21BDD8640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01A46E5-D6A3-F6FF-6C7C-39DE673FF1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6ADBB2-B89F-327F-9543-2EED879D41E8}"/>
              </a:ext>
            </a:extLst>
          </p:cNvPr>
          <p:cNvSpPr>
            <a:spLocks noGrp="1"/>
          </p:cNvSpPr>
          <p:nvPr>
            <p:ph type="dt" sz="half" idx="10"/>
          </p:nvPr>
        </p:nvSpPr>
        <p:spPr/>
        <p:txBody>
          <a:bodyPr/>
          <a:lstStyle/>
          <a:p>
            <a:fld id="{AA9C5CE8-741B-494C-8616-5EF83C3D0060}" type="datetimeFigureOut">
              <a:rPr lang="en-US" smtClean="0"/>
              <a:t>11/26/2024</a:t>
            </a:fld>
            <a:endParaRPr lang="en-US"/>
          </a:p>
        </p:txBody>
      </p:sp>
      <p:sp>
        <p:nvSpPr>
          <p:cNvPr id="6" name="Footer Placeholder 5">
            <a:extLst>
              <a:ext uri="{FF2B5EF4-FFF2-40B4-BE49-F238E27FC236}">
                <a16:creationId xmlns:a16="http://schemas.microsoft.com/office/drawing/2014/main" id="{809E25E6-12EC-BD59-4D43-308B3728B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C13619-CDDD-7FDB-C5BC-5BF1A1827147}"/>
              </a:ext>
            </a:extLst>
          </p:cNvPr>
          <p:cNvSpPr>
            <a:spLocks noGrp="1"/>
          </p:cNvSpPr>
          <p:nvPr>
            <p:ph type="sldNum" sz="quarter" idx="12"/>
          </p:nvPr>
        </p:nvSpPr>
        <p:spPr/>
        <p:txBody>
          <a:bodyPr/>
          <a:lstStyle/>
          <a:p>
            <a:fld id="{B8FECF84-E5DF-9A42-AE58-56355F30B676}" type="slidenum">
              <a:rPr lang="en-US" smtClean="0"/>
              <a:t>‹#›</a:t>
            </a:fld>
            <a:endParaRPr lang="en-US"/>
          </a:p>
        </p:txBody>
      </p:sp>
    </p:spTree>
    <p:extLst>
      <p:ext uri="{BB962C8B-B14F-4D97-AF65-F5344CB8AC3E}">
        <p14:creationId xmlns:p14="http://schemas.microsoft.com/office/powerpoint/2010/main" val="34458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8F30-8648-958D-27F2-5388755302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D09927C-0349-0F36-4F36-12DA391C3C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928FDB-5910-A7D5-B6C9-8994275B7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992C3B-A83C-07DA-BE0E-BAE54178BD50}"/>
              </a:ext>
            </a:extLst>
          </p:cNvPr>
          <p:cNvSpPr>
            <a:spLocks noGrp="1"/>
          </p:cNvSpPr>
          <p:nvPr>
            <p:ph type="dt" sz="half" idx="10"/>
          </p:nvPr>
        </p:nvSpPr>
        <p:spPr/>
        <p:txBody>
          <a:bodyPr/>
          <a:lstStyle/>
          <a:p>
            <a:fld id="{AA9C5CE8-741B-494C-8616-5EF83C3D0060}" type="datetimeFigureOut">
              <a:rPr lang="en-US" smtClean="0"/>
              <a:t>11/26/2024</a:t>
            </a:fld>
            <a:endParaRPr lang="en-US"/>
          </a:p>
        </p:txBody>
      </p:sp>
      <p:sp>
        <p:nvSpPr>
          <p:cNvPr id="6" name="Footer Placeholder 5">
            <a:extLst>
              <a:ext uri="{FF2B5EF4-FFF2-40B4-BE49-F238E27FC236}">
                <a16:creationId xmlns:a16="http://schemas.microsoft.com/office/drawing/2014/main" id="{4C6E7C30-35F6-1898-3AE8-73D99B30A7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94BE0-A8DE-ECF9-32FF-55F5B90CBBA3}"/>
              </a:ext>
            </a:extLst>
          </p:cNvPr>
          <p:cNvSpPr>
            <a:spLocks noGrp="1"/>
          </p:cNvSpPr>
          <p:nvPr>
            <p:ph type="sldNum" sz="quarter" idx="12"/>
          </p:nvPr>
        </p:nvSpPr>
        <p:spPr/>
        <p:txBody>
          <a:bodyPr/>
          <a:lstStyle/>
          <a:p>
            <a:fld id="{B8FECF84-E5DF-9A42-AE58-56355F30B676}" type="slidenum">
              <a:rPr lang="en-US" smtClean="0"/>
              <a:t>‹#›</a:t>
            </a:fld>
            <a:endParaRPr lang="en-US"/>
          </a:p>
        </p:txBody>
      </p:sp>
    </p:spTree>
    <p:extLst>
      <p:ext uri="{BB962C8B-B14F-4D97-AF65-F5344CB8AC3E}">
        <p14:creationId xmlns:p14="http://schemas.microsoft.com/office/powerpoint/2010/main" val="296055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51040-F445-11DA-DF44-7D803C631C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10AA700-B828-71B2-61E1-2B6C8FF02A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0093FC-1EEB-91EF-0F74-FD971D0AE6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9C5CE8-741B-494C-8616-5EF83C3D0060}" type="datetimeFigureOut">
              <a:rPr lang="en-US" smtClean="0"/>
              <a:t>11/26/2024</a:t>
            </a:fld>
            <a:endParaRPr lang="en-US"/>
          </a:p>
        </p:txBody>
      </p:sp>
      <p:sp>
        <p:nvSpPr>
          <p:cNvPr id="5" name="Footer Placeholder 4">
            <a:extLst>
              <a:ext uri="{FF2B5EF4-FFF2-40B4-BE49-F238E27FC236}">
                <a16:creationId xmlns:a16="http://schemas.microsoft.com/office/drawing/2014/main" id="{AB9AFB5C-8F2C-B954-23DC-BED4D39E1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13F466-562C-EA8A-CF97-A325024728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FECF84-E5DF-9A42-AE58-56355F30B676}" type="slidenum">
              <a:rPr lang="en-US" smtClean="0"/>
              <a:t>‹#›</a:t>
            </a:fld>
            <a:endParaRPr lang="en-US"/>
          </a:p>
        </p:txBody>
      </p:sp>
    </p:spTree>
    <p:extLst>
      <p:ext uri="{BB962C8B-B14F-4D97-AF65-F5344CB8AC3E}">
        <p14:creationId xmlns:p14="http://schemas.microsoft.com/office/powerpoint/2010/main" val="1508662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02A8D-B6BA-11B2-1544-4EA83A284B31}"/>
              </a:ext>
            </a:extLst>
          </p:cNvPr>
          <p:cNvPicPr>
            <a:picLocks noChangeAspect="1"/>
          </p:cNvPicPr>
          <p:nvPr/>
        </p:nvPicPr>
        <p:blipFill rotWithShape="1">
          <a:blip r:embed="rId2">
            <a:alphaModFix/>
          </a:blip>
          <a:srcRect t="13884"/>
          <a:stretch/>
        </p:blipFill>
        <p:spPr>
          <a:xfrm>
            <a:off x="3410151" y="1013640"/>
            <a:ext cx="5371698" cy="2803581"/>
          </a:xfrm>
          <a:prstGeom prst="rect">
            <a:avLst/>
          </a:prstGeom>
        </p:spPr>
      </p:pic>
      <p:sp>
        <p:nvSpPr>
          <p:cNvPr id="2" name="Title 1">
            <a:extLst>
              <a:ext uri="{FF2B5EF4-FFF2-40B4-BE49-F238E27FC236}">
                <a16:creationId xmlns:a16="http://schemas.microsoft.com/office/drawing/2014/main" id="{57670448-D40D-A2BD-B227-73A029422B82}"/>
              </a:ext>
            </a:extLst>
          </p:cNvPr>
          <p:cNvSpPr>
            <a:spLocks noGrp="1"/>
          </p:cNvSpPr>
          <p:nvPr>
            <p:ph type="ctrTitle"/>
          </p:nvPr>
        </p:nvSpPr>
        <p:spPr>
          <a:xfrm>
            <a:off x="1524000" y="0"/>
            <a:ext cx="9144000" cy="1110892"/>
          </a:xfrm>
        </p:spPr>
        <p:txBody>
          <a:bodyPr/>
          <a:lstStyle/>
          <a:p>
            <a:r>
              <a:rPr lang="en-US" b="1" dirty="0">
                <a:solidFill>
                  <a:srgbClr val="002060"/>
                </a:solidFill>
                <a:latin typeface="Algerian" panose="04020705040A02060702" pitchFamily="82" charset="0"/>
              </a:rPr>
              <a:t>BRONCHOSCOPY - 1</a:t>
            </a:r>
          </a:p>
        </p:txBody>
      </p:sp>
      <p:sp>
        <p:nvSpPr>
          <p:cNvPr id="4" name="TextBox 3">
            <a:extLst>
              <a:ext uri="{FF2B5EF4-FFF2-40B4-BE49-F238E27FC236}">
                <a16:creationId xmlns:a16="http://schemas.microsoft.com/office/drawing/2014/main" id="{A5E20F75-4D65-1873-0474-96292256DA5A}"/>
              </a:ext>
            </a:extLst>
          </p:cNvPr>
          <p:cNvSpPr txBox="1"/>
          <p:nvPr/>
        </p:nvSpPr>
        <p:spPr>
          <a:xfrm>
            <a:off x="1445342" y="3817221"/>
            <a:ext cx="9222658" cy="1200329"/>
          </a:xfrm>
          <a:prstGeom prst="rect">
            <a:avLst/>
          </a:prstGeom>
          <a:noFill/>
        </p:spPr>
        <p:txBody>
          <a:bodyPr wrap="square" rtlCol="0">
            <a:spAutoFit/>
          </a:bodyPr>
          <a:lstStyle/>
          <a:p>
            <a:pPr marL="285750" indent="-285750" algn="ctr">
              <a:buFont typeface="Wingdings" panose="05000000000000000000" pitchFamily="2" charset="2"/>
              <a:buChar char="v"/>
            </a:pPr>
            <a:r>
              <a:rPr lang="en-US" sz="2400" dirty="0">
                <a:latin typeface="Bahnschrift SemiBold Condensed" panose="020B0502040204020203" pitchFamily="34" charset="0"/>
              </a:rPr>
              <a:t>FLEXIBLE BRONCHOSCOPY</a:t>
            </a:r>
          </a:p>
          <a:p>
            <a:pPr marL="285750" indent="-285750" algn="ctr">
              <a:buFont typeface="Wingdings" panose="05000000000000000000" pitchFamily="2" charset="2"/>
              <a:buChar char="v"/>
            </a:pPr>
            <a:r>
              <a:rPr lang="en-US" sz="2400" dirty="0">
                <a:latin typeface="Bahnschrift SemiBold Condensed" panose="020B0502040204020203" pitchFamily="34" charset="0"/>
              </a:rPr>
              <a:t>TRANSBRONCHIAL LUNG BIOPSY </a:t>
            </a:r>
          </a:p>
          <a:p>
            <a:pPr marL="285750" indent="-285750" algn="ctr">
              <a:buFont typeface="Wingdings" panose="05000000000000000000" pitchFamily="2" charset="2"/>
              <a:buChar char="v"/>
            </a:pPr>
            <a:r>
              <a:rPr lang="en-US" sz="2400" dirty="0">
                <a:latin typeface="Bahnschrift SemiBold Condensed" panose="020B0502040204020203" pitchFamily="34" charset="0"/>
              </a:rPr>
              <a:t>TRANSBRONCHIAL NEEDLE ASPIRATION</a:t>
            </a:r>
          </a:p>
        </p:txBody>
      </p:sp>
      <p:sp>
        <p:nvSpPr>
          <p:cNvPr id="5" name="TextBox 4">
            <a:extLst>
              <a:ext uri="{FF2B5EF4-FFF2-40B4-BE49-F238E27FC236}">
                <a16:creationId xmlns:a16="http://schemas.microsoft.com/office/drawing/2014/main" id="{3553DC9A-896F-27BB-FE14-6D604241E87E}"/>
              </a:ext>
            </a:extLst>
          </p:cNvPr>
          <p:cNvSpPr txBox="1"/>
          <p:nvPr/>
        </p:nvSpPr>
        <p:spPr>
          <a:xfrm>
            <a:off x="3410151" y="5415635"/>
            <a:ext cx="5371698" cy="1200329"/>
          </a:xfrm>
          <a:prstGeom prst="rect">
            <a:avLst/>
          </a:prstGeom>
          <a:noFill/>
        </p:spPr>
        <p:txBody>
          <a:bodyPr wrap="square" rtlCol="0">
            <a:spAutoFit/>
          </a:bodyPr>
          <a:lstStyle/>
          <a:p>
            <a:pPr marL="285750" indent="-285750" algn="ctr">
              <a:buFontTx/>
              <a:buChar char="-"/>
            </a:pPr>
            <a:r>
              <a:rPr lang="en-US" dirty="0">
                <a:latin typeface="Arial Narrow" panose="020B0606020202030204" pitchFamily="34" charset="0"/>
              </a:rPr>
              <a:t>DR. CHIRAG CHAKRAVARTI (ASST. PROFESSOR) </a:t>
            </a:r>
          </a:p>
          <a:p>
            <a:pPr algn="ctr"/>
            <a:r>
              <a:rPr lang="en-US" dirty="0">
                <a:latin typeface="Arial Narrow" panose="020B0606020202030204" pitchFamily="34" charset="0"/>
              </a:rPr>
              <a:t>      (DEPARTMENT OF RESPIRATORY MEDICINE)</a:t>
            </a:r>
          </a:p>
          <a:p>
            <a:pPr algn="ctr"/>
            <a:r>
              <a:rPr lang="en-US" dirty="0">
                <a:latin typeface="Arial Narrow" panose="020B0606020202030204" pitchFamily="34" charset="0"/>
              </a:rPr>
              <a:t>      (SBKS &amp; MIRC)</a:t>
            </a:r>
          </a:p>
          <a:p>
            <a:pPr algn="ctr"/>
            <a:r>
              <a:rPr lang="en-US" dirty="0">
                <a:latin typeface="Arial Narrow" panose="020B0606020202030204" pitchFamily="34" charset="0"/>
              </a:rPr>
              <a:t>      17/9/24</a:t>
            </a:r>
          </a:p>
        </p:txBody>
      </p:sp>
    </p:spTree>
    <p:extLst>
      <p:ext uri="{BB962C8B-B14F-4D97-AF65-F5344CB8AC3E}">
        <p14:creationId xmlns:p14="http://schemas.microsoft.com/office/powerpoint/2010/main" val="323308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C83DBB-B333-A69D-7428-90A124679302}"/>
              </a:ext>
            </a:extLst>
          </p:cNvPr>
          <p:cNvSpPr txBox="1"/>
          <p:nvPr/>
        </p:nvSpPr>
        <p:spPr>
          <a:xfrm>
            <a:off x="645059" y="1843950"/>
            <a:ext cx="10901882" cy="4093428"/>
          </a:xfrm>
          <a:prstGeom prst="rect">
            <a:avLst/>
          </a:prstGeom>
          <a:noFill/>
        </p:spPr>
        <p:txBody>
          <a:bodyPr wrap="square">
            <a:spAutoFit/>
          </a:bodyPr>
          <a:lstStyle/>
          <a:p>
            <a:r>
              <a:rPr lang="en-IN" sz="2000" b="0" i="0" u="sng" dirty="0">
                <a:effectLst/>
                <a:latin typeface="Arial" panose="020B0604020202020204" pitchFamily="34" charset="0"/>
                <a:cs typeface="Arial" panose="020B0604020202020204" pitchFamily="34" charset="0"/>
              </a:rPr>
              <a:t>MONITORING</a:t>
            </a:r>
            <a:endParaRPr lang="en-IN" sz="2000" u="sng" dirty="0">
              <a:latin typeface="Arial" panose="020B0604020202020204" pitchFamily="34" charset="0"/>
              <a:cs typeface="Arial" panose="020B0604020202020204" pitchFamily="34" charset="0"/>
            </a:endParaRPr>
          </a:p>
          <a:p>
            <a:endParaRPr lang="en-IN" sz="2000" dirty="0">
              <a:latin typeface="Arial" panose="020B0604020202020204" pitchFamily="34" charset="0"/>
              <a:cs typeface="Arial" panose="020B0604020202020204" pitchFamily="34" charset="0"/>
            </a:endParaRPr>
          </a:p>
          <a:p>
            <a:r>
              <a:rPr lang="en-IN" sz="2000" dirty="0">
                <a:latin typeface="Arial" panose="020B0604020202020204" pitchFamily="34" charset="0"/>
                <a:cs typeface="Arial" panose="020B0604020202020204" pitchFamily="34" charset="0"/>
              </a:rPr>
              <a:t>P</a:t>
            </a:r>
            <a:r>
              <a:rPr lang="en-IN" sz="2000" b="0" i="0" dirty="0">
                <a:effectLst/>
                <a:latin typeface="Arial" panose="020B0604020202020204" pitchFamily="34" charset="0"/>
                <a:cs typeface="Arial" panose="020B0604020202020204" pitchFamily="34" charset="0"/>
              </a:rPr>
              <a:t>atient monitoring should be done at regular intervals before and after bronchoscopy. The</a:t>
            </a:r>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following should be monitored continuously, until the patient returns to his pre sedation level of :</a:t>
            </a:r>
          </a:p>
          <a:p>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﻿Level of consciousness, medications administered, dosage, route, and time of delivery.</a:t>
            </a:r>
          </a:p>
          <a:p>
            <a:pPr>
              <a:buFont typeface="+mj-lt"/>
              <a:buAutoNum type="arabicPeriod"/>
            </a:pP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﻿Blood pressure, breath sounds, heart rate, rhythm, and changes in cardiac status.</a:t>
            </a:r>
          </a:p>
          <a:p>
            <a:pPr>
              <a:buFont typeface="+mj-lt"/>
              <a:buAutoNum type="arabicPeriod"/>
            </a:pP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﻿SPo</a:t>
            </a:r>
            <a:r>
              <a:rPr lang="en-IN" sz="2000" dirty="0">
                <a:latin typeface="Arial" panose="020B0604020202020204" pitchFamily="34" charset="0"/>
                <a:cs typeface="Arial" panose="020B0604020202020204" pitchFamily="34" charset="0"/>
              </a:rPr>
              <a:t>2</a:t>
            </a:r>
            <a:r>
              <a:rPr lang="en-IN" sz="2000" b="0" i="0" dirty="0">
                <a:effectLst/>
                <a:latin typeface="Arial" panose="020B0604020202020204" pitchFamily="34" charset="0"/>
                <a:cs typeface="Arial" panose="020B0604020202020204" pitchFamily="34" charset="0"/>
              </a:rPr>
              <a:t> monitoring, </a:t>
            </a:r>
            <a:r>
              <a:rPr lang="en-IN" sz="2000" b="0" i="0" dirty="0" err="1">
                <a:effectLst/>
                <a:latin typeface="Arial" panose="020B0604020202020204" pitchFamily="34" charset="0"/>
                <a:cs typeface="Arial" panose="020B0604020202020204" pitchFamily="34" charset="0"/>
              </a:rPr>
              <a:t>broncoscopy</a:t>
            </a:r>
            <a:r>
              <a:rPr lang="en-IN" sz="2000" b="0" i="0" dirty="0">
                <a:effectLst/>
                <a:latin typeface="Arial" panose="020B0604020202020204" pitchFamily="34" charset="0"/>
                <a:cs typeface="Arial" panose="020B0604020202020204" pitchFamily="34" charset="0"/>
              </a:rPr>
              <a:t> should not be done when SPO</a:t>
            </a:r>
            <a:r>
              <a:rPr lang="en-IN" sz="2000" dirty="0">
                <a:latin typeface="Arial" panose="020B0604020202020204" pitchFamily="34" charset="0"/>
                <a:cs typeface="Arial" panose="020B0604020202020204" pitchFamily="34" charset="0"/>
              </a:rPr>
              <a:t>2 </a:t>
            </a:r>
            <a:r>
              <a:rPr lang="en-IN" sz="2000" b="0" i="0" dirty="0">
                <a:effectLst/>
                <a:latin typeface="Arial" panose="020B0604020202020204" pitchFamily="34" charset="0"/>
                <a:cs typeface="Arial" panose="020B0604020202020204" pitchFamily="34" charset="0"/>
              </a:rPr>
              <a:t>is at room air below 92%.</a:t>
            </a:r>
          </a:p>
          <a:p>
            <a:pPr>
              <a:buFont typeface="+mj-lt"/>
              <a:buAutoNum type="arabicPeriod"/>
            </a:pP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﻿Chest radiograph one hour after transbronchial biopsy to exclude pneumothorax.</a:t>
            </a:r>
          </a:p>
          <a:p>
            <a:pPr>
              <a:buFont typeface="+mj-lt"/>
              <a:buAutoNum type="arabicPeriod"/>
            </a:pPr>
            <a:endParaRPr lang="en-IN" sz="2000" dirty="0">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1C5346B-F352-F875-E6EB-B172E40EECEF}"/>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spTree>
    <p:extLst>
      <p:ext uri="{BB962C8B-B14F-4D97-AF65-F5344CB8AC3E}">
        <p14:creationId xmlns:p14="http://schemas.microsoft.com/office/powerpoint/2010/main" val="3578782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B1ABB5-CBEB-6940-3680-D1929A65AD92}"/>
              </a:ext>
            </a:extLst>
          </p:cNvPr>
          <p:cNvSpPr txBox="1"/>
          <p:nvPr/>
        </p:nvSpPr>
        <p:spPr>
          <a:xfrm>
            <a:off x="589935" y="1446299"/>
            <a:ext cx="11179278" cy="3170099"/>
          </a:xfrm>
          <a:prstGeom prst="rect">
            <a:avLst/>
          </a:prstGeom>
          <a:noFill/>
        </p:spPr>
        <p:txBody>
          <a:bodyPr wrap="square">
            <a:spAutoFit/>
          </a:bodyPr>
          <a:lstStyle/>
          <a:p>
            <a:r>
              <a:rPr lang="en-IN" sz="2000" b="0" i="0" u="sng" dirty="0">
                <a:effectLst/>
                <a:latin typeface="Arial" panose="020B0604020202020204" pitchFamily="34" charset="0"/>
                <a:cs typeface="Arial" panose="020B0604020202020204" pitchFamily="34" charset="0"/>
              </a:rPr>
              <a:t>INDICATIONS</a:t>
            </a:r>
          </a:p>
          <a:p>
            <a:endParaRPr lang="en-IN" sz="2000" dirty="0">
              <a:effectLst/>
              <a:latin typeface="Arial" panose="020B0604020202020204" pitchFamily="34" charset="0"/>
              <a:cs typeface="Arial" panose="020B0604020202020204" pitchFamily="34" charset="0"/>
            </a:endParaRPr>
          </a:p>
          <a:p>
            <a:pPr marL="457200" indent="-457200">
              <a:buAutoNum type="alphaUcPeriod"/>
            </a:pPr>
            <a:r>
              <a:rPr lang="en-IN" sz="2000" b="0" i="0" dirty="0">
                <a:effectLst/>
                <a:latin typeface="Arial" panose="020B0604020202020204" pitchFamily="34" charset="0"/>
                <a:cs typeface="Arial" panose="020B0604020202020204" pitchFamily="34" charset="0"/>
              </a:rPr>
              <a:t>Diagnostic indications:</a:t>
            </a:r>
          </a:p>
          <a:p>
            <a:pPr marL="457200" indent="-457200">
              <a:buAutoNum type="alphaUcPeriod"/>
            </a:pPr>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Currently, the major indications for diagnostic bronchoscopy include lung mass, nodule, suspected cancer, lung infiltrates, or suspected opportunistic lung infection. The increasing number of organ transplant recipients and immunocompromised patients who develop pulmonary complications has led an increased number of diagnostic bronchoscopies. However, the wide clinical application of HRCT scanning and VATS for lung biopsy has resulted in a decreased number of diagnostic bronchoscopies in patients with diffuse interstitial lung diseases.</a:t>
            </a:r>
            <a:endParaRPr lang="en-IN" sz="2000" dirty="0">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E76FC0B-CE9D-E649-A143-BC7D612E3BD1}"/>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spTree>
    <p:extLst>
      <p:ext uri="{BB962C8B-B14F-4D97-AF65-F5344CB8AC3E}">
        <p14:creationId xmlns:p14="http://schemas.microsoft.com/office/powerpoint/2010/main" val="4243358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560B85-8610-9CDB-8B2F-6EBF74CAC3CA}"/>
              </a:ext>
            </a:extLst>
          </p:cNvPr>
          <p:cNvSpPr txBox="1"/>
          <p:nvPr/>
        </p:nvSpPr>
        <p:spPr>
          <a:xfrm>
            <a:off x="416750" y="1003724"/>
            <a:ext cx="6098514" cy="369332"/>
          </a:xfrm>
          <a:prstGeom prst="rect">
            <a:avLst/>
          </a:prstGeom>
          <a:noFill/>
        </p:spPr>
        <p:txBody>
          <a:bodyPr wrap="square">
            <a:spAutoFit/>
          </a:bodyPr>
          <a:lstStyle/>
          <a:p>
            <a:r>
              <a:rPr lang="en-IN" b="0" i="0" dirty="0">
                <a:effectLst/>
                <a:latin typeface="Helvetica" pitchFamily="2" charset="0"/>
              </a:rPr>
              <a:t>Diagnostic indications for bronchoscopy :</a:t>
            </a:r>
            <a:endParaRPr lang="en-IN" dirty="0">
              <a:effectLst/>
              <a:latin typeface="Helvetica" pitchFamily="2" charset="0"/>
            </a:endParaRPr>
          </a:p>
        </p:txBody>
      </p:sp>
      <p:graphicFrame>
        <p:nvGraphicFramePr>
          <p:cNvPr id="5" name="Table 4">
            <a:extLst>
              <a:ext uri="{FF2B5EF4-FFF2-40B4-BE49-F238E27FC236}">
                <a16:creationId xmlns:a16="http://schemas.microsoft.com/office/drawing/2014/main" id="{E3B485FB-2A8E-616B-9471-19D6DC961F41}"/>
              </a:ext>
            </a:extLst>
          </p:cNvPr>
          <p:cNvGraphicFramePr>
            <a:graphicFrameLocks noGrp="1"/>
          </p:cNvGraphicFramePr>
          <p:nvPr>
            <p:extLst>
              <p:ext uri="{D42A27DB-BD31-4B8C-83A1-F6EECF244321}">
                <p14:modId xmlns:p14="http://schemas.microsoft.com/office/powerpoint/2010/main" val="1445394522"/>
              </p:ext>
            </p:extLst>
          </p:nvPr>
        </p:nvGraphicFramePr>
        <p:xfrm>
          <a:off x="517831" y="1462381"/>
          <a:ext cx="10799098" cy="3793338"/>
        </p:xfrm>
        <a:graphic>
          <a:graphicData uri="http://schemas.openxmlformats.org/drawingml/2006/table">
            <a:tbl>
              <a:tblPr firstRow="1" bandRow="1">
                <a:tableStyleId>{5C22544A-7EE6-4342-B048-85BDC9FD1C3A}</a:tableStyleId>
              </a:tblPr>
              <a:tblGrid>
                <a:gridCol w="5399549">
                  <a:extLst>
                    <a:ext uri="{9D8B030D-6E8A-4147-A177-3AD203B41FA5}">
                      <a16:colId xmlns:a16="http://schemas.microsoft.com/office/drawing/2014/main" val="1175370653"/>
                    </a:ext>
                  </a:extLst>
                </a:gridCol>
                <a:gridCol w="5399549">
                  <a:extLst>
                    <a:ext uri="{9D8B030D-6E8A-4147-A177-3AD203B41FA5}">
                      <a16:colId xmlns:a16="http://schemas.microsoft.com/office/drawing/2014/main" val="3986570027"/>
                    </a:ext>
                  </a:extLst>
                </a:gridCol>
              </a:tblGrid>
              <a:tr h="401324">
                <a:tc>
                  <a:txBody>
                    <a:bodyPr/>
                    <a:lstStyle/>
                    <a:p>
                      <a:r>
                        <a:rPr lang="en-US" dirty="0"/>
                        <a:t>Investigation of symptoms </a:t>
                      </a:r>
                    </a:p>
                  </a:txBody>
                  <a:tcPr/>
                </a:tc>
                <a:tc>
                  <a:txBody>
                    <a:bodyPr/>
                    <a:lstStyle/>
                    <a:p>
                      <a:r>
                        <a:rPr lang="en-US" dirty="0"/>
                        <a:t>Investigation of suspected neoplasm </a:t>
                      </a:r>
                    </a:p>
                  </a:txBody>
                  <a:tcPr/>
                </a:tc>
                <a:extLst>
                  <a:ext uri="{0D108BD9-81ED-4DB2-BD59-A6C34878D82A}">
                    <a16:rowId xmlns:a16="http://schemas.microsoft.com/office/drawing/2014/main" val="3358421470"/>
                  </a:ext>
                </a:extLst>
              </a:tr>
              <a:tr h="692697">
                <a:tc>
                  <a:txBody>
                    <a:bodyPr/>
                    <a:lstStyle/>
                    <a:p>
                      <a:r>
                        <a:rPr lang="en-US" dirty="0"/>
                        <a:t>Hemoptysis</a:t>
                      </a:r>
                    </a:p>
                  </a:txBody>
                  <a:tcPr/>
                </a:tc>
                <a:tc>
                  <a:txBody>
                    <a:bodyPr/>
                    <a:lstStyle/>
                    <a:p>
                      <a:r>
                        <a:rPr lang="en-US" dirty="0"/>
                        <a:t>Unexplained paralysis of vocal cords or hemidiaphragm </a:t>
                      </a:r>
                    </a:p>
                  </a:txBody>
                  <a:tcPr/>
                </a:tc>
                <a:extLst>
                  <a:ext uri="{0D108BD9-81ED-4DB2-BD59-A6C34878D82A}">
                    <a16:rowId xmlns:a16="http://schemas.microsoft.com/office/drawing/2014/main" val="205191960"/>
                  </a:ext>
                </a:extLst>
              </a:tr>
              <a:tr h="401324">
                <a:tc>
                  <a:txBody>
                    <a:bodyPr/>
                    <a:lstStyle/>
                    <a:p>
                      <a:r>
                        <a:rPr lang="en-US" dirty="0" err="1"/>
                        <a:t>Persistant</a:t>
                      </a:r>
                      <a:r>
                        <a:rPr lang="en-US" dirty="0"/>
                        <a:t> cough</a:t>
                      </a:r>
                    </a:p>
                  </a:txBody>
                  <a:tcPr/>
                </a:tc>
                <a:tc>
                  <a:txBody>
                    <a:bodyPr/>
                    <a:lstStyle/>
                    <a:p>
                      <a:r>
                        <a:rPr lang="en-US" dirty="0"/>
                        <a:t>Localized monophonic wheeze</a:t>
                      </a:r>
                    </a:p>
                  </a:txBody>
                  <a:tcPr/>
                </a:tc>
                <a:extLst>
                  <a:ext uri="{0D108BD9-81ED-4DB2-BD59-A6C34878D82A}">
                    <a16:rowId xmlns:a16="http://schemas.microsoft.com/office/drawing/2014/main" val="1180898843"/>
                  </a:ext>
                </a:extLst>
              </a:tr>
              <a:tr h="401324">
                <a:tc>
                  <a:txBody>
                    <a:bodyPr/>
                    <a:lstStyle/>
                    <a:p>
                      <a:r>
                        <a:rPr lang="en-US" dirty="0"/>
                        <a:t>Recurrent infection </a:t>
                      </a:r>
                    </a:p>
                  </a:txBody>
                  <a:tcPr/>
                </a:tc>
                <a:tc>
                  <a:txBody>
                    <a:bodyPr/>
                    <a:lstStyle/>
                    <a:p>
                      <a:r>
                        <a:rPr lang="en-US" dirty="0"/>
                        <a:t>Suspicious sputum cytology </a:t>
                      </a:r>
                    </a:p>
                  </a:txBody>
                  <a:tcPr/>
                </a:tc>
                <a:extLst>
                  <a:ext uri="{0D108BD9-81ED-4DB2-BD59-A6C34878D82A}">
                    <a16:rowId xmlns:a16="http://schemas.microsoft.com/office/drawing/2014/main" val="2037596661"/>
                  </a:ext>
                </a:extLst>
              </a:tr>
              <a:tr h="401324">
                <a:tc>
                  <a:txBody>
                    <a:bodyPr/>
                    <a:lstStyle/>
                    <a:p>
                      <a:r>
                        <a:rPr lang="en-US" dirty="0"/>
                        <a:t>Stridor </a:t>
                      </a:r>
                    </a:p>
                  </a:txBody>
                  <a:tcPr/>
                </a:tc>
                <a:tc>
                  <a:txBody>
                    <a:bodyPr/>
                    <a:lstStyle/>
                    <a:p>
                      <a:r>
                        <a:rPr lang="en-US" dirty="0"/>
                        <a:t>Unexplained pleural effusion</a:t>
                      </a:r>
                    </a:p>
                  </a:txBody>
                  <a:tcPr/>
                </a:tc>
                <a:extLst>
                  <a:ext uri="{0D108BD9-81ED-4DB2-BD59-A6C34878D82A}">
                    <a16:rowId xmlns:a16="http://schemas.microsoft.com/office/drawing/2014/main" val="250946104"/>
                  </a:ext>
                </a:extLst>
              </a:tr>
              <a:tr h="692697">
                <a:tc>
                  <a:txBody>
                    <a:bodyPr/>
                    <a:lstStyle/>
                    <a:p>
                      <a:endParaRPr lang="en-US" dirty="0"/>
                    </a:p>
                  </a:txBody>
                  <a:tcPr/>
                </a:tc>
                <a:tc>
                  <a:txBody>
                    <a:bodyPr/>
                    <a:lstStyle/>
                    <a:p>
                      <a:r>
                        <a:rPr lang="en-US" dirty="0"/>
                        <a:t>Mediastinal tissue diagnosis and staging </a:t>
                      </a:r>
                    </a:p>
                  </a:txBody>
                  <a:tcPr/>
                </a:tc>
                <a:extLst>
                  <a:ext uri="{0D108BD9-81ED-4DB2-BD59-A6C34878D82A}">
                    <a16:rowId xmlns:a16="http://schemas.microsoft.com/office/drawing/2014/main" val="484360502"/>
                  </a:ext>
                </a:extLst>
              </a:tr>
              <a:tr h="401324">
                <a:tc>
                  <a:txBody>
                    <a:bodyPr/>
                    <a:lstStyle/>
                    <a:p>
                      <a:endParaRPr lang="en-US"/>
                    </a:p>
                  </a:txBody>
                  <a:tcPr/>
                </a:tc>
                <a:tc>
                  <a:txBody>
                    <a:bodyPr/>
                    <a:lstStyle/>
                    <a:p>
                      <a:r>
                        <a:rPr lang="en-US" dirty="0"/>
                        <a:t>Assess for lung resection </a:t>
                      </a:r>
                    </a:p>
                  </a:txBody>
                  <a:tcPr/>
                </a:tc>
                <a:extLst>
                  <a:ext uri="{0D108BD9-81ED-4DB2-BD59-A6C34878D82A}">
                    <a16:rowId xmlns:a16="http://schemas.microsoft.com/office/drawing/2014/main" val="2699126032"/>
                  </a:ext>
                </a:extLst>
              </a:tr>
              <a:tr h="401324">
                <a:tc>
                  <a:txBody>
                    <a:bodyPr/>
                    <a:lstStyle/>
                    <a:p>
                      <a:endParaRPr lang="en-US" dirty="0"/>
                    </a:p>
                  </a:txBody>
                  <a:tcPr/>
                </a:tc>
                <a:tc>
                  <a:txBody>
                    <a:bodyPr/>
                    <a:lstStyle/>
                    <a:p>
                      <a:r>
                        <a:rPr lang="en-US" dirty="0"/>
                        <a:t>Staging of lung carcinoma </a:t>
                      </a:r>
                    </a:p>
                  </a:txBody>
                  <a:tcPr/>
                </a:tc>
                <a:extLst>
                  <a:ext uri="{0D108BD9-81ED-4DB2-BD59-A6C34878D82A}">
                    <a16:rowId xmlns:a16="http://schemas.microsoft.com/office/drawing/2014/main" val="430123875"/>
                  </a:ext>
                </a:extLst>
              </a:tr>
            </a:tbl>
          </a:graphicData>
        </a:graphic>
      </p:graphicFrame>
      <p:graphicFrame>
        <p:nvGraphicFramePr>
          <p:cNvPr id="6" name="Table 5">
            <a:extLst>
              <a:ext uri="{FF2B5EF4-FFF2-40B4-BE49-F238E27FC236}">
                <a16:creationId xmlns:a16="http://schemas.microsoft.com/office/drawing/2014/main" id="{933DD4B3-1F9F-6638-CDF1-231B83265C4F}"/>
              </a:ext>
            </a:extLst>
          </p:cNvPr>
          <p:cNvGraphicFramePr>
            <a:graphicFrameLocks noGrp="1"/>
          </p:cNvGraphicFramePr>
          <p:nvPr>
            <p:extLst>
              <p:ext uri="{D42A27DB-BD31-4B8C-83A1-F6EECF244321}">
                <p14:modId xmlns:p14="http://schemas.microsoft.com/office/powerpoint/2010/main" val="1170854453"/>
              </p:ext>
            </p:extLst>
          </p:nvPr>
        </p:nvGraphicFramePr>
        <p:xfrm>
          <a:off x="517831" y="5255719"/>
          <a:ext cx="10799098" cy="1509590"/>
        </p:xfrm>
        <a:graphic>
          <a:graphicData uri="http://schemas.openxmlformats.org/drawingml/2006/table">
            <a:tbl>
              <a:tblPr firstRow="1" bandRow="1">
                <a:tableStyleId>{5C22544A-7EE6-4342-B048-85BDC9FD1C3A}</a:tableStyleId>
              </a:tblPr>
              <a:tblGrid>
                <a:gridCol w="5399549">
                  <a:extLst>
                    <a:ext uri="{9D8B030D-6E8A-4147-A177-3AD203B41FA5}">
                      <a16:colId xmlns:a16="http://schemas.microsoft.com/office/drawing/2014/main" val="3328587407"/>
                    </a:ext>
                  </a:extLst>
                </a:gridCol>
                <a:gridCol w="5399549">
                  <a:extLst>
                    <a:ext uri="{9D8B030D-6E8A-4147-A177-3AD203B41FA5}">
                      <a16:colId xmlns:a16="http://schemas.microsoft.com/office/drawing/2014/main" val="1906697884"/>
                    </a:ext>
                  </a:extLst>
                </a:gridCol>
              </a:tblGrid>
              <a:tr h="434755">
                <a:tc>
                  <a:txBody>
                    <a:bodyPr/>
                    <a:lstStyle/>
                    <a:p>
                      <a:r>
                        <a:rPr lang="en-US" dirty="0"/>
                        <a:t>Assessment of recurrent infection </a:t>
                      </a:r>
                    </a:p>
                  </a:txBody>
                  <a:tcPr/>
                </a:tc>
                <a:tc>
                  <a:txBody>
                    <a:bodyPr/>
                    <a:lstStyle/>
                    <a:p>
                      <a:r>
                        <a:rPr lang="en-US" dirty="0"/>
                        <a:t>Assessment of diffuse lung disease </a:t>
                      </a:r>
                    </a:p>
                  </a:txBody>
                  <a:tcPr/>
                </a:tc>
                <a:extLst>
                  <a:ext uri="{0D108BD9-81ED-4DB2-BD59-A6C34878D82A}">
                    <a16:rowId xmlns:a16="http://schemas.microsoft.com/office/drawing/2014/main" val="4082454847"/>
                  </a:ext>
                </a:extLst>
              </a:tr>
              <a:tr h="434755">
                <a:tc>
                  <a:txBody>
                    <a:bodyPr/>
                    <a:lstStyle/>
                    <a:p>
                      <a:r>
                        <a:rPr lang="en-US" dirty="0"/>
                        <a:t>Identification of organisms by BAL , TBLB .</a:t>
                      </a:r>
                    </a:p>
                  </a:txBody>
                  <a:tcPr/>
                </a:tc>
                <a:tc>
                  <a:txBody>
                    <a:bodyPr/>
                    <a:lstStyle/>
                    <a:p>
                      <a:r>
                        <a:rPr lang="en-US" dirty="0"/>
                        <a:t>Interstitial lung disease </a:t>
                      </a:r>
                    </a:p>
                  </a:txBody>
                  <a:tcPr/>
                </a:tc>
                <a:extLst>
                  <a:ext uri="{0D108BD9-81ED-4DB2-BD59-A6C34878D82A}">
                    <a16:rowId xmlns:a16="http://schemas.microsoft.com/office/drawing/2014/main" val="364108903"/>
                  </a:ext>
                </a:extLst>
              </a:tr>
              <a:tr h="434755">
                <a:tc>
                  <a:txBody>
                    <a:bodyPr/>
                    <a:lstStyle/>
                    <a:p>
                      <a:r>
                        <a:rPr lang="en-US" dirty="0"/>
                        <a:t>Evaluate the airway abnormality in </a:t>
                      </a:r>
                      <a:r>
                        <a:rPr lang="en-US" dirty="0" err="1"/>
                        <a:t>persistant</a:t>
                      </a:r>
                      <a:r>
                        <a:rPr lang="en-US" dirty="0"/>
                        <a:t> infection ( obstruction )</a:t>
                      </a:r>
                    </a:p>
                  </a:txBody>
                  <a:tcPr/>
                </a:tc>
                <a:tc>
                  <a:txBody>
                    <a:bodyPr/>
                    <a:lstStyle/>
                    <a:p>
                      <a:r>
                        <a:rPr lang="en-US" dirty="0"/>
                        <a:t>Drug induced lung disorders </a:t>
                      </a:r>
                    </a:p>
                  </a:txBody>
                  <a:tcPr/>
                </a:tc>
                <a:extLst>
                  <a:ext uri="{0D108BD9-81ED-4DB2-BD59-A6C34878D82A}">
                    <a16:rowId xmlns:a16="http://schemas.microsoft.com/office/drawing/2014/main" val="2693506103"/>
                  </a:ext>
                </a:extLst>
              </a:tr>
            </a:tbl>
          </a:graphicData>
        </a:graphic>
      </p:graphicFrame>
      <p:sp>
        <p:nvSpPr>
          <p:cNvPr id="2" name="Rectangle 1">
            <a:extLst>
              <a:ext uri="{FF2B5EF4-FFF2-40B4-BE49-F238E27FC236}">
                <a16:creationId xmlns:a16="http://schemas.microsoft.com/office/drawing/2014/main" id="{E6303712-BF54-D161-1D02-B27B06327B1A}"/>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spTree>
    <p:extLst>
      <p:ext uri="{BB962C8B-B14F-4D97-AF65-F5344CB8AC3E}">
        <p14:creationId xmlns:p14="http://schemas.microsoft.com/office/powerpoint/2010/main" val="3342358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F8093C-375A-5054-AB24-6CDAFFA62BB4}"/>
              </a:ext>
            </a:extLst>
          </p:cNvPr>
          <p:cNvSpPr txBox="1"/>
          <p:nvPr/>
        </p:nvSpPr>
        <p:spPr>
          <a:xfrm>
            <a:off x="768060" y="1027129"/>
            <a:ext cx="10923257" cy="1477328"/>
          </a:xfrm>
          <a:prstGeom prst="rect">
            <a:avLst/>
          </a:prstGeom>
          <a:noFill/>
        </p:spPr>
        <p:txBody>
          <a:bodyPr wrap="square">
            <a:spAutoFit/>
          </a:bodyPr>
          <a:lstStyle/>
          <a:p>
            <a:r>
              <a:rPr lang="en-IN" b="0" i="0" dirty="0">
                <a:effectLst/>
                <a:latin typeface="Helvetica" pitchFamily="2" charset="0"/>
              </a:rPr>
              <a:t>B. Therapeutic bronchoscopy</a:t>
            </a:r>
          </a:p>
          <a:p>
            <a:endParaRPr lang="en-IN" dirty="0">
              <a:effectLst/>
              <a:latin typeface="Helvetica" pitchFamily="2" charset="0"/>
            </a:endParaRPr>
          </a:p>
          <a:p>
            <a:r>
              <a:rPr lang="en-IN" b="0" i="0" dirty="0">
                <a:effectLst/>
                <a:latin typeface="Helvetica" pitchFamily="2" charset="0"/>
              </a:rPr>
              <a:t>Therapeutic bronchoscopy is traditionally performed for malignant disease. However there is some benign condition where therapeutic bronchoscopy is indicated for example emphysema and bronchial asthma.</a:t>
            </a:r>
            <a:endParaRPr lang="en-IN" dirty="0">
              <a:effectLst/>
              <a:latin typeface="Helvetica" pitchFamily="2" charset="0"/>
            </a:endParaRPr>
          </a:p>
          <a:p>
            <a:endParaRPr lang="en-IN" dirty="0">
              <a:latin typeface="Helvetica" pitchFamily="2" charset="0"/>
            </a:endParaRPr>
          </a:p>
        </p:txBody>
      </p:sp>
      <p:sp>
        <p:nvSpPr>
          <p:cNvPr id="2" name="Rectangle 1">
            <a:extLst>
              <a:ext uri="{FF2B5EF4-FFF2-40B4-BE49-F238E27FC236}">
                <a16:creationId xmlns:a16="http://schemas.microsoft.com/office/drawing/2014/main" id="{F74EB31B-326A-6B1C-B38D-1C7EB213F2C0}"/>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graphicFrame>
        <p:nvGraphicFramePr>
          <p:cNvPr id="4" name="Table 3">
            <a:extLst>
              <a:ext uri="{FF2B5EF4-FFF2-40B4-BE49-F238E27FC236}">
                <a16:creationId xmlns:a16="http://schemas.microsoft.com/office/drawing/2014/main" id="{9E63E87E-CDED-5B9D-1CC1-AB5826500590}"/>
              </a:ext>
            </a:extLst>
          </p:cNvPr>
          <p:cNvGraphicFramePr>
            <a:graphicFrameLocks noGrp="1"/>
          </p:cNvGraphicFramePr>
          <p:nvPr>
            <p:extLst>
              <p:ext uri="{D42A27DB-BD31-4B8C-83A1-F6EECF244321}">
                <p14:modId xmlns:p14="http://schemas.microsoft.com/office/powerpoint/2010/main" val="151781559"/>
              </p:ext>
            </p:extLst>
          </p:nvPr>
        </p:nvGraphicFramePr>
        <p:xfrm>
          <a:off x="768060" y="2288147"/>
          <a:ext cx="8128000" cy="434848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584752340"/>
                    </a:ext>
                  </a:extLst>
                </a:gridCol>
              </a:tblGrid>
              <a:tr h="370840">
                <a:tc>
                  <a:txBody>
                    <a:bodyPr/>
                    <a:lstStyle/>
                    <a:p>
                      <a:r>
                        <a:rPr lang="en-US" dirty="0"/>
                        <a:t>Indications for therapeutic bronchoscopy</a:t>
                      </a:r>
                    </a:p>
                  </a:txBody>
                  <a:tcPr/>
                </a:tc>
                <a:extLst>
                  <a:ext uri="{0D108BD9-81ED-4DB2-BD59-A6C34878D82A}">
                    <a16:rowId xmlns:a16="http://schemas.microsoft.com/office/drawing/2014/main" val="3982593702"/>
                  </a:ext>
                </a:extLst>
              </a:tr>
              <a:tr h="370840">
                <a:tc>
                  <a:txBody>
                    <a:bodyPr/>
                    <a:lstStyle/>
                    <a:p>
                      <a:r>
                        <a:rPr lang="en-US" dirty="0"/>
                        <a:t>Pulmonary toilet </a:t>
                      </a:r>
                    </a:p>
                  </a:txBody>
                  <a:tcPr/>
                </a:tc>
                <a:extLst>
                  <a:ext uri="{0D108BD9-81ED-4DB2-BD59-A6C34878D82A}">
                    <a16:rowId xmlns:a16="http://schemas.microsoft.com/office/drawing/2014/main" val="733063412"/>
                  </a:ext>
                </a:extLst>
              </a:tr>
              <a:tr h="370840">
                <a:tc>
                  <a:txBody>
                    <a:bodyPr/>
                    <a:lstStyle/>
                    <a:p>
                      <a:r>
                        <a:rPr lang="en-US" dirty="0"/>
                        <a:t>Removal of foreign body </a:t>
                      </a:r>
                    </a:p>
                  </a:txBody>
                  <a:tcPr/>
                </a:tc>
                <a:extLst>
                  <a:ext uri="{0D108BD9-81ED-4DB2-BD59-A6C34878D82A}">
                    <a16:rowId xmlns:a16="http://schemas.microsoft.com/office/drawing/2014/main" val="3984467042"/>
                  </a:ext>
                </a:extLst>
              </a:tr>
              <a:tr h="370840">
                <a:tc>
                  <a:txBody>
                    <a:bodyPr/>
                    <a:lstStyle/>
                    <a:p>
                      <a:r>
                        <a:rPr lang="en-US" dirty="0"/>
                        <a:t>Removal of Endobronchial tissue by brachytherapy , laser , photodynamic therapy, cryotherapy and electrosurgery </a:t>
                      </a:r>
                    </a:p>
                  </a:txBody>
                  <a:tcPr/>
                </a:tc>
                <a:extLst>
                  <a:ext uri="{0D108BD9-81ED-4DB2-BD59-A6C34878D82A}">
                    <a16:rowId xmlns:a16="http://schemas.microsoft.com/office/drawing/2014/main" val="2871977442"/>
                  </a:ext>
                </a:extLst>
              </a:tr>
              <a:tr h="370840">
                <a:tc>
                  <a:txBody>
                    <a:bodyPr/>
                    <a:lstStyle/>
                    <a:p>
                      <a:r>
                        <a:rPr lang="en-US" dirty="0"/>
                        <a:t>Stent placement </a:t>
                      </a:r>
                    </a:p>
                  </a:txBody>
                  <a:tcPr/>
                </a:tc>
                <a:extLst>
                  <a:ext uri="{0D108BD9-81ED-4DB2-BD59-A6C34878D82A}">
                    <a16:rowId xmlns:a16="http://schemas.microsoft.com/office/drawing/2014/main" val="4038620426"/>
                  </a:ext>
                </a:extLst>
              </a:tr>
              <a:tr h="370840">
                <a:tc>
                  <a:txBody>
                    <a:bodyPr/>
                    <a:lstStyle/>
                    <a:p>
                      <a:r>
                        <a:rPr lang="en-US" dirty="0"/>
                        <a:t>Drainage of abscess </a:t>
                      </a:r>
                    </a:p>
                  </a:txBody>
                  <a:tcPr/>
                </a:tc>
                <a:extLst>
                  <a:ext uri="{0D108BD9-81ED-4DB2-BD59-A6C34878D82A}">
                    <a16:rowId xmlns:a16="http://schemas.microsoft.com/office/drawing/2014/main" val="2929914210"/>
                  </a:ext>
                </a:extLst>
              </a:tr>
              <a:tr h="370840">
                <a:tc>
                  <a:txBody>
                    <a:bodyPr/>
                    <a:lstStyle/>
                    <a:p>
                      <a:r>
                        <a:rPr lang="en-US" dirty="0"/>
                        <a:t>Shield of persistent air leak in pneumothorax </a:t>
                      </a:r>
                    </a:p>
                  </a:txBody>
                  <a:tcPr/>
                </a:tc>
                <a:extLst>
                  <a:ext uri="{0D108BD9-81ED-4DB2-BD59-A6C34878D82A}">
                    <a16:rowId xmlns:a16="http://schemas.microsoft.com/office/drawing/2014/main" val="3529812391"/>
                  </a:ext>
                </a:extLst>
              </a:tr>
              <a:tr h="370840">
                <a:tc>
                  <a:txBody>
                    <a:bodyPr/>
                    <a:lstStyle/>
                    <a:p>
                      <a:r>
                        <a:rPr lang="en-US" dirty="0"/>
                        <a:t>Intralesional injection</a:t>
                      </a:r>
                    </a:p>
                  </a:txBody>
                  <a:tcPr/>
                </a:tc>
                <a:extLst>
                  <a:ext uri="{0D108BD9-81ED-4DB2-BD59-A6C34878D82A}">
                    <a16:rowId xmlns:a16="http://schemas.microsoft.com/office/drawing/2014/main" val="898475231"/>
                  </a:ext>
                </a:extLst>
              </a:tr>
              <a:tr h="370840">
                <a:tc>
                  <a:txBody>
                    <a:bodyPr/>
                    <a:lstStyle/>
                    <a:p>
                      <a:r>
                        <a:rPr lang="en-US" dirty="0"/>
                        <a:t>Intubation</a:t>
                      </a:r>
                    </a:p>
                  </a:txBody>
                  <a:tcPr/>
                </a:tc>
                <a:extLst>
                  <a:ext uri="{0D108BD9-81ED-4DB2-BD59-A6C34878D82A}">
                    <a16:rowId xmlns:a16="http://schemas.microsoft.com/office/drawing/2014/main" val="3534112230"/>
                  </a:ext>
                </a:extLst>
              </a:tr>
              <a:tr h="370840">
                <a:tc>
                  <a:txBody>
                    <a:bodyPr/>
                    <a:lstStyle/>
                    <a:p>
                      <a:r>
                        <a:rPr lang="en-US" dirty="0"/>
                        <a:t>Airway maintenance in hemoptysis </a:t>
                      </a:r>
                    </a:p>
                  </a:txBody>
                  <a:tcPr/>
                </a:tc>
                <a:extLst>
                  <a:ext uri="{0D108BD9-81ED-4DB2-BD59-A6C34878D82A}">
                    <a16:rowId xmlns:a16="http://schemas.microsoft.com/office/drawing/2014/main" val="117466075"/>
                  </a:ext>
                </a:extLst>
              </a:tr>
              <a:tr h="370840">
                <a:tc>
                  <a:txBody>
                    <a:bodyPr/>
                    <a:lstStyle/>
                    <a:p>
                      <a:r>
                        <a:rPr lang="en-US" dirty="0"/>
                        <a:t>Bronchial thermoplasty </a:t>
                      </a:r>
                    </a:p>
                  </a:txBody>
                  <a:tcPr/>
                </a:tc>
                <a:extLst>
                  <a:ext uri="{0D108BD9-81ED-4DB2-BD59-A6C34878D82A}">
                    <a16:rowId xmlns:a16="http://schemas.microsoft.com/office/drawing/2014/main" val="557704667"/>
                  </a:ext>
                </a:extLst>
              </a:tr>
            </a:tbl>
          </a:graphicData>
        </a:graphic>
      </p:graphicFrame>
    </p:spTree>
    <p:extLst>
      <p:ext uri="{BB962C8B-B14F-4D97-AF65-F5344CB8AC3E}">
        <p14:creationId xmlns:p14="http://schemas.microsoft.com/office/powerpoint/2010/main" val="529812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456AFD-494F-1AE3-0653-1931BC582A51}"/>
              </a:ext>
            </a:extLst>
          </p:cNvPr>
          <p:cNvSpPr txBox="1"/>
          <p:nvPr/>
        </p:nvSpPr>
        <p:spPr>
          <a:xfrm>
            <a:off x="299884" y="948690"/>
            <a:ext cx="11592232" cy="5940088"/>
          </a:xfrm>
          <a:prstGeom prst="rect">
            <a:avLst/>
          </a:prstGeom>
          <a:noFill/>
        </p:spPr>
        <p:txBody>
          <a:bodyPr wrap="square">
            <a:spAutoFit/>
          </a:bodyPr>
          <a:lstStyle/>
          <a:p>
            <a:r>
              <a:rPr lang="en-IN" sz="2000" b="0" i="0" u="sng" dirty="0">
                <a:effectLst/>
                <a:latin typeface="Helvetica" pitchFamily="2" charset="0"/>
              </a:rPr>
              <a:t>PROCEDURE</a:t>
            </a:r>
          </a:p>
          <a:p>
            <a:endParaRPr lang="en-IN" sz="2000" dirty="0">
              <a:effectLst/>
              <a:latin typeface="Helvetica" pitchFamily="2" charset="0"/>
            </a:endParaRPr>
          </a:p>
          <a:p>
            <a:pPr>
              <a:buFont typeface="+mj-lt"/>
              <a:buAutoNum type="arabicPeriod"/>
            </a:pPr>
            <a:r>
              <a:rPr lang="en-IN" sz="2000" b="0" i="0" dirty="0">
                <a:effectLst/>
                <a:latin typeface="Helvetica" pitchFamily="2" charset="0"/>
              </a:rPr>
              <a:t>﻿﻿﻿The patient should fast for at least 4 hr prior to the procedure.</a:t>
            </a:r>
          </a:p>
          <a:p>
            <a:pPr>
              <a:buFont typeface="+mj-lt"/>
              <a:buAutoNum type="arabicPeriod"/>
            </a:pPr>
            <a:endParaRPr lang="en-IN" sz="2000" dirty="0">
              <a:effectLst/>
              <a:latin typeface="Helvetica" pitchFamily="2" charset="0"/>
            </a:endParaRPr>
          </a:p>
          <a:p>
            <a:pPr>
              <a:buFont typeface="+mj-lt"/>
              <a:buAutoNum type="arabicPeriod"/>
            </a:pPr>
            <a:r>
              <a:rPr lang="en-IN" sz="2000" b="0" i="0" dirty="0">
                <a:effectLst/>
                <a:latin typeface="Helvetica" pitchFamily="2" charset="0"/>
              </a:rPr>
              <a:t>﻿﻿﻿The oropharynx is anesthetized with 4% xylocaine or nebulize with 4% </a:t>
            </a:r>
            <a:r>
              <a:rPr lang="en-IN" sz="2000" b="0" i="0" dirty="0" err="1">
                <a:effectLst/>
                <a:latin typeface="Helvetica" pitchFamily="2" charset="0"/>
              </a:rPr>
              <a:t>xylocain</a:t>
            </a:r>
            <a:r>
              <a:rPr lang="en-IN" sz="2000" b="0" i="0" dirty="0">
                <a:effectLst/>
                <a:latin typeface="Helvetica" pitchFamily="2" charset="0"/>
              </a:rPr>
              <a:t> for 15 to 20 minutes with jet nebulizer and the nasal passage with 2% lidocaine.</a:t>
            </a:r>
          </a:p>
          <a:p>
            <a:pPr>
              <a:buFont typeface="+mj-lt"/>
              <a:buAutoNum type="arabicPeriod"/>
            </a:pPr>
            <a:endParaRPr lang="en-IN" sz="2000" dirty="0">
              <a:effectLst/>
              <a:latin typeface="Helvetica" pitchFamily="2" charset="0"/>
            </a:endParaRPr>
          </a:p>
          <a:p>
            <a:pPr>
              <a:buFont typeface="+mj-lt"/>
              <a:buAutoNum type="arabicPeriod"/>
            </a:pPr>
            <a:r>
              <a:rPr lang="en-IN" sz="2000" b="0" i="0" dirty="0">
                <a:effectLst/>
                <a:latin typeface="Helvetica" pitchFamily="2" charset="0"/>
              </a:rPr>
              <a:t>﻿﻿﻿Venous access should always be secured before the procedure.</a:t>
            </a:r>
          </a:p>
          <a:p>
            <a:pPr>
              <a:buFont typeface="+mj-lt"/>
              <a:buAutoNum type="arabicPeriod"/>
            </a:pPr>
            <a:endParaRPr lang="en-IN" sz="2000" dirty="0">
              <a:effectLst/>
              <a:latin typeface="Helvetica" pitchFamily="2" charset="0"/>
            </a:endParaRPr>
          </a:p>
          <a:p>
            <a:pPr>
              <a:buFont typeface="+mj-lt"/>
              <a:buAutoNum type="arabicPeriod"/>
            </a:pPr>
            <a:r>
              <a:rPr lang="en-IN" sz="2000" b="0" i="0" dirty="0">
                <a:effectLst/>
                <a:latin typeface="Helvetica" pitchFamily="2" charset="0"/>
              </a:rPr>
              <a:t>﻿﻿﻿Oxygen saturation should be checked before the procedure, if required oxygen should be administered via a single nasal cannula.</a:t>
            </a:r>
          </a:p>
          <a:p>
            <a:pPr>
              <a:buFont typeface="+mj-lt"/>
              <a:buAutoNum type="arabicPeriod"/>
            </a:pPr>
            <a:endParaRPr lang="en-IN" sz="2000" dirty="0">
              <a:effectLst/>
              <a:latin typeface="Helvetica" pitchFamily="2" charset="0"/>
            </a:endParaRPr>
          </a:p>
          <a:p>
            <a:pPr>
              <a:buFont typeface="+mj-lt"/>
              <a:buAutoNum type="arabicPeriod"/>
            </a:pPr>
            <a:r>
              <a:rPr lang="en-IN" sz="2000" b="0" i="0" dirty="0">
                <a:effectLst/>
                <a:latin typeface="Helvetica" pitchFamily="2" charset="0"/>
              </a:rPr>
              <a:t>﻿﻿﻿The patient should be placed in supine position.</a:t>
            </a:r>
          </a:p>
          <a:p>
            <a:pPr>
              <a:buFont typeface="+mj-lt"/>
              <a:buAutoNum type="arabicPeriod"/>
            </a:pPr>
            <a:endParaRPr lang="en-IN" sz="2000" dirty="0">
              <a:effectLst/>
              <a:latin typeface="Helvetica" pitchFamily="2" charset="0"/>
            </a:endParaRPr>
          </a:p>
          <a:p>
            <a:pPr>
              <a:buFont typeface="+mj-lt"/>
              <a:buAutoNum type="arabicPeriod"/>
            </a:pPr>
            <a:r>
              <a:rPr lang="en-IN" sz="2000" b="0" i="0" dirty="0">
                <a:effectLst/>
                <a:latin typeface="Helvetica" pitchFamily="2" charset="0"/>
              </a:rPr>
              <a:t>﻿﻿﻿Generally bronchoscopy is performed without sedation, but some patients may require conscious sedation.</a:t>
            </a:r>
          </a:p>
          <a:p>
            <a:pPr>
              <a:buFont typeface="+mj-lt"/>
              <a:buAutoNum type="arabicPeriod"/>
            </a:pPr>
            <a:endParaRPr lang="en-IN" sz="2000" dirty="0">
              <a:effectLst/>
              <a:latin typeface="Helvetica" pitchFamily="2" charset="0"/>
            </a:endParaRPr>
          </a:p>
          <a:p>
            <a:pPr>
              <a:buFont typeface="+mj-lt"/>
              <a:buAutoNum type="arabicPeriod"/>
            </a:pPr>
            <a:r>
              <a:rPr lang="en-IN" sz="2000" b="0" i="0" dirty="0">
                <a:effectLst/>
                <a:latin typeface="Helvetica" pitchFamily="2" charset="0"/>
              </a:rPr>
              <a:t>﻿﻿﻿In the nasal approach, the bronchoscope is lubricated with 2% lidocaine gel and passed through the nares under direct vision. It is then inserted in to the nasopharynx until the epiglottis is visualized.</a:t>
            </a:r>
            <a:endParaRPr lang="en-IN" sz="2000" dirty="0">
              <a:effectLst/>
              <a:latin typeface="Helvetica" pitchFamily="2" charset="0"/>
            </a:endParaRPr>
          </a:p>
        </p:txBody>
      </p:sp>
      <p:sp>
        <p:nvSpPr>
          <p:cNvPr id="6" name="Rectangle 5">
            <a:extLst>
              <a:ext uri="{FF2B5EF4-FFF2-40B4-BE49-F238E27FC236}">
                <a16:creationId xmlns:a16="http://schemas.microsoft.com/office/drawing/2014/main" id="{282428F3-63BD-28B4-9F57-ABA4BC3D750F}"/>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spTree>
    <p:extLst>
      <p:ext uri="{BB962C8B-B14F-4D97-AF65-F5344CB8AC3E}">
        <p14:creationId xmlns:p14="http://schemas.microsoft.com/office/powerpoint/2010/main" val="3593658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1324DC-9898-6F47-7C06-7617EA8EC4DF}"/>
              </a:ext>
            </a:extLst>
          </p:cNvPr>
          <p:cNvSpPr txBox="1"/>
          <p:nvPr/>
        </p:nvSpPr>
        <p:spPr>
          <a:xfrm>
            <a:off x="501445" y="1365598"/>
            <a:ext cx="11189109" cy="3785652"/>
          </a:xfrm>
          <a:prstGeom prst="rect">
            <a:avLst/>
          </a:prstGeom>
          <a:noFill/>
        </p:spPr>
        <p:txBody>
          <a:bodyPr wrap="square">
            <a:spAutoFit/>
          </a:bodyPr>
          <a:lstStyle/>
          <a:p>
            <a:r>
              <a:rPr lang="en-IN" sz="2000" dirty="0">
                <a:latin typeface="Arial" panose="020B0604020202020204" pitchFamily="34" charset="0"/>
                <a:cs typeface="Arial" panose="020B0604020202020204" pitchFamily="34" charset="0"/>
              </a:rPr>
              <a:t>8.</a:t>
            </a:r>
            <a:r>
              <a:rPr lang="en-IN" sz="2000" b="0" i="0" dirty="0">
                <a:effectLst/>
                <a:latin typeface="Arial" panose="020B0604020202020204" pitchFamily="34" charset="0"/>
                <a:cs typeface="Arial" panose="020B0604020202020204" pitchFamily="34" charset="0"/>
              </a:rPr>
              <a:t> The movement of the vocal cords is assessed, and they are then anesthetized using 2 ml 1% lidocaine, and the vocal cords are examined for abduction and adduction and for any pathology.</a:t>
            </a:r>
            <a:endParaRPr lang="en-IN" sz="2000" dirty="0">
              <a:latin typeface="Arial" panose="020B0604020202020204" pitchFamily="34" charset="0"/>
              <a:cs typeface="Arial" panose="020B0604020202020204" pitchFamily="34" charset="0"/>
            </a:endParaRPr>
          </a:p>
          <a:p>
            <a:endParaRPr lang="en-IN" sz="2000" dirty="0">
              <a:effectLst/>
              <a:latin typeface="Arial" panose="020B0604020202020204" pitchFamily="34" charset="0"/>
              <a:cs typeface="Arial" panose="020B0604020202020204" pitchFamily="34" charset="0"/>
            </a:endParaRPr>
          </a:p>
          <a:p>
            <a:r>
              <a:rPr lang="en-IN" sz="2000" dirty="0">
                <a:latin typeface="Arial" panose="020B0604020202020204" pitchFamily="34" charset="0"/>
                <a:cs typeface="Arial" panose="020B0604020202020204" pitchFamily="34" charset="0"/>
              </a:rPr>
              <a:t>9</a:t>
            </a:r>
            <a:r>
              <a:rPr lang="en-IN" sz="2000" b="0" i="0" dirty="0">
                <a:effectLst/>
                <a:latin typeface="Arial" panose="020B0604020202020204" pitchFamily="34" charset="0"/>
                <a:cs typeface="Arial" panose="020B0604020202020204" pitchFamily="34" charset="0"/>
              </a:rPr>
              <a:t>.﻿  After examination of vocal cords the bronchoscope is advanced through the widest part of the glottis and taking care not to touch vocal cords.</a:t>
            </a:r>
          </a:p>
          <a:p>
            <a:endParaRPr lang="en-IN" sz="2000" dirty="0">
              <a:effectLst/>
              <a:latin typeface="Arial" panose="020B0604020202020204" pitchFamily="34" charset="0"/>
              <a:cs typeface="Arial" panose="020B0604020202020204" pitchFamily="34" charset="0"/>
            </a:endParaRPr>
          </a:p>
          <a:p>
            <a:r>
              <a:rPr lang="en-IN" sz="2000" dirty="0">
                <a:latin typeface="Arial" panose="020B0604020202020204" pitchFamily="34" charset="0"/>
                <a:cs typeface="Arial" panose="020B0604020202020204" pitchFamily="34" charset="0"/>
              </a:rPr>
              <a:t>10. </a:t>
            </a:r>
            <a:r>
              <a:rPr lang="en-IN" sz="2000" b="0" i="0" dirty="0">
                <a:effectLst/>
                <a:latin typeface="Arial" panose="020B0604020202020204" pitchFamily="34" charset="0"/>
                <a:cs typeface="Arial" panose="020B0604020202020204" pitchFamily="34" charset="0"/>
              </a:rPr>
              <a:t>When bronchoscope is in the trachea further 2 ml of 1% lidocaine is administered in the trachea, carina and right and left main bronchi.</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11. Then advancing the bronchoscope first in right bronchus then left. The airways are </a:t>
            </a:r>
            <a:r>
              <a:rPr lang="en-IN" sz="2000" dirty="0">
                <a:latin typeface="Arial" panose="020B0604020202020204" pitchFamily="34" charset="0"/>
                <a:cs typeface="Arial" panose="020B0604020202020204" pitchFamily="34" charset="0"/>
              </a:rPr>
              <a:t>c</a:t>
            </a:r>
            <a:r>
              <a:rPr lang="en-IN" sz="2000" b="0" i="0" dirty="0">
                <a:effectLst/>
                <a:latin typeface="Arial" panose="020B0604020202020204" pitchFamily="34" charset="0"/>
                <a:cs typeface="Arial" panose="020B0604020202020204" pitchFamily="34" charset="0"/>
              </a:rPr>
              <a:t>arefully inspected down to the subsegmental level for the presence of endobronchial lesions or mucosal abnormalities</a:t>
            </a:r>
            <a:r>
              <a:rPr lang="en-IN" sz="1800" b="0" i="0" dirty="0">
                <a:effectLst/>
                <a:latin typeface="Helvetica" pitchFamily="2" charset="0"/>
              </a:rPr>
              <a:t>.</a:t>
            </a:r>
            <a:endParaRPr lang="en-IN" sz="1800" dirty="0">
              <a:effectLst/>
              <a:latin typeface="Helvetica" pitchFamily="2" charset="0"/>
            </a:endParaRPr>
          </a:p>
        </p:txBody>
      </p:sp>
      <p:sp>
        <p:nvSpPr>
          <p:cNvPr id="6" name="Rectangle 5">
            <a:extLst>
              <a:ext uri="{FF2B5EF4-FFF2-40B4-BE49-F238E27FC236}">
                <a16:creationId xmlns:a16="http://schemas.microsoft.com/office/drawing/2014/main" id="{C8E08851-1758-F5DB-EA31-AC91032EAC2F}"/>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spTree>
    <p:extLst>
      <p:ext uri="{BB962C8B-B14F-4D97-AF65-F5344CB8AC3E}">
        <p14:creationId xmlns:p14="http://schemas.microsoft.com/office/powerpoint/2010/main" val="1468572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926C07-696E-6F86-17F7-1C64C92A6577}"/>
              </a:ext>
            </a:extLst>
          </p:cNvPr>
          <p:cNvSpPr txBox="1"/>
          <p:nvPr/>
        </p:nvSpPr>
        <p:spPr>
          <a:xfrm>
            <a:off x="175211" y="1004179"/>
            <a:ext cx="2310142" cy="677108"/>
          </a:xfrm>
          <a:prstGeom prst="rect">
            <a:avLst/>
          </a:prstGeom>
          <a:noFill/>
        </p:spPr>
        <p:txBody>
          <a:bodyPr wrap="square" rtlCol="0">
            <a:spAutoFit/>
          </a:bodyPr>
          <a:lstStyle/>
          <a:p>
            <a:pPr algn="l"/>
            <a:r>
              <a:rPr lang="en-IN" dirty="0"/>
              <a:t> </a:t>
            </a:r>
            <a:r>
              <a:rPr lang="en-IN" dirty="0">
                <a:latin typeface="Arial" panose="020B0604020202020204" pitchFamily="34" charset="0"/>
                <a:cs typeface="Arial" panose="020B0604020202020204" pitchFamily="34" charset="0"/>
              </a:rPr>
              <a:t>(</a:t>
            </a:r>
            <a:r>
              <a:rPr lang="en-IN" sz="2000" dirty="0">
                <a:latin typeface="Arial" panose="020B0604020202020204" pitchFamily="34" charset="0"/>
                <a:cs typeface="Arial" panose="020B0604020202020204" pitchFamily="34" charset="0"/>
              </a:rPr>
              <a:t>Contraindications) </a:t>
            </a:r>
            <a:endParaRPr lang="en-US" sz="20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1CDD69B-4B06-8D83-F1D6-2B5B183C0F93}"/>
              </a:ext>
            </a:extLst>
          </p:cNvPr>
          <p:cNvGraphicFramePr>
            <a:graphicFrameLocks noGrp="1"/>
          </p:cNvGraphicFramePr>
          <p:nvPr>
            <p:extLst>
              <p:ext uri="{D42A27DB-BD31-4B8C-83A1-F6EECF244321}">
                <p14:modId xmlns:p14="http://schemas.microsoft.com/office/powerpoint/2010/main" val="3158281492"/>
              </p:ext>
            </p:extLst>
          </p:nvPr>
        </p:nvGraphicFramePr>
        <p:xfrm>
          <a:off x="301027" y="1931359"/>
          <a:ext cx="10779928" cy="1584960"/>
        </p:xfrm>
        <a:graphic>
          <a:graphicData uri="http://schemas.openxmlformats.org/drawingml/2006/table">
            <a:tbl>
              <a:tblPr firstRow="1" bandRow="1">
                <a:tableStyleId>{5C22544A-7EE6-4342-B048-85BDC9FD1C3A}</a:tableStyleId>
              </a:tblPr>
              <a:tblGrid>
                <a:gridCol w="5389964">
                  <a:extLst>
                    <a:ext uri="{9D8B030D-6E8A-4147-A177-3AD203B41FA5}">
                      <a16:colId xmlns:a16="http://schemas.microsoft.com/office/drawing/2014/main" val="935542070"/>
                    </a:ext>
                  </a:extLst>
                </a:gridCol>
                <a:gridCol w="5389964">
                  <a:extLst>
                    <a:ext uri="{9D8B030D-6E8A-4147-A177-3AD203B41FA5}">
                      <a16:colId xmlns:a16="http://schemas.microsoft.com/office/drawing/2014/main" val="2095654021"/>
                    </a:ext>
                  </a:extLst>
                </a:gridCol>
              </a:tblGrid>
              <a:tr h="370840">
                <a:tc>
                  <a:txBody>
                    <a:bodyPr/>
                    <a:lstStyle/>
                    <a:p>
                      <a:r>
                        <a:rPr lang="en-US" sz="2000" dirty="0">
                          <a:latin typeface="Arial" panose="020B0604020202020204" pitchFamily="34" charset="0"/>
                          <a:cs typeface="Arial" panose="020B0604020202020204" pitchFamily="34" charset="0"/>
                        </a:rPr>
                        <a:t>Absolute Contraindications </a:t>
                      </a:r>
                    </a:p>
                  </a:txBody>
                  <a:tcPr/>
                </a:tc>
                <a:tc>
                  <a:txBody>
                    <a:bodyPr/>
                    <a:lstStyle/>
                    <a:p>
                      <a:r>
                        <a:rPr lang="en-US" sz="2000" dirty="0">
                          <a:latin typeface="Arial" panose="020B0604020202020204" pitchFamily="34" charset="0"/>
                          <a:cs typeface="Arial" panose="020B0604020202020204" pitchFamily="34" charset="0"/>
                        </a:rPr>
                        <a:t>Relative contraindications </a:t>
                      </a:r>
                    </a:p>
                  </a:txBody>
                  <a:tcPr/>
                </a:tc>
                <a:extLst>
                  <a:ext uri="{0D108BD9-81ED-4DB2-BD59-A6C34878D82A}">
                    <a16:rowId xmlns:a16="http://schemas.microsoft.com/office/drawing/2014/main" val="1599187137"/>
                  </a:ext>
                </a:extLst>
              </a:tr>
              <a:tr h="370840">
                <a:tc>
                  <a:txBody>
                    <a:bodyPr/>
                    <a:lstStyle/>
                    <a:p>
                      <a:r>
                        <a:rPr lang="en-US" sz="2000" dirty="0">
                          <a:latin typeface="Arial" panose="020B0604020202020204" pitchFamily="34" charset="0"/>
                          <a:cs typeface="Arial" panose="020B0604020202020204" pitchFamily="34" charset="0"/>
                        </a:rPr>
                        <a:t>Uncooperative patient</a:t>
                      </a:r>
                    </a:p>
                  </a:txBody>
                  <a:tcPr/>
                </a:tc>
                <a:tc>
                  <a:txBody>
                    <a:bodyPr/>
                    <a:lstStyle/>
                    <a:p>
                      <a:r>
                        <a:rPr lang="en-US" sz="2000" dirty="0">
                          <a:latin typeface="Arial" panose="020B0604020202020204" pitchFamily="34" charset="0"/>
                          <a:cs typeface="Arial" panose="020B0604020202020204" pitchFamily="34" charset="0"/>
                        </a:rPr>
                        <a:t>Malignant arrhythmia </a:t>
                      </a:r>
                    </a:p>
                  </a:txBody>
                  <a:tcPr/>
                </a:tc>
                <a:extLst>
                  <a:ext uri="{0D108BD9-81ED-4DB2-BD59-A6C34878D82A}">
                    <a16:rowId xmlns:a16="http://schemas.microsoft.com/office/drawing/2014/main" val="399891652"/>
                  </a:ext>
                </a:extLst>
              </a:tr>
              <a:tr h="370840">
                <a:tc>
                  <a:txBody>
                    <a:bodyPr/>
                    <a:lstStyle/>
                    <a:p>
                      <a:r>
                        <a:rPr lang="en-US" sz="2000" dirty="0">
                          <a:latin typeface="Arial" panose="020B0604020202020204" pitchFamily="34" charset="0"/>
                          <a:cs typeface="Arial" panose="020B0604020202020204" pitchFamily="34" charset="0"/>
                        </a:rPr>
                        <a:t>Hypoxia patient (SpO2)</a:t>
                      </a:r>
                    </a:p>
                  </a:txBody>
                  <a:tcPr/>
                </a:tc>
                <a:tc>
                  <a:txBody>
                    <a:bodyPr/>
                    <a:lstStyle/>
                    <a:p>
                      <a:r>
                        <a:rPr lang="en-US" sz="2000" dirty="0">
                          <a:latin typeface="Arial" panose="020B0604020202020204" pitchFamily="34" charset="0"/>
                          <a:cs typeface="Arial" panose="020B0604020202020204" pitchFamily="34" charset="0"/>
                        </a:rPr>
                        <a:t>Unstable Angina </a:t>
                      </a:r>
                    </a:p>
                  </a:txBody>
                  <a:tcPr/>
                </a:tc>
                <a:extLst>
                  <a:ext uri="{0D108BD9-81ED-4DB2-BD59-A6C34878D82A}">
                    <a16:rowId xmlns:a16="http://schemas.microsoft.com/office/drawing/2014/main" val="313127610"/>
                  </a:ext>
                </a:extLst>
              </a:tr>
              <a:tr h="370840">
                <a:tc>
                  <a:txBody>
                    <a:bodyPr/>
                    <a:lstStyle/>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Bleeding diathesis </a:t>
                      </a:r>
                    </a:p>
                  </a:txBody>
                  <a:tcPr/>
                </a:tc>
                <a:extLst>
                  <a:ext uri="{0D108BD9-81ED-4DB2-BD59-A6C34878D82A}">
                    <a16:rowId xmlns:a16="http://schemas.microsoft.com/office/drawing/2014/main" val="1075362539"/>
                  </a:ext>
                </a:extLst>
              </a:tr>
            </a:tbl>
          </a:graphicData>
        </a:graphic>
      </p:graphicFrame>
      <p:sp>
        <p:nvSpPr>
          <p:cNvPr id="3" name="Rectangle 2">
            <a:extLst>
              <a:ext uri="{FF2B5EF4-FFF2-40B4-BE49-F238E27FC236}">
                <a16:creationId xmlns:a16="http://schemas.microsoft.com/office/drawing/2014/main" id="{D745ACB8-D7C9-9B22-14B2-C1DA5A5A7D51}"/>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graphicFrame>
        <p:nvGraphicFramePr>
          <p:cNvPr id="5" name="Table 4">
            <a:extLst>
              <a:ext uri="{FF2B5EF4-FFF2-40B4-BE49-F238E27FC236}">
                <a16:creationId xmlns:a16="http://schemas.microsoft.com/office/drawing/2014/main" id="{254274CF-BF10-A552-D1EA-2B9A9CAC5EFF}"/>
              </a:ext>
            </a:extLst>
          </p:cNvPr>
          <p:cNvGraphicFramePr>
            <a:graphicFrameLocks noGrp="1"/>
          </p:cNvGraphicFramePr>
          <p:nvPr>
            <p:extLst>
              <p:ext uri="{D42A27DB-BD31-4B8C-83A1-F6EECF244321}">
                <p14:modId xmlns:p14="http://schemas.microsoft.com/office/powerpoint/2010/main" val="2130115228"/>
              </p:ext>
            </p:extLst>
          </p:nvPr>
        </p:nvGraphicFramePr>
        <p:xfrm>
          <a:off x="301027" y="3476381"/>
          <a:ext cx="10779928" cy="2377440"/>
        </p:xfrm>
        <a:graphic>
          <a:graphicData uri="http://schemas.openxmlformats.org/drawingml/2006/table">
            <a:tbl>
              <a:tblPr firstRow="1" bandRow="1">
                <a:tableStyleId>{5C22544A-7EE6-4342-B048-85BDC9FD1C3A}</a:tableStyleId>
              </a:tblPr>
              <a:tblGrid>
                <a:gridCol w="10779928">
                  <a:extLst>
                    <a:ext uri="{9D8B030D-6E8A-4147-A177-3AD203B41FA5}">
                      <a16:colId xmlns:a16="http://schemas.microsoft.com/office/drawing/2014/main" val="2719953163"/>
                    </a:ext>
                  </a:extLst>
                </a:gridCol>
              </a:tblGrid>
              <a:tr h="370840">
                <a:tc>
                  <a:txBody>
                    <a:bodyPr/>
                    <a:lstStyle/>
                    <a:p>
                      <a:r>
                        <a:rPr lang="en-US" sz="2000" dirty="0">
                          <a:latin typeface="Arial" panose="020B0604020202020204" pitchFamily="34" charset="0"/>
                          <a:cs typeface="Arial" panose="020B0604020202020204" pitchFamily="34" charset="0"/>
                        </a:rPr>
                        <a:t>Factors associated with increased risk of complications </a:t>
                      </a:r>
                    </a:p>
                  </a:txBody>
                  <a:tcPr/>
                </a:tc>
                <a:extLst>
                  <a:ext uri="{0D108BD9-81ED-4DB2-BD59-A6C34878D82A}">
                    <a16:rowId xmlns:a16="http://schemas.microsoft.com/office/drawing/2014/main" val="2205502938"/>
                  </a:ext>
                </a:extLst>
              </a:tr>
              <a:tr h="370840">
                <a:tc>
                  <a:txBody>
                    <a:bodyPr/>
                    <a:lstStyle/>
                    <a:p>
                      <a:r>
                        <a:rPr lang="en-US" sz="2000" dirty="0">
                          <a:latin typeface="Arial" panose="020B0604020202020204" pitchFamily="34" charset="0"/>
                          <a:cs typeface="Arial" panose="020B0604020202020204" pitchFamily="34" charset="0"/>
                        </a:rPr>
                        <a:t>Unconscious patient </a:t>
                      </a:r>
                    </a:p>
                  </a:txBody>
                  <a:tcPr/>
                </a:tc>
                <a:extLst>
                  <a:ext uri="{0D108BD9-81ED-4DB2-BD59-A6C34878D82A}">
                    <a16:rowId xmlns:a16="http://schemas.microsoft.com/office/drawing/2014/main" val="1727280575"/>
                  </a:ext>
                </a:extLst>
              </a:tr>
              <a:tr h="370840">
                <a:tc>
                  <a:txBody>
                    <a:bodyPr/>
                    <a:lstStyle/>
                    <a:p>
                      <a:r>
                        <a:rPr lang="en-US" sz="2000" dirty="0">
                          <a:latin typeface="Arial" panose="020B0604020202020204" pitchFamily="34" charset="0"/>
                          <a:cs typeface="Arial" panose="020B0604020202020204" pitchFamily="34" charset="0"/>
                        </a:rPr>
                        <a:t>Recent unstable angina </a:t>
                      </a:r>
                    </a:p>
                  </a:txBody>
                  <a:tcPr/>
                </a:tc>
                <a:extLst>
                  <a:ext uri="{0D108BD9-81ED-4DB2-BD59-A6C34878D82A}">
                    <a16:rowId xmlns:a16="http://schemas.microsoft.com/office/drawing/2014/main" val="57811662"/>
                  </a:ext>
                </a:extLst>
              </a:tr>
              <a:tr h="370840">
                <a:tc>
                  <a:txBody>
                    <a:bodyPr/>
                    <a:lstStyle/>
                    <a:p>
                      <a:r>
                        <a:rPr lang="en-US" sz="2000" dirty="0">
                          <a:latin typeface="Arial" panose="020B0604020202020204" pitchFamily="34" charset="0"/>
                          <a:cs typeface="Arial" panose="020B0604020202020204" pitchFamily="34" charset="0"/>
                        </a:rPr>
                        <a:t>Moderate hypoxemia or hypercarbia </a:t>
                      </a:r>
                    </a:p>
                  </a:txBody>
                  <a:tcPr/>
                </a:tc>
                <a:extLst>
                  <a:ext uri="{0D108BD9-81ED-4DB2-BD59-A6C34878D82A}">
                    <a16:rowId xmlns:a16="http://schemas.microsoft.com/office/drawing/2014/main" val="2277793347"/>
                  </a:ext>
                </a:extLst>
              </a:tr>
              <a:tr h="370840">
                <a:tc>
                  <a:txBody>
                    <a:bodyPr/>
                    <a:lstStyle/>
                    <a:p>
                      <a:r>
                        <a:rPr lang="en-US" sz="2000" dirty="0">
                          <a:latin typeface="Arial" panose="020B0604020202020204" pitchFamily="34" charset="0"/>
                          <a:cs typeface="Arial" panose="020B0604020202020204" pitchFamily="34" charset="0"/>
                        </a:rPr>
                        <a:t>Pulmonary hypertension immunosuppression</a:t>
                      </a:r>
                    </a:p>
                  </a:txBody>
                  <a:tcPr/>
                </a:tc>
                <a:extLst>
                  <a:ext uri="{0D108BD9-81ED-4DB2-BD59-A6C34878D82A}">
                    <a16:rowId xmlns:a16="http://schemas.microsoft.com/office/drawing/2014/main" val="2000454384"/>
                  </a:ext>
                </a:extLst>
              </a:tr>
              <a:tr h="370840">
                <a:tc>
                  <a:txBody>
                    <a:bodyPr/>
                    <a:lstStyle/>
                    <a:p>
                      <a:r>
                        <a:rPr lang="en-US" sz="2000" dirty="0">
                          <a:latin typeface="Arial" panose="020B0604020202020204" pitchFamily="34" charset="0"/>
                          <a:cs typeface="Arial" panose="020B0604020202020204" pitchFamily="34" charset="0"/>
                        </a:rPr>
                        <a:t>Superior Vena cava obstruction </a:t>
                      </a:r>
                    </a:p>
                  </a:txBody>
                  <a:tcPr/>
                </a:tc>
                <a:extLst>
                  <a:ext uri="{0D108BD9-81ED-4DB2-BD59-A6C34878D82A}">
                    <a16:rowId xmlns:a16="http://schemas.microsoft.com/office/drawing/2014/main" val="3846761684"/>
                  </a:ext>
                </a:extLst>
              </a:tr>
            </a:tbl>
          </a:graphicData>
        </a:graphic>
      </p:graphicFrame>
    </p:spTree>
    <p:extLst>
      <p:ext uri="{BB962C8B-B14F-4D97-AF65-F5344CB8AC3E}">
        <p14:creationId xmlns:p14="http://schemas.microsoft.com/office/powerpoint/2010/main" val="471189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85234-45DF-3A49-D529-0964FF6FFC5C}"/>
              </a:ext>
            </a:extLst>
          </p:cNvPr>
          <p:cNvSpPr txBox="1"/>
          <p:nvPr/>
        </p:nvSpPr>
        <p:spPr>
          <a:xfrm>
            <a:off x="294969" y="843046"/>
            <a:ext cx="11464413" cy="2246769"/>
          </a:xfrm>
          <a:prstGeom prst="rect">
            <a:avLst/>
          </a:prstGeom>
          <a:noFill/>
        </p:spPr>
        <p:txBody>
          <a:bodyPr wrap="square">
            <a:spAutoFit/>
          </a:bodyPr>
          <a:lstStyle/>
          <a:p>
            <a:r>
              <a:rPr lang="en-IN" sz="2000" b="0" i="0" u="sng" dirty="0">
                <a:effectLst/>
                <a:latin typeface="Arial" panose="020B0604020202020204" pitchFamily="34" charset="0"/>
                <a:cs typeface="Arial" panose="020B0604020202020204" pitchFamily="34" charset="0"/>
              </a:rPr>
              <a:t>COMPLICATIONS</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The adverse effects of flexible bronchoscopy may be due to the sedation, the local </a:t>
            </a:r>
            <a:r>
              <a:rPr lang="en-IN" sz="2000" b="0" i="0" dirty="0" err="1">
                <a:effectLst/>
                <a:latin typeface="Arial" panose="020B0604020202020204" pitchFamily="34" charset="0"/>
                <a:cs typeface="Arial" panose="020B0604020202020204" pitchFamily="34" charset="0"/>
              </a:rPr>
              <a:t>anesthesia</a:t>
            </a:r>
            <a:r>
              <a:rPr lang="en-IN" sz="2000" b="0" i="0" dirty="0">
                <a:effectLst/>
                <a:latin typeface="Arial" panose="020B0604020202020204" pitchFamily="34" charset="0"/>
                <a:cs typeface="Arial" panose="020B0604020202020204" pitchFamily="34" charset="0"/>
              </a:rPr>
              <a:t> or may be due to procedure. The overall incidence of complications is about 2% and mortality from the procedure is less than 0.02%</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Complications of flexible bronchoscopy</a:t>
            </a:r>
            <a:endParaRPr lang="en-IN" sz="2000" dirty="0">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F54DFE3-D509-0DFE-3CAF-E87DE1306231}"/>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graphicFrame>
        <p:nvGraphicFramePr>
          <p:cNvPr id="7" name="Table 6">
            <a:extLst>
              <a:ext uri="{FF2B5EF4-FFF2-40B4-BE49-F238E27FC236}">
                <a16:creationId xmlns:a16="http://schemas.microsoft.com/office/drawing/2014/main" id="{111420BE-A1E9-BB22-0E1C-B6F702708405}"/>
              </a:ext>
            </a:extLst>
          </p:cNvPr>
          <p:cNvGraphicFramePr>
            <a:graphicFrameLocks noGrp="1"/>
          </p:cNvGraphicFramePr>
          <p:nvPr>
            <p:extLst>
              <p:ext uri="{D42A27DB-BD31-4B8C-83A1-F6EECF244321}">
                <p14:modId xmlns:p14="http://schemas.microsoft.com/office/powerpoint/2010/main" val="3763873503"/>
              </p:ext>
            </p:extLst>
          </p:nvPr>
        </p:nvGraphicFramePr>
        <p:xfrm>
          <a:off x="432618" y="3018461"/>
          <a:ext cx="10700774" cy="1854200"/>
        </p:xfrm>
        <a:graphic>
          <a:graphicData uri="http://schemas.openxmlformats.org/drawingml/2006/table">
            <a:tbl>
              <a:tblPr firstRow="1" bandRow="1">
                <a:tableStyleId>{5C22544A-7EE6-4342-B048-85BDC9FD1C3A}</a:tableStyleId>
              </a:tblPr>
              <a:tblGrid>
                <a:gridCol w="5350387">
                  <a:extLst>
                    <a:ext uri="{9D8B030D-6E8A-4147-A177-3AD203B41FA5}">
                      <a16:colId xmlns:a16="http://schemas.microsoft.com/office/drawing/2014/main" val="3401804772"/>
                    </a:ext>
                  </a:extLst>
                </a:gridCol>
                <a:gridCol w="5350387">
                  <a:extLst>
                    <a:ext uri="{9D8B030D-6E8A-4147-A177-3AD203B41FA5}">
                      <a16:colId xmlns:a16="http://schemas.microsoft.com/office/drawing/2014/main" val="3057707962"/>
                    </a:ext>
                  </a:extLst>
                </a:gridCol>
              </a:tblGrid>
              <a:tr h="370840">
                <a:tc>
                  <a:txBody>
                    <a:bodyPr/>
                    <a:lstStyle/>
                    <a:p>
                      <a:r>
                        <a:rPr lang="en-US" dirty="0"/>
                        <a:t>Sedative use in procedure </a:t>
                      </a:r>
                    </a:p>
                  </a:txBody>
                  <a:tcPr/>
                </a:tc>
                <a:tc>
                  <a:txBody>
                    <a:bodyPr/>
                    <a:lstStyle/>
                    <a:p>
                      <a:r>
                        <a:rPr lang="en-US" dirty="0"/>
                        <a:t>Lignocaine related </a:t>
                      </a:r>
                    </a:p>
                  </a:txBody>
                  <a:tcPr/>
                </a:tc>
                <a:extLst>
                  <a:ext uri="{0D108BD9-81ED-4DB2-BD59-A6C34878D82A}">
                    <a16:rowId xmlns:a16="http://schemas.microsoft.com/office/drawing/2014/main" val="3789197174"/>
                  </a:ext>
                </a:extLst>
              </a:tr>
              <a:tr h="370840">
                <a:tc>
                  <a:txBody>
                    <a:bodyPr/>
                    <a:lstStyle/>
                    <a:p>
                      <a:r>
                        <a:rPr lang="en-US" dirty="0"/>
                        <a:t>Respiratory depression </a:t>
                      </a:r>
                    </a:p>
                  </a:txBody>
                  <a:tcPr/>
                </a:tc>
                <a:tc>
                  <a:txBody>
                    <a:bodyPr/>
                    <a:lstStyle/>
                    <a:p>
                      <a:r>
                        <a:rPr lang="en-US" dirty="0"/>
                        <a:t>Bradycardia </a:t>
                      </a:r>
                    </a:p>
                  </a:txBody>
                  <a:tcPr/>
                </a:tc>
                <a:extLst>
                  <a:ext uri="{0D108BD9-81ED-4DB2-BD59-A6C34878D82A}">
                    <a16:rowId xmlns:a16="http://schemas.microsoft.com/office/drawing/2014/main" val="3823278309"/>
                  </a:ext>
                </a:extLst>
              </a:tr>
              <a:tr h="370840">
                <a:tc>
                  <a:txBody>
                    <a:bodyPr/>
                    <a:lstStyle/>
                    <a:p>
                      <a:r>
                        <a:rPr lang="en-US" dirty="0"/>
                        <a:t>Cardiovascular effects (hypotension )</a:t>
                      </a:r>
                    </a:p>
                  </a:txBody>
                  <a:tcPr/>
                </a:tc>
                <a:tc>
                  <a:txBody>
                    <a:bodyPr/>
                    <a:lstStyle/>
                    <a:p>
                      <a:r>
                        <a:rPr lang="en-US" dirty="0"/>
                        <a:t>Seizures </a:t>
                      </a:r>
                    </a:p>
                  </a:txBody>
                  <a:tcPr/>
                </a:tc>
                <a:extLst>
                  <a:ext uri="{0D108BD9-81ED-4DB2-BD59-A6C34878D82A}">
                    <a16:rowId xmlns:a16="http://schemas.microsoft.com/office/drawing/2014/main" val="1970902917"/>
                  </a:ext>
                </a:extLst>
              </a:tr>
              <a:tr h="370840">
                <a:tc>
                  <a:txBody>
                    <a:bodyPr/>
                    <a:lstStyle/>
                    <a:p>
                      <a:endParaRPr lang="en-US"/>
                    </a:p>
                  </a:txBody>
                  <a:tcPr/>
                </a:tc>
                <a:tc>
                  <a:txBody>
                    <a:bodyPr/>
                    <a:lstStyle/>
                    <a:p>
                      <a:r>
                        <a:rPr lang="en-US" dirty="0"/>
                        <a:t>Bronchospasm </a:t>
                      </a:r>
                    </a:p>
                  </a:txBody>
                  <a:tcPr/>
                </a:tc>
                <a:extLst>
                  <a:ext uri="{0D108BD9-81ED-4DB2-BD59-A6C34878D82A}">
                    <a16:rowId xmlns:a16="http://schemas.microsoft.com/office/drawing/2014/main" val="4053989492"/>
                  </a:ext>
                </a:extLst>
              </a:tr>
              <a:tr h="370840">
                <a:tc>
                  <a:txBody>
                    <a:bodyPr/>
                    <a:lstStyle/>
                    <a:p>
                      <a:endParaRPr lang="en-US"/>
                    </a:p>
                  </a:txBody>
                  <a:tcPr/>
                </a:tc>
                <a:tc>
                  <a:txBody>
                    <a:bodyPr/>
                    <a:lstStyle/>
                    <a:p>
                      <a:r>
                        <a:rPr lang="en-US" dirty="0"/>
                        <a:t>Laryngeal spasm </a:t>
                      </a:r>
                    </a:p>
                  </a:txBody>
                  <a:tcPr/>
                </a:tc>
                <a:extLst>
                  <a:ext uri="{0D108BD9-81ED-4DB2-BD59-A6C34878D82A}">
                    <a16:rowId xmlns:a16="http://schemas.microsoft.com/office/drawing/2014/main" val="1988344448"/>
                  </a:ext>
                </a:extLst>
              </a:tr>
            </a:tbl>
          </a:graphicData>
        </a:graphic>
      </p:graphicFrame>
      <p:graphicFrame>
        <p:nvGraphicFramePr>
          <p:cNvPr id="2" name="Table 1">
            <a:extLst>
              <a:ext uri="{FF2B5EF4-FFF2-40B4-BE49-F238E27FC236}">
                <a16:creationId xmlns:a16="http://schemas.microsoft.com/office/drawing/2014/main" id="{CE2F36B7-6519-7532-F301-3DD7BC9BF109}"/>
              </a:ext>
            </a:extLst>
          </p:cNvPr>
          <p:cNvGraphicFramePr>
            <a:graphicFrameLocks noGrp="1"/>
          </p:cNvGraphicFramePr>
          <p:nvPr>
            <p:extLst>
              <p:ext uri="{D42A27DB-BD31-4B8C-83A1-F6EECF244321}">
                <p14:modId xmlns:p14="http://schemas.microsoft.com/office/powerpoint/2010/main" val="2873107056"/>
              </p:ext>
            </p:extLst>
          </p:nvPr>
        </p:nvGraphicFramePr>
        <p:xfrm>
          <a:off x="432618" y="4872661"/>
          <a:ext cx="10700774" cy="1854200"/>
        </p:xfrm>
        <a:graphic>
          <a:graphicData uri="http://schemas.openxmlformats.org/drawingml/2006/table">
            <a:tbl>
              <a:tblPr firstRow="1" bandRow="1">
                <a:tableStyleId>{5C22544A-7EE6-4342-B048-85BDC9FD1C3A}</a:tableStyleId>
              </a:tblPr>
              <a:tblGrid>
                <a:gridCol w="10700774">
                  <a:extLst>
                    <a:ext uri="{9D8B030D-6E8A-4147-A177-3AD203B41FA5}">
                      <a16:colId xmlns:a16="http://schemas.microsoft.com/office/drawing/2014/main" val="2275630083"/>
                    </a:ext>
                  </a:extLst>
                </a:gridCol>
              </a:tblGrid>
              <a:tr h="370840">
                <a:tc>
                  <a:txBody>
                    <a:bodyPr/>
                    <a:lstStyle/>
                    <a:p>
                      <a:r>
                        <a:rPr lang="en-US" dirty="0"/>
                        <a:t>Procedure related complication </a:t>
                      </a:r>
                    </a:p>
                  </a:txBody>
                  <a:tcPr/>
                </a:tc>
                <a:extLst>
                  <a:ext uri="{0D108BD9-81ED-4DB2-BD59-A6C34878D82A}">
                    <a16:rowId xmlns:a16="http://schemas.microsoft.com/office/drawing/2014/main" val="3774319759"/>
                  </a:ext>
                </a:extLst>
              </a:tr>
              <a:tr h="370840">
                <a:tc>
                  <a:txBody>
                    <a:bodyPr/>
                    <a:lstStyle/>
                    <a:p>
                      <a:r>
                        <a:rPr lang="en-US" dirty="0"/>
                        <a:t>Bronchospasm </a:t>
                      </a:r>
                    </a:p>
                  </a:txBody>
                  <a:tcPr/>
                </a:tc>
                <a:extLst>
                  <a:ext uri="{0D108BD9-81ED-4DB2-BD59-A6C34878D82A}">
                    <a16:rowId xmlns:a16="http://schemas.microsoft.com/office/drawing/2014/main" val="3978745617"/>
                  </a:ext>
                </a:extLst>
              </a:tr>
              <a:tr h="370840">
                <a:tc>
                  <a:txBody>
                    <a:bodyPr/>
                    <a:lstStyle/>
                    <a:p>
                      <a:r>
                        <a:rPr lang="en-US" dirty="0"/>
                        <a:t>Laryngospasm </a:t>
                      </a:r>
                    </a:p>
                  </a:txBody>
                  <a:tcPr/>
                </a:tc>
                <a:extLst>
                  <a:ext uri="{0D108BD9-81ED-4DB2-BD59-A6C34878D82A}">
                    <a16:rowId xmlns:a16="http://schemas.microsoft.com/office/drawing/2014/main" val="2044693516"/>
                  </a:ext>
                </a:extLst>
              </a:tr>
              <a:tr h="370840">
                <a:tc>
                  <a:txBody>
                    <a:bodyPr/>
                    <a:lstStyle/>
                    <a:p>
                      <a:r>
                        <a:rPr lang="en-US" dirty="0"/>
                        <a:t>Hypoxemia </a:t>
                      </a:r>
                    </a:p>
                  </a:txBody>
                  <a:tcPr/>
                </a:tc>
                <a:extLst>
                  <a:ext uri="{0D108BD9-81ED-4DB2-BD59-A6C34878D82A}">
                    <a16:rowId xmlns:a16="http://schemas.microsoft.com/office/drawing/2014/main" val="2652551432"/>
                  </a:ext>
                </a:extLst>
              </a:tr>
              <a:tr h="370840">
                <a:tc>
                  <a:txBody>
                    <a:bodyPr/>
                    <a:lstStyle/>
                    <a:p>
                      <a:r>
                        <a:rPr lang="en-US" dirty="0"/>
                        <a:t>Cardiac arrhythmia </a:t>
                      </a:r>
                    </a:p>
                  </a:txBody>
                  <a:tcPr/>
                </a:tc>
                <a:extLst>
                  <a:ext uri="{0D108BD9-81ED-4DB2-BD59-A6C34878D82A}">
                    <a16:rowId xmlns:a16="http://schemas.microsoft.com/office/drawing/2014/main" val="1494861737"/>
                  </a:ext>
                </a:extLst>
              </a:tr>
            </a:tbl>
          </a:graphicData>
        </a:graphic>
      </p:graphicFrame>
    </p:spTree>
    <p:extLst>
      <p:ext uri="{BB962C8B-B14F-4D97-AF65-F5344CB8AC3E}">
        <p14:creationId xmlns:p14="http://schemas.microsoft.com/office/powerpoint/2010/main" val="461116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516D48-9AB0-DF14-EE1A-B25D4C9D802E}"/>
              </a:ext>
            </a:extLst>
          </p:cNvPr>
          <p:cNvSpPr txBox="1"/>
          <p:nvPr/>
        </p:nvSpPr>
        <p:spPr>
          <a:xfrm>
            <a:off x="651346" y="1431465"/>
            <a:ext cx="10889308" cy="5601533"/>
          </a:xfrm>
          <a:prstGeom prst="rect">
            <a:avLst/>
          </a:prstGeom>
          <a:noFill/>
        </p:spPr>
        <p:txBody>
          <a:bodyPr wrap="square">
            <a:spAutoFit/>
          </a:bodyPr>
          <a:lstStyle/>
          <a:p>
            <a:r>
              <a:rPr lang="en-IN" sz="2000" b="0" i="0" u="sng" dirty="0">
                <a:effectLst/>
                <a:latin typeface="Arial" panose="020B0604020202020204" pitchFamily="34" charset="0"/>
                <a:cs typeface="Arial" panose="020B0604020202020204" pitchFamily="34" charset="0"/>
              </a:rPr>
              <a:t>PREREQUISITES</a:t>
            </a:r>
          </a:p>
          <a:p>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﻿Establish the indication of TBLB</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﻿Informed consent should be obtained from the patient after details of the procedure, goals and risks are explained.</a:t>
            </a:r>
          </a:p>
          <a:p>
            <a:pPr>
              <a:buFont typeface="+mj-lt"/>
              <a:buAutoNum type="arabicPeriod"/>
            </a:pPr>
            <a:r>
              <a:rPr lang="en-IN" sz="2000" b="0" i="0" dirty="0">
                <a:effectLst/>
                <a:latin typeface="Arial" panose="020B0604020202020204" pitchFamily="34" charset="0"/>
                <a:cs typeface="Arial" panose="020B0604020202020204" pitchFamily="34" charset="0"/>
              </a:rPr>
              <a:t>Ask the patient about the presence of familial or acquired </a:t>
            </a:r>
            <a:r>
              <a:rPr lang="en-IN" sz="2000" b="0" i="0" dirty="0" err="1">
                <a:effectLst/>
                <a:latin typeface="Arial" panose="020B0604020202020204" pitchFamily="34" charset="0"/>
                <a:cs typeface="Arial" panose="020B0604020202020204" pitchFamily="34" charset="0"/>
              </a:rPr>
              <a:t>hemorrhagic</a:t>
            </a:r>
            <a:r>
              <a:rPr lang="en-IN" sz="2000" b="0" i="0" dirty="0">
                <a:effectLst/>
                <a:latin typeface="Arial" panose="020B0604020202020204" pitchFamily="34" charset="0"/>
                <a:cs typeface="Arial" panose="020B0604020202020204" pitchFamily="34" charset="0"/>
              </a:rPr>
              <a:t> diathesis.</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﻿Check all coagulation profiles, serum creatinine before the procedure.</a:t>
            </a:r>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5. Procedure should be abandoned if there is:</a:t>
            </a:r>
            <a:endParaRPr lang="en-IN" sz="2000"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IN" sz="2000" b="0" i="0" dirty="0">
                <a:effectLst/>
                <a:latin typeface="Arial" panose="020B0604020202020204" pitchFamily="34" charset="0"/>
                <a:cs typeface="Arial" panose="020B0604020202020204" pitchFamily="34" charset="0"/>
              </a:rPr>
              <a:t>﻿Haemoglobin &lt;10 gm%</a:t>
            </a:r>
            <a:endParaRPr lang="en-IN" sz="2000"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IN" sz="2000" b="0" i="0" dirty="0">
                <a:effectLst/>
                <a:latin typeface="Arial" panose="020B0604020202020204" pitchFamily="34" charset="0"/>
                <a:cs typeface="Arial" panose="020B0604020202020204" pitchFamily="34" charset="0"/>
              </a:rPr>
              <a:t>﻿Platelet count &lt;50,000</a:t>
            </a:r>
            <a:endParaRPr lang="en-IN" sz="2000"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IN" sz="2000" b="0" i="0" dirty="0">
                <a:effectLst/>
                <a:latin typeface="Arial" panose="020B0604020202020204" pitchFamily="34" charset="0"/>
                <a:cs typeface="Arial" panose="020B0604020202020204" pitchFamily="34" charset="0"/>
              </a:rPr>
              <a:t>﻿Serum creatinine &gt; 3 mg/dl</a:t>
            </a:r>
            <a:endParaRPr lang="en-IN" sz="2000"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IN" sz="2000" b="0" i="0" dirty="0">
                <a:effectLst/>
                <a:latin typeface="Arial" panose="020B0604020202020204" pitchFamily="34" charset="0"/>
                <a:cs typeface="Arial" panose="020B0604020202020204" pitchFamily="34" charset="0"/>
              </a:rPr>
              <a:t>﻿Serum urea level of &gt;30 mg/</a:t>
            </a:r>
            <a:r>
              <a:rPr lang="en-IN" sz="2000" b="0" i="0" dirty="0" err="1">
                <a:effectLst/>
                <a:latin typeface="Arial" panose="020B0604020202020204" pitchFamily="34" charset="0"/>
                <a:cs typeface="Arial" panose="020B0604020202020204" pitchFamily="34" charset="0"/>
              </a:rPr>
              <a:t>dI</a:t>
            </a:r>
            <a:endParaRPr lang="en-IN" sz="2000"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IN" sz="2000" b="0" i="0" dirty="0">
                <a:effectLst/>
                <a:latin typeface="Arial" panose="020B0604020202020204" pitchFamily="34" charset="0"/>
                <a:cs typeface="Arial" panose="020B0604020202020204" pitchFamily="34" charset="0"/>
              </a:rPr>
              <a:t>﻿SPO2 &lt;90%</a:t>
            </a:r>
          </a:p>
          <a:p>
            <a:pPr>
              <a:buFont typeface="Arial" panose="020B0604020202020204" pitchFamily="34" charset="0"/>
              <a:buChar char="•"/>
            </a:pPr>
            <a:endParaRPr lang="en-IN" sz="2000" dirty="0">
              <a:effectLst/>
              <a:latin typeface="Arial" panose="020B0604020202020204" pitchFamily="34" charset="0"/>
              <a:cs typeface="Arial" panose="020B0604020202020204" pitchFamily="34" charset="0"/>
            </a:endParaRPr>
          </a:p>
          <a:p>
            <a:r>
              <a:rPr lang="en-IN" sz="2000" dirty="0">
                <a:latin typeface="Arial" panose="020B0604020202020204" pitchFamily="34" charset="0"/>
                <a:cs typeface="Arial" panose="020B0604020202020204" pitchFamily="34" charset="0"/>
              </a:rPr>
              <a:t>6. </a:t>
            </a:r>
            <a:r>
              <a:rPr lang="en-IN" sz="2000" b="0" i="0" dirty="0">
                <a:effectLst/>
                <a:latin typeface="Arial" panose="020B0604020202020204" pitchFamily="34" charset="0"/>
                <a:cs typeface="Arial" panose="020B0604020202020204" pitchFamily="34" charset="0"/>
              </a:rPr>
              <a:t>﻿Routine pulmonary function testing and ABG before TBLB are generally not necessary</a:t>
            </a:r>
            <a:endParaRPr lang="en-IN" sz="2000" dirty="0">
              <a:effectLst/>
              <a:latin typeface="Arial" panose="020B0604020202020204" pitchFamily="34" charset="0"/>
              <a:cs typeface="Arial" panose="020B0604020202020204" pitchFamily="34" charset="0"/>
            </a:endParaRPr>
          </a:p>
          <a:p>
            <a:r>
              <a:rPr lang="en-IN" sz="2000" dirty="0">
                <a:latin typeface="Arial" panose="020B0604020202020204" pitchFamily="34" charset="0"/>
                <a:cs typeface="Arial" panose="020B0604020202020204" pitchFamily="34" charset="0"/>
              </a:rPr>
              <a:t>7. </a:t>
            </a:r>
            <a:r>
              <a:rPr lang="en-IN" sz="2000" b="0" i="0" dirty="0">
                <a:effectLst/>
                <a:latin typeface="Arial" panose="020B0604020202020204" pitchFamily="34" charset="0"/>
                <a:cs typeface="Arial" panose="020B0604020202020204" pitchFamily="34" charset="0"/>
              </a:rPr>
              <a:t>Special imaging procedures such as HRCT are helpful in identifying the abnormal area to be biopsied.</a:t>
            </a:r>
          </a:p>
          <a:p>
            <a:pPr>
              <a:buFont typeface="+mj-lt"/>
              <a:buAutoNum type="arabicPeriod"/>
            </a:pPr>
            <a:endParaRPr lang="en-IN" dirty="0">
              <a:latin typeface="Helvetica" pitchFamily="2" charset="0"/>
            </a:endParaRPr>
          </a:p>
        </p:txBody>
      </p:sp>
      <p:sp>
        <p:nvSpPr>
          <p:cNvPr id="2" name="Rectangle 1">
            <a:extLst>
              <a:ext uri="{FF2B5EF4-FFF2-40B4-BE49-F238E27FC236}">
                <a16:creationId xmlns:a16="http://schemas.microsoft.com/office/drawing/2014/main" id="{EE7EAEE8-178D-052C-B48A-E660FB56ECA5}"/>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LUNG BIOPSY</a:t>
            </a:r>
          </a:p>
        </p:txBody>
      </p:sp>
    </p:spTree>
    <p:extLst>
      <p:ext uri="{BB962C8B-B14F-4D97-AF65-F5344CB8AC3E}">
        <p14:creationId xmlns:p14="http://schemas.microsoft.com/office/powerpoint/2010/main" val="533564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ST Foundation - Learn About Lung Biopsies">
            <a:hlinkClick r:id="" action="ppaction://media"/>
            <a:extLst>
              <a:ext uri="{FF2B5EF4-FFF2-40B4-BE49-F238E27FC236}">
                <a16:creationId xmlns:a16="http://schemas.microsoft.com/office/drawing/2014/main" id="{CE612D46-3693-2C3E-B56D-C7D9899457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226" y="983635"/>
            <a:ext cx="10225548" cy="5751871"/>
          </a:xfrm>
          <a:prstGeom prst="rect">
            <a:avLst/>
          </a:prstGeom>
        </p:spPr>
      </p:pic>
    </p:spTree>
    <p:extLst>
      <p:ext uri="{BB962C8B-B14F-4D97-AF65-F5344CB8AC3E}">
        <p14:creationId xmlns:p14="http://schemas.microsoft.com/office/powerpoint/2010/main" val="108731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419568-9930-C355-47F4-4448E46DE085}"/>
              </a:ext>
            </a:extLst>
          </p:cNvPr>
          <p:cNvSpPr txBox="1"/>
          <p:nvPr/>
        </p:nvSpPr>
        <p:spPr>
          <a:xfrm>
            <a:off x="689069" y="1000125"/>
            <a:ext cx="10813861" cy="6186309"/>
          </a:xfrm>
          <a:prstGeom prst="rect">
            <a:avLst/>
          </a:prstGeom>
          <a:noFill/>
        </p:spPr>
        <p:txBody>
          <a:bodyPr wrap="square">
            <a:spAutoFit/>
          </a:bodyPr>
          <a:lstStyle/>
          <a:p>
            <a:r>
              <a:rPr lang="en-IN" sz="2000" b="0" i="0" dirty="0">
                <a:effectLst/>
                <a:latin typeface="Arial" panose="020B0604020202020204" pitchFamily="34" charset="0"/>
                <a:ea typeface="Calibri" panose="020F0502020204030204" pitchFamily="34" charset="0"/>
                <a:cs typeface="Arial" panose="020B0604020202020204" pitchFamily="34" charset="0"/>
              </a:rPr>
              <a:t>Key Points:</a:t>
            </a:r>
          </a:p>
          <a:p>
            <a:endParaRPr lang="en-IN"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IN" sz="2000" b="0" i="0" dirty="0">
                <a:effectLst/>
                <a:latin typeface="Arial" panose="020B0604020202020204" pitchFamily="34" charset="0"/>
                <a:ea typeface="Calibri" panose="020F0502020204030204" pitchFamily="34" charset="0"/>
                <a:cs typeface="Arial" panose="020B0604020202020204" pitchFamily="34" charset="0"/>
              </a:rPr>
              <a:t>﻿﻿Bronchoscopy is a </a:t>
            </a:r>
            <a:r>
              <a:rPr lang="en-IN" sz="2000" b="0" i="0" dirty="0" err="1">
                <a:effectLst/>
                <a:latin typeface="Arial" panose="020B0604020202020204" pitchFamily="34" charset="0"/>
                <a:ea typeface="Calibri" panose="020F0502020204030204" pitchFamily="34" charset="0"/>
                <a:cs typeface="Arial" panose="020B0604020202020204" pitchFamily="34" charset="0"/>
              </a:rPr>
              <a:t>specialized</a:t>
            </a:r>
            <a:r>
              <a:rPr lang="en-IN" sz="2000" b="0" i="0" dirty="0">
                <a:effectLst/>
                <a:latin typeface="Arial" panose="020B0604020202020204" pitchFamily="34" charset="0"/>
                <a:ea typeface="Calibri" panose="020F0502020204030204" pitchFamily="34" charset="0"/>
                <a:cs typeface="Arial" panose="020B0604020202020204" pitchFamily="34" charset="0"/>
              </a:rPr>
              <a:t> optical device used for diagnostic and therapeutic procedures in the lung.</a:t>
            </a:r>
            <a:endParaRPr lang="en-IN"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IN" sz="2000" b="0" i="0" dirty="0">
                <a:effectLst/>
                <a:latin typeface="Arial" panose="020B0604020202020204" pitchFamily="34" charset="0"/>
                <a:ea typeface="Calibri" panose="020F0502020204030204" pitchFamily="34" charset="0"/>
                <a:cs typeface="Arial" panose="020B0604020202020204" pitchFamily="34" charset="0"/>
              </a:rPr>
              <a:t>﻿Two types of bronchoscopy-flexible and rigid, the flexible bronchoscope is employed in more than 95% of all </a:t>
            </a:r>
            <a:r>
              <a:rPr lang="en-IN" sz="2000" b="0" i="0" dirty="0" err="1">
                <a:effectLst/>
                <a:latin typeface="Arial" panose="020B0604020202020204" pitchFamily="34" charset="0"/>
                <a:ea typeface="Calibri" panose="020F0502020204030204" pitchFamily="34" charset="0"/>
                <a:cs typeface="Arial" panose="020B0604020202020204" pitchFamily="34" charset="0"/>
              </a:rPr>
              <a:t>bronchoscopic</a:t>
            </a:r>
            <a:r>
              <a:rPr lang="en-IN" sz="2000" b="0" i="0" dirty="0">
                <a:effectLst/>
                <a:latin typeface="Arial" panose="020B0604020202020204" pitchFamily="34" charset="0"/>
                <a:ea typeface="Calibri" panose="020F0502020204030204" pitchFamily="34" charset="0"/>
                <a:cs typeface="Arial" panose="020B0604020202020204" pitchFamily="34" charset="0"/>
              </a:rPr>
              <a:t> procedures.</a:t>
            </a:r>
            <a:endParaRPr lang="en-IN"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IN" sz="2000" b="0" i="0" dirty="0">
                <a:effectLst/>
                <a:latin typeface="Arial" panose="020B0604020202020204" pitchFamily="34" charset="0"/>
                <a:ea typeface="Calibri" panose="020F0502020204030204" pitchFamily="34" charset="0"/>
                <a:cs typeface="Arial" panose="020B0604020202020204" pitchFamily="34" charset="0"/>
              </a:rPr>
              <a:t>﻿﻿Flexible </a:t>
            </a:r>
            <a:r>
              <a:rPr lang="en-IN" sz="2000" b="0" i="0" dirty="0" err="1">
                <a:effectLst/>
                <a:latin typeface="Arial" panose="020B0604020202020204" pitchFamily="34" charset="0"/>
                <a:ea typeface="Calibri" panose="020F0502020204030204" pitchFamily="34" charset="0"/>
                <a:cs typeface="Arial" panose="020B0604020202020204" pitchFamily="34" charset="0"/>
              </a:rPr>
              <a:t>bronchoscopic</a:t>
            </a:r>
            <a:r>
              <a:rPr lang="en-IN" sz="2000" b="0" i="0" dirty="0">
                <a:effectLst/>
                <a:latin typeface="Arial" panose="020B0604020202020204" pitchFamily="34" charset="0"/>
                <a:ea typeface="Calibri" panose="020F0502020204030204" pitchFamily="34" charset="0"/>
                <a:cs typeface="Arial" panose="020B0604020202020204" pitchFamily="34" charset="0"/>
              </a:rPr>
              <a:t> procedures are performed with the patient under light sedation and with application of topical </a:t>
            </a:r>
            <a:r>
              <a:rPr lang="en-IN" sz="2000" b="0" i="0" dirty="0" err="1">
                <a:effectLst/>
                <a:latin typeface="Arial" panose="020B0604020202020204" pitchFamily="34" charset="0"/>
                <a:ea typeface="Calibri" panose="020F0502020204030204" pitchFamily="34" charset="0"/>
                <a:cs typeface="Arial" panose="020B0604020202020204" pitchFamily="34" charset="0"/>
              </a:rPr>
              <a:t>anesthesia</a:t>
            </a:r>
            <a:r>
              <a:rPr lang="en-IN" sz="2000" b="0" i="0" dirty="0">
                <a:effectLst/>
                <a:latin typeface="Arial" panose="020B0604020202020204" pitchFamily="34" charset="0"/>
                <a:ea typeface="Calibri" panose="020F0502020204030204" pitchFamily="34" charset="0"/>
                <a:cs typeface="Arial" panose="020B0604020202020204" pitchFamily="34" charset="0"/>
              </a:rPr>
              <a:t>.</a:t>
            </a:r>
            <a:endParaRPr lang="en-IN"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IN" sz="2000" b="0" i="0" dirty="0">
                <a:effectLst/>
                <a:latin typeface="Arial" panose="020B0604020202020204" pitchFamily="34" charset="0"/>
                <a:ea typeface="Calibri" panose="020F0502020204030204" pitchFamily="34" charset="0"/>
                <a:cs typeface="Arial" panose="020B0604020202020204" pitchFamily="34" charset="0"/>
              </a:rPr>
              <a:t>﻿﻿The standard adult flexible bronchoscope has the outer diameters ranging from 5.3 mm to 6.0 mm, working channels is at least 2.0 mm and total length of 605 mm.</a:t>
            </a:r>
            <a:endParaRPr lang="en-IN"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IN" sz="2000" b="0" i="0" dirty="0">
                <a:effectLst/>
                <a:latin typeface="Arial" panose="020B0604020202020204" pitchFamily="34" charset="0"/>
                <a:ea typeface="Calibri" panose="020F0502020204030204" pitchFamily="34" charset="0"/>
                <a:cs typeface="Arial" panose="020B0604020202020204" pitchFamily="34" charset="0"/>
              </a:rPr>
              <a:t>﻿﻿For </a:t>
            </a:r>
            <a:r>
              <a:rPr lang="en-IN" sz="2000" dirty="0">
                <a:latin typeface="Arial" panose="020B0604020202020204" pitchFamily="34" charset="0"/>
                <a:ea typeface="Calibri" panose="020F0502020204030204" pitchFamily="34" charset="0"/>
                <a:cs typeface="Arial" panose="020B0604020202020204" pitchFamily="34" charset="0"/>
              </a:rPr>
              <a:t>t</a:t>
            </a:r>
            <a:r>
              <a:rPr lang="en-IN" sz="2000" b="0" i="0" dirty="0">
                <a:effectLst/>
                <a:latin typeface="Arial" panose="020B0604020202020204" pitchFamily="34" charset="0"/>
                <a:ea typeface="Calibri" panose="020F0502020204030204" pitchFamily="34" charset="0"/>
                <a:cs typeface="Arial" panose="020B0604020202020204" pitchFamily="34" charset="0"/>
              </a:rPr>
              <a:t>herapeutic flexible bronchoscope the outer diameter is 6.0 mm and working channels is 2.8 mm.</a:t>
            </a:r>
            <a:endParaRPr lang="en-IN"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IN" sz="2000" b="0" i="0" dirty="0">
                <a:effectLst/>
                <a:latin typeface="Arial" panose="020B0604020202020204" pitchFamily="34" charset="0"/>
                <a:ea typeface="Calibri" panose="020F0502020204030204" pitchFamily="34" charset="0"/>
                <a:cs typeface="Arial" panose="020B0604020202020204" pitchFamily="34" charset="0"/>
              </a:rPr>
              <a:t>﻿﻿The most common indication for flexible bronchoscope is to diagnose the cause of an abnormality seen on a chest radiograph. Those abnormalities include infiltrates of any size or location, atelectasis, or mass lesion.</a:t>
            </a:r>
            <a:endParaRPr lang="en-IN"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IN" sz="2000" b="0" i="0" dirty="0">
                <a:effectLst/>
                <a:latin typeface="Arial" panose="020B0604020202020204" pitchFamily="34" charset="0"/>
                <a:ea typeface="Calibri" panose="020F0502020204030204" pitchFamily="34" charset="0"/>
                <a:cs typeface="Arial" panose="020B0604020202020204" pitchFamily="34" charset="0"/>
              </a:rPr>
              <a:t>﻿﻿Absolute contraindications of bronchoscopy are uncooperative patient and patient with SPO, at room air below 92%.</a:t>
            </a:r>
            <a:endParaRPr lang="en-IN"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IN" sz="2000" b="0" i="0" dirty="0">
                <a:effectLst/>
                <a:latin typeface="Arial" panose="020B0604020202020204" pitchFamily="34" charset="0"/>
                <a:ea typeface="Calibri" panose="020F0502020204030204" pitchFamily="34" charset="0"/>
                <a:cs typeface="Arial" panose="020B0604020202020204" pitchFamily="34" charset="0"/>
              </a:rPr>
              <a:t>﻿﻿The incidence of complications is about 2% and mortality from the procedure is less than 0.02%.</a:t>
            </a:r>
          </a:p>
          <a:p>
            <a:pPr>
              <a:buFont typeface="Arial" panose="020B0604020202020204" pitchFamily="34" charset="0"/>
              <a:buChar char="•"/>
            </a:pPr>
            <a:endParaRPr lang="en-IN"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CE453F7-0D2F-E13E-5184-0A1190321B93}"/>
              </a:ext>
            </a:extLst>
          </p:cNvPr>
          <p:cNvSpPr/>
          <p:nvPr/>
        </p:nvSpPr>
        <p:spPr>
          <a:xfrm>
            <a:off x="0" y="0"/>
            <a:ext cx="12192000" cy="1000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FLEXIBLE BRONCHOSCOPY </a:t>
            </a:r>
          </a:p>
        </p:txBody>
      </p:sp>
    </p:spTree>
    <p:extLst>
      <p:ext uri="{BB962C8B-B14F-4D97-AF65-F5344CB8AC3E}">
        <p14:creationId xmlns:p14="http://schemas.microsoft.com/office/powerpoint/2010/main" val="2586082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D93243-75BE-18C9-1278-F016D47D3EF4}"/>
              </a:ext>
            </a:extLst>
          </p:cNvPr>
          <p:cNvSpPr txBox="1"/>
          <p:nvPr/>
        </p:nvSpPr>
        <p:spPr>
          <a:xfrm>
            <a:off x="245807" y="1196254"/>
            <a:ext cx="11700386" cy="3693319"/>
          </a:xfrm>
          <a:prstGeom prst="rect">
            <a:avLst/>
          </a:prstGeom>
          <a:noFill/>
        </p:spPr>
        <p:txBody>
          <a:bodyPr wrap="square">
            <a:spAutoFit/>
          </a:bodyPr>
          <a:lstStyle/>
          <a:p>
            <a:r>
              <a:rPr lang="en-IN" b="0" i="0" u="sng" dirty="0">
                <a:effectLst/>
                <a:latin typeface="Helvetica" pitchFamily="2" charset="0"/>
              </a:rPr>
              <a:t>PROCEDURE</a:t>
            </a:r>
          </a:p>
          <a:p>
            <a:endParaRPr lang="en-IN" dirty="0">
              <a:effectLst/>
              <a:latin typeface="Helvetica" pitchFamily="2" charset="0"/>
            </a:endParaRPr>
          </a:p>
          <a:p>
            <a:pPr>
              <a:buFont typeface="+mj-lt"/>
              <a:buAutoNum type="arabicPeriod"/>
            </a:pPr>
            <a:r>
              <a:rPr lang="en-IN" b="0" i="0" dirty="0">
                <a:effectLst/>
                <a:latin typeface="Helvetica" pitchFamily="2" charset="0"/>
              </a:rPr>
              <a:t>﻿﻿﻿The preparation of the patients, </a:t>
            </a:r>
            <a:r>
              <a:rPr lang="en-IN" b="0" i="0" dirty="0" err="1">
                <a:effectLst/>
                <a:latin typeface="Helvetica" pitchFamily="2" charset="0"/>
              </a:rPr>
              <a:t>premedications</a:t>
            </a:r>
            <a:r>
              <a:rPr lang="en-IN" b="0" i="0" dirty="0">
                <a:effectLst/>
                <a:latin typeface="Helvetica" pitchFamily="2" charset="0"/>
              </a:rPr>
              <a:t> and sedation for TBLB is similar to that for routine bronchoscopy.</a:t>
            </a:r>
          </a:p>
          <a:p>
            <a:pPr>
              <a:buFont typeface="+mj-lt"/>
              <a:buAutoNum type="arabicPeriod"/>
            </a:pPr>
            <a:endParaRPr lang="en-IN" dirty="0">
              <a:effectLst/>
              <a:latin typeface="Helvetica" pitchFamily="2" charset="0"/>
            </a:endParaRPr>
          </a:p>
          <a:p>
            <a:pPr>
              <a:buFont typeface="+mj-lt"/>
              <a:buAutoNum type="arabicPeriod"/>
            </a:pPr>
            <a:r>
              <a:rPr lang="en-IN" b="0" i="0" dirty="0">
                <a:effectLst/>
                <a:latin typeface="Helvetica" pitchFamily="2" charset="0"/>
              </a:rPr>
              <a:t>﻿﻿﻿Cough suppression is especially important during TBLB and administration of optimal sedation and cough syrup may be necessary.</a:t>
            </a:r>
          </a:p>
          <a:p>
            <a:pPr>
              <a:buFont typeface="+mj-lt"/>
              <a:buAutoNum type="arabicPeriod"/>
            </a:pPr>
            <a:endParaRPr lang="en-IN" dirty="0">
              <a:effectLst/>
              <a:latin typeface="Helvetica" pitchFamily="2" charset="0"/>
            </a:endParaRPr>
          </a:p>
          <a:p>
            <a:pPr>
              <a:buFont typeface="+mj-lt"/>
              <a:buAutoNum type="arabicPeriod"/>
            </a:pPr>
            <a:r>
              <a:rPr lang="en-IN" b="0" i="0" dirty="0">
                <a:effectLst/>
                <a:latin typeface="Helvetica" pitchFamily="2" charset="0"/>
              </a:rPr>
              <a:t>﻿﻿﻿Bronchoscopy examination is performed in the usual manner and both bronchial trees are thoroughly examined prior to TBLB.</a:t>
            </a:r>
          </a:p>
          <a:p>
            <a:pPr>
              <a:buFont typeface="+mj-lt"/>
              <a:buAutoNum type="arabicPeriod"/>
            </a:pPr>
            <a:endParaRPr lang="en-IN" dirty="0">
              <a:effectLst/>
              <a:latin typeface="Helvetica" pitchFamily="2" charset="0"/>
            </a:endParaRPr>
          </a:p>
          <a:p>
            <a:pPr>
              <a:buFont typeface="+mj-lt"/>
              <a:buAutoNum type="arabicPeriod"/>
            </a:pPr>
            <a:r>
              <a:rPr lang="en-IN" b="0" i="0" dirty="0">
                <a:effectLst/>
                <a:latin typeface="Helvetica" pitchFamily="2" charset="0"/>
              </a:rPr>
              <a:t>﻿﻿﻿The scope is then maintained in this wedged position while biopsy forceps is advanced through the working channel of the scope.</a:t>
            </a:r>
            <a:endParaRPr lang="en-IN" dirty="0">
              <a:effectLst/>
              <a:latin typeface="Helvetica" pitchFamily="2" charset="0"/>
            </a:endParaRPr>
          </a:p>
        </p:txBody>
      </p:sp>
      <p:sp>
        <p:nvSpPr>
          <p:cNvPr id="6" name="Rectangle 5">
            <a:extLst>
              <a:ext uri="{FF2B5EF4-FFF2-40B4-BE49-F238E27FC236}">
                <a16:creationId xmlns:a16="http://schemas.microsoft.com/office/drawing/2014/main" id="{84ACC0FB-2365-2D14-E22F-06E2579A13F4}"/>
              </a:ext>
            </a:extLst>
          </p:cNvPr>
          <p:cNvSpPr/>
          <p:nvPr/>
        </p:nvSpPr>
        <p:spPr>
          <a:xfrm>
            <a:off x="0" y="9236"/>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LUNG BIOPSY</a:t>
            </a:r>
          </a:p>
        </p:txBody>
      </p:sp>
    </p:spTree>
    <p:extLst>
      <p:ext uri="{BB962C8B-B14F-4D97-AF65-F5344CB8AC3E}">
        <p14:creationId xmlns:p14="http://schemas.microsoft.com/office/powerpoint/2010/main" val="3931005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87AA59-8B26-D7D0-75E3-6E241DCB22A0}"/>
              </a:ext>
            </a:extLst>
          </p:cNvPr>
          <p:cNvSpPr txBox="1"/>
          <p:nvPr/>
        </p:nvSpPr>
        <p:spPr>
          <a:xfrm>
            <a:off x="339213" y="914400"/>
            <a:ext cx="11513574" cy="6186309"/>
          </a:xfrm>
          <a:prstGeom prst="rect">
            <a:avLst/>
          </a:prstGeom>
          <a:noFill/>
        </p:spPr>
        <p:txBody>
          <a:bodyPr wrap="square">
            <a:spAutoFit/>
          </a:bodyPr>
          <a:lstStyle/>
          <a:p>
            <a:r>
              <a:rPr lang="en-IN" dirty="0">
                <a:latin typeface="Helvetica" pitchFamily="2" charset="0"/>
              </a:rPr>
              <a:t>5. </a:t>
            </a:r>
            <a:r>
              <a:rPr lang="en-IN" b="0" i="0" dirty="0">
                <a:effectLst/>
                <a:latin typeface="Helvetica" pitchFamily="2" charset="0"/>
              </a:rPr>
              <a:t>When the distal end of the forceps exits the distal end of the scope, the forceps is further advanced distally until its tip is beyond </a:t>
            </a:r>
            <a:r>
              <a:rPr lang="en-IN" b="0" i="0" dirty="0" err="1">
                <a:effectLst/>
                <a:latin typeface="Helvetica" pitchFamily="2" charset="0"/>
              </a:rPr>
              <a:t>bronchoscopic</a:t>
            </a:r>
            <a:r>
              <a:rPr lang="en-IN" b="0" i="0" dirty="0">
                <a:effectLst/>
                <a:latin typeface="Helvetica" pitchFamily="2" charset="0"/>
              </a:rPr>
              <a:t> visualization.</a:t>
            </a:r>
          </a:p>
          <a:p>
            <a:endParaRPr lang="en-IN" dirty="0">
              <a:latin typeface="Helvetica" pitchFamily="2" charset="0"/>
            </a:endParaRPr>
          </a:p>
          <a:p>
            <a:r>
              <a:rPr lang="en-IN" dirty="0">
                <a:latin typeface="Helvetica" pitchFamily="2" charset="0"/>
              </a:rPr>
              <a:t>6. </a:t>
            </a:r>
            <a:r>
              <a:rPr lang="en-IN" b="0" i="0" dirty="0">
                <a:effectLst/>
                <a:latin typeface="Helvetica" pitchFamily="2" charset="0"/>
              </a:rPr>
              <a:t>If fluoroscopy is available the fluoroscopic image is projected on the monitor. When the lesion is localized the biopsy forceps is opened 5 to 6 mm proximal to the area to be biopsied and advanced to the lesion and then closed.</a:t>
            </a:r>
          </a:p>
          <a:p>
            <a:endParaRPr lang="en-IN" dirty="0">
              <a:effectLst/>
              <a:latin typeface="Helvetica" pitchFamily="2" charset="0"/>
            </a:endParaRPr>
          </a:p>
          <a:p>
            <a:r>
              <a:rPr lang="en-IN" dirty="0">
                <a:latin typeface="Helvetica" pitchFamily="2" charset="0"/>
              </a:rPr>
              <a:t>7. </a:t>
            </a:r>
            <a:r>
              <a:rPr lang="en-IN" b="0" i="0" dirty="0">
                <a:effectLst/>
                <a:latin typeface="Helvetica" pitchFamily="2" charset="0"/>
              </a:rPr>
              <a:t>When forceps is in closed position ask the patient if any pain is experienced. If the patient indicates pain, the forceps is opened and withdrawn proximally without taking biopsy and then attempted in another area.</a:t>
            </a:r>
          </a:p>
          <a:p>
            <a:endParaRPr lang="en-IN" dirty="0">
              <a:latin typeface="Helvetica" pitchFamily="2" charset="0"/>
            </a:endParaRPr>
          </a:p>
          <a:p>
            <a:r>
              <a:rPr lang="en-IN" dirty="0">
                <a:latin typeface="Helvetica" pitchFamily="2" charset="0"/>
              </a:rPr>
              <a:t>8.  </a:t>
            </a:r>
            <a:r>
              <a:rPr lang="en-IN" b="0" i="0" dirty="0">
                <a:effectLst/>
                <a:latin typeface="Helvetica" pitchFamily="2" charset="0"/>
              </a:rPr>
              <a:t>After taking biopsy the biopsy forceps is withdrawn gradually and the scope is maintained in the wedged position.</a:t>
            </a:r>
          </a:p>
          <a:p>
            <a:endParaRPr lang="en-IN" dirty="0">
              <a:effectLst/>
              <a:latin typeface="Helvetica" pitchFamily="2" charset="0"/>
            </a:endParaRPr>
          </a:p>
          <a:p>
            <a:r>
              <a:rPr lang="en-IN" dirty="0">
                <a:latin typeface="Helvetica" pitchFamily="2" charset="0"/>
              </a:rPr>
              <a:t>9. </a:t>
            </a:r>
            <a:r>
              <a:rPr lang="en-IN" b="0" i="0" dirty="0">
                <a:effectLst/>
                <a:latin typeface="Helvetica" pitchFamily="2" charset="0"/>
              </a:rPr>
              <a:t>If bleeding occurs during the procedure, to minimize bleeding the scope is maintained in the wedged position with slow instillation of 10 to 15 ml of iced saline.</a:t>
            </a:r>
          </a:p>
          <a:p>
            <a:endParaRPr lang="en-IN" dirty="0">
              <a:effectLst/>
              <a:latin typeface="Helvetica" pitchFamily="2" charset="0"/>
            </a:endParaRPr>
          </a:p>
          <a:p>
            <a:r>
              <a:rPr lang="en-IN" dirty="0">
                <a:latin typeface="Helvetica" pitchFamily="2" charset="0"/>
              </a:rPr>
              <a:t>10. </a:t>
            </a:r>
            <a:r>
              <a:rPr lang="en-IN" b="0" i="0" dirty="0">
                <a:effectLst/>
                <a:latin typeface="Helvetica" pitchFamily="2" charset="0"/>
              </a:rPr>
              <a:t>﻿After the TBLB is completed and there is no bleeding, the scope is withdrawn proximally and the patient is asked to cough gently to see if this induces bleeding or not.</a:t>
            </a:r>
          </a:p>
          <a:p>
            <a:endParaRPr lang="en-IN" dirty="0">
              <a:effectLst/>
              <a:latin typeface="Helvetica" pitchFamily="2" charset="0"/>
            </a:endParaRPr>
          </a:p>
          <a:p>
            <a:r>
              <a:rPr lang="en-IN" dirty="0">
                <a:latin typeface="Helvetica" pitchFamily="2" charset="0"/>
              </a:rPr>
              <a:t>11. </a:t>
            </a:r>
            <a:r>
              <a:rPr lang="en-IN" b="0" i="0" dirty="0">
                <a:effectLst/>
                <a:latin typeface="Helvetica" pitchFamily="2" charset="0"/>
              </a:rPr>
              <a:t>Chest radiograph should be done after one hour in every patient after completion of the procedure, and instructions should be given to the patient to contact physician if new symptoms develop.</a:t>
            </a:r>
          </a:p>
          <a:p>
            <a:endParaRPr lang="en-IN" dirty="0">
              <a:effectLst/>
              <a:latin typeface="Helvetica" pitchFamily="2" charset="0"/>
            </a:endParaRPr>
          </a:p>
        </p:txBody>
      </p:sp>
      <p:sp>
        <p:nvSpPr>
          <p:cNvPr id="2" name="Rectangle 1">
            <a:extLst>
              <a:ext uri="{FF2B5EF4-FFF2-40B4-BE49-F238E27FC236}">
                <a16:creationId xmlns:a16="http://schemas.microsoft.com/office/drawing/2014/main" id="{CF3A4A52-FF4E-E46C-1E5F-79112E3BC7B9}"/>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LUNG BIOPSY</a:t>
            </a:r>
          </a:p>
        </p:txBody>
      </p:sp>
    </p:spTree>
    <p:extLst>
      <p:ext uri="{BB962C8B-B14F-4D97-AF65-F5344CB8AC3E}">
        <p14:creationId xmlns:p14="http://schemas.microsoft.com/office/powerpoint/2010/main" val="3570812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nsbronchial Biopsies -- BAVLS (1)">
            <a:hlinkClick r:id="" action="ppaction://media"/>
            <a:extLst>
              <a:ext uri="{FF2B5EF4-FFF2-40B4-BE49-F238E27FC236}">
                <a16:creationId xmlns:a16="http://schemas.microsoft.com/office/drawing/2014/main" id="{685ED810-E87D-F1F0-4D27-63E2415D7E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9087" y="1237634"/>
            <a:ext cx="8893825" cy="5002777"/>
          </a:xfrm>
          <a:prstGeom prst="rect">
            <a:avLst/>
          </a:prstGeom>
        </p:spPr>
      </p:pic>
      <p:sp>
        <p:nvSpPr>
          <p:cNvPr id="2" name="Rectangle 1">
            <a:extLst>
              <a:ext uri="{FF2B5EF4-FFF2-40B4-BE49-F238E27FC236}">
                <a16:creationId xmlns:a16="http://schemas.microsoft.com/office/drawing/2014/main" id="{2E37E746-CFA0-D95A-8B61-17FD0C0ED147}"/>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LUNG BIOPSY</a:t>
            </a:r>
          </a:p>
        </p:txBody>
      </p:sp>
    </p:spTree>
    <p:extLst>
      <p:ext uri="{BB962C8B-B14F-4D97-AF65-F5344CB8AC3E}">
        <p14:creationId xmlns:p14="http://schemas.microsoft.com/office/powerpoint/2010/main" val="286160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89DDF9-0EC9-AF58-DB1F-767D77BABD1E}"/>
              </a:ext>
            </a:extLst>
          </p:cNvPr>
          <p:cNvSpPr txBox="1"/>
          <p:nvPr/>
        </p:nvSpPr>
        <p:spPr>
          <a:xfrm>
            <a:off x="540064" y="1138675"/>
            <a:ext cx="11111871" cy="3108543"/>
          </a:xfrm>
          <a:prstGeom prst="rect">
            <a:avLst/>
          </a:prstGeom>
          <a:noFill/>
        </p:spPr>
        <p:txBody>
          <a:bodyPr wrap="square">
            <a:spAutoFit/>
          </a:bodyPr>
          <a:lstStyle/>
          <a:p>
            <a:endParaRPr lang="en-IN" b="0" i="0" dirty="0">
              <a:effectLst/>
              <a:latin typeface="Helvetica" pitchFamily="2" charset="0"/>
            </a:endParaRPr>
          </a:p>
          <a:p>
            <a:r>
              <a:rPr lang="en-IN" sz="2000" b="0" i="0" dirty="0">
                <a:effectLst/>
                <a:latin typeface="Arial" panose="020B0604020202020204" pitchFamily="34" charset="0"/>
                <a:cs typeface="Arial" panose="020B0604020202020204" pitchFamily="34" charset="0"/>
              </a:rPr>
              <a:t>Transbronchial needle aspiration is a minimally invasive procedure that provides a nonsurgical means to diagnose and stage bronchogenic carcinoma by sampling the mediastinal lymph nodes.</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In TBNA a fine needle is inserted through the wall of the airway into a lymph node in order to obtain a specimen for cytological, histological or microbiological analysis. The procedure can be performed with or without the use of ultrasound guidance.</a:t>
            </a:r>
          </a:p>
          <a:p>
            <a:endParaRPr lang="en-IN" sz="2000" dirty="0">
              <a:latin typeface="Arial" panose="020B0604020202020204" pitchFamily="34" charset="0"/>
              <a:cs typeface="Arial" panose="020B0604020202020204" pitchFamily="34" charset="0"/>
            </a:endParaRPr>
          </a:p>
          <a:p>
            <a:endParaRPr lang="en-IN" dirty="0">
              <a:effectLst/>
              <a:latin typeface="Helvetica" pitchFamily="2" charset="0"/>
            </a:endParaRPr>
          </a:p>
        </p:txBody>
      </p:sp>
      <p:sp>
        <p:nvSpPr>
          <p:cNvPr id="2" name="Rectangle 1">
            <a:extLst>
              <a:ext uri="{FF2B5EF4-FFF2-40B4-BE49-F238E27FC236}">
                <a16:creationId xmlns:a16="http://schemas.microsoft.com/office/drawing/2014/main" id="{37181F86-1697-F48D-6DF1-EFA3D6E437D4}"/>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NEEDLE ASPIRATION</a:t>
            </a:r>
          </a:p>
        </p:txBody>
      </p:sp>
    </p:spTree>
    <p:extLst>
      <p:ext uri="{BB962C8B-B14F-4D97-AF65-F5344CB8AC3E}">
        <p14:creationId xmlns:p14="http://schemas.microsoft.com/office/powerpoint/2010/main" val="3056840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6267A8-665F-5CBD-19F9-DFFE72D06B9C}"/>
              </a:ext>
            </a:extLst>
          </p:cNvPr>
          <p:cNvSpPr txBox="1"/>
          <p:nvPr/>
        </p:nvSpPr>
        <p:spPr>
          <a:xfrm>
            <a:off x="280406" y="1166842"/>
            <a:ext cx="11631188" cy="5632311"/>
          </a:xfrm>
          <a:prstGeom prst="rect">
            <a:avLst/>
          </a:prstGeom>
          <a:noFill/>
        </p:spPr>
        <p:txBody>
          <a:bodyPr wrap="square">
            <a:spAutoFit/>
          </a:bodyPr>
          <a:lstStyle/>
          <a:p>
            <a:r>
              <a:rPr lang="en-IN" sz="2000" b="0" i="0" u="sng" dirty="0">
                <a:effectLst/>
                <a:latin typeface="Arial" panose="020B0604020202020204" pitchFamily="34" charset="0"/>
                <a:cs typeface="Arial" panose="020B0604020202020204" pitchFamily="34" charset="0"/>
              </a:rPr>
              <a:t>INDICATIONS</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Indication of TBNA is diagnosis and staging of malignancy involving in mediastinal lymph nodes, submucosal, </a:t>
            </a:r>
            <a:r>
              <a:rPr lang="en-IN" sz="2000" b="0" i="0" dirty="0" err="1">
                <a:effectLst/>
                <a:latin typeface="Arial" panose="020B0604020202020204" pitchFamily="34" charset="0"/>
                <a:cs typeface="Arial" panose="020B0604020202020204" pitchFamily="34" charset="0"/>
              </a:rPr>
              <a:t>endobronchial</a:t>
            </a:r>
            <a:r>
              <a:rPr lang="en-IN" sz="2000" b="0" i="0" dirty="0">
                <a:effectLst/>
                <a:latin typeface="Arial" panose="020B0604020202020204" pitchFamily="34" charset="0"/>
                <a:cs typeface="Arial" panose="020B0604020202020204" pitchFamily="34" charset="0"/>
              </a:rPr>
              <a:t>, and parenchymal masses. Diagnostic information may also be obtained in the same locations for many benign conditions, including sarcoidosis, tuberculosis and fungal disease.</a:t>
            </a:r>
            <a:endParaRPr lang="en-IN" sz="2000" dirty="0">
              <a:effectLst/>
              <a:latin typeface="Arial" panose="020B0604020202020204" pitchFamily="34" charset="0"/>
              <a:cs typeface="Arial" panose="020B0604020202020204" pitchFamily="34" charset="0"/>
            </a:endParaRP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1. Mediastinal and/or </a:t>
            </a:r>
            <a:r>
              <a:rPr lang="en-IN" sz="2000" b="0" i="0" dirty="0" err="1">
                <a:effectLst/>
                <a:latin typeface="Arial" panose="020B0604020202020204" pitchFamily="34" charset="0"/>
                <a:cs typeface="Arial" panose="020B0604020202020204" pitchFamily="34" charset="0"/>
              </a:rPr>
              <a:t>hilar</a:t>
            </a:r>
            <a:r>
              <a:rPr lang="en-IN" sz="2000" b="0" i="0" dirty="0">
                <a:effectLst/>
                <a:latin typeface="Arial" panose="020B0604020202020204" pitchFamily="34" charset="0"/>
                <a:cs typeface="Arial" panose="020B0604020202020204" pitchFamily="34" charset="0"/>
              </a:rPr>
              <a:t> lymphadenopathy</a:t>
            </a:r>
            <a:endParaRPr lang="en-IN" sz="2000"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IN" sz="2000" b="0" i="0" dirty="0">
                <a:effectLst/>
                <a:latin typeface="Arial" panose="020B0604020202020204" pitchFamily="34" charset="0"/>
                <a:cs typeface="Arial" panose="020B0604020202020204" pitchFamily="34" charset="0"/>
              </a:rPr>
              <a:t>﻿To establish the diagnosis</a:t>
            </a:r>
            <a:endParaRPr lang="en-IN" sz="2000"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IN" sz="2000" b="0" i="0" dirty="0">
                <a:effectLst/>
                <a:latin typeface="Arial" panose="020B0604020202020204" pitchFamily="34" charset="0"/>
                <a:cs typeface="Arial" panose="020B0604020202020204" pitchFamily="34" charset="0"/>
              </a:rPr>
              <a:t>﻿For staging of known or suspected bronchogenic carcinoma</a:t>
            </a:r>
          </a:p>
          <a:p>
            <a:pPr>
              <a:buFont typeface="Arial" panose="020B0604020202020204" pitchFamily="34" charset="0"/>
              <a:buChar char="•"/>
            </a:pPr>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2. </a:t>
            </a:r>
            <a:r>
              <a:rPr lang="en-IN" sz="2000" b="0" i="0" dirty="0" err="1">
                <a:effectLst/>
                <a:latin typeface="Arial" panose="020B0604020202020204" pitchFamily="34" charset="0"/>
                <a:cs typeface="Arial" panose="020B0604020202020204" pitchFamily="34" charset="0"/>
              </a:rPr>
              <a:t>Endobronchial</a:t>
            </a:r>
            <a:r>
              <a:rPr lang="en-IN" sz="2000" b="0" i="0" dirty="0">
                <a:effectLst/>
                <a:latin typeface="Arial" panose="020B0604020202020204" pitchFamily="34" charset="0"/>
                <a:cs typeface="Arial" panose="020B0604020202020204" pitchFamily="34" charset="0"/>
              </a:rPr>
              <a:t> lesions</a:t>
            </a:r>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 Especially in case of necrotic </a:t>
            </a:r>
            <a:r>
              <a:rPr lang="en-IN" sz="2000" b="0" i="0" dirty="0" err="1">
                <a:effectLst/>
                <a:latin typeface="Arial" panose="020B0604020202020204" pitchFamily="34" charset="0"/>
                <a:cs typeface="Arial" panose="020B0604020202020204" pitchFamily="34" charset="0"/>
              </a:rPr>
              <a:t>tumor</a:t>
            </a:r>
            <a:r>
              <a:rPr lang="en-IN" sz="2000" b="0" i="0" dirty="0">
                <a:effectLst/>
                <a:latin typeface="Arial" panose="020B0604020202020204" pitchFamily="34" charset="0"/>
                <a:cs typeface="Arial" panose="020B0604020202020204" pitchFamily="34" charset="0"/>
              </a:rPr>
              <a:t>, hemorrhagic </a:t>
            </a:r>
            <a:r>
              <a:rPr lang="en-IN" sz="2000" b="0" i="0" dirty="0" err="1">
                <a:effectLst/>
                <a:latin typeface="Arial" panose="020B0604020202020204" pitchFamily="34" charset="0"/>
                <a:cs typeface="Arial" panose="020B0604020202020204" pitchFamily="34" charset="0"/>
              </a:rPr>
              <a:t>tumor</a:t>
            </a:r>
            <a:r>
              <a:rPr lang="en-IN" sz="2000" b="0" i="0" dirty="0">
                <a:effectLst/>
                <a:latin typeface="Arial" panose="020B0604020202020204" pitchFamily="34" charset="0"/>
                <a:cs typeface="Arial" panose="020B0604020202020204" pitchFamily="34" charset="0"/>
              </a:rPr>
              <a:t> or to predict the line of surgical resection.</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﻿Extrinsic compression of the airway by </a:t>
            </a:r>
            <a:r>
              <a:rPr lang="en-IN" sz="2000" b="0" i="0" dirty="0" err="1">
                <a:effectLst/>
                <a:latin typeface="Arial" panose="020B0604020202020204" pitchFamily="34" charset="0"/>
                <a:cs typeface="Arial" panose="020B0604020202020204" pitchFamily="34" charset="0"/>
              </a:rPr>
              <a:t>peribronchial</a:t>
            </a:r>
            <a:r>
              <a:rPr lang="en-IN" sz="2000" b="0" i="0" dirty="0">
                <a:effectLst/>
                <a:latin typeface="Arial" panose="020B0604020202020204" pitchFamily="34" charset="0"/>
                <a:cs typeface="Arial" panose="020B0604020202020204" pitchFamily="34" charset="0"/>
              </a:rPr>
              <a:t> process.</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﻿Submucosal disease.</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﻿Peripheral nodules/masses.</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﻿Follow-up of small-cell </a:t>
            </a:r>
            <a:r>
              <a:rPr lang="en-IN" sz="2000" b="0" i="0" dirty="0" err="1">
                <a:effectLst/>
                <a:latin typeface="Arial" panose="020B0604020202020204" pitchFamily="34" charset="0"/>
                <a:cs typeface="Arial" panose="020B0604020202020204" pitchFamily="34" charset="0"/>
              </a:rPr>
              <a:t>tumors</a:t>
            </a:r>
            <a:r>
              <a:rPr lang="en-IN" sz="2000" b="0" i="0" dirty="0">
                <a:effectLst/>
                <a:latin typeface="Arial" panose="020B0604020202020204" pitchFamily="34" charset="0"/>
                <a:cs typeface="Arial" panose="020B0604020202020204" pitchFamily="34" charset="0"/>
              </a:rPr>
              <a:t>, lymphoma.</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﻿Diagnosis and/or drainage of mediastinal cysts and/or mediastinal abscesses.</a:t>
            </a:r>
            <a:endParaRPr lang="en-IN" sz="2000" dirty="0">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A9701B6-A72B-1733-D392-F24D4369FF66}"/>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NEEDLE ASPIRATION</a:t>
            </a:r>
          </a:p>
        </p:txBody>
      </p:sp>
    </p:spTree>
    <p:extLst>
      <p:ext uri="{BB962C8B-B14F-4D97-AF65-F5344CB8AC3E}">
        <p14:creationId xmlns:p14="http://schemas.microsoft.com/office/powerpoint/2010/main" val="3444378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88D0CF-FCF8-BAC2-D206-C9E8A81D72DC}"/>
              </a:ext>
            </a:extLst>
          </p:cNvPr>
          <p:cNvSpPr txBox="1"/>
          <p:nvPr/>
        </p:nvSpPr>
        <p:spPr>
          <a:xfrm>
            <a:off x="607337" y="1148538"/>
            <a:ext cx="10977326" cy="5324535"/>
          </a:xfrm>
          <a:prstGeom prst="rect">
            <a:avLst/>
          </a:prstGeom>
          <a:noFill/>
        </p:spPr>
        <p:txBody>
          <a:bodyPr wrap="square">
            <a:spAutoFit/>
          </a:bodyPr>
          <a:lstStyle/>
          <a:p>
            <a:r>
              <a:rPr lang="en-IN" sz="2000" b="0" i="0" u="sng" dirty="0">
                <a:effectLst/>
                <a:latin typeface="Arial" panose="020B0604020202020204" pitchFamily="34" charset="0"/>
                <a:cs typeface="Arial" panose="020B0604020202020204" pitchFamily="34" charset="0"/>
              </a:rPr>
              <a:t>EQUIPMENT</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All needle systems for transbronchial aspiration consist of:</a:t>
            </a:r>
          </a:p>
          <a:p>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﻿A retractable sharp beveled flexible needle</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﻿A flexible catheter</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﻿A proximal control device to manipulate the needle, the stylet, or both, and a side port through which suction can be applied</a:t>
            </a:r>
          </a:p>
          <a:p>
            <a:br>
              <a:rPr lang="en-IN" sz="2000" b="0" i="0" dirty="0">
                <a:effectLst/>
                <a:latin typeface="Arial" panose="020B0604020202020204" pitchFamily="34" charset="0"/>
                <a:cs typeface="Arial" panose="020B0604020202020204" pitchFamily="34" charset="0"/>
              </a:rPr>
            </a:br>
            <a:r>
              <a:rPr lang="en-IN" sz="2000" b="0" i="0" dirty="0">
                <a:effectLst/>
                <a:latin typeface="Arial" panose="020B0604020202020204" pitchFamily="34" charset="0"/>
                <a:cs typeface="Arial" panose="020B0604020202020204" pitchFamily="34" charset="0"/>
              </a:rPr>
              <a:t>For lesions located outside the airway wall, the needle should be at least 10 mm in length.</a:t>
            </a:r>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The 20 to 22-gauge needles are usually used to obtain cytology specimens. Due to the nature of the procedure, the catheter used should be flexible enough to be </a:t>
            </a:r>
            <a:r>
              <a:rPr lang="en-IN" sz="2000" b="0" i="0" dirty="0" err="1">
                <a:effectLst/>
                <a:latin typeface="Arial" panose="020B0604020202020204" pitchFamily="34" charset="0"/>
                <a:cs typeface="Arial" panose="020B0604020202020204" pitchFamily="34" charset="0"/>
              </a:rPr>
              <a:t>maneuverable</a:t>
            </a:r>
            <a:r>
              <a:rPr lang="en-IN" sz="2000" b="0" i="0" dirty="0">
                <a:effectLst/>
                <a:latin typeface="Arial" panose="020B0604020202020204" pitchFamily="34" charset="0"/>
                <a:cs typeface="Arial" panose="020B0604020202020204" pitchFamily="34" charset="0"/>
              </a:rPr>
              <a:t> into more peripheral locations and should be stiff enough to exert force to penetrate the thick proximal bronchial wall.</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A metal stylet provides the necessary stiffness to the flexible catheter. A needle, 15 mm in length and 21- gauge in diameter is necessary for the aspiration of a mediastinal abscess or cyst.</a:t>
            </a:r>
            <a:endParaRPr lang="en-IN" sz="2000" dirty="0">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BBA793F-E4E3-23A1-DC20-96C943B5B0B2}"/>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NEEDLE ASPIRATION</a:t>
            </a:r>
          </a:p>
        </p:txBody>
      </p:sp>
    </p:spTree>
    <p:extLst>
      <p:ext uri="{BB962C8B-B14F-4D97-AF65-F5344CB8AC3E}">
        <p14:creationId xmlns:p14="http://schemas.microsoft.com/office/powerpoint/2010/main" val="2233367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758779-6488-CB80-3A49-5CD968819A3F}"/>
              </a:ext>
            </a:extLst>
          </p:cNvPr>
          <p:cNvSpPr txBox="1"/>
          <p:nvPr/>
        </p:nvSpPr>
        <p:spPr>
          <a:xfrm>
            <a:off x="600363" y="1021600"/>
            <a:ext cx="10991273" cy="5632311"/>
          </a:xfrm>
          <a:prstGeom prst="rect">
            <a:avLst/>
          </a:prstGeom>
          <a:noFill/>
        </p:spPr>
        <p:txBody>
          <a:bodyPr wrap="square">
            <a:spAutoFit/>
          </a:bodyPr>
          <a:lstStyle/>
          <a:p>
            <a:r>
              <a:rPr lang="en-IN" sz="1800" b="0" i="0" u="sng" dirty="0">
                <a:effectLst/>
                <a:latin typeface="Helvetica" pitchFamily="2" charset="0"/>
              </a:rPr>
              <a:t>PROCEDURE</a:t>
            </a:r>
          </a:p>
          <a:p>
            <a:endParaRPr lang="en-IN" sz="1800" dirty="0">
              <a:effectLst/>
              <a:latin typeface="Helvetica" pitchFamily="2" charset="0"/>
            </a:endParaRPr>
          </a:p>
          <a:p>
            <a:pPr>
              <a:buFont typeface="+mj-lt"/>
              <a:buAutoNum type="arabicPeriod"/>
            </a:pPr>
            <a:r>
              <a:rPr lang="en-IN" sz="1800" b="0" i="0" dirty="0">
                <a:effectLst/>
                <a:latin typeface="Helvetica" pitchFamily="2" charset="0"/>
              </a:rPr>
              <a:t>﻿﻿﻿Before doing the procedure, routine coagulation profile, ECG, chest radiograph and preferable computed tomography (CT scan on the chest should be ready. Chest radiograph and computed tomography (CT) scans of the chest should be thoroughly reviewed to locate nodules, masses and mediastinal lymph node involvement before TBNA. This should help to select the proper site for needle puncture.</a:t>
            </a:r>
          </a:p>
          <a:p>
            <a:pPr>
              <a:buFont typeface="+mj-lt"/>
              <a:buAutoNum type="arabicPeriod"/>
            </a:pPr>
            <a:endParaRPr lang="en-IN" sz="1800" dirty="0">
              <a:effectLst/>
              <a:latin typeface="Helvetica" pitchFamily="2" charset="0"/>
            </a:endParaRPr>
          </a:p>
          <a:p>
            <a:pPr>
              <a:buFont typeface="+mj-lt"/>
              <a:buAutoNum type="arabicPeriod"/>
            </a:pPr>
            <a:r>
              <a:rPr lang="en-IN" sz="1800" b="0" i="0" dirty="0">
                <a:effectLst/>
                <a:latin typeface="Helvetica" pitchFamily="2" charset="0"/>
              </a:rPr>
              <a:t>﻿﻿﻿After proper checking of needle and catheter, the device is then introduced in to the working channel of the bronchoscope and smoothly threaded until the metal hub at the distal end of the catheter is observed to protrude beyond the distal end of the flexible bronchoscope and is in the field of view.</a:t>
            </a:r>
          </a:p>
          <a:p>
            <a:pPr>
              <a:buFont typeface="+mj-lt"/>
              <a:buAutoNum type="arabicPeriod"/>
            </a:pPr>
            <a:endParaRPr lang="en-IN" sz="1800" dirty="0">
              <a:effectLst/>
              <a:latin typeface="Helvetica" pitchFamily="2" charset="0"/>
            </a:endParaRPr>
          </a:p>
          <a:p>
            <a:pPr>
              <a:buFont typeface="+mj-lt"/>
              <a:buAutoNum type="arabicPeriod"/>
            </a:pPr>
            <a:r>
              <a:rPr lang="en-IN" sz="1800" b="0" i="0" dirty="0">
                <a:effectLst/>
                <a:latin typeface="Helvetica" pitchFamily="2" charset="0"/>
              </a:rPr>
              <a:t>﻿﻿﻿To prevent damage to the working channel of the flexible bronchoscope by the needle, the flexible bronchoscope should be kept as straight as possible, with its distal tip in the neutral position during catheter insertion. The bevelled end of the needle must be secured within the metal hub during its passage through the working channel.</a:t>
            </a:r>
          </a:p>
          <a:p>
            <a:pPr>
              <a:buFont typeface="+mj-lt"/>
              <a:buAutoNum type="arabicPeriod"/>
            </a:pPr>
            <a:endParaRPr lang="en-IN" dirty="0">
              <a:latin typeface="Helvetica" pitchFamily="2" charset="0"/>
            </a:endParaRPr>
          </a:p>
          <a:p>
            <a:pPr>
              <a:buFont typeface="+mj-lt"/>
              <a:buAutoNum type="arabicPeriod"/>
            </a:pPr>
            <a:r>
              <a:rPr lang="en-IN" sz="1800" b="0" i="0" dirty="0">
                <a:effectLst/>
                <a:latin typeface="Helvetica" pitchFamily="2" charset="0"/>
              </a:rPr>
              <a:t>The needle is advanced and locked in place only after the metal hub is visible beyond the tip of the flexible bronchoscope. The catheter can then be retracted keeping the tip of the needle distal to that of the flexible bronchoscope.</a:t>
            </a:r>
            <a:endParaRPr lang="en-IN" sz="1800" dirty="0">
              <a:effectLst/>
              <a:latin typeface="Helvetica" pitchFamily="2" charset="0"/>
            </a:endParaRPr>
          </a:p>
          <a:p>
            <a:pPr>
              <a:buFont typeface="+mj-lt"/>
              <a:buAutoNum type="arabicPeriod"/>
            </a:pPr>
            <a:endParaRPr lang="en-IN" sz="1800" dirty="0">
              <a:effectLst/>
              <a:latin typeface="Helvetica" pitchFamily="2" charset="0"/>
            </a:endParaRPr>
          </a:p>
        </p:txBody>
      </p:sp>
      <p:sp>
        <p:nvSpPr>
          <p:cNvPr id="6" name="Rectangle 5">
            <a:extLst>
              <a:ext uri="{FF2B5EF4-FFF2-40B4-BE49-F238E27FC236}">
                <a16:creationId xmlns:a16="http://schemas.microsoft.com/office/drawing/2014/main" id="{2CA4D388-1863-4D14-F4E3-C315B2E27F36}"/>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NEEDLE ASPIRATION</a:t>
            </a:r>
          </a:p>
        </p:txBody>
      </p:sp>
    </p:spTree>
    <p:extLst>
      <p:ext uri="{BB962C8B-B14F-4D97-AF65-F5344CB8AC3E}">
        <p14:creationId xmlns:p14="http://schemas.microsoft.com/office/powerpoint/2010/main" val="527611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36B14A-65A8-E9BE-B39A-1B9620347E2C}"/>
              </a:ext>
            </a:extLst>
          </p:cNvPr>
          <p:cNvSpPr txBox="1"/>
          <p:nvPr/>
        </p:nvSpPr>
        <p:spPr>
          <a:xfrm>
            <a:off x="294637" y="991803"/>
            <a:ext cx="11325634" cy="5016758"/>
          </a:xfrm>
          <a:prstGeom prst="rect">
            <a:avLst/>
          </a:prstGeom>
          <a:noFill/>
        </p:spPr>
        <p:txBody>
          <a:bodyPr wrap="square">
            <a:spAutoFit/>
          </a:bodyPr>
          <a:lstStyle/>
          <a:p>
            <a:r>
              <a:rPr lang="en-IN" sz="2000" b="0" i="0" dirty="0">
                <a:effectLst/>
                <a:latin typeface="Arial" panose="020B0604020202020204" pitchFamily="34" charset="0"/>
                <a:cs typeface="Arial" panose="020B0604020202020204" pitchFamily="34" charset="0"/>
              </a:rPr>
              <a:t>5. With the puncture site identified, the scope with needle tip protruding is advanced to the target and the tip of the bronchoscope flexed toward the puncture point.</a:t>
            </a:r>
          </a:p>
          <a:p>
            <a:endParaRPr lang="en-IN" sz="2000" dirty="0">
              <a:effectLst/>
              <a:latin typeface="Arial" panose="020B0604020202020204" pitchFamily="34" charset="0"/>
              <a:cs typeface="Arial" panose="020B0604020202020204" pitchFamily="34" charset="0"/>
            </a:endParaRPr>
          </a:p>
          <a:p>
            <a:r>
              <a:rPr lang="en-IN" sz="2000" dirty="0">
                <a:latin typeface="Arial" panose="020B0604020202020204" pitchFamily="34" charset="0"/>
                <a:cs typeface="Arial" panose="020B0604020202020204" pitchFamily="34" charset="0"/>
              </a:rPr>
              <a:t>6. </a:t>
            </a:r>
            <a:r>
              <a:rPr lang="en-IN" sz="2000" b="0" i="0" dirty="0">
                <a:effectLst/>
                <a:latin typeface="Arial" panose="020B0604020202020204" pitchFamily="34" charset="0"/>
                <a:cs typeface="Arial" panose="020B0604020202020204" pitchFamily="34" charset="0"/>
              </a:rPr>
              <a:t>When the bronchoscope is fixed at the patient's nose or mouth, the operator advance the catheter with a quick thrusting motion allowing the needle to penetrate the </a:t>
            </a:r>
            <a:r>
              <a:rPr lang="en-IN" sz="2000" b="0" i="0" dirty="0" err="1">
                <a:effectLst/>
                <a:latin typeface="Arial" panose="020B0604020202020204" pitchFamily="34" charset="0"/>
                <a:cs typeface="Arial" panose="020B0604020202020204" pitchFamily="34" charset="0"/>
              </a:rPr>
              <a:t>intercartilaginous</a:t>
            </a:r>
            <a:r>
              <a:rPr lang="en-IN" sz="2000" b="0" i="0" dirty="0">
                <a:effectLst/>
                <a:latin typeface="Arial" panose="020B0604020202020204" pitchFamily="34" charset="0"/>
                <a:cs typeface="Arial" panose="020B0604020202020204" pitchFamily="34" charset="0"/>
              </a:rPr>
              <a:t> space.</a:t>
            </a:r>
          </a:p>
          <a:p>
            <a:pPr>
              <a:buFont typeface="+mj-lt"/>
              <a:buAutoNum type="arabicPeriod"/>
            </a:pPr>
            <a:endParaRPr lang="en-IN" sz="2000" dirty="0">
              <a:effectLst/>
              <a:latin typeface="Arial" panose="020B0604020202020204" pitchFamily="34" charset="0"/>
              <a:cs typeface="Arial" panose="020B0604020202020204" pitchFamily="34" charset="0"/>
            </a:endParaRPr>
          </a:p>
          <a:p>
            <a:r>
              <a:rPr lang="en-IN" sz="2000" dirty="0">
                <a:latin typeface="Arial" panose="020B0604020202020204" pitchFamily="34" charset="0"/>
                <a:cs typeface="Arial" panose="020B0604020202020204" pitchFamily="34" charset="0"/>
              </a:rPr>
              <a:t>7. </a:t>
            </a:r>
            <a:r>
              <a:rPr lang="en-IN" sz="2000" b="0" i="0" dirty="0">
                <a:effectLst/>
                <a:latin typeface="Arial" panose="020B0604020202020204" pitchFamily="34" charset="0"/>
                <a:cs typeface="Arial" panose="020B0604020202020204" pitchFamily="34" charset="0"/>
              </a:rPr>
              <a:t>The following techniques may be used to insert the needle through the airway wall :</a:t>
            </a:r>
          </a:p>
          <a:p>
            <a:pPr>
              <a:buFont typeface="+mj-lt"/>
              <a:buAutoNum type="arabicPeriod"/>
            </a:pPr>
            <a:endParaRPr lang="en-IN" sz="2000" dirty="0">
              <a:effectLst/>
              <a:latin typeface="Arial" panose="020B0604020202020204" pitchFamily="34" charset="0"/>
              <a:cs typeface="Arial" panose="020B0604020202020204" pitchFamily="34" charset="0"/>
            </a:endParaRPr>
          </a:p>
          <a:p>
            <a:r>
              <a:rPr lang="en-IN" sz="2000" dirty="0">
                <a:latin typeface="Arial" panose="020B0604020202020204" pitchFamily="34" charset="0"/>
                <a:cs typeface="Arial" panose="020B0604020202020204" pitchFamily="34" charset="0"/>
              </a:rPr>
              <a:t>a.) </a:t>
            </a:r>
            <a:r>
              <a:rPr lang="en-IN" sz="2000" b="0" i="0" dirty="0">
                <a:effectLst/>
                <a:latin typeface="Arial" panose="020B0604020202020204" pitchFamily="34" charset="0"/>
                <a:cs typeface="Arial" panose="020B0604020202020204" pitchFamily="34" charset="0"/>
              </a:rPr>
              <a:t>Jabbing method</a:t>
            </a:r>
            <a:br>
              <a:rPr lang="en-IN" sz="2000" b="0" i="0" dirty="0">
                <a:effectLst/>
                <a:latin typeface="Arial" panose="020B0604020202020204" pitchFamily="34" charset="0"/>
                <a:cs typeface="Arial" panose="020B0604020202020204" pitchFamily="34" charset="0"/>
              </a:rPr>
            </a:br>
            <a:r>
              <a:rPr lang="en-IN" sz="2000" b="0" i="0" dirty="0">
                <a:effectLst/>
                <a:latin typeface="Arial" panose="020B0604020202020204" pitchFamily="34" charset="0"/>
                <a:cs typeface="Arial" panose="020B0604020202020204" pitchFamily="34" charset="0"/>
              </a:rPr>
              <a:t>The needle is thrust through the </a:t>
            </a:r>
            <a:r>
              <a:rPr lang="en-IN" sz="2000" b="0" i="0" dirty="0" err="1">
                <a:effectLst/>
                <a:latin typeface="Arial" panose="020B0604020202020204" pitchFamily="34" charset="0"/>
                <a:cs typeface="Arial" panose="020B0604020202020204" pitchFamily="34" charset="0"/>
              </a:rPr>
              <a:t>intercartilaginous</a:t>
            </a:r>
            <a:r>
              <a:rPr lang="en-IN" sz="2000" b="0" i="0" dirty="0">
                <a:effectLst/>
                <a:latin typeface="Arial" panose="020B0604020202020204" pitchFamily="34" charset="0"/>
                <a:cs typeface="Arial" panose="020B0604020202020204" pitchFamily="34" charset="0"/>
              </a:rPr>
              <a:t> space with a quick, firm jab to the catheter, while the scope is fixed at the nose or mouth;</a:t>
            </a:r>
          </a:p>
          <a:p>
            <a:endParaRPr lang="en-IN" sz="2000" dirty="0">
              <a:effectLst/>
              <a:latin typeface="Arial" panose="020B0604020202020204" pitchFamily="34" charset="0"/>
              <a:cs typeface="Arial" panose="020B0604020202020204" pitchFamily="34" charset="0"/>
            </a:endParaRPr>
          </a:p>
          <a:p>
            <a:r>
              <a:rPr lang="en-IN" sz="2000" dirty="0">
                <a:latin typeface="Arial" panose="020B0604020202020204" pitchFamily="34" charset="0"/>
                <a:cs typeface="Arial" panose="020B0604020202020204" pitchFamily="34" charset="0"/>
              </a:rPr>
              <a:t>b.) </a:t>
            </a:r>
            <a:r>
              <a:rPr lang="en-IN" sz="2000" b="0" i="0" dirty="0">
                <a:effectLst/>
                <a:latin typeface="Arial" panose="020B0604020202020204" pitchFamily="34" charset="0"/>
                <a:cs typeface="Arial" panose="020B0604020202020204" pitchFamily="34" charset="0"/>
              </a:rPr>
              <a:t>Hub against the wall method</a:t>
            </a:r>
            <a:br>
              <a:rPr lang="en-IN" sz="2000" b="0" i="0" dirty="0">
                <a:effectLst/>
                <a:latin typeface="Arial" panose="020B0604020202020204" pitchFamily="34" charset="0"/>
                <a:cs typeface="Arial" panose="020B0604020202020204" pitchFamily="34" charset="0"/>
              </a:rPr>
            </a:br>
            <a:r>
              <a:rPr lang="en-IN" sz="2000" b="0" i="0" dirty="0">
                <a:effectLst/>
                <a:latin typeface="Arial" panose="020B0604020202020204" pitchFamily="34" charset="0"/>
                <a:cs typeface="Arial" panose="020B0604020202020204" pitchFamily="34" charset="0"/>
              </a:rPr>
              <a:t>With the needle in the retracted position, the distal end of the catheter can be placed directly in contact with the target and held firmly while the needle is pushed out of the catheter for its spontaneous penetration through the tracheobronchial wall.</a:t>
            </a:r>
            <a:endParaRPr lang="en-IN" sz="2000" dirty="0">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F4C1C84-B0A3-137E-68F2-8D3D8F3579D4}"/>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NEEDLE ASPIRATION</a:t>
            </a:r>
          </a:p>
        </p:txBody>
      </p:sp>
    </p:spTree>
    <p:extLst>
      <p:ext uri="{BB962C8B-B14F-4D97-AF65-F5344CB8AC3E}">
        <p14:creationId xmlns:p14="http://schemas.microsoft.com/office/powerpoint/2010/main" val="4138113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C6992B-E784-B493-D9B7-EA405998B6A8}"/>
              </a:ext>
            </a:extLst>
          </p:cNvPr>
          <p:cNvSpPr txBox="1"/>
          <p:nvPr/>
        </p:nvSpPr>
        <p:spPr>
          <a:xfrm>
            <a:off x="733410" y="3264341"/>
            <a:ext cx="10867462" cy="2862322"/>
          </a:xfrm>
          <a:prstGeom prst="rect">
            <a:avLst/>
          </a:prstGeom>
          <a:noFill/>
        </p:spPr>
        <p:txBody>
          <a:bodyPr wrap="square">
            <a:spAutoFit/>
          </a:bodyPr>
          <a:lstStyle/>
          <a:p>
            <a:r>
              <a:rPr lang="en-IN" sz="2000" b="0" i="0" dirty="0">
                <a:effectLst/>
                <a:latin typeface="Helvetica" pitchFamily="2" charset="0"/>
              </a:rPr>
              <a:t>d.) Cough method</a:t>
            </a:r>
            <a:br>
              <a:rPr lang="en-IN" sz="2000" b="0" i="0" dirty="0">
                <a:effectLst/>
                <a:latin typeface="Helvetica" pitchFamily="2" charset="0"/>
              </a:rPr>
            </a:br>
            <a:r>
              <a:rPr lang="en-IN" sz="2000" b="0" i="0" dirty="0">
                <a:effectLst/>
                <a:latin typeface="Helvetica" pitchFamily="2" charset="0"/>
              </a:rPr>
              <a:t>While applying the jabbing or piggyback technique, the patient is asked to give a hard cough for the spontaneous penetration of the needle.</a:t>
            </a:r>
            <a:br>
              <a:rPr lang="en-IN" sz="2000" b="0" i="0" dirty="0">
                <a:effectLst/>
                <a:latin typeface="Helvetica" pitchFamily="2" charset="0"/>
              </a:rPr>
            </a:br>
            <a:r>
              <a:rPr lang="en-IN" sz="2000" b="0" i="0" dirty="0">
                <a:effectLst/>
                <a:latin typeface="Helvetica" pitchFamily="2" charset="0"/>
              </a:rPr>
              <a:t>All of these techniques can be used alone or in combination for successful penetration of the needle through the tracheobronchial wall.</a:t>
            </a:r>
          </a:p>
          <a:p>
            <a:endParaRPr lang="en-IN" sz="2000" dirty="0">
              <a:effectLst/>
              <a:latin typeface="Helvetica" pitchFamily="2" charset="0"/>
            </a:endParaRPr>
          </a:p>
          <a:p>
            <a:r>
              <a:rPr lang="en-IN" sz="2000" b="0" i="0" dirty="0">
                <a:effectLst/>
                <a:latin typeface="Helvetica" pitchFamily="2" charset="0"/>
              </a:rPr>
              <a:t>8. With the needle inserted, suction is applied at the proximal </a:t>
            </a:r>
            <a:r>
              <a:rPr lang="en-IN" sz="2000" b="0" i="0" dirty="0" err="1">
                <a:effectLst/>
                <a:latin typeface="Helvetica" pitchFamily="2" charset="0"/>
              </a:rPr>
              <a:t>sideport</a:t>
            </a:r>
            <a:r>
              <a:rPr lang="en-IN" sz="2000" b="0" i="0" dirty="0">
                <a:effectLst/>
                <a:latin typeface="Helvetica" pitchFamily="2" charset="0"/>
              </a:rPr>
              <a:t> using a 50 ml syringe.</a:t>
            </a:r>
            <a:br>
              <a:rPr lang="en-IN" sz="2000" b="0" i="0" dirty="0">
                <a:effectLst/>
                <a:latin typeface="Helvetica" pitchFamily="2" charset="0"/>
              </a:rPr>
            </a:br>
            <a:r>
              <a:rPr lang="en-IN" sz="2000" b="0" i="0" dirty="0">
                <a:effectLst/>
                <a:latin typeface="Helvetica" pitchFamily="2" charset="0"/>
              </a:rPr>
              <a:t>Aspiration of blood indicates inadvertent penetration of a major intrathoracic vessel, suction is released, the needle is retracted, and a new site is selected for aspiration.</a:t>
            </a:r>
            <a:endParaRPr lang="en-IN" sz="2000" dirty="0">
              <a:effectLst/>
              <a:latin typeface="Helvetica" pitchFamily="2" charset="0"/>
            </a:endParaRPr>
          </a:p>
        </p:txBody>
      </p:sp>
      <p:sp>
        <p:nvSpPr>
          <p:cNvPr id="6" name="TextBox 5">
            <a:extLst>
              <a:ext uri="{FF2B5EF4-FFF2-40B4-BE49-F238E27FC236}">
                <a16:creationId xmlns:a16="http://schemas.microsoft.com/office/drawing/2014/main" id="{124D8FA1-EFAC-B573-30CE-FD5A545946CC}"/>
              </a:ext>
            </a:extLst>
          </p:cNvPr>
          <p:cNvSpPr txBox="1"/>
          <p:nvPr/>
        </p:nvSpPr>
        <p:spPr>
          <a:xfrm>
            <a:off x="733410" y="1187698"/>
            <a:ext cx="10553426" cy="1938992"/>
          </a:xfrm>
          <a:prstGeom prst="rect">
            <a:avLst/>
          </a:prstGeom>
          <a:noFill/>
        </p:spPr>
        <p:txBody>
          <a:bodyPr wrap="square">
            <a:spAutoFit/>
          </a:bodyPr>
          <a:lstStyle/>
          <a:p>
            <a:r>
              <a:rPr lang="en-IN" sz="1800" dirty="0">
                <a:latin typeface="Helvetica" pitchFamily="2" charset="0"/>
              </a:rPr>
              <a:t>c</a:t>
            </a:r>
            <a:r>
              <a:rPr lang="en-IN" sz="2000" b="0" i="0" dirty="0">
                <a:effectLst/>
                <a:latin typeface="Helvetica" pitchFamily="2" charset="0"/>
              </a:rPr>
              <a:t>.) </a:t>
            </a:r>
            <a:r>
              <a:rPr lang="en-IN" sz="2000" b="0" i="0" dirty="0">
                <a:effectLst/>
                <a:latin typeface="Arial" panose="020B0604020202020204" pitchFamily="34" charset="0"/>
                <a:cs typeface="Arial" panose="020B0604020202020204" pitchFamily="34" charset="0"/>
              </a:rPr>
              <a:t>Piggyback method</a:t>
            </a:r>
            <a:br>
              <a:rPr lang="en-IN" sz="2000" b="0" i="0" dirty="0">
                <a:effectLst/>
                <a:latin typeface="Arial" panose="020B0604020202020204" pitchFamily="34" charset="0"/>
                <a:cs typeface="Arial" panose="020B0604020202020204" pitchFamily="34" charset="0"/>
              </a:rPr>
            </a:br>
            <a:r>
              <a:rPr lang="en-IN" sz="2000" b="0" i="0" dirty="0">
                <a:effectLst/>
                <a:latin typeface="Arial" panose="020B0604020202020204" pitchFamily="34" charset="0"/>
                <a:cs typeface="Arial" panose="020B0604020202020204" pitchFamily="34" charset="0"/>
              </a:rPr>
              <a:t>Once the needle is advanced and locked in position, the catheter is fixed against the proximal end of the insertion port, using the index finger in a single port scope or the little finger in a dual port scope, to prevent recoil when resistance is met; the bronchoscope and catheter are then pushed forward as a single unit, until the entire needle penetrates the tracheobronchial wall.</a:t>
            </a:r>
          </a:p>
        </p:txBody>
      </p:sp>
      <p:sp>
        <p:nvSpPr>
          <p:cNvPr id="8" name="Rectangle 7">
            <a:extLst>
              <a:ext uri="{FF2B5EF4-FFF2-40B4-BE49-F238E27FC236}">
                <a16:creationId xmlns:a16="http://schemas.microsoft.com/office/drawing/2014/main" id="{DC1012B1-A235-6C21-F010-10357A63CB27}"/>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NEEDLE ASPIRATION</a:t>
            </a:r>
          </a:p>
        </p:txBody>
      </p:sp>
    </p:spTree>
    <p:extLst>
      <p:ext uri="{BB962C8B-B14F-4D97-AF65-F5344CB8AC3E}">
        <p14:creationId xmlns:p14="http://schemas.microsoft.com/office/powerpoint/2010/main" val="2297208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FE9C3C-3ECD-DA0A-9082-0B4DC17BBBFD}"/>
              </a:ext>
            </a:extLst>
          </p:cNvPr>
          <p:cNvSpPr txBox="1"/>
          <p:nvPr/>
        </p:nvSpPr>
        <p:spPr>
          <a:xfrm>
            <a:off x="720436" y="1964353"/>
            <a:ext cx="10751127" cy="4893647"/>
          </a:xfrm>
          <a:prstGeom prst="rect">
            <a:avLst/>
          </a:prstGeom>
          <a:noFill/>
        </p:spPr>
        <p:txBody>
          <a:bodyPr wrap="square">
            <a:spAutoFit/>
          </a:bodyPr>
          <a:lstStyle/>
          <a:p>
            <a:endParaRPr lang="en-IN" sz="1800" b="0" i="0" dirty="0">
              <a:effectLst/>
              <a:latin typeface="Helvetica" pitchFamily="2" charset="0"/>
            </a:endParaRPr>
          </a:p>
          <a:p>
            <a:endParaRPr lang="en-IN" dirty="0">
              <a:latin typeface="Helvetica" pitchFamily="2" charset="0"/>
            </a:endParaRPr>
          </a:p>
          <a:p>
            <a:endParaRPr lang="en-IN" sz="1800" b="0" i="0" dirty="0">
              <a:effectLst/>
              <a:latin typeface="Helvetica" pitchFamily="2" charset="0"/>
            </a:endParaRPr>
          </a:p>
          <a:p>
            <a:endParaRPr lang="en-IN" sz="1800" b="0" i="0" dirty="0">
              <a:effectLst/>
              <a:latin typeface="Helvetica" pitchFamily="2" charset="0"/>
            </a:endParaRPr>
          </a:p>
          <a:p>
            <a:r>
              <a:rPr lang="en-IN" sz="1800" b="0" i="0" dirty="0">
                <a:effectLst/>
                <a:latin typeface="Helvetica" pitchFamily="2" charset="0"/>
              </a:rPr>
              <a:t>b</a:t>
            </a:r>
            <a:r>
              <a:rPr lang="en-IN" sz="2000" b="0" i="0" dirty="0">
                <a:effectLst/>
                <a:latin typeface="Arial" panose="020B0604020202020204" pitchFamily="34" charset="0"/>
                <a:cs typeface="Arial" panose="020B0604020202020204" pitchFamily="34" charset="0"/>
              </a:rPr>
              <a:t>. For lesions more difficult to reach, the needle may be advanced in a major airway and then guided into the lesion under fluoroscopy.</a:t>
            </a:r>
          </a:p>
          <a:p>
            <a:endParaRPr lang="en-IN" sz="2000" dirty="0">
              <a:effectLst/>
              <a:latin typeface="Arial" panose="020B0604020202020204" pitchFamily="34" charset="0"/>
              <a:cs typeface="Arial" panose="020B0604020202020204" pitchFamily="34" charset="0"/>
            </a:endParaRPr>
          </a:p>
          <a:p>
            <a:r>
              <a:rPr lang="en-IN" sz="2000" dirty="0">
                <a:latin typeface="Arial" panose="020B0604020202020204" pitchFamily="34" charset="0"/>
                <a:cs typeface="Arial" panose="020B0604020202020204" pitchFamily="34" charset="0"/>
              </a:rPr>
              <a:t>c. </a:t>
            </a:r>
            <a:r>
              <a:rPr lang="en-IN" sz="2000" b="0" i="0" dirty="0">
                <a:effectLst/>
                <a:latin typeface="Arial" panose="020B0604020202020204" pitchFamily="34" charset="0"/>
                <a:cs typeface="Arial" panose="020B0604020202020204" pitchFamily="34" charset="0"/>
              </a:rPr>
              <a:t>Sampling of endobronchial lesions may be performed by embedding the needle in the lesion, to the metal hub, parallel to the airway wall, and agitating to and </a:t>
            </a:r>
            <a:r>
              <a:rPr lang="en-IN" sz="2000" b="0" i="0" dirty="0" err="1">
                <a:effectLst/>
                <a:latin typeface="Arial" panose="020B0604020202020204" pitchFamily="34" charset="0"/>
                <a:cs typeface="Arial" panose="020B0604020202020204" pitchFamily="34" charset="0"/>
              </a:rPr>
              <a:t>fro</a:t>
            </a:r>
            <a:r>
              <a:rPr lang="en-IN" sz="2000" b="0" i="0" dirty="0">
                <a:effectLst/>
                <a:latin typeface="Arial" panose="020B0604020202020204" pitchFamily="34" charset="0"/>
                <a:cs typeface="Arial" panose="020B0604020202020204" pitchFamily="34" charset="0"/>
              </a:rPr>
              <a:t> repeatedly, with continuous suction.</a:t>
            </a:r>
          </a:p>
          <a:p>
            <a:endParaRPr lang="en-IN" sz="2000" dirty="0">
              <a:effectLst/>
              <a:latin typeface="Arial" panose="020B0604020202020204" pitchFamily="34" charset="0"/>
              <a:cs typeface="Arial" panose="020B0604020202020204" pitchFamily="34" charset="0"/>
            </a:endParaRPr>
          </a:p>
          <a:p>
            <a:r>
              <a:rPr lang="en-IN" sz="2000" dirty="0">
                <a:latin typeface="Arial" panose="020B0604020202020204" pitchFamily="34" charset="0"/>
                <a:cs typeface="Arial" panose="020B0604020202020204" pitchFamily="34" charset="0"/>
              </a:rPr>
              <a:t>10. </a:t>
            </a:r>
            <a:r>
              <a:rPr lang="en-IN" sz="2000" b="0" i="0" dirty="0">
                <a:effectLst/>
                <a:latin typeface="Arial" panose="020B0604020202020204" pitchFamily="34" charset="0"/>
                <a:cs typeface="Arial" panose="020B0604020202020204" pitchFamily="34" charset="0"/>
              </a:rPr>
              <a:t>The needle is withdrawn from the target site after releasing suction. The tip of the bronchoscope is straightened and the needle assembly is pulled out of the bronchoscope in a single, smooth motion.</a:t>
            </a:r>
          </a:p>
          <a:p>
            <a:endParaRPr lang="en-IN" sz="2000" dirty="0">
              <a:effectLst/>
              <a:latin typeface="Arial" panose="020B0604020202020204" pitchFamily="34" charset="0"/>
              <a:cs typeface="Arial" panose="020B0604020202020204" pitchFamily="34" charset="0"/>
            </a:endParaRPr>
          </a:p>
          <a:p>
            <a:pPr>
              <a:buFont typeface="+mj-lt"/>
              <a:buAutoNum type="arabicPeriod"/>
            </a:pPr>
            <a:endParaRPr lang="en-IN" sz="2000" dirty="0">
              <a:effectLst/>
              <a:latin typeface="Helvetica" pitchFamily="2" charset="0"/>
            </a:endParaRPr>
          </a:p>
        </p:txBody>
      </p:sp>
      <p:sp>
        <p:nvSpPr>
          <p:cNvPr id="6" name="Rectangle 5">
            <a:extLst>
              <a:ext uri="{FF2B5EF4-FFF2-40B4-BE49-F238E27FC236}">
                <a16:creationId xmlns:a16="http://schemas.microsoft.com/office/drawing/2014/main" id="{43C46E24-37D7-5F59-E0E8-36EDB38AC4E0}"/>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NEEDLE ASPIRATION</a:t>
            </a:r>
          </a:p>
        </p:txBody>
      </p:sp>
      <p:sp>
        <p:nvSpPr>
          <p:cNvPr id="7" name="TextBox 6">
            <a:extLst>
              <a:ext uri="{FF2B5EF4-FFF2-40B4-BE49-F238E27FC236}">
                <a16:creationId xmlns:a16="http://schemas.microsoft.com/office/drawing/2014/main" id="{F14DDE8C-ADE5-85F8-D956-E85E7727660D}"/>
              </a:ext>
            </a:extLst>
          </p:cNvPr>
          <p:cNvSpPr txBox="1"/>
          <p:nvPr/>
        </p:nvSpPr>
        <p:spPr>
          <a:xfrm>
            <a:off x="720436" y="1277324"/>
            <a:ext cx="11393935" cy="1631216"/>
          </a:xfrm>
          <a:prstGeom prst="rect">
            <a:avLst/>
          </a:prstGeom>
          <a:noFill/>
        </p:spPr>
        <p:txBody>
          <a:bodyPr wrap="square">
            <a:spAutoFit/>
          </a:bodyPr>
          <a:lstStyle/>
          <a:p>
            <a:r>
              <a:rPr lang="en-IN" b="0" i="0" dirty="0">
                <a:effectLst/>
                <a:latin typeface="Helvetica" pitchFamily="2" charset="0"/>
              </a:rPr>
              <a:t>9</a:t>
            </a:r>
            <a:r>
              <a:rPr lang="en-IN" sz="2000" b="0" i="0" dirty="0">
                <a:effectLst/>
                <a:latin typeface="Helvetica" pitchFamily="2" charset="0"/>
              </a:rPr>
              <a:t>.When there is no blood in the aspirate, the catheter is agitated to and fro, with continuous</a:t>
            </a:r>
            <a:br>
              <a:rPr lang="en-IN" sz="2000" b="0" i="0" dirty="0">
                <a:effectLst/>
                <a:latin typeface="Helvetica" pitchFamily="2" charset="0"/>
              </a:rPr>
            </a:br>
            <a:r>
              <a:rPr lang="en-IN" sz="2000" b="0" i="0" dirty="0">
                <a:effectLst/>
                <a:latin typeface="Helvetica" pitchFamily="2" charset="0"/>
              </a:rPr>
              <a:t>suction, in an attempt to shear off cells from the mass or lymph node.</a:t>
            </a:r>
          </a:p>
          <a:p>
            <a:endParaRPr lang="en-IN" sz="2000" dirty="0">
              <a:effectLst/>
              <a:latin typeface="Helvetica" pitchFamily="2" charset="0"/>
            </a:endParaRPr>
          </a:p>
          <a:p>
            <a:r>
              <a:rPr lang="en-IN" sz="2000" b="0" i="0" dirty="0">
                <a:effectLst/>
                <a:latin typeface="Helvetica" pitchFamily="2" charset="0"/>
              </a:rPr>
              <a:t>a. Sampling of peripheral lesions is best performed by placing the metal hub of the needle</a:t>
            </a:r>
            <a:br>
              <a:rPr lang="en-IN" sz="2000" b="0" i="0" dirty="0">
                <a:effectLst/>
                <a:latin typeface="Helvetica" pitchFamily="2" charset="0"/>
              </a:rPr>
            </a:br>
            <a:r>
              <a:rPr lang="en-IN" sz="2000" b="0" i="0" dirty="0">
                <a:effectLst/>
                <a:latin typeface="Helvetica" pitchFamily="2" charset="0"/>
              </a:rPr>
              <a:t>against the lesion, under fluoroscopic guidance, before pushing the needle into the lesion.</a:t>
            </a:r>
            <a:endParaRPr lang="en-IN" sz="2000" dirty="0">
              <a:effectLst/>
              <a:latin typeface="Helvetica" pitchFamily="2" charset="0"/>
            </a:endParaRPr>
          </a:p>
        </p:txBody>
      </p:sp>
    </p:spTree>
    <p:extLst>
      <p:ext uri="{BB962C8B-B14F-4D97-AF65-F5344CB8AC3E}">
        <p14:creationId xmlns:p14="http://schemas.microsoft.com/office/powerpoint/2010/main" val="2624023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CA3808-60EE-8838-4D15-C6C24B7F93F4}"/>
              </a:ext>
            </a:extLst>
          </p:cNvPr>
          <p:cNvSpPr txBox="1"/>
          <p:nvPr/>
        </p:nvSpPr>
        <p:spPr>
          <a:xfrm>
            <a:off x="688258" y="1170774"/>
            <a:ext cx="10815484" cy="2554545"/>
          </a:xfrm>
          <a:prstGeom prst="rect">
            <a:avLst/>
          </a:prstGeom>
          <a:noFill/>
        </p:spPr>
        <p:txBody>
          <a:bodyPr wrap="square">
            <a:spAutoFit/>
          </a:bodyPr>
          <a:lstStyle/>
          <a:p>
            <a:r>
              <a:rPr lang="en-US" sz="2000" u="sng" dirty="0">
                <a:latin typeface="Arial" panose="020B0604020202020204" pitchFamily="34" charset="0"/>
                <a:cs typeface="Arial" panose="020B0604020202020204" pitchFamily="34" charset="0"/>
              </a:rPr>
              <a:t>INTRODUCTION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Bronchoscopy is a specialized optical device and can be used for diagnostic and therapeutic procedures in the lung with the help of the bronchoscope. It is regarded as one of the most frequently performed procedures used by the pulmonologist. Bronchoscopy, whether fiberoptic or rigid, is an invasive procedure for visualization of the upper and lower respiratory tract, for the diagnosis and management of a spectrum of inflammatory, infectious, and malignant diseases of </a:t>
            </a:r>
            <a:r>
              <a:rPr lang="en-IN" sz="2000" b="0" i="0" dirty="0">
                <a:effectLst/>
                <a:latin typeface="Arial" panose="020B0604020202020204" pitchFamily="34" charset="0"/>
                <a:cs typeface="Arial" panose="020B0604020202020204" pitchFamily="34" charset="0"/>
              </a:rPr>
              <a:t>the airway and lungs. </a:t>
            </a:r>
            <a:endParaRPr lang="en-US"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122A736-5E1A-DDBF-43A1-28F53DB488E0}"/>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spTree>
    <p:extLst>
      <p:ext uri="{BB962C8B-B14F-4D97-AF65-F5344CB8AC3E}">
        <p14:creationId xmlns:p14="http://schemas.microsoft.com/office/powerpoint/2010/main" val="2506413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60334-9D7F-9D9F-D930-949D44C4C731}"/>
              </a:ext>
            </a:extLst>
          </p:cNvPr>
          <p:cNvSpPr txBox="1"/>
          <p:nvPr/>
        </p:nvSpPr>
        <p:spPr>
          <a:xfrm>
            <a:off x="350981" y="1390594"/>
            <a:ext cx="11490037" cy="4401205"/>
          </a:xfrm>
          <a:prstGeom prst="rect">
            <a:avLst/>
          </a:prstGeom>
          <a:noFill/>
        </p:spPr>
        <p:txBody>
          <a:bodyPr wrap="square">
            <a:spAutoFit/>
          </a:bodyPr>
          <a:lstStyle/>
          <a:p>
            <a:r>
              <a:rPr lang="en-IN" sz="2000" dirty="0">
                <a:latin typeface="Arial" panose="020B0604020202020204" pitchFamily="34" charset="0"/>
                <a:cs typeface="Arial" panose="020B0604020202020204" pitchFamily="34" charset="0"/>
              </a:rPr>
              <a:t>11. </a:t>
            </a:r>
            <a:r>
              <a:rPr lang="en-IN" sz="2000" b="0" i="0" dirty="0">
                <a:effectLst/>
                <a:latin typeface="Arial" panose="020B0604020202020204" pitchFamily="34" charset="0"/>
                <a:cs typeface="Arial" panose="020B0604020202020204" pitchFamily="34" charset="0"/>
              </a:rPr>
              <a:t>﻿The specimen for cytology is prepared by using air from a 50 ml syringe to 'blow' the specimen on to the slide before smearing it using another slide and immediately placing it in 95% alcohol. The specimen is then flushed from the needle using 3 ml of saline and sent to the cytology lab for processing.</a:t>
            </a:r>
          </a:p>
          <a:p>
            <a:endParaRPr lang="en-IN" sz="2000" b="0" i="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COMPLICATIONS</a:t>
            </a:r>
          </a:p>
          <a:p>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 Most important complication following TBNA is related to damage to the working channel of the bronchoscope.</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 Post procedure fever.</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 Pneumothorax occurs with TBNA of periphe</a:t>
            </a:r>
            <a:r>
              <a:rPr lang="en-IN" sz="2000" dirty="0">
                <a:latin typeface="Arial" panose="020B0604020202020204" pitchFamily="34" charset="0"/>
                <a:cs typeface="Arial" panose="020B0604020202020204" pitchFamily="34" charset="0"/>
              </a:rPr>
              <a:t>r</a:t>
            </a:r>
            <a:r>
              <a:rPr lang="en-IN" sz="2000" b="0" i="0" dirty="0">
                <a:effectLst/>
                <a:latin typeface="Arial" panose="020B0604020202020204" pitchFamily="34" charset="0"/>
                <a:cs typeface="Arial" panose="020B0604020202020204" pitchFamily="34" charset="0"/>
              </a:rPr>
              <a:t>al lesion.</a:t>
            </a:r>
            <a:endParaRPr lang="en-IN" sz="2000" dirty="0">
              <a:effectLst/>
              <a:latin typeface="Arial" panose="020B0604020202020204" pitchFamily="34" charset="0"/>
              <a:cs typeface="Arial" panose="020B0604020202020204" pitchFamily="34" charset="0"/>
            </a:endParaRPr>
          </a:p>
          <a:p>
            <a:pPr>
              <a:buFont typeface="+mj-lt"/>
              <a:buAutoNum type="arabicPeriod"/>
            </a:pPr>
            <a:r>
              <a:rPr lang="en-IN" sz="2000" b="0" i="0" dirty="0">
                <a:effectLst/>
                <a:latin typeface="Arial" panose="020B0604020202020204" pitchFamily="34" charset="0"/>
                <a:cs typeface="Arial" panose="020B0604020202020204" pitchFamily="34" charset="0"/>
              </a:rPr>
              <a:t>﻿ </a:t>
            </a:r>
            <a:r>
              <a:rPr lang="en-IN" sz="2000" b="0" i="0" dirty="0" err="1">
                <a:effectLst/>
                <a:latin typeface="Arial" panose="020B0604020202020204" pitchFamily="34" charset="0"/>
                <a:cs typeface="Arial" panose="020B0604020202020204" pitchFamily="34" charset="0"/>
              </a:rPr>
              <a:t>H</a:t>
            </a:r>
            <a:r>
              <a:rPr lang="en-IN" sz="2000" dirty="0" err="1">
                <a:latin typeface="Arial" panose="020B0604020202020204" pitchFamily="34" charset="0"/>
                <a:cs typeface="Arial" panose="020B0604020202020204" pitchFamily="34" charset="0"/>
              </a:rPr>
              <a:t>a</a:t>
            </a:r>
            <a:r>
              <a:rPr lang="en-IN" sz="2000" b="0" i="0" dirty="0" err="1">
                <a:effectLst/>
                <a:latin typeface="Arial" panose="020B0604020202020204" pitchFamily="34" charset="0"/>
                <a:cs typeface="Arial" panose="020B0604020202020204" pitchFamily="34" charset="0"/>
              </a:rPr>
              <a:t>emomediastinum</a:t>
            </a:r>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5. Oozing of a minimal amount of blood from the puncture site. Oozing represents dilated blood vessels in the tracheobronchial wall rather than invasion of a major vascular structure.</a:t>
            </a:r>
            <a:endParaRPr lang="en-IN" sz="2000" dirty="0">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D551592-5111-8A46-08A1-3B7341E32E0D}"/>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TRANSBRONCHIAL NEEDLE ASPIRATION</a:t>
            </a:r>
          </a:p>
        </p:txBody>
      </p:sp>
    </p:spTree>
    <p:extLst>
      <p:ext uri="{BB962C8B-B14F-4D97-AF65-F5344CB8AC3E}">
        <p14:creationId xmlns:p14="http://schemas.microsoft.com/office/powerpoint/2010/main" val="3643988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42DC9C-763B-08E4-A656-BC12E4430000}"/>
              </a:ext>
            </a:extLst>
          </p:cNvPr>
          <p:cNvSpPr txBox="1"/>
          <p:nvPr/>
        </p:nvSpPr>
        <p:spPr>
          <a:xfrm>
            <a:off x="624348" y="1232192"/>
            <a:ext cx="10943303" cy="5324535"/>
          </a:xfrm>
          <a:prstGeom prst="rect">
            <a:avLst/>
          </a:prstGeom>
          <a:noFill/>
        </p:spPr>
        <p:txBody>
          <a:bodyPr wrap="square">
            <a:spAutoFit/>
          </a:bodyPr>
          <a:lstStyle/>
          <a:p>
            <a:pPr algn="l"/>
            <a:r>
              <a:rPr lang="en-US" sz="2000" b="1" u="sng" dirty="0">
                <a:solidFill>
                  <a:srgbClr val="212121"/>
                </a:solidFill>
                <a:highlight>
                  <a:srgbClr val="FFFFFF"/>
                </a:highlight>
                <a:latin typeface="Arial" panose="020B0604020202020204" pitchFamily="34" charset="0"/>
                <a:cs typeface="Arial" panose="020B0604020202020204" pitchFamily="34" charset="0"/>
              </a:rPr>
              <a:t>ABSTRACT</a:t>
            </a:r>
            <a:r>
              <a:rPr lang="en-US" sz="2000" b="1" dirty="0">
                <a:solidFill>
                  <a:srgbClr val="212121"/>
                </a:solidFill>
                <a:highlight>
                  <a:srgbClr val="FFFFFF"/>
                </a:highlight>
                <a:latin typeface="Arial" panose="020B0604020202020204" pitchFamily="34" charset="0"/>
                <a:cs typeface="Arial" panose="020B0604020202020204" pitchFamily="34" charset="0"/>
              </a:rPr>
              <a:t> </a:t>
            </a:r>
          </a:p>
          <a:p>
            <a:pPr algn="l"/>
            <a:endParaRPr lang="en-US" sz="2000" b="1" i="0" dirty="0">
              <a:solidFill>
                <a:srgbClr val="212121"/>
              </a:solidFill>
              <a:effectLst/>
              <a:highlight>
                <a:srgbClr val="FFFFFF"/>
              </a:highlight>
              <a:latin typeface="Arial" panose="020B0604020202020204" pitchFamily="34" charset="0"/>
              <a:cs typeface="Arial" panose="020B0604020202020204" pitchFamily="34" charset="0"/>
            </a:endParaRPr>
          </a:p>
          <a:p>
            <a:pPr algn="l"/>
            <a:r>
              <a:rPr lang="en-US" sz="2000" b="1" i="0" dirty="0">
                <a:solidFill>
                  <a:srgbClr val="212121"/>
                </a:solidFill>
                <a:effectLst/>
                <a:highlight>
                  <a:srgbClr val="FFFFFF"/>
                </a:highlight>
                <a:latin typeface="Arial" panose="020B0604020202020204" pitchFamily="34" charset="0"/>
                <a:cs typeface="Arial" panose="020B0604020202020204" pitchFamily="34" charset="0"/>
              </a:rPr>
              <a:t>Introduction: </a:t>
            </a:r>
            <a:r>
              <a:rPr lang="en-US" sz="2000" b="0" i="0" dirty="0">
                <a:solidFill>
                  <a:srgbClr val="212121"/>
                </a:solidFill>
                <a:effectLst/>
                <a:highlight>
                  <a:srgbClr val="FFFFFF"/>
                </a:highlight>
                <a:latin typeface="Arial" panose="020B0604020202020204" pitchFamily="34" charset="0"/>
                <a:cs typeface="Arial" panose="020B0604020202020204" pitchFamily="34" charset="0"/>
              </a:rPr>
              <a:t>Making the diagnosis of HP is challenging due to a lack of consensus criteria and variability of both pathologic and radiographic findings. The purpose of this retrospective study was to determine the diagnostic utility of the combination of BAL lymphocyte count and TBBX in patients with HP.</a:t>
            </a:r>
          </a:p>
          <a:p>
            <a:pPr algn="l"/>
            <a:endParaRPr lang="en-US" sz="2000" b="0" i="0" dirty="0">
              <a:solidFill>
                <a:srgbClr val="212121"/>
              </a:solidFill>
              <a:effectLst/>
              <a:highlight>
                <a:srgbClr val="FFFFFF"/>
              </a:highlight>
              <a:latin typeface="Arial" panose="020B0604020202020204" pitchFamily="34" charset="0"/>
              <a:cs typeface="Arial" panose="020B0604020202020204" pitchFamily="34" charset="0"/>
            </a:endParaRPr>
          </a:p>
          <a:p>
            <a:pPr algn="l"/>
            <a:r>
              <a:rPr lang="en-US" sz="2000" b="1" i="0" dirty="0">
                <a:solidFill>
                  <a:srgbClr val="212121"/>
                </a:solidFill>
                <a:effectLst/>
                <a:highlight>
                  <a:srgbClr val="FFFFFF"/>
                </a:highlight>
                <a:latin typeface="Arial" panose="020B0604020202020204" pitchFamily="34" charset="0"/>
                <a:cs typeface="Arial" panose="020B0604020202020204" pitchFamily="34" charset="0"/>
              </a:rPr>
              <a:t>Methods: </a:t>
            </a:r>
            <a:r>
              <a:rPr lang="en-US" sz="2000" b="0" i="0" dirty="0">
                <a:solidFill>
                  <a:srgbClr val="212121"/>
                </a:solidFill>
                <a:effectLst/>
                <a:highlight>
                  <a:srgbClr val="FFFFFF"/>
                </a:highlight>
                <a:latin typeface="Arial" panose="020B0604020202020204" pitchFamily="34" charset="0"/>
                <a:cs typeface="Arial" panose="020B0604020202020204" pitchFamily="34" charset="0"/>
              </a:rPr>
              <a:t>We conducted a retrospective cohort study of all patients with a MDD diagnosis of HP at a single center.</a:t>
            </a:r>
          </a:p>
          <a:p>
            <a:pPr algn="l"/>
            <a:endParaRPr lang="en-US" sz="2000" b="0" i="0" dirty="0">
              <a:solidFill>
                <a:srgbClr val="212121"/>
              </a:solidFill>
              <a:effectLst/>
              <a:highlight>
                <a:srgbClr val="FFFFFF"/>
              </a:highlight>
              <a:latin typeface="Arial" panose="020B0604020202020204" pitchFamily="34" charset="0"/>
              <a:cs typeface="Arial" panose="020B0604020202020204" pitchFamily="34" charset="0"/>
            </a:endParaRPr>
          </a:p>
          <a:p>
            <a:pPr algn="l"/>
            <a:r>
              <a:rPr lang="en-US" sz="2000" b="1" i="0" dirty="0">
                <a:solidFill>
                  <a:srgbClr val="212121"/>
                </a:solidFill>
                <a:effectLst/>
                <a:highlight>
                  <a:srgbClr val="FFFFFF"/>
                </a:highlight>
                <a:latin typeface="Arial" panose="020B0604020202020204" pitchFamily="34" charset="0"/>
                <a:cs typeface="Arial" panose="020B0604020202020204" pitchFamily="34" charset="0"/>
              </a:rPr>
              <a:t>Results: </a:t>
            </a:r>
            <a:r>
              <a:rPr lang="en-US" sz="2000" b="0" i="0" dirty="0">
                <a:solidFill>
                  <a:srgbClr val="212121"/>
                </a:solidFill>
                <a:effectLst/>
                <a:highlight>
                  <a:srgbClr val="FFFFFF"/>
                </a:highlight>
                <a:latin typeface="Arial" panose="020B0604020202020204" pitchFamily="34" charset="0"/>
                <a:cs typeface="Arial" panose="020B0604020202020204" pitchFamily="34" charset="0"/>
              </a:rPr>
              <a:t>155 patients were included in the study. 49% of patients who underwent BAL had a lymphocyte count &gt; 20, 42% had a lymphocyte count &gt; 30, and 34% had lymphocyte count &gt; 40%. The median BAL lymphocyte count was higher in inflammatory HP compared to fibrotic HP. The addition of TBBX to BAL significantly increased the diagnostic yield regardless of the BAL lymphocyte cutoff used. The yield of bronchoscopy with TBBX and BAL when a lymphocyte count &gt; 40% was used as a cutoff was 52%.</a:t>
            </a:r>
          </a:p>
          <a:p>
            <a:pPr algn="l"/>
            <a:endParaRPr lang="en-US" sz="2000" b="0" i="0" dirty="0">
              <a:solidFill>
                <a:srgbClr val="212121"/>
              </a:solidFill>
              <a:effectLst/>
              <a:highlight>
                <a:srgbClr val="FFFFFF"/>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15A5E52-40BA-CA8A-975E-72E6E4118D0A}"/>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RETROSPECTIVE COHORT STUDY </a:t>
            </a:r>
          </a:p>
        </p:txBody>
      </p:sp>
    </p:spTree>
    <p:extLst>
      <p:ext uri="{BB962C8B-B14F-4D97-AF65-F5344CB8AC3E}">
        <p14:creationId xmlns:p14="http://schemas.microsoft.com/office/powerpoint/2010/main" val="916494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3C0CF0-DDDD-04B7-08D7-A30BFA9D8E19}"/>
              </a:ext>
            </a:extLst>
          </p:cNvPr>
          <p:cNvSpPr txBox="1"/>
          <p:nvPr/>
        </p:nvSpPr>
        <p:spPr>
          <a:xfrm>
            <a:off x="786581" y="1581748"/>
            <a:ext cx="10618838" cy="1323439"/>
          </a:xfrm>
          <a:prstGeom prst="rect">
            <a:avLst/>
          </a:prstGeom>
          <a:noFill/>
        </p:spPr>
        <p:txBody>
          <a:bodyPr wrap="square">
            <a:spAutoFit/>
          </a:bodyPr>
          <a:lstStyle/>
          <a:p>
            <a:pPr algn="l"/>
            <a:r>
              <a:rPr lang="en-US" sz="2000" b="1" i="0" dirty="0">
                <a:solidFill>
                  <a:srgbClr val="212121"/>
                </a:solidFill>
                <a:effectLst/>
                <a:highlight>
                  <a:srgbClr val="FFFFFF"/>
                </a:highlight>
                <a:latin typeface="Arial" panose="020B0604020202020204" pitchFamily="34" charset="0"/>
                <a:cs typeface="Arial" panose="020B0604020202020204" pitchFamily="34" charset="0"/>
              </a:rPr>
              <a:t>Conclusions: </a:t>
            </a:r>
            <a:r>
              <a:rPr lang="en-US" sz="2000" b="0" i="0" dirty="0">
                <a:solidFill>
                  <a:srgbClr val="212121"/>
                </a:solidFill>
                <a:effectLst/>
                <a:highlight>
                  <a:srgbClr val="FFFFFF"/>
                </a:highlight>
                <a:latin typeface="Arial" panose="020B0604020202020204" pitchFamily="34" charset="0"/>
                <a:cs typeface="Arial" panose="020B0604020202020204" pitchFamily="34" charset="0"/>
              </a:rPr>
              <a:t>Our study suggests that the combination of TBBX with BAL significantly increases the likelihood that the procedure will provide adequate additional information to allow a confident MDD diagnosis of HP and may reduce the need for SLB in the diagnostic workup of HP.</a:t>
            </a:r>
          </a:p>
        </p:txBody>
      </p:sp>
      <p:sp>
        <p:nvSpPr>
          <p:cNvPr id="6" name="Rectangle 5">
            <a:extLst>
              <a:ext uri="{FF2B5EF4-FFF2-40B4-BE49-F238E27FC236}">
                <a16:creationId xmlns:a16="http://schemas.microsoft.com/office/drawing/2014/main" id="{F2A53030-BF76-5A87-E28C-81A4857FF96E}"/>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RETROSPECTIVE COHORT STUDY </a:t>
            </a:r>
          </a:p>
        </p:txBody>
      </p:sp>
    </p:spTree>
    <p:extLst>
      <p:ext uri="{BB962C8B-B14F-4D97-AF65-F5344CB8AC3E}">
        <p14:creationId xmlns:p14="http://schemas.microsoft.com/office/powerpoint/2010/main" val="25748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3E7C2-AED8-EACE-743C-FC5E63E2BE5E}"/>
              </a:ext>
            </a:extLst>
          </p:cNvPr>
          <p:cNvSpPr>
            <a:spLocks noGrp="1"/>
          </p:cNvSpPr>
          <p:nvPr>
            <p:ph idx="1"/>
          </p:nvPr>
        </p:nvSpPr>
        <p:spPr>
          <a:xfrm>
            <a:off x="1004454" y="2503776"/>
            <a:ext cx="10515600" cy="1850448"/>
          </a:xfrm>
        </p:spPr>
        <p:txBody>
          <a:bodyPr>
            <a:normAutofit/>
          </a:bodyPr>
          <a:lstStyle/>
          <a:p>
            <a:pPr marL="0" indent="0" algn="ctr">
              <a:buNone/>
            </a:pPr>
            <a:r>
              <a:rPr lang="en-US" sz="7200" dirty="0">
                <a:latin typeface="Algerian" panose="04020705040A02060702" pitchFamily="82" charset="0"/>
              </a:rPr>
              <a:t>THANK YOU</a:t>
            </a:r>
          </a:p>
        </p:txBody>
      </p:sp>
    </p:spTree>
    <p:extLst>
      <p:ext uri="{BB962C8B-B14F-4D97-AF65-F5344CB8AC3E}">
        <p14:creationId xmlns:p14="http://schemas.microsoft.com/office/powerpoint/2010/main" val="2614593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73DBFA-7717-946C-6D7B-7B67F6899B62}"/>
              </a:ext>
            </a:extLst>
          </p:cNvPr>
          <p:cNvSpPr txBox="1"/>
          <p:nvPr/>
        </p:nvSpPr>
        <p:spPr>
          <a:xfrm>
            <a:off x="491613" y="747916"/>
            <a:ext cx="11208774" cy="6432530"/>
          </a:xfrm>
          <a:prstGeom prst="rect">
            <a:avLst/>
          </a:prstGeom>
          <a:noFill/>
        </p:spPr>
        <p:txBody>
          <a:bodyPr wrap="square">
            <a:spAutoFit/>
          </a:bodyPr>
          <a:lstStyle/>
          <a:p>
            <a:endParaRPr lang="en-IN" sz="1400" dirty="0">
              <a:effectLst/>
              <a:latin typeface="Helvetica" pitchFamily="2" charset="0"/>
            </a:endParaRPr>
          </a:p>
          <a:p>
            <a:r>
              <a:rPr lang="en-IN" sz="2000" b="0" i="0" u="sng" dirty="0">
                <a:effectLst/>
                <a:latin typeface="Arial" panose="020B0604020202020204" pitchFamily="34" charset="0"/>
                <a:cs typeface="Arial" panose="020B0604020202020204" pitchFamily="34" charset="0"/>
              </a:rPr>
              <a:t>FLEXIBLE BRONCHOSCOPY</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Flexible bronchoscopy is an invasive procedure that is </a:t>
            </a:r>
            <a:r>
              <a:rPr lang="en-IN" sz="2000" b="0" i="0" dirty="0" err="1">
                <a:effectLst/>
                <a:latin typeface="Arial" panose="020B0604020202020204" pitchFamily="34" charset="0"/>
                <a:cs typeface="Arial" panose="020B0604020202020204" pitchFamily="34" charset="0"/>
              </a:rPr>
              <a:t>utilized</a:t>
            </a:r>
            <a:r>
              <a:rPr lang="en-IN" sz="2000" b="0" i="0" dirty="0">
                <a:effectLst/>
                <a:latin typeface="Arial" panose="020B0604020202020204" pitchFamily="34" charset="0"/>
                <a:cs typeface="Arial" panose="020B0604020202020204" pitchFamily="34" charset="0"/>
              </a:rPr>
              <a:t> to </a:t>
            </a:r>
            <a:r>
              <a:rPr lang="en-IN" sz="2000" b="0" i="0" dirty="0" err="1">
                <a:effectLst/>
                <a:latin typeface="Arial" panose="020B0604020202020204" pitchFamily="34" charset="0"/>
                <a:cs typeface="Arial" panose="020B0604020202020204" pitchFamily="34" charset="0"/>
              </a:rPr>
              <a:t>visualize</a:t>
            </a:r>
            <a:r>
              <a:rPr lang="en-IN" sz="2000" b="0" i="0" dirty="0">
                <a:effectLst/>
                <a:latin typeface="Arial" panose="020B0604020202020204" pitchFamily="34" charset="0"/>
                <a:cs typeface="Arial" panose="020B0604020202020204" pitchFamily="34" charset="0"/>
              </a:rPr>
              <a:t> the nasal passages, pharynx, larynx, vocal cords, and </a:t>
            </a:r>
            <a:r>
              <a:rPr lang="en-IN" sz="2000" b="0" i="0" dirty="0" err="1">
                <a:effectLst/>
                <a:latin typeface="Arial" panose="020B0604020202020204" pitchFamily="34" charset="0"/>
                <a:cs typeface="Arial" panose="020B0604020202020204" pitchFamily="34" charset="0"/>
              </a:rPr>
              <a:t>tracheo-bronchial</a:t>
            </a:r>
            <a:r>
              <a:rPr lang="en-IN" sz="2000" b="0" i="0" dirty="0">
                <a:effectLst/>
                <a:latin typeface="Arial" panose="020B0604020202020204" pitchFamily="34" charset="0"/>
                <a:cs typeface="Arial" panose="020B0604020202020204" pitchFamily="34" charset="0"/>
              </a:rPr>
              <a:t> tree. It is </a:t>
            </a:r>
            <a:r>
              <a:rPr lang="en-IN" sz="2000" b="0" i="0" dirty="0" err="1">
                <a:effectLst/>
                <a:latin typeface="Arial" panose="020B0604020202020204" pitchFamily="34" charset="0"/>
                <a:cs typeface="Arial" panose="020B0604020202020204" pitchFamily="34" charset="0"/>
              </a:rPr>
              <a:t>utilized</a:t>
            </a:r>
            <a:r>
              <a:rPr lang="en-IN" sz="2000" b="0" i="0" dirty="0">
                <a:effectLst/>
                <a:latin typeface="Arial" panose="020B0604020202020204" pitchFamily="34" charset="0"/>
                <a:cs typeface="Arial" panose="020B0604020202020204" pitchFamily="34" charset="0"/>
              </a:rPr>
              <a:t> for both the diagnosis and treatment of lung disorders. The procedure may be performed in an endoscopy suite, the operating room, the emergency department, a radiology suite, or at the bedside in the ICU. The flexible bronchoscope is employed in more than 95% of all </a:t>
            </a:r>
            <a:r>
              <a:rPr lang="en-IN" sz="2000" b="0" i="0" dirty="0" err="1">
                <a:effectLst/>
                <a:latin typeface="Arial" panose="020B0604020202020204" pitchFamily="34" charset="0"/>
                <a:cs typeface="Arial" panose="020B0604020202020204" pitchFamily="34" charset="0"/>
              </a:rPr>
              <a:t>bronchoscopic</a:t>
            </a:r>
            <a:r>
              <a:rPr lang="en-IN" sz="2000" b="0" i="0" dirty="0">
                <a:effectLst/>
                <a:latin typeface="Arial" panose="020B0604020202020204" pitchFamily="34" charset="0"/>
                <a:cs typeface="Arial" panose="020B0604020202020204" pitchFamily="34" charset="0"/>
              </a:rPr>
              <a:t> procedures. </a:t>
            </a:r>
          </a:p>
          <a:p>
            <a:endParaRPr lang="en-IN" sz="2000" dirty="0">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The major advantages of the flexible bronchoscope include :</a:t>
            </a:r>
          </a:p>
          <a:p>
            <a:endParaRPr lang="en-IN" sz="2000" b="0" i="0" dirty="0">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N" sz="2000" b="0" i="0" dirty="0">
                <a:effectLst/>
                <a:latin typeface="Arial" panose="020B0604020202020204" pitchFamily="34" charset="0"/>
                <a:cs typeface="Arial" panose="020B0604020202020204" pitchFamily="34" charset="0"/>
              </a:rPr>
              <a:t>The ability to insert it nasally, orally, or through a tracheostomy stoma, and to visualize apical segments of upper lobes as well as segmental and subsegmental bronchi in all lobes. </a:t>
            </a:r>
          </a:p>
          <a:p>
            <a:pPr marL="285750" indent="-285750">
              <a:buFont typeface="Wingdings" panose="05000000000000000000" pitchFamily="2" charset="2"/>
              <a:buChar char="Ø"/>
            </a:pPr>
            <a:endParaRPr lang="en-IN" sz="2000" b="0" i="0" dirty="0">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N" sz="2000" b="0" i="0" dirty="0">
                <a:effectLst/>
                <a:latin typeface="Arial" panose="020B0604020202020204" pitchFamily="34" charset="0"/>
                <a:cs typeface="Arial" panose="020B0604020202020204" pitchFamily="34" charset="0"/>
              </a:rPr>
              <a:t>In contrast to rigid bronchoscopy, which requires a dedicated room or an operating room, almost all flexible bronchoscopies can be safely performed in an outpatient setting, or by the patient's bedside. </a:t>
            </a:r>
          </a:p>
          <a:p>
            <a:pPr marL="285750" indent="-285750">
              <a:buFont typeface="Wingdings" panose="05000000000000000000" pitchFamily="2" charset="2"/>
              <a:buChar char="Ø"/>
            </a:pPr>
            <a:endParaRPr lang="en-IN"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N" sz="2000" dirty="0">
                <a:latin typeface="Arial" panose="020B0604020202020204" pitchFamily="34" charset="0"/>
                <a:cs typeface="Arial" panose="020B0604020202020204" pitchFamily="34" charset="0"/>
              </a:rPr>
              <a:t>A</a:t>
            </a:r>
            <a:r>
              <a:rPr lang="en-IN" sz="2000" b="0" i="0" dirty="0">
                <a:effectLst/>
                <a:latin typeface="Arial" panose="020B0604020202020204" pitchFamily="34" charset="0"/>
                <a:cs typeface="Arial" panose="020B0604020202020204" pitchFamily="34" charset="0"/>
              </a:rPr>
              <a:t>bility to perform flexible </a:t>
            </a:r>
            <a:r>
              <a:rPr lang="en-IN" sz="2000" b="0" i="0" dirty="0" err="1">
                <a:effectLst/>
                <a:latin typeface="Arial" panose="020B0604020202020204" pitchFamily="34" charset="0"/>
                <a:cs typeface="Arial" panose="020B0604020202020204" pitchFamily="34" charset="0"/>
              </a:rPr>
              <a:t>bronchoscopic</a:t>
            </a:r>
            <a:r>
              <a:rPr lang="en-IN" sz="2000" b="0" i="0" dirty="0">
                <a:effectLst/>
                <a:latin typeface="Arial" panose="020B0604020202020204" pitchFamily="34" charset="0"/>
                <a:cs typeface="Arial" panose="020B0604020202020204" pitchFamily="34" charset="0"/>
              </a:rPr>
              <a:t> procedures with the patient under light sedation and with application of topical </a:t>
            </a:r>
            <a:r>
              <a:rPr lang="en-IN" sz="2000" b="0" i="0" dirty="0" err="1">
                <a:effectLst/>
                <a:latin typeface="Arial" panose="020B0604020202020204" pitchFamily="34" charset="0"/>
                <a:cs typeface="Arial" panose="020B0604020202020204" pitchFamily="34" charset="0"/>
              </a:rPr>
              <a:t>anesthesia</a:t>
            </a:r>
            <a:r>
              <a:rPr lang="en-IN" sz="2000" b="0" i="0" dirty="0">
                <a:effectLst/>
                <a:latin typeface="Arial" panose="020B0604020202020204" pitchFamily="34" charset="0"/>
                <a:cs typeface="Arial" panose="020B0604020202020204" pitchFamily="34" charset="0"/>
              </a:rPr>
              <a:t>.</a:t>
            </a:r>
          </a:p>
          <a:p>
            <a:endParaRPr lang="en-IN" dirty="0">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B05B2CE-9687-3E49-ABB5-C2822A027F2A}"/>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spTree>
    <p:extLst>
      <p:ext uri="{BB962C8B-B14F-4D97-AF65-F5344CB8AC3E}">
        <p14:creationId xmlns:p14="http://schemas.microsoft.com/office/powerpoint/2010/main" val="315480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72C6E-8DD8-789D-088F-743021EE8649}"/>
              </a:ext>
            </a:extLst>
          </p:cNvPr>
          <p:cNvSpPr>
            <a:spLocks noGrp="1"/>
          </p:cNvSpPr>
          <p:nvPr>
            <p:ph idx="1"/>
          </p:nvPr>
        </p:nvSpPr>
        <p:spPr>
          <a:xfrm>
            <a:off x="838200" y="1044575"/>
            <a:ext cx="10515600" cy="4351338"/>
          </a:xfrm>
        </p:spPr>
        <p:txBody>
          <a:bodyPr/>
          <a:lstStyle/>
          <a:p>
            <a:pPr marL="0" indent="0">
              <a:buNone/>
            </a:pPr>
            <a:r>
              <a:rPr lang="en-US" sz="2000" u="sng" dirty="0">
                <a:latin typeface="Arial" panose="020B0604020202020204" pitchFamily="34" charset="0"/>
                <a:cs typeface="Arial" panose="020B0604020202020204" pitchFamily="34" charset="0"/>
              </a:rPr>
              <a:t>EQUIPMENT FOR FLEXIBLE BRONCHOSCOPE</a:t>
            </a:r>
          </a:p>
          <a:p>
            <a:pPr marL="0" indent="0">
              <a:buNone/>
            </a:pPr>
            <a:endParaRPr lang="en-US" sz="2000" dirty="0">
              <a:latin typeface="Arial" panose="020B0604020202020204" pitchFamily="34" charset="0"/>
              <a:cs typeface="Arial" panose="020B0604020202020204" pitchFamily="34" charset="0"/>
            </a:endParaRPr>
          </a:p>
          <a:p>
            <a:pPr marL="457200" indent="-457200">
              <a:buAutoNum type="arabicPeriod"/>
            </a:pPr>
            <a:r>
              <a:rPr lang="en-US" sz="2000" dirty="0" err="1">
                <a:latin typeface="Arial" panose="020B0604020202020204" pitchFamily="34" charset="0"/>
                <a:cs typeface="Arial" panose="020B0604020202020204" pitchFamily="34" charset="0"/>
              </a:rPr>
              <a:t>Bronchoscopic</a:t>
            </a:r>
            <a:r>
              <a:rPr lang="en-US" sz="2000" dirty="0">
                <a:latin typeface="Arial" panose="020B0604020202020204" pitchFamily="34" charset="0"/>
                <a:cs typeface="Arial" panose="020B0604020202020204" pitchFamily="34" charset="0"/>
              </a:rPr>
              <a:t> devices: The appropriate bronchoscope size is determined by the bronchoscopist, based on the patient age and types of intervention. </a:t>
            </a:r>
          </a:p>
          <a:p>
            <a:pPr marL="457200" indent="-457200">
              <a:buAutoNum type="arabicPeriod"/>
            </a:pPr>
            <a:endParaRPr lang="en-US"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For small airways, a pediatric bronchoscope having a 2.8 mm outer diameter and 1.2 mm working channel is suitable. </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For adult bronchoscope the outer diameters ranging from 5.3 mm to 6.0 mm and working channels of at least 2.0 mm.</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 In therapeutic flexible bronchoscope an outer diameter of 6.0 mm and working channels of 2.8 mm is suitable for various procedures.</a:t>
            </a:r>
          </a:p>
          <a:p>
            <a:pPr marL="0" indent="0">
              <a:buNone/>
            </a:pPr>
            <a:endParaRPr lang="en-US" dirty="0"/>
          </a:p>
        </p:txBody>
      </p:sp>
      <p:sp>
        <p:nvSpPr>
          <p:cNvPr id="4" name="Rectangle 3">
            <a:extLst>
              <a:ext uri="{FF2B5EF4-FFF2-40B4-BE49-F238E27FC236}">
                <a16:creationId xmlns:a16="http://schemas.microsoft.com/office/drawing/2014/main" id="{787E11C5-F1A7-EE88-91B1-8620D1FB6BBD}"/>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spTree>
    <p:extLst>
      <p:ext uri="{BB962C8B-B14F-4D97-AF65-F5344CB8AC3E}">
        <p14:creationId xmlns:p14="http://schemas.microsoft.com/office/powerpoint/2010/main" val="54690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1BC4E1-1D1B-9606-1935-97662A0B723B}"/>
              </a:ext>
            </a:extLst>
          </p:cNvPr>
          <p:cNvPicPr>
            <a:picLocks noChangeAspect="1"/>
          </p:cNvPicPr>
          <p:nvPr/>
        </p:nvPicPr>
        <p:blipFill>
          <a:blip r:embed="rId2"/>
          <a:stretch>
            <a:fillRect/>
          </a:stretch>
        </p:blipFill>
        <p:spPr>
          <a:xfrm>
            <a:off x="0" y="2920196"/>
            <a:ext cx="6991350" cy="3930692"/>
          </a:xfrm>
          <a:prstGeom prst="rect">
            <a:avLst/>
          </a:prstGeom>
        </p:spPr>
      </p:pic>
      <p:pic>
        <p:nvPicPr>
          <p:cNvPr id="5" name="Picture 4">
            <a:extLst>
              <a:ext uri="{FF2B5EF4-FFF2-40B4-BE49-F238E27FC236}">
                <a16:creationId xmlns:a16="http://schemas.microsoft.com/office/drawing/2014/main" id="{069A2F06-68E8-0B5D-B2E9-6A2E3CFFAF1E}"/>
              </a:ext>
            </a:extLst>
          </p:cNvPr>
          <p:cNvPicPr>
            <a:picLocks noChangeAspect="1"/>
          </p:cNvPicPr>
          <p:nvPr/>
        </p:nvPicPr>
        <p:blipFill>
          <a:blip r:embed="rId3"/>
          <a:stretch>
            <a:fillRect/>
          </a:stretch>
        </p:blipFill>
        <p:spPr>
          <a:xfrm>
            <a:off x="7111619" y="2927308"/>
            <a:ext cx="5080381" cy="3930692"/>
          </a:xfrm>
          <a:prstGeom prst="rect">
            <a:avLst/>
          </a:prstGeom>
        </p:spPr>
      </p:pic>
      <p:pic>
        <p:nvPicPr>
          <p:cNvPr id="1026" name="Picture 2" descr="Flexible Fiberoptic Bronchoscopy: Techniques and Review of 100  Bronchoscopies - ScienceDirect">
            <a:extLst>
              <a:ext uri="{FF2B5EF4-FFF2-40B4-BE49-F238E27FC236}">
                <a16:creationId xmlns:a16="http://schemas.microsoft.com/office/drawing/2014/main" id="{7D75B63F-8707-C8ED-31B8-F5ECBB233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560" y="1090613"/>
            <a:ext cx="33718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1C9DFF-20F2-F0DF-B889-6FA945FB112C}"/>
              </a:ext>
            </a:extLst>
          </p:cNvPr>
          <p:cNvPicPr>
            <a:picLocks noChangeAspect="1"/>
          </p:cNvPicPr>
          <p:nvPr/>
        </p:nvPicPr>
        <p:blipFill>
          <a:blip r:embed="rId5"/>
          <a:stretch>
            <a:fillRect/>
          </a:stretch>
        </p:blipFill>
        <p:spPr>
          <a:xfrm>
            <a:off x="0" y="-84153"/>
            <a:ext cx="12192000" cy="1174766"/>
          </a:xfrm>
          <a:prstGeom prst="rect">
            <a:avLst/>
          </a:prstGeom>
        </p:spPr>
      </p:pic>
    </p:spTree>
    <p:extLst>
      <p:ext uri="{BB962C8B-B14F-4D97-AF65-F5344CB8AC3E}">
        <p14:creationId xmlns:p14="http://schemas.microsoft.com/office/powerpoint/2010/main" val="330155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1C0DB3-F4AF-01FE-DD76-8D3C2DEB07A5}"/>
              </a:ext>
            </a:extLst>
          </p:cNvPr>
          <p:cNvSpPr txBox="1"/>
          <p:nvPr/>
        </p:nvSpPr>
        <p:spPr>
          <a:xfrm>
            <a:off x="657633" y="914400"/>
            <a:ext cx="10876733" cy="6140142"/>
          </a:xfrm>
          <a:prstGeom prst="rect">
            <a:avLst/>
          </a:prstGeom>
          <a:noFill/>
        </p:spPr>
        <p:txBody>
          <a:bodyPr wrap="square">
            <a:spAutoFit/>
          </a:bodyPr>
          <a:lstStyle/>
          <a:p>
            <a:r>
              <a:rPr lang="en-IN" sz="2000" b="0" i="0" dirty="0">
                <a:effectLst/>
                <a:latin typeface="+mj-lt"/>
              </a:rPr>
              <a:t>﻿﻿﻿2) </a:t>
            </a:r>
            <a:r>
              <a:rPr lang="en-IN" sz="2000" b="0" i="0" dirty="0" err="1">
                <a:effectLst/>
                <a:latin typeface="Arial" panose="020B0604020202020204" pitchFamily="34" charset="0"/>
                <a:cs typeface="Arial" panose="020B0604020202020204" pitchFamily="34" charset="0"/>
              </a:rPr>
              <a:t>Bronchoscopic</a:t>
            </a:r>
            <a:r>
              <a:rPr lang="en-IN" sz="2000" b="0" i="0" dirty="0">
                <a:effectLst/>
                <a:latin typeface="Arial" panose="020B0604020202020204" pitchFamily="34" charset="0"/>
                <a:cs typeface="Arial" panose="020B0604020202020204" pitchFamily="34" charset="0"/>
              </a:rPr>
              <a:t> light source and any related video or photographic equipment.</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﻿3) Cytology brushes, flexible forceps, transbronchial aspiration needles, retrieval baskets (Compatibility of the external diameter of all scope accessories with the internal diameter of the bronchoscope should be verified before the procedure).</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4) Specimen collection devices, fixatives, and as determined by institutional policies.</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5) Syringes for medication delivery, normal saline lavage, and needle aspiration.</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﻿6) Laryngoscope, endotracheal tubes in various sizes, thoracostomy set/tray and laryngeal mask airway.</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7) ﻿Sterile gauze for intermittently clearing tip of bronchoscope during procedure.</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﻿8) Water-soluble lubricant or lubricating jelly to apply in the nose and bronchoscope.</a:t>
            </a:r>
          </a:p>
          <a:p>
            <a:endParaRPr lang="en-IN" sz="2000" dirty="0">
              <a:effectLst/>
              <a:latin typeface="Arial" panose="020B0604020202020204" pitchFamily="34" charset="0"/>
              <a:cs typeface="Arial" panose="020B0604020202020204" pitchFamily="34" charset="0"/>
            </a:endParaRPr>
          </a:p>
          <a:p>
            <a:r>
              <a:rPr lang="en-IN" sz="2000" b="0" i="0" dirty="0">
                <a:effectLst/>
                <a:latin typeface="Arial" panose="020B0604020202020204" pitchFamily="34" charset="0"/>
                <a:cs typeface="Arial" panose="020B0604020202020204" pitchFamily="34" charset="0"/>
              </a:rPr>
              <a:t>﻿9) Monitoring devices: Pulse oximeter, electrocardiographic monitoring equipment, sphygmomanometer and whole-body radiation badge for personnel if fluoroscopy is used</a:t>
            </a:r>
            <a:endParaRPr lang="en-IN" sz="2000" dirty="0">
              <a:effectLst/>
              <a:latin typeface="Arial" panose="020B0604020202020204" pitchFamily="34" charset="0"/>
              <a:cs typeface="Arial" panose="020B0604020202020204" pitchFamily="34" charset="0"/>
            </a:endParaRPr>
          </a:p>
          <a:p>
            <a:pPr>
              <a:buFont typeface="+mj-lt"/>
              <a:buAutoNum type="arabicParenR"/>
            </a:pPr>
            <a:endParaRPr lang="en-IN" sz="1300" dirty="0">
              <a:effectLst/>
              <a:latin typeface="Helvetica" pitchFamily="2" charset="0"/>
            </a:endParaRPr>
          </a:p>
        </p:txBody>
      </p:sp>
      <p:sp>
        <p:nvSpPr>
          <p:cNvPr id="2" name="Rectangle 1">
            <a:extLst>
              <a:ext uri="{FF2B5EF4-FFF2-40B4-BE49-F238E27FC236}">
                <a16:creationId xmlns:a16="http://schemas.microsoft.com/office/drawing/2014/main" id="{228567DF-C948-59AD-3F34-03E55FB01504}"/>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spTree>
    <p:extLst>
      <p:ext uri="{BB962C8B-B14F-4D97-AF65-F5344CB8AC3E}">
        <p14:creationId xmlns:p14="http://schemas.microsoft.com/office/powerpoint/2010/main" val="827556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22DD66-9C74-921D-95E9-C4727918863C}"/>
              </a:ext>
            </a:extLst>
          </p:cNvPr>
          <p:cNvSpPr txBox="1"/>
          <p:nvPr/>
        </p:nvSpPr>
        <p:spPr>
          <a:xfrm>
            <a:off x="538163" y="1720840"/>
            <a:ext cx="11115674" cy="4647426"/>
          </a:xfrm>
          <a:prstGeom prst="rect">
            <a:avLst/>
          </a:prstGeom>
          <a:noFill/>
        </p:spPr>
        <p:txBody>
          <a:bodyPr wrap="square">
            <a:spAutoFit/>
          </a:bodyPr>
          <a:lstStyle/>
          <a:p>
            <a:r>
              <a:rPr lang="en-IN" dirty="0">
                <a:latin typeface="Helvetica" pitchFamily="2" charset="0"/>
              </a:rPr>
              <a:t>9</a:t>
            </a:r>
            <a:r>
              <a:rPr lang="en-IN" sz="2000" dirty="0">
                <a:latin typeface="Helvetica" pitchFamily="2" charset="0"/>
              </a:rPr>
              <a:t>. </a:t>
            </a:r>
            <a:r>
              <a:rPr lang="en-IN" sz="2000" b="0" i="0" dirty="0">
                <a:effectLst/>
                <a:latin typeface="Helvetica" pitchFamily="2" charset="0"/>
              </a:rPr>
              <a:t>Procedure room equipment:</a:t>
            </a:r>
          </a:p>
          <a:p>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﻿﻿Oxygen and related delivery equipment.</a:t>
            </a:r>
          </a:p>
          <a:p>
            <a:pPr marL="285750" indent="-285750">
              <a:buFont typeface="Wingdings" panose="05000000000000000000" pitchFamily="2" charset="2"/>
              <a:buChar char="Ø"/>
            </a:pPr>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﻿﻿Medical vacuum systems (wall or portable) and related suction supplies for scope or mouth.</a:t>
            </a:r>
          </a:p>
          <a:p>
            <a:pPr marL="285750" indent="-285750">
              <a:buFont typeface="Wingdings" panose="05000000000000000000" pitchFamily="2" charset="2"/>
              <a:buChar char="Ø"/>
            </a:pPr>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﻿﻿Adequate ventilation and other measures to prevent transmission of tuberculosis.</a:t>
            </a:r>
          </a:p>
          <a:p>
            <a:pPr marL="285750" indent="-285750">
              <a:buFont typeface="Wingdings" panose="05000000000000000000" pitchFamily="2" charset="2"/>
              <a:buChar char="Ø"/>
            </a:pPr>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﻿﻿Protease enzymatic agent (e.g., </a:t>
            </a:r>
            <a:r>
              <a:rPr lang="en-IN" sz="2000" b="0" i="0" dirty="0" err="1">
                <a:effectLst/>
                <a:latin typeface="Helvetica" pitchFamily="2" charset="0"/>
              </a:rPr>
              <a:t>protozyme</a:t>
            </a:r>
            <a:r>
              <a:rPr lang="en-IN" sz="2000" b="0" i="0" dirty="0">
                <a:effectLst/>
                <a:latin typeface="Helvetica" pitchFamily="2" charset="0"/>
              </a:rPr>
              <a:t>) or detergent for cleaning and removal of blood and protein before disinfection or sterilization.</a:t>
            </a:r>
          </a:p>
          <a:p>
            <a:pPr marL="285750" indent="-285750">
              <a:buFont typeface="Wingdings" panose="05000000000000000000" pitchFamily="2" charset="2"/>
              <a:buChar char="Ø"/>
            </a:pPr>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﻿﻿High-level disinfection or sterilization agent: 2% alkaline glutaraldehyde (e.g., </a:t>
            </a:r>
            <a:r>
              <a:rPr lang="en-IN" sz="2000" b="0" i="0" dirty="0" err="1">
                <a:effectLst/>
                <a:latin typeface="Helvetica" pitchFamily="2" charset="0"/>
              </a:rPr>
              <a:t>Cidex</a:t>
            </a:r>
            <a:r>
              <a:rPr lang="en-IN" sz="2000" b="0" i="0" dirty="0">
                <a:effectLst/>
                <a:latin typeface="Helvetica" pitchFamily="2" charset="0"/>
              </a:rPr>
              <a:t>, </a:t>
            </a:r>
            <a:r>
              <a:rPr lang="en-IN" sz="2000" b="0" i="0" dirty="0" err="1">
                <a:effectLst/>
                <a:latin typeface="Helvetica" pitchFamily="2" charset="0"/>
              </a:rPr>
              <a:t>Metracide</a:t>
            </a:r>
            <a:r>
              <a:rPr lang="en-IN" sz="2000" b="0" i="0" dirty="0">
                <a:effectLst/>
                <a:latin typeface="Helvetica" pitchFamily="2" charset="0"/>
              </a:rPr>
              <a:t>, </a:t>
            </a:r>
            <a:r>
              <a:rPr lang="en-IN" sz="2000" b="0" i="0" dirty="0" err="1">
                <a:effectLst/>
                <a:latin typeface="Helvetica" pitchFamily="2" charset="0"/>
              </a:rPr>
              <a:t>Sonacide</a:t>
            </a:r>
            <a:r>
              <a:rPr lang="en-IN" sz="2000" b="0" i="0" dirty="0">
                <a:effectLst/>
                <a:latin typeface="Helvetica" pitchFamily="2" charset="0"/>
              </a:rPr>
              <a:t>, </a:t>
            </a:r>
            <a:r>
              <a:rPr lang="en-IN" sz="2000" b="0" i="0" dirty="0" err="1">
                <a:effectLst/>
                <a:latin typeface="Helvetica" pitchFamily="2" charset="0"/>
              </a:rPr>
              <a:t>Glutarex</a:t>
            </a:r>
            <a:r>
              <a:rPr lang="en-IN" sz="2000" b="0" i="0" dirty="0">
                <a:effectLst/>
                <a:latin typeface="Helvetica" pitchFamily="2" charset="0"/>
              </a:rPr>
              <a:t>) or ethylene oxide for sterilization of bronchoscope.</a:t>
            </a:r>
          </a:p>
          <a:p>
            <a:pPr marL="285750" indent="-285750">
              <a:buFont typeface="Wingdings" panose="05000000000000000000" pitchFamily="2" charset="2"/>
              <a:buChar char="Ø"/>
            </a:pPr>
            <a:endParaRPr lang="en-IN" sz="1800" dirty="0">
              <a:effectLst/>
              <a:latin typeface="Helvetica" pitchFamily="2" charset="0"/>
            </a:endParaRPr>
          </a:p>
          <a:p>
            <a:r>
              <a:rPr lang="en-IN" sz="1800" b="0" i="0" dirty="0">
                <a:effectLst/>
                <a:latin typeface="Helvetica" pitchFamily="2" charset="0"/>
              </a:rPr>
              <a:t> </a:t>
            </a:r>
            <a:endParaRPr lang="en-US" dirty="0"/>
          </a:p>
        </p:txBody>
      </p:sp>
      <p:sp>
        <p:nvSpPr>
          <p:cNvPr id="6" name="Rectangle 5">
            <a:extLst>
              <a:ext uri="{FF2B5EF4-FFF2-40B4-BE49-F238E27FC236}">
                <a16:creationId xmlns:a16="http://schemas.microsoft.com/office/drawing/2014/main" id="{90576A1A-B100-8F05-F35E-614F5EA33433}"/>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spTree>
    <p:extLst>
      <p:ext uri="{BB962C8B-B14F-4D97-AF65-F5344CB8AC3E}">
        <p14:creationId xmlns:p14="http://schemas.microsoft.com/office/powerpoint/2010/main" val="2127026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E886CC-65C4-BF0A-9D13-E697C9B14748}"/>
              </a:ext>
            </a:extLst>
          </p:cNvPr>
          <p:cNvSpPr txBox="1"/>
          <p:nvPr/>
        </p:nvSpPr>
        <p:spPr>
          <a:xfrm>
            <a:off x="471949" y="1031650"/>
            <a:ext cx="11592232" cy="5632311"/>
          </a:xfrm>
          <a:prstGeom prst="rect">
            <a:avLst/>
          </a:prstGeom>
          <a:noFill/>
        </p:spPr>
        <p:txBody>
          <a:bodyPr wrap="square">
            <a:spAutoFit/>
          </a:bodyPr>
          <a:lstStyle/>
          <a:p>
            <a:r>
              <a:rPr lang="en-IN" sz="2000" b="0" i="0" dirty="0">
                <a:effectLst/>
                <a:latin typeface="Helvetica" pitchFamily="2" charset="0"/>
              </a:rPr>
              <a:t>Medications: Following medicines should be available in the procedure room.</a:t>
            </a:r>
          </a:p>
          <a:p>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﻿﻿Topical </a:t>
            </a:r>
            <a:r>
              <a:rPr lang="en-IN" sz="2000" b="0" i="0" dirty="0" err="1">
                <a:effectLst/>
                <a:latin typeface="Helvetica" pitchFamily="2" charset="0"/>
              </a:rPr>
              <a:t>anesthetic</a:t>
            </a:r>
            <a:r>
              <a:rPr lang="en-IN" sz="2000" b="0" i="0" dirty="0">
                <a:effectLst/>
                <a:latin typeface="Helvetica" pitchFamily="2" charset="0"/>
              </a:rPr>
              <a:t> (lidocaine 1%, 2%, 4%)</a:t>
            </a:r>
          </a:p>
          <a:p>
            <a:pPr marL="285750" indent="-285750">
              <a:buFont typeface="Wingdings" panose="05000000000000000000" pitchFamily="2" charset="2"/>
              <a:buChar char="Ø"/>
            </a:pPr>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﻿﻿Anticholinergic agent to reduce secretions and minimize </a:t>
            </a:r>
            <a:r>
              <a:rPr lang="en-IN" sz="2000" b="0" i="0" dirty="0" err="1">
                <a:effectLst/>
                <a:latin typeface="Helvetica" pitchFamily="2" charset="0"/>
              </a:rPr>
              <a:t>vaso</a:t>
            </a:r>
            <a:r>
              <a:rPr lang="en-IN" sz="2000" b="0" i="0" dirty="0">
                <a:effectLst/>
                <a:latin typeface="Helvetica" pitchFamily="2" charset="0"/>
              </a:rPr>
              <a:t>-vagal reflexes (atropine, glycopyrrolate</a:t>
            </a:r>
          </a:p>
          <a:p>
            <a:pPr marL="285750" indent="-285750">
              <a:buFont typeface="Wingdings" panose="05000000000000000000" pitchFamily="2" charset="2"/>
              <a:buChar char="Ø"/>
            </a:pPr>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﻿﻿Sedative agent 30-45 min prior to the procedure (e.g., midazolam, morphine, hydroxyzine) and intravenous sedative immediately prior to and/or during the procedure (midazolam, propofol, diazepam, fentanyl)</a:t>
            </a:r>
          </a:p>
          <a:p>
            <a:pPr marL="285750" indent="-285750">
              <a:buFont typeface="Wingdings" panose="05000000000000000000" pitchFamily="2" charset="2"/>
              <a:buChar char="Ø"/>
            </a:pPr>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﻿﻿Sterile </a:t>
            </a:r>
            <a:r>
              <a:rPr lang="en-IN" sz="2000" b="0" i="0" dirty="0" err="1">
                <a:effectLst/>
                <a:latin typeface="Helvetica" pitchFamily="2" charset="0"/>
              </a:rPr>
              <a:t>nonbacteriostatic</a:t>
            </a:r>
            <a:r>
              <a:rPr lang="en-IN" sz="2000" b="0" i="0" dirty="0">
                <a:effectLst/>
                <a:latin typeface="Helvetica" pitchFamily="2" charset="0"/>
              </a:rPr>
              <a:t> 0.9% </a:t>
            </a:r>
            <a:r>
              <a:rPr lang="en-IN" sz="2000" b="0" i="0" dirty="0" err="1">
                <a:effectLst/>
                <a:latin typeface="Helvetica" pitchFamily="2" charset="0"/>
              </a:rPr>
              <a:t>NaCI</a:t>
            </a:r>
            <a:r>
              <a:rPr lang="en-IN" sz="2000" b="0" i="0" dirty="0">
                <a:effectLst/>
                <a:latin typeface="Helvetica" pitchFamily="2" charset="0"/>
              </a:rPr>
              <a:t> solution for bronchial washings or lavage.</a:t>
            </a:r>
          </a:p>
          <a:p>
            <a:pPr marL="285750" indent="-285750">
              <a:buFont typeface="Wingdings" panose="05000000000000000000" pitchFamily="2" charset="2"/>
              <a:buChar char="Ø"/>
            </a:pPr>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﻿﻿Vasoconstrictor for bleeding control (dilute epinephrine, usually 1:10,000).</a:t>
            </a:r>
          </a:p>
          <a:p>
            <a:pPr marL="285750" indent="-285750">
              <a:buFont typeface="Wingdings" panose="05000000000000000000" pitchFamily="2" charset="2"/>
              <a:buChar char="Ø"/>
            </a:pPr>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﻿﻿Inhaled B agonist (s</a:t>
            </a:r>
            <a:r>
              <a:rPr lang="en-IN" sz="2000" dirty="0">
                <a:latin typeface="Helvetica" pitchFamily="2" charset="0"/>
              </a:rPr>
              <a:t>a</a:t>
            </a:r>
            <a:r>
              <a:rPr lang="en-IN" sz="2000" b="0" i="0" dirty="0">
                <a:effectLst/>
                <a:latin typeface="Helvetica" pitchFamily="2" charset="0"/>
              </a:rPr>
              <a:t>lbutamol)</a:t>
            </a:r>
          </a:p>
          <a:p>
            <a:pPr marL="285750" indent="-285750">
              <a:buFont typeface="Wingdings" panose="05000000000000000000" pitchFamily="2" charset="2"/>
              <a:buChar char="Ø"/>
            </a:pPr>
            <a:endParaRPr lang="en-IN" sz="2000" dirty="0">
              <a:effectLst/>
              <a:latin typeface="Helvetica" pitchFamily="2" charset="0"/>
            </a:endParaRPr>
          </a:p>
          <a:p>
            <a:pPr marL="285750" indent="-285750">
              <a:buFont typeface="Wingdings" panose="05000000000000000000" pitchFamily="2" charset="2"/>
              <a:buChar char="Ø"/>
            </a:pPr>
            <a:r>
              <a:rPr lang="en-IN" sz="2000" b="0" i="0" dirty="0">
                <a:effectLst/>
                <a:latin typeface="Helvetica" pitchFamily="2" charset="0"/>
              </a:rPr>
              <a:t>﻿﻿Water-soluble lubricant, or combined lubricant/</a:t>
            </a:r>
            <a:r>
              <a:rPr lang="en-IN" sz="2000" b="0" i="0" dirty="0" err="1">
                <a:effectLst/>
                <a:latin typeface="Helvetica" pitchFamily="2" charset="0"/>
              </a:rPr>
              <a:t>anesthetic</a:t>
            </a:r>
            <a:r>
              <a:rPr lang="en-IN" sz="2000" b="0" i="0" dirty="0">
                <a:effectLst/>
                <a:latin typeface="Helvetica" pitchFamily="2" charset="0"/>
              </a:rPr>
              <a:t> (viscous lidocaine)</a:t>
            </a:r>
            <a:endParaRPr lang="en-US" sz="2000" dirty="0"/>
          </a:p>
        </p:txBody>
      </p:sp>
      <p:sp>
        <p:nvSpPr>
          <p:cNvPr id="6" name="Rectangle 5">
            <a:extLst>
              <a:ext uri="{FF2B5EF4-FFF2-40B4-BE49-F238E27FC236}">
                <a16:creationId xmlns:a16="http://schemas.microsoft.com/office/drawing/2014/main" id="{822F4F01-9D1A-3E7E-023C-8F6C64301760}"/>
              </a:ext>
            </a:extLst>
          </p:cNvPr>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FLEXIBLE BRONCHOSCOPY</a:t>
            </a:r>
          </a:p>
        </p:txBody>
      </p:sp>
    </p:spTree>
    <p:extLst>
      <p:ext uri="{BB962C8B-B14F-4D97-AF65-F5344CB8AC3E}">
        <p14:creationId xmlns:p14="http://schemas.microsoft.com/office/powerpoint/2010/main" val="287954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3535</TotalTime>
  <Words>3681</Words>
  <Application>Microsoft Office PowerPoint</Application>
  <PresentationFormat>Widescreen</PresentationFormat>
  <Paragraphs>336</Paragraphs>
  <Slides>33</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Algerian</vt:lpstr>
      <vt:lpstr>Aptos</vt:lpstr>
      <vt:lpstr>Aptos Display</vt:lpstr>
      <vt:lpstr>Arial</vt:lpstr>
      <vt:lpstr>Arial Narrow</vt:lpstr>
      <vt:lpstr>Bahnschrift SemiBold Condensed</vt:lpstr>
      <vt:lpstr>Calibri</vt:lpstr>
      <vt:lpstr>Helvetica</vt:lpstr>
      <vt:lpstr>Times New Roman</vt:lpstr>
      <vt:lpstr>Wingdings</vt:lpstr>
      <vt:lpstr>Office Theme</vt:lpstr>
      <vt:lpstr>BRONCHOSCOPY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bharats089@outlook.com</dc:creator>
  <cp:lastModifiedBy>taniya mehta</cp:lastModifiedBy>
  <cp:revision>10</cp:revision>
  <dcterms:created xsi:type="dcterms:W3CDTF">2024-04-13T11:35:04Z</dcterms:created>
  <dcterms:modified xsi:type="dcterms:W3CDTF">2024-11-26T09:42:57Z</dcterms:modified>
</cp:coreProperties>
</file>