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6" r:id="rId3"/>
    <p:sldId id="257" r:id="rId4"/>
    <p:sldId id="258" r:id="rId5"/>
    <p:sldId id="259" r:id="rId6"/>
    <p:sldId id="280" r:id="rId7"/>
    <p:sldId id="261" r:id="rId8"/>
    <p:sldId id="288" r:id="rId9"/>
    <p:sldId id="28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81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2" r:id="rId28"/>
    <p:sldId id="283" r:id="rId29"/>
    <p:sldId id="284" r:id="rId30"/>
    <p:sldId id="286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D227E-CFA7-4A92-863F-85AE8941779B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DEAB5-1984-4B6D-A274-168FCDD470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183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DEAB5-1984-4B6D-A274-168FCDD47077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829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157-E44F-4E8B-8EAA-1A15F1379B39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931C-5442-4996-82F1-885C1EE56667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6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157-E44F-4E8B-8EAA-1A15F1379B39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931C-5442-4996-82F1-885C1EE566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287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157-E44F-4E8B-8EAA-1A15F1379B39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931C-5442-4996-82F1-885C1EE566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413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157-E44F-4E8B-8EAA-1A15F1379B39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931C-5442-4996-82F1-885C1EE566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414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157-E44F-4E8B-8EAA-1A15F1379B39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931C-5442-4996-82F1-885C1EE56667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93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157-E44F-4E8B-8EAA-1A15F1379B39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931C-5442-4996-82F1-885C1EE566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854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157-E44F-4E8B-8EAA-1A15F1379B39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931C-5442-4996-82F1-885C1EE566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459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157-E44F-4E8B-8EAA-1A15F1379B39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931C-5442-4996-82F1-885C1EE566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8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157-E44F-4E8B-8EAA-1A15F1379B39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931C-5442-4996-82F1-885C1EE566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331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8595157-E44F-4E8B-8EAA-1A15F1379B39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8D931C-5442-4996-82F1-885C1EE566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601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157-E44F-4E8B-8EAA-1A15F1379B39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931C-5442-4996-82F1-885C1EE566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96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8595157-E44F-4E8B-8EAA-1A15F1379B39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8D931C-5442-4996-82F1-885C1EE56667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99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42F78-51A0-1C7E-8F8E-932042272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028" y="2399016"/>
            <a:ext cx="7417943" cy="117896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  <a:ea typeface="Roboto Condensed Light" panose="020B0604020202020204" charset="0"/>
              </a:rPr>
              <a:t>OPPORTUNISTIC INTESTINAL COCCIDIANPARASITIC INFECTIONS</a:t>
            </a:r>
            <a:endParaRPr lang="en-IN" sz="40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98ECD-EB82-01D6-8206-63FF16666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8984"/>
            <a:ext cx="9144000" cy="1530850"/>
          </a:xfrm>
        </p:spPr>
        <p:txBody>
          <a:bodyPr>
            <a:normAutofit/>
          </a:bodyPr>
          <a:lstStyle/>
          <a:p>
            <a:pPr algn="ctr"/>
            <a:r>
              <a:rPr lang="en-IN" b="1" dirty="0"/>
              <a:t>Dr Sucheta Lakhani</a:t>
            </a:r>
          </a:p>
          <a:p>
            <a:pPr algn="ctr"/>
            <a:r>
              <a:rPr lang="en-IN" b="1" dirty="0"/>
              <a:t> Professor</a:t>
            </a:r>
          </a:p>
          <a:p>
            <a:pPr algn="ctr"/>
            <a:r>
              <a:rPr lang="en-IN" b="1" dirty="0"/>
              <a:t>Department of Microbiology</a:t>
            </a:r>
          </a:p>
        </p:txBody>
      </p:sp>
    </p:spTree>
    <p:extLst>
      <p:ext uri="{BB962C8B-B14F-4D97-AF65-F5344CB8AC3E}">
        <p14:creationId xmlns:p14="http://schemas.microsoft.com/office/powerpoint/2010/main" val="4171891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47E8-EA0D-450E-F565-D59BCFE1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+mn-lt"/>
                <a:ea typeface="Roboto Condensed Light" panose="020B0604020202020204" charset="0"/>
              </a:rPr>
              <a:t>CLINICAL FEATURES </a:t>
            </a:r>
            <a:endParaRPr lang="en-IN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CA444-0C63-5DE7-DBC8-60599F2EB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Immunocompetent Hosts: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Majority of infections - asymptomatic.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Some individuals develop symptoms - average incubation period of about 1 week.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Watery non-bloody diarrhea - common presentation.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Abdominal pain, nausea, anorexia, fever, and/or weight loss may be present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Self-limiting - subsides within 1–2 weeks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0028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EB62-1D6F-7DF6-4E29-D347E60A1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+mn-lt"/>
                <a:ea typeface="Roboto Condensed Light" panose="020B0604020202020204" charset="0"/>
              </a:rPr>
              <a:t>CLINICAL FEATURES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9B6CE-0484-86F7-3013-B53B0E033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/>
              <a:t>Immunocompromised Hosts (e.g. AIDS):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Chronic, persistent profuse diarrhea </a:t>
            </a:r>
            <a:r>
              <a:rPr lang="en-US" sz="2800" dirty="0"/>
              <a:t>(1–25 L/day).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Severe weight loss, wasting and abdominal pain 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Extraintestinal manifestations </a:t>
            </a:r>
            <a:r>
              <a:rPr lang="en-US" sz="2800" dirty="0"/>
              <a:t>- biliary tract infection (sclerosing cholangitis), respiratory tract infection, and pancreatitis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Disease is more severe in patients with AIDS when CD4+ T cell counts become </a:t>
            </a:r>
            <a:r>
              <a:rPr lang="en-US" sz="2800" b="1" dirty="0"/>
              <a:t>&lt;100/</a:t>
            </a:r>
            <a:r>
              <a:rPr lang="en-US" sz="2800" b="1" dirty="0" err="1"/>
              <a:t>μL</a:t>
            </a:r>
            <a:endParaRPr lang="en-US" sz="2800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035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4886F-1362-0DFF-8462-CBE04E31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+mn-lt"/>
                <a:ea typeface="Roboto Condensed Light" panose="020B0604020202020204" charset="0"/>
              </a:rPr>
              <a:t>CLINICAL FEATURES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BF3DA-0B66-8C15-5359-85F1954A9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Immunocompromised Hosts (e.g. AIDS) </a:t>
            </a:r>
            <a:r>
              <a:rPr lang="en-US" sz="1800" b="1" dirty="0"/>
              <a:t>(Cont..):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Other immunocompromised conditions – severe combined immunodeficiency syndrome, hematological malignancies and solid organ transplant recipient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Disease - more severe in </a:t>
            </a:r>
            <a:r>
              <a:rPr lang="en-US" sz="2800" i="1" dirty="0"/>
              <a:t>Cryptosporidium </a:t>
            </a:r>
            <a:r>
              <a:rPr lang="en-US" sz="2800" dirty="0"/>
              <a:t>than </a:t>
            </a:r>
            <a:r>
              <a:rPr lang="en-US" sz="2800" i="1" dirty="0"/>
              <a:t>Cyclospora </a:t>
            </a:r>
            <a:r>
              <a:rPr lang="en-US" sz="2800" dirty="0"/>
              <a:t>and </a:t>
            </a:r>
            <a:r>
              <a:rPr lang="en-US" sz="2800" i="1" dirty="0"/>
              <a:t>Cystoisospora </a:t>
            </a:r>
            <a:r>
              <a:rPr lang="en-US" sz="2800" dirty="0"/>
              <a:t>- attributed to autoinfection seen in the former—a key factor for maintaining the infection, resulting in chronic persistent diarrhea.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228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BE4A-FF7E-83A0-E858-46CECF004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+mn-lt"/>
                <a:ea typeface="Roboto Condensed Light" panose="020B0604020202020204" charset="0"/>
                <a:cs typeface="Times New Roman" panose="02020603050405020304" pitchFamily="18" charset="0"/>
              </a:rPr>
              <a:t>LABORATORY DIAGNOSIS</a:t>
            </a:r>
            <a:endParaRPr lang="en-IN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A5749-0208-A373-5133-CE4A9CFDF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55664" cy="458588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atin typeface="Roboto Condensed Light" panose="020B0604020202020204" charset="0"/>
                <a:ea typeface="Roboto Condensed Light" panose="020B0604020202020204" charset="0"/>
              </a:rPr>
              <a:t>Direct Microscopy (Stool Examination)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/>
              <a:t>Sample collection: </a:t>
            </a:r>
            <a:r>
              <a:rPr lang="en-US" sz="6000" dirty="0"/>
              <a:t>Three stool samples should be collected. Rarely (in HIV positive patients), sputum, bronchial wash, duodenal or jejunal aspirate can be collected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/>
              <a:t>Direct </a:t>
            </a:r>
            <a:r>
              <a:rPr lang="en-US" sz="6000" b="1" dirty="0">
                <a:solidFill>
                  <a:schemeClr val="tx1"/>
                </a:solidFill>
              </a:rPr>
              <a:t>w</a:t>
            </a:r>
            <a:r>
              <a:rPr lang="en-US" sz="6000" b="1" dirty="0"/>
              <a:t>et mount: </a:t>
            </a:r>
            <a:r>
              <a:rPr lang="en-US" sz="6000" dirty="0"/>
              <a:t>Highly refractile, double-walled oocyst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/>
              <a:t>Concentration technique: </a:t>
            </a:r>
            <a:r>
              <a:rPr lang="en-US" sz="6000" dirty="0"/>
              <a:t>If the oocyst load is less, then various techniques are used to concentrate the stool sample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/>
              <a:t>Acid-fast staining: </a:t>
            </a:r>
            <a:r>
              <a:rPr lang="en-US" sz="6000" dirty="0"/>
              <a:t>Oocysts are acid-fast to 0.5–1% sulfuric acid or acid alcohol and appear as red color oocysts against blue back ground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6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/>
              <a:t> Kinyoun’s method (cold acid-fast staining) is the method of choice.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7234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5FA54-D9B8-A9A6-DBA4-C06CEBAD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+mn-lt"/>
                <a:ea typeface="Roboto Condensed Light" panose="020B0604020202020204" charset="0"/>
                <a:cs typeface="Times New Roman" panose="02020603050405020304" pitchFamily="18" charset="0"/>
              </a:rPr>
              <a:t>LABORATORY DIAGNOSIS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CDEF2-7A78-0D26-7707-97F0F61A6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Direct fluorescent antibody staining: </a:t>
            </a:r>
            <a:r>
              <a:rPr lang="en-US" sz="2800" dirty="0"/>
              <a:t>Available for cryptosporidiosis - oocysts can be detected by using fluorescent labeled monoclonal antibody directed against cyst wall antigens.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Autofluorescence: </a:t>
            </a:r>
            <a:r>
              <a:rPr lang="en-US" sz="2800" dirty="0"/>
              <a:t>Oocysts of </a:t>
            </a:r>
            <a:r>
              <a:rPr lang="en-US" sz="2800" i="1" dirty="0"/>
              <a:t>Cyclospora </a:t>
            </a:r>
            <a:r>
              <a:rPr lang="en-US" sz="2800" dirty="0"/>
              <a:t>fluoresce when viewed under ultraviolet epifluorescence microscopy.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Phase contrast microscopy</a:t>
            </a:r>
            <a:endParaRPr lang="en-US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3945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BD3B-9BE9-5C43-18CC-C0AF1B01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Oocyst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76560-7B6D-95D7-BFEA-ED906637E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1600" indent="-101600" algn="l">
              <a:spcBef>
                <a:spcPts val="300"/>
              </a:spcBef>
              <a:buNone/>
            </a:pPr>
            <a:r>
              <a:rPr lang="en-US" sz="2800" b="0" i="0" u="none" strike="noStrike" baseline="0" dirty="0">
                <a:latin typeface="MyriadPro-Regular"/>
              </a:rPr>
              <a:t>The oocysts of intestinal coccidian parasites are highly refractile,</a:t>
            </a:r>
          </a:p>
          <a:p>
            <a:pPr marL="101600" indent="-101600" algn="l">
              <a:spcBef>
                <a:spcPts val="300"/>
              </a:spcBef>
              <a:buNone/>
            </a:pPr>
            <a:r>
              <a:rPr lang="en-IN" sz="2800" b="0" i="0" u="none" strike="noStrike" baseline="0" dirty="0">
                <a:latin typeface="MyriadPro-Regular"/>
              </a:rPr>
              <a:t>double-walled, and acid-fast.</a:t>
            </a:r>
          </a:p>
          <a:p>
            <a:pPr marL="339725" indent="-339725" algn="l">
              <a:spcBef>
                <a:spcPts val="300"/>
              </a:spcBef>
              <a:buNone/>
            </a:pPr>
            <a:r>
              <a:rPr lang="en-US" sz="2800" b="0" i="0" u="none" strike="noStrike" baseline="0" dirty="0">
                <a:latin typeface="Wingdings-Regular"/>
              </a:rPr>
              <a:t></a:t>
            </a:r>
            <a:r>
              <a:rPr lang="en-US" sz="2800" b="0" i="0" u="none" strike="noStrike" baseline="0" dirty="0">
                <a:latin typeface="MyriadPro-Regular"/>
              </a:rPr>
              <a:t>. 	</a:t>
            </a:r>
            <a:r>
              <a:rPr lang="en-US" sz="2800" b="1" i="1" u="none" strike="noStrike" baseline="0" dirty="0">
                <a:latin typeface="MyriadPro-BoldIt"/>
              </a:rPr>
              <a:t>Cryptosporidium: </a:t>
            </a:r>
            <a:r>
              <a:rPr lang="en-US" sz="2800" b="0" i="0" u="none" strike="noStrike" baseline="0" dirty="0">
                <a:latin typeface="MyriadPro-Regular"/>
              </a:rPr>
              <a:t>The oocyst is round, measures 4–6 μm in size, and contains four sporozoites. </a:t>
            </a:r>
          </a:p>
          <a:p>
            <a:pPr marL="339725" indent="-339725" algn="l">
              <a:spcBef>
                <a:spcPts val="300"/>
              </a:spcBef>
              <a:buNone/>
            </a:pPr>
            <a:r>
              <a:rPr lang="en-US" sz="2800" b="0" i="0" u="none" strike="noStrike" baseline="0" dirty="0">
                <a:latin typeface="Wingdings-Regular"/>
              </a:rPr>
              <a:t></a:t>
            </a:r>
            <a:r>
              <a:rPr lang="en-US" sz="2800" b="0" i="0" u="none" strike="noStrike" baseline="0" dirty="0">
                <a:latin typeface="MyriadPro-Regular"/>
              </a:rPr>
              <a:t>. 	</a:t>
            </a:r>
            <a:r>
              <a:rPr lang="en-US" sz="2800" b="1" i="1" u="none" strike="noStrike" baseline="0" dirty="0">
                <a:latin typeface="MyriadPro-BoldIt"/>
              </a:rPr>
              <a:t>Cyclospora: </a:t>
            </a:r>
            <a:r>
              <a:rPr lang="en-US" sz="2800" b="0" i="0" u="none" strike="noStrike" baseline="0" dirty="0">
                <a:latin typeface="MyriadPro-Regular"/>
              </a:rPr>
              <a:t>The oocyst is round, measures 8–10 μm size, and contains two sporocysts, each comprising two sporozoites.</a:t>
            </a:r>
          </a:p>
          <a:p>
            <a:pPr marL="339725" indent="0">
              <a:spcBef>
                <a:spcPts val="300"/>
              </a:spcBef>
              <a:buNone/>
            </a:pPr>
            <a:r>
              <a:rPr lang="en-US" sz="2800" b="0" i="0" u="none" strike="noStrike" baseline="0" dirty="0">
                <a:latin typeface="MyriadPro-Regular"/>
              </a:rPr>
              <a:t>The oocysts are variably acid-fast.</a:t>
            </a:r>
            <a:r>
              <a:rPr lang="en-IN" sz="2800" b="0" i="0" u="none" strike="noStrike" baseline="0" dirty="0">
                <a:latin typeface="MyriadPro-Regular"/>
              </a:rPr>
              <a:t>Oocysts also exhibit autofluorescence</a:t>
            </a:r>
          </a:p>
          <a:p>
            <a:pPr marL="339725" indent="-339725" algn="l">
              <a:spcBef>
                <a:spcPts val="300"/>
              </a:spcBef>
              <a:buNone/>
            </a:pPr>
            <a:r>
              <a:rPr lang="en-US" sz="2800" b="0" i="0" u="none" strike="noStrike" baseline="0" dirty="0">
                <a:latin typeface="Wingdings-Regular"/>
              </a:rPr>
              <a:t></a:t>
            </a:r>
            <a:r>
              <a:rPr lang="en-US" sz="2800" b="0" i="0" u="none" strike="noStrike" baseline="0" dirty="0">
                <a:latin typeface="MyriadPro-Regular"/>
              </a:rPr>
              <a:t>. 	</a:t>
            </a:r>
            <a:r>
              <a:rPr lang="en-US" sz="2800" b="1" i="1" u="none" strike="noStrike" baseline="0" dirty="0">
                <a:latin typeface="MyriadPro-BoldIt"/>
              </a:rPr>
              <a:t>Cystoisospora: </a:t>
            </a:r>
            <a:r>
              <a:rPr lang="en-US" sz="2800" b="0" i="0" u="none" strike="noStrike" baseline="0" dirty="0">
                <a:latin typeface="MyriadPro-Regular"/>
              </a:rPr>
              <a:t>The oocyst is oval and larger, measuring 20–33 μm length; contains two sporocysts, each comprising four </a:t>
            </a:r>
            <a:r>
              <a:rPr lang="en-IN" sz="2800" b="0" i="0" u="none" strike="noStrike" baseline="0" dirty="0">
                <a:latin typeface="MyriadPro-Regular"/>
              </a:rPr>
              <a:t>sporozoites.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251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4C74C-B040-34EF-B86C-2E1555EC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75069"/>
          </a:xfrm>
        </p:spPr>
        <p:txBody>
          <a:bodyPr/>
          <a:lstStyle/>
          <a:p>
            <a:pPr algn="ctr"/>
            <a:r>
              <a:rPr lang="en-US" sz="4800" b="1" dirty="0"/>
              <a:t>Oocyst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A333AF-C922-5442-EFF7-99CBE14C0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088" y="2159829"/>
            <a:ext cx="7428215" cy="2575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4C93A3-C690-84DC-BB7B-6567A7833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930" y="5032348"/>
            <a:ext cx="7699915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24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B9A45-EAD8-3AD1-74F5-C10BBDA81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20957"/>
          </a:xfrm>
        </p:spPr>
        <p:txBody>
          <a:bodyPr/>
          <a:lstStyle/>
          <a:p>
            <a:pPr algn="ctr"/>
            <a:r>
              <a:rPr lang="en-US" sz="4800" b="1" dirty="0"/>
              <a:t>Oocyst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7A0F20-5A2D-5297-CA59-CD4FF2DC2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352" y="2009186"/>
            <a:ext cx="11326913" cy="2110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6F2595-1240-D1E0-DA62-F22AE6DA2EB5}"/>
              </a:ext>
            </a:extLst>
          </p:cNvPr>
          <p:cNvSpPr txBox="1"/>
          <p:nvPr/>
        </p:nvSpPr>
        <p:spPr>
          <a:xfrm>
            <a:off x="2785495" y="4428648"/>
            <a:ext cx="77419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1800" b="0" i="0" u="none" strike="noStrike" baseline="0" dirty="0">
                <a:latin typeface="MyriadPro-Regular"/>
              </a:rPr>
              <a:t>Acid-fast staining of stool specimen demonstrating oocysts of: </a:t>
            </a:r>
            <a:br>
              <a:rPr lang="en-IN" sz="1800" b="0" i="0" u="none" strike="noStrike" baseline="0" dirty="0">
                <a:latin typeface="MyriadPro-Regular"/>
              </a:rPr>
            </a:br>
            <a:r>
              <a:rPr lang="en-IN" sz="1800" b="1" i="0" u="none" strike="noStrike" baseline="0" dirty="0">
                <a:latin typeface="MyriadPro-Bold"/>
              </a:rPr>
              <a:t>A. </a:t>
            </a:r>
            <a:r>
              <a:rPr lang="en-IN" sz="1800" b="0" i="1" u="none" strike="noStrike" baseline="0" dirty="0">
                <a:latin typeface="MyriadPro-It"/>
              </a:rPr>
              <a:t>Cryptosporidium parvum </a:t>
            </a:r>
            <a:r>
              <a:rPr lang="en-IN" sz="1800" b="0" i="0" u="none" strike="noStrike" baseline="0" dirty="0">
                <a:latin typeface="MyriadPro-Regular"/>
              </a:rPr>
              <a:t>(acid-fast, round, 4–6 </a:t>
            </a:r>
            <a:r>
              <a:rPr lang="el-GR" sz="1800" b="0" i="0" u="none" strike="noStrike" baseline="0" dirty="0">
                <a:latin typeface="MyriadPro-Regular"/>
              </a:rPr>
              <a:t>μ</a:t>
            </a:r>
            <a:r>
              <a:rPr lang="en-IN" sz="1800" b="0" i="0" u="none" strike="noStrike" baseline="0" dirty="0">
                <a:latin typeface="MyriadPro-Regular"/>
              </a:rPr>
              <a:t>m);</a:t>
            </a:r>
          </a:p>
          <a:p>
            <a:pPr algn="l"/>
            <a:r>
              <a:rPr lang="en-IN" sz="1800" b="1" i="0" u="none" strike="noStrike" baseline="0" dirty="0">
                <a:latin typeface="MyriadPro-Bold"/>
              </a:rPr>
              <a:t>B. </a:t>
            </a:r>
            <a:r>
              <a:rPr lang="en-IN" sz="1800" b="0" i="1" u="none" strike="noStrike" baseline="0" dirty="0">
                <a:latin typeface="MyriadPro-It"/>
              </a:rPr>
              <a:t>Cyclospora </a:t>
            </a:r>
            <a:r>
              <a:rPr lang="en-IN" sz="1800" b="0" i="1" u="none" strike="noStrike" baseline="0" dirty="0" err="1">
                <a:latin typeface="MyriadPro-It"/>
              </a:rPr>
              <a:t>cayetanensis</a:t>
            </a:r>
            <a:r>
              <a:rPr lang="en-IN" sz="1800" b="0" i="1" u="none" strike="noStrike" baseline="0" dirty="0">
                <a:latin typeface="MyriadPro-It"/>
              </a:rPr>
              <a:t> </a:t>
            </a:r>
            <a:r>
              <a:rPr lang="en-IN" sz="1800" b="0" i="0" u="none" strike="noStrike" baseline="0" dirty="0">
                <a:latin typeface="MyriadPro-Regular"/>
              </a:rPr>
              <a:t>(acid-fast, round, 8–10 </a:t>
            </a:r>
            <a:r>
              <a:rPr lang="el-GR" sz="1800" b="0" i="0" u="none" strike="noStrike" baseline="0" dirty="0">
                <a:latin typeface="MyriadPro-Regular"/>
              </a:rPr>
              <a:t>μ</a:t>
            </a:r>
            <a:r>
              <a:rPr lang="en-IN" sz="1800" b="0" i="0" u="none" strike="noStrike" baseline="0" dirty="0">
                <a:latin typeface="MyriadPro-Regular"/>
              </a:rPr>
              <a:t>m); </a:t>
            </a:r>
            <a:br>
              <a:rPr lang="en-IN" sz="1800" b="0" i="0" u="none" strike="noStrike" baseline="0" dirty="0">
                <a:latin typeface="MyriadPro-Regular"/>
              </a:rPr>
            </a:br>
            <a:r>
              <a:rPr lang="en-IN" sz="1800" b="1" i="0" u="none" strike="noStrike" baseline="0" dirty="0">
                <a:latin typeface="MyriadPro-Bold"/>
              </a:rPr>
              <a:t>C. </a:t>
            </a:r>
            <a:r>
              <a:rPr lang="en-IN" sz="1800" b="0" i="1" u="none" strike="noStrike" baseline="0" dirty="0">
                <a:latin typeface="MyriadPro-It"/>
              </a:rPr>
              <a:t>Cyclospora </a:t>
            </a:r>
            <a:r>
              <a:rPr lang="en-IN" sz="1800" b="0" i="1" u="none" strike="noStrike" baseline="0" dirty="0" err="1">
                <a:latin typeface="MyriadPro-It"/>
              </a:rPr>
              <a:t>cayetanensis</a:t>
            </a:r>
            <a:r>
              <a:rPr lang="en-IN" sz="1800" b="0" i="1" u="none" strike="noStrike" baseline="0" dirty="0">
                <a:latin typeface="MyriadPro-It"/>
              </a:rPr>
              <a:t> </a:t>
            </a:r>
            <a:r>
              <a:rPr lang="en-IN" sz="1800" b="0" i="0" u="none" strike="noStrike" baseline="0" dirty="0">
                <a:latin typeface="MyriadPro-Regular"/>
              </a:rPr>
              <a:t>(non-acid-fast, round, 8–10 </a:t>
            </a:r>
            <a:r>
              <a:rPr lang="el-GR" sz="1800" b="0" i="0" u="none" strike="noStrike" baseline="0" dirty="0">
                <a:latin typeface="MyriadPro-Regular"/>
              </a:rPr>
              <a:t>μ</a:t>
            </a:r>
            <a:r>
              <a:rPr lang="en-IN" sz="1800" b="0" i="0" u="none" strike="noStrike" baseline="0" dirty="0">
                <a:latin typeface="MyriadPro-Regular"/>
              </a:rPr>
              <a:t>m); </a:t>
            </a:r>
            <a:br>
              <a:rPr lang="en-IN" sz="1800" b="0" i="0" u="none" strike="noStrike" baseline="0" dirty="0">
                <a:latin typeface="MyriadPro-Regular"/>
              </a:rPr>
            </a:br>
            <a:r>
              <a:rPr lang="en-IN" sz="1800" b="1" i="0" u="none" strike="noStrike" baseline="0" dirty="0">
                <a:latin typeface="MyriadPro-Bold"/>
              </a:rPr>
              <a:t>D. </a:t>
            </a:r>
            <a:r>
              <a:rPr lang="en-IN" sz="1800" b="0" i="1" u="none" strike="noStrike" baseline="0" dirty="0">
                <a:latin typeface="MyriadPro-It"/>
              </a:rPr>
              <a:t>Cystoisospora belli </a:t>
            </a:r>
            <a:r>
              <a:rPr lang="en-IN" sz="1800" b="0" i="0" u="none" strike="noStrike" baseline="0" dirty="0">
                <a:latin typeface="MyriadPro-Regular"/>
              </a:rPr>
              <a:t>(acid fast, oval, 20–33 </a:t>
            </a:r>
            <a:r>
              <a:rPr lang="el-GR" sz="1800" b="0" i="0" u="none" strike="noStrike" baseline="0" dirty="0">
                <a:latin typeface="MyriadPro-Regular"/>
              </a:rPr>
              <a:t>μ</a:t>
            </a:r>
            <a:r>
              <a:rPr lang="en-IN" sz="1800" b="0" i="0" u="none" strike="noStrike" baseline="0" dirty="0">
                <a:latin typeface="MyriadPro-Regular"/>
              </a:rPr>
              <a:t>m).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2156114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53C4-D34B-3346-9010-B29D8066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F1218A-6423-C0DC-90C4-208EF57C4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736873" y="286603"/>
            <a:ext cx="11211971" cy="59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5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717D8-4A6E-283A-00EF-F929468E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+mn-lt"/>
                <a:ea typeface="Roboto Condensed Light" panose="020B0604020202020204" charset="0"/>
              </a:rPr>
              <a:t>Antigen Detection from Stool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DE255-1F13-C908-C726-2AB1EA681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ELISA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ICT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Roboto Condensed Light" panose="020B0604020202020204" charset="0"/>
                <a:ea typeface="Roboto Condensed Light" panose="020B0604020202020204" charset="0"/>
              </a:rPr>
              <a:t>Antibody Detection </a:t>
            </a:r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ELISA are available detecting antibodies in patient’s serum against oocyst antigens of </a:t>
            </a:r>
            <a:r>
              <a:rPr lang="en-US" sz="2800" i="1" dirty="0"/>
              <a:t>Cryptosporidium </a:t>
            </a:r>
            <a:r>
              <a:rPr lang="en-US" sz="2800" dirty="0"/>
              <a:t>or </a:t>
            </a:r>
            <a:r>
              <a:rPr lang="en-US" sz="2800" i="1" dirty="0"/>
              <a:t>Cyclospora</a:t>
            </a:r>
            <a:r>
              <a:rPr lang="en-US" sz="28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Useful for </a:t>
            </a:r>
            <a:r>
              <a:rPr lang="en-US" sz="2800" dirty="0" err="1"/>
              <a:t>sero</a:t>
            </a:r>
            <a:r>
              <a:rPr lang="en-US" sz="2800" dirty="0"/>
              <a:t>-epidemiological purpose, not for routine diagnosis.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668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DB90-3203-118B-0926-39EEC2F3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EC5AD-51DD-2E2B-659F-635B02DA3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32-year old man with known HIV infection is brought to the hospital with diarrhea.he has had between 15 and 25 watery stools a day for the past 2 weeks. He has had a low grade fever and felt very fatigued but denies vomiting. He has not passed any blood in his stool. He says that he has lost 8 pounds in this time frame. His </a:t>
            </a:r>
            <a:r>
              <a:rPr lang="en-IN"/>
              <a:t>last CD4 </a:t>
            </a:r>
            <a:r>
              <a:rPr lang="en-IN" dirty="0"/>
              <a:t>cell count was150cells/mm3.On examination, his temperature is 98.9F.pulse is 110 beats/minute, blood pressure is 95/75mm Hg, and respiratory rate is 24breaths/minute. In general, He appers cachectic . His eyes are dry and sunken. His mucous membranes are moist. His cardiovascular examination is notable for tachycardia .Modified acid-fast stained stool sample reveals multiple red and pink, round oocysts. </a:t>
            </a:r>
          </a:p>
          <a:p>
            <a:r>
              <a:rPr lang="en-IN" dirty="0"/>
              <a:t>What is the most likely cause of diarrhea?</a:t>
            </a:r>
          </a:p>
          <a:p>
            <a:r>
              <a:rPr lang="en-IN" dirty="0"/>
              <a:t>How is the infection most commonly Acquired?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8559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19377-F38A-0E49-CBA8-27438CB4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87393"/>
          </a:xfrm>
        </p:spPr>
        <p:txBody>
          <a:bodyPr/>
          <a:lstStyle/>
          <a:p>
            <a:pPr algn="ctr"/>
            <a:r>
              <a:rPr lang="en-US" sz="4400" dirty="0">
                <a:latin typeface="+mn-lt"/>
                <a:ea typeface="Roboto Condensed Light" panose="020B0604020202020204" charset="0"/>
              </a:rPr>
              <a:t>Molecular Diagnosis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847FD-FB74-D36E-C966-F91216834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PCR or real-time PCR can be performed to detect specific genes from both clinical and environmental samples targeting genes such as 18S rRNA or small subunit rRNA.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BioFire FilmArray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11621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48C0A-0C4E-ACA7-7E29-BBDF6CE7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0134"/>
          </a:xfrm>
        </p:spPr>
        <p:txBody>
          <a:bodyPr/>
          <a:lstStyle/>
          <a:p>
            <a:pPr algn="ctr"/>
            <a:r>
              <a:rPr lang="en-US" sz="4400" dirty="0">
                <a:latin typeface="+mn-lt"/>
                <a:ea typeface="Roboto Condensed Light" panose="020B0604020202020204" charset="0"/>
              </a:rPr>
              <a:t>Other Methods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A9C58-4E37-F1D0-4F98-4B5728015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Low CD4-T lymphocyte count (especially in HIV positive patient)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Fecal leukocyte marker—lactoferrin is increased in 75% of cases indicating increase pus cells in feces.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9854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2DDE-A3F8-0B0A-8DDA-95541FFB2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400" dirty="0">
                <a:latin typeface="Roboto Condensed Light" panose="020B0604020202020204" charset="0"/>
                <a:ea typeface="Roboto Condensed Light" panose="020B0604020202020204" charset="0"/>
              </a:rPr>
              <a:t>Treatment of Intestinal coccidian parasitic </a:t>
            </a:r>
            <a:r>
              <a:rPr lang="fr-FR" sz="4400" dirty="0">
                <a:latin typeface="+mn-lt"/>
                <a:ea typeface="Roboto Condensed Light" panose="020B0604020202020204" charset="0"/>
              </a:rPr>
              <a:t>infections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9F42D-0DFE-F1BC-F429-0C02DF915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1600" indent="0">
              <a:lnSpc>
                <a:spcPct val="100000"/>
              </a:lnSpc>
              <a:buNone/>
            </a:pPr>
            <a:r>
              <a:rPr lang="en-US" sz="2400" b="1" dirty="0"/>
              <a:t>Mild cases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Self-limiting, requires fluid replacement like ORS.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Lactose-free glutamine supplemented diet is preferred for cryptosporidiosis.</a:t>
            </a:r>
          </a:p>
          <a:p>
            <a:pPr marL="101600" indent="0">
              <a:lnSpc>
                <a:spcPct val="100000"/>
              </a:lnSpc>
              <a:buNone/>
            </a:pPr>
            <a:r>
              <a:rPr lang="en-US" sz="2400" b="1" dirty="0"/>
              <a:t>Severe cases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Cryptosporidiosis: </a:t>
            </a:r>
            <a:r>
              <a:rPr lang="en-US" sz="2400" dirty="0"/>
              <a:t>Nitazoxanide is given to adults (for 3 days - not effective in HIV-infected patients. Paromomycin - alternate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Cyclosporiasis and cystoisosporiasis: </a:t>
            </a:r>
            <a:r>
              <a:rPr lang="en-US" sz="2400" dirty="0"/>
              <a:t>Cotrimoxazole (for 7-10 days). Patients who cannot tolerate cotrimoxazole may be treated with ciprofloxacin or nitazoxanide.</a:t>
            </a:r>
          </a:p>
          <a:p>
            <a:pPr>
              <a:lnSpc>
                <a:spcPct val="100000"/>
              </a:lnSpc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208253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5543-6F27-6826-A4E0-0A436557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1505"/>
          </a:xfrm>
        </p:spPr>
        <p:txBody>
          <a:bodyPr/>
          <a:lstStyle/>
          <a:p>
            <a:pPr algn="ctr"/>
            <a:r>
              <a:rPr lang="en-US" sz="4400" dirty="0">
                <a:latin typeface="Roboto Condensed Light" panose="020B0604020202020204" charset="0"/>
                <a:ea typeface="Roboto Condensed Light" panose="020B0604020202020204" charset="0"/>
              </a:rPr>
              <a:t>Prevention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3E442-891F-2184-2459-211C8AA97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24" y="1845734"/>
            <a:ext cx="11250202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Requires minimizing exposure to infectious oocysts in human or animal feces.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Proper hand washing, use of submicron water filters, use of appropriate disinfectants/sterilant to kill the oocysts (such as hydrogen peroxide, steam sterilization), improved personal hygiene are some of the efforts to prevent transmission.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1207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1C768-02D9-F70E-4C4E-8C9DF60D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1.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C30A8-D0E2-7E5C-432C-5BE3515E5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A 33 year old women has chronic diarrhea . A fecal sample is obtained. Microscopic identification of which of the following stages of the organism would provide the strongest evidence for cryptosporidiosis?</a:t>
            </a:r>
          </a:p>
          <a:p>
            <a:r>
              <a:rPr lang="en-IN" sz="2400" dirty="0"/>
              <a:t>A. Cyst</a:t>
            </a:r>
          </a:p>
          <a:p>
            <a:r>
              <a:rPr lang="en-IN" sz="2400" dirty="0"/>
              <a:t>B. Oocyst</a:t>
            </a:r>
          </a:p>
          <a:p>
            <a:r>
              <a:rPr lang="en-IN" sz="2400" dirty="0"/>
              <a:t>C. Egg</a:t>
            </a:r>
          </a:p>
          <a:p>
            <a:r>
              <a:rPr lang="en-IN" sz="2400" dirty="0"/>
              <a:t>D. Sporocysts</a:t>
            </a:r>
          </a:p>
          <a:p>
            <a:r>
              <a:rPr lang="en-IN" sz="2400" dirty="0"/>
              <a:t>F. Merozoites</a:t>
            </a:r>
          </a:p>
        </p:txBody>
      </p:sp>
    </p:spTree>
    <p:extLst>
      <p:ext uri="{BB962C8B-B14F-4D97-AF65-F5344CB8AC3E}">
        <p14:creationId xmlns:p14="http://schemas.microsoft.com/office/powerpoint/2010/main" val="628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BA086-9323-114E-B3B3-BDC73C165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91882-2A67-8548-2846-A26F7A25F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/>
              <a:t>Chronic, debilitating cryptosporidiosis is most likely to affect which of the following individual?</a:t>
            </a:r>
          </a:p>
          <a:p>
            <a:r>
              <a:rPr lang="en-IN" sz="2800" dirty="0"/>
              <a:t>A. Dairy farmers</a:t>
            </a:r>
          </a:p>
          <a:p>
            <a:r>
              <a:rPr lang="en-IN" sz="2800" dirty="0"/>
              <a:t>B. Individuals with AIDS</a:t>
            </a:r>
          </a:p>
          <a:p>
            <a:r>
              <a:rPr lang="en-IN" sz="2800" dirty="0"/>
              <a:t>C . Infants placed in day care centres</a:t>
            </a:r>
          </a:p>
          <a:p>
            <a:r>
              <a:rPr lang="en-IN" sz="2800" dirty="0"/>
              <a:t>D. Hikers  who drink from steams and lackes.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201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80047-2F48-FB08-FEF0-6ABBEFBE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A4A23-E5C2-86E8-28D3-DBA0E7F8E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/>
              <a:t>Which of the following correct regarding cryptosporidium?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A. The infective stage is sporulated thick walled oocysts.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B. The parasite resides in the large intestine.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C. The life cycle takes place in two hosts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D. It commonly causes chronic diarrhea in immunecompetent persons.</a:t>
            </a:r>
          </a:p>
        </p:txBody>
      </p:sp>
    </p:spTree>
    <p:extLst>
      <p:ext uri="{BB962C8B-B14F-4D97-AF65-F5344CB8AC3E}">
        <p14:creationId xmlns:p14="http://schemas.microsoft.com/office/powerpoint/2010/main" val="316948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FA6C1-2527-F7F5-50F3-9FADDCA0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4.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087C8-447D-224B-99A5-EBE0D2B7A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Sporulated oocyst of Isospora belli contains:</a:t>
            </a:r>
          </a:p>
          <a:p>
            <a:r>
              <a:rPr lang="en-IN" sz="2800" dirty="0"/>
              <a:t>(a) One sporocyst and two sporozoites</a:t>
            </a:r>
          </a:p>
          <a:p>
            <a:r>
              <a:rPr lang="en-IN" sz="2800" dirty="0"/>
              <a:t>(b) One sporocyst and four sporozoites</a:t>
            </a:r>
          </a:p>
          <a:p>
            <a:r>
              <a:rPr lang="en-IN" sz="2800" dirty="0"/>
              <a:t>(c) Two sporocysts and four sporozoites</a:t>
            </a:r>
          </a:p>
          <a:p>
            <a:r>
              <a:rPr lang="en-IN" sz="2800" dirty="0"/>
              <a:t>(d) Two sporocysts and eight sporozoites</a:t>
            </a:r>
          </a:p>
        </p:txBody>
      </p:sp>
    </p:spTree>
    <p:extLst>
      <p:ext uri="{BB962C8B-B14F-4D97-AF65-F5344CB8AC3E}">
        <p14:creationId xmlns:p14="http://schemas.microsoft.com/office/powerpoint/2010/main" val="335588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8276-44DD-3486-2183-7EC90785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5.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95D65-EA5F-E9C2-ADD7-A5793D6F3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84" y="1845734"/>
            <a:ext cx="11390616" cy="4023360"/>
          </a:xfrm>
        </p:spPr>
        <p:txBody>
          <a:bodyPr>
            <a:normAutofit/>
          </a:bodyPr>
          <a:lstStyle/>
          <a:p>
            <a:r>
              <a:rPr lang="en-IN" sz="2400" dirty="0"/>
              <a:t> Which statement is false about Cryptosporidium parvum?</a:t>
            </a:r>
          </a:p>
          <a:p>
            <a:r>
              <a:rPr lang="en-IN" sz="2400" dirty="0"/>
              <a:t>(a) Developmental stages of the parasite occur inside a parasitophorous vacuole</a:t>
            </a:r>
          </a:p>
          <a:p>
            <a:r>
              <a:rPr lang="en-IN" sz="2400" dirty="0"/>
              <a:t>(b) High infective dose</a:t>
            </a:r>
          </a:p>
          <a:p>
            <a:r>
              <a:rPr lang="en-IN" sz="2400" dirty="0"/>
              <a:t>(c) Large number of animal reservoir</a:t>
            </a:r>
          </a:p>
          <a:p>
            <a:r>
              <a:rPr lang="en-IN" sz="2400" dirty="0"/>
              <a:t>(d) It causes diarrhea in AIDS patients.</a:t>
            </a:r>
          </a:p>
        </p:txBody>
      </p:sp>
    </p:spTree>
    <p:extLst>
      <p:ext uri="{BB962C8B-B14F-4D97-AF65-F5344CB8AC3E}">
        <p14:creationId xmlns:p14="http://schemas.microsoft.com/office/powerpoint/2010/main" val="246402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97E2-A6F2-F9EE-B4CA-7F730D7BC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OSPE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5F98C-EDDD-F314-4825-563A2BA88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804844"/>
            <a:ext cx="10058400" cy="3064249"/>
          </a:xfrm>
        </p:spPr>
        <p:txBody>
          <a:bodyPr/>
          <a:lstStyle/>
          <a:p>
            <a:r>
              <a:rPr lang="en-IN" dirty="0"/>
              <a:t>Identify the staining technique.</a:t>
            </a:r>
          </a:p>
          <a:p>
            <a:r>
              <a:rPr lang="en-IN" dirty="0"/>
              <a:t>Describe the morphology as per shown in image.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A1DBC-0328-A957-9943-9D5A6CEC8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192" y="1845734"/>
            <a:ext cx="4462659" cy="42858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0F5E75-F2D5-CCA6-2B91-69EF08BE0104}"/>
              </a:ext>
            </a:extLst>
          </p:cNvPr>
          <p:cNvSpPr txBox="1"/>
          <p:nvPr/>
        </p:nvSpPr>
        <p:spPr>
          <a:xfrm>
            <a:off x="1097280" y="4336968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Acid-fast oocysts of Cystoisospora belli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6FD3-5DE3-6203-4D68-EFBFD04A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+mn-lt"/>
                <a:ea typeface="Roboto Condensed Light" panose="020B0604020202020204" charset="0"/>
              </a:rPr>
              <a:t>OPPORTUNISTIC INTESTINAL COCCIDIAN</a:t>
            </a:r>
            <a:br>
              <a:rPr lang="en-US" sz="4400" b="1" dirty="0">
                <a:latin typeface="+mn-lt"/>
                <a:ea typeface="Roboto Condensed Light" panose="020B0604020202020204" charset="0"/>
              </a:rPr>
            </a:br>
            <a:r>
              <a:rPr lang="en-US" sz="4400" b="1" dirty="0">
                <a:latin typeface="+mn-lt"/>
                <a:ea typeface="Roboto Condensed Light" panose="020B0604020202020204" charset="0"/>
              </a:rPr>
              <a:t>PARASITIC INFECTIONS</a:t>
            </a:r>
            <a:endParaRPr lang="en-IN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11EB8-A82F-179E-4DBA-4CD036FF8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i="1" dirty="0"/>
              <a:t>Cryptosporidium, Cyclospora, </a:t>
            </a:r>
            <a:r>
              <a:rPr lang="en-US" sz="2800" dirty="0"/>
              <a:t>and </a:t>
            </a:r>
            <a:r>
              <a:rPr lang="en-US" sz="2800" i="1" dirty="0"/>
              <a:t>Cystoisospora </a:t>
            </a:r>
            <a:r>
              <a:rPr lang="en-US" sz="2800" dirty="0"/>
              <a:t>are the intestinal coccidian parasites - cause opportunistic infections in HIV infected patients producing profuse watery diarrhea.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Diagnosed by detection of acid fast oocysts in stool microscopy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7947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4512-4B2C-009C-A644-D5B618D99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1" y="536522"/>
            <a:ext cx="10515600" cy="82994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Modification of acid-fast staining</a:t>
            </a:r>
            <a:endParaRPr lang="hi-IN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5D754-7856-72E1-605E-3FEEC23BE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62085"/>
            <a:ext cx="997470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cs typeface="Times New Roman" panose="02020603050405020304" pitchFamily="18" charset="0"/>
              </a:rPr>
              <a:t>Cold method (Kinyoun’s Method)- Intermittent heating not required</a:t>
            </a:r>
          </a:p>
          <a:p>
            <a:pPr>
              <a:lnSpc>
                <a:spcPct val="100000"/>
              </a:lnSpc>
            </a:pPr>
            <a:endParaRPr 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cs typeface="Times New Roman" panose="02020603050405020304" pitchFamily="18" charset="0"/>
              </a:rPr>
              <a:t>Acid alcohol – decolorizer</a:t>
            </a:r>
          </a:p>
          <a:p>
            <a:pPr>
              <a:lnSpc>
                <a:spcPct val="100000"/>
              </a:lnSpc>
            </a:pPr>
            <a:endParaRPr 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cs typeface="Times New Roman" panose="02020603050405020304" pitchFamily="18" charset="0"/>
              </a:rPr>
              <a:t>Malachite green – counterstain</a:t>
            </a:r>
          </a:p>
          <a:p>
            <a:pPr>
              <a:lnSpc>
                <a:spcPct val="100000"/>
              </a:lnSpc>
            </a:pPr>
            <a:endParaRPr 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cs typeface="Times New Roman" panose="02020603050405020304" pitchFamily="18" charset="0"/>
              </a:rPr>
              <a:t>Concentration of sulphuric acid (more content of mycolic acid in the cell wall, more acid fastness, more % of sulphuric acid needed)</a:t>
            </a:r>
            <a:endParaRPr lang="hi-IN" sz="2400" dirty="0"/>
          </a:p>
        </p:txBody>
      </p:sp>
    </p:spTree>
    <p:extLst>
      <p:ext uri="{BB962C8B-B14F-4D97-AF65-F5344CB8AC3E}">
        <p14:creationId xmlns:p14="http://schemas.microsoft.com/office/powerpoint/2010/main" val="3581663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5B92B-3DD4-7851-0E1B-AF2A8B25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OSPE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2B2022-3020-C06E-29B5-CB7C6CDD3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4660" y="2148326"/>
            <a:ext cx="4302566" cy="4022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C6EA29-A93D-F44C-504C-4A1BF63CE07D}"/>
              </a:ext>
            </a:extLst>
          </p:cNvPr>
          <p:cNvSpPr txBox="1"/>
          <p:nvPr/>
        </p:nvSpPr>
        <p:spPr>
          <a:xfrm>
            <a:off x="924774" y="4726783"/>
            <a:ext cx="6039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Acid-fast oocysts of Cryptosporidium spp.</a:t>
            </a:r>
            <a:endParaRPr lang="en-IN" sz="24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EC3695-0E12-394B-70F1-08A516340191}"/>
              </a:ext>
            </a:extLst>
          </p:cNvPr>
          <p:cNvSpPr txBox="1"/>
          <p:nvPr/>
        </p:nvSpPr>
        <p:spPr>
          <a:xfrm>
            <a:off x="1097280" y="2724240"/>
            <a:ext cx="6097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Identify the staining technique.</a:t>
            </a:r>
          </a:p>
          <a:p>
            <a:r>
              <a:rPr lang="en-IN" sz="2400" dirty="0"/>
              <a:t>Describe the morphology as per shown in image.</a:t>
            </a:r>
          </a:p>
        </p:txBody>
      </p:sp>
    </p:spTree>
    <p:extLst>
      <p:ext uri="{BB962C8B-B14F-4D97-AF65-F5344CB8AC3E}">
        <p14:creationId xmlns:p14="http://schemas.microsoft.com/office/powerpoint/2010/main" val="3881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F548-5577-B18C-53F1-3A03E7EF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  <a:ea typeface="Roboto Condensed Light" panose="020B0604020202020204" charset="0"/>
              </a:rPr>
              <a:t>OPPORTUNISTIC INTESTINAL COCCIDIAN</a:t>
            </a:r>
            <a:br>
              <a:rPr lang="en-US" sz="3200" b="1" dirty="0">
                <a:latin typeface="+mn-lt"/>
                <a:ea typeface="Roboto Condensed Light" panose="020B0604020202020204" charset="0"/>
              </a:rPr>
            </a:br>
            <a:r>
              <a:rPr lang="en-US" sz="3200" b="1" dirty="0">
                <a:latin typeface="+mn-lt"/>
                <a:ea typeface="Roboto Condensed Light" panose="020B0604020202020204" charset="0"/>
              </a:rPr>
              <a:t>PARASITIC INFECTIONS</a:t>
            </a:r>
            <a:endParaRPr lang="en-IN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B92D9-358E-E0C4-4278-7D44D392C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4303"/>
            <a:ext cx="10058400" cy="360947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70C0"/>
                </a:solidFill>
              </a:rPr>
              <a:t>Cryptosporidium </a:t>
            </a:r>
            <a:r>
              <a:rPr lang="en-US" sz="2800" dirty="0"/>
              <a:t>species infecting man – classified as two separate species, </a:t>
            </a:r>
            <a:r>
              <a:rPr lang="en-US" sz="2800" i="1" dirty="0"/>
              <a:t>C. parvum </a:t>
            </a:r>
            <a:r>
              <a:rPr lang="en-US" sz="2800" dirty="0"/>
              <a:t>(mammals, including humans) and </a:t>
            </a:r>
            <a:r>
              <a:rPr lang="en-US" sz="2800" i="1" dirty="0"/>
              <a:t>C. hominis </a:t>
            </a:r>
            <a:r>
              <a:rPr lang="en-US" sz="2800" dirty="0"/>
              <a:t>(primarily humans).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i="1" dirty="0">
                <a:solidFill>
                  <a:srgbClr val="0070C0"/>
                </a:solidFill>
              </a:rPr>
              <a:t> Cyclospora </a:t>
            </a:r>
            <a:r>
              <a:rPr lang="en-US" sz="2800" i="1" dirty="0"/>
              <a:t>cayetanensis </a:t>
            </a:r>
            <a:r>
              <a:rPr lang="en-US" sz="2800" dirty="0"/>
              <a:t>- recently described coccidian parasite, as human    intestinal pathogen.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70C0"/>
                </a:solidFill>
              </a:rPr>
              <a:t>Isospora belli </a:t>
            </a:r>
            <a:r>
              <a:rPr lang="en-US" sz="2800" dirty="0"/>
              <a:t>- recently renamed as </a:t>
            </a:r>
            <a:r>
              <a:rPr lang="en-US" sz="2800" i="1" dirty="0"/>
              <a:t>Cystoisospora belli</a:t>
            </a:r>
            <a:r>
              <a:rPr lang="en-US" sz="2800" dirty="0"/>
              <a:t> - only species that infects man.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842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4275D-5CBE-7CB8-B054-08496289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+mn-lt"/>
                <a:ea typeface="Roboto Condensed Light" panose="020B0604020202020204" charset="0"/>
                <a:cs typeface="Times New Roman" panose="02020603050405020304" pitchFamily="18" charset="0"/>
              </a:rPr>
              <a:t>MORPHOLOGY</a:t>
            </a:r>
            <a:endParaRPr lang="en-IN" sz="3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3AD36-DC71-AC0A-1F94-3740F9E04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The life cycle of coccidian parasites passes through various stages - oocyst, trophozoite, schizont (meront), merozoite, and zygote.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865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D2E7-97AF-33AC-5707-DAD79415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Oocyst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38847-0D9A-C669-6B3D-333F99862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Oocyst is the infective form to man as well as the diagnostic form excreted in the feces.</a:t>
            </a:r>
          </a:p>
          <a:p>
            <a:r>
              <a:rPr lang="en-IN" dirty="0"/>
              <a:t>It is round to oval,surrouned by a cyst wall and bears sporozites.</a:t>
            </a:r>
          </a:p>
          <a:p>
            <a:r>
              <a:rPr lang="en-IN" dirty="0"/>
              <a:t>The oocysts are acid fast in nature but do not satin by iodine.</a:t>
            </a:r>
          </a:p>
          <a:p>
            <a:r>
              <a:rPr lang="en-IN" dirty="0"/>
              <a:t>They are extremely resistance to routine chlorination, heat and other disinfection.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59776-0D9E-8149-1E2F-B96A3EA16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562" y="3779000"/>
            <a:ext cx="3795814" cy="1666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4B3247-67AF-152B-5542-D3B628383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597" y="5619136"/>
            <a:ext cx="560880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3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73486-2524-FBF4-7FDD-53E05133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LIFE CYCLE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BEF5A2-14B9-BED7-1F17-B8FC6500F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7333" y="452062"/>
            <a:ext cx="7892609" cy="57638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124351-E4F1-7D54-C81A-47A264EE24C5}"/>
              </a:ext>
            </a:extLst>
          </p:cNvPr>
          <p:cNvSpPr txBox="1"/>
          <p:nvPr/>
        </p:nvSpPr>
        <p:spPr>
          <a:xfrm>
            <a:off x="511139" y="2020552"/>
            <a:ext cx="30128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  <a:p>
            <a:r>
              <a:rPr lang="en-IN" sz="1800" dirty="0"/>
              <a:t>Infective stage: Sporulated oocyst (both thick- walled and thin-walled) </a:t>
            </a:r>
          </a:p>
          <a:p>
            <a:endParaRPr lang="en-IN" dirty="0"/>
          </a:p>
          <a:p>
            <a:r>
              <a:rPr lang="en-IN" sz="1800" dirty="0"/>
              <a:t>Transmission:  Ingestion </a:t>
            </a:r>
          </a:p>
          <a:p>
            <a:r>
              <a:rPr lang="en-IN" dirty="0"/>
              <a:t>                          autoinfection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396048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FEEB3-D0A8-C2F8-A60E-A511D152F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067DB-DD1B-535F-D6DB-335967D2A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The life cycle of cyclospora and cystoisospra are similar to cryptosporidium but with following difference.</a:t>
            </a:r>
          </a:p>
          <a:p>
            <a:endParaRPr lang="en-IN" sz="2800" dirty="0"/>
          </a:p>
          <a:p>
            <a:r>
              <a:rPr lang="en-IN" sz="2800" dirty="0"/>
              <a:t>Autoinfection is not observed.</a:t>
            </a:r>
          </a:p>
          <a:p>
            <a:r>
              <a:rPr lang="en-IN" sz="2800" dirty="0"/>
              <a:t>The oocyst released in the human feces are unsporulated.</a:t>
            </a:r>
          </a:p>
          <a:p>
            <a:r>
              <a:rPr lang="en-IN" sz="2800" dirty="0"/>
              <a:t>The sporulation of oocyst takes place in the soil(environment) whereas in cryptosporidium ,the sporulation of oocyst takes place in the human intestine.</a:t>
            </a:r>
          </a:p>
        </p:txBody>
      </p:sp>
    </p:spTree>
    <p:extLst>
      <p:ext uri="{BB962C8B-B14F-4D97-AF65-F5344CB8AC3E}">
        <p14:creationId xmlns:p14="http://schemas.microsoft.com/office/powerpoint/2010/main" val="65441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E5D2E-5B13-9F10-3A4E-BE20D3997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Why cryptosporidiosis occur more frequently than cyclosporiasis and cystoisosporiasis?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EE9F7-4695-911F-DD8C-73AE680FB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Low infective dose of cryptosporidium(10-100 oocysts can initiate the infection)</a:t>
            </a:r>
          </a:p>
          <a:p>
            <a:r>
              <a:rPr lang="en-IN" sz="2800" dirty="0"/>
              <a:t>Small size of the oocyst(4-6µm)</a:t>
            </a:r>
          </a:p>
          <a:p>
            <a:r>
              <a:rPr lang="en-IN" sz="2800" dirty="0"/>
              <a:t>Oocysts are resistance to the available drugs and disinfectants including chlorination.</a:t>
            </a:r>
          </a:p>
          <a:p>
            <a:r>
              <a:rPr lang="en-IN" sz="2800" dirty="0"/>
              <a:t>Large animal and human reservoir.</a:t>
            </a:r>
          </a:p>
          <a:p>
            <a:r>
              <a:rPr lang="en-IN" sz="2800" dirty="0"/>
              <a:t>Zoonotic contact.</a:t>
            </a:r>
          </a:p>
        </p:txBody>
      </p:sp>
    </p:spTree>
    <p:extLst>
      <p:ext uri="{BB962C8B-B14F-4D97-AF65-F5344CB8AC3E}">
        <p14:creationId xmlns:p14="http://schemas.microsoft.com/office/powerpoint/2010/main" val="261291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290</TotalTime>
  <Words>1545</Words>
  <Application>Microsoft Office PowerPoint</Application>
  <PresentationFormat>Widescreen</PresentationFormat>
  <Paragraphs>150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Calibri</vt:lpstr>
      <vt:lpstr>Calibri Light</vt:lpstr>
      <vt:lpstr>MyriadPro-Bold</vt:lpstr>
      <vt:lpstr>MyriadPro-BoldIt</vt:lpstr>
      <vt:lpstr>MyriadPro-It</vt:lpstr>
      <vt:lpstr>MyriadPro-Regular</vt:lpstr>
      <vt:lpstr>Roboto Condensed Light</vt:lpstr>
      <vt:lpstr>Times</vt:lpstr>
      <vt:lpstr>Times New Roman</vt:lpstr>
      <vt:lpstr>Wingdings</vt:lpstr>
      <vt:lpstr>Wingdings-Regular</vt:lpstr>
      <vt:lpstr>Retrospect</vt:lpstr>
      <vt:lpstr>OPPORTUNISTIC INTESTINAL COCCIDIANPARASITIC INFECTIONS</vt:lpstr>
      <vt:lpstr>Case</vt:lpstr>
      <vt:lpstr>OPPORTUNISTIC INTESTINAL COCCIDIAN PARASITIC INFECTIONS</vt:lpstr>
      <vt:lpstr>OPPORTUNISTIC INTESTINAL COCCIDIAN PARASITIC INFECTIONS</vt:lpstr>
      <vt:lpstr>MORPHOLOGY</vt:lpstr>
      <vt:lpstr>Oocyst </vt:lpstr>
      <vt:lpstr>LIFE CYCLE</vt:lpstr>
      <vt:lpstr>PowerPoint Presentation</vt:lpstr>
      <vt:lpstr>Why cryptosporidiosis occur more frequently than cyclosporiasis and cystoisosporiasis?</vt:lpstr>
      <vt:lpstr>CLINICAL FEATURES </vt:lpstr>
      <vt:lpstr>CLINICAL FEATURES </vt:lpstr>
      <vt:lpstr>CLINICAL FEATURES </vt:lpstr>
      <vt:lpstr>LABORATORY DIAGNOSIS</vt:lpstr>
      <vt:lpstr>LABORATORY DIAGNOSIS</vt:lpstr>
      <vt:lpstr>Oocyst</vt:lpstr>
      <vt:lpstr>Oocyst</vt:lpstr>
      <vt:lpstr>Oocyst</vt:lpstr>
      <vt:lpstr>PowerPoint Presentation</vt:lpstr>
      <vt:lpstr>Antigen Detection from Stool</vt:lpstr>
      <vt:lpstr>Molecular Diagnosis</vt:lpstr>
      <vt:lpstr>Other Methods</vt:lpstr>
      <vt:lpstr>Treatment of Intestinal coccidian parasitic infections</vt:lpstr>
      <vt:lpstr>Prevention</vt:lpstr>
      <vt:lpstr>1. </vt:lpstr>
      <vt:lpstr>2.</vt:lpstr>
      <vt:lpstr>3.</vt:lpstr>
      <vt:lpstr>4.</vt:lpstr>
      <vt:lpstr>5.</vt:lpstr>
      <vt:lpstr>OSPE</vt:lpstr>
      <vt:lpstr>Modification of acid-fast staining</vt:lpstr>
      <vt:lpstr>OSPE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 Binda Pipaliya</dc:creator>
  <cp:lastModifiedBy>nidhi jivani</cp:lastModifiedBy>
  <cp:revision>11</cp:revision>
  <dcterms:created xsi:type="dcterms:W3CDTF">2024-07-01T08:59:46Z</dcterms:created>
  <dcterms:modified xsi:type="dcterms:W3CDTF">2024-11-28T09:18:47Z</dcterms:modified>
</cp:coreProperties>
</file>