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4" r:id="rId2"/>
  </p:sldMasterIdLst>
  <p:notesMasterIdLst>
    <p:notesMasterId r:id="rId44"/>
  </p:notesMasterIdLst>
  <p:sldIdLst>
    <p:sldId id="256" r:id="rId3"/>
    <p:sldId id="4747" r:id="rId4"/>
    <p:sldId id="4748" r:id="rId5"/>
    <p:sldId id="4749" r:id="rId6"/>
    <p:sldId id="269" r:id="rId7"/>
    <p:sldId id="270" r:id="rId8"/>
    <p:sldId id="257" r:id="rId9"/>
    <p:sldId id="4753" r:id="rId10"/>
    <p:sldId id="258" r:id="rId11"/>
    <p:sldId id="259" r:id="rId12"/>
    <p:sldId id="4754" r:id="rId13"/>
    <p:sldId id="4751" r:id="rId14"/>
    <p:sldId id="4752" r:id="rId15"/>
    <p:sldId id="4750" r:id="rId16"/>
    <p:sldId id="260" r:id="rId17"/>
    <p:sldId id="261" r:id="rId18"/>
    <p:sldId id="4759" r:id="rId19"/>
    <p:sldId id="262" r:id="rId20"/>
    <p:sldId id="263" r:id="rId21"/>
    <p:sldId id="264" r:id="rId22"/>
    <p:sldId id="4756" r:id="rId23"/>
    <p:sldId id="265" r:id="rId24"/>
    <p:sldId id="266" r:id="rId25"/>
    <p:sldId id="4709" r:id="rId26"/>
    <p:sldId id="4710" r:id="rId27"/>
    <p:sldId id="4757" r:id="rId28"/>
    <p:sldId id="4711" r:id="rId29"/>
    <p:sldId id="267" r:id="rId30"/>
    <p:sldId id="4758" r:id="rId31"/>
    <p:sldId id="268" r:id="rId32"/>
    <p:sldId id="271" r:id="rId33"/>
    <p:sldId id="4738" r:id="rId34"/>
    <p:sldId id="4739" r:id="rId35"/>
    <p:sldId id="4740" r:id="rId36"/>
    <p:sldId id="4741" r:id="rId37"/>
    <p:sldId id="4742" r:id="rId38"/>
    <p:sldId id="4743" r:id="rId39"/>
    <p:sldId id="4744" r:id="rId40"/>
    <p:sldId id="4745" r:id="rId41"/>
    <p:sldId id="4746" r:id="rId42"/>
    <p:sldId id="27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7" autoAdjust="0"/>
  </p:normalViewPr>
  <p:slideViewPr>
    <p:cSldViewPr snapToGrid="0">
      <p:cViewPr varScale="1">
        <p:scale>
          <a:sx n="62" d="100"/>
          <a:sy n="62" d="100"/>
        </p:scale>
        <p:origin x="8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7A6EC-731F-40D6-B892-B01792BA42B2}" type="datetimeFigureOut">
              <a:rPr lang="en-IN" smtClean="0"/>
              <a:t>05-03-2024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2B17E-D362-413B-B061-0FA1DECF33D5}" type="slidenum">
              <a:rPr lang="en-IN" smtClean="0"/>
              <a:t>‹#›</a:t>
            </a:fld>
            <a:endParaRPr lang="en-IN"/>
          </a:p>
        </p:txBody>
      </p:sp>
    </p:spTree>
    <p:extLst>
      <p:ext uri="{BB962C8B-B14F-4D97-AF65-F5344CB8AC3E}">
        <p14:creationId xmlns:p14="http://schemas.microsoft.com/office/powerpoint/2010/main" val="186549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88BF15B7-9CFF-761C-5DF4-C8E10AEC3C25}"/>
            </a:ext>
          </a:extLst>
        </p:cNvPr>
        <p:cNvGrpSpPr/>
        <p:nvPr/>
      </p:nvGrpSpPr>
      <p:grpSpPr>
        <a:xfrm>
          <a:off x="0" y="0"/>
          <a:ext cx="0" cy="0"/>
          <a:chOff x="0" y="0"/>
          <a:chExt cx="0" cy="0"/>
        </a:xfrm>
      </p:grpSpPr>
      <p:sp>
        <p:nvSpPr>
          <p:cNvPr id="186" name="Google Shape;186;g3606f1c2d_30:notes">
            <a:extLst>
              <a:ext uri="{FF2B5EF4-FFF2-40B4-BE49-F238E27FC236}">
                <a16:creationId xmlns:a16="http://schemas.microsoft.com/office/drawing/2014/main" id="{BDD95C25-A0A7-B2B6-AD67-FE512C9DEC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a:extLst>
              <a:ext uri="{FF2B5EF4-FFF2-40B4-BE49-F238E27FC236}">
                <a16:creationId xmlns:a16="http://schemas.microsoft.com/office/drawing/2014/main" id="{B0730B1F-C925-CB93-21F7-8B13520E18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443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55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5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3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AC47654C-749F-2820-46F3-64F4094FD933}"/>
            </a:ext>
          </a:extLst>
        </p:cNvPr>
        <p:cNvGrpSpPr/>
        <p:nvPr/>
      </p:nvGrpSpPr>
      <p:grpSpPr>
        <a:xfrm>
          <a:off x="0" y="0"/>
          <a:ext cx="0" cy="0"/>
          <a:chOff x="0" y="0"/>
          <a:chExt cx="0" cy="0"/>
        </a:xfrm>
      </p:grpSpPr>
      <p:sp>
        <p:nvSpPr>
          <p:cNvPr id="186" name="Google Shape;186;g3606f1c2d_30:notes">
            <a:extLst>
              <a:ext uri="{FF2B5EF4-FFF2-40B4-BE49-F238E27FC236}">
                <a16:creationId xmlns:a16="http://schemas.microsoft.com/office/drawing/2014/main" id="{5AB7A403-E067-1FA2-234D-71CDC0000D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a:extLst>
              <a:ext uri="{FF2B5EF4-FFF2-40B4-BE49-F238E27FC236}">
                <a16:creationId xmlns:a16="http://schemas.microsoft.com/office/drawing/2014/main" id="{0DD03F88-8257-A815-DB2E-7A2FE74577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18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BD546FA0-9CE8-9CA1-FE41-605201D214DC}"/>
            </a:ext>
          </a:extLst>
        </p:cNvPr>
        <p:cNvGrpSpPr/>
        <p:nvPr/>
      </p:nvGrpSpPr>
      <p:grpSpPr>
        <a:xfrm>
          <a:off x="0" y="0"/>
          <a:ext cx="0" cy="0"/>
          <a:chOff x="0" y="0"/>
          <a:chExt cx="0" cy="0"/>
        </a:xfrm>
      </p:grpSpPr>
      <p:sp>
        <p:nvSpPr>
          <p:cNvPr id="186" name="Google Shape;186;g3606f1c2d_30:notes">
            <a:extLst>
              <a:ext uri="{FF2B5EF4-FFF2-40B4-BE49-F238E27FC236}">
                <a16:creationId xmlns:a16="http://schemas.microsoft.com/office/drawing/2014/main" id="{A3CA9C69-E653-88B0-2122-56CD2580B5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a:extLst>
              <a:ext uri="{FF2B5EF4-FFF2-40B4-BE49-F238E27FC236}">
                <a16:creationId xmlns:a16="http://schemas.microsoft.com/office/drawing/2014/main" id="{B39B6B6A-DA8C-87DF-095C-DA4BE46C8F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564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88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64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14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57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01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10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76639F-61F7-43F7-9B8A-827F689FD23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B86085-7322-425B-B5CF-2BA8B0D312B4}"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73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6639F-61F7-43F7-9B8A-827F689FD23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B86085-7322-425B-B5CF-2BA8B0D312B4}" type="slidenum">
              <a:rPr lang="en-IN" smtClean="0"/>
              <a:t>‹#›</a:t>
            </a:fld>
            <a:endParaRPr lang="en-IN"/>
          </a:p>
        </p:txBody>
      </p:sp>
    </p:spTree>
    <p:extLst>
      <p:ext uri="{BB962C8B-B14F-4D97-AF65-F5344CB8AC3E}">
        <p14:creationId xmlns:p14="http://schemas.microsoft.com/office/powerpoint/2010/main" val="24203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6639F-61F7-43F7-9B8A-827F689FD23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B86085-7322-425B-B5CF-2BA8B0D312B4}" type="slidenum">
              <a:rPr lang="en-IN" smtClean="0"/>
              <a:t>‹#›</a:t>
            </a:fld>
            <a:endParaRPr lang="en-IN"/>
          </a:p>
        </p:txBody>
      </p:sp>
    </p:spTree>
    <p:extLst>
      <p:ext uri="{BB962C8B-B14F-4D97-AF65-F5344CB8AC3E}">
        <p14:creationId xmlns:p14="http://schemas.microsoft.com/office/powerpoint/2010/main" val="2318020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3" name="TextBox 22">
            <a:extLst>
              <a:ext uri="{FF2B5EF4-FFF2-40B4-BE49-F238E27FC236}">
                <a16:creationId xmlns:a16="http://schemas.microsoft.com/office/drawing/2014/main" id="{A4311D6B-D0E8-4493-8F66-FB0AF503F251}"/>
              </a:ext>
            </a:extLst>
          </p:cNvPr>
          <p:cNvSpPr txBox="1"/>
          <p:nvPr userDrawn="1"/>
        </p:nvSpPr>
        <p:spPr>
          <a:xfrm>
            <a:off x="365761" y="6455834"/>
            <a:ext cx="8600440" cy="318100"/>
          </a:xfrm>
          <a:prstGeom prst="rect">
            <a:avLst/>
          </a:prstGeom>
          <a:noFill/>
        </p:spPr>
        <p:txBody>
          <a:bodyPr wrap="square" rtlCol="0">
            <a:spAutoFit/>
          </a:bodyPr>
          <a:lstStyle/>
          <a:p>
            <a:pPr algn="ctr"/>
            <a:r>
              <a:rPr lang="en-US" sz="1467" b="0" dirty="0">
                <a:solidFill>
                  <a:schemeClr val="bg1">
                    <a:lumMod val="50000"/>
                  </a:schemeClr>
                </a:solidFill>
                <a:latin typeface="+mj-lt"/>
              </a:rPr>
              <a:t>Essentials of Medical</a:t>
            </a:r>
            <a:r>
              <a:rPr lang="en-US" sz="1467" b="0" baseline="0" dirty="0">
                <a:solidFill>
                  <a:schemeClr val="bg1">
                    <a:lumMod val="50000"/>
                  </a:schemeClr>
                </a:solidFill>
                <a:latin typeface="+mj-lt"/>
              </a:rPr>
              <a:t> Microbiology by </a:t>
            </a:r>
            <a:r>
              <a:rPr lang="en-US" sz="1467" b="0" baseline="0" dirty="0" err="1">
                <a:solidFill>
                  <a:schemeClr val="bg1">
                    <a:lumMod val="50000"/>
                  </a:schemeClr>
                </a:solidFill>
                <a:latin typeface="+mj-lt"/>
              </a:rPr>
              <a:t>Apurba</a:t>
            </a:r>
            <a:r>
              <a:rPr lang="en-US" sz="1467" b="0" baseline="0" dirty="0">
                <a:solidFill>
                  <a:schemeClr val="bg1">
                    <a:lumMod val="50000"/>
                  </a:schemeClr>
                </a:solidFill>
                <a:latin typeface="+mj-lt"/>
              </a:rPr>
              <a:t> S </a:t>
            </a:r>
            <a:r>
              <a:rPr lang="en-US" sz="1467" b="0" baseline="0" dirty="0" err="1">
                <a:solidFill>
                  <a:schemeClr val="bg1">
                    <a:lumMod val="50000"/>
                  </a:schemeClr>
                </a:solidFill>
                <a:latin typeface="+mj-lt"/>
              </a:rPr>
              <a:t>Sastry</a:t>
            </a:r>
            <a:r>
              <a:rPr lang="en-US" sz="1467" b="0" baseline="0" dirty="0">
                <a:solidFill>
                  <a:schemeClr val="bg1">
                    <a:lumMod val="50000"/>
                  </a:schemeClr>
                </a:solidFill>
                <a:latin typeface="+mj-lt"/>
              </a:rPr>
              <a:t> © </a:t>
            </a:r>
            <a:r>
              <a:rPr lang="en-US" sz="1467" b="0" baseline="0" dirty="0" err="1">
                <a:solidFill>
                  <a:schemeClr val="bg1">
                    <a:lumMod val="50000"/>
                  </a:schemeClr>
                </a:solidFill>
                <a:latin typeface="+mj-lt"/>
              </a:rPr>
              <a:t>Jaypee</a:t>
            </a:r>
            <a:r>
              <a:rPr lang="en-US" sz="1467" b="0" baseline="0" dirty="0">
                <a:solidFill>
                  <a:schemeClr val="bg1">
                    <a:lumMod val="50000"/>
                  </a:schemeClr>
                </a:solidFill>
                <a:latin typeface="+mj-lt"/>
              </a:rPr>
              <a:t> Brothers Medical Publishers</a:t>
            </a:r>
            <a:endParaRPr lang="en-IN" sz="1467" b="0" dirty="0">
              <a:solidFill>
                <a:schemeClr val="bg1">
                  <a:lumMod val="50000"/>
                </a:schemeClr>
              </a:solidFill>
              <a:latin typeface="+mj-lt"/>
            </a:endParaRPr>
          </a:p>
        </p:txBody>
      </p:sp>
      <p:cxnSp>
        <p:nvCxnSpPr>
          <p:cNvPr id="24" name="Straight Connector 23">
            <a:extLst>
              <a:ext uri="{FF2B5EF4-FFF2-40B4-BE49-F238E27FC236}">
                <a16:creationId xmlns:a16="http://schemas.microsoft.com/office/drawing/2014/main" id="{6C5D42E4-BE39-48CD-ABFF-1DDCA1C75D3A}"/>
              </a:ext>
            </a:extLst>
          </p:cNvPr>
          <p:cNvCxnSpPr>
            <a:cxnSpLocks/>
          </p:cNvCxnSpPr>
          <p:nvPr userDrawn="1"/>
        </p:nvCxnSpPr>
        <p:spPr>
          <a:xfrm>
            <a:off x="0" y="6334567"/>
            <a:ext cx="9184640" cy="1640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573BF36E-5AAB-41B5-B371-E5C5D17E8FBE}"/>
              </a:ext>
            </a:extLst>
          </p:cNvPr>
          <p:cNvPicPr>
            <a:picLocks noChangeAspect="1"/>
          </p:cNvPicPr>
          <p:nvPr userDrawn="1"/>
        </p:nvPicPr>
        <p:blipFill>
          <a:blip r:embed="rId2"/>
          <a:stretch>
            <a:fillRect/>
          </a:stretch>
        </p:blipFill>
        <p:spPr>
          <a:xfrm>
            <a:off x="10748578" y="185949"/>
            <a:ext cx="1179647" cy="769220"/>
          </a:xfrm>
          <a:prstGeom prst="rect">
            <a:avLst/>
          </a:prstGeom>
        </p:spPr>
      </p:pic>
    </p:spTree>
    <p:extLst>
      <p:ext uri="{BB962C8B-B14F-4D97-AF65-F5344CB8AC3E}">
        <p14:creationId xmlns:p14="http://schemas.microsoft.com/office/powerpoint/2010/main" val="174333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997382-5242-417F-8C82-A15120D25364}" type="datetime1">
              <a:rPr lang="en-IN" smtClean="0"/>
              <a:t>05-03-2024</a:t>
            </a:fld>
            <a:endParaRPr lang="en-IN"/>
          </a:p>
        </p:txBody>
      </p:sp>
      <p:sp>
        <p:nvSpPr>
          <p:cNvPr id="5" name="Footer Placeholder 4"/>
          <p:cNvSpPr>
            <a:spLocks noGrp="1"/>
          </p:cNvSpPr>
          <p:nvPr>
            <p:ph type="ftr" sz="quarter" idx="11"/>
          </p:nvPr>
        </p:nvSpPr>
        <p:spPr/>
        <p:txBody>
          <a:bodyPr/>
          <a:lstStyle/>
          <a:p>
            <a:r>
              <a:rPr lang="en-IN"/>
              <a:t>Universities Press Pvt Ltd</a:t>
            </a:r>
          </a:p>
        </p:txBody>
      </p:sp>
      <p:sp>
        <p:nvSpPr>
          <p:cNvPr id="6" name="Slide Number Placeholder 5"/>
          <p:cNvSpPr>
            <a:spLocks noGrp="1"/>
          </p:cNvSpPr>
          <p:nvPr>
            <p:ph type="sldNum" sz="quarter" idx="12"/>
          </p:nvPr>
        </p:nvSpPr>
        <p:spPr/>
        <p:txBody>
          <a:bodyPr/>
          <a:lstStyle/>
          <a:p>
            <a:fld id="{0D07AAAB-DB07-49DD-AC1F-C29DC0BC0B7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96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80F0E4-01CD-498C-8C4E-70A719297B95}" type="datetime1">
              <a:rPr lang="en-IN" smtClean="0"/>
              <a:t>05-03-2024</a:t>
            </a:fld>
            <a:endParaRPr lang="en-IN"/>
          </a:p>
        </p:txBody>
      </p:sp>
      <p:sp>
        <p:nvSpPr>
          <p:cNvPr id="5" name="Footer Placeholder 4"/>
          <p:cNvSpPr>
            <a:spLocks noGrp="1"/>
          </p:cNvSpPr>
          <p:nvPr>
            <p:ph type="ftr" sz="quarter" idx="11"/>
          </p:nvPr>
        </p:nvSpPr>
        <p:spPr/>
        <p:txBody>
          <a:bodyPr/>
          <a:lstStyle/>
          <a:p>
            <a:r>
              <a:rPr lang="en-IN"/>
              <a:t>Universities Press Pvt Ltd</a:t>
            </a:r>
          </a:p>
        </p:txBody>
      </p:sp>
      <p:sp>
        <p:nvSpPr>
          <p:cNvPr id="6" name="Slide Number Placeholder 5"/>
          <p:cNvSpPr>
            <a:spLocks noGrp="1"/>
          </p:cNvSpPr>
          <p:nvPr>
            <p:ph type="sldNum" sz="quarter" idx="12"/>
          </p:nvPr>
        </p:nvSpPr>
        <p:spPr/>
        <p:txBody>
          <a:bodyPr/>
          <a:lstStyle/>
          <a:p>
            <a:fld id="{0D07AAAB-DB07-49DD-AC1F-C29DC0BC0B79}" type="slidenum">
              <a:rPr lang="en-IN" smtClean="0"/>
              <a:t>‹#›</a:t>
            </a:fld>
            <a:endParaRPr lang="en-IN"/>
          </a:p>
        </p:txBody>
      </p:sp>
    </p:spTree>
    <p:extLst>
      <p:ext uri="{BB962C8B-B14F-4D97-AF65-F5344CB8AC3E}">
        <p14:creationId xmlns:p14="http://schemas.microsoft.com/office/powerpoint/2010/main" val="151718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705A3D-EF87-482B-ACE3-25D99B583438}" type="datetime1">
              <a:rPr lang="en-IN" smtClean="0"/>
              <a:t>05-03-2024</a:t>
            </a:fld>
            <a:endParaRPr lang="en-IN"/>
          </a:p>
        </p:txBody>
      </p:sp>
      <p:sp>
        <p:nvSpPr>
          <p:cNvPr id="5" name="Footer Placeholder 4"/>
          <p:cNvSpPr>
            <a:spLocks noGrp="1"/>
          </p:cNvSpPr>
          <p:nvPr>
            <p:ph type="ftr" sz="quarter" idx="11"/>
          </p:nvPr>
        </p:nvSpPr>
        <p:spPr/>
        <p:txBody>
          <a:bodyPr/>
          <a:lstStyle/>
          <a:p>
            <a:r>
              <a:rPr lang="en-IN"/>
              <a:t>Universities Press Pvt Ltd</a:t>
            </a:r>
          </a:p>
        </p:txBody>
      </p:sp>
      <p:sp>
        <p:nvSpPr>
          <p:cNvPr id="6" name="Slide Number Placeholder 5"/>
          <p:cNvSpPr>
            <a:spLocks noGrp="1"/>
          </p:cNvSpPr>
          <p:nvPr>
            <p:ph type="sldNum" sz="quarter" idx="12"/>
          </p:nvPr>
        </p:nvSpPr>
        <p:spPr/>
        <p:txBody>
          <a:bodyPr/>
          <a:lstStyle/>
          <a:p>
            <a:fld id="{0D07AAAB-DB07-49DD-AC1F-C29DC0BC0B7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8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ADECA9-C774-4938-B57E-CC3ADFE27A08}" type="datetime1">
              <a:rPr lang="en-IN" smtClean="0"/>
              <a:t>05-03-2024</a:t>
            </a:fld>
            <a:endParaRPr lang="en-IN"/>
          </a:p>
        </p:txBody>
      </p:sp>
      <p:sp>
        <p:nvSpPr>
          <p:cNvPr id="6" name="Footer Placeholder 5"/>
          <p:cNvSpPr>
            <a:spLocks noGrp="1"/>
          </p:cNvSpPr>
          <p:nvPr>
            <p:ph type="ftr" sz="quarter" idx="11"/>
          </p:nvPr>
        </p:nvSpPr>
        <p:spPr/>
        <p:txBody>
          <a:bodyPr/>
          <a:lstStyle/>
          <a:p>
            <a:r>
              <a:rPr lang="en-IN"/>
              <a:t>Universities Press Pvt Ltd</a:t>
            </a:r>
          </a:p>
        </p:txBody>
      </p:sp>
      <p:sp>
        <p:nvSpPr>
          <p:cNvPr id="7" name="Slide Number Placeholder 6"/>
          <p:cNvSpPr>
            <a:spLocks noGrp="1"/>
          </p:cNvSpPr>
          <p:nvPr>
            <p:ph type="sldNum" sz="quarter" idx="12"/>
          </p:nvPr>
        </p:nvSpPr>
        <p:spPr/>
        <p:txBody>
          <a:bodyPr/>
          <a:lstStyle/>
          <a:p>
            <a:fld id="{0D07AAAB-DB07-49DD-AC1F-C29DC0BC0B79}" type="slidenum">
              <a:rPr lang="en-IN" smtClean="0"/>
              <a:t>‹#›</a:t>
            </a:fld>
            <a:endParaRPr lang="en-IN"/>
          </a:p>
        </p:txBody>
      </p:sp>
    </p:spTree>
    <p:extLst>
      <p:ext uri="{BB962C8B-B14F-4D97-AF65-F5344CB8AC3E}">
        <p14:creationId xmlns:p14="http://schemas.microsoft.com/office/powerpoint/2010/main" val="35566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435D5F-B06E-4E8A-A10A-B88BE3BC8075}" type="datetime1">
              <a:rPr lang="en-IN" smtClean="0"/>
              <a:t>05-03-2024</a:t>
            </a:fld>
            <a:endParaRPr lang="en-IN"/>
          </a:p>
        </p:txBody>
      </p:sp>
      <p:sp>
        <p:nvSpPr>
          <p:cNvPr id="8" name="Footer Placeholder 7"/>
          <p:cNvSpPr>
            <a:spLocks noGrp="1"/>
          </p:cNvSpPr>
          <p:nvPr>
            <p:ph type="ftr" sz="quarter" idx="11"/>
          </p:nvPr>
        </p:nvSpPr>
        <p:spPr/>
        <p:txBody>
          <a:bodyPr/>
          <a:lstStyle/>
          <a:p>
            <a:r>
              <a:rPr lang="en-IN"/>
              <a:t>Universities Press Pvt Ltd</a:t>
            </a:r>
          </a:p>
        </p:txBody>
      </p:sp>
      <p:sp>
        <p:nvSpPr>
          <p:cNvPr id="9" name="Slide Number Placeholder 8"/>
          <p:cNvSpPr>
            <a:spLocks noGrp="1"/>
          </p:cNvSpPr>
          <p:nvPr>
            <p:ph type="sldNum" sz="quarter" idx="12"/>
          </p:nvPr>
        </p:nvSpPr>
        <p:spPr/>
        <p:txBody>
          <a:bodyPr/>
          <a:lstStyle/>
          <a:p>
            <a:fld id="{0D07AAAB-DB07-49DD-AC1F-C29DC0BC0B79}" type="slidenum">
              <a:rPr lang="en-IN" smtClean="0"/>
              <a:t>‹#›</a:t>
            </a:fld>
            <a:endParaRPr lang="en-IN"/>
          </a:p>
        </p:txBody>
      </p:sp>
    </p:spTree>
    <p:extLst>
      <p:ext uri="{BB962C8B-B14F-4D97-AF65-F5344CB8AC3E}">
        <p14:creationId xmlns:p14="http://schemas.microsoft.com/office/powerpoint/2010/main" val="1199705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CAE71F-9768-4490-AE84-9E59A5926AE7}" type="datetime1">
              <a:rPr lang="en-IN" smtClean="0"/>
              <a:t>05-03-2024</a:t>
            </a:fld>
            <a:endParaRPr lang="en-IN"/>
          </a:p>
        </p:txBody>
      </p:sp>
      <p:sp>
        <p:nvSpPr>
          <p:cNvPr id="4" name="Footer Placeholder 3"/>
          <p:cNvSpPr>
            <a:spLocks noGrp="1"/>
          </p:cNvSpPr>
          <p:nvPr>
            <p:ph type="ftr" sz="quarter" idx="11"/>
          </p:nvPr>
        </p:nvSpPr>
        <p:spPr/>
        <p:txBody>
          <a:bodyPr/>
          <a:lstStyle/>
          <a:p>
            <a:r>
              <a:rPr lang="en-IN"/>
              <a:t>Universities Press Pvt Ltd</a:t>
            </a:r>
          </a:p>
        </p:txBody>
      </p:sp>
      <p:sp>
        <p:nvSpPr>
          <p:cNvPr id="5" name="Slide Number Placeholder 4"/>
          <p:cNvSpPr>
            <a:spLocks noGrp="1"/>
          </p:cNvSpPr>
          <p:nvPr>
            <p:ph type="sldNum" sz="quarter" idx="12"/>
          </p:nvPr>
        </p:nvSpPr>
        <p:spPr/>
        <p:txBody>
          <a:bodyPr/>
          <a:lstStyle/>
          <a:p>
            <a:fld id="{0D07AAAB-DB07-49DD-AC1F-C29DC0BC0B79}" type="slidenum">
              <a:rPr lang="en-IN" smtClean="0"/>
              <a:t>‹#›</a:t>
            </a:fld>
            <a:endParaRPr lang="en-IN"/>
          </a:p>
        </p:txBody>
      </p:sp>
    </p:spTree>
    <p:extLst>
      <p:ext uri="{BB962C8B-B14F-4D97-AF65-F5344CB8AC3E}">
        <p14:creationId xmlns:p14="http://schemas.microsoft.com/office/powerpoint/2010/main" val="225497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4BB12C-BF09-4BD2-83C9-E3D3C2B31DD0}" type="datetime1">
              <a:rPr lang="en-IN" smtClean="0"/>
              <a:t>05-03-2024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IN"/>
              <a:t>Universities Press Pvt Ltd</a:t>
            </a:r>
          </a:p>
        </p:txBody>
      </p:sp>
      <p:sp>
        <p:nvSpPr>
          <p:cNvPr id="9" name="Slide Number Placeholder 8"/>
          <p:cNvSpPr>
            <a:spLocks noGrp="1"/>
          </p:cNvSpPr>
          <p:nvPr>
            <p:ph type="sldNum" sz="quarter" idx="12"/>
          </p:nvPr>
        </p:nvSpPr>
        <p:spPr/>
        <p:txBody>
          <a:bodyPr/>
          <a:lstStyle/>
          <a:p>
            <a:fld id="{0D07AAAB-DB07-49DD-AC1F-C29DC0BC0B79}" type="slidenum">
              <a:rPr lang="en-IN" smtClean="0"/>
              <a:t>‹#›</a:t>
            </a:fld>
            <a:endParaRPr lang="en-IN"/>
          </a:p>
        </p:txBody>
      </p:sp>
    </p:spTree>
    <p:extLst>
      <p:ext uri="{BB962C8B-B14F-4D97-AF65-F5344CB8AC3E}">
        <p14:creationId xmlns:p14="http://schemas.microsoft.com/office/powerpoint/2010/main" val="117687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6639F-61F7-43F7-9B8A-827F689FD23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B86085-7322-425B-B5CF-2BA8B0D312B4}" type="slidenum">
              <a:rPr lang="en-IN" smtClean="0"/>
              <a:t>‹#›</a:t>
            </a:fld>
            <a:endParaRPr lang="en-IN"/>
          </a:p>
        </p:txBody>
      </p:sp>
    </p:spTree>
    <p:extLst>
      <p:ext uri="{BB962C8B-B14F-4D97-AF65-F5344CB8AC3E}">
        <p14:creationId xmlns:p14="http://schemas.microsoft.com/office/powerpoint/2010/main" val="2354426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30FBE6E-F311-4793-8EC7-41E094F42673}" type="datetime1">
              <a:rPr lang="en-IN" smtClean="0"/>
              <a:t>05-03-2024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IN"/>
              <a:t>Universities Press Pvt Ltd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07AAAB-DB07-49DD-AC1F-C29DC0BC0B79}" type="slidenum">
              <a:rPr lang="en-IN" smtClean="0"/>
              <a:t>‹#›</a:t>
            </a:fld>
            <a:endParaRPr lang="en-IN"/>
          </a:p>
        </p:txBody>
      </p:sp>
    </p:spTree>
    <p:extLst>
      <p:ext uri="{BB962C8B-B14F-4D97-AF65-F5344CB8AC3E}">
        <p14:creationId xmlns:p14="http://schemas.microsoft.com/office/powerpoint/2010/main" val="253264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3F725-EC04-405A-94BD-1E05D92DFDF4}" type="datetime1">
              <a:rPr lang="en-IN" smtClean="0"/>
              <a:t>05-03-2024</a:t>
            </a:fld>
            <a:endParaRPr lang="en-IN"/>
          </a:p>
        </p:txBody>
      </p:sp>
      <p:sp>
        <p:nvSpPr>
          <p:cNvPr id="6" name="Footer Placeholder 5"/>
          <p:cNvSpPr>
            <a:spLocks noGrp="1"/>
          </p:cNvSpPr>
          <p:nvPr>
            <p:ph type="ftr" sz="quarter" idx="11"/>
          </p:nvPr>
        </p:nvSpPr>
        <p:spPr/>
        <p:txBody>
          <a:bodyPr/>
          <a:lstStyle/>
          <a:p>
            <a:r>
              <a:rPr lang="en-IN"/>
              <a:t>Universities Press Pvt Ltd</a:t>
            </a:r>
          </a:p>
        </p:txBody>
      </p:sp>
      <p:sp>
        <p:nvSpPr>
          <p:cNvPr id="7" name="Slide Number Placeholder 6"/>
          <p:cNvSpPr>
            <a:spLocks noGrp="1"/>
          </p:cNvSpPr>
          <p:nvPr>
            <p:ph type="sldNum" sz="quarter" idx="12"/>
          </p:nvPr>
        </p:nvSpPr>
        <p:spPr/>
        <p:txBody>
          <a:bodyPr/>
          <a:lstStyle/>
          <a:p>
            <a:fld id="{0D07AAAB-DB07-49DD-AC1F-C29DC0BC0B79}" type="slidenum">
              <a:rPr lang="en-IN" smtClean="0"/>
              <a:t>‹#›</a:t>
            </a:fld>
            <a:endParaRPr lang="en-IN"/>
          </a:p>
        </p:txBody>
      </p:sp>
    </p:spTree>
    <p:extLst>
      <p:ext uri="{BB962C8B-B14F-4D97-AF65-F5344CB8AC3E}">
        <p14:creationId xmlns:p14="http://schemas.microsoft.com/office/powerpoint/2010/main" val="769087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DA5EE-DE73-4E40-A956-A034F54B0D24}" type="datetime1">
              <a:rPr lang="en-IN" smtClean="0"/>
              <a:t>05-03-2024</a:t>
            </a:fld>
            <a:endParaRPr lang="en-IN"/>
          </a:p>
        </p:txBody>
      </p:sp>
      <p:sp>
        <p:nvSpPr>
          <p:cNvPr id="5" name="Footer Placeholder 4"/>
          <p:cNvSpPr>
            <a:spLocks noGrp="1"/>
          </p:cNvSpPr>
          <p:nvPr>
            <p:ph type="ftr" sz="quarter" idx="11"/>
          </p:nvPr>
        </p:nvSpPr>
        <p:spPr/>
        <p:txBody>
          <a:bodyPr/>
          <a:lstStyle/>
          <a:p>
            <a:r>
              <a:rPr lang="en-IN"/>
              <a:t>Universities Press Pvt Ltd</a:t>
            </a:r>
          </a:p>
        </p:txBody>
      </p:sp>
      <p:sp>
        <p:nvSpPr>
          <p:cNvPr id="6" name="Slide Number Placeholder 5"/>
          <p:cNvSpPr>
            <a:spLocks noGrp="1"/>
          </p:cNvSpPr>
          <p:nvPr>
            <p:ph type="sldNum" sz="quarter" idx="12"/>
          </p:nvPr>
        </p:nvSpPr>
        <p:spPr/>
        <p:txBody>
          <a:bodyPr/>
          <a:lstStyle/>
          <a:p>
            <a:fld id="{0D07AAAB-DB07-49DD-AC1F-C29DC0BC0B79}" type="slidenum">
              <a:rPr lang="en-IN" smtClean="0"/>
              <a:t>‹#›</a:t>
            </a:fld>
            <a:endParaRPr lang="en-IN"/>
          </a:p>
        </p:txBody>
      </p:sp>
    </p:spTree>
    <p:extLst>
      <p:ext uri="{BB962C8B-B14F-4D97-AF65-F5344CB8AC3E}">
        <p14:creationId xmlns:p14="http://schemas.microsoft.com/office/powerpoint/2010/main" val="1807553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614B2F-F5DA-4FFB-ADB1-4F986B960CDF}" type="datetime1">
              <a:rPr lang="en-IN" smtClean="0"/>
              <a:t>05-03-2024</a:t>
            </a:fld>
            <a:endParaRPr lang="en-IN"/>
          </a:p>
        </p:txBody>
      </p:sp>
      <p:sp>
        <p:nvSpPr>
          <p:cNvPr id="5" name="Footer Placeholder 4"/>
          <p:cNvSpPr>
            <a:spLocks noGrp="1"/>
          </p:cNvSpPr>
          <p:nvPr>
            <p:ph type="ftr" sz="quarter" idx="11"/>
          </p:nvPr>
        </p:nvSpPr>
        <p:spPr/>
        <p:txBody>
          <a:bodyPr/>
          <a:lstStyle/>
          <a:p>
            <a:r>
              <a:rPr lang="en-IN"/>
              <a:t>Universities Press Pvt Ltd</a:t>
            </a:r>
          </a:p>
        </p:txBody>
      </p:sp>
      <p:sp>
        <p:nvSpPr>
          <p:cNvPr id="6" name="Slide Number Placeholder 5"/>
          <p:cNvSpPr>
            <a:spLocks noGrp="1"/>
          </p:cNvSpPr>
          <p:nvPr>
            <p:ph type="sldNum" sz="quarter" idx="12"/>
          </p:nvPr>
        </p:nvSpPr>
        <p:spPr/>
        <p:txBody>
          <a:bodyPr/>
          <a:lstStyle/>
          <a:p>
            <a:fld id="{0D07AAAB-DB07-49DD-AC1F-C29DC0BC0B79}" type="slidenum">
              <a:rPr lang="en-IN" smtClean="0"/>
              <a:t>‹#›</a:t>
            </a:fld>
            <a:endParaRPr lang="en-IN"/>
          </a:p>
        </p:txBody>
      </p:sp>
    </p:spTree>
    <p:extLst>
      <p:ext uri="{BB962C8B-B14F-4D97-AF65-F5344CB8AC3E}">
        <p14:creationId xmlns:p14="http://schemas.microsoft.com/office/powerpoint/2010/main" val="314916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6639F-61F7-43F7-9B8A-827F689FD23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B86085-7322-425B-B5CF-2BA8B0D312B4}"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7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76639F-61F7-43F7-9B8A-827F689FD23F}"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B86085-7322-425B-B5CF-2BA8B0D312B4}" type="slidenum">
              <a:rPr lang="en-IN" smtClean="0"/>
              <a:t>‹#›</a:t>
            </a:fld>
            <a:endParaRPr lang="en-IN"/>
          </a:p>
        </p:txBody>
      </p:sp>
    </p:spTree>
    <p:extLst>
      <p:ext uri="{BB962C8B-B14F-4D97-AF65-F5344CB8AC3E}">
        <p14:creationId xmlns:p14="http://schemas.microsoft.com/office/powerpoint/2010/main" val="284750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76639F-61F7-43F7-9B8A-827F689FD23F}" type="datetimeFigureOut">
              <a:rPr lang="en-IN" smtClean="0"/>
              <a:t>05-03-2024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B86085-7322-425B-B5CF-2BA8B0D312B4}" type="slidenum">
              <a:rPr lang="en-IN" smtClean="0"/>
              <a:t>‹#›</a:t>
            </a:fld>
            <a:endParaRPr lang="en-IN"/>
          </a:p>
        </p:txBody>
      </p:sp>
    </p:spTree>
    <p:extLst>
      <p:ext uri="{BB962C8B-B14F-4D97-AF65-F5344CB8AC3E}">
        <p14:creationId xmlns:p14="http://schemas.microsoft.com/office/powerpoint/2010/main" val="165171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76639F-61F7-43F7-9B8A-827F689FD23F}" type="datetimeFigureOut">
              <a:rPr lang="en-IN" smtClean="0"/>
              <a:t>05-03-2024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B86085-7322-425B-B5CF-2BA8B0D312B4}" type="slidenum">
              <a:rPr lang="en-IN" smtClean="0"/>
              <a:t>‹#›</a:t>
            </a:fld>
            <a:endParaRPr lang="en-IN"/>
          </a:p>
        </p:txBody>
      </p:sp>
    </p:spTree>
    <p:extLst>
      <p:ext uri="{BB962C8B-B14F-4D97-AF65-F5344CB8AC3E}">
        <p14:creationId xmlns:p14="http://schemas.microsoft.com/office/powerpoint/2010/main" val="404401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76639F-61F7-43F7-9B8A-827F689FD23F}" type="datetimeFigureOut">
              <a:rPr lang="en-IN" smtClean="0"/>
              <a:t>05-03-2024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55B86085-7322-425B-B5CF-2BA8B0D312B4}" type="slidenum">
              <a:rPr lang="en-IN" smtClean="0"/>
              <a:t>‹#›</a:t>
            </a:fld>
            <a:endParaRPr lang="en-IN"/>
          </a:p>
        </p:txBody>
      </p:sp>
    </p:spTree>
    <p:extLst>
      <p:ext uri="{BB962C8B-B14F-4D97-AF65-F5344CB8AC3E}">
        <p14:creationId xmlns:p14="http://schemas.microsoft.com/office/powerpoint/2010/main" val="103449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76639F-61F7-43F7-9B8A-827F689FD23F}" type="datetimeFigureOut">
              <a:rPr lang="en-IN" smtClean="0"/>
              <a:t>05-03-2024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B86085-7322-425B-B5CF-2BA8B0D312B4}" type="slidenum">
              <a:rPr lang="en-IN" smtClean="0"/>
              <a:t>‹#›</a:t>
            </a:fld>
            <a:endParaRPr lang="en-IN"/>
          </a:p>
        </p:txBody>
      </p:sp>
    </p:spTree>
    <p:extLst>
      <p:ext uri="{BB962C8B-B14F-4D97-AF65-F5344CB8AC3E}">
        <p14:creationId xmlns:p14="http://schemas.microsoft.com/office/powerpoint/2010/main" val="167459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76639F-61F7-43F7-9B8A-827F689FD23F}"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B86085-7322-425B-B5CF-2BA8B0D312B4}" type="slidenum">
              <a:rPr lang="en-IN" smtClean="0"/>
              <a:t>‹#›</a:t>
            </a:fld>
            <a:endParaRPr lang="en-IN"/>
          </a:p>
        </p:txBody>
      </p:sp>
    </p:spTree>
    <p:extLst>
      <p:ext uri="{BB962C8B-B14F-4D97-AF65-F5344CB8AC3E}">
        <p14:creationId xmlns:p14="http://schemas.microsoft.com/office/powerpoint/2010/main" val="334239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3/5/2024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0000000-1234-1234-1234-123412341234}" type="slidenum">
              <a:rPr lang="en" smtClean="0"/>
              <a:pPr/>
              <a:t>‹#›</a:t>
            </a:fld>
            <a:endParaRPr lang="e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9653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C2E83BB-2520-41A8-A88E-3ACD3CB5F23F}" type="datetime1">
              <a:rPr lang="en-IN" smtClean="0"/>
              <a:t>05-03-2024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IN"/>
              <a:t>Universities Press Pvt Ltd</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D07AAAB-DB07-49DD-AC1F-C29DC0BC0B79}"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1864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olfletesblog.blogspot.com/p/natural-science-6th.html"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9ABA-4D60-C1F6-4108-215067976ADE}"/>
              </a:ext>
            </a:extLst>
          </p:cNvPr>
          <p:cNvSpPr>
            <a:spLocks noGrp="1"/>
          </p:cNvSpPr>
          <p:nvPr>
            <p:ph type="ctrTitle"/>
          </p:nvPr>
        </p:nvSpPr>
        <p:spPr>
          <a:xfrm>
            <a:off x="1097280" y="758952"/>
            <a:ext cx="10058400" cy="2158909"/>
          </a:xfrm>
        </p:spPr>
        <p:txBody>
          <a:bodyPr/>
          <a:lstStyle/>
          <a:p>
            <a:r>
              <a:rPr lang="en-IN" dirty="0"/>
              <a:t>BACTERIAL MENINGITIS</a:t>
            </a:r>
          </a:p>
        </p:txBody>
      </p:sp>
      <p:sp>
        <p:nvSpPr>
          <p:cNvPr id="3" name="Subtitle 2">
            <a:extLst>
              <a:ext uri="{FF2B5EF4-FFF2-40B4-BE49-F238E27FC236}">
                <a16:creationId xmlns:a16="http://schemas.microsoft.com/office/drawing/2014/main" id="{03169A18-4D5D-9952-D65E-68025BB3CE28}"/>
              </a:ext>
            </a:extLst>
          </p:cNvPr>
          <p:cNvSpPr>
            <a:spLocks noGrp="1"/>
          </p:cNvSpPr>
          <p:nvPr>
            <p:ph type="subTitle" idx="1"/>
          </p:nvPr>
        </p:nvSpPr>
        <p:spPr>
          <a:xfrm>
            <a:off x="7099443" y="5013788"/>
            <a:ext cx="3578831" cy="685799"/>
          </a:xfrm>
        </p:spPr>
        <p:txBody>
          <a:bodyPr>
            <a:normAutofit/>
          </a:bodyPr>
          <a:lstStyle/>
          <a:p>
            <a:pPr algn="ctr"/>
            <a:r>
              <a:rPr lang="en-IN" sz="2800" b="1" dirty="0">
                <a:solidFill>
                  <a:schemeClr val="tx1"/>
                </a:solidFill>
              </a:rPr>
              <a:t>DR HIMANI PANDYA</a:t>
            </a:r>
          </a:p>
        </p:txBody>
      </p:sp>
    </p:spTree>
    <p:extLst>
      <p:ext uri="{BB962C8B-B14F-4D97-AF65-F5344CB8AC3E}">
        <p14:creationId xmlns:p14="http://schemas.microsoft.com/office/powerpoint/2010/main" val="210812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F1DC-2327-B9B2-3953-90BBC4DC48F8}"/>
              </a:ext>
            </a:extLst>
          </p:cNvPr>
          <p:cNvSpPr>
            <a:spLocks noGrp="1"/>
          </p:cNvSpPr>
          <p:nvPr>
            <p:ph type="title"/>
          </p:nvPr>
        </p:nvSpPr>
        <p:spPr>
          <a:xfrm>
            <a:off x="1097280" y="286603"/>
            <a:ext cx="10058400" cy="905199"/>
          </a:xfrm>
        </p:spPr>
        <p:txBody>
          <a:bodyPr/>
          <a:lstStyle/>
          <a:p>
            <a:r>
              <a:rPr lang="en-IN" dirty="0"/>
              <a:t>A- KERNIG SIGN,   B IS BRUDZINKI SIGN</a:t>
            </a:r>
          </a:p>
        </p:txBody>
      </p:sp>
      <p:pic>
        <p:nvPicPr>
          <p:cNvPr id="4" name="Content Placeholder 3">
            <a:extLst>
              <a:ext uri="{FF2B5EF4-FFF2-40B4-BE49-F238E27FC236}">
                <a16:creationId xmlns:a16="http://schemas.microsoft.com/office/drawing/2014/main" id="{B40846A3-F8E1-196B-4988-0D2A4AA2BC0F}"/>
              </a:ext>
            </a:extLst>
          </p:cNvPr>
          <p:cNvPicPr>
            <a:picLocks noGrp="1" noChangeAspect="1"/>
          </p:cNvPicPr>
          <p:nvPr>
            <p:ph idx="1"/>
          </p:nvPr>
        </p:nvPicPr>
        <p:blipFill>
          <a:blip r:embed="rId2"/>
          <a:stretch>
            <a:fillRect/>
          </a:stretch>
        </p:blipFill>
        <p:spPr>
          <a:xfrm>
            <a:off x="2208944" y="1448656"/>
            <a:ext cx="7417942" cy="464391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9469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8AF4-BFFA-D1FD-B809-F9D8404A2EC9}"/>
              </a:ext>
            </a:extLst>
          </p:cNvPr>
          <p:cNvSpPr>
            <a:spLocks noGrp="1"/>
          </p:cNvSpPr>
          <p:nvPr>
            <p:ph type="title"/>
          </p:nvPr>
        </p:nvSpPr>
        <p:spPr>
          <a:xfrm>
            <a:off x="1066800" y="2146225"/>
            <a:ext cx="10058400" cy="1450757"/>
          </a:xfrm>
        </p:spPr>
        <p:txBody>
          <a:bodyPr/>
          <a:lstStyle/>
          <a:p>
            <a:pPr algn="ctr"/>
            <a:r>
              <a:rPr lang="en-IN" dirty="0"/>
              <a:t>LABORATORY DIAGNOSIS</a:t>
            </a:r>
          </a:p>
        </p:txBody>
      </p:sp>
      <p:sp>
        <p:nvSpPr>
          <p:cNvPr id="4" name="Footer Placeholder 3">
            <a:extLst>
              <a:ext uri="{FF2B5EF4-FFF2-40B4-BE49-F238E27FC236}">
                <a16:creationId xmlns:a16="http://schemas.microsoft.com/office/drawing/2014/main" id="{83AFCDC1-C7DD-28BA-3CE8-D2333B41386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F14866A-7E5B-124F-0C86-A01AF8A9436C}"/>
              </a:ext>
            </a:extLst>
          </p:cNvPr>
          <p:cNvSpPr>
            <a:spLocks noGrp="1"/>
          </p:cNvSpPr>
          <p:nvPr>
            <p:ph type="sldNum" sz="quarter" idx="12"/>
          </p:nvPr>
        </p:nvSpPr>
        <p:spPr/>
        <p:txBody>
          <a:bodyPr/>
          <a:lstStyle/>
          <a:p>
            <a:fld id="{55B86085-7322-425B-B5CF-2BA8B0D312B4}" type="slidenum">
              <a:rPr lang="en-IN" smtClean="0"/>
              <a:t>11</a:t>
            </a:fld>
            <a:endParaRPr lang="en-IN"/>
          </a:p>
        </p:txBody>
      </p:sp>
    </p:spTree>
    <p:extLst>
      <p:ext uri="{BB962C8B-B14F-4D97-AF65-F5344CB8AC3E}">
        <p14:creationId xmlns:p14="http://schemas.microsoft.com/office/powerpoint/2010/main" val="324016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E340-87D0-D6AC-C6DB-0A33CC9E2ED4}"/>
              </a:ext>
            </a:extLst>
          </p:cNvPr>
          <p:cNvSpPr>
            <a:spLocks noGrp="1"/>
          </p:cNvSpPr>
          <p:nvPr>
            <p:ph type="title"/>
          </p:nvPr>
        </p:nvSpPr>
        <p:spPr>
          <a:xfrm>
            <a:off x="1097280" y="286604"/>
            <a:ext cx="10058400" cy="812732"/>
          </a:xfrm>
        </p:spPr>
        <p:txBody>
          <a:bodyPr/>
          <a:lstStyle/>
          <a:p>
            <a:r>
              <a:rPr lang="en-IN" dirty="0"/>
              <a:t>CASE 1: </a:t>
            </a:r>
          </a:p>
        </p:txBody>
      </p:sp>
      <p:sp>
        <p:nvSpPr>
          <p:cNvPr id="3" name="Content Placeholder 2">
            <a:extLst>
              <a:ext uri="{FF2B5EF4-FFF2-40B4-BE49-F238E27FC236}">
                <a16:creationId xmlns:a16="http://schemas.microsoft.com/office/drawing/2014/main" id="{D527781D-6FF0-B004-EC9C-433210D81C30}"/>
              </a:ext>
            </a:extLst>
          </p:cNvPr>
          <p:cNvSpPr>
            <a:spLocks noGrp="1"/>
          </p:cNvSpPr>
          <p:nvPr>
            <p:ph idx="1"/>
          </p:nvPr>
        </p:nvSpPr>
        <p:spPr>
          <a:xfrm>
            <a:off x="380144" y="1273996"/>
            <a:ext cx="10775536" cy="4859676"/>
          </a:xfrm>
        </p:spPr>
        <p:style>
          <a:lnRef idx="2">
            <a:schemeClr val="dk1"/>
          </a:lnRef>
          <a:fillRef idx="1">
            <a:schemeClr val="lt1"/>
          </a:fillRef>
          <a:effectRef idx="0">
            <a:schemeClr val="dk1"/>
          </a:effectRef>
          <a:fontRef idx="minor">
            <a:schemeClr val="dk1"/>
          </a:fontRef>
        </p:style>
        <p:txBody>
          <a:bodyPr>
            <a:normAutofit fontScale="92500"/>
          </a:bodyPr>
          <a:lstStyle/>
          <a:p>
            <a:r>
              <a:rPr lang="en-IN" sz="2400" dirty="0">
                <a:latin typeface="Arial" panose="020B0604020202020204" pitchFamily="34" charset="0"/>
                <a:cs typeface="Arial" panose="020B0604020202020204" pitchFamily="34" charset="0"/>
              </a:rPr>
              <a:t>A 5 </a:t>
            </a:r>
            <a:r>
              <a:rPr lang="en-IN" sz="2400" dirty="0" err="1">
                <a:latin typeface="Arial" panose="020B0604020202020204" pitchFamily="34" charset="0"/>
                <a:cs typeface="Arial" panose="020B0604020202020204" pitchFamily="34" charset="0"/>
              </a:rPr>
              <a:t>yrs</a:t>
            </a:r>
            <a:r>
              <a:rPr lang="en-IN" sz="2400" dirty="0">
                <a:latin typeface="Arial" panose="020B0604020202020204" pitchFamily="34" charset="0"/>
                <a:cs typeface="Arial" panose="020B0604020202020204" pitchFamily="34" charset="0"/>
              </a:rPr>
              <a:t> old child was brought to emergency department with the history of seizures, with high grade fever. on examination he had </a:t>
            </a:r>
            <a:r>
              <a:rPr lang="en-IN" sz="2400" b="1" dirty="0">
                <a:latin typeface="Arial" panose="020B0604020202020204" pitchFamily="34" charset="0"/>
                <a:cs typeface="Arial" panose="020B0604020202020204" pitchFamily="34" charset="0"/>
              </a:rPr>
              <a:t>altered sensorium</a:t>
            </a:r>
            <a:r>
              <a:rPr lang="en-IN" sz="2400" dirty="0">
                <a:latin typeface="Arial" panose="020B0604020202020204" pitchFamily="34" charset="0"/>
                <a:cs typeface="Arial" panose="020B0604020202020204" pitchFamily="34" charset="0"/>
              </a:rPr>
              <a:t> and </a:t>
            </a:r>
            <a:r>
              <a:rPr lang="en-IN" sz="2400" b="1" dirty="0">
                <a:latin typeface="Arial" panose="020B0604020202020204" pitchFamily="34" charset="0"/>
                <a:cs typeface="Arial" panose="020B0604020202020204" pitchFamily="34" charset="0"/>
              </a:rPr>
              <a:t>neck rigidity </a:t>
            </a:r>
            <a:r>
              <a:rPr lang="en-IN" sz="2400" dirty="0">
                <a:latin typeface="Arial" panose="020B0604020202020204" pitchFamily="34" charset="0"/>
                <a:cs typeface="Arial" panose="020B0604020202020204" pitchFamily="34" charset="0"/>
              </a:rPr>
              <a:t>with </a:t>
            </a:r>
            <a:r>
              <a:rPr lang="en-IN" sz="2400" b="1" dirty="0">
                <a:latin typeface="Arial" panose="020B0604020202020204" pitchFamily="34" charset="0"/>
                <a:cs typeface="Arial" panose="020B0604020202020204" pitchFamily="34" charset="0"/>
              </a:rPr>
              <a:t>positive </a:t>
            </a:r>
            <a:r>
              <a:rPr lang="en-IN" sz="2400" b="1" dirty="0" err="1">
                <a:latin typeface="Arial" panose="020B0604020202020204" pitchFamily="34" charset="0"/>
                <a:cs typeface="Arial" panose="020B0604020202020204" pitchFamily="34" charset="0"/>
              </a:rPr>
              <a:t>kernig’s</a:t>
            </a:r>
            <a:r>
              <a:rPr lang="en-IN" sz="2400" b="1" dirty="0">
                <a:latin typeface="Arial" panose="020B0604020202020204" pitchFamily="34" charset="0"/>
                <a:cs typeface="Arial" panose="020B0604020202020204" pitchFamily="34" charset="0"/>
              </a:rPr>
              <a:t> sign</a:t>
            </a:r>
          </a:p>
          <a:p>
            <a:r>
              <a:rPr lang="en-IN" sz="2400" dirty="0">
                <a:latin typeface="Arial" panose="020B0604020202020204" pitchFamily="34" charset="0"/>
                <a:cs typeface="Arial" panose="020B0604020202020204" pitchFamily="34" charset="0"/>
              </a:rPr>
              <a:t>A lumbar puncture was performed</a:t>
            </a:r>
          </a:p>
          <a:p>
            <a:r>
              <a:rPr lang="en-IN" sz="2400" dirty="0">
                <a:latin typeface="Arial" panose="020B0604020202020204" pitchFamily="34" charset="0"/>
                <a:cs typeface="Arial" panose="020B0604020202020204" pitchFamily="34" charset="0"/>
              </a:rPr>
              <a:t>CSF was sent to the laboratory for various investigations</a:t>
            </a:r>
          </a:p>
          <a:p>
            <a:r>
              <a:rPr lang="en-IN" sz="2400" b="1" dirty="0">
                <a:solidFill>
                  <a:srgbClr val="C00000"/>
                </a:solidFill>
                <a:latin typeface="Arial" panose="020B0604020202020204" pitchFamily="34" charset="0"/>
                <a:cs typeface="Arial" panose="020B0604020202020204" pitchFamily="34" charset="0"/>
              </a:rPr>
              <a:t>Gram’s stain: GPC- Lanceolate shape diplococci with pus cells</a:t>
            </a:r>
          </a:p>
          <a:p>
            <a:r>
              <a:rPr lang="en-IN" sz="2400" dirty="0">
                <a:latin typeface="Arial" panose="020B0604020202020204" pitchFamily="34" charset="0"/>
                <a:cs typeface="Arial" panose="020B0604020202020204" pitchFamily="34" charset="0"/>
              </a:rPr>
              <a:t>Culture: alpha haemolytic colonies on BA, optochin sensitive, draughtman’s colony</a:t>
            </a:r>
          </a:p>
          <a:p>
            <a:pPr marL="457200" indent="-457200">
              <a:buFont typeface="+mj-lt"/>
              <a:buAutoNum type="arabicPeriod"/>
            </a:pPr>
            <a:r>
              <a:rPr lang="en-IN" sz="2400" dirty="0">
                <a:latin typeface="Arial" panose="020B0604020202020204" pitchFamily="34" charset="0"/>
                <a:cs typeface="Arial" panose="020B0604020202020204" pitchFamily="34" charset="0"/>
              </a:rPr>
              <a:t>What is your provisional diagnosis? and what is the most likely etiological agents?</a:t>
            </a:r>
          </a:p>
          <a:p>
            <a:pPr marL="457200" indent="-457200">
              <a:buFont typeface="+mj-lt"/>
              <a:buAutoNum type="arabicPeriod"/>
            </a:pPr>
            <a:r>
              <a:rPr lang="en-IN" sz="2400" dirty="0">
                <a:latin typeface="Arial" panose="020B0604020202020204" pitchFamily="34" charset="0"/>
                <a:cs typeface="Arial" panose="020B0604020202020204" pitchFamily="34" charset="0"/>
              </a:rPr>
              <a:t>What are the other investigations done from CSF?</a:t>
            </a:r>
          </a:p>
          <a:p>
            <a:pPr marL="457200" indent="-457200">
              <a:buFont typeface="+mj-lt"/>
              <a:buAutoNum type="arabicPeriod"/>
            </a:pPr>
            <a:r>
              <a:rPr lang="en-IN" sz="2400" dirty="0">
                <a:latin typeface="Arial" panose="020B0604020202020204" pitchFamily="34" charset="0"/>
                <a:cs typeface="Arial" panose="020B0604020202020204" pitchFamily="34" charset="0"/>
              </a:rPr>
              <a:t>Explain the pathogenesis and Laboratory diagnosis of the above disease</a:t>
            </a:r>
          </a:p>
          <a:p>
            <a:endParaRPr lang="en-IN" sz="2400" dirty="0">
              <a:latin typeface="Arial" panose="020B0604020202020204" pitchFamily="34" charset="0"/>
              <a:cs typeface="Arial" panose="020B0604020202020204" pitchFamily="34" charset="0"/>
            </a:endParaRPr>
          </a:p>
          <a:p>
            <a:endParaRPr lang="en-IN" dirty="0"/>
          </a:p>
          <a:p>
            <a:endParaRPr lang="en-IN" dirty="0"/>
          </a:p>
        </p:txBody>
      </p:sp>
      <p:sp>
        <p:nvSpPr>
          <p:cNvPr id="5" name="Slide Number Placeholder 4">
            <a:extLst>
              <a:ext uri="{FF2B5EF4-FFF2-40B4-BE49-F238E27FC236}">
                <a16:creationId xmlns:a16="http://schemas.microsoft.com/office/drawing/2014/main" id="{47C4BE06-9158-6FCA-1114-B4A061D81358}"/>
              </a:ext>
            </a:extLst>
          </p:cNvPr>
          <p:cNvSpPr>
            <a:spLocks noGrp="1"/>
          </p:cNvSpPr>
          <p:nvPr>
            <p:ph type="sldNum" sz="quarter" idx="12"/>
          </p:nvPr>
        </p:nvSpPr>
        <p:spPr/>
        <p:txBody>
          <a:bodyPr/>
          <a:lstStyle/>
          <a:p>
            <a:fld id="{55B86085-7322-425B-B5CF-2BA8B0D312B4}" type="slidenum">
              <a:rPr lang="en-IN" smtClean="0"/>
              <a:t>12</a:t>
            </a:fld>
            <a:endParaRPr lang="en-IN"/>
          </a:p>
        </p:txBody>
      </p:sp>
    </p:spTree>
    <p:extLst>
      <p:ext uri="{BB962C8B-B14F-4D97-AF65-F5344CB8AC3E}">
        <p14:creationId xmlns:p14="http://schemas.microsoft.com/office/powerpoint/2010/main" val="112577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C92C-17FB-2B02-68E5-FBA4FAF21D23}"/>
              </a:ext>
            </a:extLst>
          </p:cNvPr>
          <p:cNvSpPr>
            <a:spLocks noGrp="1"/>
          </p:cNvSpPr>
          <p:nvPr>
            <p:ph type="title"/>
          </p:nvPr>
        </p:nvSpPr>
        <p:spPr>
          <a:xfrm>
            <a:off x="1097280" y="286603"/>
            <a:ext cx="10058400" cy="702303"/>
          </a:xfrm>
        </p:spPr>
        <p:txBody>
          <a:bodyPr>
            <a:normAutofit fontScale="90000"/>
          </a:bodyPr>
          <a:lstStyle/>
          <a:p>
            <a:r>
              <a:rPr lang="en-IN" dirty="0"/>
              <a:t>CASE 2: </a:t>
            </a:r>
          </a:p>
        </p:txBody>
      </p:sp>
      <p:sp>
        <p:nvSpPr>
          <p:cNvPr id="3" name="Content Placeholder 2">
            <a:extLst>
              <a:ext uri="{FF2B5EF4-FFF2-40B4-BE49-F238E27FC236}">
                <a16:creationId xmlns:a16="http://schemas.microsoft.com/office/drawing/2014/main" id="{FE75636B-DAF0-FEAE-FAD0-8A1D91A1E62C}"/>
              </a:ext>
            </a:extLst>
          </p:cNvPr>
          <p:cNvSpPr>
            <a:spLocks noGrp="1"/>
          </p:cNvSpPr>
          <p:nvPr>
            <p:ph idx="1"/>
          </p:nvPr>
        </p:nvSpPr>
        <p:spPr>
          <a:xfrm>
            <a:off x="482885" y="988906"/>
            <a:ext cx="11311847" cy="4880188"/>
          </a:xfrm>
        </p:spPr>
        <p:style>
          <a:lnRef idx="2">
            <a:schemeClr val="dk1"/>
          </a:lnRef>
          <a:fillRef idx="1">
            <a:schemeClr val="lt1"/>
          </a:fillRef>
          <a:effectRef idx="0">
            <a:schemeClr val="dk1"/>
          </a:effectRef>
          <a:fontRef idx="minor">
            <a:schemeClr val="dk1"/>
          </a:fontRef>
        </p:style>
        <p:txBody>
          <a:bodyPr>
            <a:normAutofit/>
          </a:bodyPr>
          <a:lstStyle/>
          <a:p>
            <a:r>
              <a:rPr lang="en-IN" sz="2400" dirty="0">
                <a:latin typeface="Arial" panose="020B0604020202020204" pitchFamily="34" charset="0"/>
                <a:cs typeface="Arial" panose="020B0604020202020204" pitchFamily="34" charset="0"/>
              </a:rPr>
              <a:t>A 5 </a:t>
            </a:r>
            <a:r>
              <a:rPr lang="en-IN" sz="2400" dirty="0" err="1">
                <a:latin typeface="Arial" panose="020B0604020202020204" pitchFamily="34" charset="0"/>
                <a:cs typeface="Arial" panose="020B0604020202020204" pitchFamily="34" charset="0"/>
              </a:rPr>
              <a:t>yrs</a:t>
            </a:r>
            <a:r>
              <a:rPr lang="en-IN" sz="2400" dirty="0">
                <a:latin typeface="Arial" panose="020B0604020202020204" pitchFamily="34" charset="0"/>
                <a:cs typeface="Arial" panose="020B0604020202020204" pitchFamily="34" charset="0"/>
              </a:rPr>
              <a:t> old girl going to the Day care centre, suddenly develops high grade fever with Headache, Stiff neck and double vision. The vaccination status was unknown.</a:t>
            </a:r>
          </a:p>
          <a:p>
            <a:r>
              <a:rPr lang="en-IN" sz="2400" dirty="0">
                <a:latin typeface="Arial" panose="020B0604020202020204" pitchFamily="34" charset="0"/>
                <a:cs typeface="Arial" panose="020B0604020202020204" pitchFamily="34" charset="0"/>
              </a:rPr>
              <a:t>CSF samples were collected</a:t>
            </a:r>
          </a:p>
          <a:p>
            <a:r>
              <a:rPr lang="en-IN" sz="2400" dirty="0">
                <a:latin typeface="Arial" panose="020B0604020202020204" pitchFamily="34" charset="0"/>
                <a:cs typeface="Arial" panose="020B0604020202020204" pitchFamily="34" charset="0"/>
              </a:rPr>
              <a:t>CSF examination showed GNC intracellular Diplococci were seen in Gram’s staining</a:t>
            </a:r>
          </a:p>
          <a:p>
            <a:r>
              <a:rPr lang="en-IN" sz="2400" dirty="0">
                <a:latin typeface="Arial" panose="020B0604020202020204" pitchFamily="34" charset="0"/>
                <a:cs typeface="Arial" panose="020B0604020202020204" pitchFamily="34" charset="0"/>
              </a:rPr>
              <a:t>1. What is your Provisional diagnosis?</a:t>
            </a:r>
          </a:p>
          <a:p>
            <a:r>
              <a:rPr lang="en-IN" sz="2400" dirty="0">
                <a:latin typeface="Arial" panose="020B0604020202020204" pitchFamily="34" charset="0"/>
                <a:cs typeface="Arial" panose="020B0604020202020204" pitchFamily="34" charset="0"/>
              </a:rPr>
              <a:t>2. Write the laboratory diagnosis of the above condition</a:t>
            </a:r>
          </a:p>
        </p:txBody>
      </p:sp>
      <p:sp>
        <p:nvSpPr>
          <p:cNvPr id="5" name="Slide Number Placeholder 4">
            <a:extLst>
              <a:ext uri="{FF2B5EF4-FFF2-40B4-BE49-F238E27FC236}">
                <a16:creationId xmlns:a16="http://schemas.microsoft.com/office/drawing/2014/main" id="{362EEAE4-C96C-0D1F-115B-0697299BEAF5}"/>
              </a:ext>
            </a:extLst>
          </p:cNvPr>
          <p:cNvSpPr>
            <a:spLocks noGrp="1"/>
          </p:cNvSpPr>
          <p:nvPr>
            <p:ph type="sldNum" sz="quarter" idx="12"/>
          </p:nvPr>
        </p:nvSpPr>
        <p:spPr/>
        <p:txBody>
          <a:bodyPr/>
          <a:lstStyle/>
          <a:p>
            <a:fld id="{55B86085-7322-425B-B5CF-2BA8B0D312B4}" type="slidenum">
              <a:rPr lang="en-IN" smtClean="0"/>
              <a:t>13</a:t>
            </a:fld>
            <a:endParaRPr lang="en-IN"/>
          </a:p>
        </p:txBody>
      </p:sp>
    </p:spTree>
    <p:extLst>
      <p:ext uri="{BB962C8B-B14F-4D97-AF65-F5344CB8AC3E}">
        <p14:creationId xmlns:p14="http://schemas.microsoft.com/office/powerpoint/2010/main" val="1143792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B21ABD-521A-41E3-AFFB-7EEC12F3662A}"/>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4400" b="1" i="0" u="none" strike="noStrike" dirty="0">
                <a:solidFill>
                  <a:schemeClr val="accent1"/>
                </a:solidFill>
              </a:rPr>
              <a:t>LABORATORY DIAGNOSIS</a:t>
            </a:r>
            <a:endParaRPr lang="en-US" sz="4400" dirty="0">
              <a:solidFill>
                <a:schemeClr val="accent1"/>
              </a:solidFill>
            </a:endParaRPr>
          </a:p>
        </p:txBody>
      </p:sp>
      <p:pic>
        <p:nvPicPr>
          <p:cNvPr id="5" name="Content Placeholder 4">
            <a:extLst>
              <a:ext uri="{FF2B5EF4-FFF2-40B4-BE49-F238E27FC236}">
                <a16:creationId xmlns:a16="http://schemas.microsoft.com/office/drawing/2014/main" id="{B03CD07A-D93D-4F5F-95A6-8DF879D61F7E}"/>
              </a:ext>
            </a:extLst>
          </p:cNvPr>
          <p:cNvPicPr>
            <a:picLocks noGrp="1" noChangeAspect="1"/>
          </p:cNvPicPr>
          <p:nvPr>
            <p:ph idx="1"/>
          </p:nvPr>
        </p:nvPicPr>
        <p:blipFill>
          <a:blip r:embed="rId2"/>
          <a:stretch>
            <a:fillRect/>
          </a:stretch>
        </p:blipFill>
        <p:spPr>
          <a:xfrm>
            <a:off x="633999" y="359598"/>
            <a:ext cx="6909801" cy="5536576"/>
          </a:xfrm>
          <a:prstGeom prst="rect">
            <a:avLst/>
          </a:prstGeom>
        </p:spPr>
      </p:pic>
      <p:cxnSp>
        <p:nvCxnSpPr>
          <p:cNvPr id="16" name="Straight Connector 15">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72A01B-5167-4FF1-9E3E-2D25538D1334}"/>
              </a:ext>
            </a:extLst>
          </p:cNvPr>
          <p:cNvSpPr txBox="1"/>
          <p:nvPr/>
        </p:nvSpPr>
        <p:spPr>
          <a:xfrm>
            <a:off x="7859485" y="2198914"/>
            <a:ext cx="3690257" cy="3670180"/>
          </a:xfrm>
          <a:prstGeom prst="rect">
            <a:avLst/>
          </a:prstGeom>
        </p:spPr>
        <p:txBody>
          <a:bodyPr vert="horz" lIns="0" tIns="45720" rIns="0" bIns="45720" rtlCol="0">
            <a:normAutofit/>
          </a:bodyPr>
          <a:lstStyle/>
          <a:p>
            <a:pPr marL="0" marR="0" lvl="0" indent="0" algn="l" defTabSz="914400" rtl="0" eaLnBrk="1" fontAlgn="auto" latinLnBrk="0" hangingPunct="1">
              <a:lnSpc>
                <a:spcPct val="90000"/>
              </a:lnSpc>
              <a:spcBef>
                <a:spcPts val="0"/>
              </a:spcBef>
              <a:spcAft>
                <a:spcPts val="600"/>
              </a:spcAft>
              <a:buClr>
                <a:srgbClr val="1CADE4"/>
              </a:buClr>
              <a:buSzTx/>
              <a:buFont typeface="Calibri" panose="020F050202020403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Specimen</a:t>
            </a:r>
            <a:endPar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0"/>
              </a:spcBef>
              <a:spcAft>
                <a:spcPts val="600"/>
              </a:spcAft>
              <a:buClr>
                <a:srgbClr val="1CADE4"/>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CSF</a:t>
            </a:r>
          </a:p>
          <a:p>
            <a:pPr marL="285750" marR="0" lvl="0" indent="-285750" algn="l" defTabSz="914400" rtl="0" eaLnBrk="1" fontAlgn="auto" latinLnBrk="0" hangingPunct="1">
              <a:lnSpc>
                <a:spcPct val="90000"/>
              </a:lnSpc>
              <a:spcBef>
                <a:spcPts val="0"/>
              </a:spcBef>
              <a:spcAft>
                <a:spcPts val="600"/>
              </a:spcAft>
              <a:buClr>
                <a:srgbClr val="1CADE4"/>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Blood (culture; especially in neonates)</a:t>
            </a:r>
          </a:p>
          <a:p>
            <a:pPr marL="285750" marR="0" lvl="0" indent="-285750" algn="l" defTabSz="914400" rtl="0" eaLnBrk="1" fontAlgn="auto" latinLnBrk="0" hangingPunct="1">
              <a:lnSpc>
                <a:spcPct val="90000"/>
              </a:lnSpc>
              <a:spcBef>
                <a:spcPts val="0"/>
              </a:spcBef>
              <a:spcAft>
                <a:spcPts val="600"/>
              </a:spcAft>
              <a:buClr>
                <a:srgbClr val="1CADE4"/>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Automated rapid culture methods</a:t>
            </a:r>
          </a:p>
          <a:p>
            <a:pPr marL="285750" marR="0" lvl="0" indent="-285750" algn="l" defTabSz="914400" rtl="0" eaLnBrk="1" fontAlgn="auto" latinLnBrk="0" hangingPunct="1">
              <a:lnSpc>
                <a:spcPct val="90000"/>
              </a:lnSpc>
              <a:spcBef>
                <a:spcPts val="0"/>
              </a:spcBef>
              <a:spcAft>
                <a:spcPts val="600"/>
              </a:spcAft>
              <a:buClr>
                <a:srgbClr val="1CADE4"/>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Serology (for viral serology)</a:t>
            </a:r>
          </a:p>
          <a:p>
            <a:pPr marL="285750" marR="0" lvl="0" indent="-285750" algn="l" defTabSz="914400" rtl="0" eaLnBrk="1" fontAlgn="auto" latinLnBrk="0" hangingPunct="1">
              <a:lnSpc>
                <a:spcPct val="90000"/>
              </a:lnSpc>
              <a:spcBef>
                <a:spcPts val="0"/>
              </a:spcBef>
              <a:spcAft>
                <a:spcPts val="600"/>
              </a:spcAft>
              <a:buClr>
                <a:srgbClr val="1CADE4"/>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Urine (for antigen detection)</a:t>
            </a:r>
          </a:p>
        </p:txBody>
      </p:sp>
      <p:sp>
        <p:nvSpPr>
          <p:cNvPr id="18" name="Rectangle 17">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BD294B48-A09B-4E40-A30C-DE39C502CDBF}"/>
              </a:ext>
            </a:extLst>
          </p:cNvPr>
          <p:cNvSpPr txBox="1"/>
          <p:nvPr/>
        </p:nvSpPr>
        <p:spPr>
          <a:xfrm>
            <a:off x="763767" y="5962658"/>
            <a:ext cx="6497782"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9292F"/>
                </a:solidFill>
                <a:effectLst/>
                <a:uLnTx/>
                <a:uFillTx/>
                <a:latin typeface="Swiss721BT-Bold"/>
                <a:ea typeface="+mn-ea"/>
                <a:cs typeface="+mn-cs"/>
              </a:rPr>
              <a:t>Fig. 23.2 </a:t>
            </a:r>
            <a:r>
              <a:rPr kumimoji="0" lang="en-US" sz="1400" b="0" i="0" u="none" strike="noStrike" kern="1200" cap="none" spc="0" normalizeH="0" baseline="0" noProof="0" dirty="0">
                <a:ln>
                  <a:noFill/>
                </a:ln>
                <a:solidFill>
                  <a:srgbClr val="000000"/>
                </a:solidFill>
                <a:effectLst/>
                <a:uLnTx/>
                <a:uFillTx/>
                <a:latin typeface="Swiss721BT-Roman"/>
                <a:ea typeface="+mn-ea"/>
                <a:cs typeface="+mn-cs"/>
              </a:rPr>
              <a:t>Algorithm of the approach to the diagnosis of </a:t>
            </a:r>
            <a:r>
              <a:rPr kumimoji="0" lang="en-IN" sz="1400" b="0" i="0" u="none" strike="noStrike" kern="1200" cap="none" spc="0" normalizeH="0" baseline="0" noProof="0" dirty="0">
                <a:ln>
                  <a:noFill/>
                </a:ln>
                <a:solidFill>
                  <a:srgbClr val="000000"/>
                </a:solidFill>
                <a:effectLst/>
                <a:uLnTx/>
                <a:uFillTx/>
                <a:latin typeface="Swiss721BT-Roman"/>
                <a:ea typeface="+mn-ea"/>
                <a:cs typeface="+mn-cs"/>
              </a:rPr>
              <a:t>meningitis</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37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3202-043F-9698-D3CE-151BE1620CA9}"/>
              </a:ext>
            </a:extLst>
          </p:cNvPr>
          <p:cNvSpPr>
            <a:spLocks noGrp="1"/>
          </p:cNvSpPr>
          <p:nvPr>
            <p:ph type="title"/>
          </p:nvPr>
        </p:nvSpPr>
        <p:spPr>
          <a:xfrm>
            <a:off x="1097280" y="286603"/>
            <a:ext cx="10058400" cy="702303"/>
          </a:xfrm>
        </p:spPr>
        <p:txBody>
          <a:bodyPr>
            <a:normAutofit fontScale="90000"/>
          </a:bodyPr>
          <a:lstStyle/>
          <a:p>
            <a:r>
              <a:rPr lang="en-IN" dirty="0"/>
              <a:t>CSF COLLECTION AND TRANSPORT</a:t>
            </a:r>
          </a:p>
        </p:txBody>
      </p:sp>
      <p:sp>
        <p:nvSpPr>
          <p:cNvPr id="3" name="Content Placeholder 2">
            <a:extLst>
              <a:ext uri="{FF2B5EF4-FFF2-40B4-BE49-F238E27FC236}">
                <a16:creationId xmlns:a16="http://schemas.microsoft.com/office/drawing/2014/main" id="{47DAF3FE-56AF-3E2F-08C9-78A7D65A4887}"/>
              </a:ext>
            </a:extLst>
          </p:cNvPr>
          <p:cNvSpPr>
            <a:spLocks noGrp="1"/>
          </p:cNvSpPr>
          <p:nvPr>
            <p:ph idx="1"/>
          </p:nvPr>
        </p:nvSpPr>
        <p:spPr>
          <a:xfrm>
            <a:off x="267127" y="1089061"/>
            <a:ext cx="11691991" cy="5619964"/>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0" i="0" u="none" strike="noStrike" kern="0" cap="none" spc="0" normalizeH="0" baseline="0" noProof="0" dirty="0">
                <a:ln>
                  <a:noFill/>
                </a:ln>
                <a:solidFill>
                  <a:schemeClr val="tx1"/>
                </a:solidFill>
                <a:effectLst/>
                <a:highlight>
                  <a:srgbClr val="00FF00"/>
                </a:highlight>
                <a:uLnTx/>
                <a:uFillTx/>
                <a:latin typeface="Arial" panose="020B0604020202020204" pitchFamily="34" charset="0"/>
                <a:ea typeface="Roboto Condensed Light"/>
                <a:cs typeface="Arial" panose="020B0604020202020204" pitchFamily="34" charset="0"/>
                <a:sym typeface="Roboto Condensed Light"/>
              </a:rPr>
              <a:t>CSF - most ideal specimen for pyogenic meningitis.</a:t>
            </a:r>
            <a:r>
              <a:rPr lang="en-GB" sz="2400" b="0" i="0" dirty="0">
                <a:solidFill>
                  <a:srgbClr val="202124"/>
                </a:solidFill>
                <a:effectLst/>
                <a:highlight>
                  <a:srgbClr val="00FF00"/>
                </a:highlight>
                <a:latin typeface="Arial" panose="020B0604020202020204" pitchFamily="34" charset="0"/>
                <a:cs typeface="Arial" panose="020B0604020202020204" pitchFamily="34" charset="0"/>
              </a:rPr>
              <a:t> </a:t>
            </a:r>
            <a:r>
              <a:rPr lang="en-GB" sz="2400" b="0" i="0" dirty="0">
                <a:solidFill>
                  <a:srgbClr val="202124"/>
                </a:solidFill>
                <a:effectLst/>
                <a:latin typeface="Arial" panose="020B0604020202020204" pitchFamily="34" charset="0"/>
                <a:cs typeface="Arial" panose="020B0604020202020204" pitchFamily="34" charset="0"/>
              </a:rPr>
              <a:t>The cerebrospinal fluid (CSF) is contained in </a:t>
            </a:r>
            <a:r>
              <a:rPr lang="en-GB" sz="2400" b="0" i="0" dirty="0">
                <a:solidFill>
                  <a:srgbClr val="040C28"/>
                </a:solidFill>
                <a:effectLst/>
                <a:latin typeface="Arial" panose="020B0604020202020204" pitchFamily="34" charset="0"/>
                <a:cs typeface="Arial" panose="020B0604020202020204" pitchFamily="34" charset="0"/>
              </a:rPr>
              <a:t>the brain ventricles and the cranial and spinal subarachnoid spaces</a:t>
            </a:r>
            <a:r>
              <a:rPr lang="en-GB" sz="2400" b="0" i="0" dirty="0">
                <a:solidFill>
                  <a:srgbClr val="202124"/>
                </a:solidFill>
                <a:effectLst/>
                <a:latin typeface="Arial" panose="020B0604020202020204" pitchFamily="34" charset="0"/>
                <a:cs typeface="Arial" panose="020B0604020202020204" pitchFamily="34" charset="0"/>
              </a:rPr>
              <a:t>. The mean CSF volume is 150 ml, with 25 ml in the ventricles and 125 ml in subarachnoid spaces</a:t>
            </a:r>
            <a:endParaRPr kumimoji="0" lang="en-US" sz="2400" b="0"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endParaRP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0"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Blood culture - another useful specimen for culture.</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CSF collection 30 MIN: CONSENT</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0" i="0" u="none" strike="noStrike" kern="0" cap="none" spc="0" normalizeH="0" baseline="0" noProof="0" dirty="0">
                <a:ln>
                  <a:noFill/>
                </a:ln>
                <a:solidFill>
                  <a:schemeClr val="tx1"/>
                </a:solidFill>
                <a:effectLst/>
                <a:highlight>
                  <a:srgbClr val="00FFFF"/>
                </a:highlight>
                <a:uLnTx/>
                <a:uFillTx/>
                <a:latin typeface="Arial" panose="020B0604020202020204" pitchFamily="34" charset="0"/>
                <a:ea typeface="Roboto Condensed Light"/>
                <a:cs typeface="Arial" panose="020B0604020202020204" pitchFamily="34" charset="0"/>
                <a:sym typeface="Roboto Condensed Light"/>
              </a:rPr>
              <a:t>Lumbar puncture under strict aseptic conditions at L3-L4 interspace. </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0"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It is divided into </a:t>
            </a:r>
            <a:r>
              <a:rPr kumimoji="0" lang="en-US" sz="2400" b="0" i="0" u="none" strike="noStrike" kern="0" cap="none" spc="0" normalizeH="0" baseline="0" noProof="0" dirty="0">
                <a:ln>
                  <a:noFill/>
                </a:ln>
                <a:solidFill>
                  <a:schemeClr val="tx1"/>
                </a:solidFill>
                <a:effectLst/>
                <a:highlight>
                  <a:srgbClr val="FF00FF"/>
                </a:highlight>
                <a:uLnTx/>
                <a:uFillTx/>
                <a:latin typeface="Arial" panose="020B0604020202020204" pitchFamily="34" charset="0"/>
                <a:ea typeface="Roboto Condensed Light"/>
                <a:cs typeface="Arial" panose="020B0604020202020204" pitchFamily="34" charset="0"/>
                <a:sym typeface="Roboto Condensed Light"/>
              </a:rPr>
              <a:t>three sterile containers</a:t>
            </a:r>
            <a:r>
              <a:rPr kumimoji="0" lang="en-US" sz="2400" b="0"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 one each for </a:t>
            </a:r>
            <a:r>
              <a:rPr kumimoji="0" lang="en-US" sz="2400" b="0" i="0" u="none" strike="noStrike" kern="0" cap="none" spc="0" normalizeH="0" baseline="0" noProof="0" dirty="0">
                <a:ln>
                  <a:noFill/>
                </a:ln>
                <a:solidFill>
                  <a:schemeClr val="tx1"/>
                </a:solidFill>
                <a:effectLst/>
                <a:highlight>
                  <a:srgbClr val="FFFF00"/>
                </a:highlight>
                <a:uLnTx/>
                <a:uFillTx/>
                <a:latin typeface="Arial" panose="020B0604020202020204" pitchFamily="34" charset="0"/>
                <a:ea typeface="Roboto Condensed Light"/>
                <a:cs typeface="Arial" panose="020B0604020202020204" pitchFamily="34" charset="0"/>
                <a:sym typeface="Roboto Condensed Light"/>
              </a:rPr>
              <a:t>cell count</a:t>
            </a:r>
            <a:r>
              <a:rPr kumimoji="0" lang="en-US" sz="2400" b="0"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 </a:t>
            </a:r>
            <a:r>
              <a:rPr kumimoji="0" lang="en-US" sz="2400" b="0" i="0" u="none" strike="noStrike" kern="0" cap="none" spc="0" normalizeH="0" baseline="0" noProof="0" dirty="0">
                <a:ln>
                  <a:noFill/>
                </a:ln>
                <a:solidFill>
                  <a:schemeClr val="tx1"/>
                </a:solidFill>
                <a:effectLst/>
                <a:highlight>
                  <a:srgbClr val="FF0000"/>
                </a:highlight>
                <a:uLnTx/>
                <a:uFillTx/>
                <a:latin typeface="Arial" panose="020B0604020202020204" pitchFamily="34" charset="0"/>
                <a:ea typeface="Roboto Condensed Light"/>
                <a:cs typeface="Arial" panose="020B0604020202020204" pitchFamily="34" charset="0"/>
                <a:sym typeface="Roboto Condensed Light"/>
              </a:rPr>
              <a:t>biochemical analysis and </a:t>
            </a:r>
            <a:r>
              <a:rPr kumimoji="0" lang="en-US" sz="2400" b="0" i="0" u="none" strike="noStrike" kern="0" cap="none" spc="0" normalizeH="0" baseline="0" noProof="0" dirty="0">
                <a:ln>
                  <a:noFill/>
                </a:ln>
                <a:solidFill>
                  <a:schemeClr val="tx1"/>
                </a:solidFill>
                <a:effectLst/>
                <a:highlight>
                  <a:srgbClr val="00FF00"/>
                </a:highlight>
                <a:uLnTx/>
                <a:uFillTx/>
                <a:latin typeface="Arial" panose="020B0604020202020204" pitchFamily="34" charset="0"/>
                <a:ea typeface="Roboto Condensed Light"/>
                <a:cs typeface="Arial" panose="020B0604020202020204" pitchFamily="34" charset="0"/>
                <a:sym typeface="Roboto Condensed Light"/>
              </a:rPr>
              <a:t>bacteriological examination</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CSF transport: </a:t>
            </a:r>
            <a:r>
              <a:rPr kumimoji="0" lang="en-US" sz="2400" b="1" i="0" u="sng"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Should be examined immediately</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0"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When the bacteriological examination (culture) is required - </a:t>
            </a:r>
            <a:r>
              <a:rPr kumimoji="0" lang="en-US" sz="2400" b="0" i="0" u="none" strike="noStrike" kern="0" cap="none" spc="0" normalizeH="0" baseline="0" noProof="0" dirty="0">
                <a:ln>
                  <a:noFill/>
                </a:ln>
                <a:solidFill>
                  <a:schemeClr val="tx1"/>
                </a:solidFill>
                <a:effectLst/>
                <a:highlight>
                  <a:srgbClr val="00FF00"/>
                </a:highlight>
                <a:uLnTx/>
                <a:uFillTx/>
                <a:latin typeface="Arial" panose="020B0604020202020204" pitchFamily="34" charset="0"/>
                <a:ea typeface="Roboto Condensed Light"/>
                <a:cs typeface="Arial" panose="020B0604020202020204" pitchFamily="34" charset="0"/>
                <a:sym typeface="Roboto Condensed Light"/>
              </a:rPr>
              <a:t>CSF should never be refrigerated </a:t>
            </a:r>
            <a:r>
              <a:rPr kumimoji="0" lang="en-US" sz="2400" b="0"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 if a delay is expected - kept in an incubator at 37°C.</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0"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rPr>
              <a:t>For molecular diagnosis - CSF can be kept inside the freezer.</a:t>
            </a:r>
            <a:endParaRPr kumimoji="0" lang="en-US" sz="2400" b="1" i="0" u="none" strike="noStrike" kern="0" cap="none" spc="0" normalizeH="0" baseline="0" noProof="0" dirty="0">
              <a:ln>
                <a:noFill/>
              </a:ln>
              <a:solidFill>
                <a:schemeClr val="tx1"/>
              </a:solidFill>
              <a:effectLst/>
              <a:uLnTx/>
              <a:uFillTx/>
              <a:latin typeface="Arial" panose="020B0604020202020204" pitchFamily="34" charset="0"/>
              <a:ea typeface="Roboto Condensed Light"/>
              <a:cs typeface="Arial" panose="020B0604020202020204" pitchFamily="34" charset="0"/>
              <a:sym typeface="Roboto Condensed Light"/>
            </a:endParaRP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endParaRPr kumimoji="0" lang="en-US" sz="24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endParaRPr>
          </a:p>
          <a:p>
            <a:endParaRPr lang="en-IN" dirty="0"/>
          </a:p>
        </p:txBody>
      </p:sp>
    </p:spTree>
    <p:extLst>
      <p:ext uri="{BB962C8B-B14F-4D97-AF65-F5344CB8AC3E}">
        <p14:creationId xmlns:p14="http://schemas.microsoft.com/office/powerpoint/2010/main" val="122268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ving a lumbar puncture for your diagnosis">
            <a:extLst>
              <a:ext uri="{FF2B5EF4-FFF2-40B4-BE49-F238E27FC236}">
                <a16:creationId xmlns:a16="http://schemas.microsoft.com/office/drawing/2014/main" id="{0DD8D1C8-B5FB-EB75-034E-6798E5C1B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71" y="657546"/>
            <a:ext cx="10315253" cy="538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9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C01E418-CC43-7F00-51CE-50350D0662D4}"/>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0803" b="12575"/>
          <a:stretch/>
        </p:blipFill>
        <p:spPr>
          <a:xfrm>
            <a:off x="3400746" y="159353"/>
            <a:ext cx="6499712" cy="6482994"/>
          </a:xfrm>
        </p:spPr>
      </p:pic>
      <p:sp>
        <p:nvSpPr>
          <p:cNvPr id="5" name="Slide Number Placeholder 4">
            <a:extLst>
              <a:ext uri="{FF2B5EF4-FFF2-40B4-BE49-F238E27FC236}">
                <a16:creationId xmlns:a16="http://schemas.microsoft.com/office/drawing/2014/main" id="{F6A87E5C-7358-78A6-1D15-19CD23C53772}"/>
              </a:ext>
            </a:extLst>
          </p:cNvPr>
          <p:cNvSpPr>
            <a:spLocks noGrp="1"/>
          </p:cNvSpPr>
          <p:nvPr>
            <p:ph type="sldNum" sz="quarter" idx="12"/>
          </p:nvPr>
        </p:nvSpPr>
        <p:spPr/>
        <p:txBody>
          <a:bodyPr/>
          <a:lstStyle/>
          <a:p>
            <a:fld id="{55B86085-7322-425B-B5CF-2BA8B0D312B4}" type="slidenum">
              <a:rPr lang="en-IN" smtClean="0"/>
              <a:t>17</a:t>
            </a:fld>
            <a:endParaRPr lang="en-IN"/>
          </a:p>
        </p:txBody>
      </p:sp>
    </p:spTree>
    <p:extLst>
      <p:ext uri="{BB962C8B-B14F-4D97-AF65-F5344CB8AC3E}">
        <p14:creationId xmlns:p14="http://schemas.microsoft.com/office/powerpoint/2010/main" val="302557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11AF396-A4EB-9760-5454-FCAED78332E3}"/>
              </a:ext>
            </a:extLst>
          </p:cNvPr>
          <p:cNvGraphicFramePr>
            <a:graphicFrameLocks noGrp="1"/>
          </p:cNvGraphicFramePr>
          <p:nvPr>
            <p:extLst>
              <p:ext uri="{D42A27DB-BD31-4B8C-83A1-F6EECF244321}">
                <p14:modId xmlns:p14="http://schemas.microsoft.com/office/powerpoint/2010/main" val="2017280909"/>
              </p:ext>
            </p:extLst>
          </p:nvPr>
        </p:nvGraphicFramePr>
        <p:xfrm>
          <a:off x="219867" y="248692"/>
          <a:ext cx="11752265" cy="6326769"/>
        </p:xfrm>
        <a:graphic>
          <a:graphicData uri="http://schemas.openxmlformats.org/drawingml/2006/table">
            <a:tbl>
              <a:tblPr firstRow="1" bandRow="1">
                <a:gradFill rotWithShape="1">
                  <a:gsLst>
                    <a:gs pos="0">
                      <a:srgbClr val="92A8C8">
                        <a:tint val="50000"/>
                        <a:satMod val="300000"/>
                      </a:srgbClr>
                    </a:gs>
                    <a:gs pos="35000">
                      <a:srgbClr val="92A8C8">
                        <a:tint val="37000"/>
                        <a:satMod val="300000"/>
                      </a:srgbClr>
                    </a:gs>
                    <a:gs pos="100000">
                      <a:srgbClr val="92A8C8">
                        <a:tint val="15000"/>
                        <a:satMod val="350000"/>
                      </a:srgbClr>
                    </a:gs>
                  </a:gsLst>
                  <a:lin ang="16200000" scaled="1"/>
                </a:gradFill>
                <a:effectLst>
                  <a:outerShdw blurRad="40000" dist="20000" dir="5400000" rotWithShape="0">
                    <a:srgbClr val="000000">
                      <a:alpha val="38000"/>
                    </a:srgbClr>
                  </a:outerShdw>
                </a:effectLst>
              </a:tblPr>
              <a:tblGrid>
                <a:gridCol w="2215108">
                  <a:extLst>
                    <a:ext uri="{9D8B030D-6E8A-4147-A177-3AD203B41FA5}">
                      <a16:colId xmlns:a16="http://schemas.microsoft.com/office/drawing/2014/main" val="20000"/>
                    </a:ext>
                  </a:extLst>
                </a:gridCol>
                <a:gridCol w="1962364">
                  <a:extLst>
                    <a:ext uri="{9D8B030D-6E8A-4147-A177-3AD203B41FA5}">
                      <a16:colId xmlns:a16="http://schemas.microsoft.com/office/drawing/2014/main" val="20001"/>
                    </a:ext>
                  </a:extLst>
                </a:gridCol>
                <a:gridCol w="2599362">
                  <a:extLst>
                    <a:ext uri="{9D8B030D-6E8A-4147-A177-3AD203B41FA5}">
                      <a16:colId xmlns:a16="http://schemas.microsoft.com/office/drawing/2014/main" val="20002"/>
                    </a:ext>
                  </a:extLst>
                </a:gridCol>
                <a:gridCol w="2624978">
                  <a:extLst>
                    <a:ext uri="{9D8B030D-6E8A-4147-A177-3AD203B41FA5}">
                      <a16:colId xmlns:a16="http://schemas.microsoft.com/office/drawing/2014/main" val="20003"/>
                    </a:ext>
                  </a:extLst>
                </a:gridCol>
                <a:gridCol w="2350453">
                  <a:extLst>
                    <a:ext uri="{9D8B030D-6E8A-4147-A177-3AD203B41FA5}">
                      <a16:colId xmlns:a16="http://schemas.microsoft.com/office/drawing/2014/main" val="20004"/>
                    </a:ext>
                  </a:extLst>
                </a:gridCol>
              </a:tblGrid>
              <a:tr h="84356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48895" marR="0">
                        <a:lnSpc>
                          <a:spcPct val="100000"/>
                        </a:lnSpc>
                        <a:spcBef>
                          <a:spcPts val="175"/>
                        </a:spcBef>
                        <a:spcAft>
                          <a:spcPts val="0"/>
                        </a:spcAft>
                      </a:pPr>
                      <a:r>
                        <a:rPr lang="en-US" sz="2400" b="1" dirty="0">
                          <a:solidFill>
                            <a:schemeClr val="bg1"/>
                          </a:solidFill>
                          <a:effectLst/>
                          <a:latin typeface="+mn-lt"/>
                          <a:ea typeface="Roboto Condensed Light" panose="020B0604020202020204" charset="0"/>
                          <a:cs typeface="Arial" panose="020B0604020202020204" pitchFamily="34" charset="0"/>
                        </a:rPr>
                        <a:t>Characteristics</a:t>
                      </a:r>
                      <a:endParaRPr lang="en-US" sz="2400" dirty="0">
                        <a:solidFill>
                          <a:schemeClr val="bg1"/>
                        </a:solidFill>
                        <a:effectLst/>
                        <a:latin typeface="+mn-lt"/>
                        <a:ea typeface="Roboto Condensed Light" panose="020B0604020202020204" charset="0"/>
                        <a:cs typeface="Arial" panose="020B0604020202020204" pitchFamily="34" charset="0"/>
                      </a:endParaRPr>
                    </a:p>
                  </a:txBody>
                  <a:tcPr marL="0" marR="0" marT="0" marB="0">
                    <a:lnL w="9525" cap="flat" cmpd="sng" algn="ctr">
                      <a:solidFill>
                        <a:srgbClr val="92A8C8">
                          <a:shade val="95000"/>
                          <a:satMod val="105000"/>
                        </a:srgbClr>
                      </a:solidFill>
                      <a:prstDash val="solid"/>
                    </a:lnL>
                    <a:lnR>
                      <a:noFill/>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84455" marR="0">
                        <a:lnSpc>
                          <a:spcPct val="100000"/>
                        </a:lnSpc>
                        <a:spcBef>
                          <a:spcPts val="175"/>
                        </a:spcBef>
                        <a:spcAft>
                          <a:spcPts val="0"/>
                        </a:spcAft>
                      </a:pPr>
                      <a:r>
                        <a:rPr lang="en-US" sz="2400" b="1" dirty="0">
                          <a:solidFill>
                            <a:schemeClr val="tx1"/>
                          </a:solidFill>
                          <a:effectLst/>
                          <a:latin typeface="+mn-lt"/>
                          <a:ea typeface="Roboto Condensed Light" panose="020B0604020202020204" charset="0"/>
                          <a:cs typeface="Arial" panose="020B0604020202020204" pitchFamily="34" charset="0"/>
                        </a:rPr>
                        <a:t>Normal individual</a:t>
                      </a:r>
                      <a:endParaRPr lang="en-US" sz="2400" dirty="0">
                        <a:solidFill>
                          <a:schemeClr val="tx1"/>
                        </a:solidFill>
                        <a:effectLst/>
                        <a:latin typeface="+mn-lt"/>
                        <a:ea typeface="Roboto Condensed Light" panose="020B0604020202020204" charset="0"/>
                        <a:cs typeface="Arial" panose="020B0604020202020204" pitchFamily="34" charset="0"/>
                      </a:endParaRPr>
                    </a:p>
                  </a:txBody>
                  <a:tcPr marL="0" marR="0" marT="0" marB="0">
                    <a:lnL>
                      <a:noFill/>
                    </a:lnL>
                    <a:lnR>
                      <a:noFill/>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51435" marR="0">
                        <a:lnSpc>
                          <a:spcPct val="100000"/>
                        </a:lnSpc>
                        <a:spcBef>
                          <a:spcPts val="175"/>
                        </a:spcBef>
                        <a:spcAft>
                          <a:spcPts val="0"/>
                        </a:spcAft>
                      </a:pPr>
                      <a:r>
                        <a:rPr lang="en-US" sz="2400" b="1" dirty="0">
                          <a:solidFill>
                            <a:schemeClr val="tx1"/>
                          </a:solidFill>
                          <a:effectLst/>
                          <a:latin typeface="+mn-lt"/>
                          <a:ea typeface="Roboto Condensed Light" panose="020B0604020202020204" charset="0"/>
                          <a:cs typeface="Arial" panose="020B0604020202020204" pitchFamily="34" charset="0"/>
                        </a:rPr>
                        <a:t>Pyogenic meningitis</a:t>
                      </a:r>
                      <a:endParaRPr lang="en-US" sz="2400" dirty="0">
                        <a:solidFill>
                          <a:schemeClr val="tx1"/>
                        </a:solidFill>
                        <a:effectLst/>
                        <a:latin typeface="+mn-lt"/>
                        <a:ea typeface="Roboto Condensed Light" panose="020B0604020202020204" charset="0"/>
                        <a:cs typeface="Arial" panose="020B0604020202020204" pitchFamily="34" charset="0"/>
                      </a:endParaRPr>
                    </a:p>
                  </a:txBody>
                  <a:tcPr marL="0" marR="0" marT="0" marB="0">
                    <a:lnL>
                      <a:noFill/>
                    </a:lnL>
                    <a:lnR>
                      <a:noFill/>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66040" marR="0">
                        <a:lnSpc>
                          <a:spcPct val="100000"/>
                        </a:lnSpc>
                        <a:spcBef>
                          <a:spcPts val="175"/>
                        </a:spcBef>
                        <a:spcAft>
                          <a:spcPts val="0"/>
                        </a:spcAft>
                      </a:pPr>
                      <a:r>
                        <a:rPr lang="en-US" sz="2400" b="1" dirty="0">
                          <a:solidFill>
                            <a:schemeClr val="tx1"/>
                          </a:solidFill>
                          <a:effectLst/>
                          <a:latin typeface="+mn-lt"/>
                          <a:ea typeface="Roboto Condensed Light" panose="020B0604020202020204" charset="0"/>
                          <a:cs typeface="Arial" panose="020B0604020202020204" pitchFamily="34" charset="0"/>
                        </a:rPr>
                        <a:t>Tuberculous meningitis</a:t>
                      </a:r>
                      <a:endParaRPr lang="en-US" sz="2400" dirty="0">
                        <a:solidFill>
                          <a:schemeClr val="tx1"/>
                        </a:solidFill>
                        <a:effectLst/>
                        <a:latin typeface="+mn-lt"/>
                        <a:ea typeface="Roboto Condensed Light" panose="020B0604020202020204" charset="0"/>
                        <a:cs typeface="Arial" panose="020B0604020202020204" pitchFamily="34" charset="0"/>
                      </a:endParaRPr>
                    </a:p>
                  </a:txBody>
                  <a:tcPr marL="0" marR="0" marT="0" marB="0">
                    <a:lnL>
                      <a:noFill/>
                    </a:lnL>
                    <a:lnR>
                      <a:noFill/>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62865" marR="0">
                        <a:lnSpc>
                          <a:spcPct val="100000"/>
                        </a:lnSpc>
                        <a:spcBef>
                          <a:spcPts val="175"/>
                        </a:spcBef>
                        <a:spcAft>
                          <a:spcPts val="0"/>
                        </a:spcAft>
                      </a:pPr>
                      <a:r>
                        <a:rPr lang="en-US" sz="2400" b="1" dirty="0">
                          <a:solidFill>
                            <a:schemeClr val="tx1"/>
                          </a:solidFill>
                          <a:effectLst/>
                          <a:latin typeface="+mn-lt"/>
                          <a:ea typeface="Roboto Condensed Light" panose="020B0604020202020204" charset="0"/>
                          <a:cs typeface="Arial" panose="020B0604020202020204" pitchFamily="34" charset="0"/>
                        </a:rPr>
                        <a:t>Viral meningitis</a:t>
                      </a:r>
                      <a:endParaRPr lang="en-US" sz="2400" dirty="0">
                        <a:solidFill>
                          <a:schemeClr val="tx1"/>
                        </a:solidFill>
                        <a:effectLst/>
                        <a:latin typeface="+mn-lt"/>
                        <a:ea typeface="Roboto Condensed Light" panose="020B0604020202020204" charset="0"/>
                        <a:cs typeface="Arial" panose="020B0604020202020204" pitchFamily="34" charset="0"/>
                      </a:endParaRPr>
                    </a:p>
                  </a:txBody>
                  <a:tcPr marL="0" marR="0" marT="0" marB="0">
                    <a:lnL>
                      <a:noFill/>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8435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8895" marR="0">
                        <a:lnSpc>
                          <a:spcPct val="100000"/>
                        </a:lnSpc>
                        <a:spcBef>
                          <a:spcPts val="175"/>
                        </a:spcBef>
                        <a:spcAft>
                          <a:spcPts val="0"/>
                        </a:spcAft>
                      </a:pPr>
                      <a:r>
                        <a:rPr lang="en-US" sz="2400" dirty="0">
                          <a:solidFill>
                            <a:schemeClr val="bg1"/>
                          </a:solidFill>
                          <a:effectLst/>
                          <a:latin typeface="+mn-lt"/>
                          <a:ea typeface="Roboto Condensed Light" panose="020B0604020202020204" charset="0"/>
                          <a:cs typeface="Arial" panose="020B0604020202020204" pitchFamily="34" charset="0"/>
                        </a:rPr>
                        <a:t>CSF pressure (mm of water)</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4455" marR="0">
                        <a:lnSpc>
                          <a:spcPct val="100000"/>
                        </a:lnSpc>
                        <a:spcBef>
                          <a:spcPts val="17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Normal (50–150)</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1435" marR="0">
                        <a:lnSpc>
                          <a:spcPct val="100000"/>
                        </a:lnSpc>
                        <a:spcBef>
                          <a:spcPts val="17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Highly elevated (&gt;180)</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6040" marR="0">
                        <a:lnSpc>
                          <a:spcPct val="100000"/>
                        </a:lnSpc>
                        <a:spcBef>
                          <a:spcPts val="17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Moderately elevated</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2865" marR="0">
                        <a:lnSpc>
                          <a:spcPct val="100000"/>
                        </a:lnSpc>
                        <a:spcBef>
                          <a:spcPts val="17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Slightly elevated/normal</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1"/>
                  </a:ext>
                </a:extLst>
              </a:tr>
              <a:tr h="8435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8895" marR="0">
                        <a:lnSpc>
                          <a:spcPct val="100000"/>
                        </a:lnSpc>
                        <a:spcBef>
                          <a:spcPts val="155"/>
                        </a:spcBef>
                        <a:spcAft>
                          <a:spcPts val="0"/>
                        </a:spcAft>
                      </a:pPr>
                      <a:r>
                        <a:rPr lang="en-US" sz="2400" dirty="0">
                          <a:solidFill>
                            <a:schemeClr val="bg1"/>
                          </a:solidFill>
                          <a:effectLst/>
                          <a:latin typeface="+mn-lt"/>
                          <a:ea typeface="Roboto Condensed Light" panose="020B0604020202020204" charset="0"/>
                          <a:cs typeface="Arial" panose="020B0604020202020204" pitchFamily="34" charset="0"/>
                        </a:rPr>
                        <a:t>Total leukocyte count (per mm3)</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090"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0–5</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2070"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100–10,000</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6675"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10–500</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500"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25–500</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2"/>
                  </a:ext>
                </a:extLst>
              </a:tr>
              <a:tr h="8435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8895" marR="0">
                        <a:lnSpc>
                          <a:spcPct val="100000"/>
                        </a:lnSpc>
                        <a:spcBef>
                          <a:spcPts val="155"/>
                        </a:spcBef>
                        <a:spcAft>
                          <a:spcPts val="0"/>
                        </a:spcAft>
                      </a:pPr>
                      <a:r>
                        <a:rPr lang="en-US" sz="2400" dirty="0">
                          <a:solidFill>
                            <a:schemeClr val="bg1"/>
                          </a:solidFill>
                          <a:effectLst/>
                          <a:latin typeface="+mn-lt"/>
                          <a:ea typeface="Roboto Condensed Light" panose="020B0604020202020204" charset="0"/>
                          <a:cs typeface="Arial" panose="020B0604020202020204" pitchFamily="34" charset="0"/>
                        </a:rPr>
                        <a:t>Predominant cell type</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090"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Lymphocytes</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2070"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Neutrophils</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6675"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Lymphocytes</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500"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Lymphocytes</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3"/>
                  </a:ext>
                </a:extLst>
              </a:tr>
              <a:tr h="12653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8895" marR="0">
                        <a:lnSpc>
                          <a:spcPct val="100000"/>
                        </a:lnSpc>
                        <a:spcBef>
                          <a:spcPts val="155"/>
                        </a:spcBef>
                        <a:spcAft>
                          <a:spcPts val="0"/>
                        </a:spcAft>
                      </a:pPr>
                      <a:r>
                        <a:rPr lang="en-US" sz="2400" dirty="0">
                          <a:solidFill>
                            <a:schemeClr val="bg1"/>
                          </a:solidFill>
                          <a:effectLst/>
                          <a:latin typeface="+mn-lt"/>
                          <a:ea typeface="Roboto Condensed Light" panose="020B0604020202020204" charset="0"/>
                          <a:cs typeface="Arial" panose="020B0604020202020204" pitchFamily="34" charset="0"/>
                        </a:rPr>
                        <a:t>Glucose (mg%)</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090"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40–70</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2070" marR="0">
                        <a:lnSpc>
                          <a:spcPct val="100000"/>
                        </a:lnSpc>
                        <a:spcBef>
                          <a:spcPts val="17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&lt;40 mg/dL (decreased to absent)</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6675" marR="0">
                        <a:lnSpc>
                          <a:spcPct val="100000"/>
                        </a:lnSpc>
                        <a:spcBef>
                          <a:spcPts val="17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20–40 mg/dL (slightly decreased)</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500"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Normal</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4"/>
                  </a:ext>
                </a:extLst>
              </a:tr>
              <a:tr h="16871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8895" marR="0">
                        <a:lnSpc>
                          <a:spcPct val="100000"/>
                        </a:lnSpc>
                        <a:spcBef>
                          <a:spcPts val="155"/>
                        </a:spcBef>
                        <a:spcAft>
                          <a:spcPts val="0"/>
                        </a:spcAft>
                      </a:pPr>
                      <a:r>
                        <a:rPr lang="en-US" sz="2400" dirty="0">
                          <a:solidFill>
                            <a:schemeClr val="bg1"/>
                          </a:solidFill>
                          <a:effectLst/>
                          <a:latin typeface="+mn-lt"/>
                          <a:ea typeface="Roboto Condensed Light" panose="020B0604020202020204" charset="0"/>
                          <a:cs typeface="Arial" panose="020B0604020202020204" pitchFamily="34" charset="0"/>
                        </a:rPr>
                        <a:t>Total proteins (mg%)</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090" marR="0">
                        <a:lnSpc>
                          <a:spcPct val="100000"/>
                        </a:lnSpc>
                        <a:spcBef>
                          <a:spcPts val="15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15–45</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2070" marR="0">
                        <a:lnSpc>
                          <a:spcPct val="100000"/>
                        </a:lnSpc>
                        <a:spcBef>
                          <a:spcPts val="17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&gt;45 mg/dL (usually &gt;250; markedly increased)</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6675" marR="0">
                        <a:lnSpc>
                          <a:spcPct val="100000"/>
                        </a:lnSpc>
                        <a:spcBef>
                          <a:spcPts val="17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100–500 mg/dL (moderate to markedly increased)</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500" marR="68580">
                        <a:lnSpc>
                          <a:spcPct val="100000"/>
                        </a:lnSpc>
                        <a:spcBef>
                          <a:spcPts val="175"/>
                        </a:spcBef>
                        <a:spcAft>
                          <a:spcPts val="0"/>
                        </a:spcAft>
                      </a:pPr>
                      <a:r>
                        <a:rPr lang="en-US" sz="2400" dirty="0">
                          <a:solidFill>
                            <a:schemeClr val="tx1"/>
                          </a:solidFill>
                          <a:effectLst/>
                          <a:latin typeface="+mn-lt"/>
                          <a:ea typeface="Roboto Condensed Light" panose="020B0604020202020204" charset="0"/>
                          <a:cs typeface="Arial" panose="020B0604020202020204" pitchFamily="34" charset="0"/>
                        </a:rPr>
                        <a:t>20–80 mg/</a:t>
                      </a:r>
                      <a:r>
                        <a:rPr lang="en-US" sz="2400" dirty="0" err="1">
                          <a:solidFill>
                            <a:schemeClr val="tx1"/>
                          </a:solidFill>
                          <a:effectLst/>
                          <a:latin typeface="+mn-lt"/>
                          <a:ea typeface="Roboto Condensed Light" panose="020B0604020202020204" charset="0"/>
                          <a:cs typeface="Arial" panose="020B0604020202020204" pitchFamily="34" charset="0"/>
                        </a:rPr>
                        <a:t>dL</a:t>
                      </a:r>
                      <a:r>
                        <a:rPr lang="en-US" sz="2400" dirty="0">
                          <a:solidFill>
                            <a:schemeClr val="tx1"/>
                          </a:solidFill>
                          <a:effectLst/>
                          <a:latin typeface="+mn-lt"/>
                          <a:ea typeface="Roboto Condensed Light" panose="020B0604020202020204" charset="0"/>
                          <a:cs typeface="Arial" panose="020B0604020202020204" pitchFamily="34" charset="0"/>
                        </a:rPr>
                        <a:t> (normal or slightly elevated)</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330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00C65BD-581D-15BA-0C75-492AF0C9E304}"/>
              </a:ext>
            </a:extLst>
          </p:cNvPr>
          <p:cNvGraphicFramePr>
            <a:graphicFrameLocks noGrp="1"/>
          </p:cNvGraphicFramePr>
          <p:nvPr>
            <p:extLst>
              <p:ext uri="{D42A27DB-BD31-4B8C-83A1-F6EECF244321}">
                <p14:modId xmlns:p14="http://schemas.microsoft.com/office/powerpoint/2010/main" val="726019160"/>
              </p:ext>
            </p:extLst>
          </p:nvPr>
        </p:nvGraphicFramePr>
        <p:xfrm>
          <a:off x="645216" y="256338"/>
          <a:ext cx="10882388" cy="5825962"/>
        </p:xfrm>
        <a:graphic>
          <a:graphicData uri="http://schemas.openxmlformats.org/drawingml/2006/table">
            <a:tbl>
              <a:tblPr firstRow="1" bandRow="1">
                <a:gradFill rotWithShape="1">
                  <a:gsLst>
                    <a:gs pos="0">
                      <a:srgbClr val="92A8C8">
                        <a:tint val="50000"/>
                        <a:satMod val="300000"/>
                      </a:srgbClr>
                    </a:gs>
                    <a:gs pos="35000">
                      <a:srgbClr val="92A8C8">
                        <a:tint val="37000"/>
                        <a:satMod val="300000"/>
                      </a:srgbClr>
                    </a:gs>
                    <a:gs pos="100000">
                      <a:srgbClr val="92A8C8">
                        <a:tint val="15000"/>
                        <a:satMod val="350000"/>
                      </a:srgbClr>
                    </a:gs>
                  </a:gsLst>
                  <a:lin ang="16200000" scaled="1"/>
                </a:gradFill>
                <a:effectLst>
                  <a:outerShdw blurRad="40000" dist="20000" dir="5400000" rotWithShape="0">
                    <a:srgbClr val="000000">
                      <a:alpha val="38000"/>
                    </a:srgbClr>
                  </a:outerShdw>
                </a:effectLst>
              </a:tblPr>
              <a:tblGrid>
                <a:gridCol w="5441194">
                  <a:extLst>
                    <a:ext uri="{9D8B030D-6E8A-4147-A177-3AD203B41FA5}">
                      <a16:colId xmlns:a16="http://schemas.microsoft.com/office/drawing/2014/main" val="20000"/>
                    </a:ext>
                  </a:extLst>
                </a:gridCol>
                <a:gridCol w="5441194">
                  <a:extLst>
                    <a:ext uri="{9D8B030D-6E8A-4147-A177-3AD203B41FA5}">
                      <a16:colId xmlns:a16="http://schemas.microsoft.com/office/drawing/2014/main" val="20001"/>
                    </a:ext>
                  </a:extLst>
                </a:gridCol>
              </a:tblGrid>
              <a:tr h="75164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50800" marR="0">
                        <a:spcBef>
                          <a:spcPts val="190"/>
                        </a:spcBef>
                        <a:spcAft>
                          <a:spcPts val="0"/>
                        </a:spcAft>
                      </a:pPr>
                      <a:r>
                        <a:rPr lang="en-US" sz="2000" b="1" dirty="0">
                          <a:solidFill>
                            <a:schemeClr val="tx1"/>
                          </a:solidFill>
                          <a:effectLst/>
                          <a:latin typeface="Arial" panose="020B0604020202020204" pitchFamily="34" charset="0"/>
                          <a:ea typeface="Roboto Condensed Light" panose="020B0604020202020204" charset="0"/>
                          <a:cs typeface="Arial" panose="020B0604020202020204" pitchFamily="34" charset="0"/>
                        </a:rPr>
                        <a:t>Appearance in CSF gram stain</a:t>
                      </a:r>
                      <a:endParaRPr lang="en-US" sz="2000" dirty="0">
                        <a:solidFill>
                          <a:schemeClr val="tx1"/>
                        </a:solidFill>
                        <a:effectLst/>
                        <a:latin typeface="Arial" panose="020B0604020202020204" pitchFamily="34" charset="0"/>
                        <a:ea typeface="Roboto Condensed Light" panose="020B0604020202020204" charset="0"/>
                        <a:cs typeface="Arial" panose="020B0604020202020204" pitchFamily="34" charset="0"/>
                      </a:endParaRPr>
                    </a:p>
                  </a:txBody>
                  <a:tcPr marL="0" marR="0" marT="0" marB="0">
                    <a:lnL w="9525" cap="flat" cmpd="sng" algn="ctr">
                      <a:solidFill>
                        <a:srgbClr val="92A8C8">
                          <a:shade val="95000"/>
                          <a:satMod val="105000"/>
                        </a:srgbClr>
                      </a:solidFill>
                      <a:prstDash val="solid"/>
                    </a:lnL>
                    <a:lnR>
                      <a:noFill/>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50165" marR="0" algn="ctr">
                        <a:spcBef>
                          <a:spcPts val="190"/>
                        </a:spcBef>
                        <a:spcAft>
                          <a:spcPts val="0"/>
                        </a:spcAft>
                      </a:pPr>
                      <a:r>
                        <a:rPr lang="en-US" sz="2000" b="1" dirty="0">
                          <a:solidFill>
                            <a:schemeClr val="tx1"/>
                          </a:solidFill>
                          <a:effectLst/>
                          <a:latin typeface="Arial" panose="020B0604020202020204" pitchFamily="34" charset="0"/>
                          <a:ea typeface="Roboto Condensed Light" panose="020B0604020202020204" charset="0"/>
                          <a:cs typeface="Arial" panose="020B0604020202020204" pitchFamily="34" charset="0"/>
                        </a:rPr>
                        <a:t>Suggestive of</a:t>
                      </a:r>
                    </a:p>
                  </a:txBody>
                  <a:tcPr marL="0" marR="0" marT="0" marB="0">
                    <a:lnL>
                      <a:noFill/>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168850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800" marR="127000" algn="just">
                        <a:lnSpc>
                          <a:spcPct val="97000"/>
                        </a:lnSpc>
                        <a:spcBef>
                          <a:spcPts val="205"/>
                        </a:spcBef>
                        <a:spcAft>
                          <a:spcPts val="0"/>
                        </a:spcAft>
                      </a:pPr>
                      <a:r>
                        <a:rPr lang="en-US" sz="2000" dirty="0">
                          <a:solidFill>
                            <a:schemeClr val="tx1"/>
                          </a:solidFill>
                          <a:effectLst/>
                          <a:latin typeface="Arial" panose="020B0604020202020204" pitchFamily="34" charset="0"/>
                          <a:ea typeface="Roboto Condensed Light" panose="020B0604020202020204" charset="0"/>
                          <a:cs typeface="Arial" panose="020B0604020202020204" pitchFamily="34" charset="0"/>
                        </a:rPr>
                        <a:t>Gram-positive cocci in pair, capsulated, flame or lanceolate-shaped</a:t>
                      </a:r>
                    </a:p>
                    <a:p>
                      <a:pPr marL="50800" marR="335915" algn="just">
                        <a:lnSpc>
                          <a:spcPct val="97000"/>
                        </a:lnSpc>
                        <a:spcBef>
                          <a:spcPts val="5"/>
                        </a:spcBef>
                        <a:spcAft>
                          <a:spcPts val="0"/>
                        </a:spcAft>
                      </a:pPr>
                      <a:r>
                        <a:rPr lang="en-US" sz="2000" dirty="0">
                          <a:solidFill>
                            <a:schemeClr val="tx1"/>
                          </a:solidFill>
                          <a:effectLst/>
                          <a:latin typeface="Arial" panose="020B0604020202020204" pitchFamily="34" charset="0"/>
                          <a:ea typeface="Roboto Condensed Light" panose="020B0604020202020204" charset="0"/>
                          <a:cs typeface="Arial" panose="020B0604020202020204" pitchFamily="34" charset="0"/>
                        </a:rPr>
                        <a:t>Gram-positive diplococci, flame or lanceolate-shaped with clear halo (capsulated) </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165" marR="0" algn="ctr">
                        <a:lnSpc>
                          <a:spcPct val="97000"/>
                        </a:lnSpc>
                        <a:spcBef>
                          <a:spcPts val="205"/>
                        </a:spcBef>
                        <a:spcAft>
                          <a:spcPts val="0"/>
                        </a:spcAft>
                      </a:pPr>
                      <a:r>
                        <a:rPr lang="en-US" sz="2000" b="1" i="1" dirty="0">
                          <a:solidFill>
                            <a:schemeClr val="tx1"/>
                          </a:solidFill>
                          <a:effectLst/>
                          <a:latin typeface="Arial" panose="020B0604020202020204" pitchFamily="34" charset="0"/>
                          <a:ea typeface="Roboto Condensed Light" panose="020B0604020202020204" charset="0"/>
                          <a:cs typeface="Arial" panose="020B0604020202020204" pitchFamily="34" charset="0"/>
                        </a:rPr>
                        <a:t>Streptococcus pneumoniae</a:t>
                      </a:r>
                      <a:endParaRPr lang="en-US" sz="2000" b="1" dirty="0">
                        <a:solidFill>
                          <a:schemeClr val="tx1"/>
                        </a:solidFill>
                        <a:effectLst/>
                        <a:latin typeface="Arial" panose="020B0604020202020204" pitchFamily="34" charset="0"/>
                        <a:ea typeface="Roboto Condensed Light" panose="020B0604020202020204" charset="0"/>
                        <a:cs typeface="Arial" panose="020B0604020202020204" pitchFamily="34" charset="0"/>
                      </a:endParaRP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101310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800" marR="156210">
                        <a:lnSpc>
                          <a:spcPct val="97000"/>
                        </a:lnSpc>
                        <a:spcBef>
                          <a:spcPts val="205"/>
                        </a:spcBef>
                        <a:spcAft>
                          <a:spcPts val="0"/>
                        </a:spcAft>
                      </a:pPr>
                      <a:r>
                        <a:rPr lang="en-US" sz="2000" dirty="0">
                          <a:solidFill>
                            <a:schemeClr val="tx1"/>
                          </a:solidFill>
                          <a:effectLst/>
                          <a:latin typeface="Arial" panose="020B0604020202020204" pitchFamily="34" charset="0"/>
                          <a:ea typeface="Roboto Condensed Light" panose="020B0604020202020204" charset="0"/>
                          <a:cs typeface="Arial" panose="020B0604020202020204" pitchFamily="34" charset="0"/>
                        </a:rPr>
                        <a:t>Gram-negative diplococci, capsulated, with adjacent sides flattened (lens or half-moon shaped)</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165" marR="0" algn="ctr">
                        <a:spcBef>
                          <a:spcPts val="190"/>
                        </a:spcBef>
                        <a:spcAft>
                          <a:spcPts val="0"/>
                        </a:spcAft>
                      </a:pPr>
                      <a:r>
                        <a:rPr lang="en-US" sz="2000" b="1" i="1" dirty="0">
                          <a:solidFill>
                            <a:schemeClr val="tx1"/>
                          </a:solidFill>
                          <a:effectLst/>
                          <a:latin typeface="Arial" panose="020B0604020202020204" pitchFamily="34" charset="0"/>
                          <a:ea typeface="Roboto Condensed Light" panose="020B0604020202020204" charset="0"/>
                          <a:cs typeface="Arial" panose="020B0604020202020204" pitchFamily="34" charset="0"/>
                        </a:rPr>
                        <a:t>Neisseria meningitidis</a:t>
                      </a:r>
                      <a:endParaRPr lang="en-US" sz="2000" b="1" dirty="0">
                        <a:solidFill>
                          <a:schemeClr val="tx1"/>
                        </a:solidFill>
                        <a:effectLst/>
                        <a:latin typeface="Arial" panose="020B0604020202020204" pitchFamily="34" charset="0"/>
                        <a:ea typeface="Roboto Condensed Light" panose="020B0604020202020204" charset="0"/>
                        <a:cs typeface="Arial" panose="020B0604020202020204" pitchFamily="34" charset="0"/>
                      </a:endParaRP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6754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800" marR="0">
                        <a:lnSpc>
                          <a:spcPct val="97000"/>
                        </a:lnSpc>
                        <a:spcBef>
                          <a:spcPts val="205"/>
                        </a:spcBef>
                        <a:spcAft>
                          <a:spcPts val="0"/>
                        </a:spcAft>
                      </a:pPr>
                      <a:r>
                        <a:rPr lang="en-US" sz="2000" dirty="0">
                          <a:solidFill>
                            <a:schemeClr val="tx1"/>
                          </a:solidFill>
                          <a:effectLst/>
                          <a:latin typeface="Arial" panose="020B0604020202020204" pitchFamily="34" charset="0"/>
                          <a:ea typeface="Roboto Condensed Light" panose="020B0604020202020204" charset="0"/>
                          <a:cs typeface="Arial" panose="020B0604020202020204" pitchFamily="34" charset="0"/>
                        </a:rPr>
                        <a:t>Pleomorphic gram-negative coccobacilli, capsulated </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165" marR="0" algn="ctr">
                        <a:spcBef>
                          <a:spcPts val="190"/>
                        </a:spcBef>
                        <a:spcAft>
                          <a:spcPts val="0"/>
                        </a:spcAft>
                      </a:pPr>
                      <a:r>
                        <a:rPr lang="en-US" sz="2000" b="1" i="1" dirty="0" err="1">
                          <a:solidFill>
                            <a:schemeClr val="tx1"/>
                          </a:solidFill>
                          <a:effectLst/>
                          <a:latin typeface="Arial" panose="020B0604020202020204" pitchFamily="34" charset="0"/>
                          <a:ea typeface="Roboto Condensed Light" panose="020B0604020202020204" charset="0"/>
                          <a:cs typeface="Arial" panose="020B0604020202020204" pitchFamily="34" charset="0"/>
                        </a:rPr>
                        <a:t>Haemophilus</a:t>
                      </a:r>
                      <a:r>
                        <a:rPr lang="en-US" sz="2000" b="1" i="1" dirty="0">
                          <a:solidFill>
                            <a:schemeClr val="tx1"/>
                          </a:solidFill>
                          <a:effectLst/>
                          <a:latin typeface="Arial" panose="020B0604020202020204" pitchFamily="34" charset="0"/>
                          <a:ea typeface="Roboto Condensed Light" panose="020B0604020202020204" charset="0"/>
                          <a:cs typeface="Arial" panose="020B0604020202020204" pitchFamily="34" charset="0"/>
                        </a:rPr>
                        <a:t> influenzae</a:t>
                      </a:r>
                      <a:endParaRPr lang="en-US" sz="2000" b="1" dirty="0">
                        <a:solidFill>
                          <a:schemeClr val="tx1"/>
                        </a:solidFill>
                        <a:effectLst/>
                        <a:latin typeface="Arial" panose="020B0604020202020204" pitchFamily="34" charset="0"/>
                        <a:ea typeface="Roboto Condensed Light" panose="020B0604020202020204" charset="0"/>
                        <a:cs typeface="Arial" panose="020B0604020202020204" pitchFamily="34" charset="0"/>
                      </a:endParaRP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5098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800" marR="0">
                        <a:spcBef>
                          <a:spcPts val="190"/>
                        </a:spcBef>
                        <a:spcAft>
                          <a:spcPts val="0"/>
                        </a:spcAft>
                      </a:pPr>
                      <a:r>
                        <a:rPr lang="en-US" sz="2000" dirty="0">
                          <a:solidFill>
                            <a:schemeClr val="tx1"/>
                          </a:solidFill>
                          <a:effectLst/>
                          <a:latin typeface="Arial" panose="020B0604020202020204" pitchFamily="34" charset="0"/>
                          <a:ea typeface="Roboto Condensed Light" panose="020B0604020202020204" charset="0"/>
                          <a:cs typeface="Arial" panose="020B0604020202020204" pitchFamily="34" charset="0"/>
                        </a:rPr>
                        <a:t>Gram-negative bacilli, arranged singly</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165" marR="0" algn="ctr">
                        <a:spcBef>
                          <a:spcPts val="190"/>
                        </a:spcBef>
                        <a:spcAft>
                          <a:spcPts val="0"/>
                        </a:spcAft>
                      </a:pPr>
                      <a:r>
                        <a:rPr lang="en-US" sz="2000" b="1" i="1" dirty="0">
                          <a:solidFill>
                            <a:schemeClr val="tx1"/>
                          </a:solidFill>
                          <a:effectLst/>
                          <a:latin typeface="Arial" panose="020B0604020202020204" pitchFamily="34" charset="0"/>
                          <a:ea typeface="Roboto Condensed Light" panose="020B0604020202020204" charset="0"/>
                          <a:cs typeface="Arial" panose="020B0604020202020204" pitchFamily="34" charset="0"/>
                        </a:rPr>
                        <a:t>Escherichia coli </a:t>
                      </a:r>
                      <a:r>
                        <a:rPr lang="en-US" sz="2000" b="1" dirty="0">
                          <a:solidFill>
                            <a:schemeClr val="tx1"/>
                          </a:solidFill>
                          <a:effectLst/>
                          <a:latin typeface="Arial" panose="020B0604020202020204" pitchFamily="34" charset="0"/>
                          <a:ea typeface="Roboto Condensed Light" panose="020B0604020202020204" charset="0"/>
                          <a:cs typeface="Arial" panose="020B0604020202020204" pitchFamily="34" charset="0"/>
                        </a:rPr>
                        <a:t>or others</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52877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800" marR="0">
                        <a:spcBef>
                          <a:spcPts val="190"/>
                        </a:spcBef>
                        <a:spcAft>
                          <a:spcPts val="0"/>
                        </a:spcAft>
                      </a:pPr>
                      <a:r>
                        <a:rPr lang="en-US" sz="2000" dirty="0">
                          <a:solidFill>
                            <a:schemeClr val="tx1"/>
                          </a:solidFill>
                          <a:effectLst/>
                          <a:latin typeface="Arial" panose="020B0604020202020204" pitchFamily="34" charset="0"/>
                          <a:ea typeface="Roboto Condensed Light" panose="020B0604020202020204" charset="0"/>
                          <a:cs typeface="Arial" panose="020B0604020202020204" pitchFamily="34" charset="0"/>
                        </a:rPr>
                        <a:t>Gram-positive cocci in short chain</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165" marR="0" algn="ctr">
                        <a:spcBef>
                          <a:spcPts val="190"/>
                        </a:spcBef>
                        <a:spcAft>
                          <a:spcPts val="0"/>
                        </a:spcAft>
                      </a:pPr>
                      <a:r>
                        <a:rPr lang="en-US" sz="2000" b="1" i="1" dirty="0">
                          <a:solidFill>
                            <a:schemeClr val="tx1"/>
                          </a:solidFill>
                          <a:effectLst/>
                          <a:latin typeface="Arial" panose="020B0604020202020204" pitchFamily="34" charset="0"/>
                          <a:ea typeface="Roboto Condensed Light" panose="020B0604020202020204" charset="0"/>
                          <a:cs typeface="Arial" panose="020B0604020202020204" pitchFamily="34" charset="0"/>
                        </a:rPr>
                        <a:t>Streptococcus agalactiae</a:t>
                      </a:r>
                      <a:endParaRPr lang="en-US" sz="2000" b="1" dirty="0">
                        <a:solidFill>
                          <a:schemeClr val="tx1"/>
                        </a:solidFill>
                        <a:effectLst/>
                        <a:latin typeface="Arial" panose="020B0604020202020204" pitchFamily="34" charset="0"/>
                        <a:ea typeface="Roboto Condensed Light" panose="020B0604020202020204" charset="0"/>
                        <a:cs typeface="Arial" panose="020B0604020202020204" pitchFamily="34" charset="0"/>
                      </a:endParaRP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6586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800" marR="0">
                        <a:spcBef>
                          <a:spcPts val="190"/>
                        </a:spcBef>
                        <a:spcAft>
                          <a:spcPts val="0"/>
                        </a:spcAft>
                      </a:pPr>
                      <a:r>
                        <a:rPr lang="en-US" sz="2000" dirty="0">
                          <a:solidFill>
                            <a:schemeClr val="tx1"/>
                          </a:solidFill>
                          <a:effectLst/>
                          <a:latin typeface="Arial" panose="020B0604020202020204" pitchFamily="34" charset="0"/>
                          <a:ea typeface="Roboto Condensed Light" panose="020B0604020202020204" charset="0"/>
                          <a:cs typeface="Arial" panose="020B0604020202020204" pitchFamily="34" charset="0"/>
                        </a:rPr>
                        <a:t>Gram-positive short bacilli</a:t>
                      </a: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0165" marR="0" algn="ctr">
                        <a:spcBef>
                          <a:spcPts val="190"/>
                        </a:spcBef>
                        <a:spcAft>
                          <a:spcPts val="0"/>
                        </a:spcAft>
                      </a:pPr>
                      <a:r>
                        <a:rPr lang="en-US" sz="2000" b="1" i="1" dirty="0">
                          <a:solidFill>
                            <a:schemeClr val="tx1"/>
                          </a:solidFill>
                          <a:effectLst/>
                          <a:latin typeface="Arial" panose="020B0604020202020204" pitchFamily="34" charset="0"/>
                          <a:ea typeface="Roboto Condensed Light" panose="020B0604020202020204" charset="0"/>
                          <a:cs typeface="Arial" panose="020B0604020202020204" pitchFamily="34" charset="0"/>
                        </a:rPr>
                        <a:t>Listeria monocytogenes</a:t>
                      </a:r>
                      <a:endParaRPr lang="en-US" sz="2000" b="1" dirty="0">
                        <a:solidFill>
                          <a:schemeClr val="tx1"/>
                        </a:solidFill>
                        <a:effectLst/>
                        <a:latin typeface="Arial" panose="020B0604020202020204" pitchFamily="34" charset="0"/>
                        <a:ea typeface="Roboto Condensed Light" panose="020B0604020202020204" charset="0"/>
                        <a:cs typeface="Arial" panose="020B0604020202020204" pitchFamily="34" charset="0"/>
                      </a:endParaRPr>
                    </a:p>
                  </a:txBody>
                  <a:tcPr marL="0" marR="0" marT="0" marB="0">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7939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EC74E4-CD88-4F83-9479-207933DFA4E8}"/>
              </a:ext>
            </a:extLst>
          </p:cNvPr>
          <p:cNvSpPr>
            <a:spLocks noGrp="1"/>
          </p:cNvSpPr>
          <p:nvPr>
            <p:ph type="title"/>
          </p:nvPr>
        </p:nvSpPr>
        <p:spPr>
          <a:xfrm>
            <a:off x="5181601" y="634946"/>
            <a:ext cx="6368142" cy="1040283"/>
          </a:xfrm>
        </p:spPr>
        <p:txBody>
          <a:bodyPr>
            <a:normAutofit fontScale="90000"/>
          </a:bodyPr>
          <a:lstStyle/>
          <a:p>
            <a:r>
              <a:rPr lang="en-US" sz="4200" b="1" i="0" u="none" strike="noStrike" baseline="0" dirty="0">
                <a:solidFill>
                  <a:srgbClr val="B05841"/>
                </a:solidFill>
              </a:rPr>
              <a:t>INFECTIONS OF THE CENTRAL NERVOUS SYSTEM</a:t>
            </a:r>
            <a:endParaRPr lang="en-IN" sz="4200" b="1" dirty="0">
              <a:solidFill>
                <a:srgbClr val="B05841"/>
              </a:solidFill>
            </a:endParaRPr>
          </a:p>
        </p:txBody>
      </p:sp>
      <p:pic>
        <p:nvPicPr>
          <p:cNvPr id="6" name="Picture 5">
            <a:extLst>
              <a:ext uri="{FF2B5EF4-FFF2-40B4-BE49-F238E27FC236}">
                <a16:creationId xmlns:a16="http://schemas.microsoft.com/office/drawing/2014/main" id="{8849C057-F31A-43DE-8F6C-B7AD54367D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781" r="7567" b="-2"/>
          <a:stretch/>
        </p:blipFill>
        <p:spPr>
          <a:xfrm>
            <a:off x="20" y="-12128"/>
            <a:ext cx="4654276" cy="6870127"/>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CAB9E0-E796-44AD-9CD3-0551910BB842}"/>
              </a:ext>
            </a:extLst>
          </p:cNvPr>
          <p:cNvSpPr>
            <a:spLocks noGrp="1"/>
          </p:cNvSpPr>
          <p:nvPr>
            <p:ph idx="1"/>
          </p:nvPr>
        </p:nvSpPr>
        <p:spPr>
          <a:xfrm>
            <a:off x="4839128" y="2198913"/>
            <a:ext cx="7017249" cy="4459025"/>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IN" sz="1700" b="0" i="0" u="none" strike="noStrike" baseline="0" dirty="0">
                <a:latin typeface="LifeBT-Roman"/>
              </a:rPr>
              <a:t>1. </a:t>
            </a:r>
            <a:r>
              <a:rPr lang="en-IN" b="1" i="0" u="none" strike="noStrike" baseline="0" dirty="0">
                <a:latin typeface="Arial" panose="020B0604020202020204" pitchFamily="34" charset="0"/>
                <a:cs typeface="Arial" panose="020B0604020202020204" pitchFamily="34" charset="0"/>
              </a:rPr>
              <a:t>Meningitis: </a:t>
            </a:r>
            <a:r>
              <a:rPr lang="en-IN" b="0" i="0" u="none" strike="noStrike" baseline="0" dirty="0">
                <a:latin typeface="Arial" panose="020B0604020202020204" pitchFamily="34" charset="0"/>
                <a:cs typeface="Arial" panose="020B0604020202020204" pitchFamily="34" charset="0"/>
              </a:rPr>
              <a:t>Inflammation of the meninges</a:t>
            </a:r>
          </a:p>
          <a:p>
            <a:pPr>
              <a:buFont typeface="Wingdings" panose="05000000000000000000" pitchFamily="2" charset="2"/>
              <a:buChar char="v"/>
            </a:pPr>
            <a:r>
              <a:rPr lang="en-IN" b="1" i="0" u="none" strike="noStrike" baseline="0" dirty="0">
                <a:latin typeface="Arial" panose="020B0604020202020204" pitchFamily="34" charset="0"/>
                <a:cs typeface="Arial" panose="020B0604020202020204" pitchFamily="34" charset="0"/>
              </a:rPr>
              <a:t>Acute: </a:t>
            </a:r>
          </a:p>
          <a:p>
            <a:pPr marL="635508" lvl="1" indent="-342900">
              <a:buAutoNum type="alphaLcParenR"/>
            </a:pPr>
            <a:r>
              <a:rPr lang="en-IN" sz="2000" b="0" i="0" u="none" strike="noStrike" baseline="0" dirty="0">
                <a:latin typeface="Arial" panose="020B0604020202020204" pitchFamily="34" charset="0"/>
                <a:cs typeface="Arial" panose="020B0604020202020204" pitchFamily="34" charset="0"/>
              </a:rPr>
              <a:t>Pyogenic—bacterial origin</a:t>
            </a:r>
          </a:p>
          <a:p>
            <a:pPr marL="635508" lvl="1" indent="-342900">
              <a:buAutoNum type="alphaLcParenR"/>
            </a:pPr>
            <a:r>
              <a:rPr lang="en-IN" sz="2000" b="0" i="0" u="none" strike="noStrike" baseline="0" dirty="0">
                <a:latin typeface="Arial" panose="020B0604020202020204" pitchFamily="34" charset="0"/>
                <a:cs typeface="Arial" panose="020B0604020202020204" pitchFamily="34" charset="0"/>
              </a:rPr>
              <a:t>Aseptic—viral origin</a:t>
            </a:r>
          </a:p>
          <a:p>
            <a:pPr>
              <a:buFont typeface="Wingdings" panose="05000000000000000000" pitchFamily="2" charset="2"/>
              <a:buChar char="v"/>
            </a:pPr>
            <a:r>
              <a:rPr lang="en-IN" b="1" i="0" u="none" strike="noStrike" baseline="0" dirty="0">
                <a:latin typeface="Arial" panose="020B0604020202020204" pitchFamily="34" charset="0"/>
                <a:cs typeface="Arial" panose="020B0604020202020204" pitchFamily="34" charset="0"/>
              </a:rPr>
              <a:t>Chronic: </a:t>
            </a:r>
            <a:r>
              <a:rPr lang="en-IN" b="0" i="0" u="none" strike="noStrike" baseline="0" dirty="0">
                <a:latin typeface="Arial" panose="020B0604020202020204" pitchFamily="34" charset="0"/>
                <a:cs typeface="Arial" panose="020B0604020202020204" pitchFamily="34" charset="0"/>
              </a:rPr>
              <a:t>Tubercular or fungal</a:t>
            </a:r>
          </a:p>
          <a:p>
            <a:pPr marL="0" indent="0">
              <a:buNone/>
            </a:pPr>
            <a:r>
              <a:rPr lang="en-US" b="0" i="0" u="none" strike="noStrike" baseline="0" dirty="0">
                <a:latin typeface="Arial" panose="020B0604020202020204" pitchFamily="34" charset="0"/>
                <a:cs typeface="Arial" panose="020B0604020202020204" pitchFamily="34" charset="0"/>
              </a:rPr>
              <a:t>2. </a:t>
            </a:r>
            <a:r>
              <a:rPr lang="en-US" b="1" i="0" u="none" strike="noStrike" baseline="0" dirty="0">
                <a:latin typeface="Arial" panose="020B0604020202020204" pitchFamily="34" charset="0"/>
                <a:cs typeface="Arial" panose="020B0604020202020204" pitchFamily="34" charset="0"/>
              </a:rPr>
              <a:t>Encephalitis: </a:t>
            </a:r>
            <a:r>
              <a:rPr lang="en-US" b="0" i="0" u="none" strike="noStrike" baseline="0" dirty="0">
                <a:latin typeface="Arial" panose="020B0604020202020204" pitchFamily="34" charset="0"/>
                <a:cs typeface="Arial" panose="020B0604020202020204" pitchFamily="34" charset="0"/>
              </a:rPr>
              <a:t>An inflammation of brain tissue; </a:t>
            </a:r>
            <a:r>
              <a:rPr lang="en-IN" b="0" i="0" u="none" strike="noStrike" baseline="0" dirty="0">
                <a:latin typeface="Arial" panose="020B0604020202020204" pitchFamily="34" charset="0"/>
                <a:cs typeface="Arial" panose="020B0604020202020204" pitchFamily="34" charset="0"/>
              </a:rPr>
              <a:t>generally of viral etiology</a:t>
            </a:r>
          </a:p>
          <a:p>
            <a:pPr marL="0" indent="0">
              <a:buNone/>
            </a:pPr>
            <a:r>
              <a:rPr lang="en-US" b="0" i="0" u="none" strike="noStrike" baseline="0" dirty="0">
                <a:latin typeface="Arial" panose="020B0604020202020204" pitchFamily="34" charset="0"/>
                <a:cs typeface="Arial" panose="020B0604020202020204" pitchFamily="34" charset="0"/>
              </a:rPr>
              <a:t>3. </a:t>
            </a:r>
            <a:r>
              <a:rPr lang="en-US" b="1" i="0" u="none" strike="noStrike" baseline="0" dirty="0">
                <a:latin typeface="Arial" panose="020B0604020202020204" pitchFamily="34" charset="0"/>
                <a:cs typeface="Arial" panose="020B0604020202020204" pitchFamily="34" charset="0"/>
              </a:rPr>
              <a:t>Meningoencephalitis: </a:t>
            </a:r>
            <a:r>
              <a:rPr lang="en-US" b="0" i="0" u="none" strike="noStrike" baseline="0" dirty="0">
                <a:latin typeface="Arial" panose="020B0604020202020204" pitchFamily="34" charset="0"/>
                <a:cs typeface="Arial" panose="020B0604020202020204" pitchFamily="34" charset="0"/>
              </a:rPr>
              <a:t>Inflammation affecting both the meninges and the brain tissue, as is caused by </a:t>
            </a:r>
            <a:r>
              <a:rPr lang="en-IN" b="0" i="0" u="none" strike="noStrike" baseline="0" dirty="0">
                <a:latin typeface="Arial" panose="020B0604020202020204" pitchFamily="34" charset="0"/>
                <a:cs typeface="Arial" panose="020B0604020202020204" pitchFamily="34" charset="0"/>
              </a:rPr>
              <a:t>free-living amoebae</a:t>
            </a:r>
          </a:p>
          <a:p>
            <a:pPr marL="0" indent="0">
              <a:buNone/>
            </a:pPr>
            <a:r>
              <a:rPr lang="en-US" b="0" i="0" u="none" strike="noStrike" baseline="0" dirty="0">
                <a:latin typeface="Arial" panose="020B0604020202020204" pitchFamily="34" charset="0"/>
                <a:cs typeface="Arial" panose="020B0604020202020204" pitchFamily="34" charset="0"/>
              </a:rPr>
              <a:t>4. </a:t>
            </a:r>
            <a:r>
              <a:rPr lang="en-US" b="1" i="0" u="none" strike="noStrike" baseline="0" dirty="0">
                <a:latin typeface="Arial" panose="020B0604020202020204" pitchFamily="34" charset="0"/>
                <a:cs typeface="Arial" panose="020B0604020202020204" pitchFamily="34" charset="0"/>
              </a:rPr>
              <a:t>Focal infections in the brain</a:t>
            </a:r>
            <a:r>
              <a:rPr lang="en-US" b="0" i="0" u="none" strike="noStrike" baseline="0" dirty="0">
                <a:latin typeface="Arial" panose="020B0604020202020204" pitchFamily="34" charset="0"/>
                <a:cs typeface="Arial" panose="020B0604020202020204" pitchFamily="34" charset="0"/>
              </a:rPr>
              <a:t>—brain abscess and </a:t>
            </a:r>
            <a:r>
              <a:rPr lang="en-IN" b="0" i="0" u="none" strike="noStrike" baseline="0" dirty="0">
                <a:latin typeface="Arial" panose="020B0604020202020204" pitchFamily="34" charset="0"/>
                <a:cs typeface="Arial" panose="020B0604020202020204" pitchFamily="34" charset="0"/>
              </a:rPr>
              <a:t>subdural empyema</a:t>
            </a:r>
            <a:endParaRPr lang="en-IN"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6EBEA70-6A74-456B-901D-33926B9FFEDC}"/>
              </a:ext>
            </a:extLst>
          </p:cNvPr>
          <p:cNvSpPr>
            <a:spLocks noGrp="1"/>
          </p:cNvSpPr>
          <p:nvPr>
            <p:ph type="ftr" sz="quarter" idx="11"/>
          </p:nvPr>
        </p:nvSpPr>
        <p:spPr>
          <a:xfrm>
            <a:off x="5181601" y="6459785"/>
            <a:ext cx="373934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IN" sz="900" b="0" i="0" u="none" strike="noStrike" kern="1200" cap="all" spc="0" normalizeH="0" baseline="0" noProof="0">
                <a:ln>
                  <a:noFill/>
                </a:ln>
                <a:solidFill>
                  <a:prstClr val="black">
                    <a:lumMod val="75000"/>
                    <a:lumOff val="25000"/>
                  </a:prstClr>
                </a:solidFill>
                <a:effectLst/>
                <a:uLnTx/>
                <a:uFillTx/>
                <a:latin typeface="Calibri" panose="020F0502020204030204"/>
                <a:ea typeface="+mn-ea"/>
                <a:cs typeface="+mn-cs"/>
              </a:rPr>
              <a:t>Universities Press Pvt Ltd</a:t>
            </a:r>
          </a:p>
        </p:txBody>
      </p:sp>
      <p:sp>
        <p:nvSpPr>
          <p:cNvPr id="7" name="TextBox 6">
            <a:extLst>
              <a:ext uri="{FF2B5EF4-FFF2-40B4-BE49-F238E27FC236}">
                <a16:creationId xmlns:a16="http://schemas.microsoft.com/office/drawing/2014/main" id="{66C14D40-3BD9-4FDD-B0C7-4945CA21BD4A}"/>
              </a:ext>
            </a:extLst>
          </p:cNvPr>
          <p:cNvSpPr txBox="1"/>
          <p:nvPr/>
        </p:nvSpPr>
        <p:spPr>
          <a:xfrm>
            <a:off x="2214205" y="6657944"/>
            <a:ext cx="2440091"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molfletesblog.blogspot.com/p/natural-science-6th.html">
                  <a:extLst>
                    <a:ext uri="{A12FA001-AC4F-418D-AE19-62706E023703}">
                      <ahyp:hlinkClr xmlns:ahyp="http://schemas.microsoft.com/office/drawing/2018/hyperlinkcolor" val="tx"/>
                    </a:ext>
                  </a:extLst>
                </a:hlinkClick>
              </a:rPr>
              <a:t>This Photo</a:t>
            </a: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nc-sa/3.0/">
                  <a:extLst>
                    <a:ext uri="{A12FA001-AC4F-418D-AE19-62706E023703}">
                      <ahyp:hlinkClr xmlns:ahyp="http://schemas.microsoft.com/office/drawing/2018/hyperlinkcolor" val="tx"/>
                    </a:ext>
                  </a:extLst>
                </a:hlinkClick>
              </a:rPr>
              <a:t>CC BY-SA-NC</a:t>
            </a:r>
            <a:endParaRPr kumimoji="0" lang="en-IN"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809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E73D-A18F-20A4-68AE-B90286C5E255}"/>
              </a:ext>
            </a:extLst>
          </p:cNvPr>
          <p:cNvSpPr>
            <a:spLocks noGrp="1"/>
          </p:cNvSpPr>
          <p:nvPr>
            <p:ph type="title"/>
          </p:nvPr>
        </p:nvSpPr>
        <p:spPr>
          <a:xfrm>
            <a:off x="1097280" y="286604"/>
            <a:ext cx="10058400" cy="1100408"/>
          </a:xfrm>
        </p:spPr>
        <p:txBody>
          <a:bodyPr/>
          <a:lstStyle/>
          <a:p>
            <a:r>
              <a:rPr lang="en-IN" dirty="0"/>
              <a:t>SEROLOGY</a:t>
            </a:r>
          </a:p>
        </p:txBody>
      </p:sp>
      <p:sp>
        <p:nvSpPr>
          <p:cNvPr id="4" name="Google Shape;193;p12">
            <a:extLst>
              <a:ext uri="{FF2B5EF4-FFF2-40B4-BE49-F238E27FC236}">
                <a16:creationId xmlns:a16="http://schemas.microsoft.com/office/drawing/2014/main" id="{49ECB745-5D06-0D28-FFE3-7823F371A3E1}"/>
              </a:ext>
            </a:extLst>
          </p:cNvPr>
          <p:cNvSpPr txBox="1">
            <a:spLocks/>
          </p:cNvSpPr>
          <p:nvPr/>
        </p:nvSpPr>
        <p:spPr>
          <a:xfrm>
            <a:off x="1253446" y="1537735"/>
            <a:ext cx="10346077" cy="464730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rPr>
              <a:t>From CSF: </a:t>
            </a: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rPr>
              <a:t>After centrifugation – supernatant - used for antigen detection. Latex agglutination test - performed using latex beads coated with anti-capsular antibodies</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rPr>
              <a:t>From urine: </a:t>
            </a: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rPr>
              <a:t>Useful for </a:t>
            </a:r>
            <a:r>
              <a:rPr kumimoji="0" lang="en-US" sz="2800" b="0" i="0" u="none" strike="noStrike" kern="0" cap="none" spc="0" normalizeH="0" baseline="0" noProof="0" dirty="0">
                <a:ln>
                  <a:noFill/>
                </a:ln>
                <a:solidFill>
                  <a:schemeClr val="tx1"/>
                </a:solidFill>
                <a:effectLst/>
                <a:highlight>
                  <a:srgbClr val="00FF00"/>
                </a:highlight>
                <a:uLnTx/>
                <a:uFillTx/>
                <a:latin typeface="Arial" panose="020B0604020202020204" pitchFamily="34" charset="0"/>
                <a:cs typeface="Arial" panose="020B0604020202020204" pitchFamily="34" charset="0"/>
                <a:sym typeface="Roboto Condensed Light"/>
              </a:rPr>
              <a:t>pneumococcal meningitis</a:t>
            </a: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rPr>
              <a:t>. Immunochromatographic test (ICT) - detect the C-polysaccharide antigen of </a:t>
            </a:r>
            <a:r>
              <a:rPr kumimoji="0" lang="en-US"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rPr>
              <a:t>S. pneumoniae </a:t>
            </a: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rPr>
              <a:t>in urine</a:t>
            </a:r>
            <a:endParaRPr kumimoji="0" lang="en-US" sz="28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endParaRPr>
          </a:p>
        </p:txBody>
      </p:sp>
    </p:spTree>
    <p:extLst>
      <p:ext uri="{BB962C8B-B14F-4D97-AF65-F5344CB8AC3E}">
        <p14:creationId xmlns:p14="http://schemas.microsoft.com/office/powerpoint/2010/main" val="1082429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4AC272-8F77-52FF-BD87-F95C905B8C5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4B4B440-4482-FF2D-3E9F-7F83564E060F}"/>
              </a:ext>
            </a:extLst>
          </p:cNvPr>
          <p:cNvSpPr>
            <a:spLocks noGrp="1"/>
          </p:cNvSpPr>
          <p:nvPr>
            <p:ph type="sldNum" sz="quarter" idx="12"/>
          </p:nvPr>
        </p:nvSpPr>
        <p:spPr/>
        <p:txBody>
          <a:bodyPr/>
          <a:lstStyle/>
          <a:p>
            <a:fld id="{55B86085-7322-425B-B5CF-2BA8B0D312B4}" type="slidenum">
              <a:rPr lang="en-IN" smtClean="0"/>
              <a:t>21</a:t>
            </a:fld>
            <a:endParaRPr lang="en-IN"/>
          </a:p>
        </p:txBody>
      </p:sp>
      <p:pic>
        <p:nvPicPr>
          <p:cNvPr id="3074" name="Picture 2" descr="Wellcogen&amp;trade; Bacterial Antigen Rapid Latex Agglutination Test, Bacterial Meningitis">
            <a:extLst>
              <a:ext uri="{FF2B5EF4-FFF2-40B4-BE49-F238E27FC236}">
                <a16:creationId xmlns:a16="http://schemas.microsoft.com/office/drawing/2014/main" id="{FEE22273-7C9D-52A3-E66C-6B9133FB4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85" y="421239"/>
            <a:ext cx="6274450" cy="60385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A76669-BE5E-8685-8F99-0A81DCAF25F3}"/>
              </a:ext>
            </a:extLst>
          </p:cNvPr>
          <p:cNvSpPr txBox="1"/>
          <p:nvPr/>
        </p:nvSpPr>
        <p:spPr>
          <a:xfrm>
            <a:off x="6791218" y="951637"/>
            <a:ext cx="473638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IN" sz="2400" dirty="0">
                <a:solidFill>
                  <a:srgbClr val="222222"/>
                </a:solidFill>
                <a:latin typeface="Arial" panose="020B0604020202020204" pitchFamily="34" charset="0"/>
                <a:cs typeface="Arial" panose="020B0604020202020204" pitchFamily="34" charset="0"/>
              </a:rPr>
              <a:t>D</a:t>
            </a:r>
            <a:r>
              <a:rPr lang="en-IN" sz="2400" b="0" i="0" dirty="0">
                <a:solidFill>
                  <a:srgbClr val="222222"/>
                </a:solidFill>
                <a:effectLst/>
                <a:latin typeface="Arial" panose="020B0604020202020204" pitchFamily="34" charset="0"/>
                <a:cs typeface="Arial" panose="020B0604020202020204" pitchFamily="34" charset="0"/>
              </a:rPr>
              <a:t>etection of antigen from </a:t>
            </a:r>
          </a:p>
          <a:p>
            <a:pPr marL="457200" indent="-457200" algn="just">
              <a:buFont typeface="+mj-lt"/>
              <a:buAutoNum type="arabicPeriod"/>
            </a:pPr>
            <a:r>
              <a:rPr lang="en-IN" sz="2400" b="0" i="0" dirty="0">
                <a:solidFill>
                  <a:srgbClr val="222222"/>
                </a:solidFill>
                <a:effectLst/>
                <a:latin typeface="Arial" panose="020B0604020202020204" pitchFamily="34" charset="0"/>
                <a:cs typeface="Arial" panose="020B0604020202020204" pitchFamily="34" charset="0"/>
              </a:rPr>
              <a:t>Streptococcus group B, </a:t>
            </a:r>
          </a:p>
          <a:p>
            <a:pPr marL="457200" indent="-457200" algn="just">
              <a:buFont typeface="+mj-lt"/>
              <a:buAutoNum type="arabicPeriod"/>
            </a:pPr>
            <a:r>
              <a:rPr lang="en-IN" sz="2400" b="0" i="1" dirty="0">
                <a:solidFill>
                  <a:srgbClr val="222222"/>
                </a:solidFill>
                <a:effectLst/>
                <a:latin typeface="Arial" panose="020B0604020202020204" pitchFamily="34" charset="0"/>
                <a:cs typeface="Arial" panose="020B0604020202020204" pitchFamily="34" charset="0"/>
              </a:rPr>
              <a:t>Haemophilus influenzae</a:t>
            </a:r>
            <a:r>
              <a:rPr lang="en-IN" sz="2400" b="0" i="0" dirty="0">
                <a:solidFill>
                  <a:srgbClr val="222222"/>
                </a:solidFill>
                <a:effectLst/>
                <a:latin typeface="Arial" panose="020B0604020202020204" pitchFamily="34" charset="0"/>
                <a:cs typeface="Arial" panose="020B0604020202020204" pitchFamily="34" charset="0"/>
              </a:rPr>
              <a:t> type b, </a:t>
            </a:r>
          </a:p>
          <a:p>
            <a:pPr marL="457200" indent="-457200" algn="just">
              <a:buFont typeface="+mj-lt"/>
              <a:buAutoNum type="arabicPeriod"/>
            </a:pPr>
            <a:r>
              <a:rPr lang="en-IN" sz="2400" b="0" i="1" dirty="0">
                <a:solidFill>
                  <a:srgbClr val="222222"/>
                </a:solidFill>
                <a:effectLst/>
                <a:latin typeface="Arial" panose="020B0604020202020204" pitchFamily="34" charset="0"/>
                <a:cs typeface="Arial" panose="020B0604020202020204" pitchFamily="34" charset="0"/>
              </a:rPr>
              <a:t>Streptococcus pneumoniae</a:t>
            </a:r>
            <a:r>
              <a:rPr lang="en-IN" sz="2400" b="0" i="0" dirty="0">
                <a:solidFill>
                  <a:srgbClr val="222222"/>
                </a:solidFill>
                <a:effectLst/>
                <a:latin typeface="Arial" panose="020B0604020202020204" pitchFamily="34" charset="0"/>
                <a:cs typeface="Arial" panose="020B0604020202020204" pitchFamily="34" charset="0"/>
              </a:rPr>
              <a:t>  </a:t>
            </a:r>
          </a:p>
          <a:p>
            <a:pPr marL="457200" indent="-457200" algn="just">
              <a:buFont typeface="+mj-lt"/>
              <a:buAutoNum type="arabicPeriod"/>
            </a:pPr>
            <a:r>
              <a:rPr lang="en-IN" sz="2400" b="0" i="1" dirty="0">
                <a:solidFill>
                  <a:srgbClr val="222222"/>
                </a:solidFill>
                <a:effectLst/>
                <a:latin typeface="Arial" panose="020B0604020202020204" pitchFamily="34" charset="0"/>
                <a:cs typeface="Arial" panose="020B0604020202020204" pitchFamily="34" charset="0"/>
              </a:rPr>
              <a:t>Neisseria meningitidis</a:t>
            </a:r>
            <a:r>
              <a:rPr lang="en-IN" sz="2400" b="0" i="0" dirty="0">
                <a:solidFill>
                  <a:srgbClr val="222222"/>
                </a:solidFill>
                <a:effectLst/>
                <a:latin typeface="Arial" panose="020B0604020202020204" pitchFamily="34" charset="0"/>
                <a:cs typeface="Arial" panose="020B0604020202020204" pitchFamily="34" charset="0"/>
              </a:rPr>
              <a:t> (meningococcus) groups A, B, C, Y or W135 </a:t>
            </a:r>
          </a:p>
          <a:p>
            <a:pPr marL="457200" indent="-457200" algn="just">
              <a:buFont typeface="+mj-lt"/>
              <a:buAutoNum type="arabicPeriod"/>
            </a:pPr>
            <a:r>
              <a:rPr lang="en-IN" sz="2400" b="0" i="1" dirty="0">
                <a:solidFill>
                  <a:srgbClr val="222222"/>
                </a:solidFill>
                <a:effectLst/>
                <a:latin typeface="Arial" panose="020B0604020202020204" pitchFamily="34" charset="0"/>
                <a:cs typeface="Arial" panose="020B0604020202020204" pitchFamily="34" charset="0"/>
              </a:rPr>
              <a:t>Escherichia coli</a:t>
            </a:r>
            <a:r>
              <a:rPr lang="en-IN" sz="2400" b="0" i="0" dirty="0">
                <a:solidFill>
                  <a:srgbClr val="222222"/>
                </a:solidFill>
                <a:effectLst/>
                <a:latin typeface="Arial" panose="020B0604020202020204" pitchFamily="34" charset="0"/>
                <a:cs typeface="Arial" panose="020B0604020202020204" pitchFamily="34" charset="0"/>
              </a:rPr>
              <a:t> K1 present in cerebrospinal fluid (CSF) as a consequence of infection.</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6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EF78-8826-CE4D-0AF9-52B5AE4EF428}"/>
              </a:ext>
            </a:extLst>
          </p:cNvPr>
          <p:cNvSpPr>
            <a:spLocks noGrp="1"/>
          </p:cNvSpPr>
          <p:nvPr>
            <p:ph type="title"/>
          </p:nvPr>
        </p:nvSpPr>
        <p:spPr>
          <a:xfrm>
            <a:off x="1097280" y="286604"/>
            <a:ext cx="10058400" cy="946296"/>
          </a:xfrm>
        </p:spPr>
        <p:txBody>
          <a:bodyPr/>
          <a:lstStyle/>
          <a:p>
            <a:r>
              <a:rPr lang="en-IN" dirty="0"/>
              <a:t>CULTURE</a:t>
            </a:r>
          </a:p>
        </p:txBody>
      </p:sp>
      <p:sp>
        <p:nvSpPr>
          <p:cNvPr id="5" name="TextBox 4">
            <a:extLst>
              <a:ext uri="{FF2B5EF4-FFF2-40B4-BE49-F238E27FC236}">
                <a16:creationId xmlns:a16="http://schemas.microsoft.com/office/drawing/2014/main" id="{24E32238-0AE9-4899-169C-3E63799A3E9D}"/>
              </a:ext>
            </a:extLst>
          </p:cNvPr>
          <p:cNvSpPr txBox="1"/>
          <p:nvPr/>
        </p:nvSpPr>
        <p:spPr>
          <a:xfrm>
            <a:off x="747959" y="1232900"/>
            <a:ext cx="10214567" cy="5421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2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Ideal media for bacteriological culture of CSF are enriched media like chocolate agar and blood agar, and differential media like MacConkey agar</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2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Enriching: </a:t>
            </a:r>
            <a:r>
              <a:rPr kumimoji="0" lang="en-US" sz="22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As the bacterial load is very low - part of the CSF - inoculated into enriched media - blood culture bottles at the bed side (preferred) or brain heart infusion (BHI) broth in the laboratory</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2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Blood culture </a:t>
            </a:r>
            <a:r>
              <a:rPr kumimoji="0" lang="en-US" sz="22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can be collected in conventional blood culture bottles - BHI broth/agar or preferably in automated blood cultures (e.g. </a:t>
            </a:r>
            <a:r>
              <a:rPr kumimoji="0" lang="en-US" sz="2200" b="0" i="0" u="none" strike="noStrike" kern="0" cap="none" spc="0" normalizeH="0" baseline="0" noProof="0" dirty="0" err="1">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BacT</a:t>
            </a:r>
            <a:r>
              <a:rPr kumimoji="0" lang="en-US" sz="22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/ALERT)</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2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Culture plates </a:t>
            </a:r>
            <a:r>
              <a:rPr kumimoji="0" lang="en-US" sz="22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(blood agar and chocolate agar) are incubated at 37°C, preferably in candle jar (provides 5% CO2) for 48 hours</a:t>
            </a:r>
            <a:endParaRPr kumimoji="0" lang="en-US" sz="22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endParaRP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endParaRPr kumimoji="0" lang="en-US" sz="2200" b="1" i="0" u="none" strike="noStrike" kern="0" cap="none" spc="0" normalizeH="0" baseline="0" noProof="0" dirty="0">
              <a:ln>
                <a:noFill/>
              </a:ln>
              <a:solidFill>
                <a:srgbClr val="263248"/>
              </a:solidFill>
              <a:effectLst/>
              <a:uLnTx/>
              <a:uFillTx/>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215370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9BEC89-C9A8-CEB5-E8D5-E46625B65B11}"/>
              </a:ext>
            </a:extLst>
          </p:cNvPr>
          <p:cNvGraphicFramePr>
            <a:graphicFrameLocks noGrp="1"/>
          </p:cNvGraphicFramePr>
          <p:nvPr>
            <p:extLst>
              <p:ext uri="{D42A27DB-BD31-4B8C-83A1-F6EECF244321}">
                <p14:modId xmlns:p14="http://schemas.microsoft.com/office/powerpoint/2010/main" val="906830447"/>
              </p:ext>
            </p:extLst>
          </p:nvPr>
        </p:nvGraphicFramePr>
        <p:xfrm>
          <a:off x="1097280" y="410966"/>
          <a:ext cx="10058400" cy="5881379"/>
        </p:xfrm>
        <a:graphic>
          <a:graphicData uri="http://schemas.openxmlformats.org/drawingml/2006/table">
            <a:tbl>
              <a:tblPr firstRow="1" bandRow="1">
                <a:gradFill rotWithShape="1">
                  <a:gsLst>
                    <a:gs pos="0">
                      <a:srgbClr val="92A8C8">
                        <a:tint val="50000"/>
                        <a:satMod val="300000"/>
                      </a:srgbClr>
                    </a:gs>
                    <a:gs pos="35000">
                      <a:srgbClr val="92A8C8">
                        <a:tint val="37000"/>
                        <a:satMod val="300000"/>
                      </a:srgbClr>
                    </a:gs>
                    <a:gs pos="100000">
                      <a:srgbClr val="92A8C8">
                        <a:tint val="15000"/>
                        <a:satMod val="350000"/>
                      </a:srgbClr>
                    </a:gs>
                  </a:gsLst>
                  <a:lin ang="16200000" scaled="1"/>
                </a:gradFill>
                <a:effectLst>
                  <a:outerShdw blurRad="40000" dist="20000" dir="5400000" rotWithShape="0">
                    <a:srgbClr val="000000">
                      <a:alpha val="38000"/>
                    </a:srgbClr>
                  </a:outerShdw>
                </a:effectLst>
              </a:tblPr>
              <a:tblGrid>
                <a:gridCol w="10058400">
                  <a:extLst>
                    <a:ext uri="{9D8B030D-6E8A-4147-A177-3AD203B41FA5}">
                      <a16:colId xmlns:a16="http://schemas.microsoft.com/office/drawing/2014/main" val="20000"/>
                    </a:ext>
                  </a:extLst>
                </a:gridCol>
              </a:tblGrid>
              <a:tr h="216595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2000" b="1"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Streptococcus pneumoniae- Lanceolate</a:t>
                      </a:r>
                    </a:p>
                    <a:p>
                      <a:pPr marL="285750" indent="-285750">
                        <a:buFont typeface="Wingdings" panose="05000000000000000000" pitchFamily="2" charset="2"/>
                        <a:buChar char="Ø"/>
                      </a:pPr>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Culture: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It produces α-hemolytic colonies on blood agar, described as </a:t>
                      </a:r>
                      <a:r>
                        <a:rPr lang="en-US" sz="2000" b="0" i="0" u="none" strike="noStrike" cap="none" baseline="0" dirty="0">
                          <a:solidFill>
                            <a:schemeClr val="tx1"/>
                          </a:solidFill>
                          <a:highlight>
                            <a:srgbClr val="FFFF00"/>
                          </a:highlight>
                          <a:latin typeface="Arial" panose="020B0604020202020204" pitchFamily="34" charset="0"/>
                          <a:ea typeface="Roboto Condensed Light" panose="020B0604020202020204" charset="0"/>
                          <a:cs typeface="Arial" panose="020B0604020202020204" pitchFamily="34" charset="0"/>
                          <a:sym typeface="Arial"/>
                        </a:rPr>
                        <a:t>draughtsman-shaped or </a:t>
                      </a:r>
                      <a:r>
                        <a:rPr lang="en-US" sz="2000" b="0" i="0" u="none" strike="noStrike" cap="none" baseline="0" dirty="0" err="1">
                          <a:solidFill>
                            <a:schemeClr val="tx1"/>
                          </a:solidFill>
                          <a:highlight>
                            <a:srgbClr val="FFFF00"/>
                          </a:highlight>
                          <a:latin typeface="Arial" panose="020B0604020202020204" pitchFamily="34" charset="0"/>
                          <a:ea typeface="Roboto Condensed Light" panose="020B0604020202020204" charset="0"/>
                          <a:cs typeface="Arial" panose="020B0604020202020204" pitchFamily="34" charset="0"/>
                          <a:sym typeface="Arial"/>
                        </a:rPr>
                        <a:t>carrom</a:t>
                      </a:r>
                      <a:r>
                        <a:rPr lang="en-US" sz="2000" b="0" i="0" u="none" strike="noStrike" cap="none" baseline="0" dirty="0">
                          <a:solidFill>
                            <a:schemeClr val="tx1"/>
                          </a:solidFill>
                          <a:highlight>
                            <a:srgbClr val="FFFF00"/>
                          </a:highlight>
                          <a:latin typeface="Arial" panose="020B0604020202020204" pitchFamily="34" charset="0"/>
                          <a:ea typeface="Roboto Condensed Light" panose="020B0604020202020204" charset="0"/>
                          <a:cs typeface="Arial" panose="020B0604020202020204" pitchFamily="34" charset="0"/>
                          <a:sym typeface="Arial"/>
                        </a:rPr>
                        <a:t> coin appearance</a:t>
                      </a:r>
                    </a:p>
                    <a:p>
                      <a:pPr marL="285750" indent="-285750">
                        <a:buFont typeface="Wingdings" panose="05000000000000000000" pitchFamily="2" charset="2"/>
                        <a:buChar char="Ø"/>
                      </a:pPr>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Biochemical identification: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It shows bile soluble, ferments inulin and </a:t>
                      </a:r>
                      <a:r>
                        <a:rPr lang="en-US" sz="2000" b="0" i="0" u="none" strike="noStrike" cap="none" baseline="0" dirty="0">
                          <a:solidFill>
                            <a:schemeClr val="tx1"/>
                          </a:solidFill>
                          <a:highlight>
                            <a:srgbClr val="00FF00"/>
                          </a:highlight>
                          <a:latin typeface="Arial" panose="020B0604020202020204" pitchFamily="34" charset="0"/>
                          <a:ea typeface="Roboto Condensed Light" panose="020B0604020202020204" charset="0"/>
                          <a:cs typeface="Arial" panose="020B0604020202020204" pitchFamily="34" charset="0"/>
                          <a:sym typeface="Arial"/>
                        </a:rPr>
                        <a:t>sensitive to optochin</a:t>
                      </a:r>
                      <a:endParaRPr lang="en-US" sz="2000" dirty="0">
                        <a:solidFill>
                          <a:schemeClr val="tx1"/>
                        </a:solidFill>
                        <a:highlight>
                          <a:srgbClr val="00FF00"/>
                        </a:highlight>
                        <a:latin typeface="Arial" panose="020B0604020202020204" pitchFamily="34" charset="0"/>
                        <a:ea typeface="Roboto Condensed Light" panose="020B0604020202020204" charset="0"/>
                        <a:cs typeface="Arial" panose="020B0604020202020204" pitchFamily="34" charset="0"/>
                      </a:endParaRPr>
                    </a:p>
                  </a:txBody>
                  <a:tcPr>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7154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b="1"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Neisseria meningitidis- </a:t>
                      </a:r>
                    </a:p>
                    <a:p>
                      <a:r>
                        <a:rPr lang="en-US" sz="2000" b="1"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Gram stain from CSF</a:t>
                      </a:r>
                    </a:p>
                    <a:p>
                      <a:r>
                        <a:rPr lang="en-US" sz="2000" b="1"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Supernatant: serology(Important in partially treated patient)</a:t>
                      </a:r>
                    </a:p>
                    <a:p>
                      <a:pPr marL="285750" indent="-285750">
                        <a:buFont typeface="Wingdings" panose="05000000000000000000" pitchFamily="2" charset="2"/>
                        <a:buChar char="Ø"/>
                      </a:pP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It produces non- hemolytic colonies on </a:t>
                      </a:r>
                      <a:r>
                        <a:rPr lang="en-US" sz="2000" b="0" i="0" u="none" strike="noStrike" cap="none" baseline="0" dirty="0">
                          <a:solidFill>
                            <a:schemeClr val="tx1"/>
                          </a:solidFill>
                          <a:highlight>
                            <a:srgbClr val="00FF00"/>
                          </a:highlight>
                          <a:latin typeface="Arial" panose="020B0604020202020204" pitchFamily="34" charset="0"/>
                          <a:ea typeface="Roboto Condensed Light" panose="020B0604020202020204" charset="0"/>
                          <a:cs typeface="Arial" panose="020B0604020202020204" pitchFamily="34" charset="0"/>
                          <a:sym typeface="Arial"/>
                        </a:rPr>
                        <a:t>blood agar,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which on smear shows gram-negative diplococci</a:t>
                      </a:r>
                    </a:p>
                    <a:p>
                      <a:pPr marL="285750" indent="-285750">
                        <a:buFont typeface="Wingdings" panose="05000000000000000000" pitchFamily="2" charset="2"/>
                        <a:buChar char="Ø"/>
                      </a:pP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Blood culture: Meningococcemia: early cases </a:t>
                      </a:r>
                    </a:p>
                    <a:p>
                      <a:pPr marL="285750" indent="-285750">
                        <a:buFont typeface="Wingdings" panose="05000000000000000000" pitchFamily="2" charset="2"/>
                        <a:buChar char="Ø"/>
                      </a:pP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Selective media: </a:t>
                      </a:r>
                      <a:r>
                        <a:rPr lang="en-US" sz="2000" b="0" i="0" u="none" strike="noStrike" cap="none" baseline="0" dirty="0">
                          <a:solidFill>
                            <a:schemeClr val="tx1"/>
                          </a:solidFill>
                          <a:highlight>
                            <a:srgbClr val="FFFF00"/>
                          </a:highlight>
                          <a:latin typeface="Arial" panose="020B0604020202020204" pitchFamily="34" charset="0"/>
                          <a:ea typeface="Roboto Condensed Light" panose="020B0604020202020204" charset="0"/>
                          <a:cs typeface="Arial" panose="020B0604020202020204" pitchFamily="34" charset="0"/>
                          <a:sym typeface="Arial"/>
                        </a:rPr>
                        <a:t>Thayer martin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with vancomycin, Colistin and Nystatin</a:t>
                      </a:r>
                    </a:p>
                    <a:p>
                      <a:pPr marL="285750" indent="-285750">
                        <a:buFont typeface="Wingdings" panose="05000000000000000000" pitchFamily="2" charset="2"/>
                        <a:buChar char="Ø"/>
                      </a:pPr>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Biochemical identification: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Meningococci are </a:t>
                      </a:r>
                      <a:r>
                        <a:rPr lang="en-US" sz="2000" b="0" i="0" u="none" strike="noStrike" cap="none" baseline="0" dirty="0">
                          <a:solidFill>
                            <a:schemeClr val="tx1"/>
                          </a:solidFill>
                          <a:highlight>
                            <a:srgbClr val="00FF00"/>
                          </a:highlight>
                          <a:latin typeface="Arial" panose="020B0604020202020204" pitchFamily="34" charset="0"/>
                          <a:ea typeface="Roboto Condensed Light" panose="020B0604020202020204" charset="0"/>
                          <a:cs typeface="Arial" panose="020B0604020202020204" pitchFamily="34" charset="0"/>
                          <a:sym typeface="Arial"/>
                        </a:rPr>
                        <a:t>catalase and oxidase positive</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 They </a:t>
                      </a:r>
                      <a:r>
                        <a:rPr lang="en-US" sz="2000" b="0" i="0" u="none" strike="noStrike" cap="none" baseline="0" dirty="0">
                          <a:solidFill>
                            <a:schemeClr val="tx1"/>
                          </a:solidFill>
                          <a:highlight>
                            <a:srgbClr val="00FFFF"/>
                          </a:highlight>
                          <a:latin typeface="Arial" panose="020B0604020202020204" pitchFamily="34" charset="0"/>
                          <a:ea typeface="Roboto Condensed Light" panose="020B0604020202020204" charset="0"/>
                          <a:cs typeface="Arial" panose="020B0604020202020204" pitchFamily="34" charset="0"/>
                          <a:sym typeface="Arial"/>
                        </a:rPr>
                        <a:t>ferment glucose and maltose but not sucrose</a:t>
                      </a:r>
                    </a:p>
                    <a:p>
                      <a:pPr marL="285750" indent="-285750">
                        <a:buFont typeface="Wingdings" panose="05000000000000000000" pitchFamily="2" charset="2"/>
                        <a:buChar char="Ø"/>
                      </a:pPr>
                      <a:r>
                        <a:rPr lang="en-US" sz="2000" b="1" i="0" u="none" strike="noStrike" cap="none" baseline="0" dirty="0" err="1">
                          <a:solidFill>
                            <a:schemeClr val="tx1"/>
                          </a:solidFill>
                          <a:latin typeface="Arial" panose="020B0604020202020204" pitchFamily="34" charset="0"/>
                          <a:ea typeface="Roboto Condensed Light" panose="020B0604020202020204" charset="0"/>
                          <a:cs typeface="Arial" panose="020B0604020202020204" pitchFamily="34" charset="0"/>
                          <a:sym typeface="Arial"/>
                        </a:rPr>
                        <a:t>Serogrouping</a:t>
                      </a:r>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Slide agglutination </a:t>
                      </a:r>
                      <a:r>
                        <a:rPr lang="en-US" sz="2000" b="0" i="0" u="none" strike="noStrike" cap="none" baseline="0" dirty="0" err="1">
                          <a:solidFill>
                            <a:schemeClr val="tx1"/>
                          </a:solidFill>
                          <a:latin typeface="Arial" panose="020B0604020202020204" pitchFamily="34" charset="0"/>
                          <a:ea typeface="Roboto Condensed Light" panose="020B0604020202020204" charset="0"/>
                          <a:cs typeface="Arial" panose="020B0604020202020204" pitchFamily="34" charset="0"/>
                          <a:sym typeface="Arial"/>
                        </a:rPr>
                        <a:t>serogrouping</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 (SASG) test is done to identify the serogroups of meningococci isolates by using appropriate antisera</a:t>
                      </a:r>
                      <a:endParaRPr lang="en-US" sz="2000" dirty="0">
                        <a:solidFill>
                          <a:schemeClr val="tx1"/>
                        </a:solidFill>
                        <a:latin typeface="Arial" panose="020B0604020202020204" pitchFamily="34" charset="0"/>
                        <a:ea typeface="Roboto Condensed Light" panose="020B0604020202020204" charset="0"/>
                        <a:cs typeface="Arial" panose="020B0604020202020204" pitchFamily="34" charset="0"/>
                      </a:endParaRPr>
                    </a:p>
                  </a:txBody>
                  <a:tcPr>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6808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0EA51797-BF03-3299-D7D7-2D7F4BCFBFB4}"/>
            </a:ext>
          </a:extLst>
        </p:cNvPr>
        <p:cNvGrpSpPr/>
        <p:nvPr/>
      </p:nvGrpSpPr>
      <p:grpSpPr>
        <a:xfrm>
          <a:off x="0" y="0"/>
          <a:ext cx="0" cy="0"/>
          <a:chOff x="0" y="0"/>
          <a:chExt cx="0" cy="0"/>
        </a:xfrm>
      </p:grpSpPr>
      <p:sp>
        <p:nvSpPr>
          <p:cNvPr id="189" name="Google Shape;189;p12">
            <a:extLst>
              <a:ext uri="{FF2B5EF4-FFF2-40B4-BE49-F238E27FC236}">
                <a16:creationId xmlns:a16="http://schemas.microsoft.com/office/drawing/2014/main" id="{907DC6C0-BB09-C9DF-B721-9ECF975713F6}"/>
              </a:ext>
            </a:extLst>
          </p:cNvPr>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dirty="0">
                <a:latin typeface="Roboto Condensed Light" panose="020B0604020202020204" charset="0"/>
                <a:ea typeface="Roboto Condensed Light" panose="020B0604020202020204" charset="0"/>
              </a:rPr>
              <a:t>Pneumococcal Meningitis</a:t>
            </a:r>
            <a:endParaRPr lang="en-US" dirty="0">
              <a:solidFill>
                <a:srgbClr val="FFFF00"/>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a:extLst>
              <a:ext uri="{FF2B5EF4-FFF2-40B4-BE49-F238E27FC236}">
                <a16:creationId xmlns:a16="http://schemas.microsoft.com/office/drawing/2014/main" id="{C4040B9E-2509-4C46-DE07-2348AC010A26}"/>
              </a:ext>
            </a:extLst>
          </p:cNvPr>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US" sz="2933" i="1" dirty="0"/>
              <a:t>Streptococcus pneumoniae </a:t>
            </a:r>
            <a:r>
              <a:rPr lang="en-US" sz="2933" dirty="0"/>
              <a:t>(or pneumococcus) - leading cause of meningitis in adults (&gt;20 years of age),</a:t>
            </a:r>
          </a:p>
          <a:p>
            <a:pPr>
              <a:lnSpc>
                <a:spcPct val="150000"/>
              </a:lnSpc>
            </a:pPr>
            <a:r>
              <a:rPr lang="en-US" sz="2933" dirty="0"/>
              <a:t>Also the most common agent of pneumonia.</a:t>
            </a:r>
          </a:p>
          <a:p>
            <a:pPr>
              <a:lnSpc>
                <a:spcPct val="150000"/>
              </a:lnSpc>
            </a:pPr>
            <a:r>
              <a:rPr lang="en-US" sz="2933" dirty="0"/>
              <a:t>Present as commensals in human nasopharynx - spread locally to cause otitis media or pneumonia – bloodstream to distant sites - invasive pneumococcal disease - bacteremia and meningitis</a:t>
            </a:r>
          </a:p>
        </p:txBody>
      </p:sp>
      <p:sp>
        <p:nvSpPr>
          <p:cNvPr id="192" name="Google Shape;192;p12">
            <a:extLst>
              <a:ext uri="{FF2B5EF4-FFF2-40B4-BE49-F238E27FC236}">
                <a16:creationId xmlns:a16="http://schemas.microsoft.com/office/drawing/2014/main" id="{FC9C6643-17E7-724E-ACD0-7892BBBE0319}"/>
              </a:ext>
            </a:extLst>
          </p:cNvPr>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50" b="0" i="0" u="none" strike="noStrike" kern="0" cap="none" spc="0" normalizeH="0" baseline="0" noProof="0">
                <a:ln>
                  <a:noFill/>
                </a:ln>
                <a:solidFill>
                  <a:srgbClr val="FFFFFF"/>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24</a:t>
            </a:fld>
            <a:endParaRPr kumimoji="0" sz="105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4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3EEE2B87-E299-5596-701E-1EA4F843D490}"/>
            </a:ext>
          </a:extLst>
        </p:cNvPr>
        <p:cNvGrpSpPr/>
        <p:nvPr/>
      </p:nvGrpSpPr>
      <p:grpSpPr>
        <a:xfrm>
          <a:off x="0" y="0"/>
          <a:ext cx="0" cy="0"/>
          <a:chOff x="0" y="0"/>
          <a:chExt cx="0" cy="0"/>
        </a:xfrm>
      </p:grpSpPr>
      <p:sp>
        <p:nvSpPr>
          <p:cNvPr id="189" name="Google Shape;189;p12">
            <a:extLst>
              <a:ext uri="{FF2B5EF4-FFF2-40B4-BE49-F238E27FC236}">
                <a16:creationId xmlns:a16="http://schemas.microsoft.com/office/drawing/2014/main" id="{92CD50F8-91B1-ADFE-1F78-B089CE545F62}"/>
              </a:ext>
            </a:extLst>
          </p:cNvPr>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dirty="0">
                <a:latin typeface="Roboto Condensed Light" panose="020B0604020202020204" charset="0"/>
                <a:ea typeface="Roboto Condensed Light" panose="020B0604020202020204" charset="0"/>
              </a:rPr>
              <a:t>Pneumococcal Meningitis </a:t>
            </a:r>
            <a:r>
              <a:rPr lang="en-US" dirty="0">
                <a:latin typeface="Roboto Condensed Light" panose="020B0604020202020204" charset="0"/>
                <a:ea typeface="Roboto Condensed Light" panose="020B0604020202020204" charset="0"/>
              </a:rPr>
              <a:t>(Cont..)</a:t>
            </a:r>
            <a:endParaRPr lang="en-US" dirty="0">
              <a:solidFill>
                <a:srgbClr val="FFFF00"/>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a:extLst>
              <a:ext uri="{FF2B5EF4-FFF2-40B4-BE49-F238E27FC236}">
                <a16:creationId xmlns:a16="http://schemas.microsoft.com/office/drawing/2014/main" id="{DF343BDF-0436-DC65-DD3A-97D37D6A8C11}"/>
              </a:ext>
            </a:extLst>
          </p:cNvPr>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US" sz="2933" dirty="0"/>
              <a:t>Principle virulence factors – capsular polysaccharide, C-carbohydrate antigen, </a:t>
            </a:r>
            <a:r>
              <a:rPr lang="en-US" sz="2933" dirty="0" err="1"/>
              <a:t>pneumolysin</a:t>
            </a:r>
            <a:r>
              <a:rPr lang="en-US" sz="2933" dirty="0"/>
              <a:t> and autolysin.</a:t>
            </a:r>
          </a:p>
          <a:p>
            <a:pPr>
              <a:lnSpc>
                <a:spcPct val="150000"/>
              </a:lnSpc>
            </a:pPr>
            <a:r>
              <a:rPr lang="en-US" sz="2933" b="1" dirty="0"/>
              <a:t>Risk factors: </a:t>
            </a:r>
            <a:r>
              <a:rPr lang="en-US" sz="2933" dirty="0"/>
              <a:t>Underlying pneumococcal pneumonia (most important) or otitis media, alcoholism, diabetes, splenectomy, complement deficiency, </a:t>
            </a:r>
            <a:r>
              <a:rPr lang="en-US" sz="2933" dirty="0" err="1"/>
              <a:t>hypogammaglobulinemia</a:t>
            </a:r>
            <a:r>
              <a:rPr lang="en-US" sz="2933" dirty="0"/>
              <a:t>, and head trauma</a:t>
            </a:r>
          </a:p>
        </p:txBody>
      </p:sp>
      <p:sp>
        <p:nvSpPr>
          <p:cNvPr id="192" name="Google Shape;192;p12">
            <a:extLst>
              <a:ext uri="{FF2B5EF4-FFF2-40B4-BE49-F238E27FC236}">
                <a16:creationId xmlns:a16="http://schemas.microsoft.com/office/drawing/2014/main" id="{B550B2D2-7BC8-8CD6-C5A4-0819D2ADEC8C}"/>
              </a:ext>
            </a:extLst>
          </p:cNvPr>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50" b="0" i="0" u="none" strike="noStrike" kern="0" cap="none" spc="0" normalizeH="0" baseline="0" noProof="0">
                <a:ln>
                  <a:noFill/>
                </a:ln>
                <a:solidFill>
                  <a:srgbClr val="FFFFFF"/>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25</a:t>
            </a:fld>
            <a:endParaRPr kumimoji="0" sz="105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039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3C15B-DAB2-A705-18C9-629D3EB2F35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ED173C-D40F-DCDC-8886-4A0FA6922542}"/>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AutoShape 4" descr="CSF Sample: Collection, Processing, Staining, and Culture • Microbe Online">
            <a:extLst>
              <a:ext uri="{FF2B5EF4-FFF2-40B4-BE49-F238E27FC236}">
                <a16:creationId xmlns:a16="http://schemas.microsoft.com/office/drawing/2014/main" id="{E8A70E5B-A839-EC6A-4F13-A76B24BB58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D5EAB6-8930-CE94-8079-D033BCC725CA}"/>
              </a:ext>
            </a:extLst>
          </p:cNvPr>
          <p:cNvPicPr>
            <a:picLocks noChangeAspect="1"/>
          </p:cNvPicPr>
          <p:nvPr/>
        </p:nvPicPr>
        <p:blipFill>
          <a:blip r:embed="rId2"/>
          <a:stretch>
            <a:fillRect/>
          </a:stretch>
        </p:blipFill>
        <p:spPr>
          <a:xfrm>
            <a:off x="229995" y="410966"/>
            <a:ext cx="4855711" cy="42504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27CA066A-0235-888B-FD72-DDF03996AEDC}"/>
              </a:ext>
            </a:extLst>
          </p:cNvPr>
          <p:cNvPicPr>
            <a:picLocks noChangeAspect="1"/>
          </p:cNvPicPr>
          <p:nvPr/>
        </p:nvPicPr>
        <p:blipFill>
          <a:blip r:embed="rId3"/>
          <a:stretch>
            <a:fillRect/>
          </a:stretch>
        </p:blipFill>
        <p:spPr>
          <a:xfrm>
            <a:off x="5125092" y="154944"/>
            <a:ext cx="6836914" cy="6027055"/>
          </a:xfrm>
          <a:prstGeom prst="rect">
            <a:avLst/>
          </a:prstGeom>
        </p:spPr>
      </p:pic>
      <p:pic>
        <p:nvPicPr>
          <p:cNvPr id="9" name="Picture 8">
            <a:extLst>
              <a:ext uri="{FF2B5EF4-FFF2-40B4-BE49-F238E27FC236}">
                <a16:creationId xmlns:a16="http://schemas.microsoft.com/office/drawing/2014/main" id="{8DFCC1C4-5588-13FD-7011-88F7F33E4E2D}"/>
              </a:ext>
            </a:extLst>
          </p:cNvPr>
          <p:cNvPicPr>
            <a:picLocks noChangeAspect="1"/>
          </p:cNvPicPr>
          <p:nvPr/>
        </p:nvPicPr>
        <p:blipFill>
          <a:blip r:embed="rId4"/>
          <a:stretch>
            <a:fillRect/>
          </a:stretch>
        </p:blipFill>
        <p:spPr>
          <a:xfrm>
            <a:off x="9085191" y="1837255"/>
            <a:ext cx="2466975" cy="1847850"/>
          </a:xfrm>
          <a:prstGeom prst="rect">
            <a:avLst/>
          </a:prstGeom>
        </p:spPr>
      </p:pic>
    </p:spTree>
    <p:extLst>
      <p:ext uri="{BB962C8B-B14F-4D97-AF65-F5344CB8AC3E}">
        <p14:creationId xmlns:p14="http://schemas.microsoft.com/office/powerpoint/2010/main" val="3382798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6FE38D76-78FD-6151-6FD6-1D1E0887A6DD}"/>
            </a:ext>
          </a:extLst>
        </p:cNvPr>
        <p:cNvGrpSpPr/>
        <p:nvPr/>
      </p:nvGrpSpPr>
      <p:grpSpPr>
        <a:xfrm>
          <a:off x="0" y="0"/>
          <a:ext cx="0" cy="0"/>
          <a:chOff x="0" y="0"/>
          <a:chExt cx="0" cy="0"/>
        </a:xfrm>
      </p:grpSpPr>
      <p:sp>
        <p:nvSpPr>
          <p:cNvPr id="189" name="Google Shape;189;p12">
            <a:extLst>
              <a:ext uri="{FF2B5EF4-FFF2-40B4-BE49-F238E27FC236}">
                <a16:creationId xmlns:a16="http://schemas.microsoft.com/office/drawing/2014/main" id="{05769902-7C26-A924-3170-DA9422A351B9}"/>
              </a:ext>
            </a:extLst>
          </p:cNvPr>
          <p:cNvSpPr txBox="1">
            <a:spLocks noGrp="1"/>
          </p:cNvSpPr>
          <p:nvPr>
            <p:ph type="title"/>
          </p:nvPr>
        </p:nvSpPr>
        <p:spPr>
          <a:xfrm>
            <a:off x="5352836" y="255200"/>
            <a:ext cx="6639921" cy="102160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p>
            <a:r>
              <a:rPr lang="en-US" sz="4267" dirty="0">
                <a:latin typeface="Roboto Condensed Light" panose="020B0604020202020204" charset="0"/>
                <a:ea typeface="Roboto Condensed Light" panose="020B0604020202020204" charset="0"/>
              </a:rPr>
              <a:t>Meningococcal Meningitis</a:t>
            </a:r>
            <a:endParaRPr lang="en-US" dirty="0">
              <a:solidFill>
                <a:srgbClr val="FFFF00"/>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a:extLst>
              <a:ext uri="{FF2B5EF4-FFF2-40B4-BE49-F238E27FC236}">
                <a16:creationId xmlns:a16="http://schemas.microsoft.com/office/drawing/2014/main" id="{C5E12E09-C8EE-5A72-8187-74EF45650498}"/>
              </a:ext>
            </a:extLst>
          </p:cNvPr>
          <p:cNvSpPr txBox="1">
            <a:spLocks noGrp="1"/>
          </p:cNvSpPr>
          <p:nvPr>
            <p:ph type="body" idx="1"/>
          </p:nvPr>
        </p:nvSpPr>
        <p:spPr>
          <a:xfrm>
            <a:off x="199244" y="280140"/>
            <a:ext cx="3869910" cy="6110385"/>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t" anchorCtr="0">
            <a:noAutofit/>
          </a:bodyPr>
          <a:lstStyle/>
          <a:p>
            <a:pPr marL="135464" indent="0" algn="just">
              <a:lnSpc>
                <a:spcPct val="150000"/>
              </a:lnSpc>
              <a:buNone/>
            </a:pPr>
            <a:r>
              <a:rPr lang="en-US" sz="2000" dirty="0"/>
              <a:t>Caused by </a:t>
            </a:r>
            <a:r>
              <a:rPr lang="en-US" sz="2000" i="1" dirty="0"/>
              <a:t>Neisseria meningitidis </a:t>
            </a:r>
            <a:br>
              <a:rPr lang="en-US" sz="2000" i="1" dirty="0"/>
            </a:br>
            <a:r>
              <a:rPr lang="en-US" sz="2000" dirty="0"/>
              <a:t>(or meningococcus) – Intracellular capsulated gram-negative diplococci with adjacent sides flattened </a:t>
            </a:r>
            <a:br>
              <a:rPr lang="en-US" sz="2000" dirty="0"/>
            </a:br>
            <a:r>
              <a:rPr lang="en-US" sz="2000" dirty="0"/>
              <a:t>(lens-shaped/half-moon shaped) The	characteristic	:</a:t>
            </a:r>
          </a:p>
          <a:p>
            <a:pPr marL="135464" indent="0" algn="just">
              <a:lnSpc>
                <a:spcPct val="150000"/>
              </a:lnSpc>
              <a:buNone/>
            </a:pPr>
            <a:r>
              <a:rPr lang="en-US" sz="2000" dirty="0"/>
              <a:t>skin	rash	(purpura) </a:t>
            </a:r>
          </a:p>
          <a:p>
            <a:pPr marL="135464" indent="0" algn="just">
              <a:lnSpc>
                <a:spcPct val="150000"/>
              </a:lnSpc>
              <a:buNone/>
            </a:pPr>
            <a:r>
              <a:rPr lang="en-US" sz="2000" dirty="0"/>
              <a:t>of	meningococcal</a:t>
            </a:r>
          </a:p>
          <a:p>
            <a:pPr marL="135464" indent="0" algn="just">
              <a:lnSpc>
                <a:spcPct val="150000"/>
              </a:lnSpc>
              <a:buNone/>
            </a:pPr>
            <a:r>
              <a:rPr lang="en-US" sz="2000" dirty="0"/>
              <a:t>septicemia,	caused	by Neisseria	meningitidis</a:t>
            </a:r>
          </a:p>
        </p:txBody>
      </p:sp>
      <p:sp>
        <p:nvSpPr>
          <p:cNvPr id="192" name="Google Shape;192;p12">
            <a:extLst>
              <a:ext uri="{FF2B5EF4-FFF2-40B4-BE49-F238E27FC236}">
                <a16:creationId xmlns:a16="http://schemas.microsoft.com/office/drawing/2014/main" id="{EB0C8398-2077-B4AB-784C-2AD3367060C2}"/>
              </a:ext>
            </a:extLst>
          </p:cNvPr>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50" b="0" i="0" u="none" strike="noStrike" kern="0" cap="none" spc="0" normalizeH="0" baseline="0" noProof="0">
                <a:ln>
                  <a:noFill/>
                </a:ln>
                <a:solidFill>
                  <a:srgbClr val="FFFFFF"/>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27</a:t>
            </a:fld>
            <a:endParaRPr kumimoji="0" sz="105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C390925-8A4D-A26B-2123-10CEB83D2892}"/>
              </a:ext>
            </a:extLst>
          </p:cNvPr>
          <p:cNvPicPr>
            <a:picLocks noChangeAspect="1"/>
          </p:cNvPicPr>
          <p:nvPr/>
        </p:nvPicPr>
        <p:blipFill>
          <a:blip r:embed="rId3"/>
          <a:stretch>
            <a:fillRect/>
          </a:stretch>
        </p:blipFill>
        <p:spPr>
          <a:xfrm>
            <a:off x="6935056" y="1963442"/>
            <a:ext cx="4812808" cy="3579665"/>
          </a:xfrm>
          <a:prstGeom prst="rect">
            <a:avLst/>
          </a:prstGeom>
        </p:spPr>
      </p:pic>
      <p:pic>
        <p:nvPicPr>
          <p:cNvPr id="4" name="Picture 3">
            <a:extLst>
              <a:ext uri="{FF2B5EF4-FFF2-40B4-BE49-F238E27FC236}">
                <a16:creationId xmlns:a16="http://schemas.microsoft.com/office/drawing/2014/main" id="{83386AB6-9521-78A9-2F9B-39FC708E706D}"/>
              </a:ext>
            </a:extLst>
          </p:cNvPr>
          <p:cNvPicPr>
            <a:picLocks noChangeAspect="1"/>
          </p:cNvPicPr>
          <p:nvPr/>
        </p:nvPicPr>
        <p:blipFill>
          <a:blip r:embed="rId4"/>
          <a:stretch>
            <a:fillRect/>
          </a:stretch>
        </p:blipFill>
        <p:spPr>
          <a:xfrm>
            <a:off x="4069154" y="2502904"/>
            <a:ext cx="3019425" cy="3359649"/>
          </a:xfrm>
          <a:prstGeom prst="rect">
            <a:avLst/>
          </a:prstGeom>
        </p:spPr>
      </p:pic>
    </p:spTree>
    <p:extLst>
      <p:ext uri="{BB962C8B-B14F-4D97-AF65-F5344CB8AC3E}">
        <p14:creationId xmlns:p14="http://schemas.microsoft.com/office/powerpoint/2010/main" val="3681978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CC1BD-01E3-F37A-1FFB-41A5CA4F23AA}"/>
              </a:ext>
            </a:extLst>
          </p:cNvPr>
          <p:cNvGraphicFramePr>
            <a:graphicFrameLocks noGrp="1"/>
          </p:cNvGraphicFramePr>
          <p:nvPr>
            <p:extLst>
              <p:ext uri="{D42A27DB-BD31-4B8C-83A1-F6EECF244321}">
                <p14:modId xmlns:p14="http://schemas.microsoft.com/office/powerpoint/2010/main" val="1278553393"/>
              </p:ext>
            </p:extLst>
          </p:nvPr>
        </p:nvGraphicFramePr>
        <p:xfrm>
          <a:off x="441789" y="359597"/>
          <a:ext cx="10713890" cy="5732978"/>
        </p:xfrm>
        <a:graphic>
          <a:graphicData uri="http://schemas.openxmlformats.org/drawingml/2006/table">
            <a:tbl>
              <a:tblPr firstRow="1" bandRow="1">
                <a:gradFill rotWithShape="1">
                  <a:gsLst>
                    <a:gs pos="0">
                      <a:srgbClr val="92A8C8">
                        <a:tint val="50000"/>
                        <a:satMod val="300000"/>
                      </a:srgbClr>
                    </a:gs>
                    <a:gs pos="35000">
                      <a:srgbClr val="92A8C8">
                        <a:tint val="37000"/>
                        <a:satMod val="300000"/>
                      </a:srgbClr>
                    </a:gs>
                    <a:gs pos="100000">
                      <a:srgbClr val="92A8C8">
                        <a:tint val="15000"/>
                        <a:satMod val="350000"/>
                      </a:srgbClr>
                    </a:gs>
                  </a:gsLst>
                  <a:lin ang="16200000" scaled="1"/>
                </a:gradFill>
                <a:effectLst>
                  <a:outerShdw blurRad="40000" dist="20000" dir="5400000" rotWithShape="0">
                    <a:srgbClr val="000000">
                      <a:alpha val="38000"/>
                    </a:srgbClr>
                  </a:outerShdw>
                </a:effectLst>
              </a:tblPr>
              <a:tblGrid>
                <a:gridCol w="10713890">
                  <a:extLst>
                    <a:ext uri="{9D8B030D-6E8A-4147-A177-3AD203B41FA5}">
                      <a16:colId xmlns:a16="http://schemas.microsoft.com/office/drawing/2014/main" val="20000"/>
                    </a:ext>
                  </a:extLst>
                </a:gridCol>
              </a:tblGrid>
              <a:tr h="24966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2400" b="1" i="1" u="none" strike="noStrike" cap="none" baseline="0" dirty="0" err="1">
                          <a:solidFill>
                            <a:schemeClr val="tx1"/>
                          </a:solidFill>
                          <a:latin typeface="Arial" panose="020B0604020202020204" pitchFamily="34" charset="0"/>
                          <a:ea typeface="Roboto Condensed Light" panose="020B0604020202020204" charset="0"/>
                          <a:cs typeface="Arial" panose="020B0604020202020204" pitchFamily="34" charset="0"/>
                          <a:sym typeface="Arial"/>
                        </a:rPr>
                        <a:t>Haemophilus</a:t>
                      </a:r>
                      <a:r>
                        <a:rPr lang="en-US" sz="2400" b="1"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 </a:t>
                      </a:r>
                      <a:r>
                        <a:rPr lang="en-US" sz="2400" b="1" i="1" u="none" strike="noStrike" cap="none" baseline="0" dirty="0" err="1">
                          <a:solidFill>
                            <a:schemeClr val="tx1"/>
                          </a:solidFill>
                          <a:latin typeface="Arial" panose="020B0604020202020204" pitchFamily="34" charset="0"/>
                          <a:ea typeface="Roboto Condensed Light" panose="020B0604020202020204" charset="0"/>
                          <a:cs typeface="Arial" panose="020B0604020202020204" pitchFamily="34" charset="0"/>
                          <a:sym typeface="Arial"/>
                        </a:rPr>
                        <a:t>influenzae</a:t>
                      </a:r>
                      <a:endPar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endParaRPr>
                    </a:p>
                    <a:p>
                      <a:pPr marL="285750" indent="-285750">
                        <a:buFont typeface="Wingdings" panose="05000000000000000000" pitchFamily="2" charset="2"/>
                        <a:buChar char="Ø"/>
                      </a:pPr>
                      <a:r>
                        <a:rPr lang="en-US" sz="24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Culture: </a:t>
                      </a:r>
                      <a:r>
                        <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Blood agar with </a:t>
                      </a:r>
                      <a:r>
                        <a:rPr lang="en-US" sz="2400" b="0"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S</a:t>
                      </a:r>
                      <a:r>
                        <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 </a:t>
                      </a:r>
                      <a:r>
                        <a:rPr lang="en-US" sz="2400" b="0"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aureus </a:t>
                      </a:r>
                      <a:r>
                        <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streak line shows </a:t>
                      </a:r>
                      <a:r>
                        <a:rPr lang="en-US" sz="2400" b="0" i="0" u="none" strike="noStrike" cap="none" baseline="0" dirty="0" err="1">
                          <a:solidFill>
                            <a:schemeClr val="tx1"/>
                          </a:solidFill>
                          <a:latin typeface="Arial" panose="020B0604020202020204" pitchFamily="34" charset="0"/>
                          <a:ea typeface="Roboto Condensed Light" panose="020B0604020202020204" charset="0"/>
                          <a:cs typeface="Arial" panose="020B0604020202020204" pitchFamily="34" charset="0"/>
                          <a:sym typeface="Arial"/>
                        </a:rPr>
                        <a:t>satellitism</a:t>
                      </a:r>
                      <a:r>
                        <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a:t>
                      </a:r>
                    </a:p>
                    <a:p>
                      <a:pPr marL="285750" indent="-285750">
                        <a:buFont typeface="Wingdings" panose="05000000000000000000" pitchFamily="2" charset="2"/>
                        <a:buChar char="Ø"/>
                      </a:pPr>
                      <a:r>
                        <a:rPr lang="en-US" sz="24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Biochemical identification: </a:t>
                      </a:r>
                      <a:r>
                        <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Disk test for X and V factor requirement shows growth surrounding combined XV disk</a:t>
                      </a:r>
                      <a:endParaRPr lang="en-US" sz="2400" dirty="0">
                        <a:solidFill>
                          <a:schemeClr val="tx1"/>
                        </a:solidFill>
                        <a:latin typeface="Arial" panose="020B0604020202020204" pitchFamily="34" charset="0"/>
                        <a:ea typeface="Roboto Condensed Light" panose="020B0604020202020204" charset="0"/>
                        <a:cs typeface="Arial" panose="020B0604020202020204" pitchFamily="34" charset="0"/>
                      </a:endParaRPr>
                    </a:p>
                  </a:txBody>
                  <a:tcPr>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23635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b="1"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Streptococcus </a:t>
                      </a:r>
                      <a:r>
                        <a:rPr lang="en-US" sz="2400" b="1" i="1" u="none" strike="noStrike" cap="none" baseline="0" dirty="0" err="1">
                          <a:solidFill>
                            <a:schemeClr val="tx1"/>
                          </a:solidFill>
                          <a:latin typeface="Arial" panose="020B0604020202020204" pitchFamily="34" charset="0"/>
                          <a:ea typeface="Roboto Condensed Light" panose="020B0604020202020204" charset="0"/>
                          <a:cs typeface="Arial" panose="020B0604020202020204" pitchFamily="34" charset="0"/>
                          <a:sym typeface="Arial"/>
                        </a:rPr>
                        <a:t>agalactiae</a:t>
                      </a:r>
                      <a:r>
                        <a:rPr lang="en-US" sz="2400" b="1"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 </a:t>
                      </a:r>
                      <a:endPar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endParaRPr>
                    </a:p>
                    <a:p>
                      <a:pPr marL="285750" indent="-285750">
                        <a:buFont typeface="Wingdings" panose="05000000000000000000" pitchFamily="2" charset="2"/>
                        <a:buChar char="Ø"/>
                      </a:pPr>
                      <a:r>
                        <a:rPr lang="en-US" sz="24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Culture: </a:t>
                      </a:r>
                      <a:r>
                        <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It produces β-hemolytic colonies on blood agar, which on smear shows gram-positive cocci in short chain</a:t>
                      </a:r>
                    </a:p>
                    <a:p>
                      <a:pPr marL="285750" indent="-285750">
                        <a:buFont typeface="Wingdings" panose="05000000000000000000" pitchFamily="2" charset="2"/>
                        <a:buChar char="Ø"/>
                      </a:pPr>
                      <a:r>
                        <a:rPr lang="en-US" sz="24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Biochemical identification: </a:t>
                      </a:r>
                      <a:r>
                        <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It shows CAMP test positive and resistance to bacitracin</a:t>
                      </a:r>
                    </a:p>
                    <a:p>
                      <a:pPr marL="285750" indent="-285750">
                        <a:buFont typeface="Wingdings" panose="05000000000000000000" pitchFamily="2" charset="2"/>
                        <a:buChar char="Ø"/>
                      </a:pPr>
                      <a:r>
                        <a:rPr lang="en-US" sz="2400" b="1" i="0" u="none" strike="noStrike" cap="none" baseline="0" dirty="0" err="1">
                          <a:solidFill>
                            <a:schemeClr val="tx1"/>
                          </a:solidFill>
                          <a:latin typeface="Arial" panose="020B0604020202020204" pitchFamily="34" charset="0"/>
                          <a:ea typeface="Roboto Condensed Light" panose="020B0604020202020204" charset="0"/>
                          <a:cs typeface="Arial" panose="020B0604020202020204" pitchFamily="34" charset="0"/>
                          <a:sym typeface="Arial"/>
                        </a:rPr>
                        <a:t>Serogrouping</a:t>
                      </a:r>
                      <a:r>
                        <a:rPr lang="en-US" sz="24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 </a:t>
                      </a:r>
                      <a:r>
                        <a:rPr lang="en-US" sz="24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with group specific antisera shows Lancefield group B</a:t>
                      </a:r>
                      <a:endParaRPr lang="en-US" sz="2400" dirty="0">
                        <a:solidFill>
                          <a:schemeClr val="tx1"/>
                        </a:solidFill>
                        <a:latin typeface="Arial" panose="020B0604020202020204" pitchFamily="34" charset="0"/>
                        <a:ea typeface="Roboto Condensed Light" panose="020B0604020202020204" charset="0"/>
                        <a:cs typeface="Arial" panose="020B0604020202020204" pitchFamily="34" charset="0"/>
                      </a:endParaRPr>
                    </a:p>
                  </a:txBody>
                  <a:tcPr>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54163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0E94-2133-8A3F-02F0-8AF3DB40B190}"/>
              </a:ext>
            </a:extLst>
          </p:cNvPr>
          <p:cNvSpPr>
            <a:spLocks noGrp="1"/>
          </p:cNvSpPr>
          <p:nvPr>
            <p:ph type="title"/>
          </p:nvPr>
        </p:nvSpPr>
        <p:spPr/>
        <p:txBody>
          <a:bodyPr/>
          <a:lstStyle/>
          <a:p>
            <a:endParaRPr lang="en-IN"/>
          </a:p>
        </p:txBody>
      </p:sp>
      <p:sp>
        <p:nvSpPr>
          <p:cNvPr id="4" name="Footer Placeholder 3">
            <a:extLst>
              <a:ext uri="{FF2B5EF4-FFF2-40B4-BE49-F238E27FC236}">
                <a16:creationId xmlns:a16="http://schemas.microsoft.com/office/drawing/2014/main" id="{92592F7E-D281-0D19-9DB2-770D4ED73D2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1D988D9-489C-AFB9-05FB-796DC328AF33}"/>
              </a:ext>
            </a:extLst>
          </p:cNvPr>
          <p:cNvSpPr>
            <a:spLocks noGrp="1"/>
          </p:cNvSpPr>
          <p:nvPr>
            <p:ph type="sldNum" sz="quarter" idx="12"/>
          </p:nvPr>
        </p:nvSpPr>
        <p:spPr/>
        <p:txBody>
          <a:bodyPr/>
          <a:lstStyle/>
          <a:p>
            <a:fld id="{55B86085-7322-425B-B5CF-2BA8B0D312B4}" type="slidenum">
              <a:rPr lang="en-IN" smtClean="0"/>
              <a:t>29</a:t>
            </a:fld>
            <a:endParaRPr lang="en-IN"/>
          </a:p>
        </p:txBody>
      </p:sp>
      <p:pic>
        <p:nvPicPr>
          <p:cNvPr id="6" name="Picture 5">
            <a:extLst>
              <a:ext uri="{FF2B5EF4-FFF2-40B4-BE49-F238E27FC236}">
                <a16:creationId xmlns:a16="http://schemas.microsoft.com/office/drawing/2014/main" id="{46335D84-06C8-073B-EC79-FAE1F8F66C31}"/>
              </a:ext>
            </a:extLst>
          </p:cNvPr>
          <p:cNvPicPr>
            <a:picLocks noChangeAspect="1"/>
          </p:cNvPicPr>
          <p:nvPr/>
        </p:nvPicPr>
        <p:blipFill>
          <a:blip r:embed="rId2"/>
          <a:stretch>
            <a:fillRect/>
          </a:stretch>
        </p:blipFill>
        <p:spPr>
          <a:xfrm>
            <a:off x="318499" y="286602"/>
            <a:ext cx="11589250" cy="6401873"/>
          </a:xfrm>
          <a:prstGeom prst="rect">
            <a:avLst/>
          </a:prstGeom>
        </p:spPr>
      </p:pic>
    </p:spTree>
    <p:extLst>
      <p:ext uri="{BB962C8B-B14F-4D97-AF65-F5344CB8AC3E}">
        <p14:creationId xmlns:p14="http://schemas.microsoft.com/office/powerpoint/2010/main" val="305180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990BAFCD-EA0A-47F4-8B00-AAB1E67A9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21D8EC4-8163-48C9-89D6-8555E98AB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a:extLst>
              <a:ext uri="{FF2B5EF4-FFF2-40B4-BE49-F238E27FC236}">
                <a16:creationId xmlns:a16="http://schemas.microsoft.com/office/drawing/2014/main" id="{326F819C-6374-444C-AEEA-62ACC1E82C68}"/>
              </a:ext>
            </a:extLst>
          </p:cNvPr>
          <p:cNvSpPr txBox="1">
            <a:spLocks noGrp="1"/>
          </p:cNvSpPr>
          <p:nvPr>
            <p:ph type="title"/>
          </p:nvPr>
        </p:nvSpPr>
        <p:spPr>
          <a:xfrm>
            <a:off x="1116218" y="5806440"/>
            <a:ext cx="10058400" cy="822960"/>
          </a:xfrm>
          <a:prstGeom prst="rect">
            <a:avLst/>
          </a:prstGeom>
        </p:spPr>
        <p:txBody>
          <a:bodyPr vert="horz" lIns="91440" tIns="45720" rIns="91440" bIns="45720" rtlCol="0" anchor="b">
            <a:normAutofit/>
          </a:bodyPr>
          <a:lstStyle/>
          <a:p>
            <a:r>
              <a:rPr lang="en-US" sz="3600" b="1" i="0" u="none" strike="noStrike" dirty="0">
                <a:solidFill>
                  <a:srgbClr val="FFFFFF"/>
                </a:solidFill>
              </a:rPr>
              <a:t>Table 23.1 </a:t>
            </a:r>
            <a:r>
              <a:rPr lang="en-US" sz="3600" b="0" i="0" u="none" strike="noStrike" dirty="0">
                <a:solidFill>
                  <a:srgbClr val="FFFFFF"/>
                </a:solidFill>
              </a:rPr>
              <a:t>Microorganisms that cause meningitis</a:t>
            </a:r>
            <a:endParaRPr lang="en-US" sz="3600" dirty="0">
              <a:solidFill>
                <a:srgbClr val="FFFFFF"/>
              </a:solidFill>
            </a:endParaRPr>
          </a:p>
        </p:txBody>
      </p:sp>
      <p:sp>
        <p:nvSpPr>
          <p:cNvPr id="23" name="Rectangle 22">
            <a:extLst>
              <a:ext uri="{FF2B5EF4-FFF2-40B4-BE49-F238E27FC236}">
                <a16:creationId xmlns:a16="http://schemas.microsoft.com/office/drawing/2014/main" id="{7B7C6C2A-33C4-4D5D-8EB1-A8803DCB7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C3F5C87-0B39-459B-92A9-DA039362BFE8}"/>
              </a:ext>
            </a:extLst>
          </p:cNvPr>
          <p:cNvPicPr>
            <a:picLocks noChangeAspect="1"/>
          </p:cNvPicPr>
          <p:nvPr/>
        </p:nvPicPr>
        <p:blipFill>
          <a:blip r:embed="rId2"/>
          <a:stretch>
            <a:fillRect/>
          </a:stretch>
        </p:blipFill>
        <p:spPr>
          <a:xfrm>
            <a:off x="386753" y="347686"/>
            <a:ext cx="11517330" cy="5634986"/>
          </a:xfrm>
          <a:prstGeom prst="rect">
            <a:avLst/>
          </a:prstGeom>
        </p:spPr>
      </p:pic>
    </p:spTree>
    <p:extLst>
      <p:ext uri="{BB962C8B-B14F-4D97-AF65-F5344CB8AC3E}">
        <p14:creationId xmlns:p14="http://schemas.microsoft.com/office/powerpoint/2010/main" val="773065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FFC6803-9FCB-F1E6-F87D-DD9FAB0E9BA5}"/>
              </a:ext>
            </a:extLst>
          </p:cNvPr>
          <p:cNvGraphicFramePr>
            <a:graphicFrameLocks noGrp="1"/>
          </p:cNvGraphicFramePr>
          <p:nvPr>
            <p:extLst>
              <p:ext uri="{D42A27DB-BD31-4B8C-83A1-F6EECF244321}">
                <p14:modId xmlns:p14="http://schemas.microsoft.com/office/powerpoint/2010/main" val="4049930900"/>
              </p:ext>
            </p:extLst>
          </p:nvPr>
        </p:nvGraphicFramePr>
        <p:xfrm>
          <a:off x="1097280" y="369870"/>
          <a:ext cx="10058400" cy="5630238"/>
        </p:xfrm>
        <a:graphic>
          <a:graphicData uri="http://schemas.openxmlformats.org/drawingml/2006/table">
            <a:tbl>
              <a:tblPr firstRow="1" bandRow="1">
                <a:gradFill rotWithShape="1">
                  <a:gsLst>
                    <a:gs pos="0">
                      <a:srgbClr val="92A8C8">
                        <a:tint val="50000"/>
                        <a:satMod val="300000"/>
                      </a:srgbClr>
                    </a:gs>
                    <a:gs pos="35000">
                      <a:srgbClr val="92A8C8">
                        <a:tint val="37000"/>
                        <a:satMod val="300000"/>
                      </a:srgbClr>
                    </a:gs>
                    <a:gs pos="100000">
                      <a:srgbClr val="92A8C8">
                        <a:tint val="15000"/>
                        <a:satMod val="350000"/>
                      </a:srgbClr>
                    </a:gs>
                  </a:gsLst>
                  <a:lin ang="16200000" scaled="1"/>
                </a:gradFill>
                <a:effectLst>
                  <a:outerShdw blurRad="40000" dist="20000" dir="5400000" rotWithShape="0">
                    <a:srgbClr val="000000">
                      <a:alpha val="38000"/>
                    </a:srgbClr>
                  </a:outerShdw>
                </a:effectLst>
              </a:tblPr>
              <a:tblGrid>
                <a:gridCol w="10058400">
                  <a:extLst>
                    <a:ext uri="{9D8B030D-6E8A-4147-A177-3AD203B41FA5}">
                      <a16:colId xmlns:a16="http://schemas.microsoft.com/office/drawing/2014/main" val="20000"/>
                    </a:ext>
                  </a:extLst>
                </a:gridCol>
              </a:tblGrid>
              <a:tr h="229137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Gram-negative bacilli meningitis</a:t>
                      </a:r>
                    </a:p>
                    <a:p>
                      <a:pPr marL="285750" indent="-285750">
                        <a:buFont typeface="Wingdings" panose="05000000000000000000" pitchFamily="2" charset="2"/>
                        <a:buChar char="Ø"/>
                      </a:pPr>
                      <a:r>
                        <a:rPr lang="it-IT" sz="2000" b="0"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Escherichia coli </a:t>
                      </a:r>
                      <a:r>
                        <a:rPr lang="it-IT"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and </a:t>
                      </a:r>
                      <a:r>
                        <a:rPr lang="it-IT" sz="2000" b="0"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Klebsiella </a:t>
                      </a:r>
                      <a:r>
                        <a:rPr lang="it-IT"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produce lactose-fermenting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colonies on MacConkey agar; identified by ICUT tests</a:t>
                      </a:r>
                    </a:p>
                    <a:p>
                      <a:pPr marL="285750" indent="-285750">
                        <a:buFont typeface="Wingdings" panose="05000000000000000000" pitchFamily="2" charset="2"/>
                        <a:buChar char="Ø"/>
                      </a:pP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Non-fermenters: </a:t>
                      </a:r>
                      <a:r>
                        <a:rPr lang="en-US" sz="2000" b="0"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Pseudomonas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is oxidase positive, whereas </a:t>
                      </a:r>
                      <a:r>
                        <a:rPr lang="en-US" sz="2000" b="0"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Acinetobacter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is oxidase negative. They produce non-lactose fermenting colonies; identified by ICUT tests</a:t>
                      </a:r>
                      <a:endParaRPr lang="en-US" sz="2000" dirty="0">
                        <a:solidFill>
                          <a:schemeClr val="tx1"/>
                        </a:solidFill>
                        <a:latin typeface="Arial" panose="020B0604020202020204" pitchFamily="34" charset="0"/>
                        <a:ea typeface="Roboto Condensed Light" panose="020B0604020202020204" charset="0"/>
                        <a:cs typeface="Arial" panose="020B0604020202020204" pitchFamily="34" charset="0"/>
                      </a:endParaRPr>
                    </a:p>
                  </a:txBody>
                  <a:tcPr>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9525" cap="flat" cmpd="sng" algn="ctr">
                      <a:solidFill>
                        <a:srgbClr val="92A8C8">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3388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b="1"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Listeria monocytogenes </a:t>
                      </a:r>
                    </a:p>
                    <a:p>
                      <a:pPr marL="285750" indent="-285750">
                        <a:buFont typeface="Wingdings" panose="05000000000000000000" pitchFamily="2" charset="2"/>
                        <a:buChar char="Ø"/>
                      </a:pPr>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Motility: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It shows </a:t>
                      </a:r>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tumbling type of motility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at 25°C but </a:t>
                      </a:r>
                      <a:r>
                        <a:rPr lang="en-US" sz="2000" b="0" i="0" u="none" strike="noStrike" cap="none" baseline="0" dirty="0" err="1">
                          <a:solidFill>
                            <a:schemeClr val="tx1"/>
                          </a:solidFill>
                          <a:latin typeface="Arial" panose="020B0604020202020204" pitchFamily="34" charset="0"/>
                          <a:ea typeface="Roboto Condensed Light" panose="020B0604020202020204" charset="0"/>
                          <a:cs typeface="Arial" panose="020B0604020202020204" pitchFamily="34" charset="0"/>
                          <a:sym typeface="Arial"/>
                        </a:rPr>
                        <a:t>nonmotile</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 at 37°C (called </a:t>
                      </a:r>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differential motility,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which is due to temperature dependent flagella expression)</a:t>
                      </a:r>
                    </a:p>
                    <a:p>
                      <a:pPr marL="285750" indent="-285750">
                        <a:buFont typeface="Wingdings" panose="05000000000000000000" pitchFamily="2" charset="2"/>
                        <a:buChar char="Ø"/>
                      </a:pPr>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Culture: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It grows on blood agar (β-hemolytic colonies), and chocolate agar.</a:t>
                      </a:r>
                    </a:p>
                    <a:p>
                      <a:r>
                        <a:rPr lang="en-US" sz="2000" b="0"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Note: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Selective media such as </a:t>
                      </a:r>
                      <a:r>
                        <a:rPr lang="en-US" sz="2000" b="1"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PALC AM agar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(containing mixture of antibiotics) may be useful for isolation of </a:t>
                      </a:r>
                      <a:r>
                        <a:rPr lang="en-US" sz="2000" b="0" i="1"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Listeria </a:t>
                      </a:r>
                      <a:r>
                        <a:rPr lang="en-US" sz="2000" b="0" i="0" u="none" strike="noStrike" cap="none" baseline="0" dirty="0">
                          <a:solidFill>
                            <a:schemeClr val="tx1"/>
                          </a:solidFill>
                          <a:latin typeface="Arial" panose="020B0604020202020204" pitchFamily="34" charset="0"/>
                          <a:ea typeface="Roboto Condensed Light" panose="020B0604020202020204" charset="0"/>
                          <a:cs typeface="Arial" panose="020B0604020202020204" pitchFamily="34" charset="0"/>
                          <a:sym typeface="Arial"/>
                        </a:rPr>
                        <a:t>from specimens such as food and environmental samples.</a:t>
                      </a:r>
                      <a:endParaRPr lang="en-US" sz="2000" dirty="0">
                        <a:solidFill>
                          <a:schemeClr val="tx1"/>
                        </a:solidFill>
                        <a:latin typeface="Arial" panose="020B0604020202020204" pitchFamily="34" charset="0"/>
                        <a:ea typeface="Roboto Condensed Light" panose="020B0604020202020204" charset="0"/>
                        <a:cs typeface="Arial" panose="020B0604020202020204" pitchFamily="34" charset="0"/>
                      </a:endParaRPr>
                    </a:p>
                  </a:txBody>
                  <a:tcPr>
                    <a:lnL w="9525" cap="flat" cmpd="sng" algn="ctr">
                      <a:solidFill>
                        <a:srgbClr val="92A8C8">
                          <a:shade val="95000"/>
                          <a:satMod val="105000"/>
                        </a:srgbClr>
                      </a:solidFill>
                      <a:prstDash val="solid"/>
                    </a:lnL>
                    <a:lnR w="9525" cap="flat" cmpd="sng" algn="ctr">
                      <a:solidFill>
                        <a:srgbClr val="92A8C8">
                          <a:shade val="95000"/>
                          <a:satMod val="105000"/>
                        </a:srgbClr>
                      </a:solidFill>
                      <a:prstDash val="solid"/>
                    </a:lnR>
                    <a:lnT w="25400" cap="flat" cmpd="sng" algn="ctr">
                      <a:solidFill>
                        <a:srgbClr val="FFFFFF"/>
                      </a:solidFill>
                      <a:prstDash val="solid"/>
                    </a:lnT>
                    <a:lnB w="9525" cap="flat" cmpd="sng" algn="ctr">
                      <a:solidFill>
                        <a:srgbClr val="92A8C8">
                          <a:shade val="95000"/>
                          <a:satMod val="105000"/>
                        </a:srgbClr>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8268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00415-A5D8-FA2C-68D7-3B9056C1E19A}"/>
              </a:ext>
            </a:extLst>
          </p:cNvPr>
          <p:cNvSpPr>
            <a:spLocks noGrp="1"/>
          </p:cNvSpPr>
          <p:nvPr>
            <p:ph idx="1"/>
          </p:nvPr>
        </p:nvSpPr>
        <p:spPr>
          <a:xfrm>
            <a:off x="1097280" y="452063"/>
            <a:ext cx="10058400" cy="5417031"/>
          </a:xfrm>
        </p:spPr>
        <p:style>
          <a:lnRef idx="2">
            <a:schemeClr val="dk1"/>
          </a:lnRef>
          <a:fillRef idx="1">
            <a:schemeClr val="lt1"/>
          </a:fillRef>
          <a:effectRef idx="0">
            <a:schemeClr val="dk1"/>
          </a:effectRef>
          <a:fontRef idx="minor">
            <a:schemeClr val="dk1"/>
          </a:fontRef>
        </p:style>
        <p:txBody>
          <a:bodyPr/>
          <a:lstStyle/>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2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Antimicrobial susceptibility test:</a:t>
            </a:r>
            <a:r>
              <a:rPr kumimoji="0" lang="en-US" sz="22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 done to initiate definitive antimicrobial therapy. </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2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Sensitivity: </a:t>
            </a:r>
            <a:r>
              <a:rPr kumimoji="0" lang="en-US" sz="22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CSF and blood cultures - take &gt;48 hours for identification – Sensitivity drops rapidly - prior antimicrobial therapy or delay in processing</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2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Rapid diagnostic tests:</a:t>
            </a:r>
            <a:r>
              <a:rPr kumimoji="0" lang="en-US" sz="22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 antigen detection or molecular test - considered to determine the bacterial etiology of pyogenic meningitis</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788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dirty="0" err="1">
                <a:latin typeface="Roboto Condensed Light" panose="020B0604020202020204" charset="0"/>
                <a:ea typeface="Roboto Condensed Light" panose="020B0604020202020204" charset="0"/>
              </a:rPr>
              <a:t>Listeriosis</a:t>
            </a:r>
            <a:endParaRPr lang="en-US" i="1" dirty="0">
              <a:solidFill>
                <a:schemeClr val="accent5"/>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US" sz="2933" dirty="0"/>
              <a:t>Caused by </a:t>
            </a:r>
            <a:r>
              <a:rPr lang="en-US" sz="2933" i="1" dirty="0"/>
              <a:t>Listeria monocytogenes</a:t>
            </a:r>
            <a:r>
              <a:rPr lang="en-US" sz="2933" dirty="0"/>
              <a:t> - food-borne pathogen that can cause serious infections, particularly in neonates, pregnant women and elderly people. </a:t>
            </a:r>
          </a:p>
          <a:p>
            <a:pPr>
              <a:lnSpc>
                <a:spcPct val="150000"/>
              </a:lnSpc>
            </a:pPr>
            <a:r>
              <a:rPr lang="en-US" sz="2933" dirty="0"/>
              <a:t>Also a ubiquitous saprophyte, known to cause epizootic disease in birds and animals</a:t>
            </a:r>
          </a:p>
        </p:txBody>
      </p:sp>
      <p:sp>
        <p:nvSpPr>
          <p:cNvPr id="192" name="Google Shape;192;p1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32</a:t>
            </a:fld>
            <a:endParaRPr kern="0">
              <a:solidFill>
                <a:srgbClr val="FFFFFF"/>
              </a:solidFill>
            </a:endParaRPr>
          </a:p>
        </p:txBody>
      </p:sp>
    </p:spTree>
    <p:extLst>
      <p:ext uri="{BB962C8B-B14F-4D97-AF65-F5344CB8AC3E}">
        <p14:creationId xmlns:p14="http://schemas.microsoft.com/office/powerpoint/2010/main" val="804305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i="1" dirty="0">
                <a:latin typeface="Roboto Condensed Light" panose="020B0604020202020204" charset="0"/>
                <a:ea typeface="Roboto Condensed Light" panose="020B0604020202020204" charset="0"/>
              </a:rPr>
              <a:t>Human Infection</a:t>
            </a:r>
            <a:endParaRPr lang="en-US" i="1" dirty="0">
              <a:solidFill>
                <a:schemeClr val="accent5"/>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IN" sz="2933" b="1" dirty="0"/>
              <a:t>Mode of transmission: </a:t>
            </a:r>
            <a:r>
              <a:rPr lang="en-IN" sz="2933" dirty="0"/>
              <a:t>through contaminated food, vertical transmission.</a:t>
            </a:r>
          </a:p>
          <a:p>
            <a:pPr>
              <a:lnSpc>
                <a:spcPct val="150000"/>
              </a:lnSpc>
            </a:pPr>
            <a:r>
              <a:rPr lang="en-IN" sz="2933" b="1" dirty="0"/>
              <a:t>Age: </a:t>
            </a:r>
            <a:r>
              <a:rPr lang="en-IN" sz="2933" dirty="0"/>
              <a:t>Extremes of age (neonate and old age)</a:t>
            </a:r>
          </a:p>
          <a:p>
            <a:pPr>
              <a:lnSpc>
                <a:spcPct val="150000"/>
              </a:lnSpc>
            </a:pPr>
            <a:r>
              <a:rPr lang="en-IN" sz="2933" dirty="0"/>
              <a:t>Use of proton pump inhibitors increases risk</a:t>
            </a:r>
            <a:endParaRPr lang="en-IN" sz="2933" i="1" dirty="0"/>
          </a:p>
          <a:p>
            <a:pPr>
              <a:lnSpc>
                <a:spcPct val="150000"/>
              </a:lnSpc>
            </a:pPr>
            <a:r>
              <a:rPr lang="en-IN" sz="2933" b="1" dirty="0"/>
              <a:t>Other risk factors: </a:t>
            </a:r>
            <a:r>
              <a:rPr lang="en-IN" sz="2933" dirty="0"/>
              <a:t>Pregnant women &amp;  immunocompromised individuals</a:t>
            </a:r>
          </a:p>
          <a:p>
            <a:pPr>
              <a:lnSpc>
                <a:spcPct val="150000"/>
              </a:lnSpc>
            </a:pPr>
            <a:endParaRPr lang="en-IN" sz="2933" dirty="0"/>
          </a:p>
        </p:txBody>
      </p:sp>
      <p:sp>
        <p:nvSpPr>
          <p:cNvPr id="192" name="Google Shape;192;p1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33</a:t>
            </a:fld>
            <a:endParaRPr kern="0">
              <a:solidFill>
                <a:srgbClr val="FFFFFF"/>
              </a:solidFill>
            </a:endParaRPr>
          </a:p>
        </p:txBody>
      </p:sp>
    </p:spTree>
    <p:extLst>
      <p:ext uri="{BB962C8B-B14F-4D97-AF65-F5344CB8AC3E}">
        <p14:creationId xmlns:p14="http://schemas.microsoft.com/office/powerpoint/2010/main" val="3793630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i="1" dirty="0">
                <a:latin typeface="Roboto Condensed Light" panose="020B0604020202020204" charset="0"/>
                <a:ea typeface="Roboto Condensed Light" panose="020B0604020202020204" charset="0"/>
              </a:rPr>
              <a:t>Human Infection </a:t>
            </a:r>
            <a:r>
              <a:rPr lang="en-US" i="1" dirty="0">
                <a:latin typeface="Roboto Condensed Light" panose="020B0604020202020204" charset="0"/>
                <a:ea typeface="Roboto Condensed Light" panose="020B0604020202020204" charset="0"/>
              </a:rPr>
              <a:t>(Cont..)</a:t>
            </a:r>
            <a:endParaRPr lang="en-US" i="1" dirty="0">
              <a:solidFill>
                <a:schemeClr val="accent5"/>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IN" sz="2933" dirty="0"/>
              <a:t>Survive refrigeration (4°C)- Commonly found in stored foods especially aged soft cheeses, packaged meats, milk and cold salads</a:t>
            </a:r>
          </a:p>
          <a:p>
            <a:pPr>
              <a:lnSpc>
                <a:spcPct val="150000"/>
              </a:lnSpc>
            </a:pPr>
            <a:r>
              <a:rPr lang="en-IN" sz="2933" dirty="0" err="1"/>
              <a:t>Listeriosis</a:t>
            </a:r>
            <a:r>
              <a:rPr lang="en-IN" sz="2933" dirty="0"/>
              <a:t> is most often sporadic, although outbreaks do occur</a:t>
            </a:r>
          </a:p>
          <a:p>
            <a:pPr>
              <a:lnSpc>
                <a:spcPct val="150000"/>
              </a:lnSpc>
            </a:pPr>
            <a:endParaRPr lang="en-IN" sz="2933" dirty="0"/>
          </a:p>
        </p:txBody>
      </p:sp>
      <p:sp>
        <p:nvSpPr>
          <p:cNvPr id="192" name="Google Shape;192;p1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34</a:t>
            </a:fld>
            <a:endParaRPr kern="0">
              <a:solidFill>
                <a:srgbClr val="FFFFFF"/>
              </a:solidFill>
            </a:endParaRPr>
          </a:p>
        </p:txBody>
      </p:sp>
    </p:spTree>
    <p:extLst>
      <p:ext uri="{BB962C8B-B14F-4D97-AF65-F5344CB8AC3E}">
        <p14:creationId xmlns:p14="http://schemas.microsoft.com/office/powerpoint/2010/main" val="716071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i="1" dirty="0">
                <a:latin typeface="Roboto Condensed Light" panose="020B0604020202020204" charset="0"/>
                <a:ea typeface="Roboto Condensed Light" panose="020B0604020202020204" charset="0"/>
              </a:rPr>
              <a:t>Pathogenesis</a:t>
            </a:r>
            <a:endParaRPr lang="en-US" i="1" dirty="0">
              <a:solidFill>
                <a:schemeClr val="accent5"/>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US" sz="2933" b="1" dirty="0"/>
              <a:t>Intracellular survival: </a:t>
            </a:r>
            <a:r>
              <a:rPr lang="en-US" sz="2933" dirty="0"/>
              <a:t>After entry into the intestinal epithelium - survives inside the host cell – lysis of phagosome by forming pores (mediated by </a:t>
            </a:r>
            <a:r>
              <a:rPr lang="en-US" sz="2933" dirty="0" err="1"/>
              <a:t>listeriolysin</a:t>
            </a:r>
            <a:r>
              <a:rPr lang="en-US" sz="2933" dirty="0"/>
              <a:t> O) - </a:t>
            </a:r>
            <a:r>
              <a:rPr lang="en-US" sz="2933" b="1" dirty="0"/>
              <a:t>host cell actin polymerization</a:t>
            </a:r>
            <a:r>
              <a:rPr lang="en-US" sz="2933" dirty="0"/>
              <a:t> - helps the bacterium to reach near the cell membrane.</a:t>
            </a:r>
          </a:p>
          <a:p>
            <a:pPr>
              <a:lnSpc>
                <a:spcPct val="150000"/>
              </a:lnSpc>
            </a:pPr>
            <a:r>
              <a:rPr lang="en-US" sz="2933" dirty="0"/>
              <a:t>Migrates to the adjacent epithelial cells/ macrophages by </a:t>
            </a:r>
            <a:r>
              <a:rPr lang="en-US" sz="2933" b="1" dirty="0"/>
              <a:t>direct cell-to-cell spread</a:t>
            </a:r>
            <a:r>
              <a:rPr lang="en-US" sz="2933" dirty="0"/>
              <a:t> - by </a:t>
            </a:r>
            <a:r>
              <a:rPr lang="en-US" sz="2933" dirty="0" err="1"/>
              <a:t>listeriopods</a:t>
            </a:r>
            <a:r>
              <a:rPr lang="en-US" sz="2933" dirty="0"/>
              <a:t>.</a:t>
            </a:r>
            <a:endParaRPr lang="en-IN" sz="2933" dirty="0"/>
          </a:p>
        </p:txBody>
      </p:sp>
      <p:sp>
        <p:nvSpPr>
          <p:cNvPr id="192" name="Google Shape;192;p1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35</a:t>
            </a:fld>
            <a:endParaRPr kern="0">
              <a:solidFill>
                <a:srgbClr val="FFFFFF"/>
              </a:solidFill>
            </a:endParaRPr>
          </a:p>
        </p:txBody>
      </p:sp>
    </p:spTree>
    <p:extLst>
      <p:ext uri="{BB962C8B-B14F-4D97-AF65-F5344CB8AC3E}">
        <p14:creationId xmlns:p14="http://schemas.microsoft.com/office/powerpoint/2010/main" val="3823796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i="1" dirty="0">
                <a:latin typeface="Roboto Condensed Light" panose="020B0604020202020204" charset="0"/>
                <a:ea typeface="Roboto Condensed Light" panose="020B0604020202020204" charset="0"/>
              </a:rPr>
              <a:t>Clinical Manifestations</a:t>
            </a:r>
            <a:endParaRPr lang="en-US" i="1" dirty="0">
              <a:solidFill>
                <a:schemeClr val="accent5"/>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IN" dirty="0"/>
              <a:t>Depends on the age of the patient and other risk factors</a:t>
            </a:r>
          </a:p>
          <a:p>
            <a:pPr>
              <a:lnSpc>
                <a:spcPct val="150000"/>
              </a:lnSpc>
            </a:pPr>
            <a:r>
              <a:rPr lang="en-IN" dirty="0"/>
              <a:t>Common serotypes 1/2a,1/2b &amp; 4</a:t>
            </a:r>
          </a:p>
          <a:p>
            <a:pPr>
              <a:lnSpc>
                <a:spcPct val="150000"/>
              </a:lnSpc>
            </a:pPr>
            <a:r>
              <a:rPr lang="en-IN" b="1" dirty="0"/>
              <a:t>Neonatal </a:t>
            </a:r>
            <a:r>
              <a:rPr lang="en-IN" b="1" dirty="0" err="1"/>
              <a:t>listeriosis</a:t>
            </a:r>
            <a:r>
              <a:rPr lang="en-IN" b="1" dirty="0"/>
              <a:t>: </a:t>
            </a:r>
            <a:r>
              <a:rPr lang="en-IN" dirty="0"/>
              <a:t>early-onset and late-onset neonatal disease</a:t>
            </a:r>
          </a:p>
          <a:p>
            <a:pPr>
              <a:lnSpc>
                <a:spcPct val="150000"/>
              </a:lnSpc>
            </a:pPr>
            <a:r>
              <a:rPr lang="en-IN" b="1" dirty="0"/>
              <a:t>In pregnant women:</a:t>
            </a:r>
          </a:p>
          <a:p>
            <a:pPr lvl="1">
              <a:buFont typeface="Wingdings" panose="05000000000000000000" pitchFamily="2" charset="2"/>
              <a:buChar char="Ø"/>
            </a:pPr>
            <a:r>
              <a:rPr lang="en-IN" dirty="0" err="1"/>
              <a:t>Fetal</a:t>
            </a:r>
            <a:r>
              <a:rPr lang="en-IN" dirty="0"/>
              <a:t> complications - abortion, preterm delivery</a:t>
            </a:r>
            <a:r>
              <a:rPr lang="en-IN" dirty="0">
                <a:sym typeface="Wingdings" panose="05000000000000000000" pitchFamily="2" charset="2"/>
              </a:rPr>
              <a:t> - </a:t>
            </a:r>
            <a:r>
              <a:rPr lang="en-IN" dirty="0"/>
              <a:t>early onset disease</a:t>
            </a:r>
          </a:p>
          <a:p>
            <a:pPr lvl="1">
              <a:buFont typeface="Wingdings" panose="05000000000000000000" pitchFamily="2" charset="2"/>
              <a:buChar char="Ø"/>
            </a:pPr>
            <a:r>
              <a:rPr lang="en-IN" dirty="0"/>
              <a:t>Maternal complications </a:t>
            </a:r>
            <a:r>
              <a:rPr lang="en-IN" dirty="0">
                <a:sym typeface="Wingdings" panose="05000000000000000000" pitchFamily="2" charset="2"/>
              </a:rPr>
              <a:t>-</a:t>
            </a:r>
            <a:r>
              <a:rPr lang="en-IN" dirty="0"/>
              <a:t> flu-like symptoms, </a:t>
            </a:r>
            <a:r>
              <a:rPr lang="en-IN" dirty="0" err="1"/>
              <a:t>bacteremia</a:t>
            </a:r>
            <a:r>
              <a:rPr lang="en-IN" dirty="0"/>
              <a:t> and rarely meningitis</a:t>
            </a:r>
          </a:p>
        </p:txBody>
      </p:sp>
      <p:sp>
        <p:nvSpPr>
          <p:cNvPr id="192" name="Google Shape;192;p1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36</a:t>
            </a:fld>
            <a:endParaRPr kern="0">
              <a:solidFill>
                <a:srgbClr val="FFFFFF"/>
              </a:solidFill>
            </a:endParaRPr>
          </a:p>
        </p:txBody>
      </p:sp>
    </p:spTree>
    <p:extLst>
      <p:ext uri="{BB962C8B-B14F-4D97-AF65-F5344CB8AC3E}">
        <p14:creationId xmlns:p14="http://schemas.microsoft.com/office/powerpoint/2010/main" val="3107348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i="1" dirty="0">
                <a:latin typeface="Roboto Condensed Light" panose="020B0604020202020204" charset="0"/>
                <a:ea typeface="Roboto Condensed Light" panose="020B0604020202020204" charset="0"/>
              </a:rPr>
              <a:t>Clinical Manifestations </a:t>
            </a:r>
            <a:r>
              <a:rPr lang="en-US" i="1" dirty="0">
                <a:latin typeface="Roboto Condensed Light" panose="020B0604020202020204" charset="0"/>
                <a:ea typeface="Roboto Condensed Light" panose="020B0604020202020204" charset="0"/>
              </a:rPr>
              <a:t>(Cont..)</a:t>
            </a:r>
            <a:endParaRPr lang="en-US" i="1" dirty="0">
              <a:solidFill>
                <a:schemeClr val="accent5"/>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IN" sz="2933" b="1" dirty="0"/>
              <a:t>Adults:</a:t>
            </a:r>
          </a:p>
          <a:p>
            <a:pPr>
              <a:lnSpc>
                <a:spcPct val="150000"/>
              </a:lnSpc>
              <a:buFont typeface="Wingdings" panose="05000000000000000000" pitchFamily="2" charset="2"/>
              <a:buChar char="Ø"/>
            </a:pPr>
            <a:r>
              <a:rPr lang="en-IN" sz="2933" dirty="0" err="1"/>
              <a:t>Bacteremia</a:t>
            </a:r>
            <a:r>
              <a:rPr lang="en-IN" sz="2933" dirty="0"/>
              <a:t> and meningitis</a:t>
            </a:r>
          </a:p>
          <a:p>
            <a:pPr>
              <a:lnSpc>
                <a:spcPct val="150000"/>
              </a:lnSpc>
              <a:buFont typeface="Wingdings" panose="05000000000000000000" pitchFamily="2" charset="2"/>
              <a:buChar char="Ø"/>
            </a:pPr>
            <a:r>
              <a:rPr lang="en-IN" sz="2933" dirty="0"/>
              <a:t>Risk factors - immunosuppression (steroid therapy, HIV, diabetes, malignancy)</a:t>
            </a:r>
          </a:p>
          <a:p>
            <a:pPr>
              <a:lnSpc>
                <a:spcPct val="150000"/>
              </a:lnSpc>
              <a:buFont typeface="Wingdings" panose="05000000000000000000" pitchFamily="2" charset="2"/>
              <a:buChar char="Ø"/>
            </a:pPr>
            <a:r>
              <a:rPr lang="en-IN" sz="2933" dirty="0"/>
              <a:t>Gastroenteritis following consumption of contaminated milk, meat and salads.</a:t>
            </a:r>
          </a:p>
        </p:txBody>
      </p:sp>
      <p:sp>
        <p:nvSpPr>
          <p:cNvPr id="192" name="Google Shape;192;p1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37</a:t>
            </a:fld>
            <a:endParaRPr kern="0">
              <a:solidFill>
                <a:srgbClr val="FFFFFF"/>
              </a:solidFill>
            </a:endParaRPr>
          </a:p>
        </p:txBody>
      </p:sp>
    </p:spTree>
    <p:extLst>
      <p:ext uri="{BB962C8B-B14F-4D97-AF65-F5344CB8AC3E}">
        <p14:creationId xmlns:p14="http://schemas.microsoft.com/office/powerpoint/2010/main" val="2074799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3200" i="1" dirty="0">
                <a:latin typeface="Roboto Condensed Light" panose="020B0604020202020204" charset="0"/>
                <a:ea typeface="Roboto Condensed Light" panose="020B0604020202020204" charset="0"/>
              </a:rPr>
              <a:t>Differences between early- and late-onset neonatal </a:t>
            </a:r>
            <a:r>
              <a:rPr lang="en-US" sz="3200" i="1" dirty="0" err="1">
                <a:latin typeface="Roboto Condensed Light" panose="020B0604020202020204" charset="0"/>
                <a:ea typeface="Roboto Condensed Light" panose="020B0604020202020204" charset="0"/>
              </a:rPr>
              <a:t>listeriosis</a:t>
            </a:r>
            <a:endParaRPr lang="en-US" sz="3200" i="1" dirty="0">
              <a:solidFill>
                <a:schemeClr val="accent5"/>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2" name="Google Shape;192;p1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38</a:t>
            </a:fld>
            <a:endParaRPr kern="0">
              <a:solidFill>
                <a:srgbClr val="FFFFFF"/>
              </a:solidFill>
            </a:endParaRPr>
          </a:p>
        </p:txBody>
      </p:sp>
      <p:graphicFrame>
        <p:nvGraphicFramePr>
          <p:cNvPr id="4" name="Table 3"/>
          <p:cNvGraphicFramePr>
            <a:graphicFrameLocks noGrp="1"/>
          </p:cNvGraphicFramePr>
          <p:nvPr/>
        </p:nvGraphicFramePr>
        <p:xfrm>
          <a:off x="203200" y="1845475"/>
          <a:ext cx="11826240" cy="4285751"/>
        </p:xfrm>
        <a:graphic>
          <a:graphicData uri="http://schemas.openxmlformats.org/drawingml/2006/table">
            <a:tbl>
              <a:tblPr firstRow="1" bandRow="1">
                <a:tableStyleId>{69C7853C-536D-4A76-A0AE-DD22124D55A5}</a:tableStyleId>
              </a:tblPr>
              <a:tblGrid>
                <a:gridCol w="5913120">
                  <a:extLst>
                    <a:ext uri="{9D8B030D-6E8A-4147-A177-3AD203B41FA5}">
                      <a16:colId xmlns:a16="http://schemas.microsoft.com/office/drawing/2014/main" val="20000"/>
                    </a:ext>
                  </a:extLst>
                </a:gridCol>
                <a:gridCol w="5913120">
                  <a:extLst>
                    <a:ext uri="{9D8B030D-6E8A-4147-A177-3AD203B41FA5}">
                      <a16:colId xmlns:a16="http://schemas.microsoft.com/office/drawing/2014/main" val="20001"/>
                    </a:ext>
                  </a:extLst>
                </a:gridCol>
              </a:tblGrid>
              <a:tr h="494453">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nSpc>
                          <a:spcPct val="115000"/>
                        </a:lnSpc>
                        <a:spcAft>
                          <a:spcPts val="0"/>
                        </a:spcAft>
                      </a:pPr>
                      <a:r>
                        <a:rPr lang="en-IN" sz="1900" b="1" dirty="0">
                          <a:solidFill>
                            <a:schemeClr val="tx1"/>
                          </a:solidFill>
                          <a:latin typeface="Roboto Condensed Light" panose="020B0604020202020204" charset="0"/>
                          <a:ea typeface="Roboto Condensed Light" panose="020B0604020202020204" charset="0"/>
                        </a:rPr>
                        <a:t>Early onset neonatal disease</a:t>
                      </a:r>
                      <a:endParaRPr lang="en-IN" sz="1900" b="1" dirty="0">
                        <a:solidFill>
                          <a:schemeClr val="tx1"/>
                        </a:solidFill>
                        <a:latin typeface="Roboto Condensed Light" panose="020B0604020202020204" charset="0"/>
                        <a:ea typeface="Roboto Condensed Light" panose="020B0604020202020204" charset="0"/>
                        <a:cs typeface="Tunga"/>
                      </a:endParaRPr>
                    </a:p>
                  </a:txBody>
                  <a:tcPr marL="25400" marR="25400" marT="25400" marB="25400" anchor="b"/>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nSpc>
                          <a:spcPct val="115000"/>
                        </a:lnSpc>
                        <a:spcAft>
                          <a:spcPts val="0"/>
                        </a:spcAft>
                      </a:pPr>
                      <a:r>
                        <a:rPr lang="en-IN" sz="1900" b="1" dirty="0">
                          <a:solidFill>
                            <a:schemeClr val="tx1"/>
                          </a:solidFill>
                          <a:latin typeface="Roboto Condensed Light" panose="020B0604020202020204" charset="0"/>
                          <a:ea typeface="Roboto Condensed Light" panose="020B0604020202020204" charset="0"/>
                        </a:rPr>
                        <a:t>Late onset neonatal disease</a:t>
                      </a:r>
                      <a:endParaRPr lang="en-IN" sz="1900" b="1" dirty="0">
                        <a:solidFill>
                          <a:schemeClr val="tx1"/>
                        </a:solidFill>
                        <a:latin typeface="Roboto Condensed Light" panose="020B0604020202020204" charset="0"/>
                        <a:ea typeface="Roboto Condensed Light" panose="020B0604020202020204" charset="0"/>
                        <a:cs typeface="Tunga"/>
                      </a:endParaRPr>
                    </a:p>
                  </a:txBody>
                  <a:tcPr marL="25400" marR="25400" marT="25400" marB="25400" anchor="b"/>
                </a:tc>
                <a:extLst>
                  <a:ext uri="{0D108BD9-81ED-4DB2-BD59-A6C34878D82A}">
                    <a16:rowId xmlns:a16="http://schemas.microsoft.com/office/drawing/2014/main" val="10000"/>
                  </a:ext>
                </a:extLst>
              </a:tr>
              <a:tr h="494453">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b="0" dirty="0">
                          <a:solidFill>
                            <a:schemeClr val="tx1"/>
                          </a:solidFill>
                          <a:latin typeface="Roboto Condensed Light" panose="020B0604020202020204" charset="0"/>
                          <a:ea typeface="Roboto Condensed Light" panose="020B0604020202020204" charset="0"/>
                        </a:rPr>
                        <a:t>Occurs &lt;5 days of birth</a:t>
                      </a:r>
                      <a:r>
                        <a:rPr lang="en-IN" sz="1900" b="0" baseline="0" dirty="0">
                          <a:solidFill>
                            <a:schemeClr val="tx1"/>
                          </a:solidFill>
                          <a:latin typeface="Roboto Condensed Light" panose="020B0604020202020204" charset="0"/>
                          <a:ea typeface="Roboto Condensed Light" panose="020B0604020202020204" charset="0"/>
                        </a:rPr>
                        <a:t> </a:t>
                      </a:r>
                      <a:r>
                        <a:rPr lang="en-IN" sz="1900" b="0" dirty="0">
                          <a:solidFill>
                            <a:schemeClr val="tx1"/>
                          </a:solidFill>
                          <a:latin typeface="Roboto Condensed Light" panose="020B0604020202020204" charset="0"/>
                          <a:ea typeface="Roboto Condensed Light" panose="020B0604020202020204" charset="0"/>
                        </a:rPr>
                        <a:t>(Mean age-1.5 days)</a:t>
                      </a:r>
                      <a:endParaRPr lang="en-IN" sz="1900" b="0" dirty="0">
                        <a:solidFill>
                          <a:schemeClr val="tx1"/>
                        </a:solidFill>
                        <a:latin typeface="Roboto Condensed Light" panose="020B0604020202020204" charset="0"/>
                        <a:ea typeface="Roboto Condensed Light" panose="020B0604020202020204" charset="0"/>
                        <a:cs typeface="Tunga"/>
                      </a:endParaRPr>
                    </a:p>
                  </a:txBody>
                  <a:tcPr marL="40640" marR="40640" marT="40640" marB="40640"/>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b="0">
                          <a:solidFill>
                            <a:schemeClr val="tx1"/>
                          </a:solidFill>
                          <a:latin typeface="Roboto Condensed Light" panose="020B0604020202020204" charset="0"/>
                          <a:ea typeface="Roboto Condensed Light" panose="020B0604020202020204" charset="0"/>
                        </a:rPr>
                        <a:t>Occurs &gt;5 days of birth (Mean age-14.2 days)</a:t>
                      </a:r>
                      <a:endParaRPr lang="en-IN" sz="1900" b="0">
                        <a:solidFill>
                          <a:schemeClr val="tx1"/>
                        </a:solidFill>
                        <a:latin typeface="Roboto Condensed Light" panose="020B0604020202020204" charset="0"/>
                        <a:ea typeface="Roboto Condensed Light" panose="020B0604020202020204" charset="0"/>
                        <a:cs typeface="Tunga"/>
                      </a:endParaRPr>
                    </a:p>
                  </a:txBody>
                  <a:tcPr marL="40640" marR="40640" marT="40640" marB="40640"/>
                </a:tc>
                <a:extLst>
                  <a:ext uri="{0D108BD9-81ED-4DB2-BD59-A6C34878D82A}">
                    <a16:rowId xmlns:a16="http://schemas.microsoft.com/office/drawing/2014/main" val="10001"/>
                  </a:ext>
                </a:extLst>
              </a:tr>
              <a:tr h="494453">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b="0" dirty="0">
                          <a:solidFill>
                            <a:schemeClr val="tx1"/>
                          </a:solidFill>
                          <a:latin typeface="Roboto Condensed Light" panose="020B0604020202020204" charset="0"/>
                          <a:ea typeface="Roboto Condensed Light" panose="020B0604020202020204" charset="0"/>
                        </a:rPr>
                        <a:t>Acquired from- maternal genital flora</a:t>
                      </a:r>
                      <a:endParaRPr lang="en-IN" sz="1900" b="0" dirty="0">
                        <a:solidFill>
                          <a:schemeClr val="tx1"/>
                        </a:solidFill>
                        <a:latin typeface="Roboto Condensed Light" panose="020B0604020202020204" charset="0"/>
                        <a:ea typeface="Roboto Condensed Light" panose="020B0604020202020204" charset="0"/>
                        <a:cs typeface="Tunga"/>
                      </a:endParaRPr>
                    </a:p>
                  </a:txBody>
                  <a:tcPr marL="40640" marR="40640" marT="40640" marB="40640"/>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b="0">
                          <a:solidFill>
                            <a:schemeClr val="tx1"/>
                          </a:solidFill>
                          <a:latin typeface="Roboto Condensed Light" panose="020B0604020202020204" charset="0"/>
                          <a:ea typeface="Roboto Condensed Light" panose="020B0604020202020204" charset="0"/>
                        </a:rPr>
                        <a:t>Acquired from- environment</a:t>
                      </a:r>
                      <a:endParaRPr lang="en-IN" sz="1900" b="0">
                        <a:solidFill>
                          <a:schemeClr val="tx1"/>
                        </a:solidFill>
                        <a:latin typeface="Roboto Condensed Light" panose="020B0604020202020204" charset="0"/>
                        <a:ea typeface="Roboto Condensed Light" panose="020B0604020202020204" charset="0"/>
                        <a:cs typeface="Tunga"/>
                      </a:endParaRPr>
                    </a:p>
                  </a:txBody>
                  <a:tcPr marL="40640" marR="40640" marT="40640" marB="40640"/>
                </a:tc>
                <a:extLst>
                  <a:ext uri="{0D108BD9-81ED-4DB2-BD59-A6C34878D82A}">
                    <a16:rowId xmlns:a16="http://schemas.microsoft.com/office/drawing/2014/main" val="10002"/>
                  </a:ext>
                </a:extLst>
              </a:tr>
              <a:tr h="713063">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b="0" dirty="0">
                          <a:solidFill>
                            <a:schemeClr val="tx1"/>
                          </a:solidFill>
                          <a:latin typeface="Roboto Condensed Light" panose="020B0604020202020204" charset="0"/>
                          <a:ea typeface="Roboto Condensed Light" panose="020B0604020202020204" charset="0"/>
                        </a:rPr>
                        <a:t>Associated with-</a:t>
                      </a:r>
                      <a:r>
                        <a:rPr lang="en-IN" sz="1900" b="0" baseline="0" dirty="0">
                          <a:solidFill>
                            <a:schemeClr val="tx1"/>
                          </a:solidFill>
                          <a:latin typeface="Roboto Condensed Light" panose="020B0604020202020204" charset="0"/>
                          <a:ea typeface="Roboto Condensed Light" panose="020B0604020202020204" charset="0"/>
                        </a:rPr>
                        <a:t> </a:t>
                      </a:r>
                      <a:r>
                        <a:rPr lang="en-IN" sz="1900" b="0" dirty="0">
                          <a:solidFill>
                            <a:schemeClr val="tx1"/>
                          </a:solidFill>
                          <a:latin typeface="Roboto Condensed Light" panose="020B0604020202020204" charset="0"/>
                          <a:ea typeface="Roboto Condensed Light" panose="020B0604020202020204" charset="0"/>
                        </a:rPr>
                        <a:t>Obstetrical complications -  premature delivery &amp; low birth weight</a:t>
                      </a:r>
                      <a:endParaRPr lang="en-IN" sz="1900" b="0" dirty="0">
                        <a:solidFill>
                          <a:schemeClr val="tx1"/>
                        </a:solidFill>
                        <a:latin typeface="Roboto Condensed Light" panose="020B0604020202020204" charset="0"/>
                        <a:ea typeface="Roboto Condensed Light" panose="020B0604020202020204" charset="0"/>
                        <a:cs typeface="Tunga"/>
                      </a:endParaRPr>
                    </a:p>
                  </a:txBody>
                  <a:tcPr marL="40640" marR="40640" marT="40640" marB="40640"/>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b="0" dirty="0">
                          <a:solidFill>
                            <a:schemeClr val="tx1"/>
                          </a:solidFill>
                          <a:latin typeface="Roboto Condensed Light" panose="020B0604020202020204" charset="0"/>
                          <a:ea typeface="Roboto Condensed Light" panose="020B0604020202020204" charset="0"/>
                        </a:rPr>
                        <a:t>Not associated </a:t>
                      </a:r>
                      <a:endParaRPr lang="en-IN" sz="1900" b="0" dirty="0">
                        <a:solidFill>
                          <a:schemeClr val="tx1"/>
                        </a:solidFill>
                        <a:latin typeface="Roboto Condensed Light" panose="020B0604020202020204" charset="0"/>
                        <a:ea typeface="Roboto Condensed Light" panose="020B0604020202020204" charset="0"/>
                        <a:cs typeface="Tunga"/>
                      </a:endParaRPr>
                    </a:p>
                  </a:txBody>
                  <a:tcPr marL="40640" marR="40640" marT="40640" marB="40640"/>
                </a:tc>
                <a:extLst>
                  <a:ext uri="{0D108BD9-81ED-4DB2-BD59-A6C34878D82A}">
                    <a16:rowId xmlns:a16="http://schemas.microsoft.com/office/drawing/2014/main" val="10003"/>
                  </a:ext>
                </a:extLst>
              </a:tr>
              <a:tr h="452136">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dirty="0">
                          <a:latin typeface="Roboto Condensed Light" panose="020B0604020202020204" charset="0"/>
                          <a:ea typeface="Roboto Condensed Light" panose="020B0604020202020204" charset="0"/>
                        </a:rPr>
                        <a:t>Most common - neonatal sepsis</a:t>
                      </a:r>
                      <a:endParaRPr lang="en-IN" sz="1900" dirty="0">
                        <a:latin typeface="Roboto Condensed Light" panose="020B0604020202020204" charset="0"/>
                        <a:ea typeface="Roboto Condensed Light" panose="020B0604020202020204" charset="0"/>
                        <a:cs typeface="Tunga"/>
                      </a:endParaRPr>
                    </a:p>
                  </a:txBody>
                  <a:tcPr marL="40640" marR="40640" marT="40640" marB="40640"/>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dirty="0">
                          <a:latin typeface="Roboto Condensed Light" panose="020B0604020202020204" charset="0"/>
                          <a:ea typeface="Roboto Condensed Light" panose="020B0604020202020204" charset="0"/>
                        </a:rPr>
                        <a:t>Most common -</a:t>
                      </a:r>
                      <a:r>
                        <a:rPr lang="en-IN" sz="1900" baseline="0" dirty="0">
                          <a:latin typeface="Roboto Condensed Light" panose="020B0604020202020204" charset="0"/>
                          <a:ea typeface="Roboto Condensed Light" panose="020B0604020202020204" charset="0"/>
                        </a:rPr>
                        <a:t> </a:t>
                      </a:r>
                      <a:r>
                        <a:rPr lang="en-IN" sz="1900" dirty="0">
                          <a:latin typeface="Roboto Condensed Light" panose="020B0604020202020204" charset="0"/>
                          <a:ea typeface="Roboto Condensed Light" panose="020B0604020202020204" charset="0"/>
                        </a:rPr>
                        <a:t>neonatal meningitis</a:t>
                      </a:r>
                      <a:endParaRPr lang="en-IN" sz="1900" dirty="0">
                        <a:latin typeface="Roboto Condensed Light" panose="020B0604020202020204" charset="0"/>
                        <a:ea typeface="Roboto Condensed Light" panose="020B0604020202020204" charset="0"/>
                        <a:cs typeface="Tunga"/>
                      </a:endParaRPr>
                    </a:p>
                  </a:txBody>
                  <a:tcPr marL="40640" marR="40640" marT="40640" marB="40640"/>
                </a:tc>
                <a:extLst>
                  <a:ext uri="{0D108BD9-81ED-4DB2-BD59-A6C34878D82A}">
                    <a16:rowId xmlns:a16="http://schemas.microsoft.com/office/drawing/2014/main" val="10004"/>
                  </a:ext>
                </a:extLst>
              </a:tr>
              <a:tr h="713063">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dirty="0" err="1">
                          <a:latin typeface="Roboto Condensed Light" panose="020B0604020202020204" charset="0"/>
                          <a:ea typeface="Roboto Condensed Light" panose="020B0604020202020204" charset="0"/>
                        </a:rPr>
                        <a:t>Granulomatosis</a:t>
                      </a:r>
                      <a:r>
                        <a:rPr lang="en-IN" sz="1900" dirty="0">
                          <a:latin typeface="Roboto Condensed Light" panose="020B0604020202020204" charset="0"/>
                          <a:ea typeface="Roboto Condensed Light" panose="020B0604020202020204" charset="0"/>
                        </a:rPr>
                        <a:t> </a:t>
                      </a:r>
                      <a:r>
                        <a:rPr lang="en-IN" sz="1900" dirty="0" err="1">
                          <a:latin typeface="Roboto Condensed Light" panose="020B0604020202020204" charset="0"/>
                          <a:ea typeface="Roboto Condensed Light" panose="020B0604020202020204" charset="0"/>
                        </a:rPr>
                        <a:t>infantiseptica</a:t>
                      </a:r>
                      <a:r>
                        <a:rPr lang="en-IN" sz="1900" dirty="0">
                          <a:latin typeface="Roboto Condensed Light" panose="020B0604020202020204" charset="0"/>
                          <a:ea typeface="Roboto Condensed Light" panose="020B0604020202020204" charset="0"/>
                        </a:rPr>
                        <a:t>- miliary micro abscesses and granulomas, most often in the skin, liver, and spleen</a:t>
                      </a:r>
                      <a:endParaRPr lang="en-IN" sz="1900" dirty="0">
                        <a:latin typeface="Roboto Condensed Light" panose="020B0604020202020204" charset="0"/>
                        <a:ea typeface="Roboto Condensed Light" panose="020B0604020202020204" charset="0"/>
                        <a:cs typeface="Tunga"/>
                      </a:endParaRPr>
                    </a:p>
                  </a:txBody>
                  <a:tcPr marL="40640" marR="40640" marT="40640" marB="40640"/>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a:latin typeface="Roboto Condensed Light" panose="020B0604020202020204" charset="0"/>
                          <a:ea typeface="Roboto Condensed Light" panose="020B0604020202020204" charset="0"/>
                        </a:rPr>
                        <a:t>Not seen</a:t>
                      </a:r>
                      <a:endParaRPr lang="en-IN" sz="1900">
                        <a:latin typeface="Roboto Condensed Light" panose="020B0604020202020204" charset="0"/>
                        <a:ea typeface="Roboto Condensed Light" panose="020B0604020202020204" charset="0"/>
                        <a:cs typeface="Tunga"/>
                      </a:endParaRPr>
                    </a:p>
                  </a:txBody>
                  <a:tcPr marL="40640" marR="40640" marT="40640" marB="40640"/>
                </a:tc>
                <a:extLst>
                  <a:ext uri="{0D108BD9-81ED-4DB2-BD59-A6C34878D82A}">
                    <a16:rowId xmlns:a16="http://schemas.microsoft.com/office/drawing/2014/main" val="10005"/>
                  </a:ext>
                </a:extLst>
              </a:tr>
              <a:tr h="407113">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dirty="0">
                          <a:latin typeface="Roboto Condensed Light" panose="020B0604020202020204" charset="0"/>
                          <a:ea typeface="Roboto Condensed Light" panose="020B0604020202020204" charset="0"/>
                        </a:rPr>
                        <a:t>Mortality rate  &gt;30%</a:t>
                      </a:r>
                      <a:endParaRPr lang="en-IN" sz="1900" dirty="0">
                        <a:latin typeface="Roboto Condensed Light" panose="020B0604020202020204" charset="0"/>
                        <a:ea typeface="Roboto Condensed Light" panose="020B0604020202020204" charset="0"/>
                        <a:cs typeface="Tunga"/>
                      </a:endParaRPr>
                    </a:p>
                  </a:txBody>
                  <a:tcPr marL="40640" marR="40640" marT="40640" marB="40640"/>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dirty="0">
                          <a:latin typeface="Roboto Condensed Light" panose="020B0604020202020204" charset="0"/>
                          <a:ea typeface="Roboto Condensed Light" panose="020B0604020202020204" charset="0"/>
                        </a:rPr>
                        <a:t>Mortality rate &lt;10%</a:t>
                      </a:r>
                      <a:endParaRPr lang="en-IN" sz="1900" dirty="0">
                        <a:latin typeface="Roboto Condensed Light" panose="020B0604020202020204" charset="0"/>
                        <a:ea typeface="Roboto Condensed Light" panose="020B0604020202020204" charset="0"/>
                        <a:cs typeface="Tunga"/>
                      </a:endParaRPr>
                    </a:p>
                  </a:txBody>
                  <a:tcPr marL="40640" marR="40640" marT="40640" marB="40640"/>
                </a:tc>
                <a:extLst>
                  <a:ext uri="{0D108BD9-81ED-4DB2-BD59-A6C34878D82A}">
                    <a16:rowId xmlns:a16="http://schemas.microsoft.com/office/drawing/2014/main" val="10006"/>
                  </a:ext>
                </a:extLst>
              </a:tr>
              <a:tr h="494453">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a:latin typeface="Roboto Condensed Light" panose="020B0604020202020204" charset="0"/>
                          <a:ea typeface="Roboto Condensed Light" panose="020B0604020202020204" charset="0"/>
                        </a:rPr>
                        <a:t> Does not cause nosocomial outbreaks</a:t>
                      </a:r>
                      <a:endParaRPr lang="en-IN" sz="1900">
                        <a:latin typeface="Roboto Condensed Light" panose="020B0604020202020204" charset="0"/>
                        <a:ea typeface="Roboto Condensed Light" panose="020B0604020202020204" charset="0"/>
                        <a:cs typeface="Tunga"/>
                      </a:endParaRPr>
                    </a:p>
                  </a:txBody>
                  <a:tcPr marL="40640" marR="40640" marT="40640" marB="40640"/>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0"/>
                        </a:spcAft>
                      </a:pPr>
                      <a:r>
                        <a:rPr lang="en-IN" sz="1900" dirty="0">
                          <a:latin typeface="Roboto Condensed Light" panose="020B0604020202020204" charset="0"/>
                          <a:ea typeface="Roboto Condensed Light" panose="020B0604020202020204" charset="0"/>
                        </a:rPr>
                        <a:t>Nosocomial outbreaks are seen</a:t>
                      </a:r>
                      <a:endParaRPr lang="en-IN" sz="1900" dirty="0">
                        <a:latin typeface="Roboto Condensed Light" panose="020B0604020202020204" charset="0"/>
                        <a:ea typeface="Roboto Condensed Light" panose="020B0604020202020204" charset="0"/>
                        <a:cs typeface="Tunga"/>
                      </a:endParaRPr>
                    </a:p>
                  </a:txBody>
                  <a:tcPr marL="40640" marR="40640" marT="40640" marB="4064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77438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i="1" dirty="0">
                <a:latin typeface="Roboto Condensed Light" panose="020B0604020202020204" charset="0"/>
                <a:ea typeface="Roboto Condensed Light" panose="020B0604020202020204" charset="0"/>
              </a:rPr>
              <a:t>Treatment of </a:t>
            </a:r>
            <a:r>
              <a:rPr lang="en-US" sz="4267" i="1" dirty="0" err="1">
                <a:latin typeface="Roboto Condensed Light" panose="020B0604020202020204" charset="0"/>
                <a:ea typeface="Roboto Condensed Light" panose="020B0604020202020204" charset="0"/>
              </a:rPr>
              <a:t>Listeriosis</a:t>
            </a:r>
            <a:endParaRPr lang="en-US" i="1" dirty="0">
              <a:solidFill>
                <a:schemeClr val="accent5"/>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US" sz="2933" b="1" dirty="0"/>
              <a:t>Meningitis: </a:t>
            </a:r>
            <a:r>
              <a:rPr lang="en-US" sz="2933" dirty="0"/>
              <a:t>Ampicillin - drug of choice, given for 2–3 weeks in combination with gentamicin for synergistic effect</a:t>
            </a:r>
          </a:p>
          <a:p>
            <a:pPr>
              <a:lnSpc>
                <a:spcPct val="150000"/>
              </a:lnSpc>
            </a:pPr>
            <a:r>
              <a:rPr lang="en-US" sz="2933" dirty="0" err="1"/>
              <a:t>Cotrimoxazole</a:t>
            </a:r>
            <a:r>
              <a:rPr lang="en-US" sz="2933" dirty="0"/>
              <a:t> is given for patients with penicillin allergy</a:t>
            </a:r>
          </a:p>
          <a:p>
            <a:pPr>
              <a:lnSpc>
                <a:spcPct val="150000"/>
              </a:lnSpc>
            </a:pPr>
            <a:r>
              <a:rPr lang="en-US" sz="2933" dirty="0"/>
              <a:t>In febrile gastroenteritis - Amoxicillin is recommended in immunocompromised, elderly or pregnant patients.</a:t>
            </a:r>
          </a:p>
        </p:txBody>
      </p:sp>
      <p:sp>
        <p:nvSpPr>
          <p:cNvPr id="192" name="Google Shape;192;p1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39</a:t>
            </a:fld>
            <a:endParaRPr kern="0">
              <a:solidFill>
                <a:srgbClr val="FFFFFF"/>
              </a:solidFill>
            </a:endParaRPr>
          </a:p>
        </p:txBody>
      </p:sp>
    </p:spTree>
    <p:extLst>
      <p:ext uri="{BB962C8B-B14F-4D97-AF65-F5344CB8AC3E}">
        <p14:creationId xmlns:p14="http://schemas.microsoft.com/office/powerpoint/2010/main" val="426639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C2FD8F-23FF-4D9B-93DF-94E05AB81000}"/>
              </a:ext>
            </a:extLst>
          </p:cNvPr>
          <p:cNvSpPr>
            <a:spLocks noGrp="1"/>
          </p:cNvSpPr>
          <p:nvPr>
            <p:ph type="title"/>
          </p:nvPr>
        </p:nvSpPr>
        <p:spPr>
          <a:xfrm>
            <a:off x="492370" y="605896"/>
            <a:ext cx="3084844" cy="5646208"/>
          </a:xfrm>
        </p:spPr>
        <p:txBody>
          <a:bodyPr anchor="ctr">
            <a:normAutofit/>
          </a:bodyPr>
          <a:lstStyle/>
          <a:p>
            <a:r>
              <a:rPr lang="en-IN" sz="4000" dirty="0">
                <a:solidFill>
                  <a:srgbClr val="FFFFFF"/>
                </a:solidFill>
              </a:rPr>
              <a:t>ETIOLOGY</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1CE8C22-077D-4DAD-9B95-EE0908E8ABA7}"/>
              </a:ext>
            </a:extLst>
          </p:cNvPr>
          <p:cNvSpPr>
            <a:spLocks noGrp="1"/>
          </p:cNvSpPr>
          <p:nvPr>
            <p:ph idx="1"/>
          </p:nvPr>
        </p:nvSpPr>
        <p:spPr>
          <a:xfrm>
            <a:off x="4742016" y="605896"/>
            <a:ext cx="7104087" cy="5646208"/>
          </a:xfrm>
        </p:spPr>
        <p:txBody>
          <a:bodyPr anchor="ctr">
            <a:normAutofit/>
          </a:bodyPr>
          <a:lstStyle/>
          <a:p>
            <a:pPr marL="0" indent="0">
              <a:buNone/>
            </a:pPr>
            <a:r>
              <a:rPr lang="en-US" sz="2800" b="0" i="0" u="none" strike="noStrike" baseline="0" dirty="0">
                <a:latin typeface="Arial" panose="020B0604020202020204" pitchFamily="34" charset="0"/>
                <a:cs typeface="Arial" panose="020B0604020202020204" pitchFamily="34" charset="0"/>
              </a:rPr>
              <a:t>Etiologically, meningitis may be of the following types:</a:t>
            </a:r>
          </a:p>
          <a:p>
            <a:pPr>
              <a:buFont typeface="Wingdings" panose="05000000000000000000" pitchFamily="2" charset="2"/>
              <a:buChar char="§"/>
            </a:pPr>
            <a:r>
              <a:rPr lang="en-US" sz="2800" b="1" i="0" u="none" strike="noStrike" baseline="0" dirty="0">
                <a:latin typeface="Arial" panose="020B0604020202020204" pitchFamily="34" charset="0"/>
                <a:cs typeface="Arial" panose="020B0604020202020204" pitchFamily="34" charset="0"/>
              </a:rPr>
              <a:t>Pyogenic</a:t>
            </a:r>
            <a:r>
              <a:rPr lang="en-US" sz="2800" b="0" i="0" u="none" strike="noStrike" baseline="0" dirty="0">
                <a:latin typeface="Arial" panose="020B0604020202020204" pitchFamily="34" charset="0"/>
                <a:cs typeface="Arial" panose="020B0604020202020204" pitchFamily="34" charset="0"/>
              </a:rPr>
              <a:t> meningitis of bacterial origin caused by </a:t>
            </a:r>
            <a:r>
              <a:rPr lang="en-IN" sz="2800" b="0" i="0" u="none" strike="noStrike" baseline="0" dirty="0">
                <a:latin typeface="Arial" panose="020B0604020202020204" pitchFamily="34" charset="0"/>
                <a:cs typeface="Arial" panose="020B0604020202020204" pitchFamily="34" charset="0"/>
              </a:rPr>
              <a:t>pyogenic organisms</a:t>
            </a:r>
          </a:p>
          <a:p>
            <a:pPr>
              <a:buFont typeface="Wingdings" panose="05000000000000000000" pitchFamily="2" charset="2"/>
              <a:buChar char="§"/>
            </a:pPr>
            <a:r>
              <a:rPr lang="en-IN" sz="2800" b="1" i="0" u="none" strike="noStrike" baseline="0" dirty="0">
                <a:latin typeface="Arial" panose="020B0604020202020204" pitchFamily="34" charset="0"/>
                <a:cs typeface="Arial" panose="020B0604020202020204" pitchFamily="34" charset="0"/>
              </a:rPr>
              <a:t>Tuberculous</a:t>
            </a:r>
            <a:r>
              <a:rPr lang="en-IN" sz="2800" b="0" i="0" u="none" strike="noStrike" baseline="0" dirty="0">
                <a:latin typeface="Arial" panose="020B0604020202020204" pitchFamily="34" charset="0"/>
                <a:cs typeface="Arial" panose="020B0604020202020204" pitchFamily="34" charset="0"/>
              </a:rPr>
              <a:t> (caused by </a:t>
            </a:r>
            <a:r>
              <a:rPr lang="en-IN" sz="2800" b="0" i="1" u="none" strike="noStrike" baseline="0" dirty="0">
                <a:latin typeface="Arial" panose="020B0604020202020204" pitchFamily="34" charset="0"/>
                <a:cs typeface="Arial" panose="020B0604020202020204" pitchFamily="34" charset="0"/>
              </a:rPr>
              <a:t>Mycobacterium tuberculosis</a:t>
            </a:r>
            <a:r>
              <a:rPr lang="en-IN" sz="2800" b="0" i="0" u="none" strike="noStrike" baseline="0" dirty="0">
                <a:latin typeface="Arial" panose="020B0604020202020204" pitchFamily="34" charset="0"/>
                <a:cs typeface="Arial" panose="020B0604020202020204" pitchFamily="34" charset="0"/>
              </a:rPr>
              <a:t>)</a:t>
            </a:r>
          </a:p>
          <a:p>
            <a:pPr>
              <a:buFont typeface="Wingdings" panose="05000000000000000000" pitchFamily="2" charset="2"/>
              <a:buChar char="§"/>
            </a:pPr>
            <a:r>
              <a:rPr lang="en-IN" sz="2800" b="1" i="0" u="none" strike="noStrike" baseline="0" dirty="0">
                <a:latin typeface="Arial" panose="020B0604020202020204" pitchFamily="34" charset="0"/>
                <a:cs typeface="Arial" panose="020B0604020202020204" pitchFamily="34" charset="0"/>
              </a:rPr>
              <a:t>Fungal</a:t>
            </a:r>
            <a:r>
              <a:rPr lang="en-IN" sz="2800" b="0" i="0" u="none" strike="noStrike" baseline="0" dirty="0">
                <a:latin typeface="Arial" panose="020B0604020202020204" pitchFamily="34" charset="0"/>
                <a:cs typeface="Arial" panose="020B0604020202020204" pitchFamily="34" charset="0"/>
              </a:rPr>
              <a:t> (caused </a:t>
            </a:r>
            <a:r>
              <a:rPr lang="en-IN" sz="2800" dirty="0">
                <a:latin typeface="Arial" panose="020B0604020202020204" pitchFamily="34" charset="0"/>
                <a:cs typeface="Arial" panose="020B0604020202020204" pitchFamily="34" charset="0"/>
              </a:rPr>
              <a:t>by </a:t>
            </a:r>
            <a:r>
              <a:rPr lang="en-IN" sz="2800" b="0" i="1" u="none" strike="noStrike" baseline="0" dirty="0">
                <a:latin typeface="Arial" panose="020B0604020202020204" pitchFamily="34" charset="0"/>
                <a:cs typeface="Arial" panose="020B0604020202020204" pitchFamily="34" charset="0"/>
              </a:rPr>
              <a:t>Cryptococcus</a:t>
            </a:r>
            <a:r>
              <a:rPr lang="en-IN" sz="2800" b="0" i="0" u="none" strike="noStrike" baseline="0" dirty="0">
                <a:latin typeface="Arial" panose="020B0604020202020204" pitchFamily="34" charset="0"/>
                <a:cs typeface="Arial" panose="020B0604020202020204" pitchFamily="34" charset="0"/>
              </a:rPr>
              <a:t>)</a:t>
            </a:r>
          </a:p>
          <a:p>
            <a:pPr>
              <a:buFont typeface="Wingdings" panose="05000000000000000000" pitchFamily="2" charset="2"/>
              <a:buChar char="§"/>
            </a:pPr>
            <a:r>
              <a:rPr lang="en-US" sz="2800" b="1" i="0" u="none" strike="noStrike" baseline="0" dirty="0">
                <a:latin typeface="Arial" panose="020B0604020202020204" pitchFamily="34" charset="0"/>
                <a:cs typeface="Arial" panose="020B0604020202020204" pitchFamily="34" charset="0"/>
              </a:rPr>
              <a:t>Aseptic</a:t>
            </a:r>
            <a:r>
              <a:rPr lang="en-US" sz="2800" b="0" i="0" u="none" strike="noStrike" baseline="0" dirty="0">
                <a:latin typeface="Arial" panose="020B0604020202020204" pitchFamily="34" charset="0"/>
                <a:cs typeface="Arial" panose="020B0604020202020204" pitchFamily="34" charset="0"/>
              </a:rPr>
              <a:t> meningitis (caused by viruses)</a:t>
            </a:r>
            <a:endParaRPr lang="en-I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724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0" y="523433"/>
            <a:ext cx="9198187" cy="1021600"/>
          </a:xfrm>
          <a:prstGeom prst="rect">
            <a:avLst/>
          </a:prstGeom>
        </p:spPr>
        <p:txBody>
          <a:bodyPr spcFirstLastPara="1" wrap="square" lIns="121900" tIns="121900" rIns="121900" bIns="121900" anchor="ctr" anchorCtr="0">
            <a:noAutofit/>
          </a:bodyPr>
          <a:lstStyle/>
          <a:p>
            <a:r>
              <a:rPr lang="en-US" sz="4267" dirty="0">
                <a:latin typeface="Roboto Condensed Light" panose="020B0604020202020204" charset="0"/>
                <a:ea typeface="Roboto Condensed Light" panose="020B0604020202020204" charset="0"/>
              </a:rPr>
              <a:t>Staphylococcal meningitis</a:t>
            </a:r>
            <a:endParaRPr lang="en-US" i="1" dirty="0">
              <a:solidFill>
                <a:schemeClr val="accent5"/>
              </a:solidFill>
              <a:latin typeface="Roboto Condensed Light" panose="020B0604020202020204" charset="0"/>
              <a:ea typeface="Roboto Condensed Light" panose="020B0604020202020204" charset="0"/>
              <a:cs typeface="Times New Roman" panose="02020603050405020304" pitchFamily="18" charset="0"/>
            </a:endParaRPr>
          </a:p>
        </p:txBody>
      </p:sp>
      <p:sp>
        <p:nvSpPr>
          <p:cNvPr id="193" name="Google Shape;193;p12"/>
          <p:cNvSpPr txBox="1">
            <a:spLocks noGrp="1"/>
          </p:cNvSpPr>
          <p:nvPr>
            <p:ph type="body" idx="1"/>
          </p:nvPr>
        </p:nvSpPr>
        <p:spPr>
          <a:xfrm>
            <a:off x="0" y="1625649"/>
            <a:ext cx="12140533" cy="4301384"/>
          </a:xfrm>
          <a:prstGeom prst="rect">
            <a:avLst/>
          </a:prstGeom>
        </p:spPr>
        <p:txBody>
          <a:bodyPr spcFirstLastPara="1" wrap="square" lIns="121900" tIns="121900" rIns="121900" bIns="121900" anchor="t" anchorCtr="0">
            <a:noAutofit/>
          </a:bodyPr>
          <a:lstStyle/>
          <a:p>
            <a:pPr>
              <a:lnSpc>
                <a:spcPct val="150000"/>
              </a:lnSpc>
            </a:pPr>
            <a:r>
              <a:rPr lang="en-US" sz="2933" i="1" dirty="0"/>
              <a:t>S. aureus </a:t>
            </a:r>
            <a:r>
              <a:rPr lang="en-US" sz="2933" dirty="0"/>
              <a:t>and coagulase-negative staphylococci – cause meningitis following invasive neurosurgical procedures, particularly ventricular shunting</a:t>
            </a:r>
          </a:p>
        </p:txBody>
      </p:sp>
      <p:sp>
        <p:nvSpPr>
          <p:cNvPr id="192" name="Google Shape;192;p1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40</a:t>
            </a:fld>
            <a:endParaRPr kern="0">
              <a:solidFill>
                <a:srgbClr val="FFFFFF"/>
              </a:solidFill>
            </a:endParaRPr>
          </a:p>
        </p:txBody>
      </p:sp>
    </p:spTree>
    <p:extLst>
      <p:ext uri="{BB962C8B-B14F-4D97-AF65-F5344CB8AC3E}">
        <p14:creationId xmlns:p14="http://schemas.microsoft.com/office/powerpoint/2010/main" val="4173096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5C75-AC2C-9010-83E2-946065D6D52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41D511E-30BF-D25B-62A2-2BD7F3D27DCA}"/>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54076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3;p12">
            <a:extLst>
              <a:ext uri="{FF2B5EF4-FFF2-40B4-BE49-F238E27FC236}">
                <a16:creationId xmlns:a16="http://schemas.microsoft.com/office/drawing/2014/main" id="{A20F2DF3-9851-0399-F88F-61EB19C4D38B}"/>
              </a:ext>
            </a:extLst>
          </p:cNvPr>
          <p:cNvSpPr txBox="1">
            <a:spLocks/>
          </p:cNvSpPr>
          <p:nvPr/>
        </p:nvSpPr>
        <p:spPr>
          <a:xfrm>
            <a:off x="1097280" y="339047"/>
            <a:ext cx="10204293" cy="573297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rPr>
              <a:t>Meningitis is a life-threatening infection of the leptomeninges (arachnoid and pia mater) surrounding the brain and spinal cord, with involvement of the subarachnoid space. The disease can be Caused by several pathogens including bacteria, viruses, fungi or parasites.</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Roboto Condensed Light"/>
              </a:rPr>
              <a:t>Highest global burden is seen with bacterial meningitis.</a:t>
            </a:r>
          </a:p>
        </p:txBody>
      </p:sp>
    </p:spTree>
    <p:extLst>
      <p:ext uri="{BB962C8B-B14F-4D97-AF65-F5344CB8AC3E}">
        <p14:creationId xmlns:p14="http://schemas.microsoft.com/office/powerpoint/2010/main" val="12997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8323-C575-0C2F-335B-36D4DA8B5FC6}"/>
              </a:ext>
            </a:extLst>
          </p:cNvPr>
          <p:cNvSpPr>
            <a:spLocks noGrp="1"/>
          </p:cNvSpPr>
          <p:nvPr>
            <p:ph type="title"/>
          </p:nvPr>
        </p:nvSpPr>
        <p:spPr>
          <a:xfrm>
            <a:off x="1097280" y="286604"/>
            <a:ext cx="10058400" cy="555877"/>
          </a:xfrm>
        </p:spPr>
        <p:txBody>
          <a:bodyPr>
            <a:normAutofit fontScale="90000"/>
          </a:bodyPr>
          <a:lstStyle/>
          <a:p>
            <a:r>
              <a:rPr lang="en-IN" dirty="0"/>
              <a:t>ACUTE BACTERIAL MENINGITIS</a:t>
            </a:r>
          </a:p>
        </p:txBody>
      </p:sp>
      <p:sp>
        <p:nvSpPr>
          <p:cNvPr id="3" name="Content Placeholder 2">
            <a:extLst>
              <a:ext uri="{FF2B5EF4-FFF2-40B4-BE49-F238E27FC236}">
                <a16:creationId xmlns:a16="http://schemas.microsoft.com/office/drawing/2014/main" id="{5FE15025-5DC3-A889-DF68-FE3653FF2F1A}"/>
              </a:ext>
            </a:extLst>
          </p:cNvPr>
          <p:cNvSpPr>
            <a:spLocks noGrp="1"/>
          </p:cNvSpPr>
          <p:nvPr>
            <p:ph idx="1"/>
          </p:nvPr>
        </p:nvSpPr>
        <p:spPr>
          <a:xfrm>
            <a:off x="1097280" y="842481"/>
            <a:ext cx="10522792" cy="5322013"/>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6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Acute bacterial meningitis (also called as pyogenic meningitis), is an acute purulent infection within the subarachnoid space. It is </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6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Characterized by elevated polymorphonuclear cells in CSF.</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6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Agents implicated in pyogenic meningitis - vary according to the age.</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600" b="1" i="0" u="none" strike="noStrike" kern="0" cap="none" spc="0" normalizeH="0" baseline="0" noProof="0" dirty="0">
                <a:ln>
                  <a:noFill/>
                </a:ln>
                <a:solidFill>
                  <a:srgbClr val="C00000"/>
                </a:solidFill>
                <a:effectLst/>
                <a:uLnTx/>
                <a:uFillTx/>
                <a:latin typeface="Arial" panose="020B0604020202020204" pitchFamily="34" charset="0"/>
                <a:ea typeface="Roboto Condensed Light"/>
                <a:cs typeface="Arial" panose="020B0604020202020204" pitchFamily="34" charset="0"/>
                <a:sym typeface="Roboto Condensed Light"/>
              </a:rPr>
              <a:t>Overall: </a:t>
            </a:r>
            <a:r>
              <a:rPr kumimoji="0" lang="en-US" sz="2600" b="1" i="1" u="none" strike="noStrike" kern="0" cap="none" spc="0" normalizeH="0" baseline="0" noProof="0" dirty="0">
                <a:ln>
                  <a:noFill/>
                </a:ln>
                <a:solidFill>
                  <a:srgbClr val="C00000"/>
                </a:solidFill>
                <a:effectLst/>
                <a:highlight>
                  <a:srgbClr val="00FFFF"/>
                </a:highlight>
                <a:uLnTx/>
                <a:uFillTx/>
                <a:latin typeface="Arial" panose="020B0604020202020204" pitchFamily="34" charset="0"/>
                <a:ea typeface="Roboto Condensed Light"/>
                <a:cs typeface="Arial" panose="020B0604020202020204" pitchFamily="34" charset="0"/>
                <a:sym typeface="Roboto Condensed Light"/>
              </a:rPr>
              <a:t>Streptococcus pneumoniae </a:t>
            </a:r>
            <a:r>
              <a:rPr kumimoji="0" lang="en-US" sz="2600" b="1" i="0" u="none" strike="noStrike" kern="0" cap="none" spc="0" normalizeH="0" baseline="0" noProof="0" dirty="0">
                <a:ln>
                  <a:noFill/>
                </a:ln>
                <a:solidFill>
                  <a:srgbClr val="C00000"/>
                </a:solidFill>
                <a:effectLst/>
                <a:uLnTx/>
                <a:uFillTx/>
                <a:latin typeface="Arial" panose="020B0604020202020204" pitchFamily="34" charset="0"/>
                <a:ea typeface="Roboto Condensed Light"/>
                <a:cs typeface="Arial" panose="020B0604020202020204" pitchFamily="34" charset="0"/>
                <a:sym typeface="Roboto Condensed Light"/>
              </a:rPr>
              <a:t>- most common. Other agents include meningococcus, </a:t>
            </a:r>
            <a:r>
              <a:rPr kumimoji="0" lang="en-US" sz="2600" b="1" i="1" u="none" strike="noStrike" kern="0" cap="none" spc="0" normalizeH="0" baseline="0" noProof="0" dirty="0">
                <a:ln>
                  <a:noFill/>
                </a:ln>
                <a:solidFill>
                  <a:srgbClr val="C00000"/>
                </a:solidFill>
                <a:effectLst/>
                <a:uLnTx/>
                <a:uFillTx/>
                <a:latin typeface="Arial" panose="020B0604020202020204" pitchFamily="34" charset="0"/>
                <a:ea typeface="Roboto Condensed Light"/>
                <a:cs typeface="Arial" panose="020B0604020202020204" pitchFamily="34" charset="0"/>
                <a:sym typeface="Roboto Condensed Light"/>
              </a:rPr>
              <a:t>Streptococcus agalactiae, Listeria</a:t>
            </a:r>
            <a:r>
              <a:rPr kumimoji="0" lang="en-US" sz="2600" b="1" i="0" u="none" strike="noStrike" kern="0" cap="none" spc="0" normalizeH="0" baseline="0" noProof="0" dirty="0">
                <a:ln>
                  <a:noFill/>
                </a:ln>
                <a:solidFill>
                  <a:srgbClr val="C00000"/>
                </a:solidFill>
                <a:effectLst/>
                <a:uLnTx/>
                <a:uFillTx/>
                <a:latin typeface="Arial" panose="020B0604020202020204" pitchFamily="34" charset="0"/>
                <a:ea typeface="Roboto Condensed Light"/>
                <a:cs typeface="Arial" panose="020B0604020202020204" pitchFamily="34" charset="0"/>
                <a:sym typeface="Roboto Condensed Light"/>
              </a:rPr>
              <a:t> and </a:t>
            </a:r>
            <a:r>
              <a:rPr kumimoji="0" lang="en-US" sz="2600" b="1" i="1" u="none" strike="noStrike" kern="0" cap="none" spc="0" normalizeH="0" baseline="0" noProof="0" dirty="0" err="1">
                <a:ln>
                  <a:noFill/>
                </a:ln>
                <a:solidFill>
                  <a:srgbClr val="C00000"/>
                </a:solidFill>
                <a:effectLst/>
                <a:uLnTx/>
                <a:uFillTx/>
                <a:latin typeface="Arial" panose="020B0604020202020204" pitchFamily="34" charset="0"/>
                <a:ea typeface="Roboto Condensed Light"/>
                <a:cs typeface="Arial" panose="020B0604020202020204" pitchFamily="34" charset="0"/>
                <a:sym typeface="Roboto Condensed Light"/>
              </a:rPr>
              <a:t>Haemophilus</a:t>
            </a:r>
            <a:r>
              <a:rPr kumimoji="0" lang="en-US" sz="2600" b="1" i="1" u="none" strike="noStrike" kern="0" cap="none" spc="0" normalizeH="0" baseline="0" noProof="0" dirty="0">
                <a:ln>
                  <a:noFill/>
                </a:ln>
                <a:solidFill>
                  <a:srgbClr val="C00000"/>
                </a:solidFill>
                <a:effectLst/>
                <a:uLnTx/>
                <a:uFillTx/>
                <a:latin typeface="Arial" panose="020B0604020202020204" pitchFamily="34" charset="0"/>
                <a:ea typeface="Roboto Condensed Light"/>
                <a:cs typeface="Arial" panose="020B0604020202020204" pitchFamily="34" charset="0"/>
                <a:sym typeface="Roboto Condensed Light"/>
              </a:rPr>
              <a:t> influenzae.</a:t>
            </a:r>
            <a:r>
              <a:rPr kumimoji="0" lang="en-US" sz="26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 </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6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Neonates: </a:t>
            </a:r>
            <a:r>
              <a:rPr kumimoji="0" lang="en-US" sz="2600" b="0" i="1" u="none" strike="noStrike" kern="0" cap="none" spc="0" normalizeH="0" baseline="0" noProof="0" dirty="0">
                <a:ln>
                  <a:noFill/>
                </a:ln>
                <a:solidFill>
                  <a:srgbClr val="263248"/>
                </a:solidFill>
                <a:effectLst/>
                <a:highlight>
                  <a:srgbClr val="FF00FF"/>
                </a:highlight>
                <a:uLnTx/>
                <a:uFillTx/>
                <a:latin typeface="Arial" panose="020B0604020202020204" pitchFamily="34" charset="0"/>
                <a:ea typeface="Roboto Condensed Light"/>
                <a:cs typeface="Arial" panose="020B0604020202020204" pitchFamily="34" charset="0"/>
                <a:sym typeface="Roboto Condensed Light"/>
              </a:rPr>
              <a:t>Streptococcus agalactiae</a:t>
            </a:r>
            <a:r>
              <a:rPr kumimoji="0" lang="en-US" sz="26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 </a:t>
            </a:r>
            <a:r>
              <a:rPr kumimoji="0" lang="en-US" sz="2600" b="0" i="0" u="none" strike="noStrike" kern="0" cap="none" spc="0" normalizeH="0" baseline="0" noProof="0" dirty="0">
                <a:ln>
                  <a:noFill/>
                </a:ln>
                <a:solidFill>
                  <a:srgbClr val="263248"/>
                </a:solidFill>
                <a:effectLst/>
                <a:highlight>
                  <a:srgbClr val="00FF00"/>
                </a:highlight>
                <a:uLnTx/>
                <a:uFillTx/>
                <a:latin typeface="Arial" panose="020B0604020202020204" pitchFamily="34" charset="0"/>
                <a:ea typeface="Roboto Condensed Light"/>
                <a:cs typeface="Arial" panose="020B0604020202020204" pitchFamily="34" charset="0"/>
                <a:sym typeface="Roboto Condensed Light"/>
              </a:rPr>
              <a:t>gram-negative bacilli - </a:t>
            </a:r>
            <a:r>
              <a:rPr kumimoji="0" lang="en-US" sz="2600" b="0" i="1" u="none" strike="noStrike" kern="0" cap="none" spc="0" normalizeH="0" baseline="0" noProof="0" dirty="0">
                <a:ln>
                  <a:noFill/>
                </a:ln>
                <a:solidFill>
                  <a:srgbClr val="263248"/>
                </a:solidFill>
                <a:effectLst/>
                <a:highlight>
                  <a:srgbClr val="00FF00"/>
                </a:highlight>
                <a:uLnTx/>
                <a:uFillTx/>
                <a:latin typeface="Arial" panose="020B0604020202020204" pitchFamily="34" charset="0"/>
                <a:ea typeface="Roboto Condensed Light"/>
                <a:cs typeface="Arial" panose="020B0604020202020204" pitchFamily="34" charset="0"/>
                <a:sym typeface="Roboto Condensed Light"/>
              </a:rPr>
              <a:t>Escherichia coli </a:t>
            </a:r>
            <a:r>
              <a:rPr kumimoji="0" lang="en-US" sz="26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and </a:t>
            </a:r>
            <a:r>
              <a:rPr kumimoji="0" lang="en-US" sz="2600" b="0" i="1" u="none" strike="noStrike" kern="0" cap="none" spc="0" normalizeH="0" baseline="0" noProof="0" dirty="0">
                <a:ln>
                  <a:noFill/>
                </a:ln>
                <a:solidFill>
                  <a:srgbClr val="263248"/>
                </a:solidFill>
                <a:effectLst/>
                <a:highlight>
                  <a:srgbClr val="00FF00"/>
                </a:highlight>
                <a:uLnTx/>
                <a:uFillTx/>
                <a:latin typeface="Arial" panose="020B0604020202020204" pitchFamily="34" charset="0"/>
                <a:ea typeface="Roboto Condensed Light"/>
                <a:cs typeface="Arial" panose="020B0604020202020204" pitchFamily="34" charset="0"/>
                <a:sym typeface="Roboto Condensed Light"/>
              </a:rPr>
              <a:t>Klebsiella,</a:t>
            </a:r>
            <a:r>
              <a:rPr kumimoji="0" lang="en-US" sz="2600" b="0" i="1"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 </a:t>
            </a:r>
            <a:r>
              <a:rPr kumimoji="0" lang="en-US" sz="26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and </a:t>
            </a:r>
            <a:r>
              <a:rPr kumimoji="0" lang="en-US" sz="2600" b="0" i="1"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Listeria monocytogenes.</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6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Elderly (&gt;60 years): </a:t>
            </a:r>
            <a:r>
              <a:rPr kumimoji="0" lang="en-US" sz="2600" b="0" i="1"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Streptococcus agalactiae </a:t>
            </a:r>
            <a:r>
              <a:rPr kumimoji="0" lang="en-US" sz="26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and </a:t>
            </a:r>
            <a:r>
              <a:rPr kumimoji="0" lang="en-US" sz="2600" b="0" i="1"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Listeria monocytogenes.</a:t>
            </a:r>
            <a:endParaRPr kumimoji="0" lang="en-US" sz="26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endParaRP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endParaRPr kumimoji="0" lang="en-US" sz="2200" b="1" i="1" u="none" strike="noStrike" kern="0" cap="none" spc="0" normalizeH="0" baseline="0" noProof="0" dirty="0">
              <a:ln>
                <a:noFill/>
              </a:ln>
              <a:solidFill>
                <a:srgbClr val="C00000"/>
              </a:solidFill>
              <a:effectLst/>
              <a:uLnTx/>
              <a:uFillTx/>
              <a:latin typeface="Arial" panose="020B0604020202020204" pitchFamily="34" charset="0"/>
              <a:ea typeface="Roboto Condensed Light"/>
              <a:cs typeface="Arial" panose="020B0604020202020204" pitchFamily="34" charset="0"/>
              <a:sym typeface="Roboto Condensed Light"/>
            </a:endParaRPr>
          </a:p>
          <a:p>
            <a:endParaRPr lang="en-IN" dirty="0"/>
          </a:p>
        </p:txBody>
      </p:sp>
    </p:spTree>
    <p:extLst>
      <p:ext uri="{BB962C8B-B14F-4D97-AF65-F5344CB8AC3E}">
        <p14:creationId xmlns:p14="http://schemas.microsoft.com/office/powerpoint/2010/main" val="353442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C796B-3C57-8069-C394-59243E2C7AC9}"/>
              </a:ext>
            </a:extLst>
          </p:cNvPr>
          <p:cNvSpPr>
            <a:spLocks noGrp="1"/>
          </p:cNvSpPr>
          <p:nvPr>
            <p:ph idx="1"/>
          </p:nvPr>
        </p:nvSpPr>
        <p:spPr>
          <a:xfrm>
            <a:off x="1097280" y="297951"/>
            <a:ext cx="10058400" cy="5571143"/>
          </a:xfrm>
        </p:spPr>
        <p:style>
          <a:lnRef idx="2">
            <a:schemeClr val="dk1"/>
          </a:lnRef>
          <a:fillRef idx="1">
            <a:schemeClr val="lt1"/>
          </a:fillRef>
          <a:effectRef idx="0">
            <a:schemeClr val="dk1"/>
          </a:effectRef>
          <a:fontRef idx="minor">
            <a:schemeClr val="dk1"/>
          </a:fontRef>
        </p:style>
        <p:txBody>
          <a:bodyPr>
            <a:normAutofit fontScale="92500"/>
          </a:bodyPr>
          <a:lstStyle/>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Transmitted from person-to-person through droplets of respiratory secretions from cases or nasopharyngeal carriers. </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0"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Close and prolonged contact—kissing, sneezing or coughing on someone - with an infected person facilitate the spread of the disease.</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lang="en-US" sz="2400" b="1" kern="0" dirty="0">
                <a:solidFill>
                  <a:srgbClr val="C00000"/>
                </a:solidFill>
                <a:latin typeface="Arial" panose="020B0604020202020204" pitchFamily="34" charset="0"/>
                <a:ea typeface="Roboto Condensed Light"/>
                <a:cs typeface="Arial" panose="020B0604020202020204" pitchFamily="34" charset="0"/>
                <a:sym typeface="Roboto Condensed Light"/>
              </a:rPr>
              <a:t>ROUTES OF TRANSMISSION</a:t>
            </a: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ea typeface="Roboto Condensed Light"/>
              <a:cs typeface="Arial" panose="020B0604020202020204" pitchFamily="34" charset="0"/>
              <a:sym typeface="Roboto Condensed Light"/>
            </a:endParaRP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Hematogenous spread- Most common- through choroid plexus</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Direct spread from an infected site- Otitis media, Mastoiditis, Sinusitis etc.</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1" i="0" u="none" strike="noStrike" kern="0" cap="none" spc="0" normalizeH="0" baseline="0" noProof="0" dirty="0">
                <a:ln>
                  <a:noFill/>
                </a:ln>
                <a:solidFill>
                  <a:srgbClr val="263248"/>
                </a:solidFill>
                <a:effectLst/>
                <a:uLnTx/>
                <a:uFillTx/>
                <a:latin typeface="Arial" panose="020B0604020202020204" pitchFamily="34" charset="0"/>
                <a:ea typeface="Roboto Condensed Light"/>
                <a:cs typeface="Arial" panose="020B0604020202020204" pitchFamily="34" charset="0"/>
                <a:sym typeface="Roboto Condensed Light"/>
              </a:rPr>
              <a:t>Anatomical defect in central nervous system (CNS)- Trauma, Result of any surgery, Congenital</a:t>
            </a:r>
          </a:p>
          <a:p>
            <a:endParaRPr lang="en-IN" dirty="0"/>
          </a:p>
        </p:txBody>
      </p:sp>
    </p:spTree>
    <p:extLst>
      <p:ext uri="{BB962C8B-B14F-4D97-AF65-F5344CB8AC3E}">
        <p14:creationId xmlns:p14="http://schemas.microsoft.com/office/powerpoint/2010/main" val="69071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71BC-B30E-7CF5-97D8-E17B7B282FFC}"/>
              </a:ext>
            </a:extLst>
          </p:cNvPr>
          <p:cNvSpPr>
            <a:spLocks noGrp="1"/>
          </p:cNvSpPr>
          <p:nvPr>
            <p:ph type="title"/>
          </p:nvPr>
        </p:nvSpPr>
        <p:spPr>
          <a:xfrm>
            <a:off x="1097280" y="286604"/>
            <a:ext cx="10058400" cy="812732"/>
          </a:xfrm>
        </p:spPr>
        <p:txBody>
          <a:bodyPr/>
          <a:lstStyle/>
          <a:p>
            <a:r>
              <a:rPr lang="en-IN" dirty="0"/>
              <a:t>Predisposing factors</a:t>
            </a:r>
          </a:p>
        </p:txBody>
      </p:sp>
      <p:sp>
        <p:nvSpPr>
          <p:cNvPr id="3" name="Content Placeholder 2">
            <a:extLst>
              <a:ext uri="{FF2B5EF4-FFF2-40B4-BE49-F238E27FC236}">
                <a16:creationId xmlns:a16="http://schemas.microsoft.com/office/drawing/2014/main" id="{D99FB137-8044-3452-A0C0-72C6C88CD548}"/>
              </a:ext>
            </a:extLst>
          </p:cNvPr>
          <p:cNvSpPr>
            <a:spLocks noGrp="1"/>
          </p:cNvSpPr>
          <p:nvPr>
            <p:ph idx="1"/>
          </p:nvPr>
        </p:nvSpPr>
        <p:spPr>
          <a:xfrm>
            <a:off x="1097280" y="1099336"/>
            <a:ext cx="10058400" cy="4769758"/>
          </a:xfrm>
        </p:spPr>
        <p:style>
          <a:lnRef idx="2">
            <a:schemeClr val="dk1"/>
          </a:lnRef>
          <a:fillRef idx="1">
            <a:schemeClr val="lt1"/>
          </a:fillRef>
          <a:effectRef idx="0">
            <a:schemeClr val="dk1"/>
          </a:effectRef>
          <a:fontRef idx="minor">
            <a:schemeClr val="dk1"/>
          </a:fontRef>
        </p:style>
        <p:txBody>
          <a:bodyPr/>
          <a:lstStyle/>
          <a:p>
            <a:pPr marL="457200" indent="-457200" algn="just">
              <a:buFont typeface="+mj-lt"/>
              <a:buAutoNum type="arabicPeriod"/>
            </a:pPr>
            <a:r>
              <a:rPr lang="en-IN" sz="2400" dirty="0">
                <a:latin typeface="Arial" panose="020B0604020202020204" pitchFamily="34" charset="0"/>
                <a:cs typeface="Arial" panose="020B0604020202020204" pitchFamily="34" charset="0"/>
              </a:rPr>
              <a:t>Age: Neonates have the highest prevalence- immature immune system, increase in permeability of BBB, Congenital infection(S. </a:t>
            </a:r>
            <a:r>
              <a:rPr lang="en-IN" sz="2400" dirty="0" err="1">
                <a:latin typeface="Arial" panose="020B0604020202020204" pitchFamily="34" charset="0"/>
                <a:cs typeface="Arial" panose="020B0604020202020204" pitchFamily="34" charset="0"/>
              </a:rPr>
              <a:t>agalactae</a:t>
            </a:r>
            <a:r>
              <a:rPr lang="en-IN" sz="2400" dirty="0">
                <a:latin typeface="Arial" panose="020B0604020202020204" pitchFamily="34" charset="0"/>
                <a:cs typeface="Arial" panose="020B0604020202020204" pitchFamily="34" charset="0"/>
              </a:rPr>
              <a:t>, Listeria).</a:t>
            </a:r>
          </a:p>
          <a:p>
            <a:pPr marL="457200" indent="-457200" algn="just">
              <a:buFont typeface="+mj-lt"/>
              <a:buAutoNum type="arabicPeriod"/>
            </a:pPr>
            <a:r>
              <a:rPr lang="en-IN" sz="2400" dirty="0">
                <a:latin typeface="Arial" panose="020B0604020202020204" pitchFamily="34" charset="0"/>
                <a:cs typeface="Arial" panose="020B0604020202020204" pitchFamily="34" charset="0"/>
              </a:rPr>
              <a:t>Vaccination: </a:t>
            </a:r>
            <a:r>
              <a:rPr lang="en-IN" sz="2400" i="1" dirty="0" err="1">
                <a:latin typeface="Arial" panose="020B0604020202020204" pitchFamily="34" charset="0"/>
                <a:cs typeface="Arial" panose="020B0604020202020204" pitchFamily="34" charset="0"/>
              </a:rPr>
              <a:t>H.influenza</a:t>
            </a:r>
            <a:r>
              <a:rPr lang="en-IN" sz="2400" i="1" dirty="0">
                <a:latin typeface="Arial" panose="020B0604020202020204" pitchFamily="34" charset="0"/>
                <a:cs typeface="Arial" panose="020B0604020202020204" pitchFamily="34" charset="0"/>
              </a:rPr>
              <a:t>, N. meningitidis, S. </a:t>
            </a:r>
            <a:r>
              <a:rPr lang="en-IN" sz="2400" i="1" dirty="0" err="1">
                <a:latin typeface="Arial" panose="020B0604020202020204" pitchFamily="34" charset="0"/>
                <a:cs typeface="Arial" panose="020B0604020202020204" pitchFamily="34" charset="0"/>
              </a:rPr>
              <a:t>pnuemoniae</a:t>
            </a:r>
            <a:endParaRPr lang="en-IN" sz="2400" i="1" dirty="0">
              <a:latin typeface="Arial" panose="020B0604020202020204" pitchFamily="34" charset="0"/>
              <a:cs typeface="Arial" panose="020B0604020202020204" pitchFamily="34" charset="0"/>
            </a:endParaRPr>
          </a:p>
          <a:p>
            <a:pPr marL="457200" indent="-457200" algn="just">
              <a:buFont typeface="+mj-lt"/>
              <a:buAutoNum type="arabicPeriod"/>
            </a:pPr>
            <a:r>
              <a:rPr lang="en-IN" sz="2400" dirty="0">
                <a:latin typeface="Arial" panose="020B0604020202020204" pitchFamily="34" charset="0"/>
                <a:cs typeface="Arial" panose="020B0604020202020204" pitchFamily="34" charset="0"/>
              </a:rPr>
              <a:t>Primary site: Respiratory site- Alcoholism, Diabetes, </a:t>
            </a:r>
            <a:r>
              <a:rPr lang="en-IN" sz="2400" dirty="0" err="1">
                <a:latin typeface="Arial" panose="020B0604020202020204" pitchFamily="34" charset="0"/>
                <a:cs typeface="Arial" panose="020B0604020202020204" pitchFamily="34" charset="0"/>
              </a:rPr>
              <a:t>Immunosupression</a:t>
            </a:r>
            <a:r>
              <a:rPr lang="en-IN" sz="2400" dirty="0">
                <a:latin typeface="Arial" panose="020B0604020202020204" pitchFamily="34" charset="0"/>
                <a:cs typeface="Arial" panose="020B0604020202020204" pitchFamily="34" charset="0"/>
              </a:rPr>
              <a:t> etc</a:t>
            </a:r>
          </a:p>
          <a:p>
            <a:pPr marL="457200" indent="-457200" algn="just">
              <a:buFont typeface="+mj-lt"/>
              <a:buAutoNum type="arabicPeriod"/>
            </a:pPr>
            <a:r>
              <a:rPr lang="en-IN" sz="2400" dirty="0">
                <a:latin typeface="Arial" panose="020B0604020202020204" pitchFamily="34" charset="0"/>
                <a:cs typeface="Arial" panose="020B0604020202020204" pitchFamily="34" charset="0"/>
              </a:rPr>
              <a:t>Presence of CSF shunts: entry of Staphylococcus, Pseudomonas, Acinetobacter</a:t>
            </a:r>
          </a:p>
          <a:p>
            <a:pPr marL="457200" indent="-457200" algn="just">
              <a:buFont typeface="+mj-lt"/>
              <a:buAutoNum type="arabicPeriod"/>
            </a:pPr>
            <a:r>
              <a:rPr lang="en-IN" sz="2400" dirty="0">
                <a:latin typeface="Arial" panose="020B0604020202020204" pitchFamily="34" charset="0"/>
                <a:cs typeface="Arial" panose="020B0604020202020204" pitchFamily="34" charset="0"/>
              </a:rPr>
              <a:t>Breach in BBB</a:t>
            </a:r>
          </a:p>
        </p:txBody>
      </p:sp>
      <p:sp>
        <p:nvSpPr>
          <p:cNvPr id="4" name="Footer Placeholder 3">
            <a:extLst>
              <a:ext uri="{FF2B5EF4-FFF2-40B4-BE49-F238E27FC236}">
                <a16:creationId xmlns:a16="http://schemas.microsoft.com/office/drawing/2014/main" id="{F1510C34-BE4A-0A8D-B3B4-3830D418F53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24E67BA-838E-ABB7-3598-EC0D36B720C8}"/>
              </a:ext>
            </a:extLst>
          </p:cNvPr>
          <p:cNvSpPr>
            <a:spLocks noGrp="1"/>
          </p:cNvSpPr>
          <p:nvPr>
            <p:ph type="sldNum" sz="quarter" idx="12"/>
          </p:nvPr>
        </p:nvSpPr>
        <p:spPr/>
        <p:txBody>
          <a:bodyPr/>
          <a:lstStyle/>
          <a:p>
            <a:fld id="{55B86085-7322-425B-B5CF-2BA8B0D312B4}" type="slidenum">
              <a:rPr lang="en-IN" smtClean="0"/>
              <a:t>8</a:t>
            </a:fld>
            <a:endParaRPr lang="en-IN"/>
          </a:p>
        </p:txBody>
      </p:sp>
    </p:spTree>
    <p:extLst>
      <p:ext uri="{BB962C8B-B14F-4D97-AF65-F5344CB8AC3E}">
        <p14:creationId xmlns:p14="http://schemas.microsoft.com/office/powerpoint/2010/main" val="394038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97F7-BE0E-5692-1A3A-D3FF77F18292}"/>
              </a:ext>
            </a:extLst>
          </p:cNvPr>
          <p:cNvSpPr>
            <a:spLocks noGrp="1"/>
          </p:cNvSpPr>
          <p:nvPr>
            <p:ph type="title"/>
          </p:nvPr>
        </p:nvSpPr>
        <p:spPr/>
        <p:txBody>
          <a:bodyPr/>
          <a:lstStyle/>
          <a:p>
            <a:r>
              <a:rPr lang="en-IN" dirty="0"/>
              <a:t>CLINICAL MANIFESTATIONS</a:t>
            </a:r>
          </a:p>
        </p:txBody>
      </p:sp>
      <p:sp>
        <p:nvSpPr>
          <p:cNvPr id="4" name="Google Shape;193;p12">
            <a:extLst>
              <a:ext uri="{FF2B5EF4-FFF2-40B4-BE49-F238E27FC236}">
                <a16:creationId xmlns:a16="http://schemas.microsoft.com/office/drawing/2014/main" id="{4E7A21D7-CBAD-D89C-F443-681092B89FC3}"/>
              </a:ext>
            </a:extLst>
          </p:cNvPr>
          <p:cNvSpPr txBox="1">
            <a:spLocks/>
          </p:cNvSpPr>
          <p:nvPr/>
        </p:nvSpPr>
        <p:spPr>
          <a:xfrm>
            <a:off x="647273" y="1737360"/>
            <a:ext cx="10736492" cy="450932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0"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Average incubation period - 4 days, range 2 and 10 days. </a:t>
            </a:r>
          </a:p>
          <a:p>
            <a:pPr marL="457200" marR="0" lvl="0" indent="-355600" algn="l" defTabSz="914400" rtl="0" eaLnBrk="1" fontAlgn="auto" latinLnBrk="0" hangingPunct="1">
              <a:lnSpc>
                <a:spcPct val="150000"/>
              </a:lnSpc>
              <a:spcBef>
                <a:spcPts val="600"/>
              </a:spcBef>
              <a:spcAft>
                <a:spcPts val="0"/>
              </a:spcAft>
              <a:buClr>
                <a:srgbClr val="C7D3E6"/>
              </a:buClr>
              <a:buSzPts val="2000"/>
              <a:buFont typeface="Roboto Condensed Light"/>
              <a:buChar char="▰"/>
              <a:tabLst/>
              <a:defRPr/>
            </a:pPr>
            <a:r>
              <a:rPr kumimoji="0" lang="en-US" sz="2400" b="1"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Important symptoms - </a:t>
            </a:r>
            <a:r>
              <a:rPr kumimoji="0" lang="en-US" sz="2400" b="0"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fever, vomiting, intense headache, altered consciousness and occasionally photophobia.</a:t>
            </a:r>
          </a:p>
          <a:p>
            <a:pPr marL="457200" marR="0" lvl="0" indent="-355600" algn="l" defTabSz="914400" rtl="0" eaLnBrk="1" fontAlgn="auto" latinLnBrk="0" hangingPunct="1">
              <a:lnSpc>
                <a:spcPct val="100000"/>
              </a:lnSpc>
              <a:spcBef>
                <a:spcPts val="600"/>
              </a:spcBef>
              <a:spcAft>
                <a:spcPts val="0"/>
              </a:spcAft>
              <a:buClr>
                <a:srgbClr val="C7D3E6"/>
              </a:buClr>
              <a:buSzPts val="2000"/>
              <a:buFont typeface="Roboto Condensed Light"/>
              <a:buChar char="▰"/>
              <a:tabLst/>
              <a:defRPr/>
            </a:pPr>
            <a:r>
              <a:rPr kumimoji="0" lang="en-US" sz="2400" b="1"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Signs of meningism </a:t>
            </a:r>
            <a:r>
              <a:rPr kumimoji="0" lang="en-US" sz="2400" b="0"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(meningeal irritation):</a:t>
            </a:r>
          </a:p>
          <a:p>
            <a:pPr marL="914400" marR="0" lvl="1" indent="-355600" algn="l" defTabSz="914400" rtl="0" eaLnBrk="1" fontAlgn="auto" latinLnBrk="0" hangingPunct="1">
              <a:lnSpc>
                <a:spcPct val="100000"/>
              </a:lnSpc>
              <a:spcBef>
                <a:spcPts val="1000"/>
              </a:spcBef>
              <a:spcAft>
                <a:spcPts val="0"/>
              </a:spcAft>
              <a:buClr>
                <a:srgbClr val="C7D3E6"/>
              </a:buClr>
              <a:buSzPts val="2000"/>
              <a:buFont typeface="Wingdings" panose="05000000000000000000" pitchFamily="2" charset="2"/>
              <a:buChar char="Ø"/>
              <a:tabLst/>
              <a:defRPr/>
            </a:pPr>
            <a:r>
              <a:rPr kumimoji="0" lang="en-US" sz="2400" b="1"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Nuchal rigidity </a:t>
            </a:r>
            <a:r>
              <a:rPr kumimoji="0" lang="en-US" sz="2400" b="0"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(“stiff neck”)- </a:t>
            </a:r>
            <a:r>
              <a:rPr kumimoji="0" lang="en-US" sz="2400" b="0" i="0" u="none" strike="noStrike" kern="0" cap="none" spc="0" normalizeH="0" baseline="0" noProof="0" dirty="0" err="1">
                <a:ln>
                  <a:noFill/>
                </a:ln>
                <a:solidFill>
                  <a:srgbClr val="263248"/>
                </a:solidFill>
                <a:effectLst/>
                <a:uLnTx/>
                <a:uFillTx/>
                <a:latin typeface="Arial" panose="020B0604020202020204" pitchFamily="34" charset="0"/>
                <a:cs typeface="Arial" panose="020B0604020202020204" pitchFamily="34" charset="0"/>
                <a:sym typeface="Roboto Condensed Light"/>
              </a:rPr>
              <a:t>Pathognomic</a:t>
            </a:r>
            <a:r>
              <a:rPr kumimoji="0" lang="en-US" sz="2400" b="0"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 sign of meningeal irritation</a:t>
            </a:r>
          </a:p>
          <a:p>
            <a:pPr marL="914400" marR="0" lvl="1" indent="-355600" algn="l" defTabSz="914400" rtl="0" eaLnBrk="1" fontAlgn="auto" latinLnBrk="0" hangingPunct="1">
              <a:lnSpc>
                <a:spcPct val="100000"/>
              </a:lnSpc>
              <a:spcBef>
                <a:spcPts val="1000"/>
              </a:spcBef>
              <a:spcAft>
                <a:spcPts val="0"/>
              </a:spcAft>
              <a:buClr>
                <a:srgbClr val="C7D3E6"/>
              </a:buClr>
              <a:buSzPts val="2000"/>
              <a:buFont typeface="Wingdings" panose="05000000000000000000" pitchFamily="2" charset="2"/>
              <a:buChar char="Ø"/>
              <a:tabLst/>
              <a:defRPr/>
            </a:pPr>
            <a:r>
              <a:rPr kumimoji="0" lang="en-US" sz="2400" b="1"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Kernig’s sign- stiffness of hamstrings, inability to straighten the leg when the hip is flexed to 90 degrees</a:t>
            </a:r>
            <a:endParaRPr lang="en-IN" sz="2400" b="1" kern="0" dirty="0">
              <a:solidFill>
                <a:srgbClr val="263248"/>
              </a:solidFill>
              <a:latin typeface="Arial" panose="020B0604020202020204" pitchFamily="34" charset="0"/>
              <a:cs typeface="Arial" panose="020B0604020202020204" pitchFamily="34" charset="0"/>
            </a:endParaRPr>
          </a:p>
          <a:p>
            <a:pPr marL="914400" marR="0" lvl="1" indent="-355600" algn="l" defTabSz="914400" rtl="0" eaLnBrk="1" fontAlgn="auto" latinLnBrk="0" hangingPunct="1">
              <a:lnSpc>
                <a:spcPct val="100000"/>
              </a:lnSpc>
              <a:spcBef>
                <a:spcPts val="1000"/>
              </a:spcBef>
              <a:spcAft>
                <a:spcPts val="0"/>
              </a:spcAft>
              <a:buClr>
                <a:srgbClr val="C7D3E6"/>
              </a:buClr>
              <a:buSzPts val="2000"/>
              <a:buFont typeface="Wingdings" panose="05000000000000000000" pitchFamily="2" charset="2"/>
              <a:buChar char="Ø"/>
              <a:tabLst/>
              <a:defRPr/>
            </a:pPr>
            <a:r>
              <a:rPr kumimoji="0" lang="en-US" sz="2400" b="1" i="0" u="none" strike="noStrike" kern="0" cap="none" spc="0" normalizeH="0" baseline="0" noProof="0" dirty="0">
                <a:ln>
                  <a:noFill/>
                </a:ln>
                <a:solidFill>
                  <a:srgbClr val="263248"/>
                </a:solidFill>
                <a:effectLst/>
                <a:uLnTx/>
                <a:uFillTx/>
                <a:latin typeface="Arial" panose="020B0604020202020204" pitchFamily="34" charset="0"/>
                <a:cs typeface="Arial" panose="020B0604020202020204" pitchFamily="34" charset="0"/>
                <a:sym typeface="Roboto Condensed Light"/>
              </a:rPr>
              <a:t>Brudzinski’s sign: neck is passively flexed, spontaneous flexion of hips and knees.</a:t>
            </a:r>
          </a:p>
        </p:txBody>
      </p:sp>
    </p:spTree>
    <p:extLst>
      <p:ext uri="{BB962C8B-B14F-4D97-AF65-F5344CB8AC3E}">
        <p14:creationId xmlns:p14="http://schemas.microsoft.com/office/powerpoint/2010/main" val="228379006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TotalTime>
  <Words>2285</Words>
  <Application>Microsoft Office PowerPoint</Application>
  <PresentationFormat>Widescreen</PresentationFormat>
  <Paragraphs>251</Paragraphs>
  <Slides>41</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Calibri Light</vt:lpstr>
      <vt:lpstr>LifeBT-Roman</vt:lpstr>
      <vt:lpstr>Roboto Condensed Light</vt:lpstr>
      <vt:lpstr>Swiss721BT-Bold</vt:lpstr>
      <vt:lpstr>Swiss721BT-Roman</vt:lpstr>
      <vt:lpstr>Wingdings</vt:lpstr>
      <vt:lpstr>Retrospect</vt:lpstr>
      <vt:lpstr>1_Retrospect</vt:lpstr>
      <vt:lpstr>BACTERIAL MENINGITIS</vt:lpstr>
      <vt:lpstr>INFECTIONS OF THE CENTRAL NERVOUS SYSTEM</vt:lpstr>
      <vt:lpstr>Table 23.1 Microorganisms that cause meningitis</vt:lpstr>
      <vt:lpstr>ETIOLOGY</vt:lpstr>
      <vt:lpstr>PowerPoint Presentation</vt:lpstr>
      <vt:lpstr>ACUTE BACTERIAL MENINGITIS</vt:lpstr>
      <vt:lpstr>PowerPoint Presentation</vt:lpstr>
      <vt:lpstr>Predisposing factors</vt:lpstr>
      <vt:lpstr>CLINICAL MANIFESTATIONS</vt:lpstr>
      <vt:lpstr>A- KERNIG SIGN,   B IS BRUDZINKI SIGN</vt:lpstr>
      <vt:lpstr>LABORATORY DIAGNOSIS</vt:lpstr>
      <vt:lpstr>CASE 1: </vt:lpstr>
      <vt:lpstr>CASE 2: </vt:lpstr>
      <vt:lpstr>LABORATORY DIAGNOSIS</vt:lpstr>
      <vt:lpstr>CSF COLLECTION AND TRANSPORT</vt:lpstr>
      <vt:lpstr>PowerPoint Presentation</vt:lpstr>
      <vt:lpstr>PowerPoint Presentation</vt:lpstr>
      <vt:lpstr>PowerPoint Presentation</vt:lpstr>
      <vt:lpstr>PowerPoint Presentation</vt:lpstr>
      <vt:lpstr>SEROLOGY</vt:lpstr>
      <vt:lpstr>PowerPoint Presentation</vt:lpstr>
      <vt:lpstr>CULTURE</vt:lpstr>
      <vt:lpstr>PowerPoint Presentation</vt:lpstr>
      <vt:lpstr>Pneumococcal Meningitis</vt:lpstr>
      <vt:lpstr>Pneumococcal Meningitis (Cont..)</vt:lpstr>
      <vt:lpstr>PowerPoint Presentation</vt:lpstr>
      <vt:lpstr>Meningococcal Meningitis</vt:lpstr>
      <vt:lpstr>PowerPoint Presentation</vt:lpstr>
      <vt:lpstr>PowerPoint Presentation</vt:lpstr>
      <vt:lpstr>PowerPoint Presentation</vt:lpstr>
      <vt:lpstr>PowerPoint Presentation</vt:lpstr>
      <vt:lpstr>Listeriosis</vt:lpstr>
      <vt:lpstr>Human Infection</vt:lpstr>
      <vt:lpstr>Human Infection (Cont..)</vt:lpstr>
      <vt:lpstr>Pathogenesis</vt:lpstr>
      <vt:lpstr>Clinical Manifestations</vt:lpstr>
      <vt:lpstr>Clinical Manifestations (Cont..)</vt:lpstr>
      <vt:lpstr>Differences between early- and late-onset neonatal listeriosis</vt:lpstr>
      <vt:lpstr>Treatment of Listeriosis</vt:lpstr>
      <vt:lpstr>Staphylococcal meningitis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MENINGITIS</dc:title>
  <dc:creator>bhardwaj pandya</dc:creator>
  <cp:lastModifiedBy>bhardwaj pandya</cp:lastModifiedBy>
  <cp:revision>14</cp:revision>
  <dcterms:created xsi:type="dcterms:W3CDTF">2024-03-05T05:34:30Z</dcterms:created>
  <dcterms:modified xsi:type="dcterms:W3CDTF">2024-03-05T09:23:21Z</dcterms:modified>
</cp:coreProperties>
</file>