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86" r:id="rId9"/>
    <p:sldId id="288" r:id="rId10"/>
    <p:sldId id="287" r:id="rId11"/>
    <p:sldId id="289" r:id="rId12"/>
    <p:sldId id="291" r:id="rId13"/>
    <p:sldId id="292" r:id="rId14"/>
    <p:sldId id="293" r:id="rId15"/>
    <p:sldId id="290" r:id="rId16"/>
    <p:sldId id="266" r:id="rId17"/>
    <p:sldId id="267" r:id="rId18"/>
    <p:sldId id="268" r:id="rId19"/>
    <p:sldId id="269" r:id="rId20"/>
    <p:sldId id="270" r:id="rId21"/>
    <p:sldId id="271" r:id="rId22"/>
    <p:sldId id="272" r:id="rId23"/>
    <p:sldId id="273" r:id="rId24"/>
    <p:sldId id="275" r:id="rId25"/>
    <p:sldId id="276" r:id="rId26"/>
    <p:sldId id="277" r:id="rId27"/>
    <p:sldId id="278" r:id="rId28"/>
    <p:sldId id="279" r:id="rId29"/>
    <p:sldId id="280" r:id="rId30"/>
    <p:sldId id="281" r:id="rId31"/>
    <p:sldId id="282" r:id="rId32"/>
    <p:sldId id="283" r:id="rId33"/>
    <p:sldId id="284" r:id="rId34"/>
    <p:sldId id="274" r:id="rId35"/>
    <p:sldId id="264" r:id="rId36"/>
    <p:sldId id="265" r:id="rId37"/>
    <p:sldId id="294" r:id="rId38"/>
    <p:sldId id="296" r:id="rId39"/>
    <p:sldId id="295" r:id="rId40"/>
    <p:sldId id="263"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9" d="100"/>
          <a:sy n="79" d="100"/>
        </p:scale>
        <p:origin x="18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15B74-568E-6BF5-4568-700A0A132DC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91D5598A-9D38-4630-A45F-F38DA491CB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FCCE8C6-C3B9-E8A6-468F-68EBEAB38B42}"/>
              </a:ext>
            </a:extLst>
          </p:cNvPr>
          <p:cNvSpPr>
            <a:spLocks noGrp="1"/>
          </p:cNvSpPr>
          <p:nvPr>
            <p:ph type="dt" sz="half" idx="10"/>
          </p:nvPr>
        </p:nvSpPr>
        <p:spPr/>
        <p:txBody>
          <a:bodyPr/>
          <a:lstStyle/>
          <a:p>
            <a:fld id="{34FECCB1-4E7F-4012-8EF5-FDFDD4FCFF81}" type="datetimeFigureOut">
              <a:rPr lang="en-IN" smtClean="0"/>
              <a:t>26/11/2024</a:t>
            </a:fld>
            <a:endParaRPr lang="en-IN"/>
          </a:p>
        </p:txBody>
      </p:sp>
      <p:sp>
        <p:nvSpPr>
          <p:cNvPr id="5" name="Footer Placeholder 4">
            <a:extLst>
              <a:ext uri="{FF2B5EF4-FFF2-40B4-BE49-F238E27FC236}">
                <a16:creationId xmlns:a16="http://schemas.microsoft.com/office/drawing/2014/main" id="{C975C236-FC78-C530-556A-564973B56F0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3678A10-4595-9E77-45A8-40B20B7D2B86}"/>
              </a:ext>
            </a:extLst>
          </p:cNvPr>
          <p:cNvSpPr>
            <a:spLocks noGrp="1"/>
          </p:cNvSpPr>
          <p:nvPr>
            <p:ph type="sldNum" sz="quarter" idx="12"/>
          </p:nvPr>
        </p:nvSpPr>
        <p:spPr/>
        <p:txBody>
          <a:bodyPr/>
          <a:lstStyle/>
          <a:p>
            <a:fld id="{7F5902E3-81E8-4E95-8B32-DBF9D49CA9AF}" type="slidenum">
              <a:rPr lang="en-IN" smtClean="0"/>
              <a:t>‹#›</a:t>
            </a:fld>
            <a:endParaRPr lang="en-IN"/>
          </a:p>
        </p:txBody>
      </p:sp>
    </p:spTree>
    <p:extLst>
      <p:ext uri="{BB962C8B-B14F-4D97-AF65-F5344CB8AC3E}">
        <p14:creationId xmlns:p14="http://schemas.microsoft.com/office/powerpoint/2010/main" val="3360806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2004F-A58B-9A36-EB78-82CE58D6B720}"/>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69B4021-FF54-29E3-82D3-BECCDDBDF40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B7268E1-6FA1-BC89-22F7-2603BBEEC90A}"/>
              </a:ext>
            </a:extLst>
          </p:cNvPr>
          <p:cNvSpPr>
            <a:spLocks noGrp="1"/>
          </p:cNvSpPr>
          <p:nvPr>
            <p:ph type="dt" sz="half" idx="10"/>
          </p:nvPr>
        </p:nvSpPr>
        <p:spPr/>
        <p:txBody>
          <a:bodyPr/>
          <a:lstStyle/>
          <a:p>
            <a:fld id="{34FECCB1-4E7F-4012-8EF5-FDFDD4FCFF81}" type="datetimeFigureOut">
              <a:rPr lang="en-IN" smtClean="0"/>
              <a:t>26/11/2024</a:t>
            </a:fld>
            <a:endParaRPr lang="en-IN"/>
          </a:p>
        </p:txBody>
      </p:sp>
      <p:sp>
        <p:nvSpPr>
          <p:cNvPr id="5" name="Footer Placeholder 4">
            <a:extLst>
              <a:ext uri="{FF2B5EF4-FFF2-40B4-BE49-F238E27FC236}">
                <a16:creationId xmlns:a16="http://schemas.microsoft.com/office/drawing/2014/main" id="{C8F3A8DA-9367-0BBB-BC19-33DAA74FAD3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F3026B4-6BF8-76A2-B0FD-8F4D1413A3E8}"/>
              </a:ext>
            </a:extLst>
          </p:cNvPr>
          <p:cNvSpPr>
            <a:spLocks noGrp="1"/>
          </p:cNvSpPr>
          <p:nvPr>
            <p:ph type="sldNum" sz="quarter" idx="12"/>
          </p:nvPr>
        </p:nvSpPr>
        <p:spPr/>
        <p:txBody>
          <a:bodyPr/>
          <a:lstStyle/>
          <a:p>
            <a:fld id="{7F5902E3-81E8-4E95-8B32-DBF9D49CA9AF}" type="slidenum">
              <a:rPr lang="en-IN" smtClean="0"/>
              <a:t>‹#›</a:t>
            </a:fld>
            <a:endParaRPr lang="en-IN"/>
          </a:p>
        </p:txBody>
      </p:sp>
    </p:spTree>
    <p:extLst>
      <p:ext uri="{BB962C8B-B14F-4D97-AF65-F5344CB8AC3E}">
        <p14:creationId xmlns:p14="http://schemas.microsoft.com/office/powerpoint/2010/main" val="95991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F9074A-06C5-69B2-7CAE-10279178F99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35F9720B-F9C4-9144-6CFA-319DD4AEB16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41337AD-589D-1D92-6CCB-D143DB6269CF}"/>
              </a:ext>
            </a:extLst>
          </p:cNvPr>
          <p:cNvSpPr>
            <a:spLocks noGrp="1"/>
          </p:cNvSpPr>
          <p:nvPr>
            <p:ph type="dt" sz="half" idx="10"/>
          </p:nvPr>
        </p:nvSpPr>
        <p:spPr/>
        <p:txBody>
          <a:bodyPr/>
          <a:lstStyle/>
          <a:p>
            <a:fld id="{34FECCB1-4E7F-4012-8EF5-FDFDD4FCFF81}" type="datetimeFigureOut">
              <a:rPr lang="en-IN" smtClean="0"/>
              <a:t>26/11/2024</a:t>
            </a:fld>
            <a:endParaRPr lang="en-IN"/>
          </a:p>
        </p:txBody>
      </p:sp>
      <p:sp>
        <p:nvSpPr>
          <p:cNvPr id="5" name="Footer Placeholder 4">
            <a:extLst>
              <a:ext uri="{FF2B5EF4-FFF2-40B4-BE49-F238E27FC236}">
                <a16:creationId xmlns:a16="http://schemas.microsoft.com/office/drawing/2014/main" id="{BABE58F8-087D-E699-BAE8-64FBBC4C8BF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3EB5785-AFD8-7888-B7D9-418FF12675BB}"/>
              </a:ext>
            </a:extLst>
          </p:cNvPr>
          <p:cNvSpPr>
            <a:spLocks noGrp="1"/>
          </p:cNvSpPr>
          <p:nvPr>
            <p:ph type="sldNum" sz="quarter" idx="12"/>
          </p:nvPr>
        </p:nvSpPr>
        <p:spPr/>
        <p:txBody>
          <a:bodyPr/>
          <a:lstStyle/>
          <a:p>
            <a:fld id="{7F5902E3-81E8-4E95-8B32-DBF9D49CA9AF}" type="slidenum">
              <a:rPr lang="en-IN" smtClean="0"/>
              <a:t>‹#›</a:t>
            </a:fld>
            <a:endParaRPr lang="en-IN"/>
          </a:p>
        </p:txBody>
      </p:sp>
    </p:spTree>
    <p:extLst>
      <p:ext uri="{BB962C8B-B14F-4D97-AF65-F5344CB8AC3E}">
        <p14:creationId xmlns:p14="http://schemas.microsoft.com/office/powerpoint/2010/main" val="1137876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B8F6B-BD13-A88E-BD73-76985AEF2FA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27E52E9-B969-C8EA-0914-526D83EDD58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1FEC300-60F1-CBE5-C3E8-1309CE7E33B3}"/>
              </a:ext>
            </a:extLst>
          </p:cNvPr>
          <p:cNvSpPr>
            <a:spLocks noGrp="1"/>
          </p:cNvSpPr>
          <p:nvPr>
            <p:ph type="dt" sz="half" idx="10"/>
          </p:nvPr>
        </p:nvSpPr>
        <p:spPr/>
        <p:txBody>
          <a:bodyPr/>
          <a:lstStyle/>
          <a:p>
            <a:fld id="{34FECCB1-4E7F-4012-8EF5-FDFDD4FCFF81}" type="datetimeFigureOut">
              <a:rPr lang="en-IN" smtClean="0"/>
              <a:t>26/11/2024</a:t>
            </a:fld>
            <a:endParaRPr lang="en-IN"/>
          </a:p>
        </p:txBody>
      </p:sp>
      <p:sp>
        <p:nvSpPr>
          <p:cNvPr id="5" name="Footer Placeholder 4">
            <a:extLst>
              <a:ext uri="{FF2B5EF4-FFF2-40B4-BE49-F238E27FC236}">
                <a16:creationId xmlns:a16="http://schemas.microsoft.com/office/drawing/2014/main" id="{45673043-97A1-EAD5-1663-4AE90E1AFC7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AB8962F-C131-C3F5-0D6D-A2A715D1D67C}"/>
              </a:ext>
            </a:extLst>
          </p:cNvPr>
          <p:cNvSpPr>
            <a:spLocks noGrp="1"/>
          </p:cNvSpPr>
          <p:nvPr>
            <p:ph type="sldNum" sz="quarter" idx="12"/>
          </p:nvPr>
        </p:nvSpPr>
        <p:spPr/>
        <p:txBody>
          <a:bodyPr/>
          <a:lstStyle/>
          <a:p>
            <a:fld id="{7F5902E3-81E8-4E95-8B32-DBF9D49CA9AF}" type="slidenum">
              <a:rPr lang="en-IN" smtClean="0"/>
              <a:t>‹#›</a:t>
            </a:fld>
            <a:endParaRPr lang="en-IN"/>
          </a:p>
        </p:txBody>
      </p:sp>
    </p:spTree>
    <p:extLst>
      <p:ext uri="{BB962C8B-B14F-4D97-AF65-F5344CB8AC3E}">
        <p14:creationId xmlns:p14="http://schemas.microsoft.com/office/powerpoint/2010/main" val="1107147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F2C6E-4E05-1F23-D2F7-98E0FE881A2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066A850D-8676-B835-5FB9-4C0DA13F3B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91AB5CE-F78D-6822-20C8-5D1575237559}"/>
              </a:ext>
            </a:extLst>
          </p:cNvPr>
          <p:cNvSpPr>
            <a:spLocks noGrp="1"/>
          </p:cNvSpPr>
          <p:nvPr>
            <p:ph type="dt" sz="half" idx="10"/>
          </p:nvPr>
        </p:nvSpPr>
        <p:spPr/>
        <p:txBody>
          <a:bodyPr/>
          <a:lstStyle/>
          <a:p>
            <a:fld id="{34FECCB1-4E7F-4012-8EF5-FDFDD4FCFF81}" type="datetimeFigureOut">
              <a:rPr lang="en-IN" smtClean="0"/>
              <a:t>26/11/2024</a:t>
            </a:fld>
            <a:endParaRPr lang="en-IN"/>
          </a:p>
        </p:txBody>
      </p:sp>
      <p:sp>
        <p:nvSpPr>
          <p:cNvPr id="5" name="Footer Placeholder 4">
            <a:extLst>
              <a:ext uri="{FF2B5EF4-FFF2-40B4-BE49-F238E27FC236}">
                <a16:creationId xmlns:a16="http://schemas.microsoft.com/office/drawing/2014/main" id="{00B889D5-5D4D-E93C-D299-871C57CAC03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C91A8E2-3ADF-1B01-AC11-FEF9C52DCDDD}"/>
              </a:ext>
            </a:extLst>
          </p:cNvPr>
          <p:cNvSpPr>
            <a:spLocks noGrp="1"/>
          </p:cNvSpPr>
          <p:nvPr>
            <p:ph type="sldNum" sz="quarter" idx="12"/>
          </p:nvPr>
        </p:nvSpPr>
        <p:spPr/>
        <p:txBody>
          <a:bodyPr/>
          <a:lstStyle/>
          <a:p>
            <a:fld id="{7F5902E3-81E8-4E95-8B32-DBF9D49CA9AF}" type="slidenum">
              <a:rPr lang="en-IN" smtClean="0"/>
              <a:t>‹#›</a:t>
            </a:fld>
            <a:endParaRPr lang="en-IN"/>
          </a:p>
        </p:txBody>
      </p:sp>
    </p:spTree>
    <p:extLst>
      <p:ext uri="{BB962C8B-B14F-4D97-AF65-F5344CB8AC3E}">
        <p14:creationId xmlns:p14="http://schemas.microsoft.com/office/powerpoint/2010/main" val="4200794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D9A28-41B9-2529-1097-A900ED27FF8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70835FA-21EE-A976-125F-699A65F6A8B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FCF9F42F-6FA6-717D-E935-5CF0E918C81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1CA7F2FF-639D-D207-5AB8-C18AA6B5DF9B}"/>
              </a:ext>
            </a:extLst>
          </p:cNvPr>
          <p:cNvSpPr>
            <a:spLocks noGrp="1"/>
          </p:cNvSpPr>
          <p:nvPr>
            <p:ph type="dt" sz="half" idx="10"/>
          </p:nvPr>
        </p:nvSpPr>
        <p:spPr/>
        <p:txBody>
          <a:bodyPr/>
          <a:lstStyle/>
          <a:p>
            <a:fld id="{34FECCB1-4E7F-4012-8EF5-FDFDD4FCFF81}" type="datetimeFigureOut">
              <a:rPr lang="en-IN" smtClean="0"/>
              <a:t>26/11/2024</a:t>
            </a:fld>
            <a:endParaRPr lang="en-IN"/>
          </a:p>
        </p:txBody>
      </p:sp>
      <p:sp>
        <p:nvSpPr>
          <p:cNvPr id="6" name="Footer Placeholder 5">
            <a:extLst>
              <a:ext uri="{FF2B5EF4-FFF2-40B4-BE49-F238E27FC236}">
                <a16:creationId xmlns:a16="http://schemas.microsoft.com/office/drawing/2014/main" id="{94DFAF9C-8494-2337-3024-3275E8B342C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A05215A-30DF-9F3D-FFCA-6CC8458EE2A7}"/>
              </a:ext>
            </a:extLst>
          </p:cNvPr>
          <p:cNvSpPr>
            <a:spLocks noGrp="1"/>
          </p:cNvSpPr>
          <p:nvPr>
            <p:ph type="sldNum" sz="quarter" idx="12"/>
          </p:nvPr>
        </p:nvSpPr>
        <p:spPr/>
        <p:txBody>
          <a:bodyPr/>
          <a:lstStyle/>
          <a:p>
            <a:fld id="{7F5902E3-81E8-4E95-8B32-DBF9D49CA9AF}" type="slidenum">
              <a:rPr lang="en-IN" smtClean="0"/>
              <a:t>‹#›</a:t>
            </a:fld>
            <a:endParaRPr lang="en-IN"/>
          </a:p>
        </p:txBody>
      </p:sp>
    </p:spTree>
    <p:extLst>
      <p:ext uri="{BB962C8B-B14F-4D97-AF65-F5344CB8AC3E}">
        <p14:creationId xmlns:p14="http://schemas.microsoft.com/office/powerpoint/2010/main" val="1541367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4E80-5B1D-2B0B-AC67-185CE88D578A}"/>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9E7C440-4476-BA0C-0E3C-7330BF0CE3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E08C9B-0DD8-CD71-A2FF-3A767D84E9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3E979719-765F-3AA5-3B57-5188A1F198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930D8EA-1349-10C3-4BBE-3158DEA0EED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BEE96E33-E293-7C9C-B6D2-76D8327DB6DC}"/>
              </a:ext>
            </a:extLst>
          </p:cNvPr>
          <p:cNvSpPr>
            <a:spLocks noGrp="1"/>
          </p:cNvSpPr>
          <p:nvPr>
            <p:ph type="dt" sz="half" idx="10"/>
          </p:nvPr>
        </p:nvSpPr>
        <p:spPr/>
        <p:txBody>
          <a:bodyPr/>
          <a:lstStyle/>
          <a:p>
            <a:fld id="{34FECCB1-4E7F-4012-8EF5-FDFDD4FCFF81}" type="datetimeFigureOut">
              <a:rPr lang="en-IN" smtClean="0"/>
              <a:t>26/11/2024</a:t>
            </a:fld>
            <a:endParaRPr lang="en-IN"/>
          </a:p>
        </p:txBody>
      </p:sp>
      <p:sp>
        <p:nvSpPr>
          <p:cNvPr id="8" name="Footer Placeholder 7">
            <a:extLst>
              <a:ext uri="{FF2B5EF4-FFF2-40B4-BE49-F238E27FC236}">
                <a16:creationId xmlns:a16="http://schemas.microsoft.com/office/drawing/2014/main" id="{72C3042C-C12D-EE28-3C06-E16D2EDE836C}"/>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9268412D-AAC6-3C49-D0E2-DA1CC4BFF288}"/>
              </a:ext>
            </a:extLst>
          </p:cNvPr>
          <p:cNvSpPr>
            <a:spLocks noGrp="1"/>
          </p:cNvSpPr>
          <p:nvPr>
            <p:ph type="sldNum" sz="quarter" idx="12"/>
          </p:nvPr>
        </p:nvSpPr>
        <p:spPr/>
        <p:txBody>
          <a:bodyPr/>
          <a:lstStyle/>
          <a:p>
            <a:fld id="{7F5902E3-81E8-4E95-8B32-DBF9D49CA9AF}" type="slidenum">
              <a:rPr lang="en-IN" smtClean="0"/>
              <a:t>‹#›</a:t>
            </a:fld>
            <a:endParaRPr lang="en-IN"/>
          </a:p>
        </p:txBody>
      </p:sp>
    </p:spTree>
    <p:extLst>
      <p:ext uri="{BB962C8B-B14F-4D97-AF65-F5344CB8AC3E}">
        <p14:creationId xmlns:p14="http://schemas.microsoft.com/office/powerpoint/2010/main" val="2827471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47F21-7AA9-A415-1BCE-7F94C8EA6932}"/>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BC1E4413-BC5C-F376-F675-3AFE39F62314}"/>
              </a:ext>
            </a:extLst>
          </p:cNvPr>
          <p:cNvSpPr>
            <a:spLocks noGrp="1"/>
          </p:cNvSpPr>
          <p:nvPr>
            <p:ph type="dt" sz="half" idx="10"/>
          </p:nvPr>
        </p:nvSpPr>
        <p:spPr/>
        <p:txBody>
          <a:bodyPr/>
          <a:lstStyle/>
          <a:p>
            <a:fld id="{34FECCB1-4E7F-4012-8EF5-FDFDD4FCFF81}" type="datetimeFigureOut">
              <a:rPr lang="en-IN" smtClean="0"/>
              <a:t>26/11/2024</a:t>
            </a:fld>
            <a:endParaRPr lang="en-IN"/>
          </a:p>
        </p:txBody>
      </p:sp>
      <p:sp>
        <p:nvSpPr>
          <p:cNvPr id="4" name="Footer Placeholder 3">
            <a:extLst>
              <a:ext uri="{FF2B5EF4-FFF2-40B4-BE49-F238E27FC236}">
                <a16:creationId xmlns:a16="http://schemas.microsoft.com/office/drawing/2014/main" id="{D4774CA6-39A3-ECD5-FFA0-65C3C3F745D2}"/>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15BBC080-C819-6A56-114C-F4340B0E4640}"/>
              </a:ext>
            </a:extLst>
          </p:cNvPr>
          <p:cNvSpPr>
            <a:spLocks noGrp="1"/>
          </p:cNvSpPr>
          <p:nvPr>
            <p:ph type="sldNum" sz="quarter" idx="12"/>
          </p:nvPr>
        </p:nvSpPr>
        <p:spPr/>
        <p:txBody>
          <a:bodyPr/>
          <a:lstStyle/>
          <a:p>
            <a:fld id="{7F5902E3-81E8-4E95-8B32-DBF9D49CA9AF}" type="slidenum">
              <a:rPr lang="en-IN" smtClean="0"/>
              <a:t>‹#›</a:t>
            </a:fld>
            <a:endParaRPr lang="en-IN"/>
          </a:p>
        </p:txBody>
      </p:sp>
    </p:spTree>
    <p:extLst>
      <p:ext uri="{BB962C8B-B14F-4D97-AF65-F5344CB8AC3E}">
        <p14:creationId xmlns:p14="http://schemas.microsoft.com/office/powerpoint/2010/main" val="2252686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D6D683-DA9E-B655-7D8A-3141D53EC4D0}"/>
              </a:ext>
            </a:extLst>
          </p:cNvPr>
          <p:cNvSpPr>
            <a:spLocks noGrp="1"/>
          </p:cNvSpPr>
          <p:nvPr>
            <p:ph type="dt" sz="half" idx="10"/>
          </p:nvPr>
        </p:nvSpPr>
        <p:spPr/>
        <p:txBody>
          <a:bodyPr/>
          <a:lstStyle/>
          <a:p>
            <a:fld id="{34FECCB1-4E7F-4012-8EF5-FDFDD4FCFF81}" type="datetimeFigureOut">
              <a:rPr lang="en-IN" smtClean="0"/>
              <a:t>26/11/2024</a:t>
            </a:fld>
            <a:endParaRPr lang="en-IN"/>
          </a:p>
        </p:txBody>
      </p:sp>
      <p:sp>
        <p:nvSpPr>
          <p:cNvPr id="3" name="Footer Placeholder 2">
            <a:extLst>
              <a:ext uri="{FF2B5EF4-FFF2-40B4-BE49-F238E27FC236}">
                <a16:creationId xmlns:a16="http://schemas.microsoft.com/office/drawing/2014/main" id="{079C3D20-AC64-4359-A826-CD6EC4E1410C}"/>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C74D3891-CB02-577E-0EB5-F0E4F36B40FE}"/>
              </a:ext>
            </a:extLst>
          </p:cNvPr>
          <p:cNvSpPr>
            <a:spLocks noGrp="1"/>
          </p:cNvSpPr>
          <p:nvPr>
            <p:ph type="sldNum" sz="quarter" idx="12"/>
          </p:nvPr>
        </p:nvSpPr>
        <p:spPr/>
        <p:txBody>
          <a:bodyPr/>
          <a:lstStyle/>
          <a:p>
            <a:fld id="{7F5902E3-81E8-4E95-8B32-DBF9D49CA9AF}" type="slidenum">
              <a:rPr lang="en-IN" smtClean="0"/>
              <a:t>‹#›</a:t>
            </a:fld>
            <a:endParaRPr lang="en-IN"/>
          </a:p>
        </p:txBody>
      </p:sp>
    </p:spTree>
    <p:extLst>
      <p:ext uri="{BB962C8B-B14F-4D97-AF65-F5344CB8AC3E}">
        <p14:creationId xmlns:p14="http://schemas.microsoft.com/office/powerpoint/2010/main" val="2955100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84060-E680-8C74-BAAA-E14FF6C310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7A3D4697-F106-A3B3-F190-6F0CFF0C86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8D340C7A-1D73-AA60-57CC-14EA58109C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E1BFE7-B80D-529B-6CB3-D739063F6937}"/>
              </a:ext>
            </a:extLst>
          </p:cNvPr>
          <p:cNvSpPr>
            <a:spLocks noGrp="1"/>
          </p:cNvSpPr>
          <p:nvPr>
            <p:ph type="dt" sz="half" idx="10"/>
          </p:nvPr>
        </p:nvSpPr>
        <p:spPr/>
        <p:txBody>
          <a:bodyPr/>
          <a:lstStyle/>
          <a:p>
            <a:fld id="{34FECCB1-4E7F-4012-8EF5-FDFDD4FCFF81}" type="datetimeFigureOut">
              <a:rPr lang="en-IN" smtClean="0"/>
              <a:t>26/11/2024</a:t>
            </a:fld>
            <a:endParaRPr lang="en-IN"/>
          </a:p>
        </p:txBody>
      </p:sp>
      <p:sp>
        <p:nvSpPr>
          <p:cNvPr id="6" name="Footer Placeholder 5">
            <a:extLst>
              <a:ext uri="{FF2B5EF4-FFF2-40B4-BE49-F238E27FC236}">
                <a16:creationId xmlns:a16="http://schemas.microsoft.com/office/drawing/2014/main" id="{8A6F5C4F-111D-E1F8-07E3-9C705DADCA3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98F5189-1B7E-09B8-21CD-5EED5F163D6D}"/>
              </a:ext>
            </a:extLst>
          </p:cNvPr>
          <p:cNvSpPr>
            <a:spLocks noGrp="1"/>
          </p:cNvSpPr>
          <p:nvPr>
            <p:ph type="sldNum" sz="quarter" idx="12"/>
          </p:nvPr>
        </p:nvSpPr>
        <p:spPr/>
        <p:txBody>
          <a:bodyPr/>
          <a:lstStyle/>
          <a:p>
            <a:fld id="{7F5902E3-81E8-4E95-8B32-DBF9D49CA9AF}" type="slidenum">
              <a:rPr lang="en-IN" smtClean="0"/>
              <a:t>‹#›</a:t>
            </a:fld>
            <a:endParaRPr lang="en-IN"/>
          </a:p>
        </p:txBody>
      </p:sp>
    </p:spTree>
    <p:extLst>
      <p:ext uri="{BB962C8B-B14F-4D97-AF65-F5344CB8AC3E}">
        <p14:creationId xmlns:p14="http://schemas.microsoft.com/office/powerpoint/2010/main" val="2074705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468A5-5520-CAA9-E3FD-7236C4CBD8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AC0725E-9438-CA4E-1610-041C869BD5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D0BCD8D7-AE1C-91AA-94C9-D5BC038361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E125F6-D622-24C8-BC0B-5D8F82597FE7}"/>
              </a:ext>
            </a:extLst>
          </p:cNvPr>
          <p:cNvSpPr>
            <a:spLocks noGrp="1"/>
          </p:cNvSpPr>
          <p:nvPr>
            <p:ph type="dt" sz="half" idx="10"/>
          </p:nvPr>
        </p:nvSpPr>
        <p:spPr/>
        <p:txBody>
          <a:bodyPr/>
          <a:lstStyle/>
          <a:p>
            <a:fld id="{34FECCB1-4E7F-4012-8EF5-FDFDD4FCFF81}" type="datetimeFigureOut">
              <a:rPr lang="en-IN" smtClean="0"/>
              <a:t>26/11/2024</a:t>
            </a:fld>
            <a:endParaRPr lang="en-IN"/>
          </a:p>
        </p:txBody>
      </p:sp>
      <p:sp>
        <p:nvSpPr>
          <p:cNvPr id="6" name="Footer Placeholder 5">
            <a:extLst>
              <a:ext uri="{FF2B5EF4-FFF2-40B4-BE49-F238E27FC236}">
                <a16:creationId xmlns:a16="http://schemas.microsoft.com/office/drawing/2014/main" id="{F8B788A8-4C29-2DFC-D979-47CDAFD28E4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D41FAAD-4E58-2E61-C55F-176F1E0C94FD}"/>
              </a:ext>
            </a:extLst>
          </p:cNvPr>
          <p:cNvSpPr>
            <a:spLocks noGrp="1"/>
          </p:cNvSpPr>
          <p:nvPr>
            <p:ph type="sldNum" sz="quarter" idx="12"/>
          </p:nvPr>
        </p:nvSpPr>
        <p:spPr/>
        <p:txBody>
          <a:bodyPr/>
          <a:lstStyle/>
          <a:p>
            <a:fld id="{7F5902E3-81E8-4E95-8B32-DBF9D49CA9AF}" type="slidenum">
              <a:rPr lang="en-IN" smtClean="0"/>
              <a:t>‹#›</a:t>
            </a:fld>
            <a:endParaRPr lang="en-IN"/>
          </a:p>
        </p:txBody>
      </p:sp>
    </p:spTree>
    <p:extLst>
      <p:ext uri="{BB962C8B-B14F-4D97-AF65-F5344CB8AC3E}">
        <p14:creationId xmlns:p14="http://schemas.microsoft.com/office/powerpoint/2010/main" val="4292881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D0561E-42DD-B256-C6B7-C9ED786CD0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69C5FEFA-B4EF-33FD-EAA4-A554D6DB84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58618E4-345F-8B71-3108-1294972DE2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FECCB1-4E7F-4012-8EF5-FDFDD4FCFF81}" type="datetimeFigureOut">
              <a:rPr lang="en-IN" smtClean="0"/>
              <a:t>26/11/2024</a:t>
            </a:fld>
            <a:endParaRPr lang="en-IN"/>
          </a:p>
        </p:txBody>
      </p:sp>
      <p:sp>
        <p:nvSpPr>
          <p:cNvPr id="5" name="Footer Placeholder 4">
            <a:extLst>
              <a:ext uri="{FF2B5EF4-FFF2-40B4-BE49-F238E27FC236}">
                <a16:creationId xmlns:a16="http://schemas.microsoft.com/office/drawing/2014/main" id="{FF0F7B9C-48A5-AD6A-9C9A-BB5169B565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4AEE3B01-6978-B1A3-C652-E28957BB4F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5902E3-81E8-4E95-8B32-DBF9D49CA9AF}" type="slidenum">
              <a:rPr lang="en-IN" smtClean="0"/>
              <a:t>‹#›</a:t>
            </a:fld>
            <a:endParaRPr lang="en-IN"/>
          </a:p>
        </p:txBody>
      </p:sp>
    </p:spTree>
    <p:extLst>
      <p:ext uri="{BB962C8B-B14F-4D97-AF65-F5344CB8AC3E}">
        <p14:creationId xmlns:p14="http://schemas.microsoft.com/office/powerpoint/2010/main" val="9720474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C39B7-9CEA-ACB4-276E-B868267D7EBA}"/>
              </a:ext>
            </a:extLst>
          </p:cNvPr>
          <p:cNvSpPr>
            <a:spLocks noGrp="1"/>
          </p:cNvSpPr>
          <p:nvPr>
            <p:ph type="ctrTitle"/>
          </p:nvPr>
        </p:nvSpPr>
        <p:spPr/>
        <p:txBody>
          <a:bodyPr>
            <a:normAutofit/>
          </a:bodyPr>
          <a:lstStyle/>
          <a:p>
            <a:r>
              <a:rPr lang="en-IN" sz="8000" b="1" dirty="0">
                <a:solidFill>
                  <a:srgbClr val="002060"/>
                </a:solidFill>
              </a:rPr>
              <a:t>TB IN CKD PATIENTS</a:t>
            </a:r>
          </a:p>
        </p:txBody>
      </p:sp>
      <p:sp>
        <p:nvSpPr>
          <p:cNvPr id="5" name="Subtitle 2">
            <a:extLst>
              <a:ext uri="{FF2B5EF4-FFF2-40B4-BE49-F238E27FC236}">
                <a16:creationId xmlns:a16="http://schemas.microsoft.com/office/drawing/2014/main" id="{99E556D5-DCCC-C88F-04CE-76093FE20667}"/>
              </a:ext>
            </a:extLst>
          </p:cNvPr>
          <p:cNvSpPr>
            <a:spLocks noGrp="1"/>
          </p:cNvSpPr>
          <p:nvPr>
            <p:ph type="subTitle" idx="1"/>
          </p:nvPr>
        </p:nvSpPr>
        <p:spPr>
          <a:xfrm>
            <a:off x="4839037" y="4783756"/>
            <a:ext cx="7166875" cy="1789387"/>
          </a:xfrm>
        </p:spPr>
        <p:txBody>
          <a:bodyPr>
            <a:normAutofit fontScale="92500" lnSpcReduction="10000"/>
          </a:bodyPr>
          <a:lstStyle/>
          <a:p>
            <a:r>
              <a:rPr lang="en-IN" sz="2800" b="1" dirty="0"/>
              <a:t>BY-</a:t>
            </a:r>
          </a:p>
          <a:p>
            <a:r>
              <a:rPr lang="en-IN" sz="2800" b="1" dirty="0"/>
              <a:t>DR. CHIRAG CHAKRAVARTI (ASST. PROFESSOR)</a:t>
            </a:r>
          </a:p>
          <a:p>
            <a:r>
              <a:rPr lang="en-IN" sz="2800" b="1" dirty="0"/>
              <a:t>DEPT OF RESPIRATORY MEDICINE</a:t>
            </a:r>
          </a:p>
          <a:p>
            <a:r>
              <a:rPr lang="en-IN" sz="2800" b="1" dirty="0"/>
              <a:t>22/10/24</a:t>
            </a:r>
          </a:p>
        </p:txBody>
      </p:sp>
    </p:spTree>
    <p:extLst>
      <p:ext uri="{BB962C8B-B14F-4D97-AF65-F5344CB8AC3E}">
        <p14:creationId xmlns:p14="http://schemas.microsoft.com/office/powerpoint/2010/main" val="3119845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14AF58-8534-4DC4-7E45-86AAD5E46752}"/>
              </a:ext>
            </a:extLst>
          </p:cNvPr>
          <p:cNvSpPr>
            <a:spLocks noGrp="1"/>
          </p:cNvSpPr>
          <p:nvPr>
            <p:ph idx="1"/>
          </p:nvPr>
        </p:nvSpPr>
        <p:spPr>
          <a:xfrm>
            <a:off x="304799" y="279133"/>
            <a:ext cx="11582401" cy="6207103"/>
          </a:xfrm>
        </p:spPr>
        <p:txBody>
          <a:bodyPr/>
          <a:lstStyle/>
          <a:p>
            <a:r>
              <a:rPr lang="en-US" sz="3200" b="1" i="0" dirty="0">
                <a:solidFill>
                  <a:srgbClr val="000000"/>
                </a:solidFill>
                <a:effectLst/>
              </a:rPr>
              <a:t>Clinical Presentation of Tuberculosis following Renal Transplantation</a:t>
            </a:r>
            <a:r>
              <a:rPr lang="en-US" b="0" i="0" dirty="0">
                <a:solidFill>
                  <a:srgbClr val="000000"/>
                </a:solidFill>
                <a:effectLst/>
                <a:latin typeface="Roboto" panose="02000000000000000000" pitchFamily="2" charset="0"/>
              </a:rPr>
              <a:t>-</a:t>
            </a:r>
          </a:p>
          <a:p>
            <a:endParaRPr lang="en-US" b="0" i="0" dirty="0">
              <a:solidFill>
                <a:srgbClr val="000000"/>
              </a:solidFill>
              <a:effectLst/>
              <a:latin typeface="Roboto" panose="02000000000000000000" pitchFamily="2" charset="0"/>
            </a:endParaRPr>
          </a:p>
          <a:p>
            <a:r>
              <a:rPr lang="en-US" b="0" i="0" dirty="0">
                <a:solidFill>
                  <a:srgbClr val="000000"/>
                </a:solidFill>
                <a:effectLst/>
                <a:latin typeface="Roboto" panose="02000000000000000000" pitchFamily="2" charset="0"/>
              </a:rPr>
              <a:t> ﻿﻿usually young pts.</a:t>
            </a:r>
          </a:p>
          <a:p>
            <a:r>
              <a:rPr lang="en-US" b="0" i="0" dirty="0">
                <a:solidFill>
                  <a:srgbClr val="000000"/>
                </a:solidFill>
                <a:effectLst/>
                <a:latin typeface="Roboto" panose="02000000000000000000" pitchFamily="2" charset="0"/>
              </a:rPr>
              <a:t>﻿﻿Males &gt; females</a:t>
            </a:r>
          </a:p>
          <a:p>
            <a:r>
              <a:rPr lang="en-US" b="0" i="0" dirty="0">
                <a:solidFill>
                  <a:srgbClr val="000000"/>
                </a:solidFill>
                <a:effectLst/>
                <a:latin typeface="Roboto" panose="02000000000000000000" pitchFamily="2" charset="0"/>
              </a:rPr>
              <a:t> ﻿﻿Constitutional Symptoms are more often seen</a:t>
            </a:r>
          </a:p>
          <a:p>
            <a:r>
              <a:rPr lang="en-US" b="0" i="0" dirty="0">
                <a:solidFill>
                  <a:srgbClr val="000000"/>
                </a:solidFill>
                <a:effectLst/>
                <a:latin typeface="Roboto" panose="02000000000000000000" pitchFamily="2" charset="0"/>
              </a:rPr>
              <a:t>Lung is most common site </a:t>
            </a:r>
          </a:p>
          <a:p>
            <a:r>
              <a:rPr lang="en-US" b="0" i="0" dirty="0">
                <a:solidFill>
                  <a:srgbClr val="000000"/>
                </a:solidFill>
                <a:effectLst/>
                <a:latin typeface="Roboto" panose="02000000000000000000" pitchFamily="2" charset="0"/>
              </a:rPr>
              <a:t>followed by abdomen , pericardium, thalamus, bone and joints.</a:t>
            </a:r>
          </a:p>
          <a:p>
            <a:r>
              <a:rPr lang="en-US" b="0" i="0" dirty="0">
                <a:solidFill>
                  <a:srgbClr val="000000"/>
                </a:solidFill>
                <a:effectLst/>
                <a:latin typeface="Roboto" panose="02000000000000000000" pitchFamily="2" charset="0"/>
              </a:rPr>
              <a:t> ﻿﻿Miliary TB has also been reported</a:t>
            </a:r>
          </a:p>
          <a:p>
            <a:r>
              <a:rPr lang="en-US" b="0" i="0" dirty="0">
                <a:solidFill>
                  <a:srgbClr val="000000"/>
                </a:solidFill>
                <a:effectLst/>
                <a:latin typeface="Roboto" panose="02000000000000000000" pitchFamily="2" charset="0"/>
              </a:rPr>
              <a:t>﻿﻿Pyrexia of unknown origin presentation is associated more commonly</a:t>
            </a:r>
          </a:p>
          <a:p>
            <a:r>
              <a:rPr lang="en-US" b="0" i="0" dirty="0">
                <a:solidFill>
                  <a:srgbClr val="000000"/>
                </a:solidFill>
                <a:effectLst/>
                <a:latin typeface="Roboto" panose="02000000000000000000" pitchFamily="2" charset="0"/>
              </a:rPr>
              <a:t> ﻿﻿Neurological TB more common after transplantation.</a:t>
            </a:r>
            <a:endParaRPr lang="en-IN" dirty="0"/>
          </a:p>
        </p:txBody>
      </p:sp>
    </p:spTree>
    <p:extLst>
      <p:ext uri="{BB962C8B-B14F-4D97-AF65-F5344CB8AC3E}">
        <p14:creationId xmlns:p14="http://schemas.microsoft.com/office/powerpoint/2010/main" val="3807568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D7924-7B44-2796-05EE-DBF96FDBA766}"/>
              </a:ext>
            </a:extLst>
          </p:cNvPr>
          <p:cNvSpPr>
            <a:spLocks noGrp="1"/>
          </p:cNvSpPr>
          <p:nvPr>
            <p:ph type="title"/>
          </p:nvPr>
        </p:nvSpPr>
        <p:spPr>
          <a:xfrm>
            <a:off x="3821229" y="0"/>
            <a:ext cx="7532571" cy="1325563"/>
          </a:xfrm>
        </p:spPr>
        <p:txBody>
          <a:bodyPr>
            <a:normAutofit/>
          </a:bodyPr>
          <a:lstStyle/>
          <a:p>
            <a:r>
              <a:rPr lang="en-IN" sz="6000" b="1" dirty="0"/>
              <a:t>DIAGNOSIS</a:t>
            </a:r>
          </a:p>
        </p:txBody>
      </p:sp>
      <p:sp>
        <p:nvSpPr>
          <p:cNvPr id="3" name="Content Placeholder 2">
            <a:extLst>
              <a:ext uri="{FF2B5EF4-FFF2-40B4-BE49-F238E27FC236}">
                <a16:creationId xmlns:a16="http://schemas.microsoft.com/office/drawing/2014/main" id="{726970C7-4537-88DB-B759-667BB8E3052C}"/>
              </a:ext>
            </a:extLst>
          </p:cNvPr>
          <p:cNvSpPr>
            <a:spLocks noGrp="1"/>
          </p:cNvSpPr>
          <p:nvPr>
            <p:ph idx="1"/>
          </p:nvPr>
        </p:nvSpPr>
        <p:spPr>
          <a:xfrm>
            <a:off x="317633" y="1325562"/>
            <a:ext cx="11636943" cy="5258117"/>
          </a:xfrm>
        </p:spPr>
        <p:txBody>
          <a:bodyPr/>
          <a:lstStyle/>
          <a:p>
            <a:r>
              <a:rPr lang="en-US" b="0" i="0" dirty="0">
                <a:solidFill>
                  <a:srgbClr val="000000"/>
                </a:solidFill>
                <a:effectLst/>
                <a:latin typeface="Roboto" panose="02000000000000000000" pitchFamily="2" charset="0"/>
              </a:rPr>
              <a:t>Chest x ray</a:t>
            </a:r>
          </a:p>
          <a:p>
            <a:r>
              <a:rPr lang="en-US" b="0" i="0" dirty="0">
                <a:solidFill>
                  <a:srgbClr val="000000"/>
                </a:solidFill>
                <a:effectLst/>
                <a:latin typeface="Roboto" panose="02000000000000000000" pitchFamily="2" charset="0"/>
              </a:rPr>
              <a:t>finding of an AFB smear positive </a:t>
            </a:r>
          </a:p>
          <a:p>
            <a:r>
              <a:rPr lang="en-US" b="0" i="0" dirty="0">
                <a:solidFill>
                  <a:srgbClr val="000000"/>
                </a:solidFill>
                <a:effectLst/>
                <a:latin typeface="Roboto" panose="02000000000000000000" pitchFamily="2" charset="0"/>
              </a:rPr>
              <a:t> positive culture of M. tuberculosis </a:t>
            </a:r>
          </a:p>
          <a:p>
            <a:r>
              <a:rPr lang="en-US" b="0" i="0" dirty="0">
                <a:solidFill>
                  <a:srgbClr val="000000"/>
                </a:solidFill>
                <a:effectLst/>
                <a:latin typeface="Roboto" panose="02000000000000000000" pitchFamily="2" charset="0"/>
              </a:rPr>
              <a:t>typical histopathologic findings.</a:t>
            </a:r>
          </a:p>
          <a:p>
            <a:endParaRPr lang="en-US" b="0" i="0" dirty="0">
              <a:solidFill>
                <a:srgbClr val="000000"/>
              </a:solidFill>
              <a:effectLst/>
              <a:latin typeface="Roboto" panose="02000000000000000000" pitchFamily="2" charset="0"/>
            </a:endParaRPr>
          </a:p>
          <a:p>
            <a:r>
              <a:rPr lang="en-US" b="0" i="0" dirty="0">
                <a:solidFill>
                  <a:srgbClr val="000000"/>
                </a:solidFill>
                <a:effectLst/>
                <a:latin typeface="Roboto" panose="02000000000000000000" pitchFamily="2" charset="0"/>
              </a:rPr>
              <a:t>due to the frequent extrapulmonary presentation and nonspecific symptomatology, a high index of suspicion is required, coupled with a need for invasive procedures, including liver, bone, lymph node, and peritoneal biopsies </a:t>
            </a:r>
          </a:p>
          <a:p>
            <a:endParaRPr lang="en-IN" dirty="0"/>
          </a:p>
        </p:txBody>
      </p:sp>
    </p:spTree>
    <p:extLst>
      <p:ext uri="{BB962C8B-B14F-4D97-AF65-F5344CB8AC3E}">
        <p14:creationId xmlns:p14="http://schemas.microsoft.com/office/powerpoint/2010/main" val="1750677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9CE799-8E77-0C01-8924-4BC8F97C0D31}"/>
              </a:ext>
            </a:extLst>
          </p:cNvPr>
          <p:cNvSpPr>
            <a:spLocks noGrp="1"/>
          </p:cNvSpPr>
          <p:nvPr>
            <p:ph idx="1"/>
          </p:nvPr>
        </p:nvSpPr>
        <p:spPr>
          <a:xfrm>
            <a:off x="221381" y="288758"/>
            <a:ext cx="11425187" cy="6217920"/>
          </a:xfrm>
        </p:spPr>
        <p:txBody>
          <a:bodyPr>
            <a:normAutofit/>
          </a:bodyPr>
          <a:lstStyle/>
          <a:p>
            <a:r>
              <a:rPr lang="en-US" sz="3200" b="1" i="0" dirty="0">
                <a:solidFill>
                  <a:srgbClr val="000000"/>
                </a:solidFill>
                <a:effectLst/>
                <a:latin typeface="Roboto" panose="02000000000000000000" pitchFamily="2" charset="0"/>
              </a:rPr>
              <a:t>All patients with CKD</a:t>
            </a:r>
            <a:r>
              <a:rPr lang="en-US" sz="3200" b="1" dirty="0">
                <a:solidFill>
                  <a:srgbClr val="000000"/>
                </a:solidFill>
                <a:latin typeface="Roboto" panose="02000000000000000000" pitchFamily="2" charset="0"/>
              </a:rPr>
              <a:t>-</a:t>
            </a:r>
            <a:r>
              <a:rPr lang="en-US" sz="3200" b="1" i="0" dirty="0">
                <a:solidFill>
                  <a:srgbClr val="000000"/>
                </a:solidFill>
                <a:effectLst/>
                <a:latin typeface="Roboto" panose="02000000000000000000" pitchFamily="2" charset="0"/>
              </a:rPr>
              <a:t> considered at risk for tuberculosis </a:t>
            </a:r>
          </a:p>
          <a:p>
            <a:endParaRPr lang="en-US" sz="3200" b="1" i="0" dirty="0">
              <a:solidFill>
                <a:srgbClr val="000000"/>
              </a:solidFill>
              <a:effectLst/>
              <a:latin typeface="Roboto" panose="02000000000000000000" pitchFamily="2" charset="0"/>
            </a:endParaRPr>
          </a:p>
          <a:p>
            <a:r>
              <a:rPr lang="en-US" sz="3200" b="0" i="0" dirty="0">
                <a:solidFill>
                  <a:srgbClr val="000000"/>
                </a:solidFill>
                <a:effectLst/>
              </a:rPr>
              <a:t>should have a history of prior TB or </a:t>
            </a:r>
          </a:p>
          <a:p>
            <a:endParaRPr lang="en-US" sz="3200" b="0" i="0" dirty="0">
              <a:solidFill>
                <a:srgbClr val="000000"/>
              </a:solidFill>
              <a:effectLst/>
            </a:endParaRPr>
          </a:p>
          <a:p>
            <a:r>
              <a:rPr lang="en-US" sz="3200" b="0" i="0" dirty="0">
                <a:solidFill>
                  <a:srgbClr val="000000"/>
                </a:solidFill>
                <a:effectLst/>
              </a:rPr>
              <a:t>TB contact sought, </a:t>
            </a:r>
          </a:p>
          <a:p>
            <a:endParaRPr lang="en-US" sz="3200" b="0" i="0" dirty="0">
              <a:solidFill>
                <a:srgbClr val="000000"/>
              </a:solidFill>
              <a:effectLst/>
            </a:endParaRPr>
          </a:p>
          <a:p>
            <a:r>
              <a:rPr lang="en-US" sz="3200" b="0" i="0" dirty="0">
                <a:solidFill>
                  <a:srgbClr val="000000"/>
                </a:solidFill>
                <a:effectLst/>
              </a:rPr>
              <a:t>any history of prior TB treatment checked (including drugs taken and treatment duration),</a:t>
            </a:r>
          </a:p>
          <a:p>
            <a:endParaRPr lang="en-US" sz="3200" b="0" i="0" dirty="0">
              <a:solidFill>
                <a:srgbClr val="000000"/>
              </a:solidFill>
              <a:effectLst/>
            </a:endParaRPr>
          </a:p>
          <a:p>
            <a:r>
              <a:rPr lang="en-US" sz="3200" b="0" i="0" dirty="0">
                <a:solidFill>
                  <a:srgbClr val="000000"/>
                </a:solidFill>
                <a:effectLst/>
              </a:rPr>
              <a:t> an appropriate clinical examination,</a:t>
            </a:r>
          </a:p>
          <a:p>
            <a:endParaRPr lang="en-US" sz="3200" b="0" i="0" dirty="0">
              <a:solidFill>
                <a:srgbClr val="000000"/>
              </a:solidFill>
              <a:effectLst/>
            </a:endParaRPr>
          </a:p>
        </p:txBody>
      </p:sp>
    </p:spTree>
    <p:extLst>
      <p:ext uri="{BB962C8B-B14F-4D97-AF65-F5344CB8AC3E}">
        <p14:creationId xmlns:p14="http://schemas.microsoft.com/office/powerpoint/2010/main" val="1628316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F715EA-C8AF-AD18-BEF6-8F878213E55C}"/>
              </a:ext>
            </a:extLst>
          </p:cNvPr>
          <p:cNvSpPr>
            <a:spLocks noGrp="1"/>
          </p:cNvSpPr>
          <p:nvPr>
            <p:ph idx="1"/>
          </p:nvPr>
        </p:nvSpPr>
        <p:spPr>
          <a:xfrm>
            <a:off x="356135" y="288758"/>
            <a:ext cx="11146054" cy="6121667"/>
          </a:xfrm>
        </p:spPr>
        <p:txBody>
          <a:bodyPr>
            <a:normAutofit/>
          </a:bodyPr>
          <a:lstStyle/>
          <a:p>
            <a:r>
              <a:rPr lang="en-US" sz="3200" b="0" i="0" dirty="0">
                <a:solidFill>
                  <a:srgbClr val="000000"/>
                </a:solidFill>
                <a:effectLst/>
              </a:rPr>
              <a:t> a chest x-ray</a:t>
            </a:r>
            <a:endParaRPr lang="en-IN" sz="3200" dirty="0"/>
          </a:p>
          <a:p>
            <a:endParaRPr lang="en-US" sz="3200" b="0" i="0" dirty="0">
              <a:solidFill>
                <a:srgbClr val="000000"/>
              </a:solidFill>
              <a:effectLst/>
            </a:endParaRPr>
          </a:p>
          <a:p>
            <a:r>
              <a:rPr lang="en-US" sz="3200" b="0" i="0" dirty="0">
                <a:solidFill>
                  <a:srgbClr val="000000"/>
                </a:solidFill>
                <a:effectLst/>
              </a:rPr>
              <a:t>Any patient with CKD with an abnormal chest x-ray consistent with past TB, </a:t>
            </a:r>
          </a:p>
          <a:p>
            <a:endParaRPr lang="en-US" sz="3200" b="0" i="0" dirty="0">
              <a:solidFill>
                <a:srgbClr val="000000"/>
              </a:solidFill>
              <a:effectLst/>
            </a:endParaRPr>
          </a:p>
          <a:p>
            <a:r>
              <a:rPr lang="en-US" sz="3200" b="0" i="0" dirty="0">
                <a:solidFill>
                  <a:srgbClr val="000000"/>
                </a:solidFill>
                <a:effectLst/>
              </a:rPr>
              <a:t>or previous history of extrapulmonary TB who has previously received adequate treatment should be monitored regularly</a:t>
            </a:r>
          </a:p>
          <a:p>
            <a:endParaRPr lang="en-US" sz="3200" b="0" i="0" dirty="0">
              <a:solidFill>
                <a:srgbClr val="000000"/>
              </a:solidFill>
              <a:effectLst/>
            </a:endParaRPr>
          </a:p>
          <a:p>
            <a:r>
              <a:rPr lang="en-US" sz="3200" b="0" i="0" dirty="0">
                <a:solidFill>
                  <a:srgbClr val="000000"/>
                </a:solidFill>
                <a:effectLst/>
              </a:rPr>
              <a:t>The decision on chemoprophylaxis regimen should be made if thought necessary</a:t>
            </a:r>
            <a:endParaRPr lang="en-IN" sz="3200" dirty="0"/>
          </a:p>
        </p:txBody>
      </p:sp>
    </p:spTree>
    <p:extLst>
      <p:ext uri="{BB962C8B-B14F-4D97-AF65-F5344CB8AC3E}">
        <p14:creationId xmlns:p14="http://schemas.microsoft.com/office/powerpoint/2010/main" val="3180361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E6FFC7-6EE1-BA0E-3759-83D4C7324F48}"/>
              </a:ext>
            </a:extLst>
          </p:cNvPr>
          <p:cNvSpPr>
            <a:spLocks noGrp="1"/>
          </p:cNvSpPr>
          <p:nvPr>
            <p:ph idx="1"/>
          </p:nvPr>
        </p:nvSpPr>
        <p:spPr>
          <a:xfrm>
            <a:off x="385011" y="375385"/>
            <a:ext cx="11223056" cy="6169794"/>
          </a:xfrm>
        </p:spPr>
        <p:txBody>
          <a:bodyPr>
            <a:normAutofit/>
          </a:bodyPr>
          <a:lstStyle/>
          <a:p>
            <a:r>
              <a:rPr lang="en-US" sz="3200" b="1" i="0" dirty="0">
                <a:solidFill>
                  <a:srgbClr val="000000"/>
                </a:solidFill>
                <a:effectLst/>
              </a:rPr>
              <a:t>Diagnosis of Latent TB Infection </a:t>
            </a:r>
          </a:p>
          <a:p>
            <a:endParaRPr lang="en-US" sz="3200" b="1" i="0" dirty="0">
              <a:solidFill>
                <a:srgbClr val="000000"/>
              </a:solidFill>
              <a:effectLst/>
            </a:endParaRPr>
          </a:p>
          <a:p>
            <a:r>
              <a:rPr lang="en-US" b="0" i="0" dirty="0">
                <a:solidFill>
                  <a:srgbClr val="000000"/>
                </a:solidFill>
                <a:effectLst/>
              </a:rPr>
              <a:t> based on information gathered from the medical history, physical examination, chest radiograph, sputum examinations.</a:t>
            </a:r>
          </a:p>
          <a:p>
            <a:endParaRPr lang="en-US" b="0" i="0" dirty="0">
              <a:solidFill>
                <a:srgbClr val="000000"/>
              </a:solidFill>
              <a:effectLst/>
            </a:endParaRPr>
          </a:p>
          <a:p>
            <a:r>
              <a:rPr lang="en-US" b="0" i="0" dirty="0">
                <a:solidFill>
                  <a:srgbClr val="000000"/>
                </a:solidFill>
                <a:effectLst/>
              </a:rPr>
              <a:t>All patients with CKD, on </a:t>
            </a:r>
            <a:r>
              <a:rPr lang="en-US" b="0" i="0" dirty="0" err="1">
                <a:solidFill>
                  <a:srgbClr val="000000"/>
                </a:solidFill>
                <a:effectLst/>
              </a:rPr>
              <a:t>haemodialysis</a:t>
            </a:r>
            <a:r>
              <a:rPr lang="en-US" b="0" i="0" dirty="0">
                <a:solidFill>
                  <a:srgbClr val="000000"/>
                </a:solidFill>
                <a:effectLst/>
              </a:rPr>
              <a:t> or CAPD and prior to renal transplantation should have a chest x-ray and abnormalities investigated</a:t>
            </a:r>
            <a:r>
              <a:rPr lang="en-US" b="0" i="0" dirty="0">
                <a:solidFill>
                  <a:srgbClr val="000000"/>
                </a:solidFill>
                <a:effectLst/>
                <a:latin typeface="Roboto" panose="02000000000000000000" pitchFamily="2" charset="0"/>
              </a:rPr>
              <a:t>.</a:t>
            </a:r>
            <a:endParaRPr lang="en-US" b="0" i="0" dirty="0">
              <a:solidFill>
                <a:srgbClr val="000000"/>
              </a:solidFill>
              <a:effectLst/>
            </a:endParaRPr>
          </a:p>
          <a:p>
            <a:endParaRPr lang="en-US" b="0" i="0" dirty="0">
              <a:solidFill>
                <a:srgbClr val="000000"/>
              </a:solidFill>
              <a:effectLst/>
            </a:endParaRPr>
          </a:p>
          <a:p>
            <a:r>
              <a:rPr lang="en-US" b="0" i="0" dirty="0">
                <a:solidFill>
                  <a:srgbClr val="000000"/>
                </a:solidFill>
                <a:effectLst/>
              </a:rPr>
              <a:t>Chemoprophylaxis could be offered to those with LTBI before transplantation, precluding the need for post-transplant prophylaxis</a:t>
            </a:r>
            <a:r>
              <a:rPr lang="en-US" b="0" i="0" dirty="0">
                <a:solidFill>
                  <a:srgbClr val="000000"/>
                </a:solidFill>
                <a:effectLst/>
                <a:latin typeface="Roboto" panose="02000000000000000000" pitchFamily="2" charset="0"/>
              </a:rPr>
              <a:t>. </a:t>
            </a:r>
            <a:endParaRPr lang="en-IN" dirty="0"/>
          </a:p>
        </p:txBody>
      </p:sp>
    </p:spTree>
    <p:extLst>
      <p:ext uri="{BB962C8B-B14F-4D97-AF65-F5344CB8AC3E}">
        <p14:creationId xmlns:p14="http://schemas.microsoft.com/office/powerpoint/2010/main" val="1598552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mage.jpg">
            <a:extLst>
              <a:ext uri="{FF2B5EF4-FFF2-40B4-BE49-F238E27FC236}">
                <a16:creationId xmlns:a16="http://schemas.microsoft.com/office/drawing/2014/main" id="{BE7950E9-47B7-D796-9ED2-7E907557B62D}"/>
              </a:ext>
            </a:extLst>
          </p:cNvPr>
          <p:cNvPicPr>
            <a:picLocks noChangeAspect="1"/>
          </p:cNvPicPr>
          <p:nvPr/>
        </p:nvPicPr>
        <p:blipFill rotWithShape="1">
          <a:blip r:embed="rId2"/>
          <a:srcRect l="3845" t="15704" r="52370" b="10001"/>
          <a:stretch/>
        </p:blipFill>
        <p:spPr>
          <a:xfrm>
            <a:off x="6506679" y="523889"/>
            <a:ext cx="4976718" cy="5424012"/>
          </a:xfrm>
          <a:prstGeom prst="rect">
            <a:avLst/>
          </a:prstGeom>
        </p:spPr>
      </p:pic>
      <p:pic>
        <p:nvPicPr>
          <p:cNvPr id="5" name="Picture 4" descr="image.jpg">
            <a:extLst>
              <a:ext uri="{FF2B5EF4-FFF2-40B4-BE49-F238E27FC236}">
                <a16:creationId xmlns:a16="http://schemas.microsoft.com/office/drawing/2014/main" id="{9164E03C-A60C-E115-177E-FBDBF7510097}"/>
              </a:ext>
            </a:extLst>
          </p:cNvPr>
          <p:cNvPicPr>
            <a:picLocks noChangeAspect="1"/>
          </p:cNvPicPr>
          <p:nvPr/>
        </p:nvPicPr>
        <p:blipFill rotWithShape="1">
          <a:blip r:embed="rId3"/>
          <a:srcRect l="5657" t="19329" r="49089" b="10152"/>
          <a:stretch/>
        </p:blipFill>
        <p:spPr>
          <a:xfrm>
            <a:off x="526182" y="523889"/>
            <a:ext cx="4542667" cy="5303563"/>
          </a:xfrm>
          <a:prstGeom prst="rect">
            <a:avLst/>
          </a:prstGeom>
        </p:spPr>
      </p:pic>
    </p:spTree>
    <p:extLst>
      <p:ext uri="{BB962C8B-B14F-4D97-AF65-F5344CB8AC3E}">
        <p14:creationId xmlns:p14="http://schemas.microsoft.com/office/powerpoint/2010/main" val="25412335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DA3D8-C3AD-4074-BEAA-F8164A4C8E1A}"/>
              </a:ext>
            </a:extLst>
          </p:cNvPr>
          <p:cNvSpPr>
            <a:spLocks noGrp="1"/>
          </p:cNvSpPr>
          <p:nvPr>
            <p:ph type="title"/>
          </p:nvPr>
        </p:nvSpPr>
        <p:spPr>
          <a:xfrm>
            <a:off x="3734601" y="0"/>
            <a:ext cx="7503695" cy="1325563"/>
          </a:xfrm>
        </p:spPr>
        <p:txBody>
          <a:bodyPr>
            <a:normAutofit/>
          </a:bodyPr>
          <a:lstStyle/>
          <a:p>
            <a:r>
              <a:rPr lang="en-IN" sz="6000" b="1" dirty="0">
                <a:solidFill>
                  <a:srgbClr val="002060"/>
                </a:solidFill>
              </a:rPr>
              <a:t>MANAGEMENT</a:t>
            </a:r>
          </a:p>
        </p:txBody>
      </p:sp>
      <p:sp>
        <p:nvSpPr>
          <p:cNvPr id="3" name="Content Placeholder 2">
            <a:extLst>
              <a:ext uri="{FF2B5EF4-FFF2-40B4-BE49-F238E27FC236}">
                <a16:creationId xmlns:a16="http://schemas.microsoft.com/office/drawing/2014/main" id="{CAD9C132-9EA5-3BBC-7B9A-2A1E00DB7B99}"/>
              </a:ext>
            </a:extLst>
          </p:cNvPr>
          <p:cNvSpPr>
            <a:spLocks noGrp="1"/>
          </p:cNvSpPr>
          <p:nvPr>
            <p:ph idx="1"/>
          </p:nvPr>
        </p:nvSpPr>
        <p:spPr>
          <a:xfrm>
            <a:off x="365759" y="1501540"/>
            <a:ext cx="11588817" cy="5005137"/>
          </a:xfrm>
        </p:spPr>
        <p:txBody>
          <a:bodyPr>
            <a:normAutofit/>
          </a:bodyPr>
          <a:lstStyle/>
          <a:p>
            <a:r>
              <a:rPr lang="en-US" sz="3200" b="0" i="0" dirty="0">
                <a:solidFill>
                  <a:srgbClr val="000000"/>
                </a:solidFill>
                <a:effectLst/>
              </a:rPr>
              <a:t>The pharmacological properties of antituberculosis drugs determine how their levels are likely to be influenced by renal failure, clearance during dialysis and also their interaction with immunosuppressive drugs used in patients undergoing renal transplantation.</a:t>
            </a:r>
          </a:p>
          <a:p>
            <a:endParaRPr lang="en-US" sz="3200" dirty="0">
              <a:solidFill>
                <a:srgbClr val="000000"/>
              </a:solidFill>
            </a:endParaRPr>
          </a:p>
          <a:p>
            <a:r>
              <a:rPr lang="en-US" sz="3200" b="0" i="0" dirty="0">
                <a:solidFill>
                  <a:srgbClr val="000000"/>
                </a:solidFill>
                <a:effectLst/>
              </a:rPr>
              <a:t> ﻿﻿Treatment duration - 6 months for most cases of fully sensitive disease</a:t>
            </a:r>
          </a:p>
          <a:p>
            <a:r>
              <a:rPr lang="en-US" sz="3200" b="0" i="0" dirty="0">
                <a:solidFill>
                  <a:srgbClr val="000000"/>
                </a:solidFill>
                <a:effectLst/>
              </a:rPr>
              <a:t> exception of TB involving the CNS when treatment should be for 12-18 months.</a:t>
            </a:r>
            <a:endParaRPr lang="en-IN" sz="3200" dirty="0"/>
          </a:p>
        </p:txBody>
      </p:sp>
    </p:spTree>
    <p:extLst>
      <p:ext uri="{BB962C8B-B14F-4D97-AF65-F5344CB8AC3E}">
        <p14:creationId xmlns:p14="http://schemas.microsoft.com/office/powerpoint/2010/main" val="8124953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F887C-6645-6B7D-2E64-FF0D633C12D1}"/>
              </a:ext>
            </a:extLst>
          </p:cNvPr>
          <p:cNvSpPr>
            <a:spLocks noGrp="1"/>
          </p:cNvSpPr>
          <p:nvPr>
            <p:ph type="title"/>
          </p:nvPr>
        </p:nvSpPr>
        <p:spPr>
          <a:xfrm>
            <a:off x="4215865" y="0"/>
            <a:ext cx="7137935" cy="1325563"/>
          </a:xfrm>
        </p:spPr>
        <p:txBody>
          <a:bodyPr>
            <a:normAutofit/>
          </a:bodyPr>
          <a:lstStyle/>
          <a:p>
            <a:r>
              <a:rPr lang="en-IN" sz="6000" b="1" dirty="0"/>
              <a:t>ISONIAZID</a:t>
            </a:r>
          </a:p>
        </p:txBody>
      </p:sp>
      <p:sp>
        <p:nvSpPr>
          <p:cNvPr id="3" name="Content Placeholder 2">
            <a:extLst>
              <a:ext uri="{FF2B5EF4-FFF2-40B4-BE49-F238E27FC236}">
                <a16:creationId xmlns:a16="http://schemas.microsoft.com/office/drawing/2014/main" id="{01F1EC8E-794D-4D2D-7717-91798457B1B2}"/>
              </a:ext>
            </a:extLst>
          </p:cNvPr>
          <p:cNvSpPr>
            <a:spLocks noGrp="1"/>
          </p:cNvSpPr>
          <p:nvPr>
            <p:ph idx="1"/>
          </p:nvPr>
        </p:nvSpPr>
        <p:spPr>
          <a:xfrm>
            <a:off x="250257" y="1325564"/>
            <a:ext cx="11617692" cy="5258116"/>
          </a:xfrm>
        </p:spPr>
        <p:txBody>
          <a:bodyPr>
            <a:normAutofit/>
          </a:bodyPr>
          <a:lstStyle/>
          <a:p>
            <a:endParaRPr lang="en-US" sz="3200" b="0" i="0" dirty="0">
              <a:solidFill>
                <a:srgbClr val="000000"/>
              </a:solidFill>
              <a:effectLst/>
            </a:endParaRPr>
          </a:p>
          <a:p>
            <a:r>
              <a:rPr lang="en-US" sz="3200" b="0" i="0" dirty="0">
                <a:solidFill>
                  <a:srgbClr val="000000"/>
                </a:solidFill>
                <a:effectLst/>
              </a:rPr>
              <a:t>﻿Isoniazid- </a:t>
            </a:r>
            <a:r>
              <a:rPr lang="en-US" sz="3200" b="0" i="0" dirty="0" err="1">
                <a:solidFill>
                  <a:srgbClr val="000000"/>
                </a:solidFill>
                <a:effectLst/>
              </a:rPr>
              <a:t>metabolised</a:t>
            </a:r>
            <a:r>
              <a:rPr lang="en-US" sz="3200" b="0" i="0" dirty="0">
                <a:solidFill>
                  <a:srgbClr val="000000"/>
                </a:solidFill>
                <a:effectLst/>
              </a:rPr>
              <a:t> by the liver </a:t>
            </a:r>
            <a:r>
              <a:rPr lang="en-US" sz="3200" dirty="0">
                <a:solidFill>
                  <a:srgbClr val="000000"/>
                </a:solidFill>
              </a:rPr>
              <a:t>and</a:t>
            </a:r>
            <a:r>
              <a:rPr lang="en-US" sz="3200" b="0" i="0" dirty="0">
                <a:solidFill>
                  <a:srgbClr val="000000"/>
                </a:solidFill>
                <a:effectLst/>
              </a:rPr>
              <a:t> excreted by the kidneys.</a:t>
            </a:r>
          </a:p>
          <a:p>
            <a:pPr marL="0" indent="0">
              <a:buNone/>
            </a:pPr>
            <a:endParaRPr lang="en-US" sz="3200" dirty="0">
              <a:solidFill>
                <a:srgbClr val="000000"/>
              </a:solidFill>
            </a:endParaRPr>
          </a:p>
          <a:p>
            <a:r>
              <a:rPr lang="en-US" sz="3200" b="0" i="0" dirty="0">
                <a:solidFill>
                  <a:srgbClr val="000000"/>
                </a:solidFill>
                <a:effectLst/>
              </a:rPr>
              <a:t>However , recent studies show isoniazid is dialysable in only very small amounts and most clearance occurs from hepatic metabolism</a:t>
            </a:r>
          </a:p>
          <a:p>
            <a:endParaRPr lang="en-US" sz="3200" b="0" i="0" dirty="0">
              <a:solidFill>
                <a:srgbClr val="000000"/>
              </a:solidFill>
              <a:effectLst/>
            </a:endParaRPr>
          </a:p>
          <a:p>
            <a:r>
              <a:rPr lang="en-US" sz="3200" b="0" i="0" dirty="0">
                <a:solidFill>
                  <a:srgbClr val="000000"/>
                </a:solidFill>
                <a:effectLst/>
              </a:rPr>
              <a:t>isoniazid in renal failure - half-life of isoniazid is increased by about 45% in slow acetylators, this does not lead to significant adverse events necessitating dosage reduction, and therapeutic drug monitoring. </a:t>
            </a:r>
          </a:p>
        </p:txBody>
      </p:sp>
    </p:spTree>
    <p:extLst>
      <p:ext uri="{BB962C8B-B14F-4D97-AF65-F5344CB8AC3E}">
        <p14:creationId xmlns:p14="http://schemas.microsoft.com/office/powerpoint/2010/main" val="1760873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82322B-2177-7525-3C58-E50A9BF80630}"/>
              </a:ext>
            </a:extLst>
          </p:cNvPr>
          <p:cNvSpPr>
            <a:spLocks noGrp="1"/>
          </p:cNvSpPr>
          <p:nvPr>
            <p:ph idx="1"/>
          </p:nvPr>
        </p:nvSpPr>
        <p:spPr>
          <a:xfrm>
            <a:off x="317633" y="404260"/>
            <a:ext cx="11213431" cy="6054291"/>
          </a:xfrm>
        </p:spPr>
        <p:txBody>
          <a:bodyPr/>
          <a:lstStyle/>
          <a:p>
            <a:r>
              <a:rPr lang="en-US" b="0" i="0" dirty="0">
                <a:solidFill>
                  <a:srgbClr val="000000"/>
                </a:solidFill>
                <a:effectLst/>
                <a:latin typeface="Roboto" panose="02000000000000000000" pitchFamily="2" charset="0"/>
              </a:rPr>
              <a:t>﻿﻿</a:t>
            </a:r>
            <a:r>
              <a:rPr lang="en-US" b="0" i="0" dirty="0">
                <a:solidFill>
                  <a:srgbClr val="000000"/>
                </a:solidFill>
                <a:effectLst/>
              </a:rPr>
              <a:t>Furthermore administering isoniazid in reduced doses may lead to reduced potency and risk the development of resistance. </a:t>
            </a:r>
          </a:p>
          <a:p>
            <a:r>
              <a:rPr lang="en-US" b="0" i="0" dirty="0">
                <a:solidFill>
                  <a:srgbClr val="000000"/>
                </a:solidFill>
                <a:effectLst/>
              </a:rPr>
              <a:t>﻿﻿Stage 1-3 of CKD - Isoniazid 300 mg </a:t>
            </a:r>
          </a:p>
          <a:p>
            <a:r>
              <a:rPr lang="en-US" b="0" i="0" dirty="0">
                <a:solidFill>
                  <a:srgbClr val="000000"/>
                </a:solidFill>
                <a:effectLst/>
              </a:rPr>
              <a:t>Stage 4-5 of CKD - Isoniazid 300 mg</a:t>
            </a:r>
          </a:p>
          <a:p>
            <a:r>
              <a:rPr lang="en-US" b="0" i="0" dirty="0">
                <a:solidFill>
                  <a:srgbClr val="000000"/>
                </a:solidFill>
                <a:effectLst/>
              </a:rPr>
              <a:t> Renal Transplant Recipients 15 mg/kg max 900 mg 3X/week </a:t>
            </a:r>
            <a:endParaRPr lang="en-IN" dirty="0"/>
          </a:p>
          <a:p>
            <a:endParaRPr lang="en-IN" dirty="0"/>
          </a:p>
        </p:txBody>
      </p:sp>
      <p:pic>
        <p:nvPicPr>
          <p:cNvPr id="1026" name="Picture 2" descr="Acute Management of Patients With Chronic Kidney Disease">
            <a:extLst>
              <a:ext uri="{FF2B5EF4-FFF2-40B4-BE49-F238E27FC236}">
                <a16:creationId xmlns:a16="http://schemas.microsoft.com/office/drawing/2014/main" id="{995523CF-1185-FA9B-4857-C24E82E8BE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1700" y="2894545"/>
            <a:ext cx="5650031" cy="39634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5910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89532-2BE9-930B-D3FB-01D7E4478D51}"/>
              </a:ext>
            </a:extLst>
          </p:cNvPr>
          <p:cNvSpPr>
            <a:spLocks noGrp="1"/>
          </p:cNvSpPr>
          <p:nvPr>
            <p:ph type="title"/>
          </p:nvPr>
        </p:nvSpPr>
        <p:spPr>
          <a:xfrm>
            <a:off x="3590223" y="0"/>
            <a:ext cx="7696200" cy="1325563"/>
          </a:xfrm>
        </p:spPr>
        <p:txBody>
          <a:bodyPr>
            <a:normAutofit/>
          </a:bodyPr>
          <a:lstStyle/>
          <a:p>
            <a:r>
              <a:rPr lang="en-IN" sz="6000" b="1" dirty="0"/>
              <a:t>RIFAMPICIN</a:t>
            </a:r>
          </a:p>
        </p:txBody>
      </p:sp>
      <p:sp>
        <p:nvSpPr>
          <p:cNvPr id="3" name="Content Placeholder 2">
            <a:extLst>
              <a:ext uri="{FF2B5EF4-FFF2-40B4-BE49-F238E27FC236}">
                <a16:creationId xmlns:a16="http://schemas.microsoft.com/office/drawing/2014/main" id="{A6C964CF-B659-1EB1-8974-5728C33250A1}"/>
              </a:ext>
            </a:extLst>
          </p:cNvPr>
          <p:cNvSpPr>
            <a:spLocks noGrp="1"/>
          </p:cNvSpPr>
          <p:nvPr>
            <p:ph idx="1"/>
          </p:nvPr>
        </p:nvSpPr>
        <p:spPr>
          <a:xfrm>
            <a:off x="308007" y="1232034"/>
            <a:ext cx="11665819" cy="5517365"/>
          </a:xfrm>
        </p:spPr>
        <p:txBody>
          <a:bodyPr>
            <a:normAutofit lnSpcReduction="10000"/>
          </a:bodyPr>
          <a:lstStyle/>
          <a:p>
            <a:r>
              <a:rPr lang="en-US" b="0" i="0" dirty="0">
                <a:solidFill>
                  <a:srgbClr val="000000"/>
                </a:solidFill>
                <a:effectLst/>
              </a:rPr>
              <a:t>Rifampicin- </a:t>
            </a:r>
            <a:r>
              <a:rPr lang="en-US" b="0" i="0" dirty="0" err="1">
                <a:solidFill>
                  <a:srgbClr val="000000"/>
                </a:solidFill>
                <a:effectLst/>
              </a:rPr>
              <a:t>metabolised</a:t>
            </a:r>
            <a:r>
              <a:rPr lang="en-US" b="0" i="0" dirty="0">
                <a:solidFill>
                  <a:srgbClr val="000000"/>
                </a:solidFill>
                <a:effectLst/>
              </a:rPr>
              <a:t> by the liver. </a:t>
            </a:r>
          </a:p>
          <a:p>
            <a:endParaRPr lang="en-US" b="0" i="0" dirty="0">
              <a:solidFill>
                <a:srgbClr val="000000"/>
              </a:solidFill>
              <a:effectLst/>
            </a:endParaRPr>
          </a:p>
          <a:p>
            <a:r>
              <a:rPr lang="en-US" b="0" i="0" dirty="0">
                <a:solidFill>
                  <a:srgbClr val="000000"/>
                </a:solidFill>
                <a:effectLst/>
              </a:rPr>
              <a:t>Urinary excretion accounts for very little of its elimination from the body- about 10% of a given dose being found unchanged in the urine.</a:t>
            </a:r>
          </a:p>
          <a:p>
            <a:endParaRPr lang="en-US" b="0" i="0" dirty="0">
              <a:solidFill>
                <a:srgbClr val="000000"/>
              </a:solidFill>
              <a:effectLst/>
            </a:endParaRPr>
          </a:p>
          <a:p>
            <a:r>
              <a:rPr lang="en-US" b="0" i="0" dirty="0">
                <a:solidFill>
                  <a:srgbClr val="000000"/>
                </a:solidFill>
                <a:effectLst/>
              </a:rPr>
              <a:t> Rifampicin does not appear in significant amounts in dialysate</a:t>
            </a:r>
          </a:p>
          <a:p>
            <a:endParaRPr lang="en-US" b="0" i="0" dirty="0">
              <a:solidFill>
                <a:srgbClr val="000000"/>
              </a:solidFill>
              <a:effectLst/>
            </a:endParaRPr>
          </a:p>
          <a:p>
            <a:r>
              <a:rPr lang="en-US" b="0" i="0" dirty="0">
                <a:solidFill>
                  <a:srgbClr val="000000"/>
                </a:solidFill>
                <a:effectLst/>
              </a:rPr>
              <a:t>﻿side effects for rifampicin do not occur with increased frequency in CKD or on dialysis</a:t>
            </a:r>
          </a:p>
          <a:p>
            <a:endParaRPr lang="en-US" b="0" i="0" dirty="0">
              <a:solidFill>
                <a:srgbClr val="000000"/>
              </a:solidFill>
              <a:effectLst/>
            </a:endParaRPr>
          </a:p>
          <a:p>
            <a:r>
              <a:rPr lang="en-US" b="0" i="0" dirty="0">
                <a:solidFill>
                  <a:srgbClr val="000000"/>
                </a:solidFill>
                <a:effectLst/>
              </a:rPr>
              <a:t>dose of rifampicin need not be altered in renal impairment and that drug levels need not be monitored (450 - 600 mg / day).</a:t>
            </a:r>
            <a:endParaRPr lang="en-IN" dirty="0"/>
          </a:p>
        </p:txBody>
      </p:sp>
    </p:spTree>
    <p:extLst>
      <p:ext uri="{BB962C8B-B14F-4D97-AF65-F5344CB8AC3E}">
        <p14:creationId xmlns:p14="http://schemas.microsoft.com/office/powerpoint/2010/main" val="2751634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4C423-8736-425B-E47F-211CBD886052}"/>
              </a:ext>
            </a:extLst>
          </p:cNvPr>
          <p:cNvSpPr>
            <a:spLocks noGrp="1"/>
          </p:cNvSpPr>
          <p:nvPr>
            <p:ph type="title"/>
          </p:nvPr>
        </p:nvSpPr>
        <p:spPr>
          <a:xfrm>
            <a:off x="3311090" y="85992"/>
            <a:ext cx="7917581" cy="1325563"/>
          </a:xfrm>
        </p:spPr>
        <p:txBody>
          <a:bodyPr>
            <a:normAutofit/>
          </a:bodyPr>
          <a:lstStyle/>
          <a:p>
            <a:r>
              <a:rPr lang="en-IN" sz="6000" b="1" dirty="0"/>
              <a:t>INTRODUCTION</a:t>
            </a:r>
          </a:p>
        </p:txBody>
      </p:sp>
      <p:sp>
        <p:nvSpPr>
          <p:cNvPr id="3" name="Content Placeholder 2">
            <a:extLst>
              <a:ext uri="{FF2B5EF4-FFF2-40B4-BE49-F238E27FC236}">
                <a16:creationId xmlns:a16="http://schemas.microsoft.com/office/drawing/2014/main" id="{C2458935-825C-8B1F-6207-CA3A8F2845C1}"/>
              </a:ext>
            </a:extLst>
          </p:cNvPr>
          <p:cNvSpPr>
            <a:spLocks noGrp="1"/>
          </p:cNvSpPr>
          <p:nvPr>
            <p:ph idx="1"/>
          </p:nvPr>
        </p:nvSpPr>
        <p:spPr>
          <a:xfrm>
            <a:off x="489685" y="1578543"/>
            <a:ext cx="11484142" cy="5062888"/>
          </a:xfrm>
        </p:spPr>
        <p:txBody>
          <a:bodyPr>
            <a:normAutofit lnSpcReduction="10000"/>
          </a:bodyPr>
          <a:lstStyle/>
          <a:p>
            <a:r>
              <a:rPr lang="en-US" b="0" i="0" dirty="0">
                <a:solidFill>
                  <a:srgbClr val="000000"/>
                </a:solidFill>
                <a:effectLst/>
              </a:rPr>
              <a:t>TB is more common in patients with chronic kidney disease (CKD), especially when associated with anatomic abnormalities or immunosuppression.</a:t>
            </a:r>
          </a:p>
          <a:p>
            <a:pPr marL="0" indent="0">
              <a:buNone/>
            </a:pPr>
            <a:endParaRPr lang="en-US" dirty="0">
              <a:solidFill>
                <a:srgbClr val="000000"/>
              </a:solidFill>
              <a:latin typeface="Roboto" panose="02000000000000000000" pitchFamily="2" charset="0"/>
            </a:endParaRPr>
          </a:p>
          <a:p>
            <a:r>
              <a:rPr lang="en-US" dirty="0"/>
              <a:t>Because of the immunosuppressive effect of </a:t>
            </a:r>
            <a:r>
              <a:rPr lang="en-US" dirty="0" err="1"/>
              <a:t>uraemia</a:t>
            </a:r>
            <a:r>
              <a:rPr lang="en-US" dirty="0"/>
              <a:t>, use of corticosteroids and immunosuppressive drugs during renal transplantation [RT], these patients are at a high risk of developing TB</a:t>
            </a:r>
          </a:p>
          <a:p>
            <a:endParaRPr lang="en-US" dirty="0"/>
          </a:p>
          <a:p>
            <a:r>
              <a:rPr lang="en-US" b="0" i="0" dirty="0">
                <a:solidFill>
                  <a:srgbClr val="000000"/>
                </a:solidFill>
                <a:effectLst/>
              </a:rPr>
              <a:t>Genitourinary TB occurs in about 5% of active TB cases. It is almost always secondary to a symptomatic or asymptomatic primary lesion in the lung.</a:t>
            </a:r>
          </a:p>
          <a:p>
            <a:endParaRPr lang="en-US" b="0" i="0" dirty="0">
              <a:solidFill>
                <a:srgbClr val="000000"/>
              </a:solidFill>
              <a:effectLst/>
            </a:endParaRPr>
          </a:p>
          <a:p>
            <a:r>
              <a:rPr lang="en-US" b="0" i="0" dirty="0">
                <a:solidFill>
                  <a:srgbClr val="000000"/>
                </a:solidFill>
                <a:effectLst/>
              </a:rPr>
              <a:t> ﻿﻿Renal involvement may also occur as a complication of miliary (septicemic) TB.</a:t>
            </a:r>
            <a:endParaRPr lang="en-IN" dirty="0"/>
          </a:p>
        </p:txBody>
      </p:sp>
    </p:spTree>
    <p:extLst>
      <p:ext uri="{BB962C8B-B14F-4D97-AF65-F5344CB8AC3E}">
        <p14:creationId xmlns:p14="http://schemas.microsoft.com/office/powerpoint/2010/main" val="20534433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AF9D8-1895-46F5-19B2-9C7C45197104}"/>
              </a:ext>
            </a:extLst>
          </p:cNvPr>
          <p:cNvSpPr>
            <a:spLocks noGrp="1"/>
          </p:cNvSpPr>
          <p:nvPr>
            <p:ph type="title"/>
          </p:nvPr>
        </p:nvSpPr>
        <p:spPr>
          <a:xfrm>
            <a:off x="3503595" y="0"/>
            <a:ext cx="8418095" cy="1325563"/>
          </a:xfrm>
        </p:spPr>
        <p:txBody>
          <a:bodyPr>
            <a:normAutofit/>
          </a:bodyPr>
          <a:lstStyle/>
          <a:p>
            <a:r>
              <a:rPr lang="en-IN" sz="6000" b="1" dirty="0"/>
              <a:t>PYRAZINAMIDE</a:t>
            </a:r>
          </a:p>
        </p:txBody>
      </p:sp>
      <p:sp>
        <p:nvSpPr>
          <p:cNvPr id="3" name="Content Placeholder 2">
            <a:extLst>
              <a:ext uri="{FF2B5EF4-FFF2-40B4-BE49-F238E27FC236}">
                <a16:creationId xmlns:a16="http://schemas.microsoft.com/office/drawing/2014/main" id="{53C48BEE-2114-BA2D-1AE0-0A14E3DE858B}"/>
              </a:ext>
            </a:extLst>
          </p:cNvPr>
          <p:cNvSpPr>
            <a:spLocks noGrp="1"/>
          </p:cNvSpPr>
          <p:nvPr>
            <p:ph idx="1"/>
          </p:nvPr>
        </p:nvSpPr>
        <p:spPr>
          <a:xfrm>
            <a:off x="182880" y="1443788"/>
            <a:ext cx="11738810" cy="5082139"/>
          </a:xfrm>
        </p:spPr>
        <p:txBody>
          <a:bodyPr>
            <a:normAutofit/>
          </a:bodyPr>
          <a:lstStyle/>
          <a:p>
            <a:r>
              <a:rPr lang="en-US" b="0" i="0" dirty="0">
                <a:solidFill>
                  <a:srgbClr val="000000"/>
                </a:solidFill>
                <a:effectLst/>
              </a:rPr>
              <a:t>Pyrazinamide is </a:t>
            </a:r>
            <a:r>
              <a:rPr lang="en-US" b="0" i="0" dirty="0" err="1">
                <a:solidFill>
                  <a:srgbClr val="000000"/>
                </a:solidFill>
                <a:effectLst/>
              </a:rPr>
              <a:t>metabolised</a:t>
            </a:r>
            <a:r>
              <a:rPr lang="en-US" b="0" i="0" dirty="0">
                <a:solidFill>
                  <a:srgbClr val="000000"/>
                </a:solidFill>
                <a:effectLst/>
              </a:rPr>
              <a:t> in the liver.</a:t>
            </a:r>
          </a:p>
          <a:p>
            <a:endParaRPr lang="en-US" b="0" i="0" dirty="0">
              <a:solidFill>
                <a:srgbClr val="000000"/>
              </a:solidFill>
              <a:effectLst/>
            </a:endParaRPr>
          </a:p>
          <a:p>
            <a:r>
              <a:rPr lang="en-US" b="0" i="0" dirty="0">
                <a:solidFill>
                  <a:srgbClr val="000000"/>
                </a:solidFill>
                <a:effectLst/>
              </a:rPr>
              <a:t>Only 3-4% is renally excreted in unaltered. </a:t>
            </a:r>
          </a:p>
          <a:p>
            <a:endParaRPr lang="en-US" b="0" i="0" dirty="0">
              <a:solidFill>
                <a:srgbClr val="000000"/>
              </a:solidFill>
              <a:effectLst/>
            </a:endParaRPr>
          </a:p>
          <a:p>
            <a:r>
              <a:rPr lang="en-US" b="0" i="0" dirty="0">
                <a:solidFill>
                  <a:srgbClr val="000000"/>
                </a:solidFill>
                <a:effectLst/>
              </a:rPr>
              <a:t>however, in renal failure, its elimination was found with much higher levels detectable for up to 48 hours after administration.</a:t>
            </a:r>
          </a:p>
          <a:p>
            <a:pPr marL="0" indent="0">
              <a:buNone/>
            </a:pPr>
            <a:r>
              <a:rPr lang="en-US" b="0" i="0" dirty="0">
                <a:solidFill>
                  <a:srgbClr val="000000"/>
                </a:solidFill>
                <a:effectLst/>
              </a:rPr>
              <a:t> </a:t>
            </a:r>
          </a:p>
          <a:p>
            <a:r>
              <a:rPr lang="en-US" dirty="0">
                <a:solidFill>
                  <a:srgbClr val="000000"/>
                </a:solidFill>
              </a:rPr>
              <a:t>due</a:t>
            </a:r>
            <a:r>
              <a:rPr lang="en-US" b="0" i="0" dirty="0">
                <a:solidFill>
                  <a:srgbClr val="000000"/>
                </a:solidFill>
                <a:effectLst/>
              </a:rPr>
              <a:t> to its effect on uric acid retention, this may lead to </a:t>
            </a:r>
            <a:r>
              <a:rPr lang="en-US" b="0" i="0" dirty="0" err="1">
                <a:solidFill>
                  <a:srgbClr val="000000"/>
                </a:solidFill>
                <a:effectLst/>
              </a:rPr>
              <a:t>hyperuricaemia</a:t>
            </a:r>
            <a:r>
              <a:rPr lang="en-US" b="0" i="0" dirty="0">
                <a:solidFill>
                  <a:srgbClr val="000000"/>
                </a:solidFill>
                <a:effectLst/>
              </a:rPr>
              <a:t> and gout.</a:t>
            </a:r>
          </a:p>
        </p:txBody>
      </p:sp>
    </p:spTree>
    <p:extLst>
      <p:ext uri="{BB962C8B-B14F-4D97-AF65-F5344CB8AC3E}">
        <p14:creationId xmlns:p14="http://schemas.microsoft.com/office/powerpoint/2010/main" val="36234385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AE7340-33A7-60E1-281F-B59C39597A93}"/>
              </a:ext>
            </a:extLst>
          </p:cNvPr>
          <p:cNvSpPr>
            <a:spLocks noGrp="1"/>
          </p:cNvSpPr>
          <p:nvPr>
            <p:ph idx="1"/>
          </p:nvPr>
        </p:nvSpPr>
        <p:spPr>
          <a:xfrm>
            <a:off x="365759" y="259882"/>
            <a:ext cx="11223057" cy="6092792"/>
          </a:xfrm>
        </p:spPr>
        <p:txBody>
          <a:bodyPr/>
          <a:lstStyle/>
          <a:p>
            <a:r>
              <a:rPr lang="en-US" sz="3200" b="0" i="0" dirty="0">
                <a:solidFill>
                  <a:srgbClr val="000000"/>
                </a:solidFill>
                <a:effectLst/>
              </a:rPr>
              <a:t>﻿﻿Pyrazinamide and its metabolites are significantly eliminated from the body by </a:t>
            </a:r>
            <a:r>
              <a:rPr lang="en-US" sz="3200" b="0" i="0" dirty="0" err="1">
                <a:solidFill>
                  <a:srgbClr val="000000"/>
                </a:solidFill>
                <a:effectLst/>
              </a:rPr>
              <a:t>haemodialysis</a:t>
            </a:r>
            <a:r>
              <a:rPr lang="en-US" sz="3200" b="0" i="0" dirty="0">
                <a:solidFill>
                  <a:srgbClr val="000000"/>
                </a:solidFill>
                <a:effectLst/>
              </a:rPr>
              <a:t>, 45% appearing in the dialysate.</a:t>
            </a:r>
          </a:p>
          <a:p>
            <a:endParaRPr lang="en-US" sz="3200" b="0" i="0" dirty="0">
              <a:solidFill>
                <a:srgbClr val="000000"/>
              </a:solidFill>
              <a:effectLst/>
            </a:endParaRPr>
          </a:p>
          <a:p>
            <a:r>
              <a:rPr lang="en-US" sz="3200" b="0" i="0" dirty="0">
                <a:solidFill>
                  <a:srgbClr val="000000"/>
                </a:solidFill>
                <a:effectLst/>
              </a:rPr>
              <a:t>﻿﻿Due to possible delayed elimination of the drug and its metabolite, the dosage interval should be altered in stages 4 and 5 CKD and in patients on </a:t>
            </a:r>
            <a:r>
              <a:rPr lang="en-US" sz="3200" b="0" i="0" dirty="0" err="1">
                <a:solidFill>
                  <a:srgbClr val="000000"/>
                </a:solidFill>
                <a:effectLst/>
              </a:rPr>
              <a:t>haemodialysis</a:t>
            </a:r>
            <a:endParaRPr lang="en-US" sz="3200" b="0" i="0" dirty="0">
              <a:solidFill>
                <a:srgbClr val="000000"/>
              </a:solidFill>
              <a:effectLst/>
            </a:endParaRPr>
          </a:p>
          <a:p>
            <a:endParaRPr lang="en-US" sz="3200" dirty="0">
              <a:solidFill>
                <a:srgbClr val="000000"/>
              </a:solidFill>
            </a:endParaRPr>
          </a:p>
          <a:p>
            <a:r>
              <a:rPr lang="en-US" sz="3200" b="0" i="0" dirty="0">
                <a:solidFill>
                  <a:srgbClr val="000000"/>
                </a:solidFill>
                <a:effectLst/>
              </a:rPr>
              <a:t> ﻿﻿20 -35 mg/kg per dose three timer per week</a:t>
            </a:r>
            <a:endParaRPr lang="en-IN" sz="3200" dirty="0"/>
          </a:p>
          <a:p>
            <a:endParaRPr lang="en-IN" dirty="0"/>
          </a:p>
        </p:txBody>
      </p:sp>
    </p:spTree>
    <p:extLst>
      <p:ext uri="{BB962C8B-B14F-4D97-AF65-F5344CB8AC3E}">
        <p14:creationId xmlns:p14="http://schemas.microsoft.com/office/powerpoint/2010/main" val="9800909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378E4-6240-A855-8CE3-E3D49329BF8F}"/>
              </a:ext>
            </a:extLst>
          </p:cNvPr>
          <p:cNvSpPr>
            <a:spLocks noGrp="1"/>
          </p:cNvSpPr>
          <p:nvPr>
            <p:ph type="title"/>
          </p:nvPr>
        </p:nvSpPr>
        <p:spPr>
          <a:xfrm>
            <a:off x="3744226" y="0"/>
            <a:ext cx="7869455" cy="1325563"/>
          </a:xfrm>
        </p:spPr>
        <p:txBody>
          <a:bodyPr>
            <a:normAutofit/>
          </a:bodyPr>
          <a:lstStyle/>
          <a:p>
            <a:r>
              <a:rPr lang="en-IN" sz="6000" b="1" dirty="0"/>
              <a:t>ETHAMBUTOL</a:t>
            </a:r>
          </a:p>
        </p:txBody>
      </p:sp>
      <p:sp>
        <p:nvSpPr>
          <p:cNvPr id="3" name="Content Placeholder 2">
            <a:extLst>
              <a:ext uri="{FF2B5EF4-FFF2-40B4-BE49-F238E27FC236}">
                <a16:creationId xmlns:a16="http://schemas.microsoft.com/office/drawing/2014/main" id="{664266E4-AB9D-FB04-3766-C60E4F45D8EA}"/>
              </a:ext>
            </a:extLst>
          </p:cNvPr>
          <p:cNvSpPr>
            <a:spLocks noGrp="1"/>
          </p:cNvSpPr>
          <p:nvPr>
            <p:ph idx="1"/>
          </p:nvPr>
        </p:nvSpPr>
        <p:spPr>
          <a:xfrm>
            <a:off x="404261" y="1607419"/>
            <a:ext cx="11569566" cy="4957010"/>
          </a:xfrm>
        </p:spPr>
        <p:txBody>
          <a:bodyPr/>
          <a:lstStyle/>
          <a:p>
            <a:r>
              <a:rPr lang="en-US" sz="3200" b="0" i="0" dirty="0">
                <a:solidFill>
                  <a:srgbClr val="000000"/>
                </a:solidFill>
                <a:effectLst/>
              </a:rPr>
              <a:t>Around 80% of Ethambutol is excreted unchanged by the kidneys</a:t>
            </a:r>
          </a:p>
          <a:p>
            <a:endParaRPr lang="en-US" sz="3200" b="0" i="0" dirty="0">
              <a:solidFill>
                <a:srgbClr val="000000"/>
              </a:solidFill>
              <a:effectLst/>
            </a:endParaRPr>
          </a:p>
          <a:p>
            <a:r>
              <a:rPr lang="en-US" sz="3200" b="0" i="0" dirty="0">
                <a:solidFill>
                  <a:srgbClr val="000000"/>
                </a:solidFill>
                <a:effectLst/>
              </a:rPr>
              <a:t>﻿﻿In patients with renal failure, excretion of Ethambutol was significantly reduced following the usual dose of 15 mg/kg.</a:t>
            </a:r>
          </a:p>
          <a:p>
            <a:endParaRPr lang="en-US" sz="3200" b="0" i="0" dirty="0">
              <a:solidFill>
                <a:srgbClr val="000000"/>
              </a:solidFill>
              <a:effectLst/>
            </a:endParaRPr>
          </a:p>
          <a:p>
            <a:r>
              <a:rPr lang="en-US" sz="3200" b="0" i="0" dirty="0">
                <a:solidFill>
                  <a:srgbClr val="000000"/>
                </a:solidFill>
                <a:effectLst/>
              </a:rPr>
              <a:t>﻿﻿It is renally excreted and ocular toxicity is largely dose-dependent.</a:t>
            </a:r>
          </a:p>
          <a:p>
            <a:endParaRPr lang="en-US" sz="3200" b="0" i="0" dirty="0">
              <a:solidFill>
                <a:srgbClr val="000000"/>
              </a:solidFill>
              <a:effectLst/>
            </a:endParaRPr>
          </a:p>
          <a:p>
            <a:r>
              <a:rPr lang="en-US" sz="3200" b="0" i="0" dirty="0">
                <a:solidFill>
                  <a:srgbClr val="000000"/>
                </a:solidFill>
                <a:effectLst/>
              </a:rPr>
              <a:t>Ethambutol has been detected in dialysate.</a:t>
            </a:r>
          </a:p>
          <a:p>
            <a:endParaRPr lang="en-IN" dirty="0"/>
          </a:p>
        </p:txBody>
      </p:sp>
    </p:spTree>
    <p:extLst>
      <p:ext uri="{BB962C8B-B14F-4D97-AF65-F5344CB8AC3E}">
        <p14:creationId xmlns:p14="http://schemas.microsoft.com/office/powerpoint/2010/main" val="25553612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5E206C-8A65-E9A9-970E-7C509FBFE889}"/>
              </a:ext>
            </a:extLst>
          </p:cNvPr>
          <p:cNvSpPr>
            <a:spLocks noGrp="1"/>
          </p:cNvSpPr>
          <p:nvPr>
            <p:ph idx="1"/>
          </p:nvPr>
        </p:nvSpPr>
        <p:spPr>
          <a:xfrm>
            <a:off x="365760" y="500514"/>
            <a:ext cx="10988040" cy="5676449"/>
          </a:xfrm>
        </p:spPr>
        <p:txBody>
          <a:bodyPr/>
          <a:lstStyle/>
          <a:p>
            <a:r>
              <a:rPr lang="en-US" sz="3200" b="0" i="0" dirty="0">
                <a:solidFill>
                  <a:srgbClr val="000000"/>
                </a:solidFill>
                <a:effectLst/>
              </a:rPr>
              <a:t>there is improved efficacy when administered in high doses less often than in a daily lower dose.</a:t>
            </a:r>
          </a:p>
          <a:p>
            <a:endParaRPr lang="en-US" sz="3200" b="0" i="0" dirty="0">
              <a:solidFill>
                <a:srgbClr val="000000"/>
              </a:solidFill>
              <a:effectLst/>
            </a:endParaRPr>
          </a:p>
          <a:p>
            <a:r>
              <a:rPr lang="en-US" sz="3200" b="0" i="0" dirty="0">
                <a:solidFill>
                  <a:srgbClr val="000000"/>
                </a:solidFill>
                <a:effectLst/>
              </a:rPr>
              <a:t>Serum monitoring should be done and trough levels should be less than 1.0 mg/ml at 24 h post-dose without dialysis. </a:t>
            </a:r>
          </a:p>
          <a:p>
            <a:endParaRPr lang="en-US" sz="3200" b="0" i="0" dirty="0">
              <a:solidFill>
                <a:srgbClr val="000000"/>
              </a:solidFill>
              <a:effectLst/>
            </a:endParaRPr>
          </a:p>
          <a:p>
            <a:r>
              <a:rPr lang="en-US" sz="3200" b="0" i="0" dirty="0">
                <a:solidFill>
                  <a:srgbClr val="000000"/>
                </a:solidFill>
                <a:effectLst/>
              </a:rPr>
              <a:t>Recommendation: 15-25 mg/kg per dose three times per week</a:t>
            </a:r>
            <a:endParaRPr lang="en-IN" sz="3200" dirty="0"/>
          </a:p>
          <a:p>
            <a:endParaRPr lang="en-IN" dirty="0"/>
          </a:p>
        </p:txBody>
      </p:sp>
    </p:spTree>
    <p:extLst>
      <p:ext uri="{BB962C8B-B14F-4D97-AF65-F5344CB8AC3E}">
        <p14:creationId xmlns:p14="http://schemas.microsoft.com/office/powerpoint/2010/main" val="3279599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A5F0A-4BFD-8B3D-1963-1636452EE30A}"/>
              </a:ext>
            </a:extLst>
          </p:cNvPr>
          <p:cNvSpPr>
            <a:spLocks noGrp="1"/>
          </p:cNvSpPr>
          <p:nvPr>
            <p:ph type="title"/>
          </p:nvPr>
        </p:nvSpPr>
        <p:spPr>
          <a:xfrm>
            <a:off x="3022332" y="0"/>
            <a:ext cx="7859829" cy="1325563"/>
          </a:xfrm>
        </p:spPr>
        <p:txBody>
          <a:bodyPr>
            <a:normAutofit/>
          </a:bodyPr>
          <a:lstStyle/>
          <a:p>
            <a:r>
              <a:rPr lang="en-IN" sz="6000" b="1" dirty="0"/>
              <a:t>AMINOGLYCOSIDES</a:t>
            </a:r>
          </a:p>
        </p:txBody>
      </p:sp>
      <p:sp>
        <p:nvSpPr>
          <p:cNvPr id="3" name="Content Placeholder 2">
            <a:extLst>
              <a:ext uri="{FF2B5EF4-FFF2-40B4-BE49-F238E27FC236}">
                <a16:creationId xmlns:a16="http://schemas.microsoft.com/office/drawing/2014/main" id="{44832BFD-011F-AB55-85A5-3496E11A980F}"/>
              </a:ext>
            </a:extLst>
          </p:cNvPr>
          <p:cNvSpPr>
            <a:spLocks noGrp="1"/>
          </p:cNvSpPr>
          <p:nvPr>
            <p:ph idx="1"/>
          </p:nvPr>
        </p:nvSpPr>
        <p:spPr>
          <a:xfrm>
            <a:off x="365760" y="1443789"/>
            <a:ext cx="11627318" cy="5236144"/>
          </a:xfrm>
        </p:spPr>
        <p:txBody>
          <a:bodyPr>
            <a:normAutofit fontScale="92500" lnSpcReduction="20000"/>
          </a:bodyPr>
          <a:lstStyle/>
          <a:p>
            <a:r>
              <a:rPr lang="en-IN" b="0" i="0" dirty="0">
                <a:solidFill>
                  <a:srgbClr val="000000"/>
                </a:solidFill>
                <a:effectLst/>
              </a:rPr>
              <a:t>﻿﻿</a:t>
            </a:r>
            <a:r>
              <a:rPr lang="en-IN" b="1" i="0" dirty="0">
                <a:solidFill>
                  <a:srgbClr val="000000"/>
                </a:solidFill>
                <a:effectLst/>
              </a:rPr>
              <a:t>Streptomycin, Kanamycin, Amikacin and Capreomycin</a:t>
            </a:r>
            <a:r>
              <a:rPr lang="en-IN" b="0" i="0" dirty="0">
                <a:solidFill>
                  <a:srgbClr val="000000"/>
                </a:solidFill>
                <a:effectLst/>
              </a:rPr>
              <a:t>: around 80% are excreted unchanged in the urine without </a:t>
            </a:r>
            <a:r>
              <a:rPr lang="en-IN" dirty="0">
                <a:solidFill>
                  <a:srgbClr val="000000"/>
                </a:solidFill>
              </a:rPr>
              <a:t>undergoing </a:t>
            </a:r>
            <a:r>
              <a:rPr lang="en-IN" b="0" i="0" dirty="0">
                <a:solidFill>
                  <a:srgbClr val="000000"/>
                </a:solidFill>
                <a:effectLst/>
              </a:rPr>
              <a:t>significant metabolism.</a:t>
            </a:r>
          </a:p>
          <a:p>
            <a:endParaRPr lang="en-IN" b="0" i="0" dirty="0">
              <a:solidFill>
                <a:srgbClr val="000000"/>
              </a:solidFill>
              <a:effectLst/>
            </a:endParaRPr>
          </a:p>
          <a:p>
            <a:r>
              <a:rPr lang="en-IN" b="0" i="0" dirty="0">
                <a:solidFill>
                  <a:srgbClr val="000000"/>
                </a:solidFill>
                <a:effectLst/>
              </a:rPr>
              <a:t>﻿﻿Streptomycin causes significant vestibular toxicity but less nephrotoxicity compared with the other aminoglycosides.</a:t>
            </a:r>
          </a:p>
          <a:p>
            <a:endParaRPr lang="en-IN" b="0" i="0" dirty="0">
              <a:solidFill>
                <a:srgbClr val="000000"/>
              </a:solidFill>
              <a:effectLst/>
            </a:endParaRPr>
          </a:p>
          <a:p>
            <a:r>
              <a:rPr lang="en-IN" b="0" i="0" dirty="0" err="1">
                <a:solidFill>
                  <a:srgbClr val="000000"/>
                </a:solidFill>
                <a:effectLst/>
              </a:rPr>
              <a:t>A/w</a:t>
            </a:r>
            <a:r>
              <a:rPr lang="en-IN" b="0" i="0" dirty="0">
                <a:solidFill>
                  <a:srgbClr val="000000"/>
                </a:solidFill>
                <a:effectLst/>
              </a:rPr>
              <a:t> ﻿increase in elimination time with increasing age and declining renal function.</a:t>
            </a:r>
          </a:p>
          <a:p>
            <a:pPr marL="0" indent="0">
              <a:buNone/>
            </a:pPr>
            <a:endParaRPr lang="en-IN" b="0" i="0" dirty="0">
              <a:solidFill>
                <a:srgbClr val="000000"/>
              </a:solidFill>
              <a:effectLst/>
            </a:endParaRPr>
          </a:p>
          <a:p>
            <a:r>
              <a:rPr lang="en-IN" b="0" i="0" dirty="0">
                <a:solidFill>
                  <a:srgbClr val="000000"/>
                </a:solidFill>
                <a:effectLst/>
              </a:rPr>
              <a:t>﻿﻿Streptomycin, Kanamycin, Amikacin and Capreomycin: approximately 40% are removed by haemodialysis when these drugs are given just before haemodialysis.</a:t>
            </a:r>
          </a:p>
          <a:p>
            <a:endParaRPr lang="en-IN" b="0" i="0" dirty="0">
              <a:solidFill>
                <a:srgbClr val="000000"/>
              </a:solidFill>
              <a:effectLst/>
            </a:endParaRPr>
          </a:p>
          <a:p>
            <a:r>
              <a:rPr lang="en-IN" b="0" i="0" dirty="0">
                <a:solidFill>
                  <a:srgbClr val="000000"/>
                </a:solidFill>
                <a:effectLst/>
              </a:rPr>
              <a:t>12-15 mg/kg/dose 2 or 3 times/week for all of these drugs. Drug levels should be monitored.</a:t>
            </a:r>
            <a:endParaRPr lang="en-IN" dirty="0"/>
          </a:p>
        </p:txBody>
      </p:sp>
    </p:spTree>
    <p:extLst>
      <p:ext uri="{BB962C8B-B14F-4D97-AF65-F5344CB8AC3E}">
        <p14:creationId xmlns:p14="http://schemas.microsoft.com/office/powerpoint/2010/main" val="26718130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D6FE2B-BABF-F1E8-29A4-0494746A528C}"/>
              </a:ext>
            </a:extLst>
          </p:cNvPr>
          <p:cNvSpPr>
            <a:spLocks noGrp="1"/>
          </p:cNvSpPr>
          <p:nvPr>
            <p:ph idx="1"/>
          </p:nvPr>
        </p:nvSpPr>
        <p:spPr>
          <a:xfrm>
            <a:off x="202131" y="0"/>
            <a:ext cx="11608067" cy="6858000"/>
          </a:xfrm>
        </p:spPr>
        <p:txBody>
          <a:bodyPr>
            <a:normAutofit fontScale="92500"/>
          </a:bodyPr>
          <a:lstStyle/>
          <a:p>
            <a:r>
              <a:rPr lang="en-US" sz="3200" b="1" i="0" dirty="0">
                <a:solidFill>
                  <a:srgbClr val="000000"/>
                </a:solidFill>
                <a:effectLst/>
              </a:rPr>
              <a:t>Streptomycin:</a:t>
            </a:r>
          </a:p>
          <a:p>
            <a:endParaRPr lang="en-US" b="0" i="0" dirty="0">
              <a:solidFill>
                <a:srgbClr val="000000"/>
              </a:solidFill>
              <a:effectLst/>
            </a:endParaRPr>
          </a:p>
          <a:p>
            <a:r>
              <a:rPr lang="en-US" b="0" i="0" dirty="0">
                <a:solidFill>
                  <a:srgbClr val="000000"/>
                </a:solidFill>
                <a:effectLst/>
              </a:rPr>
              <a:t>The dosing interval should be increased rather than the dose decreased as the drugs exhibit concentration dependent bactericidal effect and lower doses may reduce drug efficacy</a:t>
            </a:r>
          </a:p>
          <a:p>
            <a:endParaRPr lang="en-US" b="0" i="0" dirty="0">
              <a:solidFill>
                <a:srgbClr val="000000"/>
              </a:solidFill>
              <a:effectLst/>
            </a:endParaRPr>
          </a:p>
          <a:p>
            <a:r>
              <a:rPr lang="en-US" b="0" i="0" dirty="0">
                <a:solidFill>
                  <a:srgbClr val="000000"/>
                </a:solidFill>
                <a:effectLst/>
              </a:rPr>
              <a:t> preferable to give Streptomycin twice or thrice weekly without action decreasing the usual dose. </a:t>
            </a:r>
          </a:p>
          <a:p>
            <a:endParaRPr lang="en-US" b="0" i="0" dirty="0">
              <a:solidFill>
                <a:srgbClr val="000000"/>
              </a:solidFill>
              <a:effectLst/>
            </a:endParaRPr>
          </a:p>
          <a:p>
            <a:r>
              <a:rPr lang="en-US" b="0" i="0" dirty="0">
                <a:solidFill>
                  <a:srgbClr val="000000"/>
                </a:solidFill>
                <a:effectLst/>
              </a:rPr>
              <a:t>15 mg/kg (max 1 g daily).</a:t>
            </a:r>
          </a:p>
          <a:p>
            <a:endParaRPr lang="en-US" b="0" i="0" dirty="0">
              <a:solidFill>
                <a:srgbClr val="000000"/>
              </a:solidFill>
              <a:effectLst/>
            </a:endParaRPr>
          </a:p>
          <a:p>
            <a:r>
              <a:rPr lang="en-US" b="0" i="0" dirty="0">
                <a:solidFill>
                  <a:srgbClr val="000000"/>
                </a:solidFill>
                <a:effectLst/>
              </a:rPr>
              <a:t>Dose is reduced in &lt;50 kg and &gt;40 years to max 500 to 750 mg daily.</a:t>
            </a:r>
          </a:p>
          <a:p>
            <a:endParaRPr lang="en-US" b="0" i="0" dirty="0">
              <a:solidFill>
                <a:srgbClr val="000000"/>
              </a:solidFill>
              <a:effectLst/>
            </a:endParaRPr>
          </a:p>
          <a:p>
            <a:r>
              <a:rPr lang="en-US" b="0" i="0" dirty="0">
                <a:solidFill>
                  <a:srgbClr val="000000"/>
                </a:solidFill>
                <a:effectLst/>
              </a:rPr>
              <a:t>Peak plasma concentrations of Streptomycin should be between 15 and 40 mg/ml and trough concentrations &lt;3-5 mg/ml or &lt;1 mg/ml in CKD or those &gt;50 years.</a:t>
            </a:r>
            <a:endParaRPr lang="en-IN" dirty="0"/>
          </a:p>
        </p:txBody>
      </p:sp>
    </p:spTree>
    <p:extLst>
      <p:ext uri="{BB962C8B-B14F-4D97-AF65-F5344CB8AC3E}">
        <p14:creationId xmlns:p14="http://schemas.microsoft.com/office/powerpoint/2010/main" val="25077455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5CAC5-846D-47DE-080B-E76255145BEA}"/>
              </a:ext>
            </a:extLst>
          </p:cNvPr>
          <p:cNvSpPr>
            <a:spLocks noGrp="1"/>
          </p:cNvSpPr>
          <p:nvPr>
            <p:ph type="title"/>
          </p:nvPr>
        </p:nvSpPr>
        <p:spPr>
          <a:xfrm>
            <a:off x="1676400" y="105878"/>
            <a:ext cx="10515600" cy="1325563"/>
          </a:xfrm>
        </p:spPr>
        <p:txBody>
          <a:bodyPr/>
          <a:lstStyle/>
          <a:p>
            <a:r>
              <a:rPr lang="en-US" b="0" i="0" dirty="0">
                <a:solidFill>
                  <a:srgbClr val="000000"/>
                </a:solidFill>
                <a:effectLst/>
                <a:latin typeface="Roboto" panose="02000000000000000000" pitchFamily="2" charset="0"/>
              </a:rPr>
              <a:t>Second-Line Drugs Used in The Management of Resistant Disease</a:t>
            </a:r>
            <a:endParaRPr lang="en-IN" dirty="0"/>
          </a:p>
        </p:txBody>
      </p:sp>
      <p:sp>
        <p:nvSpPr>
          <p:cNvPr id="3" name="Content Placeholder 2">
            <a:extLst>
              <a:ext uri="{FF2B5EF4-FFF2-40B4-BE49-F238E27FC236}">
                <a16:creationId xmlns:a16="http://schemas.microsoft.com/office/drawing/2014/main" id="{887FD2C0-8626-97DA-C00E-DAF0F92C540A}"/>
              </a:ext>
            </a:extLst>
          </p:cNvPr>
          <p:cNvSpPr>
            <a:spLocks noGrp="1"/>
          </p:cNvSpPr>
          <p:nvPr>
            <p:ph idx="1"/>
          </p:nvPr>
        </p:nvSpPr>
        <p:spPr>
          <a:xfrm>
            <a:off x="182880" y="1758248"/>
            <a:ext cx="11425187" cy="4777306"/>
          </a:xfrm>
        </p:spPr>
        <p:txBody>
          <a:bodyPr>
            <a:normAutofit lnSpcReduction="10000"/>
          </a:bodyPr>
          <a:lstStyle/>
          <a:p>
            <a:r>
              <a:rPr lang="en-IN" b="1" i="0" dirty="0">
                <a:solidFill>
                  <a:srgbClr val="000000"/>
                </a:solidFill>
                <a:effectLst/>
              </a:rPr>
              <a:t>Fluoroquinolones </a:t>
            </a:r>
            <a:r>
              <a:rPr lang="en-IN" b="0" i="0" dirty="0">
                <a:solidFill>
                  <a:srgbClr val="000000"/>
                </a:solidFill>
                <a:effectLst/>
              </a:rPr>
              <a:t>- </a:t>
            </a:r>
          </a:p>
          <a:p>
            <a:r>
              <a:rPr lang="en-IN" b="0" i="0" dirty="0">
                <a:solidFill>
                  <a:srgbClr val="000000"/>
                </a:solidFill>
                <a:effectLst/>
              </a:rPr>
              <a:t>﻿﻿Ofloxacin and Ciprofloxacin are dependent on renal clearance and doses should be reduced accordingly. </a:t>
            </a:r>
          </a:p>
          <a:p>
            <a:endParaRPr lang="en-IN" b="0" i="0" dirty="0">
              <a:solidFill>
                <a:srgbClr val="000000"/>
              </a:solidFill>
              <a:effectLst/>
            </a:endParaRPr>
          </a:p>
          <a:p>
            <a:r>
              <a:rPr lang="en-IN" b="0" i="0" dirty="0">
                <a:solidFill>
                  <a:srgbClr val="000000"/>
                </a:solidFill>
                <a:effectLst/>
              </a:rPr>
              <a:t>﻿﻿Other Fluoroquinolones undergo some degree of renal clearance which varies from drug to drug.</a:t>
            </a:r>
          </a:p>
          <a:p>
            <a:endParaRPr lang="en-IN" b="0" i="0" dirty="0">
              <a:solidFill>
                <a:srgbClr val="000000"/>
              </a:solidFill>
              <a:effectLst/>
            </a:endParaRPr>
          </a:p>
          <a:p>
            <a:r>
              <a:rPr lang="en-IN" b="0" i="0" dirty="0">
                <a:solidFill>
                  <a:srgbClr val="000000"/>
                </a:solidFill>
                <a:effectLst/>
              </a:rPr>
              <a:t>Levofloxacin undergoes greater renal clearance than Moxifloxacin.</a:t>
            </a:r>
          </a:p>
          <a:p>
            <a:endParaRPr lang="en-IN" b="0" i="0" dirty="0">
              <a:solidFill>
                <a:srgbClr val="000000"/>
              </a:solidFill>
              <a:effectLst/>
            </a:endParaRPr>
          </a:p>
          <a:p>
            <a:r>
              <a:rPr lang="en-IN" b="0" i="0" dirty="0">
                <a:solidFill>
                  <a:srgbClr val="000000"/>
                </a:solidFill>
                <a:effectLst/>
              </a:rPr>
              <a:t> ﻿﻿Fluoroquinolones decrease the metabolism of Cyclosporin A and displace it from the bound form, thus increasing its toxicity</a:t>
            </a:r>
            <a:endParaRPr lang="en-IN" dirty="0"/>
          </a:p>
        </p:txBody>
      </p:sp>
    </p:spTree>
    <p:extLst>
      <p:ext uri="{BB962C8B-B14F-4D97-AF65-F5344CB8AC3E}">
        <p14:creationId xmlns:p14="http://schemas.microsoft.com/office/powerpoint/2010/main" val="28925942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7F9D19D-B651-3BA2-01A9-B6263187CFE9}"/>
              </a:ext>
            </a:extLst>
          </p:cNvPr>
          <p:cNvSpPr>
            <a:spLocks noGrp="1"/>
          </p:cNvSpPr>
          <p:nvPr>
            <p:ph idx="1"/>
          </p:nvPr>
        </p:nvSpPr>
        <p:spPr>
          <a:xfrm>
            <a:off x="269507" y="250257"/>
            <a:ext cx="11084293" cy="5926706"/>
          </a:xfrm>
        </p:spPr>
        <p:txBody>
          <a:bodyPr>
            <a:normAutofit fontScale="92500"/>
          </a:bodyPr>
          <a:lstStyle/>
          <a:p>
            <a:r>
              <a:rPr lang="en-US" sz="3200" b="1" i="0" dirty="0" err="1">
                <a:solidFill>
                  <a:srgbClr val="000000"/>
                </a:solidFill>
                <a:effectLst/>
              </a:rPr>
              <a:t>Cycloserine</a:t>
            </a:r>
            <a:r>
              <a:rPr lang="en-US" sz="3200" b="1" i="0" dirty="0">
                <a:solidFill>
                  <a:srgbClr val="000000"/>
                </a:solidFill>
                <a:effectLst/>
              </a:rPr>
              <a:t> </a:t>
            </a:r>
          </a:p>
          <a:p>
            <a:endParaRPr lang="en-US" b="0" i="0" dirty="0">
              <a:solidFill>
                <a:srgbClr val="000000"/>
              </a:solidFill>
              <a:effectLst/>
            </a:endParaRPr>
          </a:p>
          <a:p>
            <a:r>
              <a:rPr lang="en-US" b="0" i="0" dirty="0">
                <a:solidFill>
                  <a:srgbClr val="000000"/>
                </a:solidFill>
                <a:effectLst/>
              </a:rPr>
              <a:t>﻿Up to 70% of </a:t>
            </a:r>
            <a:r>
              <a:rPr lang="en-US" b="0" i="0" dirty="0" err="1">
                <a:solidFill>
                  <a:srgbClr val="000000"/>
                </a:solidFill>
                <a:effectLst/>
              </a:rPr>
              <a:t>Cycloserine</a:t>
            </a:r>
            <a:r>
              <a:rPr lang="en-US" b="0" i="0" dirty="0">
                <a:solidFill>
                  <a:srgbClr val="000000"/>
                </a:solidFill>
                <a:effectLst/>
              </a:rPr>
              <a:t> is excreted by the kidney and 56% removed by </a:t>
            </a:r>
            <a:r>
              <a:rPr lang="en-US" b="0" i="0" dirty="0" err="1">
                <a:solidFill>
                  <a:srgbClr val="000000"/>
                </a:solidFill>
                <a:effectLst/>
              </a:rPr>
              <a:t>haemodialysis</a:t>
            </a:r>
            <a:r>
              <a:rPr lang="en-US" b="0" i="0" dirty="0">
                <a:solidFill>
                  <a:srgbClr val="000000"/>
                </a:solidFill>
                <a:effectLst/>
              </a:rPr>
              <a:t>. </a:t>
            </a:r>
          </a:p>
          <a:p>
            <a:endParaRPr lang="en-US" b="0" i="0" dirty="0">
              <a:solidFill>
                <a:srgbClr val="000000"/>
              </a:solidFill>
              <a:effectLst/>
            </a:endParaRPr>
          </a:p>
          <a:p>
            <a:r>
              <a:rPr lang="en-US" b="0" i="0" dirty="0">
                <a:solidFill>
                  <a:srgbClr val="000000"/>
                </a:solidFill>
                <a:effectLst/>
              </a:rPr>
              <a:t>﻿﻿Given that dose-related neurological and psychiatric side effects of </a:t>
            </a:r>
            <a:r>
              <a:rPr lang="en-US" b="0" i="0" dirty="0" err="1">
                <a:solidFill>
                  <a:srgbClr val="000000"/>
                </a:solidFill>
                <a:effectLst/>
              </a:rPr>
              <a:t>Cycloserine</a:t>
            </a:r>
            <a:r>
              <a:rPr lang="en-US" b="0" i="0" dirty="0">
                <a:solidFill>
                  <a:srgbClr val="000000"/>
                </a:solidFill>
                <a:effectLst/>
              </a:rPr>
              <a:t> are reported dose adjustment in renal failure is recommended.</a:t>
            </a:r>
          </a:p>
          <a:p>
            <a:endParaRPr lang="en-US" b="0" i="0" dirty="0">
              <a:solidFill>
                <a:srgbClr val="000000"/>
              </a:solidFill>
              <a:effectLst/>
            </a:endParaRPr>
          </a:p>
          <a:p>
            <a:r>
              <a:rPr lang="en-US" b="0" i="0" dirty="0">
                <a:solidFill>
                  <a:srgbClr val="000000"/>
                </a:solidFill>
                <a:effectLst/>
              </a:rPr>
              <a:t> ﻿﻿</a:t>
            </a:r>
            <a:r>
              <a:rPr lang="en-US" dirty="0">
                <a:solidFill>
                  <a:srgbClr val="000000"/>
                </a:solidFill>
              </a:rPr>
              <a:t>it is </a:t>
            </a:r>
            <a:r>
              <a:rPr lang="en-US" b="0" i="0" dirty="0">
                <a:solidFill>
                  <a:srgbClr val="000000"/>
                </a:solidFill>
                <a:effectLst/>
              </a:rPr>
              <a:t>recommended - increasing the dose interval suggesting 250 mg once daily or preferably 500 mg 3 times/week.</a:t>
            </a:r>
          </a:p>
          <a:p>
            <a:endParaRPr lang="en-US" b="0" i="0" dirty="0">
              <a:solidFill>
                <a:srgbClr val="000000"/>
              </a:solidFill>
              <a:effectLst/>
            </a:endParaRPr>
          </a:p>
          <a:p>
            <a:r>
              <a:rPr lang="en-US" b="0" i="0" dirty="0">
                <a:solidFill>
                  <a:srgbClr val="000000"/>
                </a:solidFill>
                <a:effectLst/>
              </a:rPr>
              <a:t> ﻿﻿Again, it should be given after </a:t>
            </a:r>
            <a:r>
              <a:rPr lang="en-US" b="0" i="0" dirty="0" err="1">
                <a:solidFill>
                  <a:srgbClr val="000000"/>
                </a:solidFill>
                <a:effectLst/>
              </a:rPr>
              <a:t>haemodialysis</a:t>
            </a:r>
            <a:r>
              <a:rPr lang="en-US" b="0" i="0" dirty="0">
                <a:solidFill>
                  <a:srgbClr val="000000"/>
                </a:solidFill>
                <a:effectLst/>
              </a:rPr>
              <a:t> to avoid under-dosing and monitored for neurotoxicity.</a:t>
            </a:r>
            <a:endParaRPr lang="en-IN" dirty="0"/>
          </a:p>
        </p:txBody>
      </p:sp>
    </p:spTree>
    <p:extLst>
      <p:ext uri="{BB962C8B-B14F-4D97-AF65-F5344CB8AC3E}">
        <p14:creationId xmlns:p14="http://schemas.microsoft.com/office/powerpoint/2010/main" val="24670275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637568-26F8-9A35-797A-BCD9683B982A}"/>
              </a:ext>
            </a:extLst>
          </p:cNvPr>
          <p:cNvSpPr>
            <a:spLocks noGrp="1"/>
          </p:cNvSpPr>
          <p:nvPr>
            <p:ph idx="1"/>
          </p:nvPr>
        </p:nvSpPr>
        <p:spPr>
          <a:xfrm>
            <a:off x="304800" y="221672"/>
            <a:ext cx="11526982" cy="6280727"/>
          </a:xfrm>
        </p:spPr>
        <p:txBody>
          <a:bodyPr>
            <a:normAutofit lnSpcReduction="10000"/>
          </a:bodyPr>
          <a:lstStyle/>
          <a:p>
            <a:r>
              <a:rPr lang="en-US" b="1" i="0" dirty="0">
                <a:solidFill>
                  <a:srgbClr val="000000"/>
                </a:solidFill>
                <a:effectLst/>
                <a:latin typeface="Roboto" panose="02000000000000000000" pitchFamily="2" charset="0"/>
              </a:rPr>
              <a:t>Para-amino salicylic acid (PAS)-</a:t>
            </a:r>
          </a:p>
          <a:p>
            <a:r>
              <a:rPr lang="en-US" b="0" i="0" dirty="0">
                <a:solidFill>
                  <a:srgbClr val="000000"/>
                </a:solidFill>
                <a:effectLst/>
                <a:latin typeface="Roboto" panose="02000000000000000000" pitchFamily="2" charset="0"/>
              </a:rPr>
              <a:t> ﻿﻿A modest amount of PAS (6.3%) is cleared by </a:t>
            </a:r>
            <a:r>
              <a:rPr lang="en-US" b="0" i="0" dirty="0" err="1">
                <a:solidFill>
                  <a:srgbClr val="000000"/>
                </a:solidFill>
                <a:effectLst/>
                <a:latin typeface="Roboto" panose="02000000000000000000" pitchFamily="2" charset="0"/>
              </a:rPr>
              <a:t>haemodialysis</a:t>
            </a:r>
            <a:r>
              <a:rPr lang="en-US" b="0" i="0" dirty="0">
                <a:solidFill>
                  <a:srgbClr val="000000"/>
                </a:solidFill>
                <a:effectLst/>
                <a:latin typeface="Roboto" panose="02000000000000000000" pitchFamily="2" charset="0"/>
              </a:rPr>
              <a:t> but its metabolite, acetyl-PAS, is substantially removed.</a:t>
            </a:r>
          </a:p>
          <a:p>
            <a:endParaRPr lang="en-US" b="0" i="0" dirty="0">
              <a:solidFill>
                <a:srgbClr val="000000"/>
              </a:solidFill>
              <a:effectLst/>
              <a:latin typeface="Roboto" panose="02000000000000000000" pitchFamily="2" charset="0"/>
            </a:endParaRPr>
          </a:p>
          <a:p>
            <a:r>
              <a:rPr lang="en-US" b="0" i="0" dirty="0">
                <a:solidFill>
                  <a:srgbClr val="000000"/>
                </a:solidFill>
                <a:effectLst/>
                <a:latin typeface="Roboto" panose="02000000000000000000" pitchFamily="2" charset="0"/>
              </a:rPr>
              <a:t> ﻿8-12 g/day in two or three divided doses twice weekly should be adequate.</a:t>
            </a:r>
          </a:p>
          <a:p>
            <a:endParaRPr lang="en-US" b="0" i="0" dirty="0">
              <a:solidFill>
                <a:srgbClr val="000000"/>
              </a:solidFill>
              <a:effectLst/>
              <a:latin typeface="Roboto" panose="02000000000000000000" pitchFamily="2" charset="0"/>
            </a:endParaRPr>
          </a:p>
          <a:p>
            <a:r>
              <a:rPr lang="en-US" b="1" i="0" dirty="0">
                <a:solidFill>
                  <a:srgbClr val="000000"/>
                </a:solidFill>
                <a:effectLst/>
                <a:latin typeface="Roboto" panose="02000000000000000000" pitchFamily="2" charset="0"/>
              </a:rPr>
              <a:t> Ethionamide/ </a:t>
            </a:r>
            <a:r>
              <a:rPr lang="en-US" b="1" i="0" dirty="0" err="1">
                <a:solidFill>
                  <a:srgbClr val="000000"/>
                </a:solidFill>
                <a:effectLst/>
                <a:latin typeface="Roboto" panose="02000000000000000000" pitchFamily="2" charset="0"/>
              </a:rPr>
              <a:t>prothionamide</a:t>
            </a:r>
            <a:r>
              <a:rPr lang="en-US" b="1" i="0" dirty="0">
                <a:solidFill>
                  <a:srgbClr val="000000"/>
                </a:solidFill>
                <a:effectLst/>
                <a:latin typeface="Roboto" panose="02000000000000000000" pitchFamily="2" charset="0"/>
              </a:rPr>
              <a:t> </a:t>
            </a:r>
            <a:r>
              <a:rPr lang="en-US" b="0" i="0" dirty="0">
                <a:solidFill>
                  <a:srgbClr val="000000"/>
                </a:solidFill>
                <a:effectLst/>
                <a:latin typeface="Roboto" panose="02000000000000000000" pitchFamily="2" charset="0"/>
              </a:rPr>
              <a:t>–</a:t>
            </a:r>
          </a:p>
          <a:p>
            <a:r>
              <a:rPr lang="en-US" b="0" i="0" dirty="0">
                <a:solidFill>
                  <a:srgbClr val="000000"/>
                </a:solidFill>
                <a:effectLst/>
                <a:latin typeface="Roboto" panose="02000000000000000000" pitchFamily="2" charset="0"/>
              </a:rPr>
              <a:t>﻿Ethionamide and </a:t>
            </a:r>
            <a:r>
              <a:rPr lang="en-US" b="0" i="0" dirty="0" err="1">
                <a:solidFill>
                  <a:srgbClr val="000000"/>
                </a:solidFill>
                <a:effectLst/>
                <a:latin typeface="Roboto" panose="02000000000000000000" pitchFamily="2" charset="0"/>
              </a:rPr>
              <a:t>Prothionamide</a:t>
            </a:r>
            <a:r>
              <a:rPr lang="en-US" b="0" i="0" dirty="0">
                <a:solidFill>
                  <a:srgbClr val="000000"/>
                </a:solidFill>
                <a:effectLst/>
                <a:latin typeface="Roboto" panose="02000000000000000000" pitchFamily="2" charset="0"/>
              </a:rPr>
              <a:t> are not cleared by the kidneys nor are they removed by </a:t>
            </a:r>
            <a:r>
              <a:rPr lang="en-US" b="0" i="0" dirty="0" err="1">
                <a:solidFill>
                  <a:srgbClr val="000000"/>
                </a:solidFill>
                <a:effectLst/>
                <a:latin typeface="Roboto" panose="02000000000000000000" pitchFamily="2" charset="0"/>
              </a:rPr>
              <a:t>haemodialysis</a:t>
            </a:r>
            <a:r>
              <a:rPr lang="en-US" b="0" i="0" dirty="0">
                <a:solidFill>
                  <a:srgbClr val="000000"/>
                </a:solidFill>
                <a:effectLst/>
                <a:latin typeface="Roboto" panose="02000000000000000000" pitchFamily="2" charset="0"/>
              </a:rPr>
              <a:t>, so no adjustment to dosing is needed ﻿﻿</a:t>
            </a:r>
          </a:p>
          <a:p>
            <a:endParaRPr lang="en-US" b="0" i="0" dirty="0">
              <a:solidFill>
                <a:srgbClr val="000000"/>
              </a:solidFill>
              <a:effectLst/>
              <a:latin typeface="Roboto" panose="02000000000000000000" pitchFamily="2" charset="0"/>
            </a:endParaRPr>
          </a:p>
          <a:p>
            <a:r>
              <a:rPr lang="en-US" b="0" i="0" dirty="0">
                <a:solidFill>
                  <a:srgbClr val="000000"/>
                </a:solidFill>
                <a:effectLst/>
                <a:latin typeface="Roboto" panose="02000000000000000000" pitchFamily="2" charset="0"/>
              </a:rPr>
              <a:t>15 to 20 mg/kg/day (maximum 1g; usually 500 to 750 mg in single daily dose or two divided dose.</a:t>
            </a:r>
            <a:endParaRPr lang="en-IN" dirty="0"/>
          </a:p>
        </p:txBody>
      </p:sp>
    </p:spTree>
    <p:extLst>
      <p:ext uri="{BB962C8B-B14F-4D97-AF65-F5344CB8AC3E}">
        <p14:creationId xmlns:p14="http://schemas.microsoft.com/office/powerpoint/2010/main" val="36887956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EBC95E-4EC9-A27A-B9AF-39C87093F6DE}"/>
              </a:ext>
            </a:extLst>
          </p:cNvPr>
          <p:cNvSpPr>
            <a:spLocks noGrp="1"/>
          </p:cNvSpPr>
          <p:nvPr>
            <p:ph idx="1"/>
          </p:nvPr>
        </p:nvSpPr>
        <p:spPr>
          <a:xfrm>
            <a:off x="277091" y="221672"/>
            <a:ext cx="11656291" cy="6086763"/>
          </a:xfrm>
        </p:spPr>
        <p:txBody>
          <a:bodyPr>
            <a:normAutofit/>
          </a:bodyPr>
          <a:lstStyle/>
          <a:p>
            <a:r>
              <a:rPr lang="en-US" sz="3200" b="1" i="0" dirty="0">
                <a:solidFill>
                  <a:srgbClr val="000000"/>
                </a:solidFill>
                <a:effectLst/>
              </a:rPr>
              <a:t>Clofazimine-</a:t>
            </a:r>
          </a:p>
          <a:p>
            <a:endParaRPr lang="en-US" sz="3200" b="1" i="0" dirty="0">
              <a:solidFill>
                <a:srgbClr val="000000"/>
              </a:solidFill>
              <a:effectLst/>
            </a:endParaRPr>
          </a:p>
          <a:p>
            <a:r>
              <a:rPr lang="en-US" b="0" i="0" dirty="0">
                <a:solidFill>
                  <a:srgbClr val="000000"/>
                </a:solidFill>
                <a:effectLst/>
              </a:rPr>
              <a:t>Clofazimine accumulates in CKD and causes skin and hair </a:t>
            </a:r>
            <a:r>
              <a:rPr lang="en-US" b="0" i="0" dirty="0" err="1">
                <a:solidFill>
                  <a:srgbClr val="000000"/>
                </a:solidFill>
                <a:effectLst/>
              </a:rPr>
              <a:t>discolouration</a:t>
            </a:r>
            <a:r>
              <a:rPr lang="en-US" b="0" i="0" dirty="0">
                <a:solidFill>
                  <a:srgbClr val="000000"/>
                </a:solidFill>
                <a:effectLst/>
              </a:rPr>
              <a:t>, photosensitivity and ocular problems.</a:t>
            </a:r>
          </a:p>
          <a:p>
            <a:endParaRPr lang="en-US" b="0" i="0" dirty="0">
              <a:solidFill>
                <a:srgbClr val="000000"/>
              </a:solidFill>
              <a:effectLst/>
            </a:endParaRPr>
          </a:p>
          <a:p>
            <a:r>
              <a:rPr lang="en-US" b="0" i="0" dirty="0">
                <a:solidFill>
                  <a:srgbClr val="000000"/>
                </a:solidFill>
                <a:effectLst/>
              </a:rPr>
              <a:t> The normal dose is 100-300 mg daily and this should be reduced to three times weekly in patients with CKD and those on dialysis.</a:t>
            </a:r>
          </a:p>
          <a:p>
            <a:endParaRPr lang="en-US" b="0" i="0" dirty="0">
              <a:solidFill>
                <a:srgbClr val="000000"/>
              </a:solidFill>
              <a:effectLst/>
            </a:endParaRPr>
          </a:p>
        </p:txBody>
      </p:sp>
    </p:spTree>
    <p:extLst>
      <p:ext uri="{BB962C8B-B14F-4D97-AF65-F5344CB8AC3E}">
        <p14:creationId xmlns:p14="http://schemas.microsoft.com/office/powerpoint/2010/main" val="3170784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A07A9-31F6-2C0F-2039-808294F6FFC9}"/>
              </a:ext>
            </a:extLst>
          </p:cNvPr>
          <p:cNvSpPr>
            <a:spLocks noGrp="1"/>
          </p:cNvSpPr>
          <p:nvPr>
            <p:ph type="title"/>
          </p:nvPr>
        </p:nvSpPr>
        <p:spPr>
          <a:xfrm>
            <a:off x="3137836" y="18255"/>
            <a:ext cx="8215964" cy="1325563"/>
          </a:xfrm>
        </p:spPr>
        <p:txBody>
          <a:bodyPr>
            <a:normAutofit/>
          </a:bodyPr>
          <a:lstStyle/>
          <a:p>
            <a:r>
              <a:rPr lang="en-IN" sz="6000" b="1" dirty="0"/>
              <a:t>PATHOGENESIS</a:t>
            </a:r>
          </a:p>
        </p:txBody>
      </p:sp>
      <p:sp>
        <p:nvSpPr>
          <p:cNvPr id="3" name="Content Placeholder 2">
            <a:extLst>
              <a:ext uri="{FF2B5EF4-FFF2-40B4-BE49-F238E27FC236}">
                <a16:creationId xmlns:a16="http://schemas.microsoft.com/office/drawing/2014/main" id="{2D099D57-9BCD-0AD5-04F8-2043F449FD15}"/>
              </a:ext>
            </a:extLst>
          </p:cNvPr>
          <p:cNvSpPr>
            <a:spLocks noGrp="1"/>
          </p:cNvSpPr>
          <p:nvPr>
            <p:ph idx="1"/>
          </p:nvPr>
        </p:nvSpPr>
        <p:spPr>
          <a:xfrm>
            <a:off x="500514" y="1617044"/>
            <a:ext cx="11078678" cy="4822257"/>
          </a:xfrm>
        </p:spPr>
        <p:txBody>
          <a:bodyPr>
            <a:noAutofit/>
          </a:bodyPr>
          <a:lstStyle/>
          <a:p>
            <a:r>
              <a:rPr lang="en-US" b="0" i="0" dirty="0">
                <a:solidFill>
                  <a:srgbClr val="000000"/>
                </a:solidFill>
                <a:effectLst/>
              </a:rPr>
              <a:t> IN UREMIA:</a:t>
            </a:r>
            <a:endParaRPr lang="en-US" b="0" i="0" dirty="0">
              <a:solidFill>
                <a:srgbClr val="000000"/>
              </a:solidFill>
              <a:effectLst/>
              <a:cs typeface="Calibri" panose="020F0502020204030204" pitchFamily="34" charset="0"/>
            </a:endParaRPr>
          </a:p>
          <a:p>
            <a:r>
              <a:rPr lang="en-US" b="0" i="0" dirty="0">
                <a:solidFill>
                  <a:srgbClr val="000000"/>
                </a:solidFill>
                <a:effectLst/>
              </a:rPr>
              <a:t> ﻿﻿Granulocyte functions like chemotaxis ,adherence and phagocytosis are defective</a:t>
            </a:r>
          </a:p>
          <a:p>
            <a:pPr marL="0" indent="0">
              <a:buNone/>
            </a:pPr>
            <a:endParaRPr lang="en-US" b="0" i="0" dirty="0">
              <a:solidFill>
                <a:srgbClr val="000000"/>
              </a:solidFill>
              <a:effectLst/>
            </a:endParaRPr>
          </a:p>
          <a:p>
            <a:r>
              <a:rPr lang="en-US" b="0" i="0" dirty="0">
                <a:solidFill>
                  <a:srgbClr val="000000"/>
                </a:solidFill>
                <a:effectLst/>
              </a:rPr>
              <a:t>﻿﻿Decreased Interleukin 2 production by activated T Helper cells.</a:t>
            </a:r>
          </a:p>
          <a:p>
            <a:endParaRPr lang="en-US" b="0" i="0" dirty="0">
              <a:solidFill>
                <a:srgbClr val="000000"/>
              </a:solidFill>
              <a:effectLst/>
            </a:endParaRPr>
          </a:p>
          <a:p>
            <a:r>
              <a:rPr lang="en-US" b="0" i="0" dirty="0">
                <a:solidFill>
                  <a:srgbClr val="000000"/>
                </a:solidFill>
                <a:effectLst/>
              </a:rPr>
              <a:t> ﻿﻿A defect in the costimulatory function of antigen-presenting cells.</a:t>
            </a:r>
          </a:p>
          <a:p>
            <a:pPr marL="0" indent="0">
              <a:buNone/>
            </a:pPr>
            <a:endParaRPr lang="en-US" b="0" i="0" dirty="0">
              <a:solidFill>
                <a:srgbClr val="000000"/>
              </a:solidFill>
              <a:effectLst/>
            </a:endParaRPr>
          </a:p>
          <a:p>
            <a:r>
              <a:rPr lang="en-US" b="0" i="0" dirty="0">
                <a:solidFill>
                  <a:srgbClr val="000000"/>
                </a:solidFill>
                <a:effectLst/>
              </a:rPr>
              <a:t>Persistent inflammatory state of monocytes, which is caused by the uremia per se, as well as by the dialysis treatment.</a:t>
            </a:r>
            <a:endParaRPr lang="en-IN" dirty="0"/>
          </a:p>
        </p:txBody>
      </p:sp>
    </p:spTree>
    <p:extLst>
      <p:ext uri="{BB962C8B-B14F-4D97-AF65-F5344CB8AC3E}">
        <p14:creationId xmlns:p14="http://schemas.microsoft.com/office/powerpoint/2010/main" val="4875258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E24AF8-A16A-0AF6-0EB7-DC99B7DF2DE2}"/>
              </a:ext>
            </a:extLst>
          </p:cNvPr>
          <p:cNvSpPr>
            <a:spLocks noGrp="1"/>
          </p:cNvSpPr>
          <p:nvPr>
            <p:ph idx="1"/>
          </p:nvPr>
        </p:nvSpPr>
        <p:spPr>
          <a:xfrm>
            <a:off x="332509" y="452582"/>
            <a:ext cx="11490036" cy="5966691"/>
          </a:xfrm>
        </p:spPr>
        <p:txBody>
          <a:bodyPr>
            <a:normAutofit/>
          </a:bodyPr>
          <a:lstStyle/>
          <a:p>
            <a:r>
              <a:rPr lang="en-US" sz="3600" b="1" i="0" dirty="0">
                <a:solidFill>
                  <a:srgbClr val="000000"/>
                </a:solidFill>
                <a:effectLst/>
              </a:rPr>
              <a:t>Linezolid ﻿﻿-</a:t>
            </a:r>
          </a:p>
          <a:p>
            <a:endParaRPr lang="en-US" sz="3600" b="1" i="0" dirty="0">
              <a:solidFill>
                <a:srgbClr val="000000"/>
              </a:solidFill>
              <a:effectLst/>
            </a:endParaRPr>
          </a:p>
          <a:p>
            <a:r>
              <a:rPr lang="en-US" b="0" i="0" dirty="0">
                <a:solidFill>
                  <a:srgbClr val="000000"/>
                </a:solidFill>
                <a:effectLst/>
              </a:rPr>
              <a:t>A higher incidence of blood disorders and optic neuropathy has been reported if Linezolid is used for longer than 28 days, making its use in the management of TB difficult. </a:t>
            </a:r>
          </a:p>
          <a:p>
            <a:endParaRPr lang="en-US" b="0" i="0" dirty="0">
              <a:solidFill>
                <a:srgbClr val="000000"/>
              </a:solidFill>
              <a:effectLst/>
            </a:endParaRPr>
          </a:p>
          <a:p>
            <a:r>
              <a:rPr lang="en-US" b="0" i="0" dirty="0">
                <a:solidFill>
                  <a:srgbClr val="000000"/>
                </a:solidFill>
                <a:effectLst/>
              </a:rPr>
              <a:t>Linezolid is a reversible non-selective monoamine oxidase (MAO) inhibitor and patients should avoid eating tyramine-rich foods such as cheese and products containing yeast. Causes hypertensive crisis.</a:t>
            </a:r>
          </a:p>
          <a:p>
            <a:endParaRPr lang="en-US" b="0" i="0" dirty="0">
              <a:solidFill>
                <a:srgbClr val="000000"/>
              </a:solidFill>
              <a:effectLst/>
            </a:endParaRPr>
          </a:p>
          <a:p>
            <a:r>
              <a:rPr lang="en-US" b="0" i="0" dirty="0">
                <a:solidFill>
                  <a:srgbClr val="000000"/>
                </a:solidFill>
                <a:effectLst/>
              </a:rPr>
              <a:t>﻿﻿The normal dose is 600 mg every 12 h.</a:t>
            </a:r>
            <a:endParaRPr lang="en-IN" dirty="0"/>
          </a:p>
          <a:p>
            <a:endParaRPr lang="en-IN" dirty="0"/>
          </a:p>
        </p:txBody>
      </p:sp>
    </p:spTree>
    <p:extLst>
      <p:ext uri="{BB962C8B-B14F-4D97-AF65-F5344CB8AC3E}">
        <p14:creationId xmlns:p14="http://schemas.microsoft.com/office/powerpoint/2010/main" val="11628672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8D1ECC-C24F-D091-90B2-7DEA9BD10B7B}"/>
              </a:ext>
            </a:extLst>
          </p:cNvPr>
          <p:cNvSpPr>
            <a:spLocks noGrp="1"/>
          </p:cNvSpPr>
          <p:nvPr>
            <p:ph idx="1"/>
          </p:nvPr>
        </p:nvSpPr>
        <p:spPr>
          <a:xfrm>
            <a:off x="295564" y="138546"/>
            <a:ext cx="11536218" cy="6373090"/>
          </a:xfrm>
        </p:spPr>
        <p:txBody>
          <a:bodyPr>
            <a:normAutofit/>
          </a:bodyPr>
          <a:lstStyle/>
          <a:p>
            <a:r>
              <a:rPr lang="en-US" sz="4000" b="1" i="0" dirty="0">
                <a:solidFill>
                  <a:srgbClr val="000000"/>
                </a:solidFill>
                <a:effectLst/>
              </a:rPr>
              <a:t>Patients with CKD not on dialysis</a:t>
            </a:r>
          </a:p>
          <a:p>
            <a:endParaRPr lang="en-US" dirty="0">
              <a:solidFill>
                <a:srgbClr val="000000"/>
              </a:solidFill>
              <a:latin typeface="Roboto" panose="02000000000000000000" pitchFamily="2" charset="0"/>
            </a:endParaRPr>
          </a:p>
          <a:p>
            <a:r>
              <a:rPr lang="en-US" b="0" i="0" dirty="0">
                <a:solidFill>
                  <a:srgbClr val="000000"/>
                </a:solidFill>
                <a:effectLst/>
                <a:latin typeface="Roboto" panose="02000000000000000000" pitchFamily="2" charset="0"/>
              </a:rPr>
              <a:t> ﻿﻿</a:t>
            </a:r>
            <a:r>
              <a:rPr lang="en-US" b="0" i="0" dirty="0">
                <a:solidFill>
                  <a:srgbClr val="000000"/>
                </a:solidFill>
                <a:effectLst/>
              </a:rPr>
              <a:t>Isoniazid (H), Rifampicin (R) can be used in normal doses in renal impairment.</a:t>
            </a:r>
          </a:p>
          <a:p>
            <a:endParaRPr lang="en-US" b="0" i="0" dirty="0">
              <a:solidFill>
                <a:srgbClr val="000000"/>
              </a:solidFill>
              <a:effectLst/>
            </a:endParaRPr>
          </a:p>
          <a:p>
            <a:r>
              <a:rPr lang="en-US" b="0" i="0" dirty="0">
                <a:solidFill>
                  <a:srgbClr val="000000"/>
                </a:solidFill>
                <a:effectLst/>
              </a:rPr>
              <a:t> ﻿﻿Pyridoxine supplementation should be given with Isoniazid to prevent the development of peripheral neuropathy.</a:t>
            </a:r>
          </a:p>
          <a:p>
            <a:endParaRPr lang="en-US" b="0" i="0" dirty="0">
              <a:solidFill>
                <a:srgbClr val="000000"/>
              </a:solidFill>
              <a:effectLst/>
            </a:endParaRPr>
          </a:p>
          <a:p>
            <a:r>
              <a:rPr lang="en-US" b="0" i="0" dirty="0">
                <a:solidFill>
                  <a:srgbClr val="000000"/>
                </a:solidFill>
                <a:effectLst/>
              </a:rPr>
              <a:t> ﻿﻿For patients with stages 4 and 5 CKD, dosing intervals should be increased to three times weekly for Ethambutol, Pyrazinamide and the Aminoglycosides.</a:t>
            </a:r>
          </a:p>
          <a:p>
            <a:endParaRPr lang="en-US" b="0" i="0" dirty="0">
              <a:solidFill>
                <a:srgbClr val="000000"/>
              </a:solidFill>
              <a:effectLst/>
            </a:endParaRPr>
          </a:p>
          <a:p>
            <a:r>
              <a:rPr lang="en-US" b="0" i="0" dirty="0">
                <a:solidFill>
                  <a:srgbClr val="000000"/>
                </a:solidFill>
                <a:effectLst/>
              </a:rPr>
              <a:t>Ethambutol and the Aminoglycosides have the disadvantage of renal clearance, thus need for drug monitoring.</a:t>
            </a:r>
            <a:endParaRPr lang="en-IN" dirty="0"/>
          </a:p>
        </p:txBody>
      </p:sp>
    </p:spTree>
    <p:extLst>
      <p:ext uri="{BB962C8B-B14F-4D97-AF65-F5344CB8AC3E}">
        <p14:creationId xmlns:p14="http://schemas.microsoft.com/office/powerpoint/2010/main" val="28451373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371496-3310-E556-B6D0-62CC73B3C95E}"/>
              </a:ext>
            </a:extLst>
          </p:cNvPr>
          <p:cNvSpPr>
            <a:spLocks noGrp="1"/>
          </p:cNvSpPr>
          <p:nvPr>
            <p:ph idx="1"/>
          </p:nvPr>
        </p:nvSpPr>
        <p:spPr>
          <a:xfrm>
            <a:off x="258618" y="267854"/>
            <a:ext cx="11480800" cy="6142181"/>
          </a:xfrm>
        </p:spPr>
        <p:txBody>
          <a:bodyPr>
            <a:normAutofit lnSpcReduction="10000"/>
          </a:bodyPr>
          <a:lstStyle/>
          <a:p>
            <a:r>
              <a:rPr lang="en-IN" sz="3200" b="1" i="0" dirty="0">
                <a:solidFill>
                  <a:srgbClr val="000000"/>
                </a:solidFill>
                <a:effectLst/>
              </a:rPr>
              <a:t>Patients with ESRD on </a:t>
            </a:r>
            <a:r>
              <a:rPr lang="en-IN" sz="3200" b="1" i="0" dirty="0" err="1">
                <a:solidFill>
                  <a:srgbClr val="000000"/>
                </a:solidFill>
                <a:effectLst/>
              </a:rPr>
              <a:t>Hemodialysis</a:t>
            </a:r>
            <a:endParaRPr lang="en-IN" sz="3200" b="1" i="0" dirty="0">
              <a:solidFill>
                <a:srgbClr val="000000"/>
              </a:solidFill>
              <a:effectLst/>
            </a:endParaRPr>
          </a:p>
          <a:p>
            <a:r>
              <a:rPr lang="en-IN" b="0" i="0" dirty="0">
                <a:solidFill>
                  <a:srgbClr val="000000"/>
                </a:solidFill>
                <a:effectLst/>
              </a:rPr>
              <a:t> ﻿﻿﻿Both Rifampicin and Isoniazid may be given in their usual daily Doses </a:t>
            </a:r>
          </a:p>
          <a:p>
            <a:endParaRPr lang="en-IN" b="0" i="0" dirty="0">
              <a:solidFill>
                <a:srgbClr val="000000"/>
              </a:solidFill>
              <a:effectLst/>
            </a:endParaRPr>
          </a:p>
          <a:p>
            <a:r>
              <a:rPr lang="en-IN" b="0" i="0" dirty="0">
                <a:solidFill>
                  <a:srgbClr val="000000"/>
                </a:solidFill>
                <a:effectLst/>
              </a:rPr>
              <a:t>﻿﻿﻿Haemodialysis removes a significant amount of Pyrazinamide and the primary metabolite of Pyrazinamide, </a:t>
            </a:r>
            <a:r>
              <a:rPr lang="en-IN" b="0" i="0" dirty="0" err="1">
                <a:solidFill>
                  <a:srgbClr val="000000"/>
                </a:solidFill>
                <a:effectLst/>
              </a:rPr>
              <a:t>pyrazinoic</a:t>
            </a:r>
            <a:r>
              <a:rPr lang="en-IN" b="0" i="0" dirty="0">
                <a:solidFill>
                  <a:srgbClr val="000000"/>
                </a:solidFill>
                <a:effectLst/>
              </a:rPr>
              <a:t> acid, accumulates in patients with renal failure. </a:t>
            </a:r>
          </a:p>
          <a:p>
            <a:endParaRPr lang="en-IN" b="0" i="0" dirty="0">
              <a:solidFill>
                <a:srgbClr val="000000"/>
              </a:solidFill>
              <a:effectLst/>
            </a:endParaRPr>
          </a:p>
          <a:p>
            <a:r>
              <a:rPr lang="en-IN" b="0" i="0" dirty="0">
                <a:solidFill>
                  <a:srgbClr val="000000"/>
                </a:solidFill>
                <a:effectLst/>
              </a:rPr>
              <a:t>Variable doses of 25-30 mg/kg three times weekly have been Recommended.</a:t>
            </a:r>
          </a:p>
          <a:p>
            <a:endParaRPr lang="en-IN" b="0" i="0" dirty="0">
              <a:solidFill>
                <a:srgbClr val="000000"/>
              </a:solidFill>
              <a:effectLst/>
            </a:endParaRPr>
          </a:p>
          <a:p>
            <a:r>
              <a:rPr lang="en-IN" b="0" i="0" dirty="0">
                <a:solidFill>
                  <a:srgbClr val="000000"/>
                </a:solidFill>
                <a:effectLst/>
              </a:rPr>
              <a:t> Pyrazinamide should be administered immediately after haemodialysis.</a:t>
            </a:r>
          </a:p>
          <a:p>
            <a:endParaRPr lang="en-IN" b="0" i="0" dirty="0">
              <a:solidFill>
                <a:srgbClr val="000000"/>
              </a:solidFill>
              <a:effectLst/>
            </a:endParaRPr>
          </a:p>
          <a:p>
            <a:r>
              <a:rPr lang="en-IN" b="0" i="0" dirty="0">
                <a:solidFill>
                  <a:srgbClr val="000000"/>
                </a:solidFill>
                <a:effectLst/>
              </a:rPr>
              <a:t>﻿﻿﻿Ethambutol can be given at a dose of 15-25 mg/kg three times weekly after haemodialysis to avoid premature drug removal.</a:t>
            </a:r>
            <a:endParaRPr lang="en-IN" dirty="0"/>
          </a:p>
        </p:txBody>
      </p:sp>
    </p:spTree>
    <p:extLst>
      <p:ext uri="{BB962C8B-B14F-4D97-AF65-F5344CB8AC3E}">
        <p14:creationId xmlns:p14="http://schemas.microsoft.com/office/powerpoint/2010/main" val="29704182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F6C0D2-A90A-4A73-3E9C-7CBC0B77AE45}"/>
              </a:ext>
            </a:extLst>
          </p:cNvPr>
          <p:cNvSpPr>
            <a:spLocks noGrp="1"/>
          </p:cNvSpPr>
          <p:nvPr>
            <p:ph idx="1"/>
          </p:nvPr>
        </p:nvSpPr>
        <p:spPr>
          <a:xfrm>
            <a:off x="212436" y="249382"/>
            <a:ext cx="11563928" cy="6142182"/>
          </a:xfrm>
        </p:spPr>
        <p:txBody>
          <a:bodyPr>
            <a:normAutofit/>
          </a:bodyPr>
          <a:lstStyle/>
          <a:p>
            <a:r>
              <a:rPr lang="en-IN" sz="3200" b="1" i="0" dirty="0">
                <a:solidFill>
                  <a:srgbClr val="000000"/>
                </a:solidFill>
                <a:effectLst/>
              </a:rPr>
              <a:t>Renal Transplantation Patients ﻿﻿</a:t>
            </a:r>
          </a:p>
          <a:p>
            <a:endParaRPr lang="en-IN" b="1" i="0" dirty="0">
              <a:solidFill>
                <a:srgbClr val="000000"/>
              </a:solidFill>
              <a:effectLst/>
            </a:endParaRPr>
          </a:p>
          <a:p>
            <a:r>
              <a:rPr lang="en-IN" b="0" i="0" dirty="0">
                <a:solidFill>
                  <a:srgbClr val="000000"/>
                </a:solidFill>
                <a:effectLst/>
              </a:rPr>
              <a:t>Rifampicin interacts with immunosuppressive regimens, increasing the chance of graft rejection, and doses of mycophenolate mofetil, tacrolimus and cyclosporine will need adjustment.</a:t>
            </a:r>
          </a:p>
          <a:p>
            <a:endParaRPr lang="en-IN" b="0" i="0" dirty="0">
              <a:solidFill>
                <a:srgbClr val="000000"/>
              </a:solidFill>
              <a:effectLst/>
            </a:endParaRPr>
          </a:p>
          <a:p>
            <a:r>
              <a:rPr lang="en-IN" b="0" i="0" dirty="0">
                <a:solidFill>
                  <a:srgbClr val="000000"/>
                </a:solidFill>
                <a:effectLst/>
              </a:rPr>
              <a:t> ﻿﻿Corticosteroid doses should be doubled in patients receiving Rifampicin.</a:t>
            </a:r>
          </a:p>
          <a:p>
            <a:endParaRPr lang="en-IN" b="0" i="0" dirty="0">
              <a:solidFill>
                <a:srgbClr val="000000"/>
              </a:solidFill>
              <a:effectLst/>
            </a:endParaRPr>
          </a:p>
          <a:p>
            <a:r>
              <a:rPr lang="en-IN" b="0" i="0" dirty="0">
                <a:solidFill>
                  <a:srgbClr val="000000"/>
                </a:solidFill>
                <a:effectLst/>
              </a:rPr>
              <a:t>﻿Azathioprine sometimes causes hepatotoxicity, which has to be differentiated from the hepatotoxicity due to antituberculosis drugs.</a:t>
            </a:r>
            <a:endParaRPr lang="en-IN" dirty="0"/>
          </a:p>
        </p:txBody>
      </p:sp>
    </p:spTree>
    <p:extLst>
      <p:ext uri="{BB962C8B-B14F-4D97-AF65-F5344CB8AC3E}">
        <p14:creationId xmlns:p14="http://schemas.microsoft.com/office/powerpoint/2010/main" val="21406548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16321EFD-95C6-3DEB-1299-6A1CAE5363CF}"/>
              </a:ext>
            </a:extLst>
          </p:cNvPr>
          <p:cNvPicPr>
            <a:picLocks noChangeAspect="1"/>
          </p:cNvPicPr>
          <p:nvPr/>
        </p:nvPicPr>
        <p:blipFill>
          <a:blip r:embed="rId2"/>
          <a:stretch>
            <a:fillRect/>
          </a:stretch>
        </p:blipFill>
        <p:spPr>
          <a:xfrm>
            <a:off x="67378" y="202131"/>
            <a:ext cx="12123810" cy="6545178"/>
          </a:xfrm>
          <a:prstGeom prst="rect">
            <a:avLst/>
          </a:prstGeom>
        </p:spPr>
      </p:pic>
    </p:spTree>
    <p:extLst>
      <p:ext uri="{BB962C8B-B14F-4D97-AF65-F5344CB8AC3E}">
        <p14:creationId xmlns:p14="http://schemas.microsoft.com/office/powerpoint/2010/main" val="1941937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4EEE5-4CB6-DD94-9B0A-569917B6E79B}"/>
              </a:ext>
            </a:extLst>
          </p:cNvPr>
          <p:cNvSpPr>
            <a:spLocks noGrp="1"/>
          </p:cNvSpPr>
          <p:nvPr>
            <p:ph type="title"/>
          </p:nvPr>
        </p:nvSpPr>
        <p:spPr>
          <a:xfrm>
            <a:off x="253465" y="664143"/>
            <a:ext cx="11685069" cy="1626670"/>
          </a:xfrm>
        </p:spPr>
        <p:txBody>
          <a:bodyPr>
            <a:normAutofit fontScale="90000"/>
          </a:bodyPr>
          <a:lstStyle/>
          <a:p>
            <a:r>
              <a:rPr lang="en-US" sz="3600" b="1" i="0" dirty="0">
                <a:solidFill>
                  <a:srgbClr val="212121"/>
                </a:solidFill>
                <a:effectLst/>
                <a:latin typeface="Merriweather" panose="00000500000000000000" pitchFamily="2" charset="0"/>
              </a:rPr>
              <a:t>Evidence based study on Successful management of pulmonary tuberculosis in renal allograft recipients in a single center</a:t>
            </a:r>
            <a:br>
              <a:rPr lang="en-US" b="1" i="0" dirty="0">
                <a:solidFill>
                  <a:srgbClr val="212121"/>
                </a:solidFill>
                <a:effectLst/>
                <a:latin typeface="Merriweather" panose="00000500000000000000" pitchFamily="2" charset="0"/>
              </a:rPr>
            </a:br>
            <a:br>
              <a:rPr lang="en-US" b="1" i="0" dirty="0">
                <a:solidFill>
                  <a:srgbClr val="212121"/>
                </a:solidFill>
                <a:effectLst/>
                <a:latin typeface="Merriweather" panose="00000500000000000000" pitchFamily="2" charset="0"/>
              </a:rPr>
            </a:br>
            <a:endParaRPr lang="en-IN" dirty="0"/>
          </a:p>
        </p:txBody>
      </p:sp>
      <p:sp>
        <p:nvSpPr>
          <p:cNvPr id="3" name="Content Placeholder 2">
            <a:extLst>
              <a:ext uri="{FF2B5EF4-FFF2-40B4-BE49-F238E27FC236}">
                <a16:creationId xmlns:a16="http://schemas.microsoft.com/office/drawing/2014/main" id="{777DD5DE-AF41-0869-0E58-19AA14CAC10B}"/>
              </a:ext>
            </a:extLst>
          </p:cNvPr>
          <p:cNvSpPr>
            <a:spLocks noGrp="1"/>
          </p:cNvSpPr>
          <p:nvPr>
            <p:ph idx="1"/>
          </p:nvPr>
        </p:nvSpPr>
        <p:spPr>
          <a:xfrm>
            <a:off x="253465" y="2425566"/>
            <a:ext cx="11470106" cy="4067309"/>
          </a:xfrm>
        </p:spPr>
        <p:txBody>
          <a:bodyPr/>
          <a:lstStyle/>
          <a:p>
            <a:r>
              <a:rPr lang="en-US" sz="3200" b="1" i="0" dirty="0">
                <a:solidFill>
                  <a:srgbClr val="212121"/>
                </a:solidFill>
                <a:effectLst/>
                <a:latin typeface="BlinkMacSystemFont"/>
              </a:rPr>
              <a:t>Background and purpose: </a:t>
            </a:r>
          </a:p>
          <a:p>
            <a:endParaRPr lang="en-US" sz="3200" b="1" i="0" dirty="0">
              <a:solidFill>
                <a:srgbClr val="212121"/>
              </a:solidFill>
              <a:effectLst/>
              <a:latin typeface="BlinkMacSystemFont"/>
            </a:endParaRPr>
          </a:p>
          <a:p>
            <a:pPr marL="0" indent="0">
              <a:buNone/>
            </a:pPr>
            <a:r>
              <a:rPr lang="en-US" sz="3200" b="0" i="0" dirty="0">
                <a:solidFill>
                  <a:srgbClr val="212121"/>
                </a:solidFill>
                <a:effectLst/>
                <a:latin typeface="BlinkMacSystemFont"/>
              </a:rPr>
              <a:t>Pulmonary infections, especially tuberculosis, are responsible for significant mortality and morbidity among renal transplant recipients in developing countries. Conventional diagnostic modalities are associated with a low yield, delaying specific therapy</a:t>
            </a:r>
            <a:r>
              <a:rPr lang="en-US" b="0" i="0" dirty="0">
                <a:solidFill>
                  <a:srgbClr val="212121"/>
                </a:solidFill>
                <a:effectLst/>
                <a:latin typeface="BlinkMacSystemFont"/>
              </a:rPr>
              <a:t>.</a:t>
            </a:r>
            <a:endParaRPr lang="en-IN" dirty="0"/>
          </a:p>
        </p:txBody>
      </p:sp>
    </p:spTree>
    <p:extLst>
      <p:ext uri="{BB962C8B-B14F-4D97-AF65-F5344CB8AC3E}">
        <p14:creationId xmlns:p14="http://schemas.microsoft.com/office/powerpoint/2010/main" val="11567860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A74328-4D42-2F09-8C05-D6F91725913B}"/>
              </a:ext>
            </a:extLst>
          </p:cNvPr>
          <p:cNvSpPr>
            <a:spLocks noGrp="1"/>
          </p:cNvSpPr>
          <p:nvPr>
            <p:ph idx="1"/>
          </p:nvPr>
        </p:nvSpPr>
        <p:spPr>
          <a:xfrm>
            <a:off x="308009" y="250258"/>
            <a:ext cx="11434812" cy="6275670"/>
          </a:xfrm>
        </p:spPr>
        <p:txBody>
          <a:bodyPr/>
          <a:lstStyle/>
          <a:p>
            <a:r>
              <a:rPr lang="en-US" sz="3600" b="1" i="0" dirty="0">
                <a:solidFill>
                  <a:srgbClr val="212121"/>
                </a:solidFill>
                <a:effectLst/>
                <a:latin typeface="BlinkMacSystemFont"/>
              </a:rPr>
              <a:t>Methods: </a:t>
            </a:r>
          </a:p>
          <a:p>
            <a:endParaRPr lang="en-US" sz="3600" b="1" i="0" dirty="0">
              <a:solidFill>
                <a:srgbClr val="212121"/>
              </a:solidFill>
              <a:effectLst/>
              <a:latin typeface="BlinkMacSystemFont"/>
            </a:endParaRPr>
          </a:p>
          <a:p>
            <a:r>
              <a:rPr lang="en-US" sz="3200" b="0" i="0" dirty="0">
                <a:solidFill>
                  <a:srgbClr val="212121"/>
                </a:solidFill>
                <a:effectLst/>
                <a:latin typeface="BlinkMacSystemFont"/>
              </a:rPr>
              <a:t>All patients transplanted within a 1.5-year period were prospectively followed-up for one year. Patients were on a cyclosporine-based triple immunosuppressive regimen. None received isoniazid prophylaxis, and those transplanted in the last seven months of the study period received daily cotrimoxazole. Patients exhibiting unequivocal evidence of pulmonary infections underwent further evaluation. Search for offending organisms was made by sputum examination and bronchoalveolar lavage (BAL).</a:t>
            </a:r>
            <a:endParaRPr lang="en-IN" sz="3200" dirty="0"/>
          </a:p>
        </p:txBody>
      </p:sp>
    </p:spTree>
    <p:extLst>
      <p:ext uri="{BB962C8B-B14F-4D97-AF65-F5344CB8AC3E}">
        <p14:creationId xmlns:p14="http://schemas.microsoft.com/office/powerpoint/2010/main" val="18307442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00255-5321-2CB7-41ED-F3B38219F58C}"/>
              </a:ext>
            </a:extLst>
          </p:cNvPr>
          <p:cNvSpPr>
            <a:spLocks noGrp="1"/>
          </p:cNvSpPr>
          <p:nvPr>
            <p:ph type="title"/>
          </p:nvPr>
        </p:nvSpPr>
        <p:spPr>
          <a:xfrm>
            <a:off x="106680" y="-106513"/>
            <a:ext cx="10515600" cy="1325563"/>
          </a:xfrm>
        </p:spPr>
        <p:txBody>
          <a:bodyPr/>
          <a:lstStyle/>
          <a:p>
            <a:r>
              <a:rPr lang="en-IN" b="1" dirty="0"/>
              <a:t>Results:</a:t>
            </a:r>
          </a:p>
        </p:txBody>
      </p:sp>
      <p:sp>
        <p:nvSpPr>
          <p:cNvPr id="3" name="Content Placeholder 2">
            <a:extLst>
              <a:ext uri="{FF2B5EF4-FFF2-40B4-BE49-F238E27FC236}">
                <a16:creationId xmlns:a16="http://schemas.microsoft.com/office/drawing/2014/main" id="{5C5457EF-0E33-BE69-D4BE-B24E260A2ACD}"/>
              </a:ext>
            </a:extLst>
          </p:cNvPr>
          <p:cNvSpPr>
            <a:spLocks noGrp="1"/>
          </p:cNvSpPr>
          <p:nvPr>
            <p:ph idx="1"/>
          </p:nvPr>
        </p:nvSpPr>
        <p:spPr>
          <a:xfrm>
            <a:off x="211756" y="1219050"/>
            <a:ext cx="11733196" cy="5393506"/>
          </a:xfrm>
        </p:spPr>
        <p:txBody>
          <a:bodyPr>
            <a:normAutofit/>
          </a:bodyPr>
          <a:lstStyle/>
          <a:p>
            <a:r>
              <a:rPr lang="en-US" sz="3200" b="0" i="0" dirty="0">
                <a:solidFill>
                  <a:srgbClr val="212121"/>
                </a:solidFill>
                <a:effectLst/>
                <a:latin typeface="BlinkMacSystemFont"/>
              </a:rPr>
              <a:t>Thirty-nine infection episodes were recorded in 34 patients. M. tuberculosis was isolated during 10 episodes, pyogenic bacteria and Pneumocystis carinii in 6 each, candida in 4, aspergillus in 3, cytomegalovirus (CMV) in 3, and nocardia and mucor in one episode each. </a:t>
            </a:r>
          </a:p>
          <a:p>
            <a:endParaRPr lang="en-US" sz="3200" b="0" i="0" dirty="0">
              <a:solidFill>
                <a:srgbClr val="212121"/>
              </a:solidFill>
              <a:effectLst/>
              <a:latin typeface="BlinkMacSystemFont"/>
            </a:endParaRPr>
          </a:p>
          <a:p>
            <a:r>
              <a:rPr lang="en-US" sz="3200" b="0" i="0" dirty="0">
                <a:solidFill>
                  <a:srgbClr val="212121"/>
                </a:solidFill>
                <a:effectLst/>
                <a:latin typeface="BlinkMacSystemFont"/>
              </a:rPr>
              <a:t>More than one organism was isolated during five episodes. Bacterial pneumonia and tuberculosis were diagnosed in another seven and two patients, respectively, on the basis of a therapeutic response to specific chemotherapy.</a:t>
            </a:r>
          </a:p>
          <a:p>
            <a:endParaRPr lang="en-IN" dirty="0"/>
          </a:p>
        </p:txBody>
      </p:sp>
    </p:spTree>
    <p:extLst>
      <p:ext uri="{BB962C8B-B14F-4D97-AF65-F5344CB8AC3E}">
        <p14:creationId xmlns:p14="http://schemas.microsoft.com/office/powerpoint/2010/main" val="18770183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578A67-4217-7038-5690-66ECFA5D7AAF}"/>
              </a:ext>
            </a:extLst>
          </p:cNvPr>
          <p:cNvSpPr>
            <a:spLocks noGrp="1"/>
          </p:cNvSpPr>
          <p:nvPr>
            <p:ph idx="1"/>
          </p:nvPr>
        </p:nvSpPr>
        <p:spPr>
          <a:xfrm>
            <a:off x="375385" y="182880"/>
            <a:ext cx="11261558" cy="6275672"/>
          </a:xfrm>
        </p:spPr>
        <p:txBody>
          <a:bodyPr/>
          <a:lstStyle/>
          <a:p>
            <a:endParaRPr lang="en-US" sz="3200" b="0" i="0" dirty="0">
              <a:solidFill>
                <a:srgbClr val="212121"/>
              </a:solidFill>
              <a:effectLst/>
              <a:latin typeface="BlinkMacSystemFont"/>
            </a:endParaRPr>
          </a:p>
          <a:p>
            <a:r>
              <a:rPr lang="en-US" sz="3200" b="0" i="0" dirty="0">
                <a:solidFill>
                  <a:srgbClr val="212121"/>
                </a:solidFill>
                <a:effectLst/>
                <a:latin typeface="BlinkMacSystemFont"/>
              </a:rPr>
              <a:t>Over two thirds of the organisms were identified by examination of BAL fluid. BAL was useful in the diagnosis of tuberculosis and P. carinii pneumonia but was relatively insensitive for CMV and bacterial infections.</a:t>
            </a:r>
          </a:p>
          <a:p>
            <a:pPr marL="0" indent="0">
              <a:buNone/>
            </a:pPr>
            <a:r>
              <a:rPr lang="en-US" sz="3200" b="0" i="0" dirty="0">
                <a:solidFill>
                  <a:srgbClr val="212121"/>
                </a:solidFill>
                <a:effectLst/>
                <a:latin typeface="BlinkMacSystemFont"/>
              </a:rPr>
              <a:t> </a:t>
            </a:r>
          </a:p>
          <a:p>
            <a:r>
              <a:rPr lang="en-US" sz="3200" b="0" i="0" dirty="0">
                <a:solidFill>
                  <a:srgbClr val="212121"/>
                </a:solidFill>
                <a:effectLst/>
                <a:latin typeface="BlinkMacSystemFont"/>
              </a:rPr>
              <a:t>An increased frequency of acute rejection and higher serum creatinine were factors that predisposed to infections. All patients with pulmonary tuberculosis made a full recovery.</a:t>
            </a:r>
            <a:endParaRPr lang="en-IN" sz="3200" dirty="0"/>
          </a:p>
          <a:p>
            <a:endParaRPr lang="en-IN" dirty="0"/>
          </a:p>
        </p:txBody>
      </p:sp>
    </p:spTree>
    <p:extLst>
      <p:ext uri="{BB962C8B-B14F-4D97-AF65-F5344CB8AC3E}">
        <p14:creationId xmlns:p14="http://schemas.microsoft.com/office/powerpoint/2010/main" val="41523758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62B55-4801-FF52-BA2A-635409455C1A}"/>
              </a:ext>
            </a:extLst>
          </p:cNvPr>
          <p:cNvSpPr>
            <a:spLocks noGrp="1"/>
          </p:cNvSpPr>
          <p:nvPr>
            <p:ph type="title"/>
          </p:nvPr>
        </p:nvSpPr>
        <p:spPr>
          <a:xfrm>
            <a:off x="202933" y="0"/>
            <a:ext cx="10515600" cy="1325563"/>
          </a:xfrm>
        </p:spPr>
        <p:txBody>
          <a:bodyPr/>
          <a:lstStyle/>
          <a:p>
            <a:r>
              <a:rPr lang="en-IN" b="1" dirty="0"/>
              <a:t>Conclusion</a:t>
            </a:r>
            <a:r>
              <a:rPr lang="en-IN" dirty="0"/>
              <a:t>:</a:t>
            </a:r>
          </a:p>
        </p:txBody>
      </p:sp>
      <p:sp>
        <p:nvSpPr>
          <p:cNvPr id="3" name="Content Placeholder 2">
            <a:extLst>
              <a:ext uri="{FF2B5EF4-FFF2-40B4-BE49-F238E27FC236}">
                <a16:creationId xmlns:a16="http://schemas.microsoft.com/office/drawing/2014/main" id="{42B2D047-21C6-170F-51D2-0D8FAE044668}"/>
              </a:ext>
            </a:extLst>
          </p:cNvPr>
          <p:cNvSpPr>
            <a:spLocks noGrp="1"/>
          </p:cNvSpPr>
          <p:nvPr>
            <p:ph idx="1"/>
          </p:nvPr>
        </p:nvSpPr>
        <p:spPr>
          <a:xfrm>
            <a:off x="202933" y="1126156"/>
            <a:ext cx="11786134" cy="5659655"/>
          </a:xfrm>
        </p:spPr>
        <p:txBody>
          <a:bodyPr>
            <a:normAutofit/>
          </a:bodyPr>
          <a:lstStyle/>
          <a:p>
            <a:endParaRPr lang="en-US" sz="3200" b="0" i="0" dirty="0">
              <a:solidFill>
                <a:srgbClr val="212121"/>
              </a:solidFill>
              <a:effectLst/>
              <a:latin typeface="BlinkMacSystemFont"/>
            </a:endParaRPr>
          </a:p>
          <a:p>
            <a:r>
              <a:rPr lang="en-US" sz="3200" b="0" i="0" dirty="0">
                <a:solidFill>
                  <a:srgbClr val="212121"/>
                </a:solidFill>
                <a:effectLst/>
                <a:latin typeface="BlinkMacSystemFont"/>
              </a:rPr>
              <a:t>Tuberculosis and P. carinii are the most common </a:t>
            </a:r>
            <a:r>
              <a:rPr lang="en-US" sz="3200" b="0" i="0" dirty="0" err="1">
                <a:solidFill>
                  <a:srgbClr val="212121"/>
                </a:solidFill>
                <a:effectLst/>
                <a:latin typeface="BlinkMacSystemFont"/>
              </a:rPr>
              <a:t>nonpyogenic</a:t>
            </a:r>
            <a:r>
              <a:rPr lang="en-US" sz="3200" b="0" i="0" dirty="0">
                <a:solidFill>
                  <a:srgbClr val="212121"/>
                </a:solidFill>
                <a:effectLst/>
                <a:latin typeface="BlinkMacSystemFont"/>
              </a:rPr>
              <a:t> infections in the first year after transplantation in developing countries. An aggressive search for tubercle bacilli should be made using bronchoscopy and examination of BAL fluid in patients not responding to a short trial of antibiotics. </a:t>
            </a:r>
          </a:p>
          <a:p>
            <a:endParaRPr lang="en-US" sz="3200" b="0" i="0" dirty="0">
              <a:solidFill>
                <a:srgbClr val="212121"/>
              </a:solidFill>
              <a:effectLst/>
              <a:latin typeface="BlinkMacSystemFont"/>
            </a:endParaRPr>
          </a:p>
          <a:p>
            <a:r>
              <a:rPr lang="en-US" sz="3200" b="0" i="0" dirty="0">
                <a:solidFill>
                  <a:srgbClr val="212121"/>
                </a:solidFill>
                <a:effectLst/>
                <a:latin typeface="BlinkMacSystemFont"/>
              </a:rPr>
              <a:t>A four-drug regime without rifampicin given for 18 months is effective for pulmonary tuberculosis in patients on cyclosporine. We recommend routine prophylactic use of one single-strength tablet of cotrimoxazole daily for at least six months after transplantation.</a:t>
            </a:r>
            <a:endParaRPr lang="en-IN" sz="3200" dirty="0"/>
          </a:p>
        </p:txBody>
      </p:sp>
    </p:spTree>
    <p:extLst>
      <p:ext uri="{BB962C8B-B14F-4D97-AF65-F5344CB8AC3E}">
        <p14:creationId xmlns:p14="http://schemas.microsoft.com/office/powerpoint/2010/main" val="833034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233C0EC-A795-50E7-9B68-C2A4DB5776A3}"/>
              </a:ext>
            </a:extLst>
          </p:cNvPr>
          <p:cNvSpPr>
            <a:spLocks noGrp="1"/>
          </p:cNvSpPr>
          <p:nvPr>
            <p:ph idx="1"/>
          </p:nvPr>
        </p:nvSpPr>
        <p:spPr>
          <a:xfrm>
            <a:off x="298383" y="404260"/>
            <a:ext cx="11482939" cy="6121667"/>
          </a:xfrm>
        </p:spPr>
        <p:txBody>
          <a:bodyPr/>
          <a:lstStyle/>
          <a:p>
            <a:r>
              <a:rPr lang="en-IN" b="0" i="0" dirty="0">
                <a:solidFill>
                  <a:srgbClr val="000000"/>
                </a:solidFill>
                <a:effectLst/>
                <a:cs typeface="Calibri" panose="020F0502020204030204" pitchFamily="34" charset="0"/>
              </a:rPr>
              <a:t>IN HEMODIALYSIS </a:t>
            </a:r>
          </a:p>
          <a:p>
            <a:pPr marL="0" indent="0">
              <a:buNone/>
            </a:pPr>
            <a:r>
              <a:rPr lang="en-IN" b="0" i="0" dirty="0">
                <a:solidFill>
                  <a:srgbClr val="000000"/>
                </a:solidFill>
                <a:effectLst/>
                <a:cs typeface="Calibri" panose="020F0502020204030204" pitchFamily="34" charset="0"/>
              </a:rPr>
              <a:t>• Conventional cellulose membrane causes alternate complement pathway leading to changes in granulocyte cell adhesion molecules CD11b ,CD18 and L – selectin which correlates with </a:t>
            </a:r>
            <a:r>
              <a:rPr lang="en-IN" b="0" i="0" dirty="0" err="1">
                <a:solidFill>
                  <a:srgbClr val="000000"/>
                </a:solidFill>
                <a:effectLst/>
                <a:cs typeface="Calibri" panose="020F0502020204030204" pitchFamily="34" charset="0"/>
              </a:rPr>
              <a:t>leucopenia</a:t>
            </a:r>
            <a:r>
              <a:rPr lang="en-IN" b="0" i="0" dirty="0">
                <a:solidFill>
                  <a:srgbClr val="000000"/>
                </a:solidFill>
                <a:effectLst/>
                <a:cs typeface="Calibri" panose="020F0502020204030204" pitchFamily="34" charset="0"/>
              </a:rPr>
              <a:t>.</a:t>
            </a:r>
          </a:p>
          <a:p>
            <a:pPr marL="0" indent="0">
              <a:buNone/>
            </a:pPr>
            <a:endParaRPr lang="en-IN" b="0" i="0" dirty="0">
              <a:solidFill>
                <a:srgbClr val="000000"/>
              </a:solidFill>
              <a:effectLst/>
              <a:cs typeface="Calibri" panose="020F0502020204030204" pitchFamily="34" charset="0"/>
            </a:endParaRPr>
          </a:p>
          <a:p>
            <a:pPr marL="0" indent="0">
              <a:buNone/>
            </a:pPr>
            <a:endParaRPr lang="en-IN" dirty="0">
              <a:solidFill>
                <a:srgbClr val="000000"/>
              </a:solidFill>
              <a:cs typeface="Calibri" panose="020F0502020204030204" pitchFamily="34" charset="0"/>
            </a:endParaRPr>
          </a:p>
          <a:p>
            <a:pPr marL="0" indent="0">
              <a:buNone/>
            </a:pPr>
            <a:r>
              <a:rPr lang="en-US" b="0" i="0" dirty="0">
                <a:solidFill>
                  <a:srgbClr val="000000"/>
                </a:solidFill>
                <a:effectLst/>
              </a:rPr>
              <a:t>IN POST - KIDNEY TRANSPLANTATION</a:t>
            </a:r>
          </a:p>
          <a:p>
            <a:pPr marL="0" indent="0">
              <a:buNone/>
            </a:pPr>
            <a:r>
              <a:rPr lang="en-US" b="0" i="0" dirty="0">
                <a:solidFill>
                  <a:srgbClr val="000000"/>
                </a:solidFill>
                <a:effectLst/>
              </a:rPr>
              <a:t>• Immunosuppression with tacrolimus or </a:t>
            </a:r>
            <a:r>
              <a:rPr lang="en-US" b="0" i="0" dirty="0" err="1">
                <a:solidFill>
                  <a:srgbClr val="000000"/>
                </a:solidFill>
                <a:effectLst/>
              </a:rPr>
              <a:t>mycophenylate</a:t>
            </a:r>
            <a:r>
              <a:rPr lang="en-US" b="0" i="0" dirty="0">
                <a:solidFill>
                  <a:srgbClr val="000000"/>
                </a:solidFill>
                <a:effectLst/>
              </a:rPr>
              <a:t> mofetil is associated with the development of TB earlier in the post-transplant period and in younger patients predisposing to infection as cell mediated and humoral immunity got affected.</a:t>
            </a:r>
            <a:endParaRPr lang="en-IN" dirty="0">
              <a:cs typeface="Calibri" panose="020F0502020204030204" pitchFamily="34" charset="0"/>
            </a:endParaRPr>
          </a:p>
        </p:txBody>
      </p:sp>
    </p:spTree>
    <p:extLst>
      <p:ext uri="{BB962C8B-B14F-4D97-AF65-F5344CB8AC3E}">
        <p14:creationId xmlns:p14="http://schemas.microsoft.com/office/powerpoint/2010/main" val="35757406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nd of Presentation - Meme - MemesHappen">
            <a:extLst>
              <a:ext uri="{FF2B5EF4-FFF2-40B4-BE49-F238E27FC236}">
                <a16:creationId xmlns:a16="http://schemas.microsoft.com/office/drawing/2014/main" id="{7BABA123-7C10-D6F8-35E6-4A585FA211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90812" y="842777"/>
            <a:ext cx="7278704" cy="48282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7499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33CF3-7B33-143C-107B-56D8BA45A637}"/>
              </a:ext>
            </a:extLst>
          </p:cNvPr>
          <p:cNvSpPr>
            <a:spLocks noGrp="1"/>
          </p:cNvSpPr>
          <p:nvPr>
            <p:ph type="title"/>
          </p:nvPr>
        </p:nvSpPr>
        <p:spPr/>
        <p:txBody>
          <a:bodyPr>
            <a:normAutofit/>
          </a:bodyPr>
          <a:lstStyle/>
          <a:p>
            <a:r>
              <a:rPr lang="en-IN" sz="4000" dirty="0">
                <a:latin typeface="+mn-lt"/>
              </a:rPr>
              <a:t>OTHER FACTORS WHICH CONTRIBUTE TO DECREASED IMMUNITY</a:t>
            </a:r>
          </a:p>
        </p:txBody>
      </p:sp>
      <p:sp>
        <p:nvSpPr>
          <p:cNvPr id="3" name="Content Placeholder 2">
            <a:extLst>
              <a:ext uri="{FF2B5EF4-FFF2-40B4-BE49-F238E27FC236}">
                <a16:creationId xmlns:a16="http://schemas.microsoft.com/office/drawing/2014/main" id="{792C31A8-A347-4B3C-298F-1894B036ED86}"/>
              </a:ext>
            </a:extLst>
          </p:cNvPr>
          <p:cNvSpPr>
            <a:spLocks noGrp="1"/>
          </p:cNvSpPr>
          <p:nvPr>
            <p:ph idx="1"/>
          </p:nvPr>
        </p:nvSpPr>
        <p:spPr>
          <a:xfrm>
            <a:off x="838199" y="1982803"/>
            <a:ext cx="10769867" cy="4510072"/>
          </a:xfrm>
        </p:spPr>
        <p:txBody>
          <a:bodyPr>
            <a:normAutofit/>
          </a:bodyPr>
          <a:lstStyle/>
          <a:p>
            <a:pPr marL="0" indent="0">
              <a:buNone/>
            </a:pPr>
            <a:endParaRPr lang="en-IN" sz="3600" dirty="0"/>
          </a:p>
          <a:p>
            <a:r>
              <a:rPr lang="en-IN" sz="3600" dirty="0"/>
              <a:t>Malnutrition</a:t>
            </a:r>
          </a:p>
          <a:p>
            <a:endParaRPr lang="en-IN" sz="3600" dirty="0"/>
          </a:p>
          <a:p>
            <a:r>
              <a:rPr lang="en-IN" sz="3600" dirty="0"/>
              <a:t>Vit D deficiency</a:t>
            </a:r>
          </a:p>
          <a:p>
            <a:endParaRPr lang="en-IN" sz="3600" dirty="0"/>
          </a:p>
          <a:p>
            <a:r>
              <a:rPr lang="en-IN" sz="3600" dirty="0"/>
              <a:t>hyperparathyroidism</a:t>
            </a:r>
          </a:p>
        </p:txBody>
      </p:sp>
    </p:spTree>
    <p:extLst>
      <p:ext uri="{BB962C8B-B14F-4D97-AF65-F5344CB8AC3E}">
        <p14:creationId xmlns:p14="http://schemas.microsoft.com/office/powerpoint/2010/main" val="323884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77B7-3307-E811-DEB9-E45F32BDE380}"/>
              </a:ext>
            </a:extLst>
          </p:cNvPr>
          <p:cNvSpPr>
            <a:spLocks noGrp="1"/>
          </p:cNvSpPr>
          <p:nvPr>
            <p:ph type="title"/>
          </p:nvPr>
        </p:nvSpPr>
        <p:spPr>
          <a:xfrm>
            <a:off x="519764" y="5380522"/>
            <a:ext cx="11232681" cy="1376412"/>
          </a:xfrm>
        </p:spPr>
        <p:txBody>
          <a:bodyPr>
            <a:normAutofit fontScale="90000"/>
          </a:bodyPr>
          <a:lstStyle/>
          <a:p>
            <a:r>
              <a:rPr lang="en-IN" sz="3200" dirty="0"/>
              <a:t>A. cut section of kidney shows areas of cavitation and caseation necrosis (white chalky material)  </a:t>
            </a:r>
            <a:br>
              <a:rPr lang="en-IN" sz="3200" dirty="0"/>
            </a:br>
            <a:br>
              <a:rPr lang="en-IN" sz="3200" dirty="0"/>
            </a:br>
            <a:r>
              <a:rPr lang="en-IN" sz="3200" dirty="0"/>
              <a:t>B. cavitating lesions are caused by TB in cut section of kidney (arrows)</a:t>
            </a:r>
            <a:br>
              <a:rPr lang="en-IN" sz="3200" dirty="0"/>
            </a:br>
            <a:br>
              <a:rPr lang="en-IN" sz="3200" dirty="0"/>
            </a:br>
            <a:endParaRPr lang="en-IN" sz="3200" dirty="0"/>
          </a:p>
        </p:txBody>
      </p:sp>
      <p:pic>
        <p:nvPicPr>
          <p:cNvPr id="5" name="Content Placeholder 4">
            <a:extLst>
              <a:ext uri="{FF2B5EF4-FFF2-40B4-BE49-F238E27FC236}">
                <a16:creationId xmlns:a16="http://schemas.microsoft.com/office/drawing/2014/main" id="{F3FA7570-62D3-0693-0727-C0E3A4631E11}"/>
              </a:ext>
            </a:extLst>
          </p:cNvPr>
          <p:cNvPicPr>
            <a:picLocks noGrp="1" noChangeAspect="1"/>
          </p:cNvPicPr>
          <p:nvPr>
            <p:ph idx="1"/>
          </p:nvPr>
        </p:nvPicPr>
        <p:blipFill>
          <a:blip r:embed="rId2"/>
          <a:stretch>
            <a:fillRect/>
          </a:stretch>
        </p:blipFill>
        <p:spPr>
          <a:xfrm>
            <a:off x="2882618" y="222524"/>
            <a:ext cx="6138006" cy="4570856"/>
          </a:xfrm>
        </p:spPr>
      </p:pic>
    </p:spTree>
    <p:extLst>
      <p:ext uri="{BB962C8B-B14F-4D97-AF65-F5344CB8AC3E}">
        <p14:creationId xmlns:p14="http://schemas.microsoft.com/office/powerpoint/2010/main" val="3630899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9148B-1568-8B18-97A2-F954D1A593C8}"/>
              </a:ext>
            </a:extLst>
          </p:cNvPr>
          <p:cNvSpPr>
            <a:spLocks noGrp="1"/>
          </p:cNvSpPr>
          <p:nvPr>
            <p:ph type="title"/>
          </p:nvPr>
        </p:nvSpPr>
        <p:spPr>
          <a:xfrm>
            <a:off x="2252312" y="0"/>
            <a:ext cx="9101488" cy="1325563"/>
          </a:xfrm>
        </p:spPr>
        <p:txBody>
          <a:bodyPr>
            <a:normAutofit/>
          </a:bodyPr>
          <a:lstStyle/>
          <a:p>
            <a:r>
              <a:rPr lang="en-IN" sz="6000" b="1" dirty="0"/>
              <a:t>CLINICAL FEATURES</a:t>
            </a:r>
          </a:p>
        </p:txBody>
      </p:sp>
      <p:sp>
        <p:nvSpPr>
          <p:cNvPr id="3" name="Content Placeholder 2">
            <a:extLst>
              <a:ext uri="{FF2B5EF4-FFF2-40B4-BE49-F238E27FC236}">
                <a16:creationId xmlns:a16="http://schemas.microsoft.com/office/drawing/2014/main" id="{4CE0F26C-E128-EB5E-F5C4-C7DB1BB0F793}"/>
              </a:ext>
            </a:extLst>
          </p:cNvPr>
          <p:cNvSpPr>
            <a:spLocks noGrp="1"/>
          </p:cNvSpPr>
          <p:nvPr>
            <p:ph idx="1"/>
          </p:nvPr>
        </p:nvSpPr>
        <p:spPr>
          <a:xfrm>
            <a:off x="327259" y="1453414"/>
            <a:ext cx="11502189" cy="5101389"/>
          </a:xfrm>
        </p:spPr>
        <p:txBody>
          <a:bodyPr/>
          <a:lstStyle/>
          <a:p>
            <a:r>
              <a:rPr lang="en-US" dirty="0"/>
              <a:t>MAIN C/O- (mimicking symptoms of uremia)</a:t>
            </a:r>
          </a:p>
          <a:p>
            <a:r>
              <a:rPr lang="en-US" dirty="0"/>
              <a:t>Fever </a:t>
            </a:r>
          </a:p>
          <a:p>
            <a:r>
              <a:rPr lang="en-US" dirty="0"/>
              <a:t>Loss of </a:t>
            </a:r>
            <a:r>
              <a:rPr lang="en-US" dirty="0" err="1"/>
              <a:t>apetite</a:t>
            </a:r>
            <a:endParaRPr lang="en-US" dirty="0"/>
          </a:p>
          <a:p>
            <a:r>
              <a:rPr lang="en-US" dirty="0"/>
              <a:t> loss of weight</a:t>
            </a:r>
          </a:p>
          <a:p>
            <a:endParaRPr lang="en-US" dirty="0"/>
          </a:p>
          <a:p>
            <a:r>
              <a:rPr lang="en-US" dirty="0"/>
              <a:t>LESS FREQUENT C/O- (classic symptoms of tb)</a:t>
            </a:r>
          </a:p>
          <a:p>
            <a:r>
              <a:rPr lang="en-US" dirty="0"/>
              <a:t> Cough </a:t>
            </a:r>
          </a:p>
          <a:p>
            <a:r>
              <a:rPr lang="en-US" dirty="0"/>
              <a:t>hemoptysis</a:t>
            </a:r>
          </a:p>
          <a:p>
            <a:pPr marL="0" indent="0">
              <a:buNone/>
            </a:pPr>
            <a:endParaRPr lang="en-IN" dirty="0"/>
          </a:p>
        </p:txBody>
      </p:sp>
    </p:spTree>
    <p:extLst>
      <p:ext uri="{BB962C8B-B14F-4D97-AF65-F5344CB8AC3E}">
        <p14:creationId xmlns:p14="http://schemas.microsoft.com/office/powerpoint/2010/main" val="2148347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56075-AF1D-9343-8B85-6AEF5EC4E198}"/>
              </a:ext>
            </a:extLst>
          </p:cNvPr>
          <p:cNvSpPr>
            <a:spLocks noGrp="1"/>
          </p:cNvSpPr>
          <p:nvPr>
            <p:ph type="title"/>
          </p:nvPr>
        </p:nvSpPr>
        <p:spPr>
          <a:xfrm>
            <a:off x="406399" y="208108"/>
            <a:ext cx="11582401" cy="802546"/>
          </a:xfrm>
        </p:spPr>
        <p:txBody>
          <a:bodyPr>
            <a:normAutofit/>
          </a:bodyPr>
          <a:lstStyle/>
          <a:p>
            <a:r>
              <a:rPr lang="en-US" sz="3200" b="1" i="0" dirty="0">
                <a:solidFill>
                  <a:srgbClr val="000000"/>
                </a:solidFill>
                <a:effectLst/>
                <a:latin typeface="Roboto" panose="02000000000000000000" pitchFamily="2" charset="0"/>
              </a:rPr>
              <a:t>Clinical Presentation of TB during Maintenance Hemodialysis</a:t>
            </a:r>
            <a:endParaRPr lang="en-IN" sz="3200" b="1" dirty="0"/>
          </a:p>
        </p:txBody>
      </p:sp>
      <p:sp>
        <p:nvSpPr>
          <p:cNvPr id="3" name="Content Placeholder 2">
            <a:extLst>
              <a:ext uri="{FF2B5EF4-FFF2-40B4-BE49-F238E27FC236}">
                <a16:creationId xmlns:a16="http://schemas.microsoft.com/office/drawing/2014/main" id="{BE655072-5340-FA98-F69D-F7AFCC7AAECB}"/>
              </a:ext>
            </a:extLst>
          </p:cNvPr>
          <p:cNvSpPr>
            <a:spLocks noGrp="1"/>
          </p:cNvSpPr>
          <p:nvPr>
            <p:ph idx="1"/>
          </p:nvPr>
        </p:nvSpPr>
        <p:spPr>
          <a:xfrm>
            <a:off x="304799" y="1145406"/>
            <a:ext cx="11582401" cy="5292339"/>
          </a:xfrm>
        </p:spPr>
        <p:txBody>
          <a:bodyPr>
            <a:normAutofit fontScale="92500" lnSpcReduction="20000"/>
          </a:bodyPr>
          <a:lstStyle/>
          <a:p>
            <a:r>
              <a:rPr lang="en-US" b="0" i="0" dirty="0">
                <a:solidFill>
                  <a:srgbClr val="000000"/>
                </a:solidFill>
                <a:effectLst/>
                <a:latin typeface="Roboto" panose="02000000000000000000" pitchFamily="2" charset="0"/>
              </a:rPr>
              <a:t>Males &gt; females.</a:t>
            </a:r>
          </a:p>
          <a:p>
            <a:endParaRPr lang="en-US" b="0" i="0" dirty="0">
              <a:solidFill>
                <a:srgbClr val="000000"/>
              </a:solidFill>
              <a:effectLst/>
              <a:latin typeface="Roboto" panose="02000000000000000000" pitchFamily="2" charset="0"/>
            </a:endParaRPr>
          </a:p>
          <a:p>
            <a:r>
              <a:rPr lang="en-US" b="0" i="0" dirty="0">
                <a:solidFill>
                  <a:srgbClr val="000000"/>
                </a:solidFill>
                <a:effectLst/>
                <a:latin typeface="Roboto" panose="02000000000000000000" pitchFamily="2" charset="0"/>
              </a:rPr>
              <a:t> ﻿Majority develop TB </a:t>
            </a:r>
            <a:r>
              <a:rPr lang="en-US" dirty="0">
                <a:solidFill>
                  <a:srgbClr val="000000"/>
                </a:solidFill>
                <a:latin typeface="Roboto" panose="02000000000000000000" pitchFamily="2" charset="0"/>
              </a:rPr>
              <a:t>before </a:t>
            </a:r>
            <a:r>
              <a:rPr lang="en-US" b="0" i="0" dirty="0">
                <a:solidFill>
                  <a:srgbClr val="000000"/>
                </a:solidFill>
                <a:effectLst/>
                <a:latin typeface="Roboto" panose="02000000000000000000" pitchFamily="2" charset="0"/>
              </a:rPr>
              <a:t>or within short period from the beginning of </a:t>
            </a:r>
            <a:r>
              <a:rPr lang="en-US" b="0" i="0" dirty="0" err="1">
                <a:solidFill>
                  <a:srgbClr val="000000"/>
                </a:solidFill>
                <a:effectLst/>
                <a:latin typeface="Roboto" panose="02000000000000000000" pitchFamily="2" charset="0"/>
              </a:rPr>
              <a:t>Maintainance</a:t>
            </a:r>
            <a:r>
              <a:rPr lang="en-US" b="0" i="0" dirty="0">
                <a:solidFill>
                  <a:srgbClr val="000000"/>
                </a:solidFill>
                <a:effectLst/>
                <a:latin typeface="Roboto" panose="02000000000000000000" pitchFamily="2" charset="0"/>
              </a:rPr>
              <a:t> hemodialysis, a time when effect of uremia on immune status is still pronounced. </a:t>
            </a:r>
          </a:p>
          <a:p>
            <a:endParaRPr lang="en-US" b="0" i="0" dirty="0">
              <a:solidFill>
                <a:srgbClr val="000000"/>
              </a:solidFill>
              <a:effectLst/>
              <a:latin typeface="Roboto" panose="02000000000000000000" pitchFamily="2" charset="0"/>
            </a:endParaRPr>
          </a:p>
          <a:p>
            <a:r>
              <a:rPr lang="en-US" b="0" i="0" dirty="0">
                <a:solidFill>
                  <a:srgbClr val="000000"/>
                </a:solidFill>
                <a:effectLst/>
                <a:latin typeface="Roboto" panose="02000000000000000000" pitchFamily="2" charset="0"/>
              </a:rPr>
              <a:t>﻿﻿Constitutional symptoms of TB seen.</a:t>
            </a:r>
          </a:p>
          <a:p>
            <a:endParaRPr lang="en-US" b="0" i="0" dirty="0">
              <a:solidFill>
                <a:srgbClr val="000000"/>
              </a:solidFill>
              <a:effectLst/>
              <a:latin typeface="Roboto" panose="02000000000000000000" pitchFamily="2" charset="0"/>
            </a:endParaRPr>
          </a:p>
          <a:p>
            <a:r>
              <a:rPr lang="en-US" b="0" i="0" dirty="0">
                <a:solidFill>
                  <a:srgbClr val="000000"/>
                </a:solidFill>
                <a:effectLst/>
                <a:latin typeface="Roboto" panose="02000000000000000000" pitchFamily="2" charset="0"/>
              </a:rPr>
              <a:t> Headache, chills and shortness of breath were less common.</a:t>
            </a:r>
          </a:p>
          <a:p>
            <a:endParaRPr lang="en-US" b="0" i="0" dirty="0">
              <a:solidFill>
                <a:srgbClr val="000000"/>
              </a:solidFill>
              <a:effectLst/>
              <a:latin typeface="Roboto" panose="02000000000000000000" pitchFamily="2" charset="0"/>
            </a:endParaRPr>
          </a:p>
          <a:p>
            <a:r>
              <a:rPr lang="en-US" b="0" i="0" dirty="0">
                <a:solidFill>
                  <a:srgbClr val="000000"/>
                </a:solidFill>
                <a:effectLst/>
                <a:latin typeface="Roboto" panose="02000000000000000000" pitchFamily="2" charset="0"/>
              </a:rPr>
              <a:t>﻿﻿Pyrexia of unknown origin presented in some pts.</a:t>
            </a:r>
          </a:p>
          <a:p>
            <a:endParaRPr lang="en-US" b="0" i="0" dirty="0">
              <a:solidFill>
                <a:srgbClr val="000000"/>
              </a:solidFill>
              <a:effectLst/>
              <a:latin typeface="Roboto" panose="02000000000000000000" pitchFamily="2" charset="0"/>
            </a:endParaRPr>
          </a:p>
          <a:p>
            <a:r>
              <a:rPr lang="en-US" b="0" i="0" dirty="0">
                <a:solidFill>
                  <a:srgbClr val="000000"/>
                </a:solidFill>
                <a:effectLst/>
                <a:latin typeface="Roboto" panose="02000000000000000000" pitchFamily="2" charset="0"/>
              </a:rPr>
              <a:t> ﻿﻿ pleural effusion </a:t>
            </a:r>
            <a:r>
              <a:rPr lang="en-US" dirty="0">
                <a:solidFill>
                  <a:srgbClr val="000000"/>
                </a:solidFill>
                <a:latin typeface="Roboto" panose="02000000000000000000" pitchFamily="2" charset="0"/>
              </a:rPr>
              <a:t>may </a:t>
            </a:r>
            <a:r>
              <a:rPr lang="en-US" b="0" i="0" dirty="0">
                <a:solidFill>
                  <a:srgbClr val="000000"/>
                </a:solidFill>
                <a:effectLst/>
                <a:latin typeface="Roboto" panose="02000000000000000000" pitchFamily="2" charset="0"/>
              </a:rPr>
              <a:t>also be presented.</a:t>
            </a:r>
            <a:endParaRPr lang="en-IN" dirty="0"/>
          </a:p>
        </p:txBody>
      </p:sp>
    </p:spTree>
    <p:extLst>
      <p:ext uri="{BB962C8B-B14F-4D97-AF65-F5344CB8AC3E}">
        <p14:creationId xmlns:p14="http://schemas.microsoft.com/office/powerpoint/2010/main" val="364153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C6C0E4-0589-94FA-64CE-BD06C156FC3E}"/>
              </a:ext>
            </a:extLst>
          </p:cNvPr>
          <p:cNvSpPr>
            <a:spLocks noGrp="1"/>
          </p:cNvSpPr>
          <p:nvPr>
            <p:ph idx="1"/>
          </p:nvPr>
        </p:nvSpPr>
        <p:spPr>
          <a:xfrm>
            <a:off x="336884" y="394636"/>
            <a:ext cx="11242308" cy="6189044"/>
          </a:xfrm>
        </p:spPr>
        <p:txBody>
          <a:bodyPr>
            <a:normAutofit lnSpcReduction="10000"/>
          </a:bodyPr>
          <a:lstStyle/>
          <a:p>
            <a:r>
              <a:rPr lang="en-US" b="0" i="0" dirty="0">
                <a:solidFill>
                  <a:srgbClr val="000000"/>
                </a:solidFill>
                <a:effectLst/>
              </a:rPr>
              <a:t>﻿﻿Lung is the most common site of involvement in patients on </a:t>
            </a:r>
            <a:r>
              <a:rPr lang="en-US" b="0" i="0" dirty="0" err="1">
                <a:solidFill>
                  <a:srgbClr val="000000"/>
                </a:solidFill>
                <a:effectLst/>
              </a:rPr>
              <a:t>Maintainance</a:t>
            </a:r>
            <a:r>
              <a:rPr lang="en-US" b="0" i="0" dirty="0">
                <a:solidFill>
                  <a:srgbClr val="000000"/>
                </a:solidFill>
                <a:effectLst/>
              </a:rPr>
              <a:t> hemodialysis.</a:t>
            </a:r>
          </a:p>
          <a:p>
            <a:endParaRPr lang="en-US" b="0" i="0" dirty="0">
              <a:solidFill>
                <a:srgbClr val="000000"/>
              </a:solidFill>
              <a:effectLst/>
            </a:endParaRPr>
          </a:p>
          <a:p>
            <a:r>
              <a:rPr lang="en-US" b="0" i="0" dirty="0">
                <a:solidFill>
                  <a:srgbClr val="000000"/>
                </a:solidFill>
                <a:effectLst/>
              </a:rPr>
              <a:t>﻿﻿Lymph Node involvement has been found to be most common extra pulmonary site of TB on MHD.</a:t>
            </a:r>
          </a:p>
          <a:p>
            <a:endParaRPr lang="en-US" b="0" i="0" dirty="0">
              <a:solidFill>
                <a:srgbClr val="000000"/>
              </a:solidFill>
              <a:effectLst/>
            </a:endParaRPr>
          </a:p>
          <a:p>
            <a:r>
              <a:rPr lang="en-US" b="0" i="0" dirty="0">
                <a:solidFill>
                  <a:srgbClr val="000000"/>
                </a:solidFill>
                <a:effectLst/>
              </a:rPr>
              <a:t> ﻿﻿Other extra pulmonary involvement (granulomatous infiltrates) include : </a:t>
            </a:r>
          </a:p>
          <a:p>
            <a:r>
              <a:rPr lang="en-US" b="0" i="0" dirty="0">
                <a:solidFill>
                  <a:srgbClr val="000000"/>
                </a:solidFill>
                <a:effectLst/>
              </a:rPr>
              <a:t>Abdomen and Urinary tract</a:t>
            </a:r>
          </a:p>
          <a:p>
            <a:r>
              <a:rPr lang="en-US" b="0" i="0" dirty="0">
                <a:solidFill>
                  <a:srgbClr val="000000"/>
                </a:solidFill>
                <a:effectLst/>
              </a:rPr>
              <a:t> Meninges</a:t>
            </a:r>
          </a:p>
          <a:p>
            <a:r>
              <a:rPr lang="en-US" b="0" i="0" dirty="0">
                <a:solidFill>
                  <a:srgbClr val="000000"/>
                </a:solidFill>
                <a:effectLst/>
              </a:rPr>
              <a:t> Bone and Joints</a:t>
            </a:r>
          </a:p>
          <a:p>
            <a:r>
              <a:rPr lang="en-US" b="0" i="0" dirty="0">
                <a:solidFill>
                  <a:srgbClr val="000000"/>
                </a:solidFill>
                <a:effectLst/>
              </a:rPr>
              <a:t> ﻿﻿Disseminated / Miliary TB ranged between 10 to 15 %﻿﻿</a:t>
            </a:r>
          </a:p>
          <a:p>
            <a:r>
              <a:rPr lang="en-US" b="0" i="0" dirty="0">
                <a:solidFill>
                  <a:srgbClr val="000000"/>
                </a:solidFill>
                <a:effectLst/>
              </a:rPr>
              <a:t>Tuberculosis Peritonitis has been seen in patients on </a:t>
            </a:r>
            <a:r>
              <a:rPr lang="en-US" b="0" i="0" dirty="0" err="1">
                <a:solidFill>
                  <a:srgbClr val="000000"/>
                </a:solidFill>
                <a:effectLst/>
              </a:rPr>
              <a:t>Capd</a:t>
            </a:r>
            <a:r>
              <a:rPr lang="en-US" b="0" i="0" dirty="0">
                <a:solidFill>
                  <a:srgbClr val="000000"/>
                </a:solidFill>
                <a:effectLst/>
              </a:rPr>
              <a:t>- continuous ambulatory peritoneal dialysis.</a:t>
            </a:r>
            <a:endParaRPr lang="en-IN" dirty="0"/>
          </a:p>
        </p:txBody>
      </p:sp>
    </p:spTree>
    <p:extLst>
      <p:ext uri="{BB962C8B-B14F-4D97-AF65-F5344CB8AC3E}">
        <p14:creationId xmlns:p14="http://schemas.microsoft.com/office/powerpoint/2010/main" val="785497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1667</TotalTime>
  <Words>2450</Words>
  <Application>Microsoft Office PowerPoint</Application>
  <PresentationFormat>Widescreen</PresentationFormat>
  <Paragraphs>265</Paragraphs>
  <Slides>40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40</vt:i4>
      </vt:variant>
    </vt:vector>
  </HeadingPairs>
  <TitlesOfParts>
    <vt:vector size="47" baseType="lpstr">
      <vt:lpstr>Arial</vt:lpstr>
      <vt:lpstr>BlinkMacSystemFont</vt:lpstr>
      <vt:lpstr>Calibri</vt:lpstr>
      <vt:lpstr>Calibri Light</vt:lpstr>
      <vt:lpstr>Merriweather</vt:lpstr>
      <vt:lpstr>Roboto</vt:lpstr>
      <vt:lpstr>Office Theme</vt:lpstr>
      <vt:lpstr>TB IN CKD PATIENTS</vt:lpstr>
      <vt:lpstr>INTRODUCTION</vt:lpstr>
      <vt:lpstr>PATHOGENESIS</vt:lpstr>
      <vt:lpstr>PowerPoint Presentation</vt:lpstr>
      <vt:lpstr>OTHER FACTORS WHICH CONTRIBUTE TO DECREASED IMMUNITY</vt:lpstr>
      <vt:lpstr>A. cut section of kidney shows areas of cavitation and caseation necrosis (white chalky material)    B. cavitating lesions are caused by TB in cut section of kidney (arrows)  </vt:lpstr>
      <vt:lpstr>CLINICAL FEATURES</vt:lpstr>
      <vt:lpstr>Clinical Presentation of TB during Maintenance Hemodialysis</vt:lpstr>
      <vt:lpstr>PowerPoint Presentation</vt:lpstr>
      <vt:lpstr>PowerPoint Presentation</vt:lpstr>
      <vt:lpstr>DIAGNOSIS</vt:lpstr>
      <vt:lpstr>PowerPoint Presentation</vt:lpstr>
      <vt:lpstr>PowerPoint Presentation</vt:lpstr>
      <vt:lpstr>PowerPoint Presentation</vt:lpstr>
      <vt:lpstr>PowerPoint Presentation</vt:lpstr>
      <vt:lpstr>MANAGEMENT</vt:lpstr>
      <vt:lpstr>ISONIAZID</vt:lpstr>
      <vt:lpstr>PowerPoint Presentation</vt:lpstr>
      <vt:lpstr>RIFAMPICIN</vt:lpstr>
      <vt:lpstr>PYRAZINAMIDE</vt:lpstr>
      <vt:lpstr>PowerPoint Presentation</vt:lpstr>
      <vt:lpstr>ETHAMBUTOL</vt:lpstr>
      <vt:lpstr>PowerPoint Presentation</vt:lpstr>
      <vt:lpstr>AMINOGLYCOSIDES</vt:lpstr>
      <vt:lpstr>PowerPoint Presentation</vt:lpstr>
      <vt:lpstr>Second-Line Drugs Used in The Management of Resistant Disease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Evidence based study on Successful management of pulmonary tuberculosis in renal allograft recipients in a single center  </vt:lpstr>
      <vt:lpstr>PowerPoint Presentation</vt:lpstr>
      <vt:lpstr>Results:</vt:lpstr>
      <vt:lpstr>PowerPoint Presentation</vt:lpstr>
      <vt:lpstr>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TB IN CKD PATIENTS</dc:title>
  <dc:creator>taniya mehta</dc:creator>
  <cp:lastModifiedBy>taniya mehta</cp:lastModifiedBy>
  <cp:revision>76</cp:revision>
  <dcterms:created xsi:type="dcterms:W3CDTF">2023-10-29T14:42:04Z</dcterms:created>
  <dcterms:modified xsi:type="dcterms:W3CDTF">2024-11-26T07:02:06Z</dcterms:modified>
</cp:coreProperties>
</file>