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095" r:id="rId30"/>
    <p:sldId id="2146" r:id="rId31"/>
    <p:sldId id="2147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3061" autoAdjust="0"/>
  </p:normalViewPr>
  <p:slideViewPr>
    <p:cSldViewPr snapToGrid="0">
      <p:cViewPr varScale="1">
        <p:scale>
          <a:sx n="64" d="100"/>
          <a:sy n="64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F7B63-DE90-480F-BC33-64D7EBEEE22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06637-BAFB-41D3-90CA-B1F2B52BC6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9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06637-BAFB-41D3-90CA-B1F2B52BC61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08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06637-BAFB-41D3-90CA-B1F2B52BC618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01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80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48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65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5E99-5820-1E3B-C2CF-4EC1DE7EF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7B38F-ADBA-E114-4BA5-DFBE7384C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6BB6F-9D55-A1FE-E47F-46C926BD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A139B-0498-6E91-C0D2-6792DBCB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C0B5-4522-A588-926B-517FF962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67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568B-C342-938E-9923-5D7C3080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04614-2081-C3DF-9645-165269810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DB50-D7D1-773F-34EA-DE9DB3FF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1AECB-BBCD-697D-D39F-F1B2AAA6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4EFCF-29DF-DC54-8F9D-E2F69B22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67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84ADB-D578-91BB-FA76-193A5ADDA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2386D-3223-2FA5-7CA0-955570D27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6CADC-C28B-539D-2051-B6AE68A4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78CA-B85E-AA96-ED3E-097346AF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B4DC0-9D91-1665-8C14-B945EE1C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69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DA28D47-22E6-44F9-BE00-1F07E539F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578" y="185949"/>
            <a:ext cx="1179647" cy="7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A710-49FB-1A8E-19DB-2799FB05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9349C-CEF1-5EFA-6524-E432C1221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7C280-154A-72CB-8479-37A62A91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D0E7-7293-366E-B340-EBE5A97F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4FAD6-E19E-7377-66FD-0F12F38E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033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AB6F-4B59-549E-019E-F63C1E7A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0445-5013-0C86-EDEA-D80913083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F73D-31B3-1BEE-1B81-E07AD236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E9233-8153-A9DA-B4A5-A38ECA2F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E403-5269-6877-94F7-6BA85052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70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E624-1199-9257-D542-5766E0B4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2B5E-4087-1FF8-4C8E-83B089AEE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C7C2-4C78-D75B-B02F-C2497FE74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A66C2-EB6A-889A-AFA0-16558867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0536-FD34-B0C4-0A46-CE908F1F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D0E3E-0650-601A-B430-A33CCBBC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2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E10D-8E52-A8A4-8FA2-C32F04F4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8A3D4-1783-2A4C-18D4-A489DF25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D65CC-1619-4FC7-D9D5-D7C117C26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CEE7B-7B9E-F693-1E0A-B1B589D45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DF072-77EE-53AB-E099-204782045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D673F-08E6-5388-F2B7-A0A7B074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6C1A7-1F70-A2E0-C585-2AD6D6D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0023E-471C-6CA6-A688-9108BF5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85E8-49FD-5716-A4BE-6A21AE81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8022A-213B-10C4-38A0-5700E3B0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B4666-19E0-24E3-5A04-34FDEC6A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3C94E-B181-156F-2B20-731CEAE0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782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0B09B-E8CF-27FF-B431-6B2FD501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A4C27-B504-8299-090C-B16B9043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F3A85-B116-EFED-567B-7B5F144E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49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682A-0E8C-6741-0CCB-0E5709C6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0A0E-6F4F-9AEB-7E3E-C5F575672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27371-314D-6D1E-9A51-087DD184F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8ABE2-2F60-7FF8-D8B9-98BB727B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D8E97-94E8-DC38-8F3C-B3D7BF64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ED635-C9E8-9BDF-7CEB-5F794011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37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B6AE-D807-5302-EB80-6AD3617F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518B5-BEC5-BFF1-21E8-36B0A61A4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DD153-D27A-C374-A088-5EEF64F06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3FBDE-4143-876C-A89E-0E8112CC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7538F-BFC3-5C38-DBA3-FE3C2681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2F587-79B0-B246-F95C-4E7B3F7D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7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5D100-6935-6A98-DE26-1D072E62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0AC9-177C-B3E4-2125-BD6FF5CBD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692E8-7EDD-8BFD-00C8-B92AF605B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17C1-4E2F-4FAF-AB83-D6411B6E0DD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8B168-84E4-677C-8AC4-0478EA9BD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E62E5-15EC-29B2-5C3B-1F232FE28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B0CF9-53C0-4A3B-9701-80E5EA700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11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7A8C-C6FA-F6C5-3A2A-2A4007F8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07" y="365125"/>
            <a:ext cx="11445765" cy="1800006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Enteric fever: Salmonella and Non Salmonella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3132ED-7645-C2B8-8CF4-067E95311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530"/>
          <a:stretch/>
        </p:blipFill>
        <p:spPr>
          <a:xfrm>
            <a:off x="4248643" y="2400300"/>
            <a:ext cx="1847357" cy="3052402"/>
          </a:xfrm>
          <a:prstGeom prst="rect">
            <a:avLst/>
          </a:prstGeom>
        </p:spPr>
      </p:pic>
      <p:pic>
        <p:nvPicPr>
          <p:cNvPr id="4098" name="Picture 2" descr="Typhoid Posters for Sale | Redbubble">
            <a:extLst>
              <a:ext uri="{FF2B5EF4-FFF2-40B4-BE49-F238E27FC236}">
                <a16:creationId xmlns:a16="http://schemas.microsoft.com/office/drawing/2014/main" id="{C1E0FA34-9BCC-054B-EF87-A6DB76C6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2546485"/>
            <a:ext cx="3216165" cy="321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9F7ED-1CF1-4B16-C324-E71C7164A5C5}"/>
              </a:ext>
            </a:extLst>
          </p:cNvPr>
          <p:cNvSpPr txBox="1"/>
          <p:nvPr/>
        </p:nvSpPr>
        <p:spPr>
          <a:xfrm>
            <a:off x="6747641" y="3915991"/>
            <a:ext cx="50975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Monika Mavani (R2)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SBKS MI &amp; RC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Microbiology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393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575B-18FD-35FB-9B50-23933D60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7" y="431514"/>
            <a:ext cx="11034445" cy="596928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CE7BE-07F2-F0FB-0427-109C4B0B9976}"/>
              </a:ext>
            </a:extLst>
          </p:cNvPr>
          <p:cNvSpPr/>
          <p:nvPr/>
        </p:nvSpPr>
        <p:spPr>
          <a:xfrm>
            <a:off x="928219" y="2008602"/>
            <a:ext cx="3554858" cy="2537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11716-25A1-0085-2CF7-1263E496B4E8}"/>
              </a:ext>
            </a:extLst>
          </p:cNvPr>
          <p:cNvSpPr txBox="1"/>
          <p:nvPr/>
        </p:nvSpPr>
        <p:spPr>
          <a:xfrm>
            <a:off x="1010412" y="2123299"/>
            <a:ext cx="339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2</a:t>
            </a:r>
            <a:r>
              <a:rPr lang="en-US" sz="2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Delirium, complications, coma, cerebellar ataxia, meningitis and death (if untreated)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A9F9F-90D3-8D1C-C9B3-575AA5525C1E}"/>
              </a:ext>
            </a:extLst>
          </p:cNvPr>
          <p:cNvSpPr/>
          <p:nvPr/>
        </p:nvSpPr>
        <p:spPr>
          <a:xfrm>
            <a:off x="4917777" y="1925881"/>
            <a:ext cx="6263811" cy="2677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76E23-C78C-F6A7-5E74-9EE7B5921D78}"/>
              </a:ext>
            </a:extLst>
          </p:cNvPr>
          <p:cNvSpPr txBox="1"/>
          <p:nvPr/>
        </p:nvSpPr>
        <p:spPr>
          <a:xfrm>
            <a:off x="4962418" y="1938633"/>
            <a:ext cx="5948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3 (3</a:t>
            </a:r>
            <a:r>
              <a:rPr lang="en-US" sz="2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Febrile becomes toxic and anorexic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weight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Typhoid state (apathy, confusion and psychosis)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(5-10%)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perforation may cause death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3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879774-5E53-0281-E050-68004A783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1622" y="182562"/>
            <a:ext cx="5395646" cy="2572908"/>
          </a:xfrm>
          <a:prstGeom prst="rect">
            <a:avLst/>
          </a:prstGeom>
        </p:spPr>
      </p:pic>
      <p:pic>
        <p:nvPicPr>
          <p:cNvPr id="1026" name="Picture 2" descr="Symptoms of typhoid include high fever, stomach pain, rash, cough, muscle aches, vomiting, diarrhea, constipation and more.">
            <a:extLst>
              <a:ext uri="{FF2B5EF4-FFF2-40B4-BE49-F238E27FC236}">
                <a16:creationId xmlns:a16="http://schemas.microsoft.com/office/drawing/2014/main" id="{10E02E71-9D98-2054-1D87-992E8462C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 bwMode="auto">
          <a:xfrm>
            <a:off x="364732" y="182561"/>
            <a:ext cx="5395648" cy="60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68C79-44A9-F602-60E5-35355ED1017B}"/>
              </a:ext>
            </a:extLst>
          </p:cNvPr>
          <p:cNvSpPr txBox="1"/>
          <p:nvPr/>
        </p:nvSpPr>
        <p:spPr>
          <a:xfrm>
            <a:off x="7371705" y="2755470"/>
            <a:ext cx="346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 SPOTS ON BACK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6C6CF-46EC-C45B-9495-C71F113B5CAE}"/>
              </a:ext>
            </a:extLst>
          </p:cNvPr>
          <p:cNvSpPr txBox="1"/>
          <p:nvPr/>
        </p:nvSpPr>
        <p:spPr>
          <a:xfrm>
            <a:off x="6318607" y="3554858"/>
            <a:ext cx="56918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PARATYPHOID FEVER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tends to be shorter and milder than that of typhoid fever and the onset is often more abrupt with acute enteritis.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 may be more abundant with less intestinal complications.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390E8-6E77-1D2C-8255-B3488E8A737D}"/>
              </a:ext>
            </a:extLst>
          </p:cNvPr>
          <p:cNvSpPr/>
          <p:nvPr/>
        </p:nvSpPr>
        <p:spPr>
          <a:xfrm>
            <a:off x="6236416" y="3534310"/>
            <a:ext cx="5691882" cy="2804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911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E651-9284-9A79-F463-6A1E1993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7" y="352211"/>
            <a:ext cx="10515600" cy="775306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8C49F8-A0A6-1376-0AB4-46F292DD5F94}"/>
              </a:ext>
            </a:extLst>
          </p:cNvPr>
          <p:cNvSpPr/>
          <p:nvPr/>
        </p:nvSpPr>
        <p:spPr>
          <a:xfrm>
            <a:off x="1300536" y="1387011"/>
            <a:ext cx="4401620" cy="2157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15393-F84A-3BB7-DE43-8B83D8450D34}"/>
              </a:ext>
            </a:extLst>
          </p:cNvPr>
          <p:cNvSpPr/>
          <p:nvPr/>
        </p:nvSpPr>
        <p:spPr>
          <a:xfrm>
            <a:off x="1300536" y="3791163"/>
            <a:ext cx="4401620" cy="2527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3F8DA-2098-23DE-00EC-2A0E4F69E2EC}"/>
              </a:ext>
            </a:extLst>
          </p:cNvPr>
          <p:cNvSpPr/>
          <p:nvPr/>
        </p:nvSpPr>
        <p:spPr>
          <a:xfrm>
            <a:off x="6076309" y="1387011"/>
            <a:ext cx="4401620" cy="21575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9E476-4EEA-6C3B-B482-6C1746F3DDE1}"/>
              </a:ext>
            </a:extLst>
          </p:cNvPr>
          <p:cNvSpPr/>
          <p:nvPr/>
        </p:nvSpPr>
        <p:spPr>
          <a:xfrm>
            <a:off x="6076309" y="3791163"/>
            <a:ext cx="4401620" cy="2527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21A32-37EA-FA25-B0D6-7F11D8DBBB77}"/>
              </a:ext>
            </a:extLst>
          </p:cNvPr>
          <p:cNvSpPr txBox="1"/>
          <p:nvPr/>
        </p:nvSpPr>
        <p:spPr>
          <a:xfrm>
            <a:off x="1510300" y="1479480"/>
            <a:ext cx="3996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F297A-1C1A-7777-44B1-F7BF12B2DD2B}"/>
              </a:ext>
            </a:extLst>
          </p:cNvPr>
          <p:cNvSpPr txBox="1"/>
          <p:nvPr/>
        </p:nvSpPr>
        <p:spPr>
          <a:xfrm>
            <a:off x="6205591" y="1469208"/>
            <a:ext cx="4037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SEPTICAEMIC FOCI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and joint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Cholecystitis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70DB3-116C-6ACC-4815-2555D75CCF70}"/>
              </a:ext>
            </a:extLst>
          </p:cNvPr>
          <p:cNvSpPr txBox="1"/>
          <p:nvPr/>
        </p:nvSpPr>
        <p:spPr>
          <a:xfrm>
            <a:off x="1438382" y="3883635"/>
            <a:ext cx="4068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PHENOMENA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Nephritis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55C71-11F5-806E-73C2-A26881C2272B}"/>
              </a:ext>
            </a:extLst>
          </p:cNvPr>
          <p:cNvSpPr txBox="1"/>
          <p:nvPr/>
        </p:nvSpPr>
        <p:spPr>
          <a:xfrm>
            <a:off x="6205591" y="3904183"/>
            <a:ext cx="4119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CARRIAGE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gallbladder carriage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1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7285-6476-2F6A-0D12-5A3AFE53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097"/>
            <a:ext cx="10515600" cy="970515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62D8-AB97-6BAE-1B5B-385D0B25E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625"/>
            <a:ext cx="10515600" cy="52702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of specimen to be collected: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week: Blood culture, bone marrow or duodenal aspirate culture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Second/Third week: Serum for serology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Third/Fourth week: Urine and Stool culture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and Identification: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culture is the ideal method for diagnosis in first week of fever.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culture bottles are incubated at 37°C.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Salmonellae are non fastidious, growth occurs within 24 hours. From positively flagged blood culture broth, subcultures are made on to blood agar and MacConkey agar.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0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ACA6C-699C-2000-517A-FB798429F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240"/>
            <a:ext cx="10515600" cy="5969285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agar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Nonhemolytic moist colonies.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MacConkey agar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are round, translucent, pale and non-lactose fermenting.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 broth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Selenite F broth, tetrathionate broth and gram-negative broth are used.</a:t>
            </a:r>
          </a:p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DCA (deoxycholate citrate agar):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non-lactose fermenting pale colonies with black centre.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XLD agar (xylose lysine deoxycholate):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red colonies with black center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Wilson Blair’s brilliant green bismuth sulphite medium</a:t>
            </a:r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the isolation of S. Typhi from heavily contaminated specimens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Typhi produces characteristic jet black colored colonies with a metallic sheen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production of H₂S.</a:t>
            </a:r>
          </a:p>
        </p:txBody>
      </p:sp>
    </p:spTree>
    <p:extLst>
      <p:ext uri="{BB962C8B-B14F-4D97-AF65-F5344CB8AC3E}">
        <p14:creationId xmlns:p14="http://schemas.microsoft.com/office/powerpoint/2010/main" val="405470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rphological characterize of S.typhi on:Macconkey agar (A), SS agar... |  Download Scientific Diagram">
            <a:extLst>
              <a:ext uri="{FF2B5EF4-FFF2-40B4-BE49-F238E27FC236}">
                <a16:creationId xmlns:a16="http://schemas.microsoft.com/office/drawing/2014/main" id="{18674E6A-E20D-18F1-2DF1-ED18EB4EA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2" y="85776"/>
            <a:ext cx="2933073" cy="30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XLD agar with salmonella">
            <a:extLst>
              <a:ext uri="{FF2B5EF4-FFF2-40B4-BE49-F238E27FC236}">
                <a16:creationId xmlns:a16="http://schemas.microsoft.com/office/drawing/2014/main" id="{D1C4CFE3-09BF-AE19-DFFB-4A18B86A4F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40191-97FE-9C91-3A05-5CA7FE1E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053" y="50582"/>
            <a:ext cx="3252652" cy="3005682"/>
          </a:xfrm>
          <a:prstGeom prst="rect">
            <a:avLst/>
          </a:prstGeom>
        </p:spPr>
      </p:pic>
      <p:pic>
        <p:nvPicPr>
          <p:cNvPr id="1030" name="Picture 6" descr="Bismuth sulfite agar acc. to WILSON-BLAIR for the isolation and  differentiation of Salmonella typhi | Sigma-Aldrich">
            <a:extLst>
              <a:ext uri="{FF2B5EF4-FFF2-40B4-BE49-F238E27FC236}">
                <a16:creationId xmlns:a16="http://schemas.microsoft.com/office/drawing/2014/main" id="{728CDC51-1A4C-2657-3FDA-3782265B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71" y="50581"/>
            <a:ext cx="2989035" cy="30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soxycholate Citrate Agar (DCA) | Medical Laboratories">
            <a:extLst>
              <a:ext uri="{FF2B5EF4-FFF2-40B4-BE49-F238E27FC236}">
                <a16:creationId xmlns:a16="http://schemas.microsoft.com/office/drawing/2014/main" id="{2D5B04AE-60DC-841B-8B0B-4290708A3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80" y="3581400"/>
            <a:ext cx="2845511" cy="28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49A88-EC54-4EBB-5F29-81CE9E26C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954" y="3693756"/>
            <a:ext cx="2989035" cy="27219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0A9117-963C-E2CA-C988-12D6AA37021C}"/>
              </a:ext>
            </a:extLst>
          </p:cNvPr>
          <p:cNvSpPr txBox="1"/>
          <p:nvPr/>
        </p:nvSpPr>
        <p:spPr>
          <a:xfrm>
            <a:off x="1061544" y="3260840"/>
            <a:ext cx="178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MacConkey Agar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CDC8-519B-008D-E45A-5667C22727D8}"/>
              </a:ext>
            </a:extLst>
          </p:cNvPr>
          <p:cNvSpPr txBox="1"/>
          <p:nvPr/>
        </p:nvSpPr>
        <p:spPr>
          <a:xfrm>
            <a:off x="5118536" y="3076904"/>
            <a:ext cx="22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XLD agar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D80A4-1E48-7A2D-D94E-4079335E0B80}"/>
              </a:ext>
            </a:extLst>
          </p:cNvPr>
          <p:cNvSpPr txBox="1"/>
          <p:nvPr/>
        </p:nvSpPr>
        <p:spPr>
          <a:xfrm>
            <a:off x="8912768" y="3160988"/>
            <a:ext cx="19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Wilson Blair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B9046-8E8F-EF04-7D46-7FC675864C31}"/>
              </a:ext>
            </a:extLst>
          </p:cNvPr>
          <p:cNvSpPr txBox="1"/>
          <p:nvPr/>
        </p:nvSpPr>
        <p:spPr>
          <a:xfrm>
            <a:off x="3825765" y="6475303"/>
            <a:ext cx="157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DCA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BD2EB-15DC-D500-80EB-AA639661491E}"/>
              </a:ext>
            </a:extLst>
          </p:cNvPr>
          <p:cNvSpPr txBox="1"/>
          <p:nvPr/>
        </p:nvSpPr>
        <p:spPr>
          <a:xfrm>
            <a:off x="7278257" y="6505908"/>
            <a:ext cx="19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Blood Agar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838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7C26D-71B3-0D5F-8429-3F0C8AC1B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441789"/>
            <a:ext cx="10757043" cy="589736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Gram-stained smear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from colonies reveals gram negative, non-sporing and non–capsulated bacilli.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motile with peritrichous flagella.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CFA09-364D-A046-B5A2-909AE5FA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74" y="2324920"/>
            <a:ext cx="4522731" cy="3618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E1CB62-8F3B-2A69-6294-C601545C3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63" y="2324922"/>
            <a:ext cx="4299063" cy="36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2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1181-35EC-C731-6E08-E864657B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33" y="328773"/>
            <a:ext cx="11198831" cy="60001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Identification: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either by automated identification systems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by conventional biochemical tests.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positive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Indole test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-negative,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citrate test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-negative,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urease test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-negative.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 (triple sugar iron test)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Alkaline/acid, Gas present except for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Typhi.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Abundant H₂S present except for: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typhi A: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H₂S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produced.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Typhi: Speck of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H₂S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at the junction of slant and butt.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6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3661-3F19-B2B6-ACD8-E314594B9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297950"/>
            <a:ext cx="11322122" cy="621586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Agglutination Test: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genus level can be confirmed by slide agglutination using polyvalent O antisera. Then, the serotypes can be identified by using type specific O antisera.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Susceptibility Testing (AST)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 is performed by disk diffusion method or by automated MIC detection method.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of Serum Antibodies:</a:t>
            </a:r>
          </a:p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Widal Test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agglutination test where H and O antibodies against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Typhi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Paratyphi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and B are detected and measured in the patient’s sera by using O and H antigens.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413062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ED18-EA29-55E6-B7AA-ED56FB0A1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287675"/>
            <a:ext cx="11332396" cy="646244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Antigens used: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antigens are used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 antigens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Typhi (TO)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 antigens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Typhi (TH)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 antigens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Paratyphi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(AH)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 antigens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Paratyphi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(BH)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Patient’s serum is serially diluted in normal saline in test tubes from 1 in 10   to 1 in 640 dilutions.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O agglutination appears as compact granular chalky clumps with clear supernatant fluid.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agglutination appears as large loose fluffy cotton woolly clumps, with clear supernatant fluid.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agglutination does not occur, button formation occurs due to deposition of antigens and the supernatant fluid remains hazy.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151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34BEB6-6620-51BF-8153-CC640AAA7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37" y="297951"/>
            <a:ext cx="11239928" cy="656004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Enteric fever is a potentially fatal multisystem illness caused by: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Typhi (typhoid fever)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Paratyphi A, B and C (paratyphoid fever)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antigenically complex. There are several classifications:</a:t>
            </a:r>
          </a:p>
          <a:p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CLASSIFICATION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34B100-8120-D548-0F6C-62DB1FEBE556}"/>
              </a:ext>
            </a:extLst>
          </p:cNvPr>
          <p:cNvCxnSpPr>
            <a:cxnSpLocks/>
          </p:cNvCxnSpPr>
          <p:nvPr/>
        </p:nvCxnSpPr>
        <p:spPr>
          <a:xfrm>
            <a:off x="5901070" y="3253563"/>
            <a:ext cx="0" cy="435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3E61E8-10FF-785A-59AC-E5B4A4CC9288}"/>
              </a:ext>
            </a:extLst>
          </p:cNvPr>
          <p:cNvCxnSpPr/>
          <p:nvPr/>
        </p:nvCxnSpPr>
        <p:spPr>
          <a:xfrm>
            <a:off x="1658679" y="3689498"/>
            <a:ext cx="8750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D1535-7A5C-17CB-0B19-F76D28493962}"/>
              </a:ext>
            </a:extLst>
          </p:cNvPr>
          <p:cNvCxnSpPr/>
          <p:nvPr/>
        </p:nvCxnSpPr>
        <p:spPr>
          <a:xfrm>
            <a:off x="1658679" y="3689498"/>
            <a:ext cx="0" cy="212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44C122-793E-A02C-20E2-9EA161E9D69D}"/>
              </a:ext>
            </a:extLst>
          </p:cNvPr>
          <p:cNvCxnSpPr/>
          <p:nvPr/>
        </p:nvCxnSpPr>
        <p:spPr>
          <a:xfrm>
            <a:off x="10409274" y="3689498"/>
            <a:ext cx="0" cy="212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5668F0-C163-21B2-FBA3-17591C31A891}"/>
              </a:ext>
            </a:extLst>
          </p:cNvPr>
          <p:cNvSpPr txBox="1"/>
          <p:nvPr/>
        </p:nvSpPr>
        <p:spPr>
          <a:xfrm>
            <a:off x="712381" y="3960627"/>
            <a:ext cx="3083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Typhoidal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Typhi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Paratyphi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to human hosts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enteric fever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4B60D-7846-E597-FF98-3122563D7503}"/>
              </a:ext>
            </a:extLst>
          </p:cNvPr>
          <p:cNvSpPr txBox="1"/>
          <p:nvPr/>
        </p:nvSpPr>
        <p:spPr>
          <a:xfrm>
            <a:off x="7523675" y="3886724"/>
            <a:ext cx="4029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Non-Typhoidal salmonella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colonize intestine of a broad range of animals.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infect humans, causing food borne gastroenteritis and septicemia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EEF703-4605-993A-4E48-A4204E62B509}"/>
              </a:ext>
            </a:extLst>
          </p:cNvPr>
          <p:cNvSpPr/>
          <p:nvPr/>
        </p:nvSpPr>
        <p:spPr>
          <a:xfrm>
            <a:off x="414675" y="3918095"/>
            <a:ext cx="3859607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25A4FE-AAF8-C00E-4797-9DDF5CDFC485}"/>
              </a:ext>
            </a:extLst>
          </p:cNvPr>
          <p:cNvSpPr/>
          <p:nvPr/>
        </p:nvSpPr>
        <p:spPr>
          <a:xfrm>
            <a:off x="7166343" y="3897597"/>
            <a:ext cx="4169277" cy="2662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741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96717F-7F3E-4FB3-2444-3DB8230F9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495396"/>
              </p:ext>
            </p:extLst>
          </p:nvPr>
        </p:nvGraphicFramePr>
        <p:xfrm>
          <a:off x="725184" y="423808"/>
          <a:ext cx="10515600" cy="6088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618158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1946909"/>
                    </a:ext>
                  </a:extLst>
                </a:gridCol>
              </a:tblGrid>
              <a:tr h="620039">
                <a:tc gridSpan="2">
                  <a:txBody>
                    <a:bodyPr/>
                    <a:lstStyle/>
                    <a:p>
                      <a:pPr algn="ctr"/>
                      <a:r>
                        <a:rPr lang="en-IN" sz="28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Interpretation of Widal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57539"/>
                  </a:ext>
                </a:extLst>
              </a:tr>
              <a:tr h="6200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Widal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Suggestive of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21942"/>
                  </a:ext>
                </a:extLst>
              </a:tr>
              <a:tr h="620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 of TO and TH antibody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Enteric fever due to S. Typhi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33156"/>
                  </a:ext>
                </a:extLst>
              </a:tr>
              <a:tr h="620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 of TO and AH antibody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Enteric fever due S.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Paratyphi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25927"/>
                  </a:ext>
                </a:extLst>
              </a:tr>
              <a:tr h="620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 of TO and BH antibody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Enteric fever due S.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Paratyphi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48059"/>
                  </a:ext>
                </a:extLst>
              </a:tr>
              <a:tr h="1537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 of only TO antibody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Recent infection : Due to S. Typhi or S.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Paratyphi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or 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Paratyphi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48459"/>
                  </a:ext>
                </a:extLst>
              </a:tr>
              <a:tr h="8139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 of only TH antibody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Convalescent stage/anamnestic response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77543"/>
                  </a:ext>
                </a:extLst>
              </a:tr>
              <a:tr h="620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 of all TH, AH, BH antibodies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TAB vaccination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40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1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7221F-637A-1766-1C41-1F1D6960C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02" y="592178"/>
            <a:ext cx="4686464" cy="5032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B0886-7F1E-6239-6F7E-E352B37A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273" y="1212795"/>
            <a:ext cx="50006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2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B6895-6DD7-CB8C-B6FF-17BB9745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325822"/>
            <a:ext cx="11235559" cy="623263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Other antibody tests are: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Typhidot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IDLTubex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IgM dip stick test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 blot assay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of Serum Antigens: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in blood in early course and in urine in late phase.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like ELISA are used for detection of antigens.</a:t>
            </a:r>
          </a:p>
          <a:p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methods: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based methods by targeting genes like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flagellin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gene, </a:t>
            </a:r>
            <a:r>
              <a:rPr lang="en-I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Iro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fliC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gene.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1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9A96-97EB-6DF3-E048-57D66192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89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0959-6A02-B195-DA45-930E04D0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1" y="1124607"/>
            <a:ext cx="10941269" cy="536826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Ceftriaxone is the drug of choice for empirical treatment: 1-2g/day for 10-14 days.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Azithromycin and fluoroquinolones can also be used as an alternative drug for empirical therapy.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carriers: Ampicillin or amoxicillin plus probenecid for 6 weeks.</a:t>
            </a:r>
          </a:p>
          <a:p>
            <a:pPr marL="0" indent="0"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Prophylaxis: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Reservoirs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Sanitation Measures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7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04460-ECD5-7BC0-A86B-AF3693E3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497"/>
            <a:ext cx="10515600" cy="56724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</a:t>
            </a:r>
            <a:r>
              <a:rPr lang="en-IN" b="1" u="sng" dirty="0"/>
              <a:t>Vaccine:</a:t>
            </a:r>
          </a:p>
          <a:p>
            <a:r>
              <a:rPr lang="en-IN" dirty="0"/>
              <a:t>Vi antigen capsular polysaccharide (Vi-CPS) vaccine</a:t>
            </a:r>
          </a:p>
          <a:p>
            <a:r>
              <a:rPr lang="en-US" dirty="0"/>
              <a:t>Vi-</a:t>
            </a:r>
            <a:r>
              <a:rPr lang="en-US" dirty="0" err="1"/>
              <a:t>rEPA</a:t>
            </a:r>
            <a:endParaRPr lang="en-US" dirty="0"/>
          </a:p>
          <a:p>
            <a:r>
              <a:rPr lang="en-US" dirty="0" err="1"/>
              <a:t>Typhoral</a:t>
            </a:r>
            <a:r>
              <a:rPr lang="en-US" dirty="0"/>
              <a:t> (oral live attenuated S. Typhi Ty21a vaccine)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53D6F-728A-CAE5-E7DA-5B0B15C08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21" y="2892972"/>
            <a:ext cx="4711756" cy="31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2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0120-CC0A-60E4-DA17-162CBB00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228"/>
            <a:ext cx="10515600" cy="882870"/>
          </a:xfrm>
        </p:spPr>
        <p:txBody>
          <a:bodyPr/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Non-typhoidal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Salmonellae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5E51-FDB0-2C00-52C0-2DC12A85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8"/>
            <a:ext cx="10515600" cy="528670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of NTS are caused by-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Typhimurium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Enteritidis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Newport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Javiana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Heidelberg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Choleraesuis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Dublin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NTS can be acquired from multiple animal reservoirs.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NTS is most commonly associated with animal food products, especially eggs, poultry, undercooked ground meat and dairy products.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56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BA95-898D-6EC9-4E30-1513144D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86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63808-85B6-F1F1-AB46-9C8929E0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093076"/>
            <a:ext cx="10930758" cy="53997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GASTROENTERITIS: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Typhimurium is the most common species.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Nausea, vomiting, watery diarrhea, fever and onset of abdominal cramps 6–48 hours after the ingestion of contaminated food.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self limiting.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BACTEREMIA: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caused by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Choleraesuis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(source-pig)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Dublin (source—cattle).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8% of people with NTS gastroenteritis develop into bacteremia leading to endovascular infection and to metastatic localized infection.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2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08E5-14D4-81AD-46FB-79FD5E07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48" y="367862"/>
            <a:ext cx="11088414" cy="61065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ENDOVASCULAR INFECTIONS: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Endocarditis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Arteritis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METASTATIC LOCALIZED INFECTION: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or splenic abscess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NTS meningitis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Lobar pneumonia and lung abscess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Pyelonephritis and cystitis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Genital tract infections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 osteomyelitis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Reactive arthritis (Reiter’s syndrome) seen in persons with HLA-B27 histocompatibility antigen.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40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0FF8-955D-72A0-DB55-63335E79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90086-3CB7-4E98-2D7D-390B9F9FD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7" y="1145628"/>
            <a:ext cx="11067393" cy="523415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uncomplicated NTS, it is conservative with fluid replacement.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Ciprofloxacin is given for preemptive treatment or severe gastroenteritis.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Ceftriaxone is indicated for bacteremia and invasive infections.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MDR strains of NTS are resistant to more than 5 drugs-ampicillin, chloramphenicol, streptomycin,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sulfonamides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tetracyclines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84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" y="523433"/>
            <a:ext cx="80969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567491"/>
            <a:ext cx="12192000" cy="23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Q1. Infective does of </a:t>
            </a:r>
            <a:r>
              <a:rPr lang="en-US" sz="2933" i="1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S</a:t>
            </a: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. Typhi :</a:t>
            </a:r>
            <a:endParaRPr lang="en-US" sz="2933" i="1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745048" indent="-609585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One bacillus</a:t>
            </a:r>
          </a:p>
          <a:p>
            <a:pPr marL="745048" indent="-609585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10</a:t>
            </a:r>
            <a:r>
              <a:rPr lang="en-US" sz="2933" baseline="30000" dirty="0">
                <a:latin typeface="Roboto Condensed Light" panose="020B0604020202020204" charset="0"/>
                <a:ea typeface="Roboto Condensed Light" panose="020B0604020202020204" charset="0"/>
              </a:rPr>
              <a:t>3</a:t>
            </a: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 –10</a:t>
            </a:r>
            <a:r>
              <a:rPr lang="en-US" sz="2933" baseline="30000" dirty="0">
                <a:latin typeface="Roboto Condensed Light" panose="020B0604020202020204" charset="0"/>
                <a:ea typeface="Roboto Condensed Light" panose="020B0604020202020204" charset="0"/>
              </a:rPr>
              <a:t>6</a:t>
            </a: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 bacilli</a:t>
            </a:r>
          </a:p>
          <a:p>
            <a:pPr marL="745048" indent="-609585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10</a:t>
            </a:r>
            <a:r>
              <a:rPr lang="en-US" sz="2933" baseline="30000" dirty="0">
                <a:latin typeface="Roboto Condensed Light" panose="020B0604020202020204" charset="0"/>
                <a:ea typeface="Roboto Condensed Light" panose="020B0604020202020204" charset="0"/>
              </a:rPr>
              <a:t>8</a:t>
            </a: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 –10</a:t>
            </a:r>
            <a:r>
              <a:rPr lang="en-US" sz="2933" baseline="30000" dirty="0">
                <a:latin typeface="Roboto Condensed Light" panose="020B0604020202020204" charset="0"/>
                <a:ea typeface="Roboto Condensed Light" panose="020B0604020202020204" charset="0"/>
              </a:rPr>
              <a:t>10</a:t>
            </a: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 bacilli</a:t>
            </a:r>
          </a:p>
          <a:p>
            <a:pPr marL="745048" indent="-609585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933" i="1" dirty="0">
                <a:latin typeface="Roboto Condensed Light" panose="020B0604020202020204" charset="0"/>
                <a:ea typeface="Roboto Condensed Light" panose="020B0604020202020204" charset="0"/>
              </a:rPr>
              <a:t>1–10 bacilli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3330498"/>
            <a:ext cx="11758507" cy="70329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70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DFF9-A4C5-0AAF-C093-E5BA17D17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803" y="174661"/>
            <a:ext cx="11147461" cy="1130157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ANTIGENIC CLASSIFICATION</a:t>
            </a:r>
            <a:b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(KAUFFMANN-WHITE SCHEME)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EDD20-5A2D-F680-0AB6-18572EEE2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237" y="1500027"/>
            <a:ext cx="10222787" cy="4880225"/>
          </a:xfrm>
        </p:spPr>
        <p:txBody>
          <a:bodyPr/>
          <a:lstStyle/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FD76397-D47A-FEA5-5379-C8301B803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98896"/>
              </p:ext>
            </p:extLst>
          </p:nvPr>
        </p:nvGraphicFramePr>
        <p:xfrm>
          <a:off x="1385298" y="1500027"/>
          <a:ext cx="9421404" cy="486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154">
                  <a:extLst>
                    <a:ext uri="{9D8B030D-6E8A-4147-A177-3AD203B41FA5}">
                      <a16:colId xmlns:a16="http://schemas.microsoft.com/office/drawing/2014/main" val="3742622356"/>
                    </a:ext>
                  </a:extLst>
                </a:gridCol>
                <a:gridCol w="1643866">
                  <a:extLst>
                    <a:ext uri="{9D8B030D-6E8A-4147-A177-3AD203B41FA5}">
                      <a16:colId xmlns:a16="http://schemas.microsoft.com/office/drawing/2014/main" val="3107341178"/>
                    </a:ext>
                  </a:extLst>
                </a:gridCol>
                <a:gridCol w="6010384">
                  <a:extLst>
                    <a:ext uri="{9D8B030D-6E8A-4147-A177-3AD203B41FA5}">
                      <a16:colId xmlns:a16="http://schemas.microsoft.com/office/drawing/2014/main" val="1846487103"/>
                    </a:ext>
                  </a:extLst>
                </a:gridCol>
              </a:tblGrid>
              <a:tr h="511425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Serogroup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Serotype name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73590"/>
                  </a:ext>
                </a:extLst>
              </a:tr>
              <a:tr h="51142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134"/>
                  </a:ext>
                </a:extLst>
              </a:tr>
              <a:tr h="51142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Paratyphi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10901"/>
                  </a:ext>
                </a:extLst>
              </a:tr>
              <a:tr h="511425">
                <a:tc rowSpan="2"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Paratyphi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53133"/>
                  </a:ext>
                </a:extLst>
              </a:tr>
              <a:tr h="511425">
                <a:tc vMerge="1">
                  <a:txBody>
                    <a:bodyPr/>
                    <a:lstStyle/>
                    <a:p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Typhimurium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00508"/>
                  </a:ext>
                </a:extLst>
              </a:tr>
              <a:tr h="511425">
                <a:tc rowSpan="2"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Paratyphi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42395"/>
                  </a:ext>
                </a:extLst>
              </a:tr>
              <a:tr h="511425">
                <a:tc vMerge="1">
                  <a:txBody>
                    <a:bodyPr/>
                    <a:lstStyle/>
                    <a:p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Choleraeusis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31647"/>
                  </a:ext>
                </a:extLst>
              </a:tr>
              <a:tr h="511425">
                <a:tc rowSpan="2"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Typhi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98643"/>
                  </a:ext>
                </a:extLst>
              </a:tr>
              <a:tr h="717936">
                <a:tc vMerge="1">
                  <a:txBody>
                    <a:bodyPr/>
                    <a:lstStyle/>
                    <a:p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Enteritidis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3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562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" y="523433"/>
            <a:ext cx="80969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567491"/>
            <a:ext cx="12192000" cy="46145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Q2. In a patient with typhoid, diagnosis after 15 days of onset of fever is best done by:</a:t>
            </a: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745048" indent="-609585">
              <a:lnSpc>
                <a:spcPct val="150000"/>
              </a:lnSpc>
              <a:spcBef>
                <a:spcPts val="400"/>
              </a:spcBef>
              <a:buFont typeface="Roboto Condensed Light"/>
              <a:buAutoNum type="alphaLcPeriod"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Blood culture</a:t>
            </a:r>
          </a:p>
          <a:p>
            <a:pPr marL="745048" indent="-609585">
              <a:lnSpc>
                <a:spcPct val="150000"/>
              </a:lnSpc>
              <a:spcBef>
                <a:spcPts val="400"/>
              </a:spcBef>
              <a:buFont typeface="Roboto Condensed Light"/>
              <a:buAutoNum type="alphaLcPeriod"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Stool culture</a:t>
            </a:r>
          </a:p>
          <a:p>
            <a:pPr marL="745048" indent="-609585">
              <a:lnSpc>
                <a:spcPct val="150000"/>
              </a:lnSpc>
              <a:spcBef>
                <a:spcPts val="400"/>
              </a:spcBef>
              <a:buFont typeface="Roboto Condensed Light"/>
              <a:buAutoNum type="alphaLcPeriod"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Urine culture</a:t>
            </a:r>
          </a:p>
          <a:p>
            <a:pPr marL="745048" indent="-609585">
              <a:lnSpc>
                <a:spcPct val="150000"/>
              </a:lnSpc>
              <a:spcBef>
                <a:spcPts val="400"/>
              </a:spcBef>
              <a:buFont typeface="Roboto Condensed Light"/>
              <a:buAutoNum type="alphaLcPeriod"/>
            </a:pPr>
            <a:r>
              <a:rPr lang="en-US" sz="2933" dirty="0" err="1"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 test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5341722"/>
            <a:ext cx="11758507" cy="70329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978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" y="523433"/>
            <a:ext cx="80969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267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567491"/>
            <a:ext cx="12192000" cy="23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Q3. Flagellar antigen of Salmonella is:</a:t>
            </a: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745048" indent="-609585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Vi antigen</a:t>
            </a:r>
          </a:p>
          <a:p>
            <a:pPr marL="745048" indent="-609585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H antigen</a:t>
            </a:r>
          </a:p>
          <a:p>
            <a:pPr marL="745048" indent="-609585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933" dirty="0">
                <a:latin typeface="Roboto Condensed Light" panose="020B0604020202020204" charset="0"/>
                <a:ea typeface="Roboto Condensed Light" panose="020B0604020202020204" charset="0"/>
              </a:rPr>
              <a:t>O antigen</a:t>
            </a:r>
          </a:p>
          <a:p>
            <a:pPr marL="745048" indent="-609585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933" dirty="0"/>
              <a:t>Capsular antigen </a:t>
            </a:r>
            <a:endParaRPr lang="en-US" sz="2933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3289402"/>
            <a:ext cx="11758507" cy="70329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740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A494-65E0-FB1B-BE94-EB641E1C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E18A-5CC3-E442-E975-A9920EB5A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Essentials of Medical Microbiology by Apurba Sastry, 3e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Koneman’s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Color Atlas and Textbook of Diagnostic Microbiology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85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BFE0-0BB8-9897-6811-2C4BE8FC9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579"/>
            <a:ext cx="10515600" cy="5588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Thank you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300426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1428-803A-C8D1-BD9F-A06EA84A5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7" y="542260"/>
            <a:ext cx="11298866" cy="6002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CLASSIFICATION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63D9ED-1B13-F824-D288-CF951FBAE293}"/>
              </a:ext>
            </a:extLst>
          </p:cNvPr>
          <p:cNvCxnSpPr/>
          <p:nvPr/>
        </p:nvCxnSpPr>
        <p:spPr>
          <a:xfrm>
            <a:off x="6096000" y="940981"/>
            <a:ext cx="0" cy="2604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CCC7DA-D6DD-F5A9-AAE5-C1ADA8F4B598}"/>
              </a:ext>
            </a:extLst>
          </p:cNvPr>
          <p:cNvCxnSpPr/>
          <p:nvPr/>
        </p:nvCxnSpPr>
        <p:spPr>
          <a:xfrm>
            <a:off x="1720702" y="1201479"/>
            <a:ext cx="8750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98F516-A08F-8CC3-9C40-3BCAF9938C63}"/>
              </a:ext>
            </a:extLst>
          </p:cNvPr>
          <p:cNvCxnSpPr/>
          <p:nvPr/>
        </p:nvCxnSpPr>
        <p:spPr>
          <a:xfrm>
            <a:off x="1720702" y="1201479"/>
            <a:ext cx="0" cy="212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85BC06-CFB2-3408-5E37-0C03FE1775AC}"/>
              </a:ext>
            </a:extLst>
          </p:cNvPr>
          <p:cNvCxnSpPr/>
          <p:nvPr/>
        </p:nvCxnSpPr>
        <p:spPr>
          <a:xfrm>
            <a:off x="10471297" y="1201479"/>
            <a:ext cx="0" cy="212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F3CF69-FBE4-284C-D134-2EAC8A5AB935}"/>
              </a:ext>
            </a:extLst>
          </p:cNvPr>
          <p:cNvSpPr txBox="1"/>
          <p:nvPr/>
        </p:nvSpPr>
        <p:spPr>
          <a:xfrm>
            <a:off x="934521" y="1461979"/>
            <a:ext cx="2990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 enterica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salamae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arizonae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diarizonae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houtenae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37FDEF-8CB9-C815-8A61-C40797ED3B17}"/>
              </a:ext>
            </a:extLst>
          </p:cNvPr>
          <p:cNvSpPr/>
          <p:nvPr/>
        </p:nvSpPr>
        <p:spPr>
          <a:xfrm>
            <a:off x="838200" y="1403501"/>
            <a:ext cx="3765697" cy="3530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07D2F-0340-518D-625D-BF947EF46877}"/>
              </a:ext>
            </a:extLst>
          </p:cNvPr>
          <p:cNvSpPr txBox="1"/>
          <p:nvPr/>
        </p:nvSpPr>
        <p:spPr>
          <a:xfrm>
            <a:off x="7438490" y="1599089"/>
            <a:ext cx="326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bongori</a:t>
            </a:r>
            <a:endParaRPr lang="en-IN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31E358-2FDD-AA95-663F-AC859B2D684B}"/>
              </a:ext>
            </a:extLst>
          </p:cNvPr>
          <p:cNvSpPr/>
          <p:nvPr/>
        </p:nvSpPr>
        <p:spPr>
          <a:xfrm>
            <a:off x="7048072" y="1414130"/>
            <a:ext cx="3765697" cy="2572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3AF3F-F79D-515E-2C65-D7541AD39B88}"/>
              </a:ext>
            </a:extLst>
          </p:cNvPr>
          <p:cNvSpPr txBox="1"/>
          <p:nvPr/>
        </p:nvSpPr>
        <p:spPr>
          <a:xfrm>
            <a:off x="5126804" y="4602822"/>
            <a:ext cx="6472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Taxonomically, the correct nomenclature of members of salmonellae is as follow example: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enterica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subspecies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enterica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serotype Typhi.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1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5994-D8B6-A554-7ADD-0F16197F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85"/>
            <a:ext cx="10515600" cy="691116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ANTIGENIC STRUCTURE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2C56D-4B27-69B7-A574-D29F4BEE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109610"/>
            <a:ext cx="10972800" cy="538326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Salmonellae possess three important antigens on their cell wall: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Somatic antigen (O)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Flagellar antigen (H)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envelope antigen (Vi)- in some species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 </a:t>
            </a:r>
            <a:r>
              <a:rPr lang="en-US" sz="3900" b="1" u="sng" dirty="0"/>
              <a:t>Vi antigen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surface polysaccharide envelope or capsular antigen covering O antigen.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serotypes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.Paratyphi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.Dublin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some strains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Citrobacter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freundii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Poorly immunogenic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absence of Vi antibody in a proven case of typhoid fever indicates poor prognosis.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709A5B-099F-9F4D-2F71-D7EF40D9D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635002"/>
              </p:ext>
            </p:extLst>
          </p:nvPr>
        </p:nvGraphicFramePr>
        <p:xfrm>
          <a:off x="976423" y="674029"/>
          <a:ext cx="10515600" cy="589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3626431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55331484"/>
                    </a:ext>
                  </a:extLst>
                </a:gridCol>
              </a:tblGrid>
              <a:tr h="69116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Somatic (O) antigen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Flagellar (H) antigen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22974"/>
                  </a:ext>
                </a:extLst>
              </a:tr>
              <a:tr h="1030375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 of cell wall polysaccharide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Made up of protein flagellin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68507"/>
                  </a:ext>
                </a:extLst>
              </a:tr>
              <a:tr h="1030375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Widal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test- O antigen of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S.Typhi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used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Widal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test- H antigens of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S.Typhi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S.Paratyphi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and B are used.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57698"/>
                  </a:ext>
                </a:extLst>
              </a:tr>
              <a:tr h="66008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immunogenic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immunogenic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065339"/>
                  </a:ext>
                </a:extLst>
              </a:tr>
              <a:tr h="1030375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Appears early, disappears early, indicates recent infection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Appears late, disappears late, indicates convalescent stage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9801"/>
                  </a:ext>
                </a:extLst>
              </a:tr>
              <a:tr h="145451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Compact, granular, chalky clumps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Agglutination takes place slowly (55⁰C)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Large, loose, fluffy clumps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Agglutination takes place rapidly (37⁰C)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17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30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578A-1EC3-B163-B9F1-50D9C04C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28"/>
            <a:ext cx="10515600" cy="874824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C79F4-EBDF-6426-B615-5E3B5686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052"/>
            <a:ext cx="10515600" cy="51674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Ingested contaminated food and water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Ingested bacilli invade small intestinal mucosa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up by macrophage and transported to regional lymph node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Typhi multiply in the intestinal lymphoid tissue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enterocytes and Peyer’s patches during 1-3 weeks of incubation period (Diarrhoea)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2E0A5AB-0494-23AD-08A3-543627D43235}"/>
              </a:ext>
            </a:extLst>
          </p:cNvPr>
          <p:cNvSpPr/>
          <p:nvPr/>
        </p:nvSpPr>
        <p:spPr>
          <a:xfrm>
            <a:off x="5773479" y="1669312"/>
            <a:ext cx="322521" cy="41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F63B5FC-454D-99A2-C281-B6093C83BABF}"/>
              </a:ext>
            </a:extLst>
          </p:cNvPr>
          <p:cNvSpPr/>
          <p:nvPr/>
        </p:nvSpPr>
        <p:spPr>
          <a:xfrm>
            <a:off x="5773479" y="2626241"/>
            <a:ext cx="322521" cy="41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0E85052-FA91-FD94-F2A8-6AF9DB54E5C1}"/>
              </a:ext>
            </a:extLst>
          </p:cNvPr>
          <p:cNvSpPr/>
          <p:nvPr/>
        </p:nvSpPr>
        <p:spPr>
          <a:xfrm>
            <a:off x="5773478" y="3710763"/>
            <a:ext cx="322521" cy="41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FE5ABFE-B11D-E3ED-CAEF-F0A1E1ECEFE1}"/>
              </a:ext>
            </a:extLst>
          </p:cNvPr>
          <p:cNvSpPr/>
          <p:nvPr/>
        </p:nvSpPr>
        <p:spPr>
          <a:xfrm>
            <a:off x="5755756" y="4774020"/>
            <a:ext cx="322521" cy="41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67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1DA44-E36B-D458-B04C-5C6922D5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140"/>
            <a:ext cx="10515600" cy="5804823"/>
          </a:xfrm>
        </p:spPr>
        <p:txBody>
          <a:bodyPr/>
          <a:lstStyle/>
          <a:p>
            <a:endParaRPr lang="en-US" dirty="0"/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incubation period, bacilli enter bloodstream (Bacteraemia phase) 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of typhoid fever</a:t>
            </a:r>
          </a:p>
          <a:p>
            <a:pPr marL="0" indent="0" algn="ctr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invade the gallbladder, biliary system and lymphatic tissue of bowel and multiply in high number (Secondary bacteraemia)</a:t>
            </a:r>
          </a:p>
          <a:p>
            <a:pPr marL="0" indent="0" algn="ctr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pass into the intestinal tract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FCAA3A8-15A8-75C6-5348-C8D18643A752}"/>
              </a:ext>
            </a:extLst>
          </p:cNvPr>
          <p:cNvSpPr/>
          <p:nvPr/>
        </p:nvSpPr>
        <p:spPr>
          <a:xfrm>
            <a:off x="5773479" y="765545"/>
            <a:ext cx="322521" cy="41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40ACB3F-9199-3CDB-9C93-BB26A777B6BC}"/>
              </a:ext>
            </a:extLst>
          </p:cNvPr>
          <p:cNvSpPr/>
          <p:nvPr/>
        </p:nvSpPr>
        <p:spPr>
          <a:xfrm>
            <a:off x="5773478" y="2374605"/>
            <a:ext cx="322521" cy="41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5A84C37-81D3-64A9-2F66-BEFB2332D8AD}"/>
              </a:ext>
            </a:extLst>
          </p:cNvPr>
          <p:cNvSpPr/>
          <p:nvPr/>
        </p:nvSpPr>
        <p:spPr>
          <a:xfrm>
            <a:off x="5773478" y="3776330"/>
            <a:ext cx="322521" cy="41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97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9470-2959-4E32-8546-92239EAF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302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8EB4-1C6B-334D-D8ED-DE6B6054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1038428"/>
            <a:ext cx="10809270" cy="5454447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is typically about 10-14 days.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1176A-86CF-8B46-1359-CA15933CF1B7}"/>
              </a:ext>
            </a:extLst>
          </p:cNvPr>
          <p:cNvSpPr/>
          <p:nvPr/>
        </p:nvSpPr>
        <p:spPr>
          <a:xfrm>
            <a:off x="1044541" y="2239766"/>
            <a:ext cx="4585698" cy="4050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29060-DD2B-0175-2C71-563DCF0C21A6}"/>
              </a:ext>
            </a:extLst>
          </p:cNvPr>
          <p:cNvSpPr txBox="1"/>
          <p:nvPr/>
        </p:nvSpPr>
        <p:spPr>
          <a:xfrm>
            <a:off x="1232900" y="2250040"/>
            <a:ext cx="4294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1</a:t>
            </a:r>
            <a:r>
              <a:rPr lang="en-US" sz="2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temperature rise for 4-5 days      (stepladder pattern)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 and myalgia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bradycardia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Arthralgia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Anorexia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64E4A-D0EF-D614-0C4A-F5492A4DBE93}"/>
              </a:ext>
            </a:extLst>
          </p:cNvPr>
          <p:cNvSpPr/>
          <p:nvPr/>
        </p:nvSpPr>
        <p:spPr>
          <a:xfrm>
            <a:off x="6095999" y="2250040"/>
            <a:ext cx="5051461" cy="4039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80129-EA0E-79C1-F76C-DE219EE760BA}"/>
              </a:ext>
            </a:extLst>
          </p:cNvPr>
          <p:cNvSpPr txBox="1"/>
          <p:nvPr/>
        </p:nvSpPr>
        <p:spPr>
          <a:xfrm>
            <a:off x="6287784" y="2375945"/>
            <a:ext cx="47774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1</a:t>
            </a:r>
            <a:r>
              <a:rPr lang="en-US" sz="2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 spots may appear on upper abdomen and on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Hepatosplenomegaly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distention with tenderness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022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1755</Words>
  <Application>Microsoft Office PowerPoint</Application>
  <PresentationFormat>Widescreen</PresentationFormat>
  <Paragraphs>301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Arvo</vt:lpstr>
      <vt:lpstr>Calibri</vt:lpstr>
      <vt:lpstr>Calibri Light</vt:lpstr>
      <vt:lpstr>Roboto Condensed Light</vt:lpstr>
      <vt:lpstr>Times New Roman</vt:lpstr>
      <vt:lpstr>Wingdings</vt:lpstr>
      <vt:lpstr>Office Theme</vt:lpstr>
      <vt:lpstr>Enteric fever: Salmonella and Non Salmonella</vt:lpstr>
      <vt:lpstr>PowerPoint Presentation</vt:lpstr>
      <vt:lpstr>ANTIGENIC CLASSIFICATION (KAUFFMANN-WHITE SCHEME)</vt:lpstr>
      <vt:lpstr>PowerPoint Presentation</vt:lpstr>
      <vt:lpstr>ANTIGENIC STRUCTURE</vt:lpstr>
      <vt:lpstr>PowerPoint Presentation</vt:lpstr>
      <vt:lpstr>PATHOPHYSIOLOGY</vt:lpstr>
      <vt:lpstr>PowerPoint Presentation</vt:lpstr>
      <vt:lpstr>CLINICAL FEATURES</vt:lpstr>
      <vt:lpstr>PowerPoint Presentation</vt:lpstr>
      <vt:lpstr>PowerPoint Presentation</vt:lpstr>
      <vt:lpstr>COMPLICATIONS</vt:lpstr>
      <vt:lpstr>LABORATORY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Non-typhoidal Salmonellae</vt:lpstr>
      <vt:lpstr>CLINICAL MANIFESTATIONS</vt:lpstr>
      <vt:lpstr>PowerPoint Presentation</vt:lpstr>
      <vt:lpstr>TREATMENT</vt:lpstr>
      <vt:lpstr>Questions:</vt:lpstr>
      <vt:lpstr>Questions:</vt:lpstr>
      <vt:lpstr>Questions: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</dc:creator>
  <cp:lastModifiedBy>nidhi jivani</cp:lastModifiedBy>
  <cp:revision>66</cp:revision>
  <dcterms:created xsi:type="dcterms:W3CDTF">2023-05-25T08:42:22Z</dcterms:created>
  <dcterms:modified xsi:type="dcterms:W3CDTF">2024-11-28T10:00:31Z</dcterms:modified>
</cp:coreProperties>
</file>