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70"/>
  </p:notesMasterIdLst>
  <p:sldIdLst>
    <p:sldId id="256" r:id="rId2"/>
    <p:sldId id="380" r:id="rId3"/>
    <p:sldId id="382" r:id="rId4"/>
    <p:sldId id="383" r:id="rId5"/>
    <p:sldId id="384" r:id="rId6"/>
    <p:sldId id="385" r:id="rId7"/>
    <p:sldId id="386" r:id="rId8"/>
    <p:sldId id="387" r:id="rId9"/>
    <p:sldId id="388" r:id="rId10"/>
    <p:sldId id="389" r:id="rId11"/>
    <p:sldId id="392" r:id="rId12"/>
    <p:sldId id="281" r:id="rId13"/>
    <p:sldId id="284" r:id="rId14"/>
    <p:sldId id="286" r:id="rId15"/>
    <p:sldId id="288" r:id="rId16"/>
    <p:sldId id="290" r:id="rId17"/>
    <p:sldId id="292" r:id="rId18"/>
    <p:sldId id="294" r:id="rId19"/>
    <p:sldId id="393" r:id="rId20"/>
    <p:sldId id="300" r:id="rId21"/>
    <p:sldId id="372" r:id="rId22"/>
    <p:sldId id="306" r:id="rId23"/>
    <p:sldId id="373" r:id="rId24"/>
    <p:sldId id="278" r:id="rId25"/>
    <p:sldId id="279" r:id="rId26"/>
    <p:sldId id="265" r:id="rId27"/>
    <p:sldId id="260" r:id="rId28"/>
    <p:sldId id="261" r:id="rId29"/>
    <p:sldId id="263" r:id="rId30"/>
    <p:sldId id="266" r:id="rId31"/>
    <p:sldId id="267" r:id="rId32"/>
    <p:sldId id="269" r:id="rId33"/>
    <p:sldId id="270" r:id="rId34"/>
    <p:sldId id="271" r:id="rId35"/>
    <p:sldId id="275" r:id="rId36"/>
    <p:sldId id="327" r:id="rId37"/>
    <p:sldId id="317" r:id="rId38"/>
    <p:sldId id="318" r:id="rId39"/>
    <p:sldId id="320" r:id="rId40"/>
    <p:sldId id="321" r:id="rId41"/>
    <p:sldId id="323" r:id="rId42"/>
    <p:sldId id="325" r:id="rId43"/>
    <p:sldId id="329" r:id="rId44"/>
    <p:sldId id="335" r:id="rId45"/>
    <p:sldId id="338" r:id="rId46"/>
    <p:sldId id="339" r:id="rId47"/>
    <p:sldId id="341" r:id="rId48"/>
    <p:sldId id="343" r:id="rId49"/>
    <p:sldId id="344" r:id="rId50"/>
    <p:sldId id="345" r:id="rId51"/>
    <p:sldId id="277" r:id="rId52"/>
    <p:sldId id="356" r:id="rId53"/>
    <p:sldId id="357" r:id="rId54"/>
    <p:sldId id="359" r:id="rId55"/>
    <p:sldId id="361" r:id="rId56"/>
    <p:sldId id="362" r:id="rId57"/>
    <p:sldId id="363" r:id="rId58"/>
    <p:sldId id="365" r:id="rId59"/>
    <p:sldId id="366" r:id="rId60"/>
    <p:sldId id="367" r:id="rId61"/>
    <p:sldId id="375" r:id="rId62"/>
    <p:sldId id="374" r:id="rId63"/>
    <p:sldId id="369" r:id="rId64"/>
    <p:sldId id="371" r:id="rId65"/>
    <p:sldId id="376" r:id="rId66"/>
    <p:sldId id="377" r:id="rId67"/>
    <p:sldId id="378" r:id="rId68"/>
    <p:sldId id="39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05:38:34.111"/>
    </inkml:context>
    <inkml:brush xml:id="br0">
      <inkml:brushProperty name="width" value="0.1" units="cm"/>
      <inkml:brushProperty name="height" value="0.1" units="cm"/>
      <inkml:brushProperty name="color" value="#AE198D"/>
      <inkml:brushProperty name="inkEffects" value="galaxy"/>
      <inkml:brushProperty name="anchorX" value="-5295.86133"/>
      <inkml:brushProperty name="anchorY" value="1725.52673"/>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B35CA-7B4A-443A-B955-7562C458CF99}" type="datetimeFigureOut">
              <a:rPr lang="en-IN" smtClean="0"/>
              <a:t>26-11-2024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72556-AAA2-416F-8FEA-D41A6086A0CE}" type="slidenum">
              <a:rPr lang="en-IN" smtClean="0"/>
              <a:t>‹#›</a:t>
            </a:fld>
            <a:endParaRPr lang="en-IN"/>
          </a:p>
        </p:txBody>
      </p:sp>
    </p:spTree>
    <p:extLst>
      <p:ext uri="{BB962C8B-B14F-4D97-AF65-F5344CB8AC3E}">
        <p14:creationId xmlns:p14="http://schemas.microsoft.com/office/powerpoint/2010/main" val="896360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2.eg-checking of spelling errors.</a:t>
            </a:r>
          </a:p>
          <a:p>
            <a:r>
              <a:rPr lang="en-IN" dirty="0"/>
              <a:t>3.eg-ideas on the paper.</a:t>
            </a:r>
          </a:p>
        </p:txBody>
      </p:sp>
      <p:sp>
        <p:nvSpPr>
          <p:cNvPr id="4" name="Slide Number Placeholder 3"/>
          <p:cNvSpPr>
            <a:spLocks noGrp="1"/>
          </p:cNvSpPr>
          <p:nvPr>
            <p:ph type="sldNum" sz="quarter" idx="5"/>
          </p:nvPr>
        </p:nvSpPr>
        <p:spPr/>
        <p:txBody>
          <a:bodyPr/>
          <a:lstStyle/>
          <a:p>
            <a:fld id="{142FE693-12E4-49E2-BA2E-F653DA608AA7}" type="slidenum">
              <a:rPr lang="en-IN" smtClean="0"/>
              <a:t>38</a:t>
            </a:fld>
            <a:endParaRPr lang="en-IN"/>
          </a:p>
        </p:txBody>
      </p:sp>
    </p:spTree>
    <p:extLst>
      <p:ext uri="{BB962C8B-B14F-4D97-AF65-F5344CB8AC3E}">
        <p14:creationId xmlns:p14="http://schemas.microsoft.com/office/powerpoint/2010/main" val="346839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 </a:t>
            </a:r>
            <a:r>
              <a:rPr lang="en-US" b="1" i="0" dirty="0">
                <a:solidFill>
                  <a:srgbClr val="202124"/>
                </a:solidFill>
                <a:effectLst/>
                <a:latin typeface="arial" panose="020B0604020202020204" pitchFamily="34" charset="0"/>
              </a:rPr>
              <a:t>a change within a cell, during which the cell undergoes a shift in electric charge distribution, resulting in less negative charge inside the cell compared to the outside</a:t>
            </a:r>
            <a:r>
              <a:rPr lang="en-US" b="0" i="0" dirty="0">
                <a:solidFill>
                  <a:srgbClr val="202124"/>
                </a:solidFill>
                <a:effectLst/>
                <a:latin typeface="arial" panose="020B0604020202020204" pitchFamily="34" charset="0"/>
              </a:rPr>
              <a:t>:</a:t>
            </a:r>
            <a:r>
              <a:rPr lang="en-US" b="0" i="0" baseline="0" dirty="0">
                <a:solidFill>
                  <a:srgbClr val="202124"/>
                </a:solidFill>
                <a:effectLst/>
                <a:latin typeface="arial" panose="020B0604020202020204" pitchFamily="34" charset="0"/>
              </a:rPr>
              <a:t> </a:t>
            </a:r>
            <a:r>
              <a:rPr lang="en-US" b="0" i="0" baseline="0" dirty="0" err="1">
                <a:solidFill>
                  <a:srgbClr val="202124"/>
                </a:solidFill>
                <a:effectLst/>
                <a:latin typeface="arial" panose="020B0604020202020204" pitchFamily="34" charset="0"/>
              </a:rPr>
              <a:t>depolarisation</a:t>
            </a:r>
            <a:endParaRPr lang="en-IN" dirty="0"/>
          </a:p>
        </p:txBody>
      </p:sp>
      <p:sp>
        <p:nvSpPr>
          <p:cNvPr id="4" name="Slide Number Placeholder 3"/>
          <p:cNvSpPr>
            <a:spLocks noGrp="1"/>
          </p:cNvSpPr>
          <p:nvPr>
            <p:ph type="sldNum" sz="quarter" idx="5"/>
          </p:nvPr>
        </p:nvSpPr>
        <p:spPr/>
        <p:txBody>
          <a:bodyPr/>
          <a:lstStyle/>
          <a:p>
            <a:fld id="{142FE693-12E4-49E2-BA2E-F653DA608AA7}" type="slidenum">
              <a:rPr lang="en-IN" smtClean="0"/>
              <a:t>43</a:t>
            </a:fld>
            <a:endParaRPr lang="en-IN"/>
          </a:p>
        </p:txBody>
      </p:sp>
    </p:spTree>
    <p:extLst>
      <p:ext uri="{BB962C8B-B14F-4D97-AF65-F5344CB8AC3E}">
        <p14:creationId xmlns:p14="http://schemas.microsoft.com/office/powerpoint/2010/main" val="1343518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B9E76CD-EAE8-427D-89A0-10F6EFA8856B}" type="datetimeFigureOut">
              <a:rPr lang="en-IN" smtClean="0"/>
              <a:t>26-11-2024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9823553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E76CD-EAE8-427D-89A0-10F6EFA8856B}"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58735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E76CD-EAE8-427D-89A0-10F6EFA8856B}" type="datetimeFigureOut">
              <a:rPr lang="en-IN" smtClean="0"/>
              <a:t>26-11-2024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292443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9E76CD-EAE8-427D-89A0-10F6EFA8856B}" type="datetimeFigureOut">
              <a:rPr lang="en-IN" smtClean="0"/>
              <a:t>26-11-2024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111921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DB9E76CD-EAE8-427D-89A0-10F6EFA8856B}" type="datetimeFigureOut">
              <a:rPr lang="en-IN" smtClean="0"/>
              <a:t>26-11-2024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5665136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B9E76CD-EAE8-427D-89A0-10F6EFA8856B}" type="datetimeFigureOut">
              <a:rPr lang="en-IN" smtClean="0"/>
              <a:t>26-11-2024</a:t>
            </a:fld>
            <a:endParaRPr lang="en-IN"/>
          </a:p>
        </p:txBody>
      </p:sp>
      <p:sp>
        <p:nvSpPr>
          <p:cNvPr id="9" name="Footer Placeholder 8"/>
          <p:cNvSpPr>
            <a:spLocks noGrp="1"/>
          </p:cNvSpPr>
          <p:nvPr>
            <p:ph type="ftr" sz="quarter" idx="11"/>
          </p:nvPr>
        </p:nvSpPr>
        <p:spPr/>
        <p:txBody>
          <a:bodyPr/>
          <a:lstStyle/>
          <a:p>
            <a:endParaRPr lang="en-IN"/>
          </a:p>
        </p:txBody>
      </p:sp>
      <p:sp>
        <p:nvSpPr>
          <p:cNvPr id="10" name="Slide Number Placeholder 9"/>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340261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DB9E76CD-EAE8-427D-89A0-10F6EFA8856B}" type="datetimeFigureOut">
              <a:rPr lang="en-IN" smtClean="0"/>
              <a:t>26-11-2024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E7E91F9-3963-4BC9-8BDC-2206FEA02650}" type="slidenum">
              <a:rPr lang="en-IN" smtClean="0"/>
              <a:t>‹#›</a:t>
            </a:fld>
            <a:endParaRPr lang="en-IN"/>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669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9E76CD-EAE8-427D-89A0-10F6EFA8856B}" type="datetimeFigureOut">
              <a:rPr lang="en-IN" smtClean="0"/>
              <a:t>26-11-2024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124571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E76CD-EAE8-427D-89A0-10F6EFA8856B}" type="datetimeFigureOut">
              <a:rPr lang="en-IN" smtClean="0"/>
              <a:t>26-11-2024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382509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B9E76CD-EAE8-427D-89A0-10F6EFA8856B}" type="datetimeFigureOut">
              <a:rPr lang="en-IN" smtClean="0"/>
              <a:t>26-11-2024</a:t>
            </a:fld>
            <a:endParaRPr lang="en-IN"/>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IN"/>
          </a:p>
        </p:txBody>
      </p:sp>
      <p:sp>
        <p:nvSpPr>
          <p:cNvPr id="11" name="Slide Number Placeholder 10"/>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228732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B9E76CD-EAE8-427D-89A0-10F6EFA8856B}" type="datetimeFigureOut">
              <a:rPr lang="en-IN" smtClean="0"/>
              <a:t>26-11-2024</a:t>
            </a:fld>
            <a:endParaRPr lang="en-IN"/>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IN"/>
          </a:p>
        </p:txBody>
      </p:sp>
      <p:sp>
        <p:nvSpPr>
          <p:cNvPr id="10" name="Slide Number Placeholder 9"/>
          <p:cNvSpPr>
            <a:spLocks noGrp="1"/>
          </p:cNvSpPr>
          <p:nvPr>
            <p:ph type="sldNum" sz="quarter" idx="12"/>
          </p:nvPr>
        </p:nvSpPr>
        <p:spPr/>
        <p:txBody>
          <a:bodyPr/>
          <a:lstStyle/>
          <a:p>
            <a:fld id="{FE7E91F9-3963-4BC9-8BDC-2206FEA02650}" type="slidenum">
              <a:rPr lang="en-IN" smtClean="0"/>
              <a:t>‹#›</a:t>
            </a:fld>
            <a:endParaRPr lang="en-IN"/>
          </a:p>
        </p:txBody>
      </p:sp>
    </p:spTree>
    <p:extLst>
      <p:ext uri="{BB962C8B-B14F-4D97-AF65-F5344CB8AC3E}">
        <p14:creationId xmlns:p14="http://schemas.microsoft.com/office/powerpoint/2010/main" val="309063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B9E76CD-EAE8-427D-89A0-10F6EFA8856B}" type="datetimeFigureOut">
              <a:rPr lang="en-IN" smtClean="0"/>
              <a:t>26-11-2024</a:t>
            </a:fld>
            <a:endParaRPr lang="en-IN"/>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IN"/>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E7E91F9-3963-4BC9-8BDC-2206FEA02650}" type="slidenum">
              <a:rPr lang="en-IN" smtClean="0"/>
              <a:t>‹#›</a:t>
            </a:fld>
            <a:endParaRPr lang="en-IN"/>
          </a:p>
        </p:txBody>
      </p:sp>
    </p:spTree>
    <p:extLst>
      <p:ext uri="{BB962C8B-B14F-4D97-AF65-F5344CB8AC3E}">
        <p14:creationId xmlns:p14="http://schemas.microsoft.com/office/powerpoint/2010/main" val="413836016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A714-76F3-4519-CCED-657558FD77D2}"/>
              </a:ext>
            </a:extLst>
          </p:cNvPr>
          <p:cNvSpPr>
            <a:spLocks noGrp="1"/>
          </p:cNvSpPr>
          <p:nvPr>
            <p:ph type="ctrTitle"/>
          </p:nvPr>
        </p:nvSpPr>
        <p:spPr>
          <a:xfrm>
            <a:off x="1386348" y="788066"/>
            <a:ext cx="9144000" cy="2387600"/>
          </a:xfrm>
        </p:spPr>
        <p:txBody>
          <a:bodyPr>
            <a:normAutofit/>
          </a:bodyPr>
          <a:lstStyle/>
          <a:p>
            <a:r>
              <a:rPr lang="en-US" dirty="0"/>
              <a:t>COGNITION, ATTENTION CONCENTRATION, MEMORY , JUGDEMENT , INSIGHT</a:t>
            </a:r>
            <a:endParaRPr lang="en-IN" dirty="0"/>
          </a:p>
        </p:txBody>
      </p:sp>
      <p:sp>
        <p:nvSpPr>
          <p:cNvPr id="3" name="Subtitle 2">
            <a:extLst>
              <a:ext uri="{FF2B5EF4-FFF2-40B4-BE49-F238E27FC236}">
                <a16:creationId xmlns:a16="http://schemas.microsoft.com/office/drawing/2014/main" id="{8369298E-B803-D710-5677-9CBDA7E3BCC4}"/>
              </a:ext>
            </a:extLst>
          </p:cNvPr>
          <p:cNvSpPr>
            <a:spLocks noGrp="1"/>
          </p:cNvSpPr>
          <p:nvPr>
            <p:ph type="subTitle" idx="1"/>
          </p:nvPr>
        </p:nvSpPr>
        <p:spPr>
          <a:xfrm>
            <a:off x="2349910" y="4414172"/>
            <a:ext cx="9144000" cy="1655762"/>
          </a:xfrm>
        </p:spPr>
        <p:txBody>
          <a:bodyPr/>
          <a:lstStyle/>
          <a:p>
            <a:pPr algn="r"/>
            <a:r>
              <a:rPr lang="en-US" dirty="0"/>
              <a:t>-Dr Lakhan Kataria</a:t>
            </a:r>
          </a:p>
          <a:p>
            <a:pPr algn="r"/>
            <a:r>
              <a:rPr lang="en-US"/>
              <a:t>Professor and Head</a:t>
            </a:r>
            <a:endParaRPr lang="en-US" dirty="0"/>
          </a:p>
          <a:p>
            <a:pPr algn="r"/>
            <a:r>
              <a:rPr lang="en-US" dirty="0"/>
              <a:t>Dept of Psychiatry</a:t>
            </a:r>
            <a:endParaRPr lang="en-IN" dirty="0"/>
          </a:p>
        </p:txBody>
      </p:sp>
    </p:spTree>
    <p:extLst>
      <p:ext uri="{BB962C8B-B14F-4D97-AF65-F5344CB8AC3E}">
        <p14:creationId xmlns:p14="http://schemas.microsoft.com/office/powerpoint/2010/main" val="384966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570" y="557530"/>
            <a:ext cx="10603230" cy="5619750"/>
          </a:xfrm>
        </p:spPr>
        <p:txBody>
          <a:bodyPr/>
          <a:lstStyle/>
          <a:p>
            <a:pPr marL="0" indent="0">
              <a:buNone/>
            </a:pPr>
            <a:r>
              <a:rPr lang="en-US" u="sng"/>
              <a:t>6.Addenbrooke's Cognitive Examination-III(ACE III)</a:t>
            </a:r>
          </a:p>
          <a:p>
            <a:r>
              <a:rPr lang="en-US"/>
              <a:t>The ACE encompassed tests of five cognitive domains: attention/orientation, memory, language, verbal fluency, and visuospatial skills. </a:t>
            </a:r>
          </a:p>
          <a:p>
            <a:r>
              <a:rPr lang="en-US"/>
              <a:t>It is scored out of 100 a score of 88 and above is considered normal; below 83 is abnormal; and between 83 and 87 is inconclusive.</a:t>
            </a:r>
          </a:p>
        </p:txBody>
      </p:sp>
      <p:sp>
        <p:nvSpPr>
          <p:cNvPr id="2" name="Footer Placeholder 1"/>
          <p:cNvSpPr>
            <a:spLocks noGrp="1"/>
          </p:cNvSpPr>
          <p:nvPr>
            <p:ph type="ftr" sz="quarter" idx="11"/>
          </p:nvPr>
        </p:nvSpPr>
        <p:spPr>
          <a:xfrm>
            <a:off x="7467600" y="6177280"/>
            <a:ext cx="4114800" cy="365125"/>
          </a:xfrm>
        </p:spPr>
        <p:txBody>
          <a:bodyPr/>
          <a:lstStyle/>
          <a:p>
            <a:r>
              <a:rPr lang="en-IN" altLang="en-US">
                <a:sym typeface="+mn-ea"/>
              </a:rPr>
              <a:t>Psychology Today:An Introduction,7th Edition Chapter 10</a:t>
            </a:r>
            <a:endParaRPr lang="en-IN" altLang="en-US"/>
          </a:p>
          <a:p>
            <a:endParaRPr lang="en-US"/>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35280" y="274320"/>
            <a:ext cx="11325860" cy="61836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D240-6334-3C8A-2A78-69A398792C5E}"/>
              </a:ext>
            </a:extLst>
          </p:cNvPr>
          <p:cNvSpPr>
            <a:spLocks noGrp="1"/>
          </p:cNvSpPr>
          <p:nvPr>
            <p:ph type="title"/>
          </p:nvPr>
        </p:nvSpPr>
        <p:spPr>
          <a:xfrm>
            <a:off x="2368788" y="345112"/>
            <a:ext cx="7729728" cy="1188720"/>
          </a:xfrm>
        </p:spPr>
        <p:txBody>
          <a:bodyPr/>
          <a:lstStyle/>
          <a:p>
            <a:r>
              <a:rPr lang="en-US" sz="2800" dirty="0"/>
              <a:t>Consciousness</a:t>
            </a:r>
            <a:endParaRPr lang="en-IN" dirty="0"/>
          </a:p>
        </p:txBody>
      </p:sp>
      <p:sp>
        <p:nvSpPr>
          <p:cNvPr id="3" name="Content Placeholder 2">
            <a:extLst>
              <a:ext uri="{FF2B5EF4-FFF2-40B4-BE49-F238E27FC236}">
                <a16:creationId xmlns:a16="http://schemas.microsoft.com/office/drawing/2014/main" id="{079892BB-0593-5F9D-E4DA-103774734368}"/>
              </a:ext>
            </a:extLst>
          </p:cNvPr>
          <p:cNvSpPr>
            <a:spLocks noGrp="1"/>
          </p:cNvSpPr>
          <p:nvPr>
            <p:ph idx="1"/>
          </p:nvPr>
        </p:nvSpPr>
        <p:spPr>
          <a:xfrm>
            <a:off x="806245" y="1641986"/>
            <a:ext cx="10854813" cy="4959043"/>
          </a:xfrm>
        </p:spPr>
        <p:txBody>
          <a:bodyPr>
            <a:normAutofit/>
          </a:bodyPr>
          <a:lstStyle/>
          <a:p>
            <a:r>
              <a:rPr lang="en-US" dirty="0"/>
              <a:t>Consciousness refers first to the inner awareness of experience as opposed to the categorizing of events as they occur.</a:t>
            </a:r>
          </a:p>
          <a:p>
            <a:r>
              <a:rPr lang="en-US" dirty="0"/>
              <a:t>It denotes a knowledge of a conscious self.</a:t>
            </a:r>
          </a:p>
          <a:p>
            <a:endParaRPr lang="en-IN" dirty="0"/>
          </a:p>
        </p:txBody>
      </p:sp>
      <p:sp>
        <p:nvSpPr>
          <p:cNvPr id="4" name="Title 1">
            <a:extLst>
              <a:ext uri="{FF2B5EF4-FFF2-40B4-BE49-F238E27FC236}">
                <a16:creationId xmlns:a16="http://schemas.microsoft.com/office/drawing/2014/main" id="{EA88C07C-7871-8957-1D16-46EEC5177FBF}"/>
              </a:ext>
            </a:extLst>
          </p:cNvPr>
          <p:cNvSpPr txBox="1">
            <a:spLocks/>
          </p:cNvSpPr>
          <p:nvPr/>
        </p:nvSpPr>
        <p:spPr bwMode="black">
          <a:xfrm>
            <a:off x="2368788" y="2932787"/>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sz="3200" dirty="0"/>
              <a:t>UNCONSCIOUSNESS</a:t>
            </a:r>
            <a:endParaRPr lang="en-IN" sz="3200" dirty="0"/>
          </a:p>
        </p:txBody>
      </p:sp>
      <p:sp>
        <p:nvSpPr>
          <p:cNvPr id="5" name="TextBox 4">
            <a:extLst>
              <a:ext uri="{FF2B5EF4-FFF2-40B4-BE49-F238E27FC236}">
                <a16:creationId xmlns:a16="http://schemas.microsoft.com/office/drawing/2014/main" id="{CCE37697-9DC8-2A79-CB5E-AABEB0B2A0BD}"/>
              </a:ext>
            </a:extLst>
          </p:cNvPr>
          <p:cNvSpPr txBox="1"/>
          <p:nvPr/>
        </p:nvSpPr>
        <p:spPr>
          <a:xfrm>
            <a:off x="806245" y="4581832"/>
            <a:ext cx="10373032" cy="923330"/>
          </a:xfrm>
          <a:prstGeom prst="rect">
            <a:avLst/>
          </a:prstGeom>
          <a:noFill/>
        </p:spPr>
        <p:txBody>
          <a:bodyPr wrap="square" rtlCol="0">
            <a:spAutoFit/>
          </a:bodyPr>
          <a:lstStyle/>
          <a:p>
            <a:pPr marL="285750" indent="-285750">
              <a:buFont typeface="Arial" panose="020B0604020202020204" pitchFamily="34" charset="0"/>
              <a:buChar char="•"/>
            </a:pPr>
            <a:r>
              <a:rPr lang="en-US" dirty="0"/>
              <a:t>’unconsciousness means something that is not an inner existence does not occur as an experience; </a:t>
            </a:r>
          </a:p>
          <a:p>
            <a:pPr marL="285750" indent="-285750">
              <a:buFont typeface="Arial" panose="020B0604020202020204" pitchFamily="34" charset="0"/>
              <a:buChar char="•"/>
            </a:pPr>
            <a:r>
              <a:rPr lang="en-US" dirty="0"/>
              <a:t>it is something which has not reached any knowledge of itself.</a:t>
            </a:r>
          </a:p>
          <a:p>
            <a:endParaRPr lang="en-US" dirty="0"/>
          </a:p>
        </p:txBody>
      </p:sp>
    </p:spTree>
    <p:extLst>
      <p:ext uri="{BB962C8B-B14F-4D97-AF65-F5344CB8AC3E}">
        <p14:creationId xmlns:p14="http://schemas.microsoft.com/office/powerpoint/2010/main" val="3539130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39E6-74D3-B90E-658A-250FACC34C25}"/>
              </a:ext>
            </a:extLst>
          </p:cNvPr>
          <p:cNvSpPr>
            <a:spLocks noGrp="1"/>
          </p:cNvSpPr>
          <p:nvPr>
            <p:ph type="title"/>
          </p:nvPr>
        </p:nvSpPr>
        <p:spPr/>
        <p:txBody>
          <a:bodyPr/>
          <a:lstStyle/>
          <a:p>
            <a:r>
              <a:rPr lang="en-IN" b="1" dirty="0"/>
              <a:t>Three Dimensions of </a:t>
            </a:r>
            <a:r>
              <a:rPr lang="en-IN" b="1" dirty="0" err="1"/>
              <a:t>unsconsciousness</a:t>
            </a:r>
            <a:endParaRPr lang="en-IN" b="1" dirty="0"/>
          </a:p>
        </p:txBody>
      </p:sp>
      <p:sp>
        <p:nvSpPr>
          <p:cNvPr id="7" name="Content Placeholder 6">
            <a:extLst>
              <a:ext uri="{FF2B5EF4-FFF2-40B4-BE49-F238E27FC236}">
                <a16:creationId xmlns:a16="http://schemas.microsoft.com/office/drawing/2014/main" id="{0B572D74-D8BE-3BD0-05B3-05F7F19634D5}"/>
              </a:ext>
            </a:extLst>
          </p:cNvPr>
          <p:cNvSpPr>
            <a:spLocks noGrp="1"/>
          </p:cNvSpPr>
          <p:nvPr>
            <p:ph idx="1"/>
          </p:nvPr>
        </p:nvSpPr>
        <p:spPr/>
        <p:txBody>
          <a:bodyPr/>
          <a:lstStyle/>
          <a:p>
            <a:endParaRPr lang="en-IN"/>
          </a:p>
        </p:txBody>
      </p:sp>
      <p:pic>
        <p:nvPicPr>
          <p:cNvPr id="8" name="Picture 7">
            <a:extLst>
              <a:ext uri="{FF2B5EF4-FFF2-40B4-BE49-F238E27FC236}">
                <a16:creationId xmlns:a16="http://schemas.microsoft.com/office/drawing/2014/main" id="{7A15C25C-C820-8B34-1455-B570DA1E01ED}"/>
              </a:ext>
            </a:extLst>
          </p:cNvPr>
          <p:cNvPicPr>
            <a:picLocks noChangeAspect="1"/>
          </p:cNvPicPr>
          <p:nvPr/>
        </p:nvPicPr>
        <p:blipFill>
          <a:blip r:embed="rId2"/>
          <a:stretch>
            <a:fillRect/>
          </a:stretch>
        </p:blipFill>
        <p:spPr>
          <a:xfrm>
            <a:off x="4021394" y="2259517"/>
            <a:ext cx="4334621" cy="4106870"/>
          </a:xfrm>
          <a:prstGeom prst="rect">
            <a:avLst/>
          </a:prstGeom>
        </p:spPr>
      </p:pic>
    </p:spTree>
    <p:extLst>
      <p:ext uri="{BB962C8B-B14F-4D97-AF65-F5344CB8AC3E}">
        <p14:creationId xmlns:p14="http://schemas.microsoft.com/office/powerpoint/2010/main" val="36237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C8C8B-549F-6698-483A-1EACD64F4262}"/>
              </a:ext>
            </a:extLst>
          </p:cNvPr>
          <p:cNvSpPr>
            <a:spLocks noGrp="1"/>
          </p:cNvSpPr>
          <p:nvPr>
            <p:ph type="title"/>
          </p:nvPr>
        </p:nvSpPr>
        <p:spPr/>
        <p:txBody>
          <a:bodyPr/>
          <a:lstStyle/>
          <a:p>
            <a:r>
              <a:rPr lang="en-IN" b="1" dirty="0"/>
              <a:t>3 Dimensions of consciousness</a:t>
            </a:r>
          </a:p>
        </p:txBody>
      </p:sp>
      <p:sp>
        <p:nvSpPr>
          <p:cNvPr id="3" name="Content Placeholder 2">
            <a:extLst>
              <a:ext uri="{FF2B5EF4-FFF2-40B4-BE49-F238E27FC236}">
                <a16:creationId xmlns:a16="http://schemas.microsoft.com/office/drawing/2014/main" id="{9F3A4C42-5B72-D725-AB1F-46BC1DFAEE37}"/>
              </a:ext>
            </a:extLst>
          </p:cNvPr>
          <p:cNvSpPr>
            <a:spLocks noGrp="1"/>
          </p:cNvSpPr>
          <p:nvPr>
            <p:ph idx="1"/>
          </p:nvPr>
        </p:nvSpPr>
        <p:spPr/>
        <p:txBody>
          <a:bodyPr>
            <a:normAutofit lnSpcReduction="10000"/>
          </a:bodyPr>
          <a:lstStyle/>
          <a:p>
            <a:r>
              <a:rPr lang="en-IN" u="sng" dirty="0"/>
              <a:t>Vigilance(Wakefulness)-Drowsiness(sleep):</a:t>
            </a:r>
          </a:p>
          <a:p>
            <a:pPr>
              <a:buFont typeface="Wingdings" panose="05000000000000000000" pitchFamily="2" charset="2"/>
              <a:buChar char="Ø"/>
            </a:pPr>
            <a:r>
              <a:rPr lang="en-IN" dirty="0"/>
              <a:t> Vigilance is deliberately remaining alert when otherwise one might be drowsy or asleep.</a:t>
            </a:r>
          </a:p>
          <a:p>
            <a:r>
              <a:rPr lang="en-IN" u="sng" dirty="0"/>
              <a:t>Lucidity-clouding:</a:t>
            </a:r>
          </a:p>
          <a:p>
            <a:pPr>
              <a:buFont typeface="Wingdings" panose="05000000000000000000" pitchFamily="2" charset="2"/>
              <a:buChar char="Ø"/>
            </a:pPr>
            <a:r>
              <a:rPr lang="en-IN" dirty="0"/>
              <a:t>Lucidity is complete clarity of thought as against compromised consciousness and awareness. </a:t>
            </a:r>
          </a:p>
          <a:p>
            <a:r>
              <a:rPr lang="en-IN" u="sng" dirty="0"/>
              <a:t>Consciousness of self:</a:t>
            </a:r>
          </a:p>
          <a:p>
            <a:pPr>
              <a:buFont typeface="Wingdings" panose="05000000000000000000" pitchFamily="2" charset="2"/>
              <a:buChar char="Ø"/>
            </a:pPr>
            <a:r>
              <a:rPr lang="en-IN" dirty="0"/>
              <a:t>Ability to experience self and an awareness of self that is both immediate and complex.</a:t>
            </a:r>
          </a:p>
          <a:p>
            <a:pPr marL="0" indent="0">
              <a:buNone/>
            </a:pPr>
            <a:endParaRPr lang="en-IN" dirty="0"/>
          </a:p>
        </p:txBody>
      </p:sp>
    </p:spTree>
    <p:extLst>
      <p:ext uri="{BB962C8B-B14F-4D97-AF65-F5344CB8AC3E}">
        <p14:creationId xmlns:p14="http://schemas.microsoft.com/office/powerpoint/2010/main" val="3007872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A0C7-1656-D2CC-DF33-9D939EE8D9B0}"/>
              </a:ext>
            </a:extLst>
          </p:cNvPr>
          <p:cNvSpPr>
            <a:spLocks noGrp="1"/>
          </p:cNvSpPr>
          <p:nvPr>
            <p:ph type="title"/>
          </p:nvPr>
        </p:nvSpPr>
        <p:spPr>
          <a:xfrm>
            <a:off x="2152478" y="237105"/>
            <a:ext cx="7729728" cy="1188720"/>
          </a:xfrm>
        </p:spPr>
        <p:txBody>
          <a:bodyPr/>
          <a:lstStyle/>
          <a:p>
            <a:r>
              <a:rPr lang="en-US" b="1" dirty="0"/>
              <a:t>DISTURBED STATE OF CONSCIOUSNESS</a:t>
            </a:r>
            <a:endParaRPr lang="en-IN" dirty="0"/>
          </a:p>
        </p:txBody>
      </p:sp>
      <p:sp>
        <p:nvSpPr>
          <p:cNvPr id="3" name="Content Placeholder 2">
            <a:extLst>
              <a:ext uri="{FF2B5EF4-FFF2-40B4-BE49-F238E27FC236}">
                <a16:creationId xmlns:a16="http://schemas.microsoft.com/office/drawing/2014/main" id="{4CE10EC7-F676-B29B-BD0C-C32712955399}"/>
              </a:ext>
            </a:extLst>
          </p:cNvPr>
          <p:cNvSpPr>
            <a:spLocks noGrp="1"/>
          </p:cNvSpPr>
          <p:nvPr>
            <p:ph idx="1"/>
          </p:nvPr>
        </p:nvSpPr>
        <p:spPr>
          <a:xfrm>
            <a:off x="255639" y="1753142"/>
            <a:ext cx="11857703" cy="1570162"/>
          </a:xfrm>
        </p:spPr>
        <p:txBody>
          <a:bodyPr>
            <a:normAutofit/>
          </a:bodyPr>
          <a:lstStyle/>
          <a:p>
            <a:r>
              <a:rPr lang="en-IN" dirty="0"/>
              <a:t>Some people also experience </a:t>
            </a:r>
            <a:r>
              <a:rPr lang="en-IN" b="1" u="sng" dirty="0"/>
              <a:t>heightened consciousness</a:t>
            </a:r>
            <a:r>
              <a:rPr lang="en-IN" dirty="0"/>
              <a:t> wherein there is a subjective sense of richer perception, increased alertness and a greater capacity for intellectual activity, memory and understanding.</a:t>
            </a:r>
          </a:p>
          <a:p>
            <a:r>
              <a:rPr lang="en-IN" dirty="0"/>
              <a:t>Usually associated with hallucinogens like LSD and CNS stimulants like amphetamine. A similar state of awareness may occur occasionally in early psychotic illness, especially Mania or less often in Schizophrenia.</a:t>
            </a:r>
          </a:p>
          <a:p>
            <a:endParaRPr lang="en-IN" dirty="0"/>
          </a:p>
          <a:p>
            <a:endParaRPr lang="en-IN" dirty="0"/>
          </a:p>
          <a:p>
            <a:pPr marL="0" indent="0">
              <a:buNone/>
            </a:pPr>
            <a:endParaRPr lang="en-IN" dirty="0"/>
          </a:p>
        </p:txBody>
      </p:sp>
      <p:sp>
        <p:nvSpPr>
          <p:cNvPr id="4" name="Title 1">
            <a:extLst>
              <a:ext uri="{FF2B5EF4-FFF2-40B4-BE49-F238E27FC236}">
                <a16:creationId xmlns:a16="http://schemas.microsoft.com/office/drawing/2014/main" id="{7D136367-DC49-CB59-D9CD-C88249E6CDFC}"/>
              </a:ext>
            </a:extLst>
          </p:cNvPr>
          <p:cNvSpPr txBox="1">
            <a:spLocks/>
          </p:cNvSpPr>
          <p:nvPr/>
        </p:nvSpPr>
        <p:spPr bwMode="black">
          <a:xfrm>
            <a:off x="2231136" y="3176950"/>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fontScale="82500" lnSpcReduction="2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IN" b="1"/>
              <a:t> </a:t>
            </a:r>
            <a:r>
              <a:rPr lang="en-IN" sz="3100" b="1"/>
              <a:t>Stages of Diminished consciousness</a:t>
            </a:r>
            <a:br>
              <a:rPr lang="en-IN" sz="4400" b="1"/>
            </a:br>
            <a:endParaRPr lang="en-IN" b="1" dirty="0"/>
          </a:p>
        </p:txBody>
      </p:sp>
      <p:pic>
        <p:nvPicPr>
          <p:cNvPr id="5" name="Content Placeholder 3">
            <a:extLst>
              <a:ext uri="{FF2B5EF4-FFF2-40B4-BE49-F238E27FC236}">
                <a16:creationId xmlns:a16="http://schemas.microsoft.com/office/drawing/2014/main" id="{7EC11E52-1B70-D692-6EEE-5A8F0E6825F0}"/>
              </a:ext>
            </a:extLst>
          </p:cNvPr>
          <p:cNvPicPr>
            <a:picLocks/>
          </p:cNvPicPr>
          <p:nvPr/>
        </p:nvPicPr>
        <p:blipFill>
          <a:blip r:embed="rId2"/>
          <a:srcRect l="31276" t="24741" r="31829" b="23408"/>
          <a:stretch>
            <a:fillRect/>
          </a:stretch>
        </p:blipFill>
        <p:spPr bwMode="auto">
          <a:xfrm>
            <a:off x="3559278" y="4493340"/>
            <a:ext cx="5367609" cy="1986117"/>
          </a:xfrm>
          <a:prstGeom prst="rect">
            <a:avLst/>
          </a:prstGeom>
          <a:noFill/>
          <a:ln w="9525">
            <a:noFill/>
            <a:miter lim="800000"/>
            <a:headEnd/>
            <a:tailEnd/>
          </a:ln>
          <a:effectLst/>
        </p:spPr>
      </p:pic>
    </p:spTree>
    <p:extLst>
      <p:ext uri="{BB962C8B-B14F-4D97-AF65-F5344CB8AC3E}">
        <p14:creationId xmlns:p14="http://schemas.microsoft.com/office/powerpoint/2010/main" val="370224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C0EC-AF67-7BD4-690C-DE867A6C9E9B}"/>
              </a:ext>
            </a:extLst>
          </p:cNvPr>
          <p:cNvSpPr>
            <a:spLocks noGrp="1"/>
          </p:cNvSpPr>
          <p:nvPr>
            <p:ph type="title"/>
          </p:nvPr>
        </p:nvSpPr>
        <p:spPr>
          <a:xfrm>
            <a:off x="2231136" y="217441"/>
            <a:ext cx="7729728" cy="1188720"/>
          </a:xfrm>
        </p:spPr>
        <p:txBody>
          <a:bodyPr/>
          <a:lstStyle/>
          <a:p>
            <a:r>
              <a:rPr lang="en-US" b="1" dirty="0"/>
              <a:t>QUANTITATIVE LOWERING OF CONSCIOUSNESS</a:t>
            </a:r>
            <a:endParaRPr lang="en-IN" b="1" dirty="0"/>
          </a:p>
        </p:txBody>
      </p:sp>
      <p:sp>
        <p:nvSpPr>
          <p:cNvPr id="3" name="Content Placeholder 2">
            <a:extLst>
              <a:ext uri="{FF2B5EF4-FFF2-40B4-BE49-F238E27FC236}">
                <a16:creationId xmlns:a16="http://schemas.microsoft.com/office/drawing/2014/main" id="{402DA436-B2CC-891F-EE4C-F84CAFB25333}"/>
              </a:ext>
            </a:extLst>
          </p:cNvPr>
          <p:cNvSpPr>
            <a:spLocks noGrp="1"/>
          </p:cNvSpPr>
          <p:nvPr>
            <p:ph idx="1"/>
          </p:nvPr>
        </p:nvSpPr>
        <p:spPr>
          <a:xfrm>
            <a:off x="264684" y="1585993"/>
            <a:ext cx="11612684" cy="4215039"/>
          </a:xfrm>
        </p:spPr>
        <p:txBody>
          <a:bodyPr>
            <a:normAutofit fontScale="92500" lnSpcReduction="10000"/>
          </a:bodyPr>
          <a:lstStyle/>
          <a:p>
            <a:r>
              <a:rPr lang="en-IN" u="sng" dirty="0"/>
              <a:t>Clouding of consciousness:</a:t>
            </a:r>
          </a:p>
          <a:p>
            <a:pPr>
              <a:buFont typeface="Wingdings" panose="05000000000000000000" pitchFamily="2" charset="2"/>
              <a:buChar char="Ø"/>
            </a:pPr>
            <a:r>
              <a:rPr lang="en-IN" dirty="0"/>
              <a:t>Mild impairment of consciousness with deterioration in thinking, attention, perception and memory and usually drowsiness and reduced awareness of environment. </a:t>
            </a:r>
          </a:p>
          <a:p>
            <a:pPr>
              <a:buFont typeface="Wingdings" panose="05000000000000000000" pitchFamily="2" charset="2"/>
              <a:buChar char="Ø"/>
            </a:pPr>
            <a:r>
              <a:rPr lang="en-IN" dirty="0"/>
              <a:t>Occurring in acute organic conditions, drug and alcohol intoxication, head injury, meningeal irritation caused by infection.</a:t>
            </a:r>
          </a:p>
          <a:p>
            <a:r>
              <a:rPr lang="en-US" dirty="0"/>
              <a:t>With lowering of consciousness the patient is psychologically benumbed and there is a general lowering of consciousness without hallucinations, illusion, delusions and restlessness.</a:t>
            </a:r>
          </a:p>
          <a:p>
            <a:r>
              <a:rPr lang="en-US" dirty="0"/>
              <a:t>The patient is apathetic, generally slowed down, unable to express themselves clearly and may be perseverate. there is no accepted term for this state is best designated as “TORPOR”.</a:t>
            </a:r>
          </a:p>
          <a:p>
            <a:r>
              <a:rPr lang="en-US" dirty="0"/>
              <a:t>If the history of the illness is not </a:t>
            </a:r>
            <a:r>
              <a:rPr lang="en-US" dirty="0" err="1"/>
              <a:t>clear,the</a:t>
            </a:r>
            <a:r>
              <a:rPr lang="en-US" dirty="0"/>
              <a:t> general defect in intelligence, in the absence of hallucinations, may be mistakenly diagnosed as severe Dementia, but after some weeks there is a remarkable partial recovery and the patient is left with a mild organic deficit.</a:t>
            </a:r>
          </a:p>
          <a:p>
            <a:pPr>
              <a:buFont typeface="Wingdings" panose="05000000000000000000" pitchFamily="2" charset="2"/>
              <a:buChar char="Ø"/>
            </a:pPr>
            <a:endParaRPr lang="en-IN" dirty="0"/>
          </a:p>
          <a:p>
            <a:pPr marL="0" indent="0">
              <a:buNone/>
            </a:pPr>
            <a:r>
              <a:rPr lang="en-IN" dirty="0"/>
              <a:t> </a:t>
            </a:r>
          </a:p>
          <a:p>
            <a:endParaRPr lang="en-IN" dirty="0"/>
          </a:p>
        </p:txBody>
      </p:sp>
    </p:spTree>
    <p:extLst>
      <p:ext uri="{BB962C8B-B14F-4D97-AF65-F5344CB8AC3E}">
        <p14:creationId xmlns:p14="http://schemas.microsoft.com/office/powerpoint/2010/main" val="95651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1770A-50A3-6342-0014-1EAD3C1C2949}"/>
              </a:ext>
            </a:extLst>
          </p:cNvPr>
          <p:cNvSpPr>
            <a:spLocks noGrp="1"/>
          </p:cNvSpPr>
          <p:nvPr>
            <p:ph idx="1"/>
          </p:nvPr>
        </p:nvSpPr>
        <p:spPr>
          <a:xfrm>
            <a:off x="570271" y="1120876"/>
            <a:ext cx="10835148" cy="4286865"/>
          </a:xfrm>
        </p:spPr>
        <p:txBody>
          <a:bodyPr>
            <a:normAutofit lnSpcReduction="10000"/>
          </a:bodyPr>
          <a:lstStyle/>
          <a:p>
            <a:pPr marL="0" indent="0">
              <a:buNone/>
            </a:pPr>
            <a:r>
              <a:rPr lang="en-US" b="1" dirty="0"/>
              <a:t>Drowsiness:</a:t>
            </a:r>
            <a:r>
              <a:rPr lang="en-IN" dirty="0"/>
              <a:t>Is a persistent state, this is the next level of progressive impairment of consciousness.</a:t>
            </a:r>
          </a:p>
          <a:p>
            <a:r>
              <a:rPr lang="en-IN" dirty="0"/>
              <a:t>The state wherein a person is awake and is in the process of drifting into sleep without a sensory stimulation.</a:t>
            </a:r>
          </a:p>
          <a:p>
            <a:r>
              <a:rPr lang="en-IN" dirty="0"/>
              <a:t>In which person is slow in actions, slurred in speech, sluggish in intention and sleepy on subjective description and  Reflexes are reduced in intensity.</a:t>
            </a:r>
          </a:p>
          <a:p>
            <a:r>
              <a:rPr lang="en-IN" dirty="0"/>
              <a:t>Can be seen in over dosage with drugs that have CNS depressant effect(for example Tricyclic antidepressants), toxic state, injury, tumours etc.</a:t>
            </a:r>
          </a:p>
          <a:p>
            <a:pPr marL="0" indent="0">
              <a:buNone/>
            </a:pPr>
            <a:r>
              <a:rPr lang="en-US" b="1" dirty="0"/>
              <a:t>COMA:</a:t>
            </a:r>
            <a:r>
              <a:rPr lang="en-IN" dirty="0"/>
              <a:t>Unconscious state with no response to stimuli. However in lighter states with strong stimuli they may be momentarily rousable.</a:t>
            </a:r>
          </a:p>
          <a:p>
            <a:pPr marL="0" indent="0">
              <a:buNone/>
            </a:pPr>
            <a:r>
              <a:rPr lang="en-IN" dirty="0"/>
              <a:t>In later stages they may be said to be brain dead.  </a:t>
            </a:r>
          </a:p>
          <a:p>
            <a:endParaRPr lang="en-IN" dirty="0"/>
          </a:p>
          <a:p>
            <a:endParaRPr lang="en-IN" dirty="0"/>
          </a:p>
          <a:p>
            <a:pPr marL="0" indent="0">
              <a:buNone/>
            </a:pPr>
            <a:r>
              <a:rPr lang="en-IN" dirty="0"/>
              <a:t> </a:t>
            </a:r>
          </a:p>
          <a:p>
            <a:endParaRPr lang="en-IN" dirty="0"/>
          </a:p>
        </p:txBody>
      </p:sp>
    </p:spTree>
    <p:extLst>
      <p:ext uri="{BB962C8B-B14F-4D97-AF65-F5344CB8AC3E}">
        <p14:creationId xmlns:p14="http://schemas.microsoft.com/office/powerpoint/2010/main" val="267687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DCDE-6ABA-EA8D-4056-C70C30DFA857}"/>
              </a:ext>
            </a:extLst>
          </p:cNvPr>
          <p:cNvSpPr>
            <a:spLocks noGrp="1"/>
          </p:cNvSpPr>
          <p:nvPr>
            <p:ph type="title"/>
          </p:nvPr>
        </p:nvSpPr>
        <p:spPr>
          <a:xfrm>
            <a:off x="235974" y="119118"/>
            <a:ext cx="11415252" cy="549476"/>
          </a:xfrm>
        </p:spPr>
        <p:txBody>
          <a:bodyPr>
            <a:normAutofit fontScale="90000"/>
          </a:bodyPr>
          <a:lstStyle/>
          <a:p>
            <a:r>
              <a:rPr lang="en-US" b="1" dirty="0"/>
              <a:t>QUALITATIVE CHANGES OF CONSCIOUSNESS</a:t>
            </a:r>
            <a:endParaRPr lang="en-IN" b="1" dirty="0"/>
          </a:p>
        </p:txBody>
      </p:sp>
      <p:sp>
        <p:nvSpPr>
          <p:cNvPr id="3" name="Content Placeholder 2">
            <a:extLst>
              <a:ext uri="{FF2B5EF4-FFF2-40B4-BE49-F238E27FC236}">
                <a16:creationId xmlns:a16="http://schemas.microsoft.com/office/drawing/2014/main" id="{4284C0AA-4347-84BD-C792-ADA405F6BACD}"/>
              </a:ext>
            </a:extLst>
          </p:cNvPr>
          <p:cNvSpPr>
            <a:spLocks noGrp="1"/>
          </p:cNvSpPr>
          <p:nvPr>
            <p:ph idx="1"/>
          </p:nvPr>
        </p:nvSpPr>
        <p:spPr>
          <a:xfrm>
            <a:off x="235974" y="1375386"/>
            <a:ext cx="11828205" cy="4689988"/>
          </a:xfrm>
        </p:spPr>
        <p:txBody>
          <a:bodyPr>
            <a:normAutofit/>
          </a:bodyPr>
          <a:lstStyle/>
          <a:p>
            <a:r>
              <a:rPr lang="en-US" sz="1600" b="1" dirty="0"/>
              <a:t>Delerium:</a:t>
            </a:r>
          </a:p>
          <a:p>
            <a:pPr marL="0" indent="0">
              <a:buNone/>
            </a:pPr>
            <a:r>
              <a:rPr lang="en-US" sz="1600" dirty="0"/>
              <a:t>LIPOWSKI(1990) defines delirium as a “ a transient organic mental syndrome of acute onset, characterized by Global impairment of cognitive functions, a reduced level of consciousness, attentional abnormalities, increased or decreased psychomotor activity and a disordered sleep-wake cycle.”</a:t>
            </a:r>
          </a:p>
          <a:p>
            <a:r>
              <a:rPr lang="en-US" sz="1600" b="1" dirty="0"/>
              <a:t>Fluctuation of Consciousness</a:t>
            </a:r>
            <a:r>
              <a:rPr lang="en-US" sz="1600" dirty="0"/>
              <a:t> :</a:t>
            </a:r>
            <a:r>
              <a:rPr lang="en-IN" sz="1600" dirty="0"/>
              <a:t>Person becomes more disoriented, disturbed in mood and distracted perpetually with illusions and hallucinations during evenings and better lucidity in mornings.</a:t>
            </a:r>
          </a:p>
          <a:p>
            <a:r>
              <a:rPr lang="en-IN" sz="1600" dirty="0"/>
              <a:t>Drugs like mescaline shows variations in consciousness and fluctuations of time sense.</a:t>
            </a:r>
          </a:p>
          <a:p>
            <a:r>
              <a:rPr lang="en-US" sz="1600" b="1" dirty="0"/>
              <a:t>CONFUSION:</a:t>
            </a:r>
            <a:r>
              <a:rPr lang="en-IN" sz="1600" dirty="0"/>
              <a:t>Is a Subjective symptoms and objective signs indicating loss of capacity for clear and coherent thought. There is disturbed thought processes.</a:t>
            </a:r>
          </a:p>
          <a:p>
            <a:r>
              <a:rPr lang="en-IN" sz="1600" dirty="0"/>
              <a:t>Brain damages in chronic organic states, also seen in non organic disturbance like functional psychoses and in association with powerful emotion in neurotic disorders.</a:t>
            </a:r>
          </a:p>
          <a:p>
            <a:br>
              <a:rPr lang="en-IN" sz="1600" b="1" dirty="0"/>
            </a:br>
            <a:endParaRPr lang="en-IN" sz="1600" dirty="0"/>
          </a:p>
          <a:p>
            <a:pPr marL="0" indent="0">
              <a:buNone/>
            </a:pPr>
            <a:endParaRPr lang="en-US" sz="1600" dirty="0"/>
          </a:p>
          <a:p>
            <a:endParaRPr lang="en-US" sz="1600" dirty="0"/>
          </a:p>
          <a:p>
            <a:endParaRPr lang="en-US" sz="1600" dirty="0"/>
          </a:p>
          <a:p>
            <a:endParaRPr lang="en-US" sz="1600" dirty="0"/>
          </a:p>
          <a:p>
            <a:pPr marL="0" indent="0">
              <a:buNone/>
            </a:pPr>
            <a:endParaRPr lang="en-IN" sz="1600" dirty="0"/>
          </a:p>
        </p:txBody>
      </p:sp>
    </p:spTree>
    <p:extLst>
      <p:ext uri="{BB962C8B-B14F-4D97-AF65-F5344CB8AC3E}">
        <p14:creationId xmlns:p14="http://schemas.microsoft.com/office/powerpoint/2010/main" val="511841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6C8CA7-2FE2-63B4-A06E-C35846012074}"/>
              </a:ext>
            </a:extLst>
          </p:cNvPr>
          <p:cNvSpPr>
            <a:spLocks noGrp="1"/>
          </p:cNvSpPr>
          <p:nvPr>
            <p:ph idx="1"/>
          </p:nvPr>
        </p:nvSpPr>
        <p:spPr>
          <a:xfrm>
            <a:off x="678425" y="816077"/>
            <a:ext cx="11012130" cy="5712541"/>
          </a:xfrm>
        </p:spPr>
        <p:txBody>
          <a:bodyPr>
            <a:normAutofit fontScale="85000" lnSpcReduction="20000"/>
          </a:bodyPr>
          <a:lstStyle/>
          <a:p>
            <a:r>
              <a:rPr lang="en-US" sz="1800" b="1" dirty="0"/>
              <a:t>TWILIGHT STATE:</a:t>
            </a:r>
            <a:r>
              <a:rPr lang="en-US" sz="1800" dirty="0"/>
              <a:t>A twilight state is a defined as “interruption of the continuity of consciousness”.</a:t>
            </a:r>
          </a:p>
          <a:p>
            <a:r>
              <a:rPr lang="en-US" sz="1800" dirty="0"/>
              <a:t>It is characterized by:</a:t>
            </a:r>
          </a:p>
          <a:p>
            <a:r>
              <a:rPr lang="en-US" sz="1800" dirty="0"/>
              <a:t>1)</a:t>
            </a:r>
            <a:r>
              <a:rPr lang="en-IN" sz="1800" dirty="0"/>
              <a:t> Abrupt onset and end</a:t>
            </a:r>
          </a:p>
          <a:p>
            <a:r>
              <a:rPr lang="en-IN" sz="1800" dirty="0"/>
              <a:t>2)Variable duration which may go from a few hour duration up to several weeks</a:t>
            </a:r>
          </a:p>
          <a:p>
            <a:r>
              <a:rPr lang="en-IN" sz="1800" dirty="0"/>
              <a:t>3)Occurrence of unexpected violent acts or emotional outbursts during otherwise normal, quiet behaviour</a:t>
            </a:r>
          </a:p>
          <a:p>
            <a:r>
              <a:rPr lang="en-IN" sz="1800" dirty="0"/>
              <a:t>Can occur in epilepsy, alcoholism, brain trauma and general paresis, and also occur with dissociative states.</a:t>
            </a:r>
          </a:p>
          <a:p>
            <a:r>
              <a:rPr lang="en-IN" sz="1800" b="1" dirty="0"/>
              <a:t>Mania a </a:t>
            </a:r>
            <a:r>
              <a:rPr lang="en-IN" sz="1800" b="1" dirty="0" err="1"/>
              <a:t>potu</a:t>
            </a:r>
            <a:r>
              <a:rPr lang="en-IN" sz="1800" b="1" dirty="0"/>
              <a:t> ( Pathological intoxication):</a:t>
            </a:r>
            <a:r>
              <a:rPr lang="en-IN" sz="1800" dirty="0"/>
              <a:t>Type of twilight state associated with alcoholism. defined by Keller as “an extraordinarily severe response to alcohol, especially to small amounts, marked by apparently senseless violent behaviour, usually followed by exhaustion ,sleep and amnesia for the episode”.</a:t>
            </a:r>
          </a:p>
          <a:p>
            <a:r>
              <a:rPr lang="en-US" dirty="0" err="1"/>
              <a:t>Coid</a:t>
            </a:r>
            <a:r>
              <a:rPr lang="en-US" dirty="0"/>
              <a:t>(1979) describes four components of pathological intoxication:</a:t>
            </a:r>
          </a:p>
          <a:p>
            <a:pPr>
              <a:buFont typeface="Wingdings" panose="05000000000000000000" pitchFamily="2" charset="2"/>
              <a:buChar char="Ø"/>
            </a:pPr>
            <a:r>
              <a:rPr lang="en-IN" dirty="0"/>
              <a:t>Condition follows the consumption of a variable quantity of alcohol</a:t>
            </a:r>
          </a:p>
          <a:p>
            <a:pPr>
              <a:buFont typeface="Wingdings" panose="05000000000000000000" pitchFamily="2" charset="2"/>
              <a:buChar char="Ø"/>
            </a:pPr>
            <a:r>
              <a:rPr lang="en-IN" dirty="0"/>
              <a:t>Senseless, violent behaviour then ensues</a:t>
            </a:r>
          </a:p>
          <a:p>
            <a:pPr>
              <a:buFont typeface="Wingdings" panose="05000000000000000000" pitchFamily="2" charset="2"/>
              <a:buChar char="Ø"/>
            </a:pPr>
            <a:r>
              <a:rPr lang="en-IN" dirty="0"/>
              <a:t>Followed by prolonged sleep</a:t>
            </a:r>
          </a:p>
          <a:p>
            <a:pPr>
              <a:buFont typeface="Wingdings" panose="05000000000000000000" pitchFamily="2" charset="2"/>
              <a:buChar char="Ø"/>
            </a:pPr>
            <a:r>
              <a:rPr lang="en-IN" dirty="0"/>
              <a:t>Total or partial amnesia for the disturbed behaviour that occurs.</a:t>
            </a:r>
          </a:p>
          <a:p>
            <a:pPr>
              <a:buNone/>
            </a:pPr>
            <a:r>
              <a:rPr lang="en-IN" dirty="0"/>
              <a:t>   (Different from delirium tremens which is severe alcohol withdrawal symptoms such a shaking, confusion and hallucinations)</a:t>
            </a:r>
          </a:p>
          <a:p>
            <a:endParaRPr lang="en-IN" sz="1800" dirty="0"/>
          </a:p>
          <a:p>
            <a:endParaRPr lang="en-IN" sz="1800" dirty="0"/>
          </a:p>
          <a:p>
            <a:br>
              <a:rPr lang="en-IN" sz="1800" b="1" dirty="0"/>
            </a:br>
            <a:endParaRPr lang="en-IN" sz="1800" dirty="0"/>
          </a:p>
          <a:p>
            <a:endParaRPr lang="en-IN" dirty="0"/>
          </a:p>
        </p:txBody>
      </p:sp>
    </p:spTree>
    <p:extLst>
      <p:ext uri="{BB962C8B-B14F-4D97-AF65-F5344CB8AC3E}">
        <p14:creationId xmlns:p14="http://schemas.microsoft.com/office/powerpoint/2010/main" val="29702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873" y="462916"/>
            <a:ext cx="9955572" cy="962762"/>
          </a:xfrm>
        </p:spPr>
        <p:txBody>
          <a:bodyPr/>
          <a:lstStyle/>
          <a:p>
            <a:r>
              <a:rPr lang="en-US" altLang="en-IN"/>
              <a:t>W</a:t>
            </a:r>
            <a:r>
              <a:rPr lang="en-IN" altLang="en-US"/>
              <a:t>hat is cognition</a:t>
            </a:r>
            <a:r>
              <a:rPr lang="en-US" altLang="en-IN"/>
              <a:t>?</a:t>
            </a:r>
          </a:p>
        </p:txBody>
      </p:sp>
      <p:sp>
        <p:nvSpPr>
          <p:cNvPr id="3" name="Content Placeholder 2"/>
          <p:cNvSpPr>
            <a:spLocks noGrp="1"/>
          </p:cNvSpPr>
          <p:nvPr>
            <p:ph idx="1"/>
          </p:nvPr>
        </p:nvSpPr>
        <p:spPr>
          <a:xfrm>
            <a:off x="596264" y="2110422"/>
            <a:ext cx="10897235" cy="4460875"/>
          </a:xfrm>
        </p:spPr>
        <p:txBody>
          <a:bodyPr>
            <a:normAutofit fontScale="97500"/>
          </a:bodyPr>
          <a:lstStyle/>
          <a:p>
            <a:r>
              <a:rPr lang="en-US" altLang="en-IN" dirty="0"/>
              <a:t>A</a:t>
            </a:r>
            <a:r>
              <a:rPr lang="en-IN" altLang="en-US" dirty="0" err="1"/>
              <a:t>ll</a:t>
            </a:r>
            <a:r>
              <a:rPr lang="en-IN" altLang="en-US" dirty="0"/>
              <a:t> the ways of using one’s store of knowledge in order to plan something in the imagination, usually in the hope of solving a problem.</a:t>
            </a:r>
          </a:p>
          <a:p>
            <a:r>
              <a:rPr lang="en-IN" altLang="en-US" dirty="0"/>
              <a:t>Mental process of knowing and becoming aware; function is closely associated with judgment</a:t>
            </a:r>
            <a:r>
              <a:rPr lang="en-US" altLang="en-IN" dirty="0"/>
              <a:t>.</a:t>
            </a:r>
            <a:endParaRPr lang="en-IN" altLang="en-US" dirty="0"/>
          </a:p>
          <a:p>
            <a:r>
              <a:rPr lang="en-IN" altLang="en-US" dirty="0"/>
              <a:t>It encompasses all aspects of intellectual functions and processes such as: perception, attention, thought, intelligence, the formation of knowledge, memory and working memory, judgment and evaluation, reasoning and computation, problem solving and decision making, comprehension and production of language. Imagination is also a cognitive process, it is considered as such because it involves thinking about possibilities. Cognitive processes use existing knowledge and discover new knowledge.</a:t>
            </a:r>
          </a:p>
          <a:p>
            <a:pPr marL="0" indent="0">
              <a:buNone/>
            </a:pPr>
            <a:endParaRPr lang="en-IN" altLang="en-US" dirty="0"/>
          </a:p>
        </p:txBody>
      </p:sp>
      <p:sp>
        <p:nvSpPr>
          <p:cNvPr id="4" name="Footer Placeholder 3"/>
          <p:cNvSpPr>
            <a:spLocks noGrp="1"/>
          </p:cNvSpPr>
          <p:nvPr>
            <p:ph type="ftr" sz="quarter" idx="11"/>
          </p:nvPr>
        </p:nvSpPr>
        <p:spPr>
          <a:xfrm>
            <a:off x="7293610" y="6442710"/>
            <a:ext cx="4740910" cy="257175"/>
          </a:xfrm>
        </p:spPr>
        <p:txBody>
          <a:bodyPr/>
          <a:lstStyle/>
          <a:p>
            <a:r>
              <a:rPr lang="en-IN" altLang="en-US"/>
              <a:t>Psychology Today:An Introduction,7th Edition Chapter 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9E117C-ED18-0A2A-4767-488E5065A106}"/>
              </a:ext>
            </a:extLst>
          </p:cNvPr>
          <p:cNvSpPr>
            <a:spLocks noGrp="1"/>
          </p:cNvSpPr>
          <p:nvPr>
            <p:ph idx="1"/>
          </p:nvPr>
        </p:nvSpPr>
        <p:spPr>
          <a:xfrm>
            <a:off x="304800" y="835742"/>
            <a:ext cx="11277600" cy="5633884"/>
          </a:xfrm>
        </p:spPr>
        <p:txBody>
          <a:bodyPr>
            <a:normAutofit fontScale="92500"/>
          </a:bodyPr>
          <a:lstStyle/>
          <a:p>
            <a:pPr marL="0" indent="0">
              <a:buNone/>
            </a:pPr>
            <a:r>
              <a:rPr lang="en-US" b="1" dirty="0"/>
              <a:t>AUTOMATISM:</a:t>
            </a:r>
            <a:r>
              <a:rPr lang="en-IN" dirty="0"/>
              <a:t>It implies action taking place in the absence of consciousness. </a:t>
            </a:r>
          </a:p>
          <a:p>
            <a:pPr>
              <a:buFont typeface="Wingdings" panose="05000000000000000000" pitchFamily="2" charset="2"/>
              <a:buChar char="Ø"/>
            </a:pPr>
            <a:r>
              <a:rPr lang="en-IN" dirty="0"/>
              <a:t>Involuntary behaviour without our control, which may be inappropriate and out of character for the person.</a:t>
            </a:r>
          </a:p>
          <a:p>
            <a:pPr>
              <a:buFont typeface="Wingdings" panose="05000000000000000000" pitchFamily="2" charset="2"/>
              <a:buChar char="Ø"/>
            </a:pPr>
            <a:r>
              <a:rPr lang="en-IN" dirty="0"/>
              <a:t>There may be no recollection or only partial and confused memory of the action.</a:t>
            </a:r>
          </a:p>
          <a:p>
            <a:r>
              <a:rPr lang="en-US" b="1" dirty="0"/>
              <a:t>Dream like(ONEIROID) STATE:</a:t>
            </a:r>
            <a:r>
              <a:rPr lang="en-IN" dirty="0"/>
              <a:t>Patient is disoriented, confused and experiences elaborate hallucinations, usually visual.</a:t>
            </a:r>
          </a:p>
          <a:p>
            <a:r>
              <a:rPr lang="en-IN" dirty="0"/>
              <a:t>There is impairment of consciousness and marked emotional change, which may be terror or enjoyment of the hallucinatory experiences.</a:t>
            </a:r>
          </a:p>
          <a:p>
            <a:r>
              <a:rPr lang="en-IN" dirty="0"/>
              <a:t>Appear to be living in a dream world and so called </a:t>
            </a:r>
            <a:r>
              <a:rPr lang="en-IN" b="1" dirty="0"/>
              <a:t>Occupational delirium</a:t>
            </a:r>
            <a:r>
              <a:rPr lang="en-IN" dirty="0"/>
              <a:t> for example, bus conductor may ask other patients for their bus fares.</a:t>
            </a:r>
          </a:p>
          <a:p>
            <a:r>
              <a:rPr lang="en-US" b="1" dirty="0"/>
              <a:t>STUPOR:</a:t>
            </a:r>
            <a:r>
              <a:rPr lang="en-IN" dirty="0"/>
              <a:t> Reduction in or absence of relational functions. i.e. action and speech.</a:t>
            </a:r>
          </a:p>
          <a:p>
            <a:r>
              <a:rPr lang="en-IN" dirty="0"/>
              <a:t>Syndrome in which mutism and akinesis occur (inability to initiate speech or action in a patient who appears awake and even alert).</a:t>
            </a:r>
          </a:p>
          <a:p>
            <a:r>
              <a:rPr lang="en-IN" dirty="0"/>
              <a:t>The patient may look ahead or his eyes may wander, but he appears to take nothing in.</a:t>
            </a:r>
          </a:p>
          <a:p>
            <a:r>
              <a:rPr lang="en-IN" dirty="0"/>
              <a:t>Complete absence in clear consciousness of any voluntary movements</a:t>
            </a:r>
          </a:p>
          <a:p>
            <a:endParaRPr lang="en-IN" dirty="0"/>
          </a:p>
          <a:p>
            <a:r>
              <a:rPr lang="en-US" dirty="0"/>
              <a:t>Symptoms of akinesis and mutism in a conscious patient also occur with schizophrenia, with affective psychoses and in dissociative states.</a:t>
            </a:r>
          </a:p>
          <a:p>
            <a:endParaRPr lang="en-US" dirty="0"/>
          </a:p>
          <a:p>
            <a:endParaRPr lang="en-IN" dirty="0"/>
          </a:p>
          <a:p>
            <a:pPr marL="0" indent="0">
              <a:buNone/>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a:buFont typeface="Wingdings" panose="05000000000000000000" pitchFamily="2" charset="2"/>
              <a:buChar char="Ø"/>
            </a:pPr>
            <a:endParaRPr lang="en-IN" dirty="0"/>
          </a:p>
          <a:p>
            <a:pPr marL="0" indent="0">
              <a:buNone/>
            </a:pPr>
            <a:endParaRPr lang="en-IN" dirty="0"/>
          </a:p>
          <a:p>
            <a:pPr>
              <a:buNone/>
            </a:pPr>
            <a:endParaRPr lang="en-IN" dirty="0"/>
          </a:p>
        </p:txBody>
      </p:sp>
    </p:spTree>
    <p:extLst>
      <p:ext uri="{BB962C8B-B14F-4D97-AF65-F5344CB8AC3E}">
        <p14:creationId xmlns:p14="http://schemas.microsoft.com/office/powerpoint/2010/main" val="87733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EF73A-2C1A-B4ED-2957-CFEDC21376CB}"/>
              </a:ext>
            </a:extLst>
          </p:cNvPr>
          <p:cNvSpPr>
            <a:spLocks noGrp="1"/>
          </p:cNvSpPr>
          <p:nvPr>
            <p:ph type="title"/>
          </p:nvPr>
        </p:nvSpPr>
        <p:spPr/>
        <p:txBody>
          <a:bodyPr/>
          <a:lstStyle/>
          <a:p>
            <a:r>
              <a:rPr lang="en-US" sz="2800" dirty="0"/>
              <a:t>ORIENTATION</a:t>
            </a:r>
            <a:br>
              <a:rPr lang="en-IN" sz="2800" dirty="0"/>
            </a:br>
            <a:endParaRPr lang="en-IN" dirty="0"/>
          </a:p>
        </p:txBody>
      </p:sp>
      <p:sp>
        <p:nvSpPr>
          <p:cNvPr id="3" name="Content Placeholder 2">
            <a:extLst>
              <a:ext uri="{FF2B5EF4-FFF2-40B4-BE49-F238E27FC236}">
                <a16:creationId xmlns:a16="http://schemas.microsoft.com/office/drawing/2014/main" id="{5FD99251-DDEB-4DB7-3B2E-A039BA3F2923}"/>
              </a:ext>
            </a:extLst>
          </p:cNvPr>
          <p:cNvSpPr>
            <a:spLocks noGrp="1"/>
          </p:cNvSpPr>
          <p:nvPr>
            <p:ph idx="1"/>
          </p:nvPr>
        </p:nvSpPr>
        <p:spPr>
          <a:xfrm>
            <a:off x="550605" y="2638044"/>
            <a:ext cx="11149781" cy="3398962"/>
          </a:xfrm>
        </p:spPr>
        <p:txBody>
          <a:bodyPr>
            <a:normAutofit fontScale="40000" lnSpcReduction="20000"/>
          </a:bodyPr>
          <a:lstStyle/>
          <a:p>
            <a:r>
              <a:rPr lang="en-US" sz="5400" dirty="0"/>
              <a:t>Orientation is the capacity of an individual to accurately gauge time, space and person in his current setting. </a:t>
            </a:r>
          </a:p>
          <a:p>
            <a:r>
              <a:rPr lang="en-US" sz="5400" dirty="0"/>
              <a:t>This enables him to make sense of, and be at home in, his environment. </a:t>
            </a:r>
          </a:p>
          <a:p>
            <a:r>
              <a:rPr lang="en-US" sz="5400" dirty="0"/>
              <a:t>This is virtually the same faculty as intellectual grasp, in that various perceptual cues are used, and with correct sense of time and place the person is able to come to appropriate conclusions from his context.</a:t>
            </a:r>
            <a:endParaRPr lang="en-IN" sz="5400" dirty="0"/>
          </a:p>
          <a:p>
            <a:r>
              <a:rPr lang="en-US" sz="5400" dirty="0"/>
              <a:t>Orientation in space is disturbed later in the disease process than time.</a:t>
            </a:r>
          </a:p>
          <a:p>
            <a:r>
              <a:rPr lang="en-US" sz="5400" dirty="0"/>
              <a:t>Disorientation in time and loss of intellectual grasp (situational disorientation) usually occur first in a progressive illness; disorientation in place usually occurs later and, in person, last of all.</a:t>
            </a:r>
            <a:endParaRPr lang="en-IN" sz="5400" dirty="0"/>
          </a:p>
          <a:p>
            <a:pPr marL="0" indent="0" algn="ctr">
              <a:buNone/>
            </a:pPr>
            <a:endParaRPr lang="en-IN" sz="5400" dirty="0"/>
          </a:p>
        </p:txBody>
      </p:sp>
    </p:spTree>
    <p:extLst>
      <p:ext uri="{BB962C8B-B14F-4D97-AF65-F5344CB8AC3E}">
        <p14:creationId xmlns:p14="http://schemas.microsoft.com/office/powerpoint/2010/main" val="3409897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ED069-3FEC-1ADF-0B67-85AD2C4145D2}"/>
              </a:ext>
            </a:extLst>
          </p:cNvPr>
          <p:cNvSpPr>
            <a:spLocks noGrp="1"/>
          </p:cNvSpPr>
          <p:nvPr>
            <p:ph idx="1"/>
          </p:nvPr>
        </p:nvSpPr>
        <p:spPr>
          <a:xfrm>
            <a:off x="953729" y="1061884"/>
            <a:ext cx="10422194" cy="4137369"/>
          </a:xfrm>
        </p:spPr>
        <p:txBody>
          <a:bodyPr/>
          <a:lstStyle/>
          <a:p>
            <a:r>
              <a:rPr lang="en-IN" dirty="0"/>
              <a:t>Delusions that Mimic Disorientation:</a:t>
            </a:r>
            <a:r>
              <a:rPr lang="en-US" dirty="0"/>
              <a:t> Delusions of misorientation have the features of a delusion: a person on the ward may believe himself to be in prison, and a visiting relative may be considered to be an interrogator from the Gestapo.</a:t>
            </a:r>
          </a:p>
          <a:p>
            <a:r>
              <a:rPr lang="en-IN" dirty="0"/>
              <a:t>Dissociation and Disorientation</a:t>
            </a:r>
            <a:r>
              <a:rPr lang="en-US" dirty="0"/>
              <a:t>: Hysterical dissociation may mimic  with apparent disorientation. A patient is described in the next chapter who lived in Birmingham, United Kingdom, but who found himself after a hysterical fugue in Montreal. Although apparently disorientated, he actually showed an </a:t>
            </a:r>
            <a:r>
              <a:rPr lang="en-US" dirty="0" err="1"/>
              <a:t>abnor</a:t>
            </a:r>
            <a:r>
              <a:rPr lang="en-US" dirty="0"/>
              <a:t> </a:t>
            </a:r>
            <a:r>
              <a:rPr lang="en-US" dirty="0" err="1"/>
              <a:t>mality</a:t>
            </a:r>
            <a:r>
              <a:rPr lang="en-US" dirty="0"/>
              <a:t> of memory as part of a dissociative state.</a:t>
            </a:r>
            <a:endParaRPr lang="en-IN" dirty="0"/>
          </a:p>
        </p:txBody>
      </p:sp>
    </p:spTree>
    <p:extLst>
      <p:ext uri="{BB962C8B-B14F-4D97-AF65-F5344CB8AC3E}">
        <p14:creationId xmlns:p14="http://schemas.microsoft.com/office/powerpoint/2010/main" val="3877915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5EA6-EFCA-FBF9-8345-750049234CC0}"/>
              </a:ext>
            </a:extLst>
          </p:cNvPr>
          <p:cNvSpPr>
            <a:spLocks noGrp="1"/>
          </p:cNvSpPr>
          <p:nvPr>
            <p:ph type="title"/>
          </p:nvPr>
        </p:nvSpPr>
        <p:spPr>
          <a:xfrm>
            <a:off x="2054155" y="0"/>
            <a:ext cx="7729728" cy="953729"/>
          </a:xfrm>
        </p:spPr>
        <p:txBody>
          <a:bodyPr>
            <a:normAutofit fontScale="90000"/>
          </a:bodyPr>
          <a:lstStyle/>
          <a:p>
            <a:br>
              <a:rPr lang="en-US" sz="2800" dirty="0"/>
            </a:br>
            <a:r>
              <a:rPr lang="en-US" sz="2800" dirty="0"/>
              <a:t>ATTENTION AND CONCENTRATION</a:t>
            </a:r>
            <a:br>
              <a:rPr lang="en-IN" sz="2800" dirty="0"/>
            </a:br>
            <a:endParaRPr lang="en-IN" dirty="0"/>
          </a:p>
        </p:txBody>
      </p:sp>
      <p:sp>
        <p:nvSpPr>
          <p:cNvPr id="6" name="Content Placeholder 2">
            <a:extLst>
              <a:ext uri="{FF2B5EF4-FFF2-40B4-BE49-F238E27FC236}">
                <a16:creationId xmlns:a16="http://schemas.microsoft.com/office/drawing/2014/main" id="{3FB04FA6-34FE-C148-FBF0-B699A1BD13A4}"/>
              </a:ext>
            </a:extLst>
          </p:cNvPr>
          <p:cNvSpPr txBox="1">
            <a:spLocks/>
          </p:cNvSpPr>
          <p:nvPr/>
        </p:nvSpPr>
        <p:spPr>
          <a:xfrm>
            <a:off x="550605" y="1337186"/>
            <a:ext cx="11307098" cy="52995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Attention is the patient's ability to attend to a specific stimulus without being distracted by extraneous internal or environmental stimuli.</a:t>
            </a:r>
          </a:p>
          <a:p>
            <a:r>
              <a:rPr lang="en-US" dirty="0"/>
              <a:t>Attention is the </a:t>
            </a:r>
            <a:r>
              <a:rPr lang="en-US" b="1" dirty="0"/>
              <a:t>active or passive </a:t>
            </a:r>
            <a:r>
              <a:rPr lang="en-US" dirty="0"/>
              <a:t>focusing of consciousness on an experience such as sensory inputs, motor </a:t>
            </a:r>
            <a:r>
              <a:rPr lang="en-US" dirty="0" err="1"/>
              <a:t>programmes</a:t>
            </a:r>
            <a:r>
              <a:rPr lang="en-US" dirty="0"/>
              <a:t>, memories or internal representations.</a:t>
            </a:r>
          </a:p>
          <a:p>
            <a:r>
              <a:rPr lang="en-US" dirty="0"/>
              <a:t>Inattention and distractibility can significantly impair a patient's performance on the more demanding tasks of new learning, calculating, and verbal abstraction.</a:t>
            </a:r>
          </a:p>
          <a:p>
            <a:r>
              <a:rPr lang="en-US" b="1" dirty="0"/>
              <a:t>Voluntary attention</a:t>
            </a:r>
            <a:r>
              <a:rPr lang="en-US" dirty="0"/>
              <a:t> occurs when the subject focuses his attention on an internal or external event; involuntary when the event attracts the subject’s attention without his conscious effort.</a:t>
            </a:r>
          </a:p>
          <a:p>
            <a:r>
              <a:rPr lang="en-US" dirty="0"/>
              <a:t>In </a:t>
            </a:r>
            <a:r>
              <a:rPr lang="en-US" b="1" dirty="0"/>
              <a:t>Passive attention</a:t>
            </a:r>
            <a:r>
              <a:rPr lang="en-US" dirty="0"/>
              <a:t>, the subject responds to, for example, a loud noise, whereas in active attention, an individual’s prior expectations and goals determine in a top-down fashion what is attended to </a:t>
            </a:r>
          </a:p>
          <a:p>
            <a:r>
              <a:rPr lang="en-US" dirty="0"/>
              <a:t>The term "vigilance," however, has been used interchangeably with both "sustained attention" (focusing on one stimulus over an extended period of time) and also with the more common concept of "watchfulness" or "alert ness.“</a:t>
            </a:r>
          </a:p>
          <a:p>
            <a:r>
              <a:rPr lang="en-US" dirty="0"/>
              <a:t>Vigilance in the sense of alertness refers to a more basic arousal process in which the awake patient can respond to any stimulus appearing in the env</a:t>
            </a:r>
          </a:p>
          <a:p>
            <a:r>
              <a:rPr lang="en-US" dirty="0"/>
              <a:t>This aspect of attention is usually referred to as </a:t>
            </a:r>
            <a:r>
              <a:rPr lang="en-US" b="1" dirty="0"/>
              <a:t>concentration.</a:t>
            </a:r>
            <a:endParaRPr lang="en-IN" dirty="0"/>
          </a:p>
          <a:p>
            <a:endParaRPr lang="en-IN" dirty="0"/>
          </a:p>
        </p:txBody>
      </p:sp>
    </p:spTree>
    <p:extLst>
      <p:ext uri="{BB962C8B-B14F-4D97-AF65-F5344CB8AC3E}">
        <p14:creationId xmlns:p14="http://schemas.microsoft.com/office/powerpoint/2010/main" val="3779624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54595F-32D8-0604-AECA-C75373696739}"/>
              </a:ext>
            </a:extLst>
          </p:cNvPr>
          <p:cNvPicPr>
            <a:picLocks noGrp="1" noChangeAspect="1"/>
          </p:cNvPicPr>
          <p:nvPr>
            <p:ph idx="1"/>
          </p:nvPr>
        </p:nvPicPr>
        <p:blipFill>
          <a:blip r:embed="rId2"/>
          <a:stretch>
            <a:fillRect/>
          </a:stretch>
        </p:blipFill>
        <p:spPr>
          <a:xfrm>
            <a:off x="818929" y="825911"/>
            <a:ext cx="10961620" cy="4473676"/>
          </a:xfrm>
        </p:spPr>
      </p:pic>
    </p:spTree>
    <p:extLst>
      <p:ext uri="{BB962C8B-B14F-4D97-AF65-F5344CB8AC3E}">
        <p14:creationId xmlns:p14="http://schemas.microsoft.com/office/powerpoint/2010/main" val="116328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9307B9-F93D-F8C6-AC32-2206B61C6DE8}"/>
              </a:ext>
            </a:extLst>
          </p:cNvPr>
          <p:cNvPicPr>
            <a:picLocks noChangeAspect="1"/>
          </p:cNvPicPr>
          <p:nvPr/>
        </p:nvPicPr>
        <p:blipFill>
          <a:blip r:embed="rId2"/>
          <a:stretch>
            <a:fillRect/>
          </a:stretch>
        </p:blipFill>
        <p:spPr>
          <a:xfrm>
            <a:off x="2083597" y="228814"/>
            <a:ext cx="8024805" cy="6629186"/>
          </a:xfrm>
          <a:prstGeom prst="rect">
            <a:avLst/>
          </a:prstGeom>
        </p:spPr>
      </p:pic>
    </p:spTree>
    <p:extLst>
      <p:ext uri="{BB962C8B-B14F-4D97-AF65-F5344CB8AC3E}">
        <p14:creationId xmlns:p14="http://schemas.microsoft.com/office/powerpoint/2010/main" val="402394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6F60-D6F7-58CC-F816-EB9D4B27DAF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259F45DE-6CE5-40B8-DC02-75C6908177EA}"/>
              </a:ext>
            </a:extLst>
          </p:cNvPr>
          <p:cNvSpPr>
            <a:spLocks noGrp="1"/>
          </p:cNvSpPr>
          <p:nvPr>
            <p:ph idx="1"/>
          </p:nvPr>
        </p:nvSpPr>
        <p:spPr>
          <a:xfrm>
            <a:off x="698089" y="2638044"/>
            <a:ext cx="10726995" cy="3101983"/>
          </a:xfrm>
        </p:spPr>
        <p:txBody>
          <a:bodyPr/>
          <a:lstStyle/>
          <a:p>
            <a:r>
              <a:rPr lang="en-US" dirty="0"/>
              <a:t>The concept of inattention (distractibility) is applied to two distinct clinical situations.</a:t>
            </a:r>
          </a:p>
          <a:p>
            <a:r>
              <a:rPr lang="en-US" dirty="0"/>
              <a:t> The first is when the patient is clinically inattentive or is unable to sustain sufficient attention to succeed in the simple tests of attention discussed subsequently. </a:t>
            </a:r>
          </a:p>
          <a:p>
            <a:r>
              <a:rPr lang="en-US" dirty="0"/>
              <a:t>The second situation is when the patient has specific unilateral inattention (neglect) to stimuli on the side of the body opposite a brain lesion. </a:t>
            </a:r>
            <a:endParaRPr lang="en-IN" dirty="0"/>
          </a:p>
        </p:txBody>
      </p:sp>
    </p:spTree>
    <p:extLst>
      <p:ext uri="{BB962C8B-B14F-4D97-AF65-F5344CB8AC3E}">
        <p14:creationId xmlns:p14="http://schemas.microsoft.com/office/powerpoint/2010/main" val="2607431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5748-4E0D-BB63-8DD6-1330A0375A68}"/>
              </a:ext>
            </a:extLst>
          </p:cNvPr>
          <p:cNvSpPr>
            <a:spLocks noGrp="1"/>
          </p:cNvSpPr>
          <p:nvPr>
            <p:ph type="title"/>
          </p:nvPr>
        </p:nvSpPr>
        <p:spPr>
          <a:xfrm>
            <a:off x="2231136" y="296098"/>
            <a:ext cx="7729728" cy="1188720"/>
          </a:xfrm>
        </p:spPr>
        <p:txBody>
          <a:bodyPr/>
          <a:lstStyle/>
          <a:p>
            <a:r>
              <a:rPr lang="en-US" dirty="0"/>
              <a:t>ALTERATION OF THE DEGREE OF ATTENTION</a:t>
            </a:r>
            <a:endParaRPr lang="en-IN" dirty="0"/>
          </a:p>
        </p:txBody>
      </p:sp>
      <p:sp>
        <p:nvSpPr>
          <p:cNvPr id="3" name="Content Placeholder 2">
            <a:extLst>
              <a:ext uri="{FF2B5EF4-FFF2-40B4-BE49-F238E27FC236}">
                <a16:creationId xmlns:a16="http://schemas.microsoft.com/office/drawing/2014/main" id="{6CB85B41-BEDC-F4DB-E281-E4890E179C0C}"/>
              </a:ext>
            </a:extLst>
          </p:cNvPr>
          <p:cNvSpPr>
            <a:spLocks noGrp="1"/>
          </p:cNvSpPr>
          <p:nvPr>
            <p:ph idx="1"/>
          </p:nvPr>
        </p:nvSpPr>
        <p:spPr>
          <a:xfrm>
            <a:off x="334297" y="1622324"/>
            <a:ext cx="11572568" cy="4847302"/>
          </a:xfrm>
        </p:spPr>
        <p:txBody>
          <a:bodyPr>
            <a:normAutofit/>
          </a:bodyPr>
          <a:lstStyle/>
          <a:p>
            <a:r>
              <a:rPr lang="en-US" dirty="0"/>
              <a:t>Attention is decreased in normal people in sleep, dreams, hypnotic states, fatigue and boredom. </a:t>
            </a:r>
          </a:p>
          <a:p>
            <a:r>
              <a:rPr lang="en-US" dirty="0"/>
              <a:t>It may be pathologically decreased in organic states, usually with lowering of consciousness, for instance with head injury, acute toxic confusional states such as drug- and alcohol-induced conditions, epilepsy, raised intracranial pressure and brainstem lesions. </a:t>
            </a:r>
          </a:p>
          <a:p>
            <a:r>
              <a:rPr lang="en-US" dirty="0"/>
              <a:t>In psychogenic states, attention may be altered, for example diminished in hysterical dissociation.</a:t>
            </a:r>
          </a:p>
          <a:p>
            <a:r>
              <a:rPr lang="en-US" dirty="0"/>
              <a:t> Narrowing of attention is also prominent in depressive illness, in which the morbid mood state results in attention being limited to a restricted number of themes – mostly unhappy.</a:t>
            </a:r>
          </a:p>
          <a:p>
            <a:r>
              <a:rPr lang="en-US" dirty="0"/>
              <a:t>A severe deficit of attention is a prominent feature in the hyperkinetic disorders in childhood but which also occur in adult.</a:t>
            </a:r>
          </a:p>
          <a:p>
            <a:r>
              <a:rPr lang="en-US" dirty="0"/>
              <a:t>Observation of the child’s behavior by adults such as parents or teachers concentrates on three aspects: inattention, impulsiveness and hyperactivity.</a:t>
            </a:r>
          </a:p>
          <a:p>
            <a:r>
              <a:rPr lang="en-US" dirty="0"/>
              <a:t>This is a feature of mania and hypomania and also occurs in organic states. These features combine to show the symptoms of distractibility, which is prominent in mania and some organic states. </a:t>
            </a:r>
            <a:endParaRPr lang="en-IN" dirty="0"/>
          </a:p>
          <a:p>
            <a:endParaRPr lang="en-IN" dirty="0"/>
          </a:p>
        </p:txBody>
      </p:sp>
    </p:spTree>
    <p:extLst>
      <p:ext uri="{BB962C8B-B14F-4D97-AF65-F5344CB8AC3E}">
        <p14:creationId xmlns:p14="http://schemas.microsoft.com/office/powerpoint/2010/main" val="2283973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B8E292-BAFC-2DC8-9F3C-5ED813C7A9F9}"/>
              </a:ext>
            </a:extLst>
          </p:cNvPr>
          <p:cNvSpPr>
            <a:spLocks noGrp="1"/>
          </p:cNvSpPr>
          <p:nvPr>
            <p:ph idx="1"/>
          </p:nvPr>
        </p:nvSpPr>
        <p:spPr>
          <a:xfrm>
            <a:off x="496529" y="258638"/>
            <a:ext cx="11198942" cy="1874962"/>
          </a:xfrm>
        </p:spPr>
        <p:txBody>
          <a:bodyPr/>
          <a:lstStyle/>
          <a:p>
            <a:r>
              <a:rPr lang="en-US" dirty="0"/>
              <a:t>Narrowing of attention entails the ability of the subject to focus on a small part of the field of awareness and occurs in conditions in which involuntary attention is directed elsewhere – by hallucinations, by delusions or by strong emotion. </a:t>
            </a:r>
          </a:p>
          <a:p>
            <a:r>
              <a:rPr lang="en-US" dirty="0"/>
              <a:t>After an unprofitable conversation with a patient with schizophrenia in which she repeatedly ignored questions, she said, ‘I wish you would not interrupt when I am being given my instructions’.</a:t>
            </a:r>
            <a:endParaRPr lang="en-IN" dirty="0"/>
          </a:p>
        </p:txBody>
      </p:sp>
      <p:sp>
        <p:nvSpPr>
          <p:cNvPr id="4" name="Title 1">
            <a:extLst>
              <a:ext uri="{FF2B5EF4-FFF2-40B4-BE49-F238E27FC236}">
                <a16:creationId xmlns:a16="http://schemas.microsoft.com/office/drawing/2014/main" id="{674DE4FA-AD6B-784E-0B91-3D2287BD3A95}"/>
              </a:ext>
            </a:extLst>
          </p:cNvPr>
          <p:cNvSpPr>
            <a:spLocks noGrp="1"/>
          </p:cNvSpPr>
          <p:nvPr>
            <p:ph type="title"/>
          </p:nvPr>
        </p:nvSpPr>
        <p:spPr>
          <a:xfrm>
            <a:off x="2231136" y="2133600"/>
            <a:ext cx="7729728" cy="629265"/>
          </a:xfrm>
        </p:spPr>
        <p:txBody>
          <a:bodyPr>
            <a:normAutofit fontScale="90000"/>
          </a:bodyPr>
          <a:lstStyle/>
          <a:p>
            <a:r>
              <a:rPr lang="en-IN" dirty="0"/>
              <a:t>PSYCHOSIS AND ATTENTION</a:t>
            </a:r>
          </a:p>
        </p:txBody>
      </p:sp>
      <p:sp>
        <p:nvSpPr>
          <p:cNvPr id="5" name="TextBox 4">
            <a:extLst>
              <a:ext uri="{FF2B5EF4-FFF2-40B4-BE49-F238E27FC236}">
                <a16:creationId xmlns:a16="http://schemas.microsoft.com/office/drawing/2014/main" id="{DDBA13BA-6A03-4484-F95F-5572DEEE13C6}"/>
              </a:ext>
            </a:extLst>
          </p:cNvPr>
          <p:cNvSpPr txBox="1"/>
          <p:nvPr/>
        </p:nvSpPr>
        <p:spPr>
          <a:xfrm>
            <a:off x="496530" y="3077497"/>
            <a:ext cx="1119894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Schizophrenia is associated with significant impairment in the control of selection, the ability to identify and attend to task-relevant inputs, whereas there may not be impairment of the implementation of selection – the processes that determine the processing of relevant informational inputs that in mood disorders, including bipolar mood disorders, during the acute phase as well as in the euthymic state there are demonstrable impairments in sustained attention and working memory.</a:t>
            </a:r>
          </a:p>
          <a:p>
            <a:pPr marL="285750" indent="-285750">
              <a:buFont typeface="Arial" panose="020B0604020202020204" pitchFamily="34" charset="0"/>
              <a:buChar char="•"/>
            </a:pPr>
            <a:r>
              <a:rPr lang="en-US" dirty="0"/>
              <a:t>Depressed mood is often associated with a preoccupation with gloomy thoughts to such an extent that concentration and attention are impaired. This suggests that attention, whether active or passive, is lured by negatively valued features of the individual’s inner or external world.</a:t>
            </a:r>
          </a:p>
          <a:p>
            <a:r>
              <a:rPr lang="en-US" dirty="0"/>
              <a:t>    acute anxiety often results in diminished attention.</a:t>
            </a:r>
            <a:endParaRPr lang="en-IN" dirty="0"/>
          </a:p>
          <a:p>
            <a:endParaRPr lang="en-IN" dirty="0"/>
          </a:p>
        </p:txBody>
      </p:sp>
    </p:spTree>
    <p:extLst>
      <p:ext uri="{BB962C8B-B14F-4D97-AF65-F5344CB8AC3E}">
        <p14:creationId xmlns:p14="http://schemas.microsoft.com/office/powerpoint/2010/main" val="2741438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FE14-B6DF-9664-1923-BF09AFFD0E4C}"/>
              </a:ext>
            </a:extLst>
          </p:cNvPr>
          <p:cNvSpPr>
            <a:spLocks noGrp="1"/>
          </p:cNvSpPr>
          <p:nvPr>
            <p:ph type="title"/>
          </p:nvPr>
        </p:nvSpPr>
        <p:spPr>
          <a:xfrm>
            <a:off x="2152478" y="286119"/>
            <a:ext cx="7729728" cy="746268"/>
          </a:xfrm>
        </p:spPr>
        <p:txBody>
          <a:bodyPr>
            <a:normAutofit fontScale="90000"/>
          </a:bodyPr>
          <a:lstStyle/>
          <a:p>
            <a:r>
              <a:rPr lang="en-IN" dirty="0"/>
              <a:t>EVALUATION</a:t>
            </a:r>
          </a:p>
        </p:txBody>
      </p:sp>
      <p:sp>
        <p:nvSpPr>
          <p:cNvPr id="3" name="Content Placeholder 2">
            <a:extLst>
              <a:ext uri="{FF2B5EF4-FFF2-40B4-BE49-F238E27FC236}">
                <a16:creationId xmlns:a16="http://schemas.microsoft.com/office/drawing/2014/main" id="{5A0C72CD-D1F0-7DC5-FD96-FC0DB6C26506}"/>
              </a:ext>
            </a:extLst>
          </p:cNvPr>
          <p:cNvSpPr>
            <a:spLocks noGrp="1"/>
          </p:cNvSpPr>
          <p:nvPr>
            <p:ph idx="1"/>
          </p:nvPr>
        </p:nvSpPr>
        <p:spPr>
          <a:xfrm>
            <a:off x="432619" y="1474839"/>
            <a:ext cx="11523407" cy="5018036"/>
          </a:xfrm>
        </p:spPr>
        <p:txBody>
          <a:bodyPr>
            <a:normAutofit/>
          </a:bodyPr>
          <a:lstStyle/>
          <a:p>
            <a:r>
              <a:rPr lang="en-US" b="1" dirty="0"/>
              <a:t>Digit Repetition </a:t>
            </a:r>
          </a:p>
          <a:p>
            <a:r>
              <a:rPr lang="en-US" dirty="0"/>
              <a:t>The patient's basic level of attention can be readily assessed by using the Digit Repetition Test.</a:t>
            </a:r>
          </a:p>
          <a:p>
            <a:r>
              <a:rPr lang="en-US" dirty="0"/>
              <a:t> Adequate performance on this task ensures that the patient is able to attend to a verbal stimulus and to sustain attention for the period of time required to repeat the digits.</a:t>
            </a:r>
          </a:p>
          <a:p>
            <a:r>
              <a:rPr lang="en-US" dirty="0"/>
              <a:t> In patients with a significant language disorder (aphasia), this task and the "A" Random Letter Test for sustained attention, which follows, cannot be validly applied to assess attention.</a:t>
            </a:r>
          </a:p>
          <a:p>
            <a:r>
              <a:rPr lang="en-US" dirty="0"/>
              <a:t> DIRECTIONS: Tell the patient: "I am going to say some simple numbers. Listen carefully and when I am finished, say the numbers after me." Present the digits in a normal tone of voice at a rate of one digit per second. </a:t>
            </a:r>
          </a:p>
          <a:p>
            <a:r>
              <a:rPr lang="en-US" dirty="0"/>
              <a:t>Take care not to group digits either in pairs (e.g., 2-6, 5-9) or in sequences that could serve as an aid to repetition (e.g., in telephone number form, 376 8439).</a:t>
            </a:r>
          </a:p>
          <a:p>
            <a:r>
              <a:rPr lang="en-US" dirty="0"/>
              <a:t> Numbers should be presented randomly without natural sequences (e.g., not 2-4-6-8). Begin with a two-number sequence, and continue until the patient fails to repeat all the numbers correctly.</a:t>
            </a:r>
            <a:endParaRPr lang="en-IN" dirty="0"/>
          </a:p>
        </p:txBody>
      </p:sp>
    </p:spTree>
    <p:extLst>
      <p:ext uri="{BB962C8B-B14F-4D97-AF65-F5344CB8AC3E}">
        <p14:creationId xmlns:p14="http://schemas.microsoft.com/office/powerpoint/2010/main" val="269802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62589"/>
            <a:ext cx="7729728" cy="1188720"/>
          </a:xfrm>
        </p:spPr>
        <p:txBody>
          <a:bodyPr/>
          <a:lstStyle/>
          <a:p>
            <a:r>
              <a:rPr lang="en-IN" altLang="en-US" dirty="0"/>
              <a:t>Scales of assessing Cognition</a:t>
            </a:r>
          </a:p>
        </p:txBody>
      </p:sp>
      <p:sp>
        <p:nvSpPr>
          <p:cNvPr id="3" name="Content Placeholder 2"/>
          <p:cNvSpPr>
            <a:spLocks noGrp="1"/>
          </p:cNvSpPr>
          <p:nvPr>
            <p:ph idx="1"/>
          </p:nvPr>
        </p:nvSpPr>
        <p:spPr>
          <a:xfrm>
            <a:off x="838200" y="2019935"/>
            <a:ext cx="10515600" cy="4599940"/>
          </a:xfrm>
        </p:spPr>
        <p:txBody>
          <a:bodyPr>
            <a:normAutofit/>
          </a:bodyPr>
          <a:lstStyle/>
          <a:p>
            <a:r>
              <a:rPr lang="en-US" dirty="0"/>
              <a:t>Most</a:t>
            </a:r>
            <a:r>
              <a:rPr lang="en-IN" altLang="en-US" dirty="0" err="1"/>
              <a:t>ly</a:t>
            </a:r>
            <a:r>
              <a:rPr lang="en-US" dirty="0"/>
              <a:t> involve cognitive testing and provide objective, quantifiable data. However, scores vary by educational level in subjects</a:t>
            </a:r>
            <a:r>
              <a:rPr lang="en-IN" altLang="en-US" dirty="0"/>
              <a:t>.</a:t>
            </a:r>
            <a:endParaRPr lang="en-US" dirty="0"/>
          </a:p>
          <a:p>
            <a:pPr marL="0" indent="0">
              <a:buNone/>
            </a:pPr>
            <a:r>
              <a:rPr lang="en-IN" altLang="en-US" u="sng" dirty="0"/>
              <a:t>1.</a:t>
            </a:r>
            <a:r>
              <a:rPr lang="en-US" u="sng" dirty="0"/>
              <a:t>Mini-Mental State Examination (MMSE)</a:t>
            </a:r>
            <a:endParaRPr lang="en-US" dirty="0"/>
          </a:p>
          <a:p>
            <a:r>
              <a:rPr lang="en-IN" altLang="en-US" dirty="0"/>
              <a:t>30-point cognitive test developed in the mid-1970s </a:t>
            </a:r>
          </a:p>
          <a:p>
            <a:r>
              <a:rPr lang="en-IN" altLang="en-US" dirty="0"/>
              <a:t>Bedside assessment of a broad array of cognitive </a:t>
            </a:r>
            <a:r>
              <a:rPr lang="en-IN" altLang="en-US" dirty="0" err="1"/>
              <a:t>function,including</a:t>
            </a:r>
            <a:r>
              <a:rPr lang="en-IN" altLang="en-US" dirty="0"/>
              <a:t> orientation, attention, memory, construction, and language.  </a:t>
            </a:r>
          </a:p>
          <a:p>
            <a:r>
              <a:rPr lang="en-IN" altLang="en-US" dirty="0"/>
              <a:t>Administered in less than 10 minutes.</a:t>
            </a:r>
          </a:p>
          <a:p>
            <a:r>
              <a:rPr lang="en-IN" altLang="en-US" dirty="0"/>
              <a:t>The MMSE has been extensively studied and shows excellent reliability when raters refer to consistent scoring rules.</a:t>
            </a:r>
          </a:p>
        </p:txBody>
      </p:sp>
      <p:sp>
        <p:nvSpPr>
          <p:cNvPr id="4" name="Footer Placeholder 3"/>
          <p:cNvSpPr>
            <a:spLocks noGrp="1"/>
          </p:cNvSpPr>
          <p:nvPr>
            <p:ph type="ftr" sz="quarter" idx="11"/>
          </p:nvPr>
        </p:nvSpPr>
        <p:spPr>
          <a:xfrm>
            <a:off x="7607300" y="6254750"/>
            <a:ext cx="4114800" cy="365125"/>
          </a:xfrm>
        </p:spPr>
        <p:txBody>
          <a:bodyPr/>
          <a:lstStyle/>
          <a:p>
            <a:r>
              <a:rPr lang="en-IN" altLang="en-US">
                <a:sym typeface="+mn-ea"/>
              </a:rPr>
              <a:t>Psychology Today:An Introduction,7th Edition Chapter 10</a:t>
            </a:r>
            <a:endParaRPr lang="en-IN" altLang="en-US"/>
          </a:p>
          <a:p>
            <a:endParaRPr lang="en-US"/>
          </a:p>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4D1DD6-BFDF-3C9E-B5AC-4E7138C5A87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SCORING: The patient of average intelligence can accurately repeat five to seven digits without difficulty. In a nonretarded patient without obvious aphasia, inability to repeat more than five digits indicates defective attention. Specific age-related norms for this task are readily available.1O,22,23</a:t>
            </a:r>
            <a:endParaRPr lang="en-IN" dirty="0"/>
          </a:p>
        </p:txBody>
      </p:sp>
      <p:pic>
        <p:nvPicPr>
          <p:cNvPr id="5" name="Picture 4">
            <a:extLst>
              <a:ext uri="{FF2B5EF4-FFF2-40B4-BE49-F238E27FC236}">
                <a16:creationId xmlns:a16="http://schemas.microsoft.com/office/drawing/2014/main" id="{7DC058FB-8F34-533C-BC5D-2AF3F9B298AE}"/>
              </a:ext>
            </a:extLst>
          </p:cNvPr>
          <p:cNvPicPr>
            <a:picLocks noChangeAspect="1"/>
          </p:cNvPicPr>
          <p:nvPr/>
        </p:nvPicPr>
        <p:blipFill>
          <a:blip r:embed="rId2"/>
          <a:stretch>
            <a:fillRect/>
          </a:stretch>
        </p:blipFill>
        <p:spPr>
          <a:xfrm>
            <a:off x="1843717" y="745390"/>
            <a:ext cx="6789006" cy="2994751"/>
          </a:xfrm>
          <a:prstGeom prst="rect">
            <a:avLst/>
          </a:prstGeom>
        </p:spPr>
      </p:pic>
    </p:spTree>
    <p:extLst>
      <p:ext uri="{BB962C8B-B14F-4D97-AF65-F5344CB8AC3E}">
        <p14:creationId xmlns:p14="http://schemas.microsoft.com/office/powerpoint/2010/main" val="3754515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BF5D-25F9-7EAE-8604-19FCC0D9C3F5}"/>
              </a:ext>
            </a:extLst>
          </p:cNvPr>
          <p:cNvSpPr>
            <a:spLocks noGrp="1"/>
          </p:cNvSpPr>
          <p:nvPr>
            <p:ph type="title"/>
          </p:nvPr>
        </p:nvSpPr>
        <p:spPr>
          <a:xfrm>
            <a:off x="2231136" y="227272"/>
            <a:ext cx="7729728" cy="628134"/>
          </a:xfrm>
        </p:spPr>
        <p:txBody>
          <a:bodyPr>
            <a:normAutofit fontScale="90000"/>
          </a:bodyPr>
          <a:lstStyle/>
          <a:p>
            <a:r>
              <a:rPr lang="en-IN" dirty="0"/>
              <a:t>Sustained Attention</a:t>
            </a:r>
          </a:p>
        </p:txBody>
      </p:sp>
      <p:sp>
        <p:nvSpPr>
          <p:cNvPr id="3" name="Content Placeholder 2">
            <a:extLst>
              <a:ext uri="{FF2B5EF4-FFF2-40B4-BE49-F238E27FC236}">
                <a16:creationId xmlns:a16="http://schemas.microsoft.com/office/drawing/2014/main" id="{651BD650-D987-1472-6A09-4768A123D895}"/>
              </a:ext>
            </a:extLst>
          </p:cNvPr>
          <p:cNvSpPr>
            <a:spLocks noGrp="1"/>
          </p:cNvSpPr>
          <p:nvPr>
            <p:ph idx="1"/>
          </p:nvPr>
        </p:nvSpPr>
        <p:spPr>
          <a:xfrm>
            <a:off x="403122" y="993060"/>
            <a:ext cx="11474246" cy="865237"/>
          </a:xfrm>
        </p:spPr>
        <p:txBody>
          <a:bodyPr/>
          <a:lstStyle/>
          <a:p>
            <a:r>
              <a:rPr lang="en-US" dirty="0"/>
              <a:t>Tell the patient: "1 am going to read you a long series of letters. Whenever you hear the letter 'A,' indicate by tapping the desk." Read the following letter list in a normal tone at a rate of one letter per second. </a:t>
            </a:r>
          </a:p>
          <a:p>
            <a:endParaRPr lang="en-IN" dirty="0"/>
          </a:p>
        </p:txBody>
      </p:sp>
      <p:pic>
        <p:nvPicPr>
          <p:cNvPr id="5" name="Picture 4">
            <a:extLst>
              <a:ext uri="{FF2B5EF4-FFF2-40B4-BE49-F238E27FC236}">
                <a16:creationId xmlns:a16="http://schemas.microsoft.com/office/drawing/2014/main" id="{0D045D55-0606-09EB-B697-078399443CA0}"/>
              </a:ext>
            </a:extLst>
          </p:cNvPr>
          <p:cNvPicPr>
            <a:picLocks noChangeAspect="1"/>
          </p:cNvPicPr>
          <p:nvPr/>
        </p:nvPicPr>
        <p:blipFill>
          <a:blip r:embed="rId2"/>
          <a:stretch>
            <a:fillRect/>
          </a:stretch>
        </p:blipFill>
        <p:spPr>
          <a:xfrm>
            <a:off x="2076259" y="1752933"/>
            <a:ext cx="7382164" cy="1373725"/>
          </a:xfrm>
          <a:prstGeom prst="rect">
            <a:avLst/>
          </a:prstGeom>
        </p:spPr>
      </p:pic>
      <p:sp>
        <p:nvSpPr>
          <p:cNvPr id="4" name="Content Placeholder 2">
            <a:extLst>
              <a:ext uri="{FF2B5EF4-FFF2-40B4-BE49-F238E27FC236}">
                <a16:creationId xmlns:a16="http://schemas.microsoft.com/office/drawing/2014/main" id="{9C6896C5-E805-D250-CF9A-DC1F749E5D72}"/>
              </a:ext>
            </a:extLst>
          </p:cNvPr>
          <p:cNvSpPr txBox="1">
            <a:spLocks/>
          </p:cNvSpPr>
          <p:nvPr/>
        </p:nvSpPr>
        <p:spPr>
          <a:xfrm>
            <a:off x="403122" y="3254476"/>
            <a:ext cx="11454580" cy="32383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SCORING: The average person should complete the task without error (x = 0.2); a sample of randomly selected brain-damaged patients made an average of 10 errors. </a:t>
            </a:r>
          </a:p>
          <a:p>
            <a:r>
              <a:rPr lang="en-US" dirty="0"/>
              <a:t> Examples of common organic errors are (1) failure to indicate when the target letter has been presented</a:t>
            </a:r>
          </a:p>
          <a:p>
            <a:r>
              <a:rPr lang="en-US" dirty="0"/>
              <a:t>(2) indication made when a nontarget letter has been presented; and </a:t>
            </a:r>
          </a:p>
          <a:p>
            <a:r>
              <a:rPr lang="en-US" dirty="0"/>
              <a:t>(3) failure to stop tapping with the presentation of subsequent nontarget letters (perseveration error).</a:t>
            </a:r>
          </a:p>
          <a:p>
            <a:r>
              <a:rPr lang="en-US" dirty="0"/>
              <a:t> Another attention test that has been traditionally included in mental status examinations is the </a:t>
            </a:r>
            <a:r>
              <a:rPr lang="en-US" b="1" dirty="0"/>
              <a:t>Serial Sevens Subtraction Test </a:t>
            </a:r>
            <a:r>
              <a:rPr lang="en-US" dirty="0"/>
              <a:t>(e.g., counting back ward from 100 by 7s: 100, 93, 86, ... ). Results of studies of performance by normal people suggest that errors on this test may be influenced by intellectual capability, education, calculating ability, or socioeconomic status, rather than indicating a pathologic process.</a:t>
            </a:r>
          </a:p>
          <a:p>
            <a:r>
              <a:rPr lang="en-US" dirty="0"/>
              <a:t>Excellent performance indicates ad equate attention or mental control, but failure may reflect any of a number of problems, inattention being but one. In general, this test has proved of limited validity. </a:t>
            </a:r>
            <a:endParaRPr lang="en-IN" dirty="0"/>
          </a:p>
        </p:txBody>
      </p:sp>
    </p:spTree>
    <p:extLst>
      <p:ext uri="{BB962C8B-B14F-4D97-AF65-F5344CB8AC3E}">
        <p14:creationId xmlns:p14="http://schemas.microsoft.com/office/powerpoint/2010/main" val="724668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F767-2179-4E6C-F9EC-88699BE86500}"/>
              </a:ext>
            </a:extLst>
          </p:cNvPr>
          <p:cNvSpPr>
            <a:spLocks noGrp="1"/>
          </p:cNvSpPr>
          <p:nvPr>
            <p:ph type="title"/>
          </p:nvPr>
        </p:nvSpPr>
        <p:spPr>
          <a:xfrm>
            <a:off x="838200" y="18255"/>
            <a:ext cx="10515600" cy="1325563"/>
          </a:xfrm>
        </p:spPr>
        <p:txBody>
          <a:bodyPr/>
          <a:lstStyle/>
          <a:p>
            <a:r>
              <a:rPr lang="en-IN" dirty="0"/>
              <a:t>Unilateral Inattention </a:t>
            </a:r>
          </a:p>
        </p:txBody>
      </p:sp>
      <p:sp>
        <p:nvSpPr>
          <p:cNvPr id="3" name="Content Placeholder 2">
            <a:extLst>
              <a:ext uri="{FF2B5EF4-FFF2-40B4-BE49-F238E27FC236}">
                <a16:creationId xmlns:a16="http://schemas.microsoft.com/office/drawing/2014/main" id="{A1F8CDEE-844E-7C93-976A-AE075DEA2D7A}"/>
              </a:ext>
            </a:extLst>
          </p:cNvPr>
          <p:cNvSpPr>
            <a:spLocks noGrp="1"/>
          </p:cNvSpPr>
          <p:nvPr>
            <p:ph idx="1"/>
          </p:nvPr>
        </p:nvSpPr>
        <p:spPr>
          <a:xfrm>
            <a:off x="730044" y="1740309"/>
            <a:ext cx="10872019" cy="4218039"/>
          </a:xfrm>
        </p:spPr>
        <p:txBody>
          <a:bodyPr>
            <a:normAutofit/>
          </a:bodyPr>
          <a:lstStyle/>
          <a:p>
            <a:r>
              <a:rPr lang="en-US" dirty="0"/>
              <a:t>Unilateral inattention (suppression or extinction) should be tested during the routine sensory examination by using double (bilateral) simultaneous stimulation.</a:t>
            </a:r>
          </a:p>
          <a:p>
            <a:r>
              <a:rPr lang="en-US" dirty="0"/>
              <a:t>DIRECTIONS: Double simultaneous stimulation is tested in all major sensory modalities. </a:t>
            </a:r>
          </a:p>
          <a:p>
            <a:r>
              <a:rPr lang="en-US" dirty="0"/>
              <a:t>In tactile testing, corresponding points on both sides of the body are touched simultaneously with equal intensity. Visual testing is done by having the patient face the examiner and fix his or her gaze at a point on the examiner's face. The examiner then wiggles a finger in right and left </a:t>
            </a:r>
            <a:r>
              <a:rPr lang="en-US" dirty="0" err="1"/>
              <a:t>peiripheral</a:t>
            </a:r>
            <a:r>
              <a:rPr lang="en-US" dirty="0"/>
              <a:t> fields. Auditory testing is carried out by having the examiner stand behind the patient and provide a stimulus of equal intensity to each ear.</a:t>
            </a:r>
          </a:p>
          <a:p>
            <a:r>
              <a:rPr lang="en-US" dirty="0"/>
              <a:t> Before undertaking bilateral simultaneous stimulation, the examiner must ensure that basic sensation for each modality is intact bilaterally. </a:t>
            </a:r>
          </a:p>
          <a:p>
            <a:r>
              <a:rPr lang="en-US" dirty="0"/>
              <a:t>If one side is inferior on unilateral testing, defects found during simultaneous testing would not necessarily reflect inattention. </a:t>
            </a:r>
            <a:endParaRPr lang="en-IN" dirty="0"/>
          </a:p>
        </p:txBody>
      </p:sp>
    </p:spTree>
    <p:extLst>
      <p:ext uri="{BB962C8B-B14F-4D97-AF65-F5344CB8AC3E}">
        <p14:creationId xmlns:p14="http://schemas.microsoft.com/office/powerpoint/2010/main" val="1844922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9EAE3-2AC5-8E57-9374-70B935143DED}"/>
              </a:ext>
            </a:extLst>
          </p:cNvPr>
          <p:cNvSpPr>
            <a:spLocks noGrp="1"/>
          </p:cNvSpPr>
          <p:nvPr>
            <p:ph idx="1"/>
          </p:nvPr>
        </p:nvSpPr>
        <p:spPr>
          <a:xfrm>
            <a:off x="481781" y="963562"/>
            <a:ext cx="11120284" cy="5447070"/>
          </a:xfrm>
        </p:spPr>
        <p:txBody>
          <a:bodyPr>
            <a:normAutofit/>
          </a:bodyPr>
          <a:lstStyle/>
          <a:p>
            <a:r>
              <a:rPr lang="en-US" dirty="0"/>
              <a:t>Extinction is present when the patient suppresses the stimuli from one side of the body. Extinction may occur in all modalities (polymodal neglect) or may be restricted to a single modality.</a:t>
            </a:r>
          </a:p>
          <a:p>
            <a:r>
              <a:rPr lang="en-US" dirty="0"/>
              <a:t> When extinction is elicited, the degree of inattention can be assessed by increasing the magnitude of the stimulus on the inattentive side.</a:t>
            </a:r>
          </a:p>
          <a:p>
            <a:r>
              <a:rPr lang="en-US" dirty="0"/>
              <a:t> When the double simultaneous stimulation includes one proximal and one distal stimulus, the distal stimulus tends to be neglected or extinguished. </a:t>
            </a:r>
          </a:p>
          <a:p>
            <a:r>
              <a:rPr lang="en-US" dirty="0"/>
              <a:t> This is particularly true when the proximal stimulus is the face and the distal one the hand.</a:t>
            </a:r>
          </a:p>
          <a:p>
            <a:r>
              <a:rPr lang="en-US" dirty="0"/>
              <a:t> Normal adults under 65 often extinguish the hand stimulus on the first trial but usually begin to identify both stimuli after several trials. </a:t>
            </a:r>
          </a:p>
          <a:p>
            <a:r>
              <a:rPr lang="en-US" dirty="0"/>
              <a:t>Patients with organic brain syndromes rarely recognize the hand stimulus even after as many as 10 trials.</a:t>
            </a:r>
          </a:p>
          <a:p>
            <a:r>
              <a:rPr lang="en-US" dirty="0"/>
              <a:t> This test (Face-Hand Test is a very useful simple test for organic disease. Some normal elderly individuals will also extinguish the hand stimulus; therefore, the test must be interpreted with caution in patients over 65.</a:t>
            </a:r>
            <a:endParaRPr lang="en-IN" dirty="0"/>
          </a:p>
        </p:txBody>
      </p:sp>
    </p:spTree>
    <p:extLst>
      <p:ext uri="{BB962C8B-B14F-4D97-AF65-F5344CB8AC3E}">
        <p14:creationId xmlns:p14="http://schemas.microsoft.com/office/powerpoint/2010/main" val="4155762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C9F7D7-CE90-CC71-EB1C-086B162E92A6}"/>
              </a:ext>
            </a:extLst>
          </p:cNvPr>
          <p:cNvSpPr>
            <a:spLocks noGrp="1"/>
          </p:cNvSpPr>
          <p:nvPr>
            <p:ph idx="1"/>
          </p:nvPr>
        </p:nvSpPr>
        <p:spPr>
          <a:xfrm>
            <a:off x="383457" y="442452"/>
            <a:ext cx="11464413" cy="6056671"/>
          </a:xfrm>
        </p:spPr>
        <p:txBody>
          <a:bodyPr>
            <a:normAutofit/>
          </a:bodyPr>
          <a:lstStyle/>
          <a:p>
            <a:r>
              <a:rPr lang="en-US" dirty="0"/>
              <a:t>The basic anatomic structures responsible for maintaining an alert state are the </a:t>
            </a:r>
            <a:r>
              <a:rPr lang="en-US" b="1" dirty="0"/>
              <a:t>brain stem reticular activating system and the diffuse thalamic projection system</a:t>
            </a:r>
            <a:endParaRPr lang="en-US" dirty="0"/>
          </a:p>
          <a:p>
            <a:r>
              <a:rPr lang="en-US" dirty="0"/>
              <a:t>Concentration while studying frequently requires conscious voluntary effort that is cortical in origin. The </a:t>
            </a:r>
            <a:r>
              <a:rPr lang="en-US" b="1" dirty="0"/>
              <a:t>limbic system </a:t>
            </a:r>
            <a:r>
              <a:rPr lang="en-US" dirty="0"/>
              <a:t>is also an integral part of the attention process; limbic input adds emotional importance to the object of attention. </a:t>
            </a:r>
          </a:p>
          <a:p>
            <a:r>
              <a:rPr lang="en-US" dirty="0"/>
              <a:t>Damage to the ascending activating system itself usually causes alterations in the level of consciousness. In such patients, alterations in attention are directly related to the more basic deficit in alertness.</a:t>
            </a:r>
          </a:p>
          <a:p>
            <a:r>
              <a:rPr lang="en-US" dirty="0"/>
              <a:t>Probably the most common cause of decreased attention and vigilance in a hospital population is delirium.</a:t>
            </a:r>
          </a:p>
          <a:p>
            <a:r>
              <a:rPr lang="en-US" dirty="0"/>
              <a:t> This dysfunction, in which all cells in the central nervous system are affected, is usually caused by metabolic disturbance, drug intoxication, postsurgical states, or systemic infection. </a:t>
            </a:r>
          </a:p>
          <a:p>
            <a:r>
              <a:rPr lang="en-US" dirty="0"/>
              <a:t>Another common cause of inattention is extensive bilateral cortical damage of any etiology (e.g., atrophy, multiple infarcts, encephalitis, or head trauma). In patients with advanced Alzheimer's dementia, for example, new stimuli in the vicinity may quickly draw their attention and they then become "stimulus bound." The cortical role in focusing and maintaining attention is very well demonstrated in these patients.</a:t>
            </a:r>
          </a:p>
          <a:p>
            <a:r>
              <a:rPr lang="en-US" dirty="0"/>
              <a:t>Patients with bilateral lesions of the frontal lobes or the limbic system (e.g., Korsakoff's syndrome) have a type of inattention that is characterized by indifference and perseveration. Clinically, they are apathetic toward their surroundings and are not particularly interested in test items per se.</a:t>
            </a:r>
          </a:p>
          <a:p>
            <a:endParaRPr lang="en-IN" dirty="0"/>
          </a:p>
          <a:p>
            <a:endParaRPr lang="en-IN" dirty="0"/>
          </a:p>
        </p:txBody>
      </p:sp>
    </p:spTree>
    <p:extLst>
      <p:ext uri="{BB962C8B-B14F-4D97-AF65-F5344CB8AC3E}">
        <p14:creationId xmlns:p14="http://schemas.microsoft.com/office/powerpoint/2010/main" val="3399233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FD45-AAF5-EAAA-DBC6-D707E66EDB6E}"/>
              </a:ext>
            </a:extLst>
          </p:cNvPr>
          <p:cNvSpPr>
            <a:spLocks noGrp="1"/>
          </p:cNvSpPr>
          <p:nvPr>
            <p:ph type="title"/>
          </p:nvPr>
        </p:nvSpPr>
        <p:spPr>
          <a:xfrm>
            <a:off x="0" y="147484"/>
            <a:ext cx="12024852" cy="2005928"/>
          </a:xfrm>
        </p:spPr>
        <p:txBody>
          <a:bodyPr>
            <a:normAutofit fontScale="90000"/>
          </a:bodyPr>
          <a:lstStyle/>
          <a:p>
            <a:pPr marL="0" indent="0"/>
            <a:r>
              <a:rPr lang="en-US" sz="6000" dirty="0"/>
              <a:t>MEMORY</a:t>
            </a:r>
            <a:br>
              <a:rPr lang="en-US" sz="6000" dirty="0"/>
            </a:br>
            <a:r>
              <a:rPr lang="en-IN" sz="2800" dirty="0"/>
              <a:t>The encoding, storage and retrieval of what was learned earlier.</a:t>
            </a:r>
            <a:br>
              <a:rPr lang="en-IN" sz="2800" dirty="0"/>
            </a:br>
            <a:endParaRPr lang="en-IN" dirty="0"/>
          </a:p>
        </p:txBody>
      </p:sp>
      <p:sp>
        <p:nvSpPr>
          <p:cNvPr id="3" name="Content Placeholder 2">
            <a:extLst>
              <a:ext uri="{FF2B5EF4-FFF2-40B4-BE49-F238E27FC236}">
                <a16:creationId xmlns:a16="http://schemas.microsoft.com/office/drawing/2014/main" id="{84C3F14E-F666-0BCA-CFC4-4E4698EBA806}"/>
              </a:ext>
            </a:extLst>
          </p:cNvPr>
          <p:cNvSpPr>
            <a:spLocks noGrp="1"/>
          </p:cNvSpPr>
          <p:nvPr>
            <p:ph idx="1"/>
          </p:nvPr>
        </p:nvSpPr>
        <p:spPr/>
        <p:txBody>
          <a:bodyPr>
            <a:normAutofit/>
          </a:bodyPr>
          <a:lstStyle/>
          <a:p>
            <a:pPr marL="0" indent="0" algn="ctr">
              <a:buNone/>
            </a:pPr>
            <a:endParaRPr lang="en-IN" sz="5400" dirty="0"/>
          </a:p>
        </p:txBody>
      </p:sp>
      <p:sp>
        <p:nvSpPr>
          <p:cNvPr id="4" name="Title 1">
            <a:extLst>
              <a:ext uri="{FF2B5EF4-FFF2-40B4-BE49-F238E27FC236}">
                <a16:creationId xmlns:a16="http://schemas.microsoft.com/office/drawing/2014/main" id="{E205C2FC-9387-E24E-7B37-FE489921E310}"/>
              </a:ext>
            </a:extLst>
          </p:cNvPr>
          <p:cNvSpPr txBox="1">
            <a:spLocks/>
          </p:cNvSpPr>
          <p:nvPr/>
        </p:nvSpPr>
        <p:spPr bwMode="black">
          <a:xfrm>
            <a:off x="1" y="1801368"/>
            <a:ext cx="12024852"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en-US"/>
              <a:t>Atkinson Shiffrin Theory of Memory</a:t>
            </a:r>
            <a:endParaRPr lang="en-IN" dirty="0"/>
          </a:p>
        </p:txBody>
      </p:sp>
      <p:pic>
        <p:nvPicPr>
          <p:cNvPr id="1026" name="Picture 2" descr="2 Atkinson and Shiffrin memory model. (From Atkinson, R. C. and... |  Download Scientific Diagram">
            <a:extLst>
              <a:ext uri="{FF2B5EF4-FFF2-40B4-BE49-F238E27FC236}">
                <a16:creationId xmlns:a16="http://schemas.microsoft.com/office/drawing/2014/main" id="{34CE4D74-FD8A-94D5-9E4E-3276A2C3E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661" y="2990088"/>
            <a:ext cx="9000678" cy="346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828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DB91-6244-8B00-3C7B-919E2625C0A5}"/>
              </a:ext>
            </a:extLst>
          </p:cNvPr>
          <p:cNvSpPr>
            <a:spLocks noGrp="1"/>
          </p:cNvSpPr>
          <p:nvPr>
            <p:ph type="title"/>
          </p:nvPr>
        </p:nvSpPr>
        <p:spPr>
          <a:xfrm>
            <a:off x="245806" y="105510"/>
            <a:ext cx="11720052" cy="551964"/>
          </a:xfrm>
        </p:spPr>
        <p:txBody>
          <a:bodyPr>
            <a:noAutofit/>
          </a:bodyPr>
          <a:lstStyle/>
          <a:p>
            <a:r>
              <a:rPr lang="en-US" sz="2400" dirty="0">
                <a:latin typeface="Arial" panose="020B0604020202020204" pitchFamily="34" charset="0"/>
                <a:cs typeface="Arial" panose="020B0604020202020204" pitchFamily="34" charset="0"/>
              </a:rPr>
              <a:t>Summary of characteristics of stages of memory</a:t>
            </a:r>
            <a:endParaRPr lang="en-IN" sz="24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8389278"/>
              </p:ext>
            </p:extLst>
          </p:nvPr>
        </p:nvGraphicFramePr>
        <p:xfrm>
          <a:off x="157316" y="657474"/>
          <a:ext cx="12034684" cy="5760720"/>
        </p:xfrm>
        <a:graphic>
          <a:graphicData uri="http://schemas.openxmlformats.org/drawingml/2006/table">
            <a:tbl>
              <a:tblPr firstRow="1" bandRow="1">
                <a:tableStyleId>{7DF18680-E054-41AD-8BC1-D1AEF772440D}</a:tableStyleId>
              </a:tblPr>
              <a:tblGrid>
                <a:gridCol w="3008671">
                  <a:extLst>
                    <a:ext uri="{9D8B030D-6E8A-4147-A177-3AD203B41FA5}">
                      <a16:colId xmlns:a16="http://schemas.microsoft.com/office/drawing/2014/main" val="587764820"/>
                    </a:ext>
                  </a:extLst>
                </a:gridCol>
                <a:gridCol w="3008671">
                  <a:extLst>
                    <a:ext uri="{9D8B030D-6E8A-4147-A177-3AD203B41FA5}">
                      <a16:colId xmlns:a16="http://schemas.microsoft.com/office/drawing/2014/main" val="2409566537"/>
                    </a:ext>
                  </a:extLst>
                </a:gridCol>
                <a:gridCol w="3008671">
                  <a:extLst>
                    <a:ext uri="{9D8B030D-6E8A-4147-A177-3AD203B41FA5}">
                      <a16:colId xmlns:a16="http://schemas.microsoft.com/office/drawing/2014/main" val="619338517"/>
                    </a:ext>
                  </a:extLst>
                </a:gridCol>
                <a:gridCol w="3008671">
                  <a:extLst>
                    <a:ext uri="{9D8B030D-6E8A-4147-A177-3AD203B41FA5}">
                      <a16:colId xmlns:a16="http://schemas.microsoft.com/office/drawing/2014/main" val="3951426122"/>
                    </a:ext>
                  </a:extLst>
                </a:gridCol>
              </a:tblGrid>
              <a:tr h="320731">
                <a:tc>
                  <a:txBody>
                    <a:bodyPr/>
                    <a:lstStyle/>
                    <a:p>
                      <a:endParaRPr lang="en-IN" dirty="0"/>
                    </a:p>
                  </a:txBody>
                  <a:tcPr/>
                </a:tc>
                <a:tc>
                  <a:txBody>
                    <a:bodyPr/>
                    <a:lstStyle/>
                    <a:p>
                      <a:r>
                        <a:rPr lang="en-IN" dirty="0"/>
                        <a:t>Sensory Register</a:t>
                      </a:r>
                    </a:p>
                  </a:txBody>
                  <a:tcPr/>
                </a:tc>
                <a:tc>
                  <a:txBody>
                    <a:bodyPr/>
                    <a:lstStyle/>
                    <a:p>
                      <a:r>
                        <a:rPr lang="en-IN" dirty="0"/>
                        <a:t>Short</a:t>
                      </a:r>
                      <a:r>
                        <a:rPr lang="en-IN" baseline="0" dirty="0"/>
                        <a:t>-Term Memory</a:t>
                      </a:r>
                      <a:endParaRPr lang="en-IN" dirty="0"/>
                    </a:p>
                  </a:txBody>
                  <a:tcPr/>
                </a:tc>
                <a:tc>
                  <a:txBody>
                    <a:bodyPr/>
                    <a:lstStyle/>
                    <a:p>
                      <a:r>
                        <a:rPr lang="en-IN" dirty="0"/>
                        <a:t>Long-Term</a:t>
                      </a:r>
                      <a:r>
                        <a:rPr lang="en-IN" baseline="0" dirty="0"/>
                        <a:t> Memory</a:t>
                      </a:r>
                      <a:endParaRPr lang="en-IN" dirty="0"/>
                    </a:p>
                  </a:txBody>
                  <a:tcPr/>
                </a:tc>
                <a:extLst>
                  <a:ext uri="{0D108BD9-81ED-4DB2-BD59-A6C34878D82A}">
                    <a16:rowId xmlns:a16="http://schemas.microsoft.com/office/drawing/2014/main" val="2181574622"/>
                  </a:ext>
                </a:extLst>
              </a:tr>
              <a:tr h="801827">
                <a:tc>
                  <a:txBody>
                    <a:bodyPr/>
                    <a:lstStyle/>
                    <a:p>
                      <a:r>
                        <a:rPr lang="en-IN" dirty="0"/>
                        <a:t>Approximate Duration</a:t>
                      </a:r>
                    </a:p>
                  </a:txBody>
                  <a:tcPr/>
                </a:tc>
                <a:tc>
                  <a:txBody>
                    <a:bodyPr/>
                    <a:lstStyle/>
                    <a:p>
                      <a:r>
                        <a:rPr lang="en-IN" dirty="0"/>
                        <a:t>For Vision: </a:t>
                      </a:r>
                      <a:r>
                        <a:rPr lang="en-IN" dirty="0" err="1"/>
                        <a:t>upto</a:t>
                      </a:r>
                      <a:r>
                        <a:rPr lang="en-IN" dirty="0"/>
                        <a:t> 1 sec </a:t>
                      </a:r>
                    </a:p>
                    <a:p>
                      <a:r>
                        <a:rPr lang="en-IN" dirty="0"/>
                        <a:t>For</a:t>
                      </a:r>
                      <a:r>
                        <a:rPr lang="en-IN" baseline="0" dirty="0"/>
                        <a:t> Hearing: </a:t>
                      </a:r>
                      <a:r>
                        <a:rPr lang="en-IN" baseline="0" dirty="0" err="1"/>
                        <a:t>upto</a:t>
                      </a:r>
                      <a:r>
                        <a:rPr lang="en-IN" baseline="0" dirty="0"/>
                        <a:t>  5 secs</a:t>
                      </a:r>
                      <a:endParaRPr lang="en-IN" dirty="0"/>
                    </a:p>
                  </a:txBody>
                  <a:tcPr/>
                </a:tc>
                <a:tc>
                  <a:txBody>
                    <a:bodyPr/>
                    <a:lstStyle/>
                    <a:p>
                      <a:r>
                        <a:rPr lang="en-IN" dirty="0" err="1"/>
                        <a:t>Upto</a:t>
                      </a:r>
                      <a:r>
                        <a:rPr lang="en-IN" dirty="0"/>
                        <a:t> 30 secs, but it varies depending</a:t>
                      </a:r>
                      <a:r>
                        <a:rPr lang="en-IN" baseline="0" dirty="0"/>
                        <a:t> on number of factors</a:t>
                      </a:r>
                      <a:endParaRPr lang="en-IN" dirty="0"/>
                    </a:p>
                  </a:txBody>
                  <a:tcPr/>
                </a:tc>
                <a:tc>
                  <a:txBody>
                    <a:bodyPr/>
                    <a:lstStyle/>
                    <a:p>
                      <a:r>
                        <a:rPr lang="en-IN" dirty="0"/>
                        <a:t>Days, Months, Years</a:t>
                      </a:r>
                      <a:r>
                        <a:rPr lang="en-IN" baseline="0" dirty="0"/>
                        <a:t> or of a lifetime.</a:t>
                      </a:r>
                      <a:endParaRPr lang="en-IN" dirty="0"/>
                    </a:p>
                  </a:txBody>
                  <a:tcPr/>
                </a:tc>
                <a:extLst>
                  <a:ext uri="{0D108BD9-81ED-4DB2-BD59-A6C34878D82A}">
                    <a16:rowId xmlns:a16="http://schemas.microsoft.com/office/drawing/2014/main" val="2810534763"/>
                  </a:ext>
                </a:extLst>
              </a:tr>
              <a:tr h="801827">
                <a:tc>
                  <a:txBody>
                    <a:bodyPr/>
                    <a:lstStyle/>
                    <a:p>
                      <a:r>
                        <a:rPr lang="en-IN" dirty="0"/>
                        <a:t>Capacity</a:t>
                      </a:r>
                    </a:p>
                  </a:txBody>
                  <a:tcPr/>
                </a:tc>
                <a:tc>
                  <a:txBody>
                    <a:bodyPr/>
                    <a:lstStyle/>
                    <a:p>
                      <a:r>
                        <a:rPr lang="en-IN" dirty="0"/>
                        <a:t>Relatively large-</a:t>
                      </a:r>
                      <a:r>
                        <a:rPr lang="en-IN" baseline="0" dirty="0"/>
                        <a:t> </a:t>
                      </a:r>
                      <a:r>
                        <a:rPr lang="en-IN" baseline="0" dirty="0" err="1"/>
                        <a:t>upto</a:t>
                      </a:r>
                      <a:r>
                        <a:rPr lang="en-IN" baseline="0" dirty="0"/>
                        <a:t> at atleast 16 items, but probably much more.</a:t>
                      </a:r>
                      <a:endParaRPr lang="en-IN" dirty="0"/>
                    </a:p>
                  </a:txBody>
                  <a:tcPr/>
                </a:tc>
                <a:tc>
                  <a:txBody>
                    <a:bodyPr/>
                    <a:lstStyle/>
                    <a:p>
                      <a:r>
                        <a:rPr lang="en-IN" dirty="0"/>
                        <a:t>Relatively small-</a:t>
                      </a:r>
                      <a:r>
                        <a:rPr lang="en-IN" baseline="0" dirty="0"/>
                        <a:t> </a:t>
                      </a:r>
                      <a:r>
                        <a:rPr lang="en-IN" baseline="0" dirty="0" err="1"/>
                        <a:t>upto</a:t>
                      </a:r>
                      <a:r>
                        <a:rPr lang="en-IN" baseline="0" dirty="0"/>
                        <a:t> at atleast 7 items or chunks under most condition.</a:t>
                      </a:r>
                      <a:endParaRPr lang="en-IN" dirty="0"/>
                    </a:p>
                  </a:txBody>
                  <a:tcPr/>
                </a:tc>
                <a:tc>
                  <a:txBody>
                    <a:bodyPr/>
                    <a:lstStyle/>
                    <a:p>
                      <a:r>
                        <a:rPr lang="en-IN" dirty="0"/>
                        <a:t>Very large- no known</a:t>
                      </a:r>
                      <a:r>
                        <a:rPr lang="en-IN" baseline="0" dirty="0"/>
                        <a:t> limit.</a:t>
                      </a:r>
                      <a:endParaRPr lang="en-IN" dirty="0"/>
                    </a:p>
                  </a:txBody>
                  <a:tcPr/>
                </a:tc>
                <a:extLst>
                  <a:ext uri="{0D108BD9-81ED-4DB2-BD59-A6C34878D82A}">
                    <a16:rowId xmlns:a16="http://schemas.microsoft.com/office/drawing/2014/main" val="361948804"/>
                  </a:ext>
                </a:extLst>
              </a:tr>
              <a:tr h="1042375">
                <a:tc>
                  <a:txBody>
                    <a:bodyPr/>
                    <a:lstStyle/>
                    <a:p>
                      <a:r>
                        <a:rPr lang="en-IN" dirty="0"/>
                        <a:t>Transfer</a:t>
                      </a:r>
                      <a:r>
                        <a:rPr lang="en-IN" baseline="0" dirty="0"/>
                        <a:t> Processes</a:t>
                      </a:r>
                      <a:endParaRPr lang="en-IN" dirty="0"/>
                    </a:p>
                  </a:txBody>
                  <a:tcPr/>
                </a:tc>
                <a:tc>
                  <a:txBody>
                    <a:bodyPr/>
                    <a:lstStyle/>
                    <a:p>
                      <a:r>
                        <a:rPr lang="en-IN" dirty="0"/>
                        <a:t>Attention and recognition </a:t>
                      </a:r>
                    </a:p>
                    <a:p>
                      <a:r>
                        <a:rPr lang="en-IN" dirty="0"/>
                        <a:t>Items attended</a:t>
                      </a:r>
                      <a:r>
                        <a:rPr lang="en-IN" baseline="0" dirty="0"/>
                        <a:t> to and recognized move to short-term memory.</a:t>
                      </a:r>
                      <a:endParaRPr lang="en-IN" dirty="0"/>
                    </a:p>
                  </a:txBody>
                  <a:tcPr/>
                </a:tc>
                <a:tc>
                  <a:txBody>
                    <a:bodyPr/>
                    <a:lstStyle/>
                    <a:p>
                      <a:r>
                        <a:rPr lang="en-IN" dirty="0"/>
                        <a:t>Rehearsal: Items</a:t>
                      </a:r>
                      <a:r>
                        <a:rPr lang="en-IN" baseline="0" dirty="0"/>
                        <a:t> appropriately rehearsed move to long-term memory.</a:t>
                      </a:r>
                      <a:endParaRPr lang="en-IN" dirty="0"/>
                    </a:p>
                  </a:txBody>
                  <a:tcPr/>
                </a:tc>
                <a:tc>
                  <a:txBody>
                    <a:bodyPr/>
                    <a:lstStyle/>
                    <a:p>
                      <a:endParaRPr lang="en-IN" dirty="0"/>
                    </a:p>
                  </a:txBody>
                  <a:tcPr/>
                </a:tc>
                <a:extLst>
                  <a:ext uri="{0D108BD9-81ED-4DB2-BD59-A6C34878D82A}">
                    <a16:rowId xmlns:a16="http://schemas.microsoft.com/office/drawing/2014/main" val="2046971176"/>
                  </a:ext>
                </a:extLst>
              </a:tr>
              <a:tr h="1282923">
                <a:tc>
                  <a:txBody>
                    <a:bodyPr/>
                    <a:lstStyle/>
                    <a:p>
                      <a:r>
                        <a:rPr lang="en-IN" dirty="0"/>
                        <a:t>Type of Information Stored</a:t>
                      </a:r>
                    </a:p>
                  </a:txBody>
                  <a:tcPr/>
                </a:tc>
                <a:tc>
                  <a:txBody>
                    <a:bodyPr/>
                    <a:lstStyle/>
                    <a:p>
                      <a:r>
                        <a:rPr lang="en-IN" dirty="0"/>
                        <a:t>Copy</a:t>
                      </a:r>
                      <a:r>
                        <a:rPr lang="en-IN" baseline="0" dirty="0"/>
                        <a:t> of Input.</a:t>
                      </a:r>
                      <a:endParaRPr lang="en-IN" dirty="0"/>
                    </a:p>
                  </a:txBody>
                  <a:tcPr/>
                </a:tc>
                <a:tc>
                  <a:txBody>
                    <a:bodyPr/>
                    <a:lstStyle/>
                    <a:p>
                      <a:r>
                        <a:rPr lang="en-IN" dirty="0"/>
                        <a:t>Sounds, Visual images,</a:t>
                      </a:r>
                      <a:r>
                        <a:rPr lang="en-IN" baseline="0" dirty="0"/>
                        <a:t> words and sentences.</a:t>
                      </a:r>
                      <a:endParaRPr lang="en-IN" dirty="0"/>
                    </a:p>
                  </a:txBody>
                  <a:tcPr/>
                </a:tc>
                <a:tc>
                  <a:txBody>
                    <a:bodyPr/>
                    <a:lstStyle/>
                    <a:p>
                      <a:r>
                        <a:rPr lang="en-IN" dirty="0"/>
                        <a:t>Primarily meaningful sentences,</a:t>
                      </a:r>
                      <a:r>
                        <a:rPr lang="en-IN" baseline="0" dirty="0"/>
                        <a:t> life events and concepts; some images; semantic and episodic memory</a:t>
                      </a:r>
                      <a:endParaRPr lang="en-IN" dirty="0"/>
                    </a:p>
                  </a:txBody>
                  <a:tcPr/>
                </a:tc>
                <a:extLst>
                  <a:ext uri="{0D108BD9-81ED-4DB2-BD59-A6C34878D82A}">
                    <a16:rowId xmlns:a16="http://schemas.microsoft.com/office/drawing/2014/main" val="328136790"/>
                  </a:ext>
                </a:extLst>
              </a:tr>
              <a:tr h="801827">
                <a:tc>
                  <a:txBody>
                    <a:bodyPr/>
                    <a:lstStyle/>
                    <a:p>
                      <a:r>
                        <a:rPr lang="en-IN" dirty="0"/>
                        <a:t>Major reason information</a:t>
                      </a:r>
                      <a:r>
                        <a:rPr lang="en-IN" baseline="0" dirty="0"/>
                        <a:t> is lost</a:t>
                      </a:r>
                      <a:endParaRPr lang="en-IN" dirty="0"/>
                    </a:p>
                  </a:txBody>
                  <a:tcPr/>
                </a:tc>
                <a:tc>
                  <a:txBody>
                    <a:bodyPr/>
                    <a:lstStyle/>
                    <a:p>
                      <a:r>
                        <a:rPr lang="en-IN" dirty="0"/>
                        <a:t>Decay of Trace</a:t>
                      </a:r>
                    </a:p>
                  </a:txBody>
                  <a:tcPr/>
                </a:tc>
                <a:tc>
                  <a:txBody>
                    <a:bodyPr/>
                    <a:lstStyle/>
                    <a:p>
                      <a:r>
                        <a:rPr lang="en-IN" dirty="0"/>
                        <a:t>Displacement of</a:t>
                      </a:r>
                      <a:r>
                        <a:rPr lang="en-IN" baseline="0" dirty="0"/>
                        <a:t> old information by incoming information</a:t>
                      </a:r>
                      <a:endParaRPr lang="en-IN" dirty="0"/>
                    </a:p>
                  </a:txBody>
                  <a:tcPr/>
                </a:tc>
                <a:tc>
                  <a:txBody>
                    <a:bodyPr/>
                    <a:lstStyle/>
                    <a:p>
                      <a:r>
                        <a:rPr lang="en-IN" dirty="0"/>
                        <a:t>Faulty</a:t>
                      </a:r>
                      <a:r>
                        <a:rPr lang="en-IN" baseline="0" dirty="0"/>
                        <a:t> organization or Inappropriate retrieval strategy ; </a:t>
                      </a:r>
                      <a:r>
                        <a:rPr lang="en-IN" baseline="0" dirty="0" err="1"/>
                        <a:t>Interferance</a:t>
                      </a:r>
                      <a:r>
                        <a:rPr lang="en-IN" baseline="0" dirty="0"/>
                        <a:t>.</a:t>
                      </a:r>
                      <a:endParaRPr lang="en-IN" dirty="0"/>
                    </a:p>
                  </a:txBody>
                  <a:tcPr/>
                </a:tc>
                <a:extLst>
                  <a:ext uri="{0D108BD9-81ED-4DB2-BD59-A6C34878D82A}">
                    <a16:rowId xmlns:a16="http://schemas.microsoft.com/office/drawing/2014/main" val="374909068"/>
                  </a:ext>
                </a:extLst>
              </a:tr>
            </a:tbl>
          </a:graphicData>
        </a:graphic>
      </p:graphicFrame>
      <p:sp>
        <p:nvSpPr>
          <p:cNvPr id="4" name="Footer Placeholder 3"/>
          <p:cNvSpPr>
            <a:spLocks noGrp="1"/>
          </p:cNvSpPr>
          <p:nvPr>
            <p:ph type="ftr" sz="quarter" idx="11"/>
          </p:nvPr>
        </p:nvSpPr>
        <p:spPr>
          <a:xfrm>
            <a:off x="2361235" y="6547332"/>
            <a:ext cx="6556094" cy="310668"/>
          </a:xfrm>
        </p:spPr>
        <p:txBody>
          <a:bodyPr/>
          <a:lstStyle/>
          <a:p>
            <a:r>
              <a:rPr lang="en-US" dirty="0"/>
              <a:t>Introduction to </a:t>
            </a:r>
            <a:r>
              <a:rPr lang="en-US" dirty="0" err="1"/>
              <a:t>Psychology,Seventh</a:t>
            </a:r>
            <a:r>
              <a:rPr lang="en-US" dirty="0"/>
              <a:t> </a:t>
            </a:r>
            <a:r>
              <a:rPr lang="en-US" dirty="0" err="1"/>
              <a:t>Edition,Chapter</a:t>
            </a:r>
            <a:r>
              <a:rPr lang="en-US" dirty="0"/>
              <a:t> </a:t>
            </a:r>
            <a:r>
              <a:rPr lang="en-US" dirty="0" err="1"/>
              <a:t>Five,pages</a:t>
            </a:r>
            <a:r>
              <a:rPr lang="en-US" dirty="0"/>
              <a:t> 118-225</a:t>
            </a:r>
            <a:endParaRPr lang="en-IN" dirty="0"/>
          </a:p>
        </p:txBody>
      </p:sp>
    </p:spTree>
    <p:extLst>
      <p:ext uri="{BB962C8B-B14F-4D97-AF65-F5344CB8AC3E}">
        <p14:creationId xmlns:p14="http://schemas.microsoft.com/office/powerpoint/2010/main" val="1927107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113" y="619225"/>
            <a:ext cx="10925537" cy="5737125"/>
          </a:xfrm>
        </p:spPr>
        <p:txBody>
          <a:bodyPr/>
          <a:lstStyle/>
          <a:p>
            <a:pPr>
              <a:lnSpc>
                <a:spcPct val="150000"/>
              </a:lnSpc>
            </a:pPr>
            <a:r>
              <a:rPr lang="en-IN" dirty="0"/>
              <a:t> Hippocampal region: regarded as most crucial site for memory, a more functional view of neural memory study must also incorporate amygdala which integrates different sensory modalities and input from associated structures that receive input from sensory specific cortical areas and multimodal association.</a:t>
            </a:r>
          </a:p>
          <a:p>
            <a:pPr>
              <a:lnSpc>
                <a:spcPct val="150000"/>
              </a:lnSpc>
            </a:pPr>
            <a:r>
              <a:rPr lang="en-IN" dirty="0"/>
              <a:t> Afferent and efferent pathways to and from the neocortex converge on Para hippocampal gyrus, providing both hippocampus and amygdala with interconnections to ongoing cortical activity.</a:t>
            </a:r>
          </a:p>
        </p:txBody>
      </p:sp>
      <p:sp>
        <p:nvSpPr>
          <p:cNvPr id="4" name="Footer Placeholder 3"/>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1344838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A4DA-F5BE-DE86-19E0-73247D738683}"/>
              </a:ext>
            </a:extLst>
          </p:cNvPr>
          <p:cNvSpPr>
            <a:spLocks noGrp="1"/>
          </p:cNvSpPr>
          <p:nvPr>
            <p:ph type="title"/>
          </p:nvPr>
        </p:nvSpPr>
        <p:spPr>
          <a:xfrm>
            <a:off x="1282276" y="668855"/>
            <a:ext cx="9050403" cy="706964"/>
          </a:xfrm>
        </p:spPr>
        <p:txBody>
          <a:bodyPr>
            <a:normAutofit fontScale="90000"/>
          </a:bodyPr>
          <a:lstStyle/>
          <a:p>
            <a:r>
              <a:rPr lang="en-IN" sz="3200" dirty="0">
                <a:latin typeface="Arial" panose="020B0604020202020204" pitchFamily="34" charset="0"/>
                <a:cs typeface="Arial" panose="020B0604020202020204" pitchFamily="34" charset="0"/>
              </a:rPr>
              <a:t>THE LEVELS-OF-PROCESSING THEORY</a:t>
            </a:r>
          </a:p>
        </p:txBody>
      </p:sp>
      <p:sp>
        <p:nvSpPr>
          <p:cNvPr id="3" name="Content Placeholder 2">
            <a:extLst>
              <a:ext uri="{FF2B5EF4-FFF2-40B4-BE49-F238E27FC236}">
                <a16:creationId xmlns:a16="http://schemas.microsoft.com/office/drawing/2014/main" id="{972A2F99-584A-E9DB-84C0-B9D522E02D3B}"/>
              </a:ext>
            </a:extLst>
          </p:cNvPr>
          <p:cNvSpPr>
            <a:spLocks noGrp="1"/>
          </p:cNvSpPr>
          <p:nvPr>
            <p:ph idx="1"/>
          </p:nvPr>
        </p:nvSpPr>
        <p:spPr>
          <a:xfrm>
            <a:off x="318340" y="1785767"/>
            <a:ext cx="8825659" cy="3897142"/>
          </a:xfrm>
        </p:spPr>
        <p:txBody>
          <a:bodyPr>
            <a:normAutofit lnSpcReduction="10000"/>
          </a:bodyPr>
          <a:lstStyle/>
          <a:p>
            <a:r>
              <a:rPr lang="en-IN" dirty="0">
                <a:latin typeface="Arial" panose="020B0604020202020204" pitchFamily="34" charset="0"/>
                <a:cs typeface="Arial" panose="020B0604020202020204" pitchFamily="34" charset="0"/>
              </a:rPr>
              <a:t>Given by Craik &amp; Lockhart</a:t>
            </a:r>
          </a:p>
          <a:p>
            <a:r>
              <a:rPr lang="en-IN" dirty="0">
                <a:latin typeface="Arial" panose="020B0604020202020204" pitchFamily="34" charset="0"/>
                <a:cs typeface="Arial" panose="020B0604020202020204" pitchFamily="34" charset="0"/>
              </a:rPr>
              <a:t>According to it, incoming information can be worked on at different levels of analysis. Deeper the analysis, better the memory.</a:t>
            </a:r>
          </a:p>
          <a:p>
            <a:r>
              <a:rPr lang="en-IN" dirty="0">
                <a:latin typeface="Arial" panose="020B0604020202020204" pitchFamily="34" charset="0"/>
                <a:cs typeface="Arial" panose="020B0604020202020204" pitchFamily="34" charset="0"/>
              </a:rPr>
              <a:t>It has 3 levels;-</a:t>
            </a:r>
          </a:p>
          <a:p>
            <a:pPr marL="0" indent="0">
              <a:buNone/>
            </a:pPr>
            <a:r>
              <a:rPr lang="en-IN" dirty="0">
                <a:latin typeface="Arial" panose="020B0604020202020204" pitchFamily="34" charset="0"/>
                <a:cs typeface="Arial" panose="020B0604020202020204" pitchFamily="34" charset="0"/>
              </a:rPr>
              <a:t>    1.PERCEPTION-immediate awareness of the environment</a:t>
            </a:r>
          </a:p>
          <a:p>
            <a:pPr marL="0" indent="0">
              <a:buNone/>
            </a:pPr>
            <a:r>
              <a:rPr lang="en-IN" dirty="0">
                <a:latin typeface="Arial" panose="020B0604020202020204" pitchFamily="34" charset="0"/>
                <a:cs typeface="Arial" panose="020B0604020202020204" pitchFamily="34" charset="0"/>
              </a:rPr>
              <a:t>    2.STRUCTURE-what the input sounds or looks like, a deeper analysis</a:t>
            </a:r>
          </a:p>
          <a:p>
            <a:pPr marL="0" indent="0">
              <a:buNone/>
            </a:pPr>
            <a:r>
              <a:rPr lang="en-IN" dirty="0">
                <a:latin typeface="Arial" panose="020B0604020202020204" pitchFamily="34" charset="0"/>
                <a:cs typeface="Arial" panose="020B0604020202020204" pitchFamily="34" charset="0"/>
              </a:rPr>
              <a:t>    3.MEANING- meaning of the input is analysed. Deepest level.</a:t>
            </a:r>
          </a:p>
          <a:p>
            <a:pPr marL="0" indent="0">
              <a:buNone/>
            </a:pPr>
            <a:r>
              <a:rPr lang="en-IN" dirty="0">
                <a:latin typeface="Arial" panose="020B0604020202020204" pitchFamily="34" charset="0"/>
                <a:cs typeface="Arial" panose="020B0604020202020204" pitchFamily="34" charset="0"/>
              </a:rPr>
              <a:t>Later added- ELABORATION: degree to which the information is processed, tied to, or integrated with existing memories.</a:t>
            </a:r>
          </a:p>
          <a:p>
            <a:pPr marL="0" indent="0">
              <a:buNone/>
            </a:pPr>
            <a:r>
              <a:rPr lang="en-IN" dirty="0">
                <a:latin typeface="Arial" panose="020B0604020202020204" pitchFamily="34" charset="0"/>
                <a:cs typeface="Arial" panose="020B0604020202020204" pitchFamily="34" charset="0"/>
              </a:rPr>
              <a:t>Best memory-when processing is to the meaning level and elaboration is also the most.</a:t>
            </a:r>
          </a:p>
          <a:p>
            <a:pPr marL="0" indent="0">
              <a:buNone/>
            </a:pPr>
            <a:endParaRPr lang="en-IN"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9952A09-2A64-50D5-938E-46D160F96252}"/>
              </a:ext>
            </a:extLst>
          </p:cNvPr>
          <p:cNvSpPr>
            <a:spLocks noGrp="1"/>
          </p:cNvSpPr>
          <p:nvPr>
            <p:ph type="ftr" sz="quarter" idx="11"/>
          </p:nvPr>
        </p:nvSpPr>
        <p:spPr/>
        <p:txBody>
          <a:bodyPr/>
          <a:lstStyle/>
          <a:p>
            <a:r>
              <a:rPr lang="en-US"/>
              <a:t>Introduction to Psychology,Seventh Edition,Chapter Five,pages 118-225</a:t>
            </a:r>
            <a:endParaRPr lang="en-IN"/>
          </a:p>
        </p:txBody>
      </p:sp>
      <p:pic>
        <p:nvPicPr>
          <p:cNvPr id="5" name="Picture 4">
            <a:extLst>
              <a:ext uri="{FF2B5EF4-FFF2-40B4-BE49-F238E27FC236}">
                <a16:creationId xmlns:a16="http://schemas.microsoft.com/office/drawing/2014/main" id="{39E5B40D-C084-D327-B845-E95F4C74F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9" y="3218213"/>
            <a:ext cx="3048001" cy="1911927"/>
          </a:xfrm>
          <a:prstGeom prst="rect">
            <a:avLst/>
          </a:prstGeom>
        </p:spPr>
      </p:pic>
    </p:spTree>
    <p:extLst>
      <p:ext uri="{BB962C8B-B14F-4D97-AF65-F5344CB8AC3E}">
        <p14:creationId xmlns:p14="http://schemas.microsoft.com/office/powerpoint/2010/main" val="1683060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965" y="185194"/>
            <a:ext cx="11482086" cy="6171155"/>
          </a:xfrm>
        </p:spPr>
        <p:txBody>
          <a:bodyPr/>
          <a:lstStyle/>
          <a:p>
            <a:pPr marL="0" indent="0">
              <a:buNone/>
            </a:pPr>
            <a:r>
              <a:rPr lang="en-IN" sz="3200" b="1" dirty="0"/>
              <a:t>                                         Long term Memory</a:t>
            </a:r>
          </a:p>
          <a:p>
            <a:endParaRPr lang="en-IN" dirty="0"/>
          </a:p>
          <a:p>
            <a:pPr marL="0" indent="0">
              <a:buNone/>
            </a:pPr>
            <a:endParaRPr lang="en-IN" dirty="0"/>
          </a:p>
          <a:p>
            <a:pPr marL="0" indent="0">
              <a:buNone/>
            </a:pPr>
            <a:r>
              <a:rPr lang="en-IN" dirty="0"/>
              <a:t> </a:t>
            </a:r>
            <a:r>
              <a:rPr lang="en-IN" b="1" dirty="0"/>
              <a:t>Declarative Memory(Explicit)                                                                        Procedural Memory(Implicit</a:t>
            </a:r>
            <a:r>
              <a:rPr lang="en-IN" dirty="0"/>
              <a:t>)</a:t>
            </a:r>
          </a:p>
          <a:p>
            <a:pPr marL="0" indent="0">
              <a:buNone/>
            </a:pPr>
            <a:r>
              <a:rPr lang="en-IN" dirty="0"/>
              <a:t>                                                                                                                              (Motor/Cognitive skills,                   </a:t>
            </a:r>
          </a:p>
          <a:p>
            <a:pPr marL="0" indent="0">
              <a:buNone/>
            </a:pPr>
            <a:r>
              <a:rPr lang="en-IN" dirty="0"/>
              <a:t>                                                                                                                                       conditioning)</a:t>
            </a:r>
          </a:p>
          <a:p>
            <a:pPr marL="0" indent="0">
              <a:buNone/>
            </a:pPr>
            <a:endParaRPr lang="en-IN" dirty="0"/>
          </a:p>
          <a:p>
            <a:pPr marL="0" indent="0">
              <a:buNone/>
            </a:pPr>
            <a:r>
              <a:rPr lang="en-IN" dirty="0"/>
              <a:t>Semantic Memory          Episodic Memory</a:t>
            </a:r>
          </a:p>
          <a:p>
            <a:pPr marL="0" indent="0">
              <a:buNone/>
            </a:pPr>
            <a:r>
              <a:rPr lang="en-IN" dirty="0"/>
              <a:t>(Facts)                                  (Events)                         </a:t>
            </a:r>
          </a:p>
          <a:p>
            <a:pPr marL="0" indent="0">
              <a:buNone/>
            </a:pPr>
            <a:r>
              <a:rPr lang="en-IN" b="1" dirty="0"/>
              <a:t>                                                                                  Prospective Memory</a:t>
            </a:r>
          </a:p>
          <a:p>
            <a:pPr marL="0" indent="0">
              <a:buNone/>
            </a:pPr>
            <a:r>
              <a:rPr lang="en-IN" dirty="0"/>
              <a:t>                                                                                     (Future Planning)</a:t>
            </a:r>
          </a:p>
        </p:txBody>
      </p:sp>
      <p:sp>
        <p:nvSpPr>
          <p:cNvPr id="4" name="Footer Placeholder 3"/>
          <p:cNvSpPr>
            <a:spLocks noGrp="1"/>
          </p:cNvSpPr>
          <p:nvPr>
            <p:ph type="ftr" sz="quarter" idx="11"/>
          </p:nvPr>
        </p:nvSpPr>
        <p:spPr/>
        <p:txBody>
          <a:bodyPr/>
          <a:lstStyle/>
          <a:p>
            <a:r>
              <a:rPr lang="en-US"/>
              <a:t>Introduction to Psychology,Seventh Edition,Chapter Five,pages 118-225</a:t>
            </a:r>
            <a:endParaRPr lang="en-IN"/>
          </a:p>
        </p:txBody>
      </p:sp>
      <p:cxnSp>
        <p:nvCxnSpPr>
          <p:cNvPr id="6" name="Straight Arrow Connector 5"/>
          <p:cNvCxnSpPr/>
          <p:nvPr/>
        </p:nvCxnSpPr>
        <p:spPr>
          <a:xfrm flipH="1">
            <a:off x="1122744" y="671332"/>
            <a:ext cx="4120588" cy="5671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197033" y="682906"/>
            <a:ext cx="5197033" cy="5324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122744" y="2233914"/>
            <a:ext cx="1551008" cy="1041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96902" y="2233914"/>
            <a:ext cx="1469985" cy="1041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97033" y="682906"/>
            <a:ext cx="2233914" cy="3692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91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143885" y="206375"/>
            <a:ext cx="6007100" cy="6304915"/>
          </a:xfrm>
          <a:prstGeom prst="rect">
            <a:avLst/>
          </a:prstGeom>
        </p:spPr>
      </p:pic>
      <p:sp>
        <p:nvSpPr>
          <p:cNvPr id="2" name="Footer Placeholder 1"/>
          <p:cNvSpPr>
            <a:spLocks noGrp="1"/>
          </p:cNvSpPr>
          <p:nvPr>
            <p:ph type="ftr" sz="quarter" idx="11"/>
          </p:nvPr>
        </p:nvSpPr>
        <p:spPr>
          <a:xfrm>
            <a:off x="7810500" y="6242050"/>
            <a:ext cx="4114800" cy="365125"/>
          </a:xfrm>
        </p:spPr>
        <p:txBody>
          <a:bodyPr/>
          <a:lstStyle/>
          <a:p>
            <a:r>
              <a:rPr lang="en-IN" altLang="en-US">
                <a:sym typeface="+mn-ea"/>
              </a:rPr>
              <a:t>Psychology Today:An Introduction,7th Edition Chapter 10</a:t>
            </a:r>
            <a:endParaRPr lang="en-IN" altLang="en-US"/>
          </a:p>
          <a:p>
            <a:endParaRPr lang="en-US"/>
          </a:p>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734" y="1018572"/>
            <a:ext cx="10775066" cy="5158391"/>
          </a:xfrm>
        </p:spPr>
        <p:txBody>
          <a:bodyPr>
            <a:normAutofit lnSpcReduction="10000"/>
          </a:bodyPr>
          <a:lstStyle/>
          <a:p>
            <a:r>
              <a:rPr lang="en-US" b="1" dirty="0"/>
              <a:t>Declarative memory </a:t>
            </a:r>
            <a:r>
              <a:rPr lang="en-US" dirty="0"/>
              <a:t>is phylogenetically </a:t>
            </a:r>
            <a:r>
              <a:rPr lang="en-US" b="1" dirty="0"/>
              <a:t>more recent </a:t>
            </a:r>
            <a:r>
              <a:rPr lang="en-US" dirty="0"/>
              <a:t>than non declarative memory. </a:t>
            </a:r>
          </a:p>
          <a:p>
            <a:r>
              <a:rPr lang="en-US" dirty="0"/>
              <a:t>In addition, declarative memories are available to </a:t>
            </a:r>
            <a:r>
              <a:rPr lang="en-US" b="1" dirty="0"/>
              <a:t>conscious recollection</a:t>
            </a:r>
            <a:r>
              <a:rPr lang="en-US" dirty="0"/>
              <a:t>. </a:t>
            </a:r>
          </a:p>
          <a:p>
            <a:r>
              <a:rPr lang="en-US" dirty="0"/>
              <a:t>The flexibility of declarative memory permits the retrieved information to be available to multiple response systems. </a:t>
            </a:r>
          </a:p>
          <a:p>
            <a:r>
              <a:rPr lang="en-US" b="1" dirty="0"/>
              <a:t>Non declarative memory </a:t>
            </a:r>
            <a:r>
              <a:rPr lang="en-US" dirty="0"/>
              <a:t>is inaccessible to awareness and is expressed only by engaging specific processing systems</a:t>
            </a:r>
          </a:p>
          <a:p>
            <a:endParaRPr lang="en-IN" dirty="0"/>
          </a:p>
          <a:p>
            <a:pPr marL="0" indent="0">
              <a:buNone/>
            </a:pPr>
            <a:r>
              <a:rPr lang="en-IN" b="1" dirty="0"/>
              <a:t>SEMANTIC MEMORY- </a:t>
            </a:r>
            <a:r>
              <a:rPr lang="en-IN" dirty="0"/>
              <a:t>the word ‘semantic’ means meaning.</a:t>
            </a:r>
          </a:p>
          <a:p>
            <a:r>
              <a:rPr lang="en-IN" dirty="0"/>
              <a:t> It consists of knowledge of what words means, how the words are related to one another and the rules for using them in communication and thinking.</a:t>
            </a:r>
          </a:p>
          <a:p>
            <a:r>
              <a:rPr lang="en-IN" dirty="0"/>
              <a:t>It is the kind of memory that makes our use of language possible.</a:t>
            </a:r>
          </a:p>
          <a:p>
            <a:r>
              <a:rPr lang="en-IN" dirty="0"/>
              <a:t>It is very stable and there is little forgetting.</a:t>
            </a:r>
          </a:p>
          <a:p>
            <a:r>
              <a:rPr lang="en-IN" dirty="0"/>
              <a:t>Information is stored in a highly organized way in logical hierarchies from general categories to specific ones. </a:t>
            </a:r>
          </a:p>
          <a:p>
            <a:r>
              <a:rPr lang="en-IN" dirty="0"/>
              <a:t>Or as cluster of words with related meanings.</a:t>
            </a:r>
          </a:p>
          <a:p>
            <a:endParaRPr lang="en-IN" dirty="0"/>
          </a:p>
        </p:txBody>
      </p:sp>
      <p:sp>
        <p:nvSpPr>
          <p:cNvPr id="4" name="Footer Placeholder 3"/>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838993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7E708D-8DBA-87DB-BFF0-F9F0D1A161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1815" y="678046"/>
            <a:ext cx="7731213" cy="4469431"/>
          </a:xfrm>
          <a:prstGeom prst="rect">
            <a:avLst/>
          </a:prstGeom>
        </p:spPr>
      </p:pic>
      <p:sp>
        <p:nvSpPr>
          <p:cNvPr id="4" name="Footer Placeholder 3"/>
          <p:cNvSpPr>
            <a:spLocks noGrp="1"/>
          </p:cNvSpPr>
          <p:nvPr>
            <p:ph type="ftr" sz="quarter" idx="11"/>
          </p:nvPr>
        </p:nvSpPr>
        <p:spPr/>
        <p:txBody>
          <a:bodyPr/>
          <a:lstStyle/>
          <a:p>
            <a:r>
              <a:rPr lang="en-US"/>
              <a:t>Introduction to Psychology,Seventh Edition,Chapter Five,pages 118-225</a:t>
            </a:r>
            <a:endParaRPr lang="en-IN"/>
          </a:p>
        </p:txBody>
      </p:sp>
      <p:sp>
        <p:nvSpPr>
          <p:cNvPr id="7" name="TextBox 6"/>
          <p:cNvSpPr txBox="1"/>
          <p:nvPr/>
        </p:nvSpPr>
        <p:spPr>
          <a:xfrm>
            <a:off x="902825" y="5427324"/>
            <a:ext cx="10579261" cy="646331"/>
          </a:xfrm>
          <a:prstGeom prst="rect">
            <a:avLst/>
          </a:prstGeom>
          <a:noFill/>
        </p:spPr>
        <p:txBody>
          <a:bodyPr wrap="square" rtlCol="0">
            <a:spAutoFit/>
          </a:bodyPr>
          <a:lstStyle/>
          <a:p>
            <a:r>
              <a:rPr lang="en-IN" dirty="0"/>
              <a:t>   This is an example of how semantic memory works in an organized form from general category to specific ones.</a:t>
            </a:r>
          </a:p>
        </p:txBody>
      </p:sp>
    </p:spTree>
    <p:extLst>
      <p:ext uri="{BB962C8B-B14F-4D97-AF65-F5344CB8AC3E}">
        <p14:creationId xmlns:p14="http://schemas.microsoft.com/office/powerpoint/2010/main" val="1658912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259" y="358031"/>
            <a:ext cx="9640747" cy="984632"/>
          </a:xfrm>
        </p:spPr>
        <p:txBody>
          <a:bodyPr/>
          <a:lstStyle/>
          <a:p>
            <a:r>
              <a:rPr lang="en-IN" dirty="0"/>
              <a:t>Procedural Memory</a:t>
            </a:r>
          </a:p>
        </p:txBody>
      </p:sp>
      <p:sp>
        <p:nvSpPr>
          <p:cNvPr id="3" name="Content Placeholder 2"/>
          <p:cNvSpPr>
            <a:spLocks noGrp="1"/>
          </p:cNvSpPr>
          <p:nvPr>
            <p:ph idx="1"/>
          </p:nvPr>
        </p:nvSpPr>
        <p:spPr>
          <a:xfrm>
            <a:off x="838200" y="1342663"/>
            <a:ext cx="10515600" cy="4834300"/>
          </a:xfrm>
        </p:spPr>
        <p:txBody>
          <a:bodyPr/>
          <a:lstStyle/>
          <a:p>
            <a:r>
              <a:rPr lang="en-IN" dirty="0"/>
              <a:t> Refers to sensory perceptual, motor skill learning, other cognitively acquired operations like Conditioning and Priming. </a:t>
            </a:r>
          </a:p>
          <a:p>
            <a:r>
              <a:rPr lang="en-IN" dirty="0"/>
              <a:t> It is not considered to be directly accessible to conscious collection, retrievable as specific facts or stored with respect to specific time or place.</a:t>
            </a:r>
          </a:p>
          <a:p>
            <a:r>
              <a:rPr lang="en-IN" dirty="0"/>
              <a:t> Therefore it is IMPLICIT and available only by engaging in specific behaviours or cognitive operations and so it is memory without record.</a:t>
            </a:r>
          </a:p>
          <a:p>
            <a:pPr marL="0" indent="0">
              <a:buNone/>
            </a:pPr>
            <a:endParaRPr lang="en-IN" dirty="0"/>
          </a:p>
        </p:txBody>
      </p:sp>
      <p:sp>
        <p:nvSpPr>
          <p:cNvPr id="4" name="Footer Placeholder 3"/>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9986507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5075-1DC8-65EF-0958-2C31FBA93F3D}"/>
              </a:ext>
            </a:extLst>
          </p:cNvPr>
          <p:cNvSpPr>
            <a:spLocks noGrp="1"/>
          </p:cNvSpPr>
          <p:nvPr>
            <p:ph type="title"/>
          </p:nvPr>
        </p:nvSpPr>
        <p:spPr>
          <a:xfrm>
            <a:off x="1365812" y="312517"/>
            <a:ext cx="9687046" cy="625817"/>
          </a:xfrm>
        </p:spPr>
        <p:txBody>
          <a:bodyPr>
            <a:normAutofit fontScale="90000"/>
          </a:bodyPr>
          <a:lstStyle/>
          <a:p>
            <a:r>
              <a:rPr lang="en-IN" sz="3600" dirty="0">
                <a:latin typeface="+mn-lt"/>
              </a:rPr>
              <a:t>LONG TERM POTENTIATION</a:t>
            </a:r>
          </a:p>
        </p:txBody>
      </p:sp>
      <p:sp>
        <p:nvSpPr>
          <p:cNvPr id="3" name="Content Placeholder 2">
            <a:extLst>
              <a:ext uri="{FF2B5EF4-FFF2-40B4-BE49-F238E27FC236}">
                <a16:creationId xmlns:a16="http://schemas.microsoft.com/office/drawing/2014/main" id="{CB748C2E-CF02-AF69-4DC8-1C63073FD639}"/>
              </a:ext>
            </a:extLst>
          </p:cNvPr>
          <p:cNvSpPr>
            <a:spLocks noGrp="1"/>
          </p:cNvSpPr>
          <p:nvPr>
            <p:ph idx="1"/>
          </p:nvPr>
        </p:nvSpPr>
        <p:spPr>
          <a:xfrm>
            <a:off x="526992" y="1426786"/>
            <a:ext cx="11364685" cy="4620986"/>
          </a:xfrm>
        </p:spPr>
        <p:txBody>
          <a:bodyPr>
            <a:normAutofit/>
          </a:bodyPr>
          <a:lstStyle/>
          <a:p>
            <a:r>
              <a:rPr lang="en-US" dirty="0"/>
              <a:t>The phenomenon of long-term potentiation (LTP) is a mechanism for LTM.</a:t>
            </a:r>
          </a:p>
          <a:p>
            <a:r>
              <a:rPr lang="en-US" dirty="0"/>
              <a:t> LTP is observed when a postsynaptic neuron is persistently depolarized after a high-frequency burst of presynaptic neural firing. </a:t>
            </a:r>
            <a:r>
              <a:rPr lang="en-US" dirty="0">
                <a:latin typeface="+mj-lt"/>
              </a:rPr>
              <a:t>LTP </a:t>
            </a:r>
            <a:r>
              <a:rPr lang="en-US" b="0" i="0" dirty="0">
                <a:solidFill>
                  <a:srgbClr val="4D5156"/>
                </a:solidFill>
                <a:effectLst/>
                <a:latin typeface="+mj-lt"/>
              </a:rPr>
              <a:t>is a persistent strengthening of synapses based on recent patterns of activity that produce a long-lasting increase in signal transmission between two neurons</a:t>
            </a:r>
            <a:endParaRPr lang="en-US" dirty="0">
              <a:latin typeface="+mj-lt"/>
            </a:endParaRPr>
          </a:p>
          <a:p>
            <a:r>
              <a:rPr lang="en-US" dirty="0"/>
              <a:t>LTP has a number of properties that make it suitable as a physiological substrate of memory-</a:t>
            </a:r>
          </a:p>
          <a:p>
            <a:pPr marL="0" indent="0">
              <a:buNone/>
            </a:pPr>
            <a:r>
              <a:rPr lang="en-US" dirty="0"/>
              <a:t>                   established quickly</a:t>
            </a:r>
          </a:p>
          <a:p>
            <a:pPr marL="0" indent="0">
              <a:buNone/>
            </a:pPr>
            <a:r>
              <a:rPr lang="en-US" dirty="0"/>
              <a:t>                   lasts for a long time</a:t>
            </a:r>
          </a:p>
          <a:p>
            <a:pPr marL="0" indent="0">
              <a:buNone/>
            </a:pPr>
            <a:r>
              <a:rPr lang="en-US" dirty="0"/>
              <a:t>                   associative i.e. it depends on the co-</a:t>
            </a:r>
            <a:r>
              <a:rPr lang="en-US" dirty="0" err="1"/>
              <a:t>occurence</a:t>
            </a:r>
            <a:r>
              <a:rPr lang="en-US" dirty="0"/>
              <a:t> of presynaptic and postsynaptic activity.</a:t>
            </a:r>
          </a:p>
          <a:p>
            <a:pPr marL="0" indent="0">
              <a:buNone/>
            </a:pPr>
            <a:r>
              <a:rPr lang="en-US" dirty="0"/>
              <a:t>                   occurs only at potentiated synapses and not all.</a:t>
            </a:r>
          </a:p>
          <a:p>
            <a:pPr marL="0" indent="0">
              <a:buNone/>
            </a:pPr>
            <a:r>
              <a:rPr lang="en-US" dirty="0"/>
              <a:t>                   prominently seen in Hippocampus.</a:t>
            </a:r>
          </a:p>
          <a:p>
            <a:pPr marL="0" indent="0">
              <a:buNone/>
            </a:pPr>
            <a:endParaRPr lang="en-US" dirty="0"/>
          </a:p>
          <a:p>
            <a:pPr marL="0" indent="0">
              <a:buNone/>
            </a:pPr>
            <a:endParaRPr lang="en-US" dirty="0"/>
          </a:p>
          <a:p>
            <a:pPr marL="0" indent="0">
              <a:buNone/>
            </a:pPr>
            <a:endParaRPr lang="en-IN" dirty="0"/>
          </a:p>
        </p:txBody>
      </p:sp>
      <p:sp>
        <p:nvSpPr>
          <p:cNvPr id="4" name="Footer Placeholder 3">
            <a:extLst>
              <a:ext uri="{FF2B5EF4-FFF2-40B4-BE49-F238E27FC236}">
                <a16:creationId xmlns:a16="http://schemas.microsoft.com/office/drawing/2014/main" id="{628384F6-46CC-C93C-2FA1-C757D7F6058E}"/>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250233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A906-64E5-1477-D942-9397ACD56059}"/>
              </a:ext>
            </a:extLst>
          </p:cNvPr>
          <p:cNvSpPr>
            <a:spLocks noGrp="1"/>
          </p:cNvSpPr>
          <p:nvPr>
            <p:ph type="title"/>
          </p:nvPr>
        </p:nvSpPr>
        <p:spPr>
          <a:xfrm>
            <a:off x="1266079" y="216310"/>
            <a:ext cx="9659842" cy="1061200"/>
          </a:xfrm>
        </p:spPr>
        <p:txBody>
          <a:bodyPr>
            <a:normAutofit fontScale="90000"/>
          </a:bodyPr>
          <a:lstStyle/>
          <a:p>
            <a:r>
              <a:rPr lang="en-IN" sz="3200" dirty="0"/>
              <a:t>FORGETTING-Interferences &amp; Motivated forgetting</a:t>
            </a:r>
          </a:p>
        </p:txBody>
      </p:sp>
      <p:sp>
        <p:nvSpPr>
          <p:cNvPr id="3" name="Content Placeholder 2">
            <a:extLst>
              <a:ext uri="{FF2B5EF4-FFF2-40B4-BE49-F238E27FC236}">
                <a16:creationId xmlns:a16="http://schemas.microsoft.com/office/drawing/2014/main" id="{82C55F03-9FC8-611E-8124-8812A7A7DEB6}"/>
              </a:ext>
            </a:extLst>
          </p:cNvPr>
          <p:cNvSpPr>
            <a:spLocks noGrp="1"/>
          </p:cNvSpPr>
          <p:nvPr>
            <p:ph idx="1"/>
          </p:nvPr>
        </p:nvSpPr>
        <p:spPr>
          <a:xfrm>
            <a:off x="334297" y="1514168"/>
            <a:ext cx="11464413" cy="4866967"/>
          </a:xfrm>
        </p:spPr>
        <p:txBody>
          <a:bodyPr>
            <a:normAutofit/>
          </a:bodyPr>
          <a:lstStyle/>
          <a:p>
            <a:r>
              <a:rPr lang="en-IN" dirty="0"/>
              <a:t>INTERFERENCES-It is of two types.</a:t>
            </a:r>
          </a:p>
          <a:p>
            <a:pPr marL="0" indent="0">
              <a:buNone/>
            </a:pPr>
            <a:r>
              <a:rPr lang="en-IN" dirty="0"/>
              <a:t>1.Retroactive Interference- memory interference from activities that came </a:t>
            </a:r>
            <a:r>
              <a:rPr lang="en-IN" b="1" dirty="0"/>
              <a:t>after</a:t>
            </a:r>
            <a:r>
              <a:rPr lang="en-IN" dirty="0"/>
              <a:t> the event, one is trying to remember</a:t>
            </a:r>
          </a:p>
          <a:p>
            <a:pPr marL="0" indent="0">
              <a:buNone/>
            </a:pPr>
            <a:r>
              <a:rPr lang="en-IN" dirty="0"/>
              <a:t>2.Proactive Interference-It is due to events that came </a:t>
            </a:r>
            <a:r>
              <a:rPr lang="en-IN" b="1" dirty="0"/>
              <a:t>before</a:t>
            </a:r>
            <a:r>
              <a:rPr lang="en-IN" dirty="0"/>
              <a:t> the to be remembered information.</a:t>
            </a:r>
          </a:p>
          <a:p>
            <a:pPr marL="0" indent="0">
              <a:buNone/>
            </a:pPr>
            <a:endParaRPr lang="en-IN" dirty="0"/>
          </a:p>
          <a:p>
            <a:pPr marL="0" indent="0">
              <a:buNone/>
            </a:pPr>
            <a:r>
              <a:rPr lang="en-IN" dirty="0"/>
              <a:t>Motivated Forgetting:</a:t>
            </a:r>
          </a:p>
          <a:p>
            <a:r>
              <a:rPr lang="en-IN" dirty="0"/>
              <a:t>Concept given by Sigmund Freud. He quotes “</a:t>
            </a:r>
            <a:r>
              <a:rPr lang="en-IN" i="1" dirty="0"/>
              <a:t>The forgetting in all cases is proved to be founded on a motive of displeasure”</a:t>
            </a:r>
          </a:p>
          <a:p>
            <a:r>
              <a:rPr lang="en-IN" dirty="0"/>
              <a:t>Based on the concept of REPRESSION. It is the exclusion of distressing memories, thoughts or feelings from the conscious mind.</a:t>
            </a:r>
          </a:p>
          <a:p>
            <a:r>
              <a:rPr lang="en-IN" dirty="0"/>
              <a:t>Some emotionally toned information is made unavailable for conscious thought. To dredge up the unconscious, repressed memories, psychoanalysts use : FREE ASSOCIATION i.e. saying whatever comes to the mind as in this process, retrieval cues for the repressed memories are generated.</a:t>
            </a:r>
          </a:p>
          <a:p>
            <a:r>
              <a:rPr lang="en-IN" dirty="0"/>
              <a:t>Hypnosis and truth serums are some other methods for the same.</a:t>
            </a:r>
          </a:p>
          <a:p>
            <a:pPr marL="0" indent="0">
              <a:buNone/>
            </a:pPr>
            <a:endParaRPr lang="en-IN" dirty="0"/>
          </a:p>
        </p:txBody>
      </p:sp>
      <p:sp>
        <p:nvSpPr>
          <p:cNvPr id="4" name="Footer Placeholder 3">
            <a:extLst>
              <a:ext uri="{FF2B5EF4-FFF2-40B4-BE49-F238E27FC236}">
                <a16:creationId xmlns:a16="http://schemas.microsoft.com/office/drawing/2014/main" id="{84449982-EC64-3550-B9B2-6DFC057766D1}"/>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426840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8156"/>
            <a:ext cx="10817506" cy="6068808"/>
          </a:xfrm>
        </p:spPr>
        <p:txBody>
          <a:bodyPr/>
          <a:lstStyle/>
          <a:p>
            <a:pPr marL="0" indent="0">
              <a:buNone/>
            </a:pPr>
            <a:r>
              <a:rPr lang="en-IN" sz="3600" dirty="0"/>
              <a:t>                                  </a:t>
            </a:r>
            <a:r>
              <a:rPr lang="en-IN" sz="2400" dirty="0"/>
              <a:t>AMNESIA</a:t>
            </a:r>
            <a:endParaRPr lang="en-IN" sz="3600" dirty="0"/>
          </a:p>
          <a:p>
            <a:endParaRPr lang="en-IN" dirty="0"/>
          </a:p>
          <a:p>
            <a:r>
              <a:rPr lang="en-IN" dirty="0"/>
              <a:t>      BIOLOGICAL                                                                           PSYCHOLOGICAL </a:t>
            </a:r>
          </a:p>
          <a:p>
            <a:pPr marL="0" indent="0">
              <a:buNone/>
            </a:pPr>
            <a:r>
              <a:rPr lang="en-IN" dirty="0"/>
              <a:t>                                                                                 </a:t>
            </a:r>
          </a:p>
          <a:p>
            <a:pPr marL="0" indent="0">
              <a:buNone/>
            </a:pPr>
            <a:r>
              <a:rPr lang="en-IN" dirty="0"/>
              <a:t> 1)   Transient global  amnesia                                                              1) Childhood Amnesia</a:t>
            </a:r>
          </a:p>
          <a:p>
            <a:pPr marL="0" indent="0">
              <a:buNone/>
            </a:pPr>
            <a:r>
              <a:rPr lang="en-IN" dirty="0"/>
              <a:t> 2)   Substance induced amnesia                                                           2) Dream Amnesia </a:t>
            </a:r>
          </a:p>
          <a:p>
            <a:pPr marL="0" indent="0">
              <a:buNone/>
            </a:pPr>
            <a:r>
              <a:rPr lang="en-IN" dirty="0"/>
              <a:t> 3)   Diseases of Brain                                                                           3) Defensive Amnesia</a:t>
            </a:r>
          </a:p>
        </p:txBody>
      </p:sp>
      <p:sp>
        <p:nvSpPr>
          <p:cNvPr id="4" name="Footer Placeholder 3"/>
          <p:cNvSpPr>
            <a:spLocks noGrp="1"/>
          </p:cNvSpPr>
          <p:nvPr>
            <p:ph type="ftr" sz="quarter" idx="11"/>
          </p:nvPr>
        </p:nvSpPr>
        <p:spPr/>
        <p:txBody>
          <a:bodyPr/>
          <a:lstStyle/>
          <a:p>
            <a:r>
              <a:rPr lang="en-US"/>
              <a:t>Introduction to Psychology,Seventh Edition,Chapter Five,pages 118-225</a:t>
            </a:r>
            <a:endParaRPr lang="en-IN"/>
          </a:p>
        </p:txBody>
      </p:sp>
      <p:cxnSp>
        <p:nvCxnSpPr>
          <p:cNvPr id="9" name="Straight Arrow Connector 8"/>
          <p:cNvCxnSpPr/>
          <p:nvPr/>
        </p:nvCxnSpPr>
        <p:spPr>
          <a:xfrm flipH="1">
            <a:off x="2766349" y="711823"/>
            <a:ext cx="2986268" cy="509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52617" y="711823"/>
            <a:ext cx="2939970" cy="497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1577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3EB9-32C5-5520-FDD8-B88773C0AFC1}"/>
              </a:ext>
            </a:extLst>
          </p:cNvPr>
          <p:cNvSpPr>
            <a:spLocks noGrp="1"/>
          </p:cNvSpPr>
          <p:nvPr>
            <p:ph type="title"/>
          </p:nvPr>
        </p:nvSpPr>
        <p:spPr>
          <a:xfrm>
            <a:off x="2083652" y="180472"/>
            <a:ext cx="7729728" cy="1188720"/>
          </a:xfrm>
        </p:spPr>
        <p:txBody>
          <a:bodyPr/>
          <a:lstStyle/>
          <a:p>
            <a:r>
              <a:rPr lang="en-IN" dirty="0"/>
              <a:t>AMNESIA</a:t>
            </a:r>
          </a:p>
        </p:txBody>
      </p:sp>
      <p:sp>
        <p:nvSpPr>
          <p:cNvPr id="3" name="Content Placeholder 2">
            <a:extLst>
              <a:ext uri="{FF2B5EF4-FFF2-40B4-BE49-F238E27FC236}">
                <a16:creationId xmlns:a16="http://schemas.microsoft.com/office/drawing/2014/main" id="{FFACBEC1-A37E-716A-E4D8-1D28764AD75C}"/>
              </a:ext>
            </a:extLst>
          </p:cNvPr>
          <p:cNvSpPr>
            <a:spLocks noGrp="1"/>
          </p:cNvSpPr>
          <p:nvPr>
            <p:ph idx="1"/>
          </p:nvPr>
        </p:nvSpPr>
        <p:spPr>
          <a:xfrm>
            <a:off x="838200" y="1690688"/>
            <a:ext cx="10972799" cy="3902528"/>
          </a:xfrm>
        </p:spPr>
        <p:txBody>
          <a:bodyPr>
            <a:normAutofit/>
          </a:bodyPr>
          <a:lstStyle/>
          <a:p>
            <a:pPr marL="0" indent="0">
              <a:buNone/>
            </a:pPr>
            <a:r>
              <a:rPr lang="en-IN" dirty="0"/>
              <a:t>Profound loss of memory either due to loss of what has been stored or the ability to form new memories.</a:t>
            </a:r>
          </a:p>
          <a:p>
            <a:pPr marL="0" indent="0">
              <a:buNone/>
            </a:pPr>
            <a:r>
              <a:rPr lang="en-IN" dirty="0"/>
              <a:t>It can be –Biological or Psychological.</a:t>
            </a:r>
          </a:p>
          <a:p>
            <a:pPr marL="0" indent="0">
              <a:buNone/>
            </a:pPr>
            <a:r>
              <a:rPr lang="en-IN" sz="2400" b="1" u="sng" dirty="0"/>
              <a:t>PSYCHOLOGICAL AMNESIA:</a:t>
            </a:r>
          </a:p>
          <a:p>
            <a:pPr marL="0" indent="0">
              <a:buNone/>
            </a:pPr>
            <a:r>
              <a:rPr lang="en-IN" b="1" u="sng" dirty="0"/>
              <a:t>1.CHILDHOOD AMNESIA- </a:t>
            </a:r>
            <a:r>
              <a:rPr lang="en-IN" dirty="0"/>
              <a:t>3 theories of why we do not remember early childhood memory(approx. 3 </a:t>
            </a:r>
            <a:r>
              <a:rPr lang="en-IN" dirty="0" err="1"/>
              <a:t>yrs</a:t>
            </a:r>
            <a:r>
              <a:rPr lang="en-IN" dirty="0"/>
              <a:t> of age)</a:t>
            </a:r>
          </a:p>
          <a:p>
            <a:pPr marL="0" indent="0">
              <a:buNone/>
            </a:pPr>
            <a:r>
              <a:rPr lang="en-IN" dirty="0" err="1"/>
              <a:t>i</a:t>
            </a:r>
            <a:r>
              <a:rPr lang="en-IN" dirty="0"/>
              <a:t>)According to Freud-Due to repression. We are unable to retrieve our childhood memories because they are associated with forbidden, guilt arousing sexual and aggressive urges and might provoke guilt or anxiety.</a:t>
            </a:r>
          </a:p>
        </p:txBody>
      </p:sp>
      <p:sp>
        <p:nvSpPr>
          <p:cNvPr id="4" name="Footer Placeholder 3">
            <a:extLst>
              <a:ext uri="{FF2B5EF4-FFF2-40B4-BE49-F238E27FC236}">
                <a16:creationId xmlns:a16="http://schemas.microsoft.com/office/drawing/2014/main" id="{1FE101A2-838D-3B5E-9E2A-B2EF19870D6B}"/>
              </a:ext>
            </a:extLst>
          </p:cNvPr>
          <p:cNvSpPr>
            <a:spLocks noGrp="1"/>
          </p:cNvSpPr>
          <p:nvPr>
            <p:ph type="ftr" sz="quarter" idx="11"/>
          </p:nvPr>
        </p:nvSpPr>
        <p:spPr/>
        <p:txBody>
          <a:bodyPr/>
          <a:lstStyle/>
          <a:p>
            <a:r>
              <a:rPr lang="en-US"/>
              <a:t>Introduction to Psychology,Seventh Edition,Chapter Five,pages 118-225</a:t>
            </a:r>
            <a:endParaRPr lang="en-IN"/>
          </a:p>
        </p:txBody>
      </p:sp>
      <p:sp>
        <p:nvSpPr>
          <p:cNvPr id="6" name="TextBox 5">
            <a:extLst>
              <a:ext uri="{FF2B5EF4-FFF2-40B4-BE49-F238E27FC236}">
                <a16:creationId xmlns:a16="http://schemas.microsoft.com/office/drawing/2014/main" id="{88A7DB28-7373-2E69-DC52-B064CD6DCB45}"/>
              </a:ext>
            </a:extLst>
          </p:cNvPr>
          <p:cNvSpPr txBox="1"/>
          <p:nvPr/>
        </p:nvSpPr>
        <p:spPr>
          <a:xfrm>
            <a:off x="838200" y="4262384"/>
            <a:ext cx="10515600" cy="2308324"/>
          </a:xfrm>
          <a:prstGeom prst="rect">
            <a:avLst/>
          </a:prstGeom>
          <a:noFill/>
        </p:spPr>
        <p:txBody>
          <a:bodyPr wrap="square">
            <a:spAutoFit/>
          </a:bodyPr>
          <a:lstStyle/>
          <a:p>
            <a:r>
              <a:rPr lang="en-IN" dirty="0"/>
              <a:t>Concept given by Sigmund Freud. He quotes “</a:t>
            </a:r>
            <a:r>
              <a:rPr lang="en-IN" i="1" dirty="0"/>
              <a:t>The forgetting in all cases is proved to be founded on a motive of displeasure”</a:t>
            </a:r>
          </a:p>
          <a:p>
            <a:r>
              <a:rPr lang="en-IN" dirty="0"/>
              <a:t>Based on the concept of REPRESSION. It is the exclusion of distressing memories, thoughts or feelings from the conscious mind.</a:t>
            </a:r>
          </a:p>
          <a:p>
            <a:r>
              <a:rPr lang="en-IN" dirty="0"/>
              <a:t>Some emotionally toned information is made unavailable for conscious thought. To dredge up the unconscious, repressed memories, psychoanalysts use : FREE ASSOCIATION i.e. saying whatever comes to the mind as in this process, retrieval cues for the repressed memories are generated.</a:t>
            </a:r>
          </a:p>
          <a:p>
            <a:r>
              <a:rPr lang="en-IN" dirty="0"/>
              <a:t>Hypnosis and truth serums are some other methods for the same.</a:t>
            </a:r>
          </a:p>
        </p:txBody>
      </p:sp>
    </p:spTree>
    <p:extLst>
      <p:ext uri="{BB962C8B-B14F-4D97-AF65-F5344CB8AC3E}">
        <p14:creationId xmlns:p14="http://schemas.microsoft.com/office/powerpoint/2010/main" val="22436018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862FE-9340-A63F-EEB7-D98E43E46D1A}"/>
              </a:ext>
            </a:extLst>
          </p:cNvPr>
          <p:cNvSpPr>
            <a:spLocks noGrp="1"/>
          </p:cNvSpPr>
          <p:nvPr>
            <p:ph idx="1"/>
          </p:nvPr>
        </p:nvSpPr>
        <p:spPr>
          <a:xfrm>
            <a:off x="324465" y="809423"/>
            <a:ext cx="11661058" cy="5276745"/>
          </a:xfrm>
        </p:spPr>
        <p:txBody>
          <a:bodyPr>
            <a:noAutofit/>
          </a:bodyPr>
          <a:lstStyle/>
          <a:p>
            <a:r>
              <a:rPr lang="en-US" sz="1600" b="1" u="sng" dirty="0"/>
              <a:t>2)DREAM AMNESIA</a:t>
            </a:r>
            <a:r>
              <a:rPr lang="en-US" sz="2000" dirty="0"/>
              <a:t>-Three interpretations on why we forget most of our dreams.</a:t>
            </a:r>
          </a:p>
          <a:p>
            <a:pPr marL="0" indent="0">
              <a:buNone/>
            </a:pPr>
            <a:r>
              <a:rPr lang="en-US" sz="2000" dirty="0" err="1"/>
              <a:t>i</a:t>
            </a:r>
            <a:r>
              <a:rPr lang="en-US" sz="2000" dirty="0"/>
              <a:t>)Freud-Dreams are the expression of forbidden sexual or aggressive urges and can produce strong guilt or anxiety.</a:t>
            </a:r>
          </a:p>
          <a:p>
            <a:pPr marL="0" indent="0">
              <a:buNone/>
            </a:pPr>
            <a:r>
              <a:rPr lang="en-US" sz="2000" dirty="0"/>
              <a:t>ii)Due to differences in the </a:t>
            </a:r>
            <a:r>
              <a:rPr lang="en-US" sz="2000" b="1" dirty="0"/>
              <a:t>symbol systems</a:t>
            </a:r>
            <a:r>
              <a:rPr lang="en-US" sz="2000" dirty="0"/>
              <a:t> used in dreaming and waking, that are different and therefore we have difficulty in retrieval.</a:t>
            </a:r>
          </a:p>
          <a:p>
            <a:pPr marL="0" indent="0">
              <a:buNone/>
            </a:pPr>
            <a:r>
              <a:rPr lang="en-US" sz="2000" dirty="0"/>
              <a:t>iii)State Dependance-The dreaming brain is in a different state than the awake brain.</a:t>
            </a:r>
          </a:p>
          <a:p>
            <a:r>
              <a:rPr lang="en-US" sz="2000" b="1" u="sng" dirty="0"/>
              <a:t>3)DEFENSIVE AMNESIA- </a:t>
            </a:r>
            <a:r>
              <a:rPr lang="en-US" sz="2000" dirty="0"/>
              <a:t>Relatively rare, people may forget their names, where they are from and important details of their past lives.</a:t>
            </a:r>
          </a:p>
          <a:p>
            <a:r>
              <a:rPr lang="en-US" sz="2000" dirty="0"/>
              <a:t>Considered to be a way of protecting oneself from the guilt and anxiety from intense, intolerable situation or conflicts.</a:t>
            </a:r>
          </a:p>
          <a:p>
            <a:r>
              <a:rPr lang="en-US" sz="2000" dirty="0"/>
              <a:t>Extreme form of repression.</a:t>
            </a:r>
          </a:p>
          <a:p>
            <a:r>
              <a:rPr lang="en-US" sz="2000" dirty="0"/>
              <a:t>Suddenly amnesiac regains details of his earlier life maybe after weeks to years. But information during the episode itself is not retrievable. This is known as a </a:t>
            </a:r>
            <a:r>
              <a:rPr lang="en-US" sz="2000" b="1" dirty="0"/>
              <a:t>Memory Gap.</a:t>
            </a:r>
            <a:endParaRPr lang="en-IN" sz="2000" dirty="0"/>
          </a:p>
          <a:p>
            <a:pPr marL="0" indent="0">
              <a:buNone/>
            </a:pPr>
            <a:endParaRPr lang="en-US" sz="2000" dirty="0"/>
          </a:p>
          <a:p>
            <a:pPr marL="0" indent="0">
              <a:buNone/>
            </a:pPr>
            <a:endParaRPr lang="en-IN" sz="2000" b="1" dirty="0"/>
          </a:p>
        </p:txBody>
      </p:sp>
      <p:sp>
        <p:nvSpPr>
          <p:cNvPr id="2" name="Footer Placeholder 1">
            <a:extLst>
              <a:ext uri="{FF2B5EF4-FFF2-40B4-BE49-F238E27FC236}">
                <a16:creationId xmlns:a16="http://schemas.microsoft.com/office/drawing/2014/main" id="{4F7922D0-7ED4-C2E6-AB37-2371905B87D5}"/>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514760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CAC953-8264-7C3E-359C-B7D5F1E93612}"/>
              </a:ext>
            </a:extLst>
          </p:cNvPr>
          <p:cNvSpPr>
            <a:spLocks noGrp="1"/>
          </p:cNvSpPr>
          <p:nvPr>
            <p:ph idx="1"/>
          </p:nvPr>
        </p:nvSpPr>
        <p:spPr>
          <a:xfrm>
            <a:off x="540774" y="570272"/>
            <a:ext cx="10756491" cy="5276804"/>
          </a:xfrm>
        </p:spPr>
        <p:txBody>
          <a:bodyPr>
            <a:normAutofit/>
          </a:bodyPr>
          <a:lstStyle/>
          <a:p>
            <a:pPr marL="0" indent="0">
              <a:buNone/>
            </a:pPr>
            <a:r>
              <a:rPr lang="en-US" dirty="0"/>
              <a:t> BIOLOGICAL AMNESIA</a:t>
            </a:r>
          </a:p>
          <a:p>
            <a:pPr marL="0" indent="0">
              <a:buNone/>
            </a:pPr>
            <a:r>
              <a:rPr lang="en-US" dirty="0"/>
              <a:t>1)TRANSIENT GLOBAL AMNESIA-Profound memory problem with no loss of     consciousness</a:t>
            </a:r>
          </a:p>
          <a:p>
            <a:r>
              <a:rPr lang="en-US" dirty="0"/>
              <a:t>Cause not known but maybe due to changes in pattern of CBF (Cerebral blood flow)</a:t>
            </a:r>
          </a:p>
          <a:p>
            <a:r>
              <a:rPr lang="en-US" dirty="0"/>
              <a:t>Sudden without any obvious cause.</a:t>
            </a:r>
          </a:p>
          <a:p>
            <a:r>
              <a:rPr lang="en-US" dirty="0"/>
              <a:t>Typically lasts for few hours or days before memory becomes normal again.</a:t>
            </a:r>
          </a:p>
          <a:p>
            <a:r>
              <a:rPr lang="en-US" dirty="0"/>
              <a:t>GLOBAL because so much what has been stored is forgotten and no new memories are formed while the attack is in progress.</a:t>
            </a:r>
          </a:p>
          <a:p>
            <a:r>
              <a:rPr lang="en-US" dirty="0"/>
              <a:t>2 types- RETROGRADE(forgetting events one was exposed to in the past) &amp; ANTEROGRADE (</a:t>
            </a:r>
            <a:r>
              <a:rPr lang="en-US" dirty="0" err="1"/>
              <a:t>inablility</a:t>
            </a:r>
            <a:r>
              <a:rPr lang="en-US" dirty="0"/>
              <a:t> to encode and store new information)</a:t>
            </a:r>
          </a:p>
          <a:p>
            <a:r>
              <a:rPr lang="en-US" dirty="0"/>
              <a:t>Retrograde deficits often have a temporal gradient, following a principle known as </a:t>
            </a:r>
            <a:r>
              <a:rPr lang="en-US" b="1" dirty="0" err="1"/>
              <a:t>Ribot's</a:t>
            </a:r>
            <a:r>
              <a:rPr lang="en-US" b="1" dirty="0"/>
              <a:t> law</a:t>
            </a:r>
            <a:r>
              <a:rPr lang="en-US" dirty="0"/>
              <a:t>; deficits are most severe for information that was most recently learned.</a:t>
            </a:r>
            <a:endParaRPr lang="en-IN" dirty="0"/>
          </a:p>
        </p:txBody>
      </p:sp>
      <p:sp>
        <p:nvSpPr>
          <p:cNvPr id="4" name="Footer Placeholder 3">
            <a:extLst>
              <a:ext uri="{FF2B5EF4-FFF2-40B4-BE49-F238E27FC236}">
                <a16:creationId xmlns:a16="http://schemas.microsoft.com/office/drawing/2014/main" id="{F0D6B2C7-EC8D-5888-D246-C124F74605FC}"/>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1091727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5CA63-7357-C6DB-A8DC-614CFBA235A9}"/>
              </a:ext>
            </a:extLst>
          </p:cNvPr>
          <p:cNvSpPr>
            <a:spLocks noGrp="1"/>
          </p:cNvSpPr>
          <p:nvPr>
            <p:ph idx="1"/>
          </p:nvPr>
        </p:nvSpPr>
        <p:spPr>
          <a:xfrm>
            <a:off x="914915" y="1376582"/>
            <a:ext cx="7597160" cy="3552371"/>
          </a:xfrm>
        </p:spPr>
        <p:txBody>
          <a:bodyPr>
            <a:normAutofit/>
          </a:bodyPr>
          <a:lstStyle/>
          <a:p>
            <a:pPr marL="0" indent="0">
              <a:buNone/>
            </a:pPr>
            <a:r>
              <a:rPr lang="en-US" dirty="0"/>
              <a:t> 2)SUBSTANCE INDUCED AMNESIA</a:t>
            </a:r>
          </a:p>
          <a:p>
            <a:r>
              <a:rPr lang="en-US" dirty="0"/>
              <a:t>Marijuana has a limited impact on memory and hardly results in amnesia.</a:t>
            </a:r>
          </a:p>
          <a:p>
            <a:pPr marL="0" indent="0">
              <a:buNone/>
            </a:pPr>
            <a:r>
              <a:rPr lang="en-US" dirty="0"/>
              <a:t> - ALCOHOL Can result in memory gaps after binge drinking.</a:t>
            </a:r>
          </a:p>
          <a:p>
            <a:pPr marL="0" indent="0">
              <a:buNone/>
            </a:pPr>
            <a:r>
              <a:rPr lang="en-US" dirty="0"/>
              <a:t>It is an example of state dependent memory</a:t>
            </a:r>
          </a:p>
          <a:p>
            <a:pPr marL="0" indent="0">
              <a:buNone/>
            </a:pPr>
            <a:r>
              <a:rPr lang="en-US" dirty="0"/>
              <a:t>Chronic drinking can results in KORSAKOFF SYNDROME in which anterograde amnesia is a prominent feature. But can also have loss of remote memories.</a:t>
            </a:r>
            <a:endParaRPr lang="en-IN" dirty="0"/>
          </a:p>
        </p:txBody>
      </p:sp>
      <p:sp>
        <p:nvSpPr>
          <p:cNvPr id="8" name="Footer Placeholder 7">
            <a:extLst>
              <a:ext uri="{FF2B5EF4-FFF2-40B4-BE49-F238E27FC236}">
                <a16:creationId xmlns:a16="http://schemas.microsoft.com/office/drawing/2014/main" id="{7F905727-B4A4-8A00-B9FA-B5A0C3BE54C8}"/>
              </a:ext>
            </a:extLst>
          </p:cNvPr>
          <p:cNvSpPr>
            <a:spLocks noGrp="1"/>
          </p:cNvSpPr>
          <p:nvPr>
            <p:ph type="ftr" sz="quarter" idx="11"/>
          </p:nvPr>
        </p:nvSpPr>
        <p:spPr/>
        <p:txBody>
          <a:bodyPr/>
          <a:lstStyle/>
          <a:p>
            <a:r>
              <a:rPr lang="en-US"/>
              <a:t>Introduction to Psychology,Seventh Edition,Chapter Five,pages 118-225</a:t>
            </a:r>
            <a:endParaRPr lang="en-IN"/>
          </a:p>
        </p:txBody>
      </p:sp>
      <p:pic>
        <p:nvPicPr>
          <p:cNvPr id="5" name="Picture 4">
            <a:extLst>
              <a:ext uri="{FF2B5EF4-FFF2-40B4-BE49-F238E27FC236}">
                <a16:creationId xmlns:a16="http://schemas.microsoft.com/office/drawing/2014/main" id="{CE623A23-017F-1851-A5E2-1B610357FBA8}"/>
              </a:ext>
            </a:extLst>
          </p:cNvPr>
          <p:cNvPicPr>
            <a:picLocks noChangeAspect="1"/>
          </p:cNvPicPr>
          <p:nvPr/>
        </p:nvPicPr>
        <p:blipFill>
          <a:blip r:embed="rId2"/>
          <a:stretch>
            <a:fillRect/>
          </a:stretch>
        </p:blipFill>
        <p:spPr>
          <a:xfrm>
            <a:off x="9328721" y="1376582"/>
            <a:ext cx="2387723" cy="4134062"/>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3D807627-004A-E01C-4FC1-1BC4AFF48FAB}"/>
                  </a:ext>
                </a:extLst>
              </p14:cNvPr>
              <p14:cNvContentPartPr/>
              <p14:nvPr/>
            </p14:nvContentPartPr>
            <p14:xfrm>
              <a:off x="-452387" y="2194295"/>
              <a:ext cx="360" cy="360"/>
            </p14:xfrm>
          </p:contentPart>
        </mc:Choice>
        <mc:Fallback xmlns="">
          <p:pic>
            <p:nvPicPr>
              <p:cNvPr id="7" name="Ink 6">
                <a:extLst>
                  <a:ext uri="{FF2B5EF4-FFF2-40B4-BE49-F238E27FC236}">
                    <a16:creationId xmlns:a16="http://schemas.microsoft.com/office/drawing/2014/main" id="{3D807627-004A-E01C-4FC1-1BC4AFF48FAB}"/>
                  </a:ext>
                </a:extLst>
              </p:cNvPr>
              <p:cNvPicPr/>
              <p:nvPr/>
            </p:nvPicPr>
            <p:blipFill>
              <a:blip r:embed="rId4"/>
              <a:stretch>
                <a:fillRect/>
              </a:stretch>
            </p:blipFill>
            <p:spPr>
              <a:xfrm>
                <a:off x="-470027" y="2176655"/>
                <a:ext cx="36000" cy="36000"/>
              </a:xfrm>
              <a:prstGeom prst="rect">
                <a:avLst/>
              </a:prstGeom>
            </p:spPr>
          </p:pic>
        </mc:Fallback>
      </mc:AlternateContent>
    </p:spTree>
    <p:extLst>
      <p:ext uri="{BB962C8B-B14F-4D97-AF65-F5344CB8AC3E}">
        <p14:creationId xmlns:p14="http://schemas.microsoft.com/office/powerpoint/2010/main" val="69792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115" y="466090"/>
            <a:ext cx="11385550" cy="6151880"/>
          </a:xfrm>
        </p:spPr>
        <p:txBody>
          <a:bodyPr>
            <a:normAutofit fontScale="97500"/>
          </a:bodyPr>
          <a:lstStyle/>
          <a:p>
            <a:pPr marL="0" indent="0">
              <a:buNone/>
            </a:pPr>
            <a:r>
              <a:rPr lang="en-IN" altLang="en-US" dirty="0"/>
              <a:t>2.</a:t>
            </a:r>
            <a:r>
              <a:rPr lang="en-US" dirty="0"/>
              <a:t> </a:t>
            </a:r>
            <a:r>
              <a:rPr lang="en-IN" altLang="en-US" u="sng" dirty="0"/>
              <a:t>Neuropsychiatric Inventory</a:t>
            </a:r>
          </a:p>
          <a:p>
            <a:r>
              <a:rPr lang="en-US" dirty="0"/>
              <a:t> </a:t>
            </a:r>
            <a:r>
              <a:rPr lang="en-IN" altLang="en-US" dirty="0"/>
              <a:t>Developed</a:t>
            </a:r>
            <a:r>
              <a:rPr lang="en-US" dirty="0"/>
              <a:t> to assess a wide range of behavioral</a:t>
            </a:r>
            <a:r>
              <a:rPr lang="en-IN" altLang="en-US" dirty="0"/>
              <a:t> </a:t>
            </a:r>
            <a:r>
              <a:rPr lang="en-US" dirty="0"/>
              <a:t>symptoms that are often seen in Alzheimer's disease and other dementing disorders</a:t>
            </a:r>
          </a:p>
          <a:p>
            <a:pPr algn="l"/>
            <a:r>
              <a:rPr lang="en-US" dirty="0"/>
              <a:t>The current version rates 12 areas: delusions, hallucinations, dysphoria, anxiety, agitation/aggression, euphoria, disinhibition, irritability/lability, apathy, aberrant motor behavior, nocturnal disturbances, appetite and eating. The standard NPI is </a:t>
            </a:r>
          </a:p>
          <a:p>
            <a:pPr algn="l"/>
            <a:r>
              <a:rPr lang="en-IN" altLang="en-US" dirty="0"/>
              <a:t>A</a:t>
            </a:r>
            <a:r>
              <a:rPr lang="en-US" dirty="0"/>
              <a:t>n interview with a caregiver or other informant that can be performed by a clinician or trained lay interviewer </a:t>
            </a:r>
          </a:p>
          <a:p>
            <a:pPr algn="l"/>
            <a:r>
              <a:rPr lang="en-US" dirty="0"/>
              <a:t>requires 15 to 20 minutes to complete</a:t>
            </a:r>
            <a:r>
              <a:rPr lang="en-IN" altLang="en-US" dirty="0"/>
              <a:t>.</a:t>
            </a:r>
          </a:p>
          <a:p>
            <a:pPr marL="0" indent="0" algn="l">
              <a:buNone/>
            </a:pPr>
            <a:r>
              <a:rPr lang="en-IN" altLang="en-US" u="sng" dirty="0"/>
              <a:t>3.</a:t>
            </a:r>
            <a:r>
              <a:rPr lang="en-US" u="sng" dirty="0">
                <a:sym typeface="+mn-ea"/>
              </a:rPr>
              <a:t>Scored General Intelligence Test (SGIT)</a:t>
            </a:r>
          </a:p>
          <a:p>
            <a:pPr algn="l"/>
            <a:r>
              <a:rPr lang="en-IN" altLang="en-US" dirty="0">
                <a:sym typeface="+mn-ea"/>
              </a:rPr>
              <a:t>One of the few tests that attempts to measure general intelligence.</a:t>
            </a:r>
          </a:p>
          <a:p>
            <a:pPr algn="l"/>
            <a:r>
              <a:rPr lang="en-IN" altLang="en-US" dirty="0">
                <a:sym typeface="+mn-ea"/>
              </a:rPr>
              <a:t>Can be administered by the clinician during the psychiatric interview. </a:t>
            </a:r>
          </a:p>
          <a:p>
            <a:pPr algn="l"/>
            <a:r>
              <a:rPr lang="en-IN" altLang="en-US" dirty="0">
                <a:sym typeface="+mn-ea"/>
              </a:rPr>
              <a:t>A decline in general intelligence will be seen in cognitive disorders, and the SGIT can alert the clinician to begin a workup for disease states that interfere with cognition</a:t>
            </a:r>
            <a:endParaRPr lang="en-IN" altLang="en-US" dirty="0"/>
          </a:p>
          <a:p>
            <a:pPr algn="l">
              <a:buNone/>
            </a:pPr>
            <a:endParaRPr lang="en-IN" altLang="en-US" dirty="0"/>
          </a:p>
          <a:p>
            <a:pPr marL="0" indent="0" algn="l">
              <a:buNone/>
            </a:pPr>
            <a:endParaRPr lang="en-IN" altLang="en-US" u="sng" dirty="0"/>
          </a:p>
        </p:txBody>
      </p:sp>
      <p:sp>
        <p:nvSpPr>
          <p:cNvPr id="2" name="Footer Placeholder 1"/>
          <p:cNvSpPr>
            <a:spLocks noGrp="1"/>
          </p:cNvSpPr>
          <p:nvPr>
            <p:ph type="ftr" sz="quarter" idx="11"/>
          </p:nvPr>
        </p:nvSpPr>
        <p:spPr>
          <a:xfrm>
            <a:off x="7594600" y="6442710"/>
            <a:ext cx="4114800" cy="415290"/>
          </a:xfrm>
        </p:spPr>
        <p:txBody>
          <a:bodyPr/>
          <a:lstStyle/>
          <a:p>
            <a:r>
              <a:rPr lang="en-IN" altLang="en-US">
                <a:sym typeface="+mn-ea"/>
              </a:rPr>
              <a:t>Psychology Today:An Introduction,7th Edition Chapter 10</a:t>
            </a:r>
            <a:endParaRPr lang="en-IN" altLang="en-US"/>
          </a:p>
          <a:p>
            <a:endParaRPr lang="en-US"/>
          </a:p>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5B377-3F0C-FD44-8C32-4536B0D2F11E}"/>
              </a:ext>
            </a:extLst>
          </p:cNvPr>
          <p:cNvSpPr>
            <a:spLocks noGrp="1"/>
          </p:cNvSpPr>
          <p:nvPr>
            <p:ph idx="1"/>
          </p:nvPr>
        </p:nvSpPr>
        <p:spPr>
          <a:xfrm>
            <a:off x="544010" y="612653"/>
            <a:ext cx="10908485" cy="4862172"/>
          </a:xfrm>
        </p:spPr>
        <p:txBody>
          <a:bodyPr>
            <a:normAutofit lnSpcReduction="10000"/>
          </a:bodyPr>
          <a:lstStyle/>
          <a:p>
            <a:pPr marL="0" indent="0">
              <a:buNone/>
            </a:pPr>
            <a:r>
              <a:rPr lang="en-US" dirty="0"/>
              <a:t>3)DISEASES OF THE BRAIN-Common diseases that can result in amnesia are syphilis, tumors, strokes, MS, senile dementia &amp; primary degenerative dementia.</a:t>
            </a:r>
          </a:p>
          <a:p>
            <a:pPr marL="0" indent="0">
              <a:buNone/>
            </a:pPr>
            <a:r>
              <a:rPr lang="en-IN" dirty="0"/>
              <a:t>PRIMARY DEGENERATIVE DEMENTIA</a:t>
            </a:r>
          </a:p>
          <a:p>
            <a:r>
              <a:rPr lang="en-IN" dirty="0"/>
              <a:t>Begins in the middle age. </a:t>
            </a:r>
            <a:r>
              <a:rPr lang="en-IN" dirty="0" err="1"/>
              <a:t>Eg.</a:t>
            </a:r>
            <a:r>
              <a:rPr lang="en-IN" dirty="0"/>
              <a:t> </a:t>
            </a:r>
            <a:r>
              <a:rPr lang="en-IN" dirty="0" err="1"/>
              <a:t>Alzheimers</a:t>
            </a:r>
            <a:r>
              <a:rPr lang="en-IN" dirty="0"/>
              <a:t> disease.</a:t>
            </a:r>
          </a:p>
          <a:p>
            <a:r>
              <a:rPr lang="en-IN" dirty="0"/>
              <a:t>Goes from relatively mild anterograde amnesia to a profound anterograde and retrograde amnesia-both recent and remote past are largely gone.</a:t>
            </a:r>
          </a:p>
          <a:p>
            <a:pPr marL="0" indent="0">
              <a:buNone/>
            </a:pPr>
            <a:endParaRPr lang="en-US" dirty="0"/>
          </a:p>
          <a:p>
            <a:pPr marL="0" indent="0">
              <a:buNone/>
            </a:pPr>
            <a:r>
              <a:rPr lang="en-US" dirty="0"/>
              <a:t>SENILE DEMETIA(senile meaning old age)-deficits in many intellectual abilities like memory, attention, judgement, abstract thought, personality changes like excessive dependence and </a:t>
            </a:r>
            <a:r>
              <a:rPr lang="en-US" dirty="0" err="1"/>
              <a:t>irritablility</a:t>
            </a:r>
            <a:r>
              <a:rPr lang="en-US" dirty="0"/>
              <a:t> are common.</a:t>
            </a:r>
          </a:p>
          <a:p>
            <a:pPr marL="0" indent="0">
              <a:buNone/>
            </a:pPr>
            <a:r>
              <a:rPr lang="en-US" dirty="0"/>
              <a:t>Delusion and a general disorientation occur as the disease progresses.</a:t>
            </a:r>
          </a:p>
          <a:p>
            <a:pPr marL="0" indent="0">
              <a:buNone/>
            </a:pPr>
            <a:r>
              <a:rPr lang="en-US" dirty="0"/>
              <a:t>Amnesia is largely ANTEROGRADE and therefore they have trouble learning new things.</a:t>
            </a:r>
          </a:p>
          <a:p>
            <a:pPr marL="0" indent="0">
              <a:buNone/>
            </a:pPr>
            <a:r>
              <a:rPr lang="en-US" dirty="0"/>
              <a:t>Most commonly due to brain arteriosclerosis.</a:t>
            </a:r>
          </a:p>
          <a:p>
            <a:pPr marL="0" indent="0">
              <a:buNone/>
            </a:pPr>
            <a:r>
              <a:rPr lang="en-US" dirty="0"/>
              <a:t>It is different from typical forgetfulness of old age which is also anterograde in nature, but normal old people are able to compensate by reminder cues, writing down what is to be written and organizing lives into routines.</a:t>
            </a:r>
            <a:endParaRPr lang="en-IN" dirty="0"/>
          </a:p>
        </p:txBody>
      </p:sp>
      <p:sp>
        <p:nvSpPr>
          <p:cNvPr id="4" name="Footer Placeholder 3">
            <a:extLst>
              <a:ext uri="{FF2B5EF4-FFF2-40B4-BE49-F238E27FC236}">
                <a16:creationId xmlns:a16="http://schemas.microsoft.com/office/drawing/2014/main" id="{5D27167A-2105-CD18-7125-CD2FA55FC14C}"/>
              </a:ext>
            </a:extLst>
          </p:cNvPr>
          <p:cNvSpPr>
            <a:spLocks noGrp="1"/>
          </p:cNvSpPr>
          <p:nvPr>
            <p:ph type="ftr" sz="quarter" idx="11"/>
          </p:nvPr>
        </p:nvSpPr>
        <p:spPr>
          <a:xfrm>
            <a:off x="3975622" y="5997534"/>
            <a:ext cx="4235652" cy="455758"/>
          </a:xfrm>
        </p:spPr>
        <p:txBody>
          <a:bodyPr/>
          <a:lstStyle/>
          <a:p>
            <a:r>
              <a:rPr lang="en-US" sz="1400"/>
              <a:t>Introduction to Psychology,Seventh Edition,Chapter Five,pages 118-225</a:t>
            </a:r>
            <a:endParaRPr lang="en-IN" sz="1400"/>
          </a:p>
        </p:txBody>
      </p:sp>
    </p:spTree>
    <p:extLst>
      <p:ext uri="{BB962C8B-B14F-4D97-AF65-F5344CB8AC3E}">
        <p14:creationId xmlns:p14="http://schemas.microsoft.com/office/powerpoint/2010/main" val="977797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1CC8-0A16-6708-0D87-04B0224C7073}"/>
              </a:ext>
            </a:extLst>
          </p:cNvPr>
          <p:cNvSpPr>
            <a:spLocks noGrp="1"/>
          </p:cNvSpPr>
          <p:nvPr>
            <p:ph type="title"/>
          </p:nvPr>
        </p:nvSpPr>
        <p:spPr>
          <a:xfrm>
            <a:off x="2122981" y="364925"/>
            <a:ext cx="7729728" cy="1188720"/>
          </a:xfrm>
        </p:spPr>
        <p:txBody>
          <a:bodyPr/>
          <a:lstStyle/>
          <a:p>
            <a:r>
              <a:rPr lang="en-US" dirty="0"/>
              <a:t>Disturbances in Memory</a:t>
            </a:r>
            <a:endParaRPr lang="en-IN" dirty="0"/>
          </a:p>
        </p:txBody>
      </p:sp>
      <p:sp>
        <p:nvSpPr>
          <p:cNvPr id="3" name="Content Placeholder 2">
            <a:extLst>
              <a:ext uri="{FF2B5EF4-FFF2-40B4-BE49-F238E27FC236}">
                <a16:creationId xmlns:a16="http://schemas.microsoft.com/office/drawing/2014/main" id="{3E41395A-97BC-5663-343B-B1A250B43FA2}"/>
              </a:ext>
            </a:extLst>
          </p:cNvPr>
          <p:cNvSpPr>
            <a:spLocks noGrp="1"/>
          </p:cNvSpPr>
          <p:nvPr>
            <p:ph idx="1"/>
          </p:nvPr>
        </p:nvSpPr>
        <p:spPr>
          <a:xfrm>
            <a:off x="737419" y="1733477"/>
            <a:ext cx="10717161" cy="3101983"/>
          </a:xfrm>
        </p:spPr>
        <p:txBody>
          <a:bodyPr/>
          <a:lstStyle/>
          <a:p>
            <a:r>
              <a:rPr lang="en-US" dirty="0"/>
              <a:t>DÉJÀ VU AND RELATED PHENOMENA (IDENTIFYING PARAMNESIA)</a:t>
            </a:r>
          </a:p>
          <a:p>
            <a:r>
              <a:rPr lang="en-US" dirty="0"/>
              <a:t>Déjà vu is not primarily a memory disorder but a disturbance in which the associated feeling of familiarity that normally occurs with previously experienced events occurs with a novel event, that is, when the event is experienced for the first time.</a:t>
            </a:r>
          </a:p>
          <a:p>
            <a:r>
              <a:rPr lang="en-US" dirty="0"/>
              <a:t>In jamais vu, an experience that the patient knows he has experienced before is not associated with the appropriate feeling of familiar </a:t>
            </a:r>
            <a:r>
              <a:rPr lang="en-US" dirty="0" err="1"/>
              <a:t>ity</a:t>
            </a:r>
            <a:r>
              <a:rPr lang="en-US" dirty="0"/>
              <a:t>. The patient may also have the feeling that some important memory is about to be recalled, although it does not actually arrive.</a:t>
            </a:r>
            <a:endParaRPr lang="en-IN" dirty="0"/>
          </a:p>
        </p:txBody>
      </p:sp>
    </p:spTree>
    <p:extLst>
      <p:ext uri="{BB962C8B-B14F-4D97-AF65-F5344CB8AC3E}">
        <p14:creationId xmlns:p14="http://schemas.microsoft.com/office/powerpoint/2010/main" val="956955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9BA15B-F9B9-CA71-E41F-96CB6942E2B1}"/>
              </a:ext>
            </a:extLst>
          </p:cNvPr>
          <p:cNvSpPr>
            <a:spLocks noGrp="1"/>
          </p:cNvSpPr>
          <p:nvPr>
            <p:ph idx="1"/>
          </p:nvPr>
        </p:nvSpPr>
        <p:spPr>
          <a:xfrm>
            <a:off x="808704" y="222967"/>
            <a:ext cx="9859297" cy="3818091"/>
          </a:xfrm>
        </p:spPr>
        <p:txBody>
          <a:bodyPr/>
          <a:lstStyle/>
          <a:p>
            <a:r>
              <a:rPr lang="en-US" dirty="0"/>
              <a:t>CONFABULATION</a:t>
            </a:r>
          </a:p>
          <a:p>
            <a:r>
              <a:rPr lang="en-US" dirty="0"/>
              <a:t> This is a falsification of memory occurring in clear consciousness in association with an organically derived amnesia </a:t>
            </a:r>
          </a:p>
          <a:p>
            <a:r>
              <a:rPr lang="en-US" dirty="0"/>
              <a:t>The term is used to describe mild distortions of an actual memory, such as intrusions, elaborations, paraphrasing or high false alarm rates on tests of anterograde amnesia. It can also refer to bizarre descriptions of false realities</a:t>
            </a:r>
            <a:endParaRPr lang="en-IN" dirty="0"/>
          </a:p>
        </p:txBody>
      </p:sp>
      <p:pic>
        <p:nvPicPr>
          <p:cNvPr id="5" name="Picture 4">
            <a:extLst>
              <a:ext uri="{FF2B5EF4-FFF2-40B4-BE49-F238E27FC236}">
                <a16:creationId xmlns:a16="http://schemas.microsoft.com/office/drawing/2014/main" id="{C5B08B34-4765-1289-000A-DA6F3312B32A}"/>
              </a:ext>
            </a:extLst>
          </p:cNvPr>
          <p:cNvPicPr>
            <a:picLocks noChangeAspect="1"/>
          </p:cNvPicPr>
          <p:nvPr/>
        </p:nvPicPr>
        <p:blipFill>
          <a:blip r:embed="rId2"/>
          <a:stretch>
            <a:fillRect/>
          </a:stretch>
        </p:blipFill>
        <p:spPr>
          <a:xfrm>
            <a:off x="1784372" y="2156724"/>
            <a:ext cx="8458916" cy="2544552"/>
          </a:xfrm>
          <a:prstGeom prst="rect">
            <a:avLst/>
          </a:prstGeom>
        </p:spPr>
      </p:pic>
    </p:spTree>
    <p:extLst>
      <p:ext uri="{BB962C8B-B14F-4D97-AF65-F5344CB8AC3E}">
        <p14:creationId xmlns:p14="http://schemas.microsoft.com/office/powerpoint/2010/main" val="251104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9BD682-48F0-868A-AAB6-1EC4AA62A131}"/>
              </a:ext>
            </a:extLst>
          </p:cNvPr>
          <p:cNvSpPr>
            <a:spLocks noGrp="1"/>
          </p:cNvSpPr>
          <p:nvPr>
            <p:ph idx="1"/>
          </p:nvPr>
        </p:nvSpPr>
        <p:spPr>
          <a:xfrm>
            <a:off x="757084" y="540774"/>
            <a:ext cx="10596716" cy="5636189"/>
          </a:xfrm>
        </p:spPr>
        <p:txBody>
          <a:bodyPr>
            <a:normAutofit/>
          </a:bodyPr>
          <a:lstStyle/>
          <a:p>
            <a:r>
              <a:rPr lang="en-US" dirty="0"/>
              <a:t>Such memory disturbance may occur with organic deterioration following alcohol abuse and also in the ‘organic amnesic syndrome, not induced by alcohol and other psychoactive substances, in which there is severe memory impairment, especially for recent memory; evidence for disorder of the brain; and absence of a defect in immediate recall, a disturbance of attention and consciousness, and global intellectual impairment.</a:t>
            </a:r>
          </a:p>
          <a:p>
            <a:r>
              <a:rPr lang="en-US" dirty="0"/>
              <a:t>Suggestibility is a prominent feature of the confabulating patient -to be dependent on clouding of consciousness, weakened judgement and the interplay of fantasy; it may, in fact, closely resemble daydreams</a:t>
            </a:r>
          </a:p>
          <a:p>
            <a:r>
              <a:rPr lang="en-US" dirty="0"/>
              <a:t>Fantastic confabulation with persecutory content has been described by Roth and Myers This is a falsification of memory occurring in clear consciousness. </a:t>
            </a:r>
          </a:p>
          <a:p>
            <a:r>
              <a:rPr lang="en-US" dirty="0"/>
              <a:t>Typically, the patient believes others are stealing his money or trying to defraud him.</a:t>
            </a:r>
          </a:p>
          <a:p>
            <a:r>
              <a:rPr lang="en-US" dirty="0"/>
              <a:t> Memory falsifications of various types occur in schizophrenia, depressive illness, dissocial personality disorder and obsessional states. The more definite, fantastic and gap-filling features of organic confabulations are always associated with memory defect.</a:t>
            </a:r>
            <a:endParaRPr lang="en-IN" dirty="0"/>
          </a:p>
        </p:txBody>
      </p:sp>
    </p:spTree>
    <p:extLst>
      <p:ext uri="{BB962C8B-B14F-4D97-AF65-F5344CB8AC3E}">
        <p14:creationId xmlns:p14="http://schemas.microsoft.com/office/powerpoint/2010/main" val="3772144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064A33-B590-CCF9-108E-ED36C378C72E}"/>
              </a:ext>
            </a:extLst>
          </p:cNvPr>
          <p:cNvSpPr>
            <a:spLocks noGrp="1"/>
          </p:cNvSpPr>
          <p:nvPr>
            <p:ph idx="1"/>
          </p:nvPr>
        </p:nvSpPr>
        <p:spPr>
          <a:xfrm>
            <a:off x="698090" y="747252"/>
            <a:ext cx="10655710" cy="5429711"/>
          </a:xfrm>
        </p:spPr>
        <p:txBody>
          <a:bodyPr>
            <a:normAutofit fontScale="92500" lnSpcReduction="20000"/>
          </a:bodyPr>
          <a:lstStyle/>
          <a:p>
            <a:r>
              <a:rPr lang="en-US" dirty="0"/>
              <a:t>MEMORY DISTURBANCE AND ELECTROCONVULSIVE THERAPY </a:t>
            </a:r>
          </a:p>
          <a:p>
            <a:r>
              <a:rPr lang="en-US" dirty="0"/>
              <a:t>There is always some memory disturbance immediately after electroconvulsive therapy (ECT). </a:t>
            </a:r>
          </a:p>
          <a:p>
            <a:r>
              <a:rPr lang="en-US" dirty="0"/>
              <a:t>This includes impaired learning ability, defective retrieval and apparent loss of memory stores.</a:t>
            </a:r>
          </a:p>
          <a:p>
            <a:r>
              <a:rPr lang="en-US" dirty="0"/>
              <a:t> Memories of events immediately preceding the treatments (retrograde amnesia) are most likely to be permanently lost, and more recent personal (autobiographical) memories are more vulnerable to loss than older ones</a:t>
            </a:r>
          </a:p>
          <a:p>
            <a:r>
              <a:rPr lang="en-US" dirty="0"/>
              <a:t>memory loss that follows ECT is minimal and can be detected for only a few hours after treatment. Unilateral placement of electrodes accelerates postictal recovery and shortens the duration of amnesia </a:t>
            </a:r>
          </a:p>
          <a:p>
            <a:endParaRPr lang="en-US" dirty="0"/>
          </a:p>
          <a:p>
            <a:r>
              <a:rPr lang="en-IN" dirty="0"/>
              <a:t>MEMORY IMPAIRMENT IN SCHIZOPHRENIA</a:t>
            </a:r>
            <a:endParaRPr lang="en-US" dirty="0"/>
          </a:p>
          <a:p>
            <a:r>
              <a:rPr lang="en-US" dirty="0"/>
              <a:t>There are deficits in long-term memory, including evidence of impaired retrieval in both recall and recognition. There is also evidence of impaired short-term memory, demonstrated by deficit of forward digit span. Furthermore, there is evidence of impairment of working memory and semantic memory, but procedural or implicit memory is intact. The memory deficit has been shown to be associated with severity and chronicity of illness, and with negative symptoms and formal thought disorder </a:t>
            </a:r>
          </a:p>
          <a:p>
            <a:r>
              <a:rPr lang="en-US" dirty="0"/>
              <a:t>TEMPORAL LOBE DISORDER</a:t>
            </a:r>
          </a:p>
          <a:p>
            <a:r>
              <a:rPr lang="en-US" dirty="0"/>
              <a:t> It is useful to summarize at this stage the psychopathological phenomena of temporal lobe </a:t>
            </a:r>
            <a:r>
              <a:rPr lang="en-US" dirty="0" err="1"/>
              <a:t>dys</a:t>
            </a:r>
            <a:r>
              <a:rPr lang="en-US" dirty="0"/>
              <a:t> function: disturbance of memory, perception and affect. Disorder of memory includes the hip </a:t>
            </a:r>
            <a:r>
              <a:rPr lang="en-US" dirty="0" err="1"/>
              <a:t>pocampal</a:t>
            </a:r>
            <a:r>
              <a:rPr lang="en-US" dirty="0"/>
              <a:t> defects of diminished storage and accelerated forgetting</a:t>
            </a:r>
            <a:endParaRPr lang="en-IN" dirty="0"/>
          </a:p>
          <a:p>
            <a:endParaRPr lang="en-IN" dirty="0"/>
          </a:p>
        </p:txBody>
      </p:sp>
    </p:spTree>
    <p:extLst>
      <p:ext uri="{BB962C8B-B14F-4D97-AF65-F5344CB8AC3E}">
        <p14:creationId xmlns:p14="http://schemas.microsoft.com/office/powerpoint/2010/main" val="1164179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B821-7520-D677-F878-E0817BC9649B}"/>
              </a:ext>
            </a:extLst>
          </p:cNvPr>
          <p:cNvSpPr>
            <a:spLocks noGrp="1"/>
          </p:cNvSpPr>
          <p:nvPr>
            <p:ph type="title"/>
          </p:nvPr>
        </p:nvSpPr>
        <p:spPr>
          <a:xfrm>
            <a:off x="2231136" y="433750"/>
            <a:ext cx="7729728" cy="1188720"/>
          </a:xfrm>
        </p:spPr>
        <p:txBody>
          <a:bodyPr/>
          <a:lstStyle/>
          <a:p>
            <a:r>
              <a:rPr lang="en-IN" dirty="0"/>
              <a:t>Affective Disorder of Memory</a:t>
            </a:r>
          </a:p>
        </p:txBody>
      </p:sp>
      <p:sp>
        <p:nvSpPr>
          <p:cNvPr id="3" name="Content Placeholder 2">
            <a:extLst>
              <a:ext uri="{FF2B5EF4-FFF2-40B4-BE49-F238E27FC236}">
                <a16:creationId xmlns:a16="http://schemas.microsoft.com/office/drawing/2014/main" id="{F90448A0-00B5-1727-EBDF-55666846995F}"/>
              </a:ext>
            </a:extLst>
          </p:cNvPr>
          <p:cNvSpPr>
            <a:spLocks noGrp="1"/>
          </p:cNvSpPr>
          <p:nvPr>
            <p:ph idx="1"/>
          </p:nvPr>
        </p:nvSpPr>
        <p:spPr>
          <a:xfrm>
            <a:off x="668594" y="2084440"/>
            <a:ext cx="10854812" cy="3655588"/>
          </a:xfrm>
        </p:spPr>
        <p:txBody>
          <a:bodyPr/>
          <a:lstStyle/>
          <a:p>
            <a:r>
              <a:rPr lang="en-US" dirty="0"/>
              <a:t>It is thought that mood disorder, such as depression, reduces the amount of cognitive processing resources available for a given task, and in the memory domain this is manifest as deficits in the elaboration, organization, encoding and retrieval of material into and out of memory</a:t>
            </a:r>
          </a:p>
          <a:p>
            <a:r>
              <a:rPr lang="en-US" dirty="0"/>
              <a:t>This mood-congruent memory effect is similar but distinct from state-dependent memory, which refers to the memory bias for material that is learned in a particular mood and is more easily retrieved if the individual is in that same mood during retrieval</a:t>
            </a:r>
            <a:endParaRPr lang="en-IN" dirty="0"/>
          </a:p>
        </p:txBody>
      </p:sp>
    </p:spTree>
    <p:extLst>
      <p:ext uri="{BB962C8B-B14F-4D97-AF65-F5344CB8AC3E}">
        <p14:creationId xmlns:p14="http://schemas.microsoft.com/office/powerpoint/2010/main" val="1726308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322C54-7DC7-F631-05B6-9019005F9E8C}"/>
              </a:ext>
            </a:extLst>
          </p:cNvPr>
          <p:cNvSpPr>
            <a:spLocks noGrp="1"/>
          </p:cNvSpPr>
          <p:nvPr>
            <p:ph idx="1"/>
          </p:nvPr>
        </p:nvSpPr>
        <p:spPr>
          <a:xfrm>
            <a:off x="816077" y="629265"/>
            <a:ext cx="10537723" cy="5547698"/>
          </a:xfrm>
        </p:spPr>
        <p:txBody>
          <a:bodyPr>
            <a:normAutofit/>
          </a:bodyPr>
          <a:lstStyle/>
          <a:p>
            <a:r>
              <a:rPr lang="en-IN" dirty="0"/>
              <a:t>SELECTIVE FORGETTING:</a:t>
            </a:r>
          </a:p>
          <a:p>
            <a:r>
              <a:rPr lang="en-US" dirty="0"/>
              <a:t>Rates of forgetting are influenced by the personal meaningfulness of the information, the conceptual style of the individual, the degree of processing and elaboration of the information and age. It is likely that normal forgetting is determined by disuse or interference by more recently learned or more vivid material and underpinned by physiological or metabolic processes (</a:t>
            </a:r>
            <a:r>
              <a:rPr lang="en-US" dirty="0" err="1"/>
              <a:t>Lezak</a:t>
            </a:r>
            <a:r>
              <a:rPr lang="en-US" dirty="0"/>
              <a:t> et al., 2004). Additionally, there are two forms of interference; proactive and retroactive. In proactive interference, newly learned material interferes with the recall of previously learned material. In retroactive interference, previously learned material interferes with the recall of newly learned material </a:t>
            </a:r>
          </a:p>
          <a:p>
            <a:r>
              <a:rPr lang="en-US" dirty="0"/>
              <a:t>The process of repression or selective forgetting, however, suggests that forgetting is not simply down to errors in the filing and retrieval mechanism. Forgetting is subject to the influence of affect: which sensations are registered, what is retained and for how long and what information is available for recall. </a:t>
            </a:r>
          </a:p>
          <a:p>
            <a:r>
              <a:rPr lang="en-US" dirty="0"/>
              <a:t>Directed forgetting is the term for the process by which we actively use executive control proc esses within the prefrontal cortex to forget items that we do not wish to recall. It is obvious from the foregoing that forgetting is an important and normative process.</a:t>
            </a:r>
            <a:endParaRPr lang="en-IN" dirty="0"/>
          </a:p>
        </p:txBody>
      </p:sp>
    </p:spTree>
    <p:extLst>
      <p:ext uri="{BB962C8B-B14F-4D97-AF65-F5344CB8AC3E}">
        <p14:creationId xmlns:p14="http://schemas.microsoft.com/office/powerpoint/2010/main" val="780342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D93FA-C97B-F11E-21F8-1EACA922418B}"/>
              </a:ext>
            </a:extLst>
          </p:cNvPr>
          <p:cNvSpPr>
            <a:spLocks noGrp="1"/>
          </p:cNvSpPr>
          <p:nvPr>
            <p:ph idx="1"/>
          </p:nvPr>
        </p:nvSpPr>
        <p:spPr>
          <a:xfrm>
            <a:off x="648929" y="701089"/>
            <a:ext cx="10835148" cy="5453905"/>
          </a:xfrm>
        </p:spPr>
        <p:txBody>
          <a:bodyPr>
            <a:normAutofit/>
          </a:bodyPr>
          <a:lstStyle/>
          <a:p>
            <a:r>
              <a:rPr lang="en-IN" dirty="0"/>
              <a:t>FALSIFICATION OF MEMORY:</a:t>
            </a:r>
          </a:p>
          <a:p>
            <a:r>
              <a:rPr lang="en-US" dirty="0"/>
              <a:t>Falsification of memory occurs to some extent because of the interplay of memory with affect.</a:t>
            </a:r>
            <a:endParaRPr lang="en-IN" dirty="0"/>
          </a:p>
          <a:p>
            <a:r>
              <a:rPr lang="en-US" dirty="0"/>
              <a:t>pseudologia fantastica – fluent plausible lying – the untruthful statements are often grandiose and extreme. Questions are answered with fluency, and the story appears to be believed implicitly by the </a:t>
            </a:r>
            <a:r>
              <a:rPr lang="en-US" dirty="0" err="1"/>
              <a:t>pseudologic</a:t>
            </a:r>
            <a:r>
              <a:rPr lang="en-US" dirty="0"/>
              <a:t> himself. </a:t>
            </a:r>
          </a:p>
          <a:p>
            <a:r>
              <a:rPr lang="en-US" dirty="0"/>
              <a:t>grandiose delusions and memory disturbance of general paresis may result in falsification and distortion of events remembered. Similarly, confabulation as in the Korsakov state is associated with falsification.</a:t>
            </a:r>
          </a:p>
          <a:p>
            <a:r>
              <a:rPr lang="en-US" dirty="0"/>
              <a:t>Inaccuracy of recall is sometimes called paramnesia. As well as occurring in the normal state and in personality disorders, it is a prominent feature of affective disturbances.</a:t>
            </a:r>
          </a:p>
          <a:p>
            <a:r>
              <a:rPr lang="en-IN" dirty="0"/>
              <a:t>PSYCHOGENIC DISTURBANCE OF MEMORY:</a:t>
            </a:r>
          </a:p>
          <a:p>
            <a:r>
              <a:rPr lang="en-US" dirty="0" err="1"/>
              <a:t>Cryptamnesia</a:t>
            </a:r>
            <a:r>
              <a:rPr lang="en-US" dirty="0"/>
              <a:t> is the experience of not remembering that one is remembering! A person makes a witty remark, or writes a haunting melody, without realizing that he is quoting (plagiarizing) rather than producing something original. The process is seen when words or phrases come into popular usage for a few months or years by some process of mass spread, in which people using the expression believe they are introducing a new idea.</a:t>
            </a:r>
            <a:endParaRPr lang="en-IN" dirty="0"/>
          </a:p>
          <a:p>
            <a:endParaRPr lang="en-IN" dirty="0"/>
          </a:p>
          <a:p>
            <a:endParaRPr lang="en-IN" dirty="0"/>
          </a:p>
        </p:txBody>
      </p:sp>
    </p:spTree>
    <p:extLst>
      <p:ext uri="{BB962C8B-B14F-4D97-AF65-F5344CB8AC3E}">
        <p14:creationId xmlns:p14="http://schemas.microsoft.com/office/powerpoint/2010/main" val="529726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8D7F74-B257-6465-332D-382992B495F6}"/>
              </a:ext>
            </a:extLst>
          </p:cNvPr>
          <p:cNvSpPr>
            <a:spLocks noGrp="1"/>
          </p:cNvSpPr>
          <p:nvPr>
            <p:ph idx="1"/>
          </p:nvPr>
        </p:nvSpPr>
        <p:spPr>
          <a:xfrm>
            <a:off x="609599" y="648929"/>
            <a:ext cx="10992465" cy="5565057"/>
          </a:xfrm>
        </p:spPr>
        <p:txBody>
          <a:bodyPr>
            <a:normAutofit/>
          </a:bodyPr>
          <a:lstStyle/>
          <a:p>
            <a:r>
              <a:rPr lang="en-IN" dirty="0"/>
              <a:t>Dissociative (Hysterical) Fugue:</a:t>
            </a:r>
          </a:p>
          <a:p>
            <a:r>
              <a:rPr lang="en-IN" dirty="0"/>
              <a:t>T</a:t>
            </a:r>
            <a:r>
              <a:rPr lang="en-US" dirty="0"/>
              <a:t>he symptoms pertaining to dissociative (conversion) disorders (hysteria) in the International Classification of Diseases are of two types:</a:t>
            </a:r>
          </a:p>
          <a:p>
            <a:r>
              <a:rPr lang="en-US" dirty="0"/>
              <a:t> conversion and dissociation.</a:t>
            </a:r>
          </a:p>
          <a:p>
            <a:r>
              <a:rPr lang="en-US" dirty="0"/>
              <a:t> In dissociation, there is a narrowing of the field of consciousness, with subsequent amnesia for the episode.</a:t>
            </a:r>
          </a:p>
          <a:p>
            <a:r>
              <a:rPr lang="en-US" dirty="0"/>
              <a:t> In many ways, dissociative symptoms represent a layman’s impression of ‘madness’.</a:t>
            </a:r>
          </a:p>
          <a:p>
            <a:r>
              <a:rPr lang="en-US" dirty="0"/>
              <a:t> In dissociative (hysterical) fugue states, there is narrowing of consciousness, wandering away from normal surroundings and subsequent amnesia. </a:t>
            </a:r>
          </a:p>
          <a:p>
            <a:r>
              <a:rPr lang="en-US" dirty="0"/>
              <a:t>The person appears to be in good contact with his environment and usually behaves appropriately, maintaining basic self-care, although he sometimes displays disinhibition</a:t>
            </a:r>
          </a:p>
          <a:p>
            <a:r>
              <a:rPr lang="en-US" dirty="0"/>
              <a:t>There is quite often loss of identity or assumption of another, false identity. </a:t>
            </a:r>
          </a:p>
          <a:p>
            <a:r>
              <a:rPr lang="en-US" dirty="0"/>
              <a:t>The duration of the episode can be very variable, from a few hours to several weeks, and the subject may travel considerable distances</a:t>
            </a:r>
            <a:endParaRPr lang="en-IN" dirty="0"/>
          </a:p>
        </p:txBody>
      </p:sp>
    </p:spTree>
    <p:extLst>
      <p:ext uri="{BB962C8B-B14F-4D97-AF65-F5344CB8AC3E}">
        <p14:creationId xmlns:p14="http://schemas.microsoft.com/office/powerpoint/2010/main" val="2662868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D13D10-B59F-BC4F-E2F4-EF611DFC0C16}"/>
              </a:ext>
            </a:extLst>
          </p:cNvPr>
          <p:cNvSpPr>
            <a:spLocks noGrp="1"/>
          </p:cNvSpPr>
          <p:nvPr>
            <p:ph idx="1"/>
          </p:nvPr>
        </p:nvSpPr>
        <p:spPr>
          <a:xfrm>
            <a:off x="757084" y="747252"/>
            <a:ext cx="10596716" cy="5429711"/>
          </a:xfrm>
        </p:spPr>
        <p:txBody>
          <a:bodyPr>
            <a:normAutofit/>
          </a:bodyPr>
          <a:lstStyle/>
          <a:p>
            <a:r>
              <a:rPr lang="en-IN" dirty="0"/>
              <a:t>Ganser State:</a:t>
            </a:r>
          </a:p>
          <a:p>
            <a:r>
              <a:rPr lang="en-US" dirty="0"/>
              <a:t>described four criminals who showed the following symptoms. </a:t>
            </a:r>
          </a:p>
          <a:p>
            <a:r>
              <a:rPr lang="en-US" dirty="0"/>
              <a:t>■ </a:t>
            </a:r>
            <a:r>
              <a:rPr lang="en-US" dirty="0" err="1"/>
              <a:t>Vorbeigehen</a:t>
            </a:r>
            <a:r>
              <a:rPr lang="en-US" dirty="0"/>
              <a:t> (‘to pass by’) or approximate answers, described by Ganser thus: ‘In the choice of answers the patient appears to deliberately pass over the indicated correct answer and to select a false one, which any child could recognize as such’. </a:t>
            </a:r>
          </a:p>
          <a:p>
            <a:r>
              <a:rPr lang="en-US" dirty="0"/>
              <a:t>■ Clouding of consciousness with disorientation. </a:t>
            </a:r>
          </a:p>
          <a:p>
            <a:r>
              <a:rPr lang="en-US" dirty="0"/>
              <a:t>■ ‘Hysterical’ stigmata.</a:t>
            </a:r>
          </a:p>
          <a:p>
            <a:r>
              <a:rPr lang="en-US" dirty="0"/>
              <a:t>■ Recent history of head injury, typhus or severe emotional stress. </a:t>
            </a:r>
          </a:p>
          <a:p>
            <a:r>
              <a:rPr lang="en-US" dirty="0"/>
              <a:t>■ ‘Hallucinations’, auditory and visual (from his description, they are more like </a:t>
            </a:r>
            <a:r>
              <a:rPr lang="en-US" dirty="0" err="1"/>
              <a:t>pseudohallucinations</a:t>
            </a:r>
            <a:r>
              <a:rPr lang="en-US" dirty="0"/>
              <a:t>). </a:t>
            </a:r>
          </a:p>
          <a:p>
            <a:r>
              <a:rPr lang="en-US" dirty="0"/>
              <a:t>■ Amnesia for the period during which the above symptoms were manifest</a:t>
            </a:r>
          </a:p>
          <a:p>
            <a:r>
              <a:rPr lang="en-US" dirty="0"/>
              <a:t>Ganser syndrome is either part of a depressive illness or a transient disturbance in the left hemisphere’s lexical or semantic knowledge. Cutting argues that the knowledge deficit demonstrable in Ganser syndrome is not hysterical on any account but a manifestation of a particular kind of cognitive impairment.</a:t>
            </a:r>
            <a:endParaRPr lang="en-IN" dirty="0"/>
          </a:p>
        </p:txBody>
      </p:sp>
    </p:spTree>
    <p:extLst>
      <p:ext uri="{BB962C8B-B14F-4D97-AF65-F5344CB8AC3E}">
        <p14:creationId xmlns:p14="http://schemas.microsoft.com/office/powerpoint/2010/main" val="56444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94355" y="290830"/>
            <a:ext cx="6438900" cy="6498590"/>
          </a:xfrm>
          <a:prstGeom prst="rect">
            <a:avLst/>
          </a:prstGeom>
        </p:spPr>
      </p:pic>
      <p:sp>
        <p:nvSpPr>
          <p:cNvPr id="2" name="Footer Placeholder 1"/>
          <p:cNvSpPr>
            <a:spLocks noGrp="1"/>
          </p:cNvSpPr>
          <p:nvPr>
            <p:ph type="ftr" sz="quarter" idx="11"/>
          </p:nvPr>
        </p:nvSpPr>
        <p:spPr/>
        <p:txBody>
          <a:bodyPr/>
          <a:lstStyle/>
          <a:p>
            <a:r>
              <a:rPr lang="en-US"/>
              <a:t>Neural Circuit and CognitiveDevelopment,2nd Edition.Chapter 12 &amp; 13.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3A18-AD8B-AB60-BDAF-F722A6718915}"/>
              </a:ext>
            </a:extLst>
          </p:cNvPr>
          <p:cNvSpPr>
            <a:spLocks noGrp="1"/>
          </p:cNvSpPr>
          <p:nvPr>
            <p:ph type="title"/>
          </p:nvPr>
        </p:nvSpPr>
        <p:spPr>
          <a:xfrm>
            <a:off x="2231136" y="207461"/>
            <a:ext cx="7729728" cy="1188720"/>
          </a:xfrm>
        </p:spPr>
        <p:txBody>
          <a:bodyPr/>
          <a:lstStyle/>
          <a:p>
            <a:r>
              <a:rPr lang="en-US" dirty="0"/>
              <a:t>Evaluation</a:t>
            </a:r>
            <a:endParaRPr lang="en-IN" dirty="0"/>
          </a:p>
        </p:txBody>
      </p:sp>
      <p:sp>
        <p:nvSpPr>
          <p:cNvPr id="3" name="Content Placeholder 2">
            <a:extLst>
              <a:ext uri="{FF2B5EF4-FFF2-40B4-BE49-F238E27FC236}">
                <a16:creationId xmlns:a16="http://schemas.microsoft.com/office/drawing/2014/main" id="{1D482EE7-49C9-4FFA-6718-952820DBDEB5}"/>
              </a:ext>
            </a:extLst>
          </p:cNvPr>
          <p:cNvSpPr>
            <a:spLocks noGrp="1"/>
          </p:cNvSpPr>
          <p:nvPr>
            <p:ph idx="1"/>
          </p:nvPr>
        </p:nvSpPr>
        <p:spPr>
          <a:xfrm>
            <a:off x="412955" y="1396181"/>
            <a:ext cx="11208774" cy="5096694"/>
          </a:xfrm>
        </p:spPr>
        <p:txBody>
          <a:bodyPr>
            <a:normAutofit fontScale="92500" lnSpcReduction="10000"/>
          </a:bodyPr>
          <a:lstStyle/>
          <a:p>
            <a:pPr>
              <a:buFont typeface="Wingdings" panose="05000000000000000000" pitchFamily="2" charset="2"/>
              <a:buChar char="§"/>
            </a:pPr>
            <a:r>
              <a:rPr lang="en-US" dirty="0"/>
              <a:t>The accurate assessment of memory requires that any question asked by the examiner be verifiable from a source other than the patient.</a:t>
            </a:r>
          </a:p>
          <a:p>
            <a:pPr>
              <a:buFont typeface="Wingdings" panose="05000000000000000000" pitchFamily="2" charset="2"/>
              <a:buChar char="§"/>
            </a:pPr>
            <a:r>
              <a:rPr lang="en-US" dirty="0"/>
              <a:t>Valid memory testing presumes that the patient is reasonably attentive, can relate to and cooperate with the examiner, and has no defect that impairs language comprehension or expression. </a:t>
            </a:r>
          </a:p>
          <a:p>
            <a:pPr>
              <a:buFont typeface="Wingdings" panose="05000000000000000000" pitchFamily="2" charset="2"/>
              <a:buChar char="§"/>
            </a:pPr>
            <a:r>
              <a:rPr lang="en-US" b="1" dirty="0"/>
              <a:t>Immediate Recall (Short-Term Memory</a:t>
            </a:r>
            <a:r>
              <a:rPr lang="en-US" dirty="0"/>
              <a:t>) :usually tested by digit repetition</a:t>
            </a:r>
          </a:p>
          <a:p>
            <a:pPr>
              <a:buFont typeface="Wingdings" panose="05000000000000000000" pitchFamily="2" charset="2"/>
              <a:buChar char="§"/>
            </a:pPr>
            <a:r>
              <a:rPr lang="en-US" dirty="0"/>
              <a:t>This section assesses the patient's ability to actively learn new material (to acquire new memories). Adequate performance requires the integrity of the total memory system: recognition and registration of the initial sensory input, retention and storage of the information, and recall or retrieval of the stored information.</a:t>
            </a:r>
          </a:p>
          <a:p>
            <a:pPr>
              <a:buFont typeface="Wingdings" panose="05000000000000000000" pitchFamily="2" charset="2"/>
              <a:buChar char="§"/>
            </a:pPr>
            <a:r>
              <a:rPr lang="en-US" dirty="0"/>
              <a:t>Four Unrelated Words DIRECTIONS: Tell the patient, "1 am going to tell you four words that I would like you to remember. In a few minutes, I will ask you to recall these words." To ensure that the patient has heard, understood, and initially retained the four words, have him or her repeat the words after their presentation. </a:t>
            </a:r>
          </a:p>
          <a:p>
            <a:pPr>
              <a:buFont typeface="Wingdings" panose="05000000000000000000" pitchFamily="2" charset="2"/>
              <a:buChar char="§"/>
            </a:pPr>
            <a:r>
              <a:rPr lang="en-US" dirty="0"/>
              <a:t>when a patient must be given four or five trials to repeat the words accurately, this usually forecasts a significant memory problem. To eliminate possible mental rehearsal, interference should be used between presentation and recall of the words.</a:t>
            </a:r>
          </a:p>
          <a:p>
            <a:pPr>
              <a:buFont typeface="Wingdings" panose="05000000000000000000" pitchFamily="2" charset="2"/>
              <a:buChar char="§"/>
            </a:pPr>
            <a:r>
              <a:rPr lang="en-US" dirty="0"/>
              <a:t>The normal patient under age 60 should accurately recall three or four of the words after a 10-minute delay.</a:t>
            </a:r>
          </a:p>
          <a:p>
            <a:pPr>
              <a:buFont typeface="Wingdings" panose="05000000000000000000" pitchFamily="2" charset="2"/>
              <a:buChar char="§"/>
            </a:pPr>
            <a:r>
              <a:rPr lang="en-US" dirty="0"/>
              <a:t>Normal persons over age 80 retain an average of only two of four words over 5 minutes, with a substantial variance. After being reminded of the correct words, these individuals will improve their performance after 10 and 30 minutes. Patients with dementia, on the other hand, tend not to improve on subsequent trials. </a:t>
            </a:r>
          </a:p>
          <a:p>
            <a:pPr marL="0" indent="0">
              <a:buNone/>
            </a:pPr>
            <a:endParaRPr lang="en-IN" dirty="0"/>
          </a:p>
        </p:txBody>
      </p:sp>
    </p:spTree>
    <p:extLst>
      <p:ext uri="{BB962C8B-B14F-4D97-AF65-F5344CB8AC3E}">
        <p14:creationId xmlns:p14="http://schemas.microsoft.com/office/powerpoint/2010/main" val="3786698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20BC6C-2003-3DD8-962C-69C0D08140DB}"/>
              </a:ext>
            </a:extLst>
          </p:cNvPr>
          <p:cNvSpPr>
            <a:spLocks noGrp="1"/>
          </p:cNvSpPr>
          <p:nvPr>
            <p:ph idx="1"/>
          </p:nvPr>
        </p:nvSpPr>
        <p:spPr>
          <a:xfrm>
            <a:off x="336755" y="270312"/>
            <a:ext cx="11530780" cy="6587687"/>
          </a:xfrm>
        </p:spPr>
        <p:txBody>
          <a:bodyPr>
            <a:normAutofit/>
          </a:bodyPr>
          <a:lstStyle/>
          <a:p>
            <a:pPr>
              <a:buFont typeface="Wingdings" panose="05000000000000000000" pitchFamily="2" charset="2"/>
              <a:buChar char="§"/>
            </a:pPr>
            <a:r>
              <a:rPr lang="en-US" dirty="0"/>
              <a:t>Verbal Story for Immediate Recall DIRECTIONS: Tell the patient, "I am going to read you a short paragraph. Listen carefully, because when I finish reading, I want you to tell me every thing that I told you.“</a:t>
            </a:r>
          </a:p>
          <a:p>
            <a:pPr>
              <a:buFont typeface="Wingdings" panose="05000000000000000000" pitchFamily="2" charset="2"/>
              <a:buChar char="§"/>
            </a:pPr>
            <a:r>
              <a:rPr lang="en-US" dirty="0"/>
              <a:t>After reading the story, say "Now tell me everything that you can remember of the story. Start at the beginning of the story and tell me all that happened." The separate items in the story are indicated by slash (f) marks. As the patient retells the story, indicate the number of items recalled. In patients with good immediate recall, it may be useful to ask for another recall after 30 minutes. This is a sensitive method of assessing short-term verbal recall.</a:t>
            </a:r>
          </a:p>
          <a:p>
            <a:pPr>
              <a:buFont typeface="Wingdings" panose="05000000000000000000" pitchFamily="2" charset="2"/>
              <a:buChar char="§"/>
            </a:pPr>
            <a:r>
              <a:rPr lang="en-IN" dirty="0"/>
              <a:t>Visual Memory (Hidden Objects)</a:t>
            </a:r>
          </a:p>
          <a:p>
            <a:pPr>
              <a:buFont typeface="Wingdings" panose="05000000000000000000" pitchFamily="2" charset="2"/>
              <a:buChar char="§"/>
            </a:pPr>
            <a:r>
              <a:rPr lang="en-IN" dirty="0"/>
              <a:t>Psychotropic drugs, beta blockers (e.g., propranolol), anticonvulsants, prednisone, and any number of other medications and toxins (e.g., alcohol and street drugs) have been implicated</a:t>
            </a:r>
          </a:p>
          <a:p>
            <a:pPr>
              <a:buFont typeface="Wingdings" panose="05000000000000000000" pitchFamily="2" charset="2"/>
              <a:buChar char="§"/>
            </a:pPr>
            <a:r>
              <a:rPr lang="en-US" dirty="0"/>
              <a:t>The patient's emotional state can also significantly affect new-learning ability.</a:t>
            </a:r>
          </a:p>
          <a:p>
            <a:pPr>
              <a:buFont typeface="Wingdings" panose="05000000000000000000" pitchFamily="2" charset="2"/>
              <a:buChar char="§"/>
            </a:pPr>
            <a:r>
              <a:rPr lang="en-US" dirty="0"/>
              <a:t>In significant depression, the decrease in motivation and learning probably involves more than purely psychologic mechanisms. </a:t>
            </a:r>
          </a:p>
          <a:p>
            <a:endParaRPr lang="en-IN" dirty="0"/>
          </a:p>
        </p:txBody>
      </p:sp>
      <p:pic>
        <p:nvPicPr>
          <p:cNvPr id="5" name="Picture 4">
            <a:extLst>
              <a:ext uri="{FF2B5EF4-FFF2-40B4-BE49-F238E27FC236}">
                <a16:creationId xmlns:a16="http://schemas.microsoft.com/office/drawing/2014/main" id="{149E19E2-AAF1-137A-486F-DB8B947B7C5C}"/>
              </a:ext>
            </a:extLst>
          </p:cNvPr>
          <p:cNvPicPr>
            <a:picLocks noChangeAspect="1"/>
          </p:cNvPicPr>
          <p:nvPr/>
        </p:nvPicPr>
        <p:blipFill>
          <a:blip r:embed="rId2"/>
          <a:stretch>
            <a:fillRect/>
          </a:stretch>
        </p:blipFill>
        <p:spPr>
          <a:xfrm>
            <a:off x="2877881" y="4370365"/>
            <a:ext cx="6436237" cy="16961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81705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DA124E-CA2E-E0FB-E680-AACC2C85A743}"/>
              </a:ext>
            </a:extLst>
          </p:cNvPr>
          <p:cNvSpPr>
            <a:spLocks noGrp="1"/>
          </p:cNvSpPr>
          <p:nvPr>
            <p:ph idx="1"/>
          </p:nvPr>
        </p:nvSpPr>
        <p:spPr>
          <a:xfrm>
            <a:off x="727586" y="589935"/>
            <a:ext cx="10707329" cy="5988816"/>
          </a:xfrm>
        </p:spPr>
        <p:txBody>
          <a:bodyPr>
            <a:normAutofit/>
          </a:bodyPr>
          <a:lstStyle/>
          <a:p>
            <a:pPr>
              <a:buFont typeface="Wingdings" panose="05000000000000000000" pitchFamily="2" charset="2"/>
              <a:buChar char="§"/>
            </a:pPr>
            <a:r>
              <a:rPr lang="en-IN" dirty="0"/>
              <a:t>Orientation (Recent Memory) </a:t>
            </a:r>
            <a:r>
              <a:rPr lang="en-US" dirty="0"/>
              <a:t>:Orientation to place and time are actually measures of recent memory, as they test the patient's ability to learn these continually changing facts. If a patient is not fully oriented, this alone suggests a significant recent memory deficit. </a:t>
            </a:r>
          </a:p>
          <a:p>
            <a:pPr>
              <a:buFont typeface="Wingdings" panose="05000000000000000000" pitchFamily="2" charset="2"/>
              <a:buChar char="§"/>
            </a:pPr>
            <a:r>
              <a:rPr lang="en-US" dirty="0"/>
              <a:t>DIRECTIONS: The patient should be asked the following questions in sequence. Questions may be paraphrased when necessary to ensure clarity. If the patient fails these items, tell the patient the correct answers and have him or her repeat them; several minutes later, have the patient recall the answers. Failure at this level verifies poor new learning ability and predicts deficient performance on any subsequent memory tasks. </a:t>
            </a:r>
          </a:p>
          <a:p>
            <a:pPr>
              <a:buFont typeface="Wingdings" panose="05000000000000000000" pitchFamily="2" charset="2"/>
              <a:buChar char="§"/>
            </a:pPr>
            <a:r>
              <a:rPr lang="en-US" dirty="0"/>
              <a:t>Performance correlates with education level; normal college graduates, if they do not know the exact date or day, usually miss by only 1 day, whereas normal people without a high school education may miss by 2 or even 3 days.</a:t>
            </a:r>
            <a:endParaRPr lang="en-IN" dirty="0"/>
          </a:p>
          <a:p>
            <a:pPr>
              <a:buFont typeface="Wingdings" panose="05000000000000000000" pitchFamily="2" charset="2"/>
              <a:buChar char="§"/>
            </a:pPr>
            <a:endParaRPr lang="en-US" dirty="0"/>
          </a:p>
          <a:p>
            <a:endParaRPr lang="en-IN" dirty="0"/>
          </a:p>
        </p:txBody>
      </p:sp>
      <p:pic>
        <p:nvPicPr>
          <p:cNvPr id="5" name="Content Placeholder 4">
            <a:extLst>
              <a:ext uri="{FF2B5EF4-FFF2-40B4-BE49-F238E27FC236}">
                <a16:creationId xmlns:a16="http://schemas.microsoft.com/office/drawing/2014/main" id="{5E452AA8-9454-E6BD-D619-57409D625805}"/>
              </a:ext>
            </a:extLst>
          </p:cNvPr>
          <p:cNvPicPr>
            <a:picLocks noChangeAspect="1"/>
          </p:cNvPicPr>
          <p:nvPr/>
        </p:nvPicPr>
        <p:blipFill>
          <a:blip r:embed="rId2"/>
          <a:stretch>
            <a:fillRect/>
          </a:stretch>
        </p:blipFill>
        <p:spPr>
          <a:xfrm>
            <a:off x="3529779" y="3635718"/>
            <a:ext cx="4410261" cy="2632347"/>
          </a:xfrm>
          <a:prstGeom prst="rect">
            <a:avLst/>
          </a:prstGeom>
        </p:spPr>
      </p:pic>
    </p:spTree>
    <p:extLst>
      <p:ext uri="{BB962C8B-B14F-4D97-AF65-F5344CB8AC3E}">
        <p14:creationId xmlns:p14="http://schemas.microsoft.com/office/powerpoint/2010/main" val="31838990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7AA25-CE75-356F-0C21-774EA3EE3E14}"/>
              </a:ext>
            </a:extLst>
          </p:cNvPr>
          <p:cNvSpPr>
            <a:spLocks noGrp="1"/>
          </p:cNvSpPr>
          <p:nvPr>
            <p:ph idx="1"/>
          </p:nvPr>
        </p:nvSpPr>
        <p:spPr>
          <a:xfrm>
            <a:off x="1066799" y="278253"/>
            <a:ext cx="10417277" cy="5916070"/>
          </a:xfrm>
        </p:spPr>
        <p:txBody>
          <a:bodyPr/>
          <a:lstStyle/>
          <a:p>
            <a:r>
              <a:rPr lang="en-IN" dirty="0"/>
              <a:t>Remote Memory :</a:t>
            </a:r>
            <a:r>
              <a:rPr lang="en-US" dirty="0"/>
              <a:t>Remote memory tests such as those included here evaluate the patient's ability to recall personal and historic events. As previously emphasized, personal events must be verifiable by a reliable source other than the patient, performance on the recall of historic information must be interpreted in light of the patient's premorbid intelligence, education, and social experience. </a:t>
            </a:r>
          </a:p>
          <a:p>
            <a:r>
              <a:rPr lang="en-US" dirty="0"/>
              <a:t>Personal information items are completed with approximately equal accuracy by both normal patients and patients with mild, nonspecific brain damage. Although impaired performance is pathologic, this test does not efficiently differentiate among groups</a:t>
            </a:r>
            <a:endParaRPr lang="en-IN" dirty="0"/>
          </a:p>
        </p:txBody>
      </p:sp>
      <p:pic>
        <p:nvPicPr>
          <p:cNvPr id="5" name="Picture 4">
            <a:extLst>
              <a:ext uri="{FF2B5EF4-FFF2-40B4-BE49-F238E27FC236}">
                <a16:creationId xmlns:a16="http://schemas.microsoft.com/office/drawing/2014/main" id="{9E9A9919-8FC5-A7E4-A3CF-3FB1725424A4}"/>
              </a:ext>
            </a:extLst>
          </p:cNvPr>
          <p:cNvPicPr>
            <a:picLocks noChangeAspect="1"/>
          </p:cNvPicPr>
          <p:nvPr/>
        </p:nvPicPr>
        <p:blipFill>
          <a:blip r:embed="rId2"/>
          <a:stretch>
            <a:fillRect/>
          </a:stretch>
        </p:blipFill>
        <p:spPr>
          <a:xfrm>
            <a:off x="3377193" y="2705846"/>
            <a:ext cx="4887007" cy="2143424"/>
          </a:xfrm>
          <a:prstGeom prst="rect">
            <a:avLst/>
          </a:prstGeom>
        </p:spPr>
      </p:pic>
    </p:spTree>
    <p:extLst>
      <p:ext uri="{BB962C8B-B14F-4D97-AF65-F5344CB8AC3E}">
        <p14:creationId xmlns:p14="http://schemas.microsoft.com/office/powerpoint/2010/main" val="163610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02FD-0339-4168-7070-ACBBDA97A2CF}"/>
              </a:ext>
            </a:extLst>
          </p:cNvPr>
          <p:cNvSpPr>
            <a:spLocks noGrp="1"/>
          </p:cNvSpPr>
          <p:nvPr>
            <p:ph type="title"/>
          </p:nvPr>
        </p:nvSpPr>
        <p:spPr>
          <a:xfrm>
            <a:off x="2231136" y="364925"/>
            <a:ext cx="7729728" cy="588804"/>
          </a:xfrm>
        </p:spPr>
        <p:txBody>
          <a:bodyPr>
            <a:normAutofit fontScale="90000"/>
          </a:bodyPr>
          <a:lstStyle/>
          <a:p>
            <a:r>
              <a:rPr lang="en-US" dirty="0"/>
              <a:t>THINKING-EVALUATION</a:t>
            </a:r>
            <a:endParaRPr lang="en-IN" dirty="0"/>
          </a:p>
        </p:txBody>
      </p:sp>
      <p:sp>
        <p:nvSpPr>
          <p:cNvPr id="3" name="Content Placeholder 2">
            <a:extLst>
              <a:ext uri="{FF2B5EF4-FFF2-40B4-BE49-F238E27FC236}">
                <a16:creationId xmlns:a16="http://schemas.microsoft.com/office/drawing/2014/main" id="{DAA43DD2-7A1C-EC9A-B60D-8AF3D9CD54D9}"/>
              </a:ext>
            </a:extLst>
          </p:cNvPr>
          <p:cNvSpPr>
            <a:spLocks noGrp="1"/>
          </p:cNvSpPr>
          <p:nvPr>
            <p:ph idx="1"/>
          </p:nvPr>
        </p:nvSpPr>
        <p:spPr>
          <a:xfrm>
            <a:off x="491613" y="1209368"/>
            <a:ext cx="11316929" cy="5509849"/>
          </a:xfrm>
        </p:spPr>
        <p:txBody>
          <a:bodyPr>
            <a:normAutofit/>
          </a:bodyPr>
          <a:lstStyle/>
          <a:p>
            <a:r>
              <a:rPr lang="en-US" dirty="0"/>
              <a:t>Proverb Interpretation:</a:t>
            </a:r>
          </a:p>
          <a:p>
            <a:r>
              <a:rPr lang="en-US" dirty="0"/>
              <a:t>Interpreting proverbs accurately requires an intact fund of general information, the ability to apply this knowledge to unfamiliar situations, and the ability to think in the abstract. </a:t>
            </a:r>
          </a:p>
          <a:p>
            <a:r>
              <a:rPr lang="en-US" dirty="0"/>
              <a:t>DIRECTIONS: The following proverbs are presented in ascending order of difficulty. Tell the patient, "I am going to read you a saying that you may or may not have heard before.” </a:t>
            </a:r>
          </a:p>
          <a:p>
            <a:r>
              <a:rPr lang="en-US" dirty="0"/>
              <a:t>Continue only until the patient fails on two successive proverbs. If the patient's response to the first proverb is concrete (non abstract), or if he or she is unable to interpret it, the examiner should supply the correct answer and explain that this is the expected type of response. </a:t>
            </a:r>
          </a:p>
          <a:p>
            <a:r>
              <a:rPr lang="en-US" dirty="0"/>
              <a:t>TEST ITEMS 1. Don't cry over spilled milk. 2. Rome wasn't built in a day. 3. A drowning man will clutch at a straw. 4. A golden hammer can break down an iron door. 5. The hot coal bums; the cold one blackens. </a:t>
            </a:r>
          </a:p>
          <a:p>
            <a:r>
              <a:rPr lang="en-US" dirty="0"/>
              <a:t>SCORING: The primary scoring criterion for proverb interpretation is the degree of abstraction demonstrated by the patient in explaining the proverb. It is helpful to rate the quality of the patient's response to each proverb. </a:t>
            </a:r>
          </a:p>
          <a:p>
            <a:r>
              <a:rPr lang="en-US" dirty="0"/>
              <a:t>Concrete responses are pathologic in all but the retarded or illiterate patient.</a:t>
            </a:r>
          </a:p>
          <a:p>
            <a:r>
              <a:rPr lang="en-US" dirty="0"/>
              <a:t>Often, uneducated patients will initially give a concrete response but can give abstract interpretations when specifically asked if there is another way of explaining the proverb. Such cued responses should be scored as semi abstract responses</a:t>
            </a:r>
            <a:endParaRPr lang="en-IN" dirty="0"/>
          </a:p>
        </p:txBody>
      </p:sp>
    </p:spTree>
    <p:extLst>
      <p:ext uri="{BB962C8B-B14F-4D97-AF65-F5344CB8AC3E}">
        <p14:creationId xmlns:p14="http://schemas.microsoft.com/office/powerpoint/2010/main" val="36614480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DEDDB7-8651-FDDD-6500-20A20BF24D79}"/>
              </a:ext>
            </a:extLst>
          </p:cNvPr>
          <p:cNvSpPr>
            <a:spLocks noGrp="1"/>
          </p:cNvSpPr>
          <p:nvPr>
            <p:ph idx="1"/>
          </p:nvPr>
        </p:nvSpPr>
        <p:spPr>
          <a:xfrm>
            <a:off x="432619" y="786581"/>
            <a:ext cx="11031794" cy="5496231"/>
          </a:xfrm>
        </p:spPr>
        <p:txBody>
          <a:bodyPr>
            <a:normAutofit/>
          </a:bodyPr>
          <a:lstStyle/>
          <a:p>
            <a:r>
              <a:rPr lang="en-US" dirty="0"/>
              <a:t>Disturbance in abstract thinking are seen in Schizophrenia, Dementia, past head injury.</a:t>
            </a:r>
          </a:p>
          <a:p>
            <a:r>
              <a:rPr lang="en-US" dirty="0"/>
              <a:t>Functional Thinking- This type of thinking is characterized by the some degrees of abstraction relating only towards the functional aspects of an object or event.</a:t>
            </a:r>
          </a:p>
          <a:p>
            <a:r>
              <a:rPr lang="en-US" dirty="0"/>
              <a:t>For e.g. Q: What is a knife; A: An instrument that cuts fruits. Found in Schizophrenia, MR.</a:t>
            </a:r>
          </a:p>
          <a:p>
            <a:r>
              <a:rPr lang="en-US" dirty="0"/>
              <a:t>Concrete thinking- This refers to the thinking characterized by actual things or events and immediate experience rather than by abstraction. </a:t>
            </a:r>
          </a:p>
          <a:p>
            <a:r>
              <a:rPr lang="en-US" dirty="0"/>
              <a:t>The person cannot get the abstract meaning of a situation or problem and deals with the event in a superficial way. For e.g. Q: What is the similarity between a table and a chair? A: Both are of wood. Found in Schizophrenia, young children </a:t>
            </a:r>
          </a:p>
          <a:p>
            <a:r>
              <a:rPr lang="en-US" dirty="0"/>
              <a:t>Over abstraction- This refers to a pattern of thinking characterized by excessive manifestation of a concept beyond the point of relevance. The problem at hand looses its value and remain unsolved. For e.g. The similarity between a table and chair can be answered as: Number of electrons of an atom of a molecule in wood of chair and table are equal. Found in: Schizophrenia, people with philosophical preoccupations. </a:t>
            </a:r>
          </a:p>
          <a:p>
            <a:endParaRPr lang="en-IN" dirty="0"/>
          </a:p>
        </p:txBody>
      </p:sp>
    </p:spTree>
    <p:extLst>
      <p:ext uri="{BB962C8B-B14F-4D97-AF65-F5344CB8AC3E}">
        <p14:creationId xmlns:p14="http://schemas.microsoft.com/office/powerpoint/2010/main" val="116334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3827-38C4-005E-350C-9511FEB4DB3A}"/>
              </a:ext>
            </a:extLst>
          </p:cNvPr>
          <p:cNvSpPr>
            <a:spLocks noGrp="1"/>
          </p:cNvSpPr>
          <p:nvPr>
            <p:ph type="title"/>
          </p:nvPr>
        </p:nvSpPr>
        <p:spPr>
          <a:xfrm>
            <a:off x="2231136" y="237105"/>
            <a:ext cx="7729728" cy="746121"/>
          </a:xfrm>
        </p:spPr>
        <p:txBody>
          <a:bodyPr>
            <a:normAutofit fontScale="90000"/>
          </a:bodyPr>
          <a:lstStyle/>
          <a:p>
            <a:r>
              <a:rPr lang="en-US" dirty="0"/>
              <a:t>INTELLIGENCE</a:t>
            </a:r>
            <a:endParaRPr lang="en-IN" dirty="0"/>
          </a:p>
        </p:txBody>
      </p:sp>
      <p:sp>
        <p:nvSpPr>
          <p:cNvPr id="3" name="Content Placeholder 2">
            <a:extLst>
              <a:ext uri="{FF2B5EF4-FFF2-40B4-BE49-F238E27FC236}">
                <a16:creationId xmlns:a16="http://schemas.microsoft.com/office/drawing/2014/main" id="{B41C6A30-8B1E-FEA9-F6B1-BF9D51657D16}"/>
              </a:ext>
            </a:extLst>
          </p:cNvPr>
          <p:cNvSpPr>
            <a:spLocks noGrp="1"/>
          </p:cNvSpPr>
          <p:nvPr>
            <p:ph idx="1"/>
          </p:nvPr>
        </p:nvSpPr>
        <p:spPr>
          <a:xfrm>
            <a:off x="393290" y="1415845"/>
            <a:ext cx="11189110" cy="4965289"/>
          </a:xfrm>
        </p:spPr>
        <p:txBody>
          <a:bodyPr>
            <a:normAutofit/>
          </a:bodyPr>
          <a:lstStyle/>
          <a:p>
            <a:r>
              <a:rPr lang="en-US" b="1" dirty="0"/>
              <a:t>Intelligence</a:t>
            </a:r>
            <a:r>
              <a:rPr lang="en-US" dirty="0"/>
              <a:t>: Capacity for learning and ability to recall, to integrate constructively, and to apply what one has learned; the capacity to understand and to think rationally.</a:t>
            </a:r>
          </a:p>
          <a:p>
            <a:r>
              <a:rPr lang="en-US" dirty="0"/>
              <a:t>Comprehension- Understanding and reacting intelligently in a problematic situation.</a:t>
            </a:r>
          </a:p>
          <a:p>
            <a:r>
              <a:rPr lang="en-US" dirty="0"/>
              <a:t>Conditions having poor comprehension are inattentive states, Dementia. General information- This refers to a person’s knowledge of general information or general knowledge giving due concession to one’s socio-economic status, education and current mental status. </a:t>
            </a:r>
          </a:p>
          <a:p>
            <a:r>
              <a:rPr lang="en-US" dirty="0"/>
              <a:t>Conditions with poor general information are mental retardation, Dementia. </a:t>
            </a:r>
          </a:p>
          <a:p>
            <a:r>
              <a:rPr lang="en-US" dirty="0"/>
              <a:t>Vocabulary- This refers to the amount of words the patient uses in his day-to-day dealings. Poor vocabulary is seen in mental retardation, Autism and Dementia.</a:t>
            </a:r>
          </a:p>
        </p:txBody>
      </p:sp>
    </p:spTree>
    <p:extLst>
      <p:ext uri="{BB962C8B-B14F-4D97-AF65-F5344CB8AC3E}">
        <p14:creationId xmlns:p14="http://schemas.microsoft.com/office/powerpoint/2010/main" val="32246582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2D150-F19D-582D-51E0-23A29629D77E}"/>
              </a:ext>
            </a:extLst>
          </p:cNvPr>
          <p:cNvSpPr>
            <a:spLocks noGrp="1"/>
          </p:cNvSpPr>
          <p:nvPr>
            <p:ph type="title"/>
          </p:nvPr>
        </p:nvSpPr>
        <p:spPr>
          <a:xfrm>
            <a:off x="2231136" y="256768"/>
            <a:ext cx="7729728" cy="657631"/>
          </a:xfrm>
        </p:spPr>
        <p:txBody>
          <a:bodyPr>
            <a:normAutofit fontScale="90000"/>
          </a:bodyPr>
          <a:lstStyle/>
          <a:p>
            <a:r>
              <a:rPr lang="en-US" dirty="0"/>
              <a:t>INSIGHT</a:t>
            </a:r>
            <a:endParaRPr lang="en-IN" dirty="0"/>
          </a:p>
        </p:txBody>
      </p:sp>
      <p:sp>
        <p:nvSpPr>
          <p:cNvPr id="3" name="Content Placeholder 2">
            <a:extLst>
              <a:ext uri="{FF2B5EF4-FFF2-40B4-BE49-F238E27FC236}">
                <a16:creationId xmlns:a16="http://schemas.microsoft.com/office/drawing/2014/main" id="{35EE67E6-249F-F790-88F7-C09AFA13D9B8}"/>
              </a:ext>
            </a:extLst>
          </p:cNvPr>
          <p:cNvSpPr>
            <a:spLocks noGrp="1"/>
          </p:cNvSpPr>
          <p:nvPr>
            <p:ph idx="1"/>
          </p:nvPr>
        </p:nvSpPr>
        <p:spPr>
          <a:xfrm>
            <a:off x="589935" y="1229032"/>
            <a:ext cx="11120284" cy="5260257"/>
          </a:xfrm>
        </p:spPr>
        <p:txBody>
          <a:bodyPr>
            <a:normAutofit/>
          </a:bodyPr>
          <a:lstStyle/>
          <a:p>
            <a:r>
              <a:rPr lang="en-US" dirty="0"/>
              <a:t>Insight is rated on a 6-point scale from one to six. </a:t>
            </a:r>
          </a:p>
          <a:p>
            <a:r>
              <a:rPr lang="en-US" dirty="0"/>
              <a:t>Grade-1 Complete denial of illness. </a:t>
            </a:r>
          </a:p>
          <a:p>
            <a:r>
              <a:rPr lang="en-US" dirty="0"/>
              <a:t>Grade-2 Slight awareness of being sick and needing help, but denying at the same time. </a:t>
            </a:r>
          </a:p>
          <a:p>
            <a:r>
              <a:rPr lang="en-US" dirty="0"/>
              <a:t>Grade-3 Awareness of being sick, but it is attributed to external or physical factors. </a:t>
            </a:r>
          </a:p>
          <a:p>
            <a:r>
              <a:rPr lang="en-US" dirty="0"/>
              <a:t>Grade-4 Awareness of being sick, due to something unknown in self. </a:t>
            </a:r>
          </a:p>
          <a:p>
            <a:r>
              <a:rPr lang="en-US" dirty="0"/>
              <a:t>Grade-5 Intellectual insight- awareness of being ill and that the symptoms/ failures in social adjustment are due to own particular irrational feelings/ thoughts; yet doesn’t apply this knowledge to the current/ future experiences.</a:t>
            </a:r>
          </a:p>
          <a:p>
            <a:r>
              <a:rPr lang="en-US" dirty="0"/>
              <a:t> Grade-6 True emotional insight- it is different from intellectual insight in that the awareness leads to significant basic changes in the future behavior.</a:t>
            </a:r>
          </a:p>
          <a:p>
            <a:r>
              <a:rPr lang="en-US" dirty="0"/>
              <a:t> </a:t>
            </a:r>
            <a:r>
              <a:rPr lang="en-US" b="1" dirty="0"/>
              <a:t>Assessment of insight: </a:t>
            </a:r>
            <a:r>
              <a:rPr lang="en-US" dirty="0"/>
              <a:t>Insight is most usefully inquired about and reported as a series of health beliefs. Usually a series of questions are asked to assess insight. Do you believe that the experiences that you are having, are symptoms? Do you believe that these symptoms are attributable to illness? Do you believe that the illness is psychiatric? Do you believe that psychiatric treatment might benefit you? Will you be willing to accept advice from a doctor regarding your treatment</a:t>
            </a:r>
            <a:endParaRPr lang="en-IN" dirty="0"/>
          </a:p>
        </p:txBody>
      </p:sp>
    </p:spTree>
    <p:extLst>
      <p:ext uri="{BB962C8B-B14F-4D97-AF65-F5344CB8AC3E}">
        <p14:creationId xmlns:p14="http://schemas.microsoft.com/office/powerpoint/2010/main" val="3261489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CDD0-891A-4FC7-5A26-D1BDB45774DC}"/>
              </a:ext>
            </a:extLst>
          </p:cNvPr>
          <p:cNvSpPr>
            <a:spLocks noGrp="1"/>
          </p:cNvSpPr>
          <p:nvPr>
            <p:ph type="title"/>
          </p:nvPr>
        </p:nvSpPr>
        <p:spPr>
          <a:xfrm>
            <a:off x="1160206" y="1809134"/>
            <a:ext cx="9891252" cy="2753033"/>
          </a:xfrm>
        </p:spPr>
        <p:txBody>
          <a:bodyPr>
            <a:normAutofit/>
          </a:bodyPr>
          <a:lstStyle/>
          <a:p>
            <a:r>
              <a:rPr lang="en-US" sz="6600" dirty="0"/>
              <a:t>thankyou</a:t>
            </a:r>
            <a:endParaRPr lang="en-IN" sz="6600" dirty="0"/>
          </a:p>
        </p:txBody>
      </p:sp>
    </p:spTree>
    <p:extLst>
      <p:ext uri="{BB962C8B-B14F-4D97-AF65-F5344CB8AC3E}">
        <p14:creationId xmlns:p14="http://schemas.microsoft.com/office/powerpoint/2010/main" val="24079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445" y="393065"/>
            <a:ext cx="10714355" cy="5784215"/>
          </a:xfrm>
        </p:spPr>
        <p:txBody>
          <a:bodyPr/>
          <a:lstStyle/>
          <a:p>
            <a:pPr marL="0" indent="0">
              <a:buNone/>
            </a:pPr>
            <a:r>
              <a:rPr lang="en-US" u="sng"/>
              <a:t>4. Montreal Cognitive Assessment</a:t>
            </a:r>
          </a:p>
          <a:p>
            <a:r>
              <a:rPr lang="en-US"/>
              <a:t>The Montreal Cognitive Assessment (MoCA) is a widely used screening assessment for detecting cognitive impairment,mainly for mild cognitive impairement (MCI) and Alzhiemers Disease.</a:t>
            </a:r>
          </a:p>
          <a:p>
            <a:r>
              <a:rPr lang="en-US"/>
              <a:t>This test consists of 30 points and takes part in 10 minutes from the individual. The Montreal test is performed in seven steps.</a:t>
            </a:r>
          </a:p>
          <a:p>
            <a:r>
              <a:rPr lang="en-US"/>
              <a:t>The sensitivity and specificity of the MoCA for detecting MCI were 90% and 87%.</a:t>
            </a:r>
          </a:p>
          <a:p>
            <a:r>
              <a:rPr lang="en-US"/>
              <a:t>MoCA scores range between 0 and 30.A score of 26 or over is considered to be normal.</a:t>
            </a:r>
          </a:p>
          <a:p>
            <a:endParaRPr lang="en-US"/>
          </a:p>
        </p:txBody>
      </p:sp>
      <p:sp>
        <p:nvSpPr>
          <p:cNvPr id="2" name="Footer Placeholder 1"/>
          <p:cNvSpPr>
            <a:spLocks noGrp="1"/>
          </p:cNvSpPr>
          <p:nvPr>
            <p:ph type="ftr" sz="quarter" idx="11"/>
          </p:nvPr>
        </p:nvSpPr>
        <p:spPr>
          <a:xfrm>
            <a:off x="7581900" y="6292850"/>
            <a:ext cx="4114800" cy="365125"/>
          </a:xfrm>
        </p:spPr>
        <p:txBody>
          <a:bodyPr/>
          <a:lstStyle/>
          <a:p>
            <a:r>
              <a:rPr lang="en-IN" altLang="en-US">
                <a:sym typeface="+mn-ea"/>
              </a:rPr>
              <a:t>Psychology Today:An Introduction,7th Edition Chapter 10</a:t>
            </a:r>
            <a:endParaRPr lang="en-IN" altLang="en-US"/>
          </a:p>
          <a:p>
            <a:endParaRPr lang="en-US"/>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15285" y="484505"/>
            <a:ext cx="5964555" cy="61283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547370"/>
            <a:ext cx="10614025" cy="5629910"/>
          </a:xfrm>
        </p:spPr>
        <p:txBody>
          <a:bodyPr>
            <a:normAutofit fontScale="97500"/>
          </a:bodyPr>
          <a:lstStyle/>
          <a:p>
            <a:pPr marL="0" indent="0">
              <a:buNone/>
            </a:pPr>
            <a:r>
              <a:rPr lang="en-US"/>
              <a:t>   </a:t>
            </a:r>
            <a:r>
              <a:rPr lang="en-US" u="sng"/>
              <a:t>5.The P.G.I Battery of Brain Dysfunction</a:t>
            </a:r>
          </a:p>
          <a:p>
            <a:r>
              <a:rPr lang="en-US"/>
              <a:t>It is collection of various tests that are used to quantify cognitive dysfunction, impairment, decline, or deficits in clinical settings.</a:t>
            </a:r>
          </a:p>
          <a:p>
            <a:r>
              <a:rPr lang="en-US"/>
              <a:t>It tests intelligence (both performance and verbal), memory, perceptual acuity, and transference from one hemisphere to another.</a:t>
            </a:r>
          </a:p>
          <a:p>
            <a:r>
              <a:rPr lang="en-US"/>
              <a:t>It also helps assess the extent of decline or loss in the cognitive area because of illness, accident, injury.</a:t>
            </a:r>
          </a:p>
          <a:p>
            <a:r>
              <a:rPr lang="en-US"/>
              <a:t>This battery includes five tests :</a:t>
            </a:r>
          </a:p>
          <a:p>
            <a:endParaRPr lang="en-US"/>
          </a:p>
          <a:p>
            <a:pPr>
              <a:buFont typeface="Wingdings" panose="05000000000000000000" charset="0"/>
              <a:buChar char="Ø"/>
            </a:pPr>
            <a:r>
              <a:rPr lang="en-US"/>
              <a:t>Bhatia’s Short Scale,</a:t>
            </a:r>
          </a:p>
          <a:p>
            <a:pPr>
              <a:buFont typeface="Wingdings" panose="05000000000000000000" charset="0"/>
              <a:buChar char="Ø"/>
            </a:pPr>
            <a:r>
              <a:rPr lang="en-US"/>
              <a:t>Verbal Adult Intelligence Scale,</a:t>
            </a:r>
          </a:p>
          <a:p>
            <a:pPr>
              <a:buFont typeface="Wingdings" panose="05000000000000000000" charset="0"/>
              <a:buChar char="Ø"/>
            </a:pPr>
            <a:r>
              <a:rPr lang="en-US"/>
              <a:t>PGI Memory Scale,</a:t>
            </a:r>
          </a:p>
          <a:p>
            <a:pPr>
              <a:buFont typeface="Wingdings" panose="05000000000000000000" charset="0"/>
              <a:buChar char="Ø"/>
            </a:pPr>
            <a:r>
              <a:rPr lang="en-US"/>
              <a:t>Bender Visual Motor Gestalt Test and,</a:t>
            </a:r>
          </a:p>
          <a:p>
            <a:pPr>
              <a:buFont typeface="Wingdings" panose="05000000000000000000" charset="0"/>
              <a:buChar char="Ø"/>
            </a:pPr>
            <a:r>
              <a:rPr lang="en-US"/>
              <a:t>Nahor Benson Test of Perceptual Acuity.</a:t>
            </a:r>
          </a:p>
        </p:txBody>
      </p:sp>
      <p:sp>
        <p:nvSpPr>
          <p:cNvPr id="2" name="Footer Placeholder 1"/>
          <p:cNvSpPr>
            <a:spLocks noGrp="1"/>
          </p:cNvSpPr>
          <p:nvPr>
            <p:ph type="ftr" sz="quarter" idx="11"/>
          </p:nvPr>
        </p:nvSpPr>
        <p:spPr>
          <a:xfrm>
            <a:off x="7848600" y="6305550"/>
            <a:ext cx="4114800" cy="365125"/>
          </a:xfrm>
        </p:spPr>
        <p:txBody>
          <a:bodyPr/>
          <a:lstStyle/>
          <a:p>
            <a:r>
              <a:rPr lang="en-IN" altLang="en-US">
                <a:sym typeface="+mn-ea"/>
              </a:rPr>
              <a:t>Psychology Today:An Introduction,7th Edition Chapter 10</a:t>
            </a:r>
            <a:endParaRPr lang="en-IN" altLang="en-US"/>
          </a:p>
          <a:p>
            <a:endParaRPr lang="en-US"/>
          </a:p>
          <a:p>
            <a:endParaRPr lang="en-US"/>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1665</TotalTime>
  <Words>8765</Words>
  <Application>Microsoft Office PowerPoint</Application>
  <PresentationFormat>Widescreen</PresentationFormat>
  <Paragraphs>466</Paragraphs>
  <Slides>68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Arial</vt:lpstr>
      <vt:lpstr>Calibri</vt:lpstr>
      <vt:lpstr>Gill Sans MT</vt:lpstr>
      <vt:lpstr>Wingdings</vt:lpstr>
      <vt:lpstr>Parcel</vt:lpstr>
      <vt:lpstr>COGNITION, ATTENTION CONCENTRATION, MEMORY , JUGDEMENT , INSIGHT</vt:lpstr>
      <vt:lpstr>What is cognition?</vt:lpstr>
      <vt:lpstr>Scales of assessing Cognition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Consciousness</vt:lpstr>
      <vt:lpstr>Three Dimensions of unsconsciousness</vt:lpstr>
      <vt:lpstr>3 Dimensions of consciousness</vt:lpstr>
      <vt:lpstr>DISTURBED STATE OF CONSCIOUSNESS</vt:lpstr>
      <vt:lpstr>QUANTITATIVE LOWERING OF CONSCIOUSNESS</vt:lpstr>
      <vt:lpstr>PowerPoint Presentation</vt:lpstr>
      <vt:lpstr>QUALITATIVE CHANGES OF CONSCIOUSNESS</vt:lpstr>
      <vt:lpstr>PowerPoint Presentation</vt:lpstr>
      <vt:lpstr>PowerPoint Presentation</vt:lpstr>
      <vt:lpstr>ORIENTATION </vt:lpstr>
      <vt:lpstr>PowerPoint Presentation</vt:lpstr>
      <vt:lpstr> ATTENTION AND CONCENTRATION </vt:lpstr>
      <vt:lpstr>PowerPoint Presentation</vt:lpstr>
      <vt:lpstr>PowerPoint Presentation</vt:lpstr>
      <vt:lpstr>PowerPoint Presentation</vt:lpstr>
      <vt:lpstr>ALTERATION OF THE DEGREE OF ATTENTION</vt:lpstr>
      <vt:lpstr>PSYCHOSIS AND ATTENTION</vt:lpstr>
      <vt:lpstr>EVALUATION</vt:lpstr>
      <vt:lpstr>PowerPoint Presentation</vt:lpstr>
      <vt:lpstr>Sustained Attention</vt:lpstr>
      <vt:lpstr>Unilateral Inattention </vt:lpstr>
      <vt:lpstr>PowerPoint Presentation</vt:lpstr>
      <vt:lpstr>PowerPoint Presentation</vt:lpstr>
      <vt:lpstr>MEMORY The encoding, storage and retrieval of what was learned earlier. </vt:lpstr>
      <vt:lpstr>Summary of characteristics of stages of memory</vt:lpstr>
      <vt:lpstr>PowerPoint Presentation</vt:lpstr>
      <vt:lpstr>THE LEVELS-OF-PROCESSING THEORY</vt:lpstr>
      <vt:lpstr>PowerPoint Presentation</vt:lpstr>
      <vt:lpstr>PowerPoint Presentation</vt:lpstr>
      <vt:lpstr>PowerPoint Presentation</vt:lpstr>
      <vt:lpstr>Procedural Memory</vt:lpstr>
      <vt:lpstr>LONG TERM POTENTIATION</vt:lpstr>
      <vt:lpstr>FORGETTING-Interferences &amp; Motivated forgetting</vt:lpstr>
      <vt:lpstr>PowerPoint Presentation</vt:lpstr>
      <vt:lpstr>AMNESIA</vt:lpstr>
      <vt:lpstr>PowerPoint Presentation</vt:lpstr>
      <vt:lpstr>PowerPoint Presentation</vt:lpstr>
      <vt:lpstr>PowerPoint Presentation</vt:lpstr>
      <vt:lpstr>PowerPoint Presentation</vt:lpstr>
      <vt:lpstr>Disturbances in Memory</vt:lpstr>
      <vt:lpstr>PowerPoint Presentation</vt:lpstr>
      <vt:lpstr>PowerPoint Presentation</vt:lpstr>
      <vt:lpstr>PowerPoint Presentation</vt:lpstr>
      <vt:lpstr>Affective Disorder of Memory</vt:lpstr>
      <vt:lpstr>PowerPoint Presentation</vt:lpstr>
      <vt:lpstr>PowerPoint Presentation</vt:lpstr>
      <vt:lpstr>PowerPoint Presentation</vt:lpstr>
      <vt:lpstr>PowerPoint Presentation</vt:lpstr>
      <vt:lpstr>Evaluation</vt:lpstr>
      <vt:lpstr>PowerPoint Presentation</vt:lpstr>
      <vt:lpstr>PowerPoint Presentation</vt:lpstr>
      <vt:lpstr>PowerPoint Presentation</vt:lpstr>
      <vt:lpstr>THINKING-EVALUATION</vt:lpstr>
      <vt:lpstr>PowerPoint Presentation</vt:lpstr>
      <vt:lpstr>INTELLIGENCE</vt:lpstr>
      <vt:lpstr>INSIGHT</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Psychiatry</dc:creator>
  <cp:lastModifiedBy>Psychiatry</cp:lastModifiedBy>
  <cp:revision>49</cp:revision>
  <dcterms:created xsi:type="dcterms:W3CDTF">2024-11-20T18:54:09Z</dcterms:created>
  <dcterms:modified xsi:type="dcterms:W3CDTF">2024-11-26T09:42:45Z</dcterms:modified>
</cp:coreProperties>
</file>