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2"/>
  </p:notesMasterIdLst>
  <p:sldIdLst>
    <p:sldId id="256" r:id="rId2"/>
    <p:sldId id="321" r:id="rId3"/>
    <p:sldId id="257" r:id="rId4"/>
    <p:sldId id="258" r:id="rId5"/>
    <p:sldId id="260" r:id="rId6"/>
    <p:sldId id="259" r:id="rId7"/>
    <p:sldId id="263" r:id="rId8"/>
    <p:sldId id="262" r:id="rId9"/>
    <p:sldId id="371" r:id="rId10"/>
    <p:sldId id="372" r:id="rId11"/>
    <p:sldId id="373" r:id="rId12"/>
    <p:sldId id="374" r:id="rId13"/>
    <p:sldId id="375" r:id="rId14"/>
    <p:sldId id="376" r:id="rId15"/>
    <p:sldId id="332" r:id="rId16"/>
    <p:sldId id="333" r:id="rId17"/>
    <p:sldId id="334" r:id="rId18"/>
    <p:sldId id="335" r:id="rId19"/>
    <p:sldId id="336" r:id="rId20"/>
    <p:sldId id="337" r:id="rId21"/>
    <p:sldId id="338" r:id="rId22"/>
    <p:sldId id="340" r:id="rId23"/>
    <p:sldId id="341" r:id="rId24"/>
    <p:sldId id="339" r:id="rId25"/>
    <p:sldId id="342" r:id="rId26"/>
    <p:sldId id="344" r:id="rId27"/>
    <p:sldId id="343" r:id="rId28"/>
    <p:sldId id="345" r:id="rId29"/>
    <p:sldId id="346" r:id="rId30"/>
    <p:sldId id="347" r:id="rId31"/>
    <p:sldId id="348" r:id="rId32"/>
    <p:sldId id="349" r:id="rId33"/>
    <p:sldId id="350" r:id="rId34"/>
    <p:sldId id="351" r:id="rId35"/>
    <p:sldId id="352" r:id="rId36"/>
    <p:sldId id="324" r:id="rId37"/>
    <p:sldId id="264" r:id="rId38"/>
    <p:sldId id="265" r:id="rId39"/>
    <p:sldId id="266" r:id="rId40"/>
    <p:sldId id="267" r:id="rId41"/>
    <p:sldId id="268" r:id="rId42"/>
    <p:sldId id="272" r:id="rId43"/>
    <p:sldId id="269" r:id="rId44"/>
    <p:sldId id="271" r:id="rId45"/>
    <p:sldId id="270" r:id="rId46"/>
    <p:sldId id="273" r:id="rId47"/>
    <p:sldId id="274" r:id="rId48"/>
    <p:sldId id="275" r:id="rId49"/>
    <p:sldId id="278" r:id="rId50"/>
    <p:sldId id="328" r:id="rId51"/>
    <p:sldId id="276" r:id="rId52"/>
    <p:sldId id="326" r:id="rId53"/>
    <p:sldId id="325" r:id="rId54"/>
    <p:sldId id="327" r:id="rId55"/>
    <p:sldId id="283" r:id="rId56"/>
    <p:sldId id="284" r:id="rId57"/>
    <p:sldId id="279" r:id="rId58"/>
    <p:sldId id="277" r:id="rId59"/>
    <p:sldId id="280" r:id="rId60"/>
    <p:sldId id="285" r:id="rId61"/>
    <p:sldId id="286" r:id="rId62"/>
    <p:sldId id="287" r:id="rId63"/>
    <p:sldId id="288" r:id="rId64"/>
    <p:sldId id="323" r:id="rId65"/>
    <p:sldId id="289" r:id="rId66"/>
    <p:sldId id="291" r:id="rId67"/>
    <p:sldId id="292" r:id="rId68"/>
    <p:sldId id="293" r:id="rId69"/>
    <p:sldId id="290" r:id="rId70"/>
    <p:sldId id="294" r:id="rId71"/>
    <p:sldId id="295" r:id="rId72"/>
    <p:sldId id="298" r:id="rId73"/>
    <p:sldId id="297" r:id="rId74"/>
    <p:sldId id="296" r:id="rId75"/>
    <p:sldId id="299" r:id="rId76"/>
    <p:sldId id="300" r:id="rId77"/>
    <p:sldId id="301" r:id="rId78"/>
    <p:sldId id="302" r:id="rId79"/>
    <p:sldId id="303" r:id="rId80"/>
    <p:sldId id="305" r:id="rId81"/>
    <p:sldId id="304" r:id="rId82"/>
    <p:sldId id="306" r:id="rId83"/>
    <p:sldId id="307" r:id="rId84"/>
    <p:sldId id="309" r:id="rId85"/>
    <p:sldId id="312" r:id="rId86"/>
    <p:sldId id="310" r:id="rId87"/>
    <p:sldId id="311" r:id="rId88"/>
    <p:sldId id="313" r:id="rId89"/>
    <p:sldId id="314" r:id="rId90"/>
    <p:sldId id="315" r:id="rId91"/>
    <p:sldId id="317" r:id="rId92"/>
    <p:sldId id="316" r:id="rId93"/>
    <p:sldId id="318" r:id="rId94"/>
    <p:sldId id="353" r:id="rId95"/>
    <p:sldId id="354" r:id="rId96"/>
    <p:sldId id="355" r:id="rId97"/>
    <p:sldId id="378" r:id="rId98"/>
    <p:sldId id="356" r:id="rId99"/>
    <p:sldId id="370" r:id="rId100"/>
    <p:sldId id="359" r:id="rId101"/>
    <p:sldId id="360" r:id="rId102"/>
    <p:sldId id="361" r:id="rId103"/>
    <p:sldId id="363" r:id="rId104"/>
    <p:sldId id="365" r:id="rId105"/>
    <p:sldId id="367" r:id="rId106"/>
    <p:sldId id="368" r:id="rId107"/>
    <p:sldId id="320" r:id="rId108"/>
    <p:sldId id="329" r:id="rId109"/>
    <p:sldId id="330" r:id="rId110"/>
    <p:sldId id="322"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snapToGrid="0">
      <p:cViewPr varScale="1">
        <p:scale>
          <a:sx n="78" d="100"/>
          <a:sy n="78" d="100"/>
        </p:scale>
        <p:origin x="82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17D68-4352-4632-9469-D8630A271926}" type="datetimeFigureOut">
              <a:rPr lang="en-IN" smtClean="0"/>
              <a:t>26-11-2024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1951A-59A1-4AFD-8787-EF14BC37F67B}" type="slidenum">
              <a:rPr lang="en-IN" smtClean="0"/>
              <a:t>‹#›</a:t>
            </a:fld>
            <a:endParaRPr lang="en-IN"/>
          </a:p>
        </p:txBody>
      </p:sp>
    </p:spTree>
    <p:extLst>
      <p:ext uri="{BB962C8B-B14F-4D97-AF65-F5344CB8AC3E}">
        <p14:creationId xmlns:p14="http://schemas.microsoft.com/office/powerpoint/2010/main" val="2513982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Atypical antipsychotics: have the clinical profile of equal positive symptom antipsychotic actions, but low extrapyramidal symptoms and less hyperprolactinemia compared to conventional antipsychotics. </a:t>
            </a:r>
          </a:p>
          <a:p>
            <a:pPr marL="171450" indent="-171450">
              <a:buFontTx/>
              <a:buChar char="-"/>
            </a:pPr>
            <a:r>
              <a:rPr lang="en-US" dirty="0"/>
              <a:t>Thus, they are “atypical” from what is expected from a classical, conventional, first-generation antipsychotic.</a:t>
            </a:r>
          </a:p>
          <a:p>
            <a:pPr marL="171450" indent="-171450">
              <a:buFontTx/>
              <a:buChar char="-"/>
            </a:pPr>
            <a:r>
              <a:rPr lang="en-US" dirty="0"/>
              <a:t>The</a:t>
            </a:r>
            <a:r>
              <a:rPr lang="en-US" baseline="0" dirty="0"/>
              <a:t> </a:t>
            </a:r>
            <a:r>
              <a:rPr lang="en-US" dirty="0"/>
              <a:t>“</a:t>
            </a:r>
            <a:r>
              <a:rPr lang="en-US" dirty="0" err="1"/>
              <a:t>atypicality</a:t>
            </a:r>
            <a:r>
              <a:rPr lang="en-US" dirty="0"/>
              <a:t>” of atypical antipsychotics has often been attributed to the coupling of D2 antagonism with serotonin 5HT2A antagonism. </a:t>
            </a:r>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8</a:t>
            </a:fld>
            <a:endParaRPr lang="en-IN"/>
          </a:p>
        </p:txBody>
      </p:sp>
    </p:spTree>
    <p:extLst>
      <p:ext uri="{BB962C8B-B14F-4D97-AF65-F5344CB8AC3E}">
        <p14:creationId xmlns:p14="http://schemas.microsoft.com/office/powerpoint/2010/main" val="16650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CGI: Clinical</a:t>
            </a:r>
            <a:r>
              <a:rPr lang="en-IN" baseline="0" dirty="0"/>
              <a:t> global impairment.</a:t>
            </a:r>
          </a:p>
          <a:p>
            <a:r>
              <a:rPr lang="en-IN" baseline="0" dirty="0"/>
              <a:t>BPRS: Brief psychiatric rating scale (Somatic concern, anxiety, emotional withdrawal, conceptual disorganization, guilt feelings, tension, mannerisms and posturing, hostility, suspiciousness, hallucinatory behaviour, motor retardation, uncooperativeness, unusual thought content, blunted affect, excitement, disorientation) score </a:t>
            </a:r>
            <a:r>
              <a:rPr lang="en-IN" baseline="0" dirty="0" err="1"/>
              <a:t>upto</a:t>
            </a:r>
            <a:r>
              <a:rPr lang="en-IN" baseline="0" dirty="0"/>
              <a:t> 7.</a:t>
            </a:r>
            <a:endParaRPr lang="en-IN" dirty="0"/>
          </a:p>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75</a:t>
            </a:fld>
            <a:endParaRPr lang="en-IN"/>
          </a:p>
        </p:txBody>
      </p:sp>
    </p:spTree>
    <p:extLst>
      <p:ext uri="{BB962C8B-B14F-4D97-AF65-F5344CB8AC3E}">
        <p14:creationId xmlns:p14="http://schemas.microsoft.com/office/powerpoint/2010/main" val="4220010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76</a:t>
            </a:fld>
            <a:endParaRPr lang="en-IN"/>
          </a:p>
        </p:txBody>
      </p:sp>
    </p:spTree>
    <p:extLst>
      <p:ext uri="{BB962C8B-B14F-4D97-AF65-F5344CB8AC3E}">
        <p14:creationId xmlns:p14="http://schemas.microsoft.com/office/powerpoint/2010/main" val="305161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APA: American</a:t>
            </a:r>
            <a:r>
              <a:rPr lang="en-IN" baseline="0" dirty="0"/>
              <a:t> psychiatric association</a:t>
            </a:r>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77</a:t>
            </a:fld>
            <a:endParaRPr lang="en-IN"/>
          </a:p>
        </p:txBody>
      </p:sp>
    </p:spTree>
    <p:extLst>
      <p:ext uri="{BB962C8B-B14F-4D97-AF65-F5344CB8AC3E}">
        <p14:creationId xmlns:p14="http://schemas.microsoft.com/office/powerpoint/2010/main" val="3138014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GAF= global assessment of functioning:</a:t>
            </a:r>
            <a:r>
              <a:rPr lang="en-IN" baseline="0" dirty="0"/>
              <a:t> used to rate how serious a mental illness may be.</a:t>
            </a:r>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78</a:t>
            </a:fld>
            <a:endParaRPr lang="en-IN"/>
          </a:p>
        </p:txBody>
      </p:sp>
    </p:spTree>
    <p:extLst>
      <p:ext uri="{BB962C8B-B14F-4D97-AF65-F5344CB8AC3E}">
        <p14:creationId xmlns:p14="http://schemas.microsoft.com/office/powerpoint/2010/main" val="28504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Reduces: Disruptive behaviour,</a:t>
            </a:r>
            <a:r>
              <a:rPr lang="en-IN" baseline="0" dirty="0"/>
              <a:t> active symptoms, negative symptoms </a:t>
            </a:r>
          </a:p>
          <a:p>
            <a:r>
              <a:rPr lang="en-IN" baseline="0" dirty="0"/>
              <a:t>Enhances: work behaviour, interpersonal relationships, </a:t>
            </a:r>
          </a:p>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85</a:t>
            </a:fld>
            <a:endParaRPr lang="en-IN"/>
          </a:p>
        </p:txBody>
      </p:sp>
    </p:spTree>
    <p:extLst>
      <p:ext uri="{BB962C8B-B14F-4D97-AF65-F5344CB8AC3E}">
        <p14:creationId xmlns:p14="http://schemas.microsoft.com/office/powerpoint/2010/main" val="446907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Cohesiveness:</a:t>
            </a:r>
            <a:r>
              <a:rPr lang="en-IN" baseline="0" dirty="0"/>
              <a:t> working in unity as a group towards a goal.</a:t>
            </a:r>
          </a:p>
          <a:p>
            <a:r>
              <a:rPr lang="en-IN" baseline="0" dirty="0"/>
              <a:t>Reality testing: Reflecting on and evaluating objective world and one’s relationship to it.</a:t>
            </a:r>
          </a:p>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88</a:t>
            </a:fld>
            <a:endParaRPr lang="en-IN"/>
          </a:p>
        </p:txBody>
      </p:sp>
    </p:spTree>
    <p:extLst>
      <p:ext uri="{BB962C8B-B14F-4D97-AF65-F5344CB8AC3E}">
        <p14:creationId xmlns:p14="http://schemas.microsoft.com/office/powerpoint/2010/main" val="2770819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IPT: integrated psychological therapy</a:t>
            </a:r>
          </a:p>
        </p:txBody>
      </p:sp>
      <p:sp>
        <p:nvSpPr>
          <p:cNvPr id="4" name="Slide Number Placeholder 3"/>
          <p:cNvSpPr>
            <a:spLocks noGrp="1"/>
          </p:cNvSpPr>
          <p:nvPr>
            <p:ph type="sldNum" sz="quarter" idx="10"/>
          </p:nvPr>
        </p:nvSpPr>
        <p:spPr/>
        <p:txBody>
          <a:bodyPr/>
          <a:lstStyle/>
          <a:p>
            <a:fld id="{90F1951A-59A1-4AFD-8787-EF14BC37F67B}" type="slidenum">
              <a:rPr lang="en-IN" smtClean="0"/>
              <a:t>98</a:t>
            </a:fld>
            <a:endParaRPr lang="en-IN"/>
          </a:p>
        </p:txBody>
      </p:sp>
    </p:spTree>
    <p:extLst>
      <p:ext uri="{BB962C8B-B14F-4D97-AF65-F5344CB8AC3E}">
        <p14:creationId xmlns:p14="http://schemas.microsoft.com/office/powerpoint/2010/main" val="49271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INT: integrated neurocognitive therapy</a:t>
            </a:r>
          </a:p>
        </p:txBody>
      </p:sp>
      <p:sp>
        <p:nvSpPr>
          <p:cNvPr id="4" name="Slide Number Placeholder 3"/>
          <p:cNvSpPr>
            <a:spLocks noGrp="1"/>
          </p:cNvSpPr>
          <p:nvPr>
            <p:ph type="sldNum" sz="quarter" idx="10"/>
          </p:nvPr>
        </p:nvSpPr>
        <p:spPr/>
        <p:txBody>
          <a:bodyPr/>
          <a:lstStyle/>
          <a:p>
            <a:fld id="{90F1951A-59A1-4AFD-8787-EF14BC37F67B}" type="slidenum">
              <a:rPr lang="en-IN" smtClean="0"/>
              <a:t>99</a:t>
            </a:fld>
            <a:endParaRPr lang="en-IN"/>
          </a:p>
        </p:txBody>
      </p:sp>
    </p:spTree>
    <p:extLst>
      <p:ext uri="{BB962C8B-B14F-4D97-AF65-F5344CB8AC3E}">
        <p14:creationId xmlns:p14="http://schemas.microsoft.com/office/powerpoint/2010/main" val="2117947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CRT: cognitive remediation therapy</a:t>
            </a:r>
          </a:p>
        </p:txBody>
      </p:sp>
      <p:sp>
        <p:nvSpPr>
          <p:cNvPr id="4" name="Slide Number Placeholder 3"/>
          <p:cNvSpPr>
            <a:spLocks noGrp="1"/>
          </p:cNvSpPr>
          <p:nvPr>
            <p:ph type="sldNum" sz="quarter" idx="10"/>
          </p:nvPr>
        </p:nvSpPr>
        <p:spPr/>
        <p:txBody>
          <a:bodyPr/>
          <a:lstStyle/>
          <a:p>
            <a:fld id="{90F1951A-59A1-4AFD-8787-EF14BC37F67B}" type="slidenum">
              <a:rPr lang="en-IN" smtClean="0"/>
              <a:t>100</a:t>
            </a:fld>
            <a:endParaRPr lang="en-IN"/>
          </a:p>
        </p:txBody>
      </p:sp>
    </p:spTree>
    <p:extLst>
      <p:ext uri="{BB962C8B-B14F-4D97-AF65-F5344CB8AC3E}">
        <p14:creationId xmlns:p14="http://schemas.microsoft.com/office/powerpoint/2010/main" val="3488332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a:t>Cogpack</a:t>
            </a:r>
            <a:r>
              <a:rPr lang="en-IN" dirty="0"/>
              <a:t> is a typical computer-assisted cognitive remediation (CACR) technique.</a:t>
            </a:r>
          </a:p>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101</a:t>
            </a:fld>
            <a:endParaRPr lang="en-IN"/>
          </a:p>
        </p:txBody>
      </p:sp>
    </p:spTree>
    <p:extLst>
      <p:ext uri="{BB962C8B-B14F-4D97-AF65-F5344CB8AC3E}">
        <p14:creationId xmlns:p14="http://schemas.microsoft.com/office/powerpoint/2010/main" val="65812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Done: risperidone</a:t>
            </a:r>
          </a:p>
          <a:p>
            <a:r>
              <a:rPr lang="en-IN" dirty="0"/>
              <a:t>Pine:</a:t>
            </a:r>
            <a:r>
              <a:rPr lang="en-IN" baseline="0" dirty="0"/>
              <a:t> olanzapine</a:t>
            </a:r>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20</a:t>
            </a:fld>
            <a:endParaRPr lang="en-IN"/>
          </a:p>
        </p:txBody>
      </p:sp>
    </p:spTree>
    <p:extLst>
      <p:ext uri="{BB962C8B-B14F-4D97-AF65-F5344CB8AC3E}">
        <p14:creationId xmlns:p14="http://schemas.microsoft.com/office/powerpoint/2010/main" val="4274265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CET: cognitive enhancement therapy</a:t>
            </a:r>
          </a:p>
          <a:p>
            <a:r>
              <a:rPr lang="en-IN" dirty="0"/>
              <a:t>NEAR: neuropsychological educational approach to remediation</a:t>
            </a:r>
          </a:p>
        </p:txBody>
      </p:sp>
      <p:sp>
        <p:nvSpPr>
          <p:cNvPr id="4" name="Slide Number Placeholder 3"/>
          <p:cNvSpPr>
            <a:spLocks noGrp="1"/>
          </p:cNvSpPr>
          <p:nvPr>
            <p:ph type="sldNum" sz="quarter" idx="10"/>
          </p:nvPr>
        </p:nvSpPr>
        <p:spPr/>
        <p:txBody>
          <a:bodyPr/>
          <a:lstStyle/>
          <a:p>
            <a:fld id="{90F1951A-59A1-4AFD-8787-EF14BC37F67B}" type="slidenum">
              <a:rPr lang="en-IN" smtClean="0"/>
              <a:t>102</a:t>
            </a:fld>
            <a:endParaRPr lang="en-IN"/>
          </a:p>
        </p:txBody>
      </p:sp>
    </p:spTree>
    <p:extLst>
      <p:ext uri="{BB962C8B-B14F-4D97-AF65-F5344CB8AC3E}">
        <p14:creationId xmlns:p14="http://schemas.microsoft.com/office/powerpoint/2010/main" val="1751690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NET: neurocognitive enhancement therapy</a:t>
            </a:r>
          </a:p>
          <a:p>
            <a:r>
              <a:rPr lang="en-IN" dirty="0"/>
              <a:t>CAT: cognitive adaptation training</a:t>
            </a:r>
          </a:p>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103</a:t>
            </a:fld>
            <a:endParaRPr lang="en-IN"/>
          </a:p>
        </p:txBody>
      </p:sp>
    </p:spTree>
    <p:extLst>
      <p:ext uri="{BB962C8B-B14F-4D97-AF65-F5344CB8AC3E}">
        <p14:creationId xmlns:p14="http://schemas.microsoft.com/office/powerpoint/2010/main" val="1391263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SCIT: social cognition and interaction training</a:t>
            </a:r>
          </a:p>
        </p:txBody>
      </p:sp>
      <p:sp>
        <p:nvSpPr>
          <p:cNvPr id="4" name="Slide Number Placeholder 3"/>
          <p:cNvSpPr>
            <a:spLocks noGrp="1"/>
          </p:cNvSpPr>
          <p:nvPr>
            <p:ph type="sldNum" sz="quarter" idx="10"/>
          </p:nvPr>
        </p:nvSpPr>
        <p:spPr/>
        <p:txBody>
          <a:bodyPr/>
          <a:lstStyle/>
          <a:p>
            <a:fld id="{90F1951A-59A1-4AFD-8787-EF14BC37F67B}" type="slidenum">
              <a:rPr lang="en-IN" smtClean="0"/>
              <a:t>104</a:t>
            </a:fld>
            <a:endParaRPr lang="en-IN"/>
          </a:p>
        </p:txBody>
      </p:sp>
    </p:spTree>
    <p:extLst>
      <p:ext uri="{BB962C8B-B14F-4D97-AF65-F5344CB8AC3E}">
        <p14:creationId xmlns:p14="http://schemas.microsoft.com/office/powerpoint/2010/main" val="3119962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SCST: social cognitive skills training</a:t>
            </a:r>
          </a:p>
        </p:txBody>
      </p:sp>
      <p:sp>
        <p:nvSpPr>
          <p:cNvPr id="4" name="Slide Number Placeholder 3"/>
          <p:cNvSpPr>
            <a:spLocks noGrp="1"/>
          </p:cNvSpPr>
          <p:nvPr>
            <p:ph type="sldNum" sz="quarter" idx="10"/>
          </p:nvPr>
        </p:nvSpPr>
        <p:spPr/>
        <p:txBody>
          <a:bodyPr/>
          <a:lstStyle/>
          <a:p>
            <a:fld id="{90F1951A-59A1-4AFD-8787-EF14BC37F67B}" type="slidenum">
              <a:rPr lang="en-IN" smtClean="0"/>
              <a:t>105</a:t>
            </a:fld>
            <a:endParaRPr lang="en-IN"/>
          </a:p>
        </p:txBody>
      </p:sp>
    </p:spTree>
    <p:extLst>
      <p:ext uri="{BB962C8B-B14F-4D97-AF65-F5344CB8AC3E}">
        <p14:creationId xmlns:p14="http://schemas.microsoft.com/office/powerpoint/2010/main" val="1211806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SCET: social cognition enhancement training; </a:t>
            </a:r>
          </a:p>
          <a:p>
            <a:r>
              <a:rPr lang="en-IN" dirty="0"/>
              <a:t>MCT: metacognitive training</a:t>
            </a:r>
          </a:p>
          <a:p>
            <a:r>
              <a:rPr lang="en-IN" dirty="0"/>
              <a:t>SSANIT: social skills and neurocognitive individualized training</a:t>
            </a:r>
          </a:p>
        </p:txBody>
      </p:sp>
      <p:sp>
        <p:nvSpPr>
          <p:cNvPr id="4" name="Slide Number Placeholder 3"/>
          <p:cNvSpPr>
            <a:spLocks noGrp="1"/>
          </p:cNvSpPr>
          <p:nvPr>
            <p:ph type="sldNum" sz="quarter" idx="10"/>
          </p:nvPr>
        </p:nvSpPr>
        <p:spPr/>
        <p:txBody>
          <a:bodyPr/>
          <a:lstStyle/>
          <a:p>
            <a:fld id="{90F1951A-59A1-4AFD-8787-EF14BC37F67B}" type="slidenum">
              <a:rPr lang="en-IN" smtClean="0"/>
              <a:t>106</a:t>
            </a:fld>
            <a:endParaRPr lang="en-IN"/>
          </a:p>
        </p:txBody>
      </p:sp>
    </p:spTree>
    <p:extLst>
      <p:ext uri="{BB962C8B-B14F-4D97-AF65-F5344CB8AC3E}">
        <p14:creationId xmlns:p14="http://schemas.microsoft.com/office/powerpoint/2010/main" val="201397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Transference:</a:t>
            </a:r>
            <a:r>
              <a:rPr lang="en-IN" baseline="0" dirty="0"/>
              <a:t> Redirecting or projecting someone else’s feelings on to therapist</a:t>
            </a:r>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43</a:t>
            </a:fld>
            <a:endParaRPr lang="en-IN"/>
          </a:p>
        </p:txBody>
      </p:sp>
    </p:spTree>
    <p:extLst>
      <p:ext uri="{BB962C8B-B14F-4D97-AF65-F5344CB8AC3E}">
        <p14:creationId xmlns:p14="http://schemas.microsoft.com/office/powerpoint/2010/main" val="113714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dirty="0"/>
              <a:t>Premorbid functioning:</a:t>
            </a:r>
            <a:r>
              <a:rPr lang="en-IN" baseline="0" dirty="0"/>
              <a:t> Individual’s social, interpersonal, academic, occupational functioning prior to onset of psychotic symptoms</a:t>
            </a:r>
          </a:p>
          <a:p>
            <a:pPr marL="171450" indent="-171450">
              <a:buFontTx/>
              <a:buChar char="-"/>
            </a:pPr>
            <a:r>
              <a:rPr lang="en-IN" dirty="0"/>
              <a:t>It is a predictor of treatment</a:t>
            </a:r>
            <a:r>
              <a:rPr lang="en-IN" baseline="0" dirty="0"/>
              <a:t> outcome</a:t>
            </a:r>
          </a:p>
          <a:p>
            <a:pPr marL="171450" indent="-171450">
              <a:buFont typeface="Arial" panose="020B0604020202020204" pitchFamily="34" charset="0"/>
              <a:buChar char="•"/>
            </a:pPr>
            <a:r>
              <a:rPr lang="en-IN" baseline="0" dirty="0"/>
              <a:t>Adherence</a:t>
            </a:r>
          </a:p>
        </p:txBody>
      </p:sp>
      <p:sp>
        <p:nvSpPr>
          <p:cNvPr id="4" name="Slide Number Placeholder 3"/>
          <p:cNvSpPr>
            <a:spLocks noGrp="1"/>
          </p:cNvSpPr>
          <p:nvPr>
            <p:ph type="sldNum" sz="quarter" idx="10"/>
          </p:nvPr>
        </p:nvSpPr>
        <p:spPr/>
        <p:txBody>
          <a:bodyPr/>
          <a:lstStyle/>
          <a:p>
            <a:fld id="{90F1951A-59A1-4AFD-8787-EF14BC37F67B}" type="slidenum">
              <a:rPr lang="en-IN" smtClean="0"/>
              <a:t>44</a:t>
            </a:fld>
            <a:endParaRPr lang="en-IN"/>
          </a:p>
        </p:txBody>
      </p:sp>
    </p:spTree>
    <p:extLst>
      <p:ext uri="{BB962C8B-B14F-4D97-AF65-F5344CB8AC3E}">
        <p14:creationId xmlns:p14="http://schemas.microsoft.com/office/powerpoint/2010/main" val="122260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Stable patients who do not have positive symptoms may be candidates for reduction in doses. Doses need to be reduced gradually at the rate of about 20% every 6 months till a minimum effective dose is reached. </a:t>
            </a:r>
            <a:endParaRPr lang="en-US" sz="1200" dirty="0">
              <a:latin typeface="Arial" panose="020B0604020202020204" pitchFamily="34" charset="0"/>
              <a:cs typeface="Arial"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49</a:t>
            </a:fld>
            <a:endParaRPr lang="en-IN"/>
          </a:p>
        </p:txBody>
      </p:sp>
    </p:spTree>
    <p:extLst>
      <p:ext uri="{BB962C8B-B14F-4D97-AF65-F5344CB8AC3E}">
        <p14:creationId xmlns:p14="http://schemas.microsoft.com/office/powerpoint/2010/main" val="388177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Nigrostriatal</a:t>
            </a:r>
            <a:r>
              <a:rPr lang="en-IN" baseline="0" dirty="0"/>
              <a:t> pathway: Projects from substantia </a:t>
            </a:r>
            <a:r>
              <a:rPr lang="en-IN" baseline="0" dirty="0" err="1"/>
              <a:t>nigra</a:t>
            </a:r>
            <a:r>
              <a:rPr lang="en-IN" baseline="0" dirty="0"/>
              <a:t> to striatum of basal ganglia.</a:t>
            </a:r>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52</a:t>
            </a:fld>
            <a:endParaRPr lang="en-IN"/>
          </a:p>
        </p:txBody>
      </p:sp>
    </p:spTree>
    <p:extLst>
      <p:ext uri="{BB962C8B-B14F-4D97-AF65-F5344CB8AC3E}">
        <p14:creationId xmlns:p14="http://schemas.microsoft.com/office/powerpoint/2010/main" val="129818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Akathisia can be mistaken for psychotic agitation and has been linked with suicidal ideation 3 and aggression towards others</a:t>
            </a:r>
            <a:endParaRPr lang="en-IN" dirty="0"/>
          </a:p>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55</a:t>
            </a:fld>
            <a:endParaRPr lang="en-IN"/>
          </a:p>
        </p:txBody>
      </p:sp>
    </p:spTree>
    <p:extLst>
      <p:ext uri="{BB962C8B-B14F-4D97-AF65-F5344CB8AC3E}">
        <p14:creationId xmlns:p14="http://schemas.microsoft.com/office/powerpoint/2010/main" val="37137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Where symptoms do not respond to simpler measures, including switching to an antipsychotic with a low propensity for EPS, botulinum toxin may be effective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Change to an antipsychotic with lower propensity for </a:t>
            </a:r>
            <a:r>
              <a:rPr lang="en-US" dirty="0" err="1"/>
              <a:t>pseudoparkinsonism</a:t>
            </a:r>
            <a:r>
              <a:rPr lang="en-US" dirty="0"/>
              <a:t> (see section on ‘Relative adverse effects – a rough guide’) </a:t>
            </a:r>
          </a:p>
          <a:p>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Gingko </a:t>
            </a:r>
            <a:r>
              <a:rPr lang="en-US" dirty="0" err="1"/>
              <a:t>biloba</a:t>
            </a:r>
            <a:r>
              <a:rPr lang="en-US" dirty="0"/>
              <a:t>: belongs to class</a:t>
            </a:r>
            <a:r>
              <a:rPr lang="en-US" baseline="0" dirty="0"/>
              <a:t> </a:t>
            </a:r>
            <a:r>
              <a:rPr lang="en-US" baseline="0" dirty="0" err="1"/>
              <a:t>ginkgoopside</a:t>
            </a: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Herbal </a:t>
            </a:r>
            <a:r>
              <a:rPr lang="en-US" baseline="0" dirty="0" err="1"/>
              <a:t>supplent</a:t>
            </a:r>
            <a:r>
              <a:rPr lang="en-US" baseline="0" dirty="0"/>
              <a:t> found in over the counter or unapproved homeopathic products for various health conditions such as: cognitive, neurodegeneration, </a:t>
            </a:r>
            <a:r>
              <a:rPr lang="en-US" baseline="0" dirty="0" err="1"/>
              <a:t>cvs</a:t>
            </a:r>
            <a:r>
              <a:rPr lang="en-US" baseline="0" dirty="0"/>
              <a:t>, reproductive health d/o.</a:t>
            </a:r>
            <a:endParaRPr lang="en-US" dirty="0"/>
          </a:p>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58</a:t>
            </a:fld>
            <a:endParaRPr lang="en-IN"/>
          </a:p>
        </p:txBody>
      </p:sp>
    </p:spTree>
    <p:extLst>
      <p:ext uri="{BB962C8B-B14F-4D97-AF65-F5344CB8AC3E}">
        <p14:creationId xmlns:p14="http://schemas.microsoft.com/office/powerpoint/2010/main" val="148096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0F1951A-59A1-4AFD-8787-EF14BC37F67B}" type="slidenum">
              <a:rPr lang="en-IN" smtClean="0"/>
              <a:t>59</a:t>
            </a:fld>
            <a:endParaRPr lang="en-IN"/>
          </a:p>
        </p:txBody>
      </p:sp>
    </p:spTree>
    <p:extLst>
      <p:ext uri="{BB962C8B-B14F-4D97-AF65-F5344CB8AC3E}">
        <p14:creationId xmlns:p14="http://schemas.microsoft.com/office/powerpoint/2010/main" val="154552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CED6998-69FC-483C-B899-1FFD2E2D68DA}"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4523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ED6998-69FC-483C-B899-1FFD2E2D68DA}"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212989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ED6998-69FC-483C-B899-1FFD2E2D68DA}"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10466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ED6998-69FC-483C-B899-1FFD2E2D68DA}"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393961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ED6998-69FC-483C-B899-1FFD2E2D68DA}"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331844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CED6998-69FC-483C-B899-1FFD2E2D68DA}" type="datetimeFigureOut">
              <a:rPr lang="en-IN" smtClean="0"/>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40184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CED6998-69FC-483C-B899-1FFD2E2D68DA}" type="datetimeFigureOut">
              <a:rPr lang="en-IN" smtClean="0"/>
              <a:t>26-11-2024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232669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CED6998-69FC-483C-B899-1FFD2E2D68DA}" type="datetimeFigureOut">
              <a:rPr lang="en-IN" smtClean="0"/>
              <a:t>26-11-2024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275714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D6998-69FC-483C-B899-1FFD2E2D68DA}" type="datetimeFigureOut">
              <a:rPr lang="en-IN" smtClean="0"/>
              <a:t>26-11-2024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41871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ED6998-69FC-483C-B899-1FFD2E2D68DA}" type="datetimeFigureOut">
              <a:rPr lang="en-IN" smtClean="0"/>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280720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ED6998-69FC-483C-B899-1FFD2E2D68DA}" type="datetimeFigureOut">
              <a:rPr lang="en-IN" smtClean="0"/>
              <a:t>26-11-2024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EF786E-7711-46D9-8E81-8F838CAF7FF7}" type="slidenum">
              <a:rPr lang="en-IN" smtClean="0"/>
              <a:t>‹#›</a:t>
            </a:fld>
            <a:endParaRPr lang="en-IN"/>
          </a:p>
        </p:txBody>
      </p:sp>
    </p:spTree>
    <p:extLst>
      <p:ext uri="{BB962C8B-B14F-4D97-AF65-F5344CB8AC3E}">
        <p14:creationId xmlns:p14="http://schemas.microsoft.com/office/powerpoint/2010/main" val="360893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D6998-69FC-483C-B899-1FFD2E2D68DA}" type="datetimeFigureOut">
              <a:rPr lang="en-IN" smtClean="0"/>
              <a:t>26-11-2024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F786E-7711-46D9-8E81-8F838CAF7FF7}" type="slidenum">
              <a:rPr lang="en-IN" smtClean="0"/>
              <a:t>‹#›</a:t>
            </a:fld>
            <a:endParaRPr lang="en-IN"/>
          </a:p>
        </p:txBody>
      </p:sp>
    </p:spTree>
    <p:extLst>
      <p:ext uri="{BB962C8B-B14F-4D97-AF65-F5344CB8AC3E}">
        <p14:creationId xmlns:p14="http://schemas.microsoft.com/office/powerpoint/2010/main" val="25661296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ncbi.nlm.nih.gov/pmc/articles/PMC3877646/#B2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www.ncbi.nlm.nih.gov/pmc/articles/PMC3877646/#B2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www.ncbi.nlm.nih.gov/pmc/articles/PMC3877646/#B2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ncbi.nlm.nih.gov/pmc/articles/PMC3877646/#B28"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ncbi.nlm.nih.gov/pmc/articles/PMC3877646/#B2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ncbi.nlm.nih.gov/pmc/articles/PMC3877646/#B30"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ncbi.nlm.nih.gov/pmc/articles/PMC3877646/#B3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www.ncbi.nlm.nih.gov/pmc/articles/PMC3877646/#B3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ncbi.nlm.nih.gov/pmc/articles/PMC3877646/#B3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ncbi.nlm.nih.gov/pmc/articles/PMC3877646/#B36" TargetMode="External"/><Relationship Id="rId4" Type="http://schemas.openxmlformats.org/officeDocument/2006/relationships/hyperlink" Target="https://www.ncbi.nlm.nih.gov/pmc/articles/PMC3877646/#B35"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ncbi.nlm.nih.gov/pmc/articles/PMC3877646/#B2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ncbi.nlm.nih.gov/pmc/articles/PMC3877646/#B2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569" y="888023"/>
            <a:ext cx="10058400" cy="1881554"/>
          </a:xfrm>
        </p:spPr>
        <p:txBody>
          <a:bodyPr>
            <a:normAutofit/>
          </a:bodyPr>
          <a:lstStyle/>
          <a:p>
            <a:r>
              <a:rPr lang="en-IN" sz="4800" dirty="0">
                <a:latin typeface="Arial" panose="020B0604020202020204" pitchFamily="34" charset="0"/>
                <a:cs typeface="Arial" panose="020B0604020202020204" pitchFamily="34" charset="0"/>
              </a:rPr>
              <a:t>Management of Schizophrenia</a:t>
            </a:r>
          </a:p>
        </p:txBody>
      </p:sp>
      <p:sp>
        <p:nvSpPr>
          <p:cNvPr id="3" name="Subtitle 2"/>
          <p:cNvSpPr>
            <a:spLocks noGrp="1"/>
          </p:cNvSpPr>
          <p:nvPr>
            <p:ph type="subTitle" idx="1"/>
          </p:nvPr>
        </p:nvSpPr>
        <p:spPr/>
        <p:txBody>
          <a:bodyPr>
            <a:normAutofit/>
          </a:bodyPr>
          <a:lstStyle/>
          <a:p>
            <a:pPr algn="r"/>
            <a:r>
              <a:rPr lang="en-IN" dirty="0"/>
              <a:t>         By: </a:t>
            </a:r>
            <a:r>
              <a:rPr lang="en-IN" dirty="0" err="1"/>
              <a:t>Dr.</a:t>
            </a:r>
            <a:r>
              <a:rPr lang="en-IN" dirty="0"/>
              <a:t> Lakhan </a:t>
            </a:r>
            <a:r>
              <a:rPr lang="en-IN" dirty="0" err="1"/>
              <a:t>kataria</a:t>
            </a:r>
            <a:endParaRPr lang="en-IN" dirty="0"/>
          </a:p>
          <a:p>
            <a:r>
              <a:rPr lang="en-IN"/>
              <a:t>                                                                                            Professor and Head                                     </a:t>
            </a:r>
            <a:endParaRPr lang="en-IN" dirty="0"/>
          </a:p>
          <a:p>
            <a:pPr algn="r"/>
            <a:r>
              <a:rPr lang="en-IN" dirty="0"/>
              <a:t>Dept. of Psychiatry</a:t>
            </a:r>
          </a:p>
        </p:txBody>
      </p:sp>
    </p:spTree>
    <p:extLst>
      <p:ext uri="{BB962C8B-B14F-4D97-AF65-F5344CB8AC3E}">
        <p14:creationId xmlns:p14="http://schemas.microsoft.com/office/powerpoint/2010/main" val="324346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213360"/>
            <a:ext cx="10693400" cy="6380480"/>
          </a:xfrm>
        </p:spPr>
        <p:txBody>
          <a:bodyPr/>
          <a:lstStyle/>
          <a:p>
            <a:pPr marL="0" indent="0">
              <a:buNone/>
            </a:pPr>
            <a:r>
              <a:rPr lang="en-US" dirty="0"/>
              <a:t>each day until desired efficacy is reached; maximum approved dose 800 mg/day</a:t>
            </a:r>
          </a:p>
          <a:p>
            <a:pPr marL="0" indent="0">
              <a:buNone/>
            </a:pPr>
            <a:r>
              <a:rPr lang="en-US" dirty="0"/>
              <a:t> • In practice, can start adults with schizophrenia under age 65 with same doses as recommended for acute bipolar mania </a:t>
            </a:r>
          </a:p>
          <a:p>
            <a:pPr marL="0" indent="0">
              <a:buNone/>
            </a:pPr>
            <a:r>
              <a:rPr lang="en-US" dirty="0"/>
              <a:t>• (According to manufacturer for quetiapine in acute bipolar mania): initiate in twice daily doses, totaling 100 mg/day on day 1, increasing to 400 mg/day on day 4 in increments of up to 100 mg/day; further dosage adjustments up to 800 mg/day by day 6 should be in increments of no greater than 200 mg/day </a:t>
            </a:r>
          </a:p>
          <a:p>
            <a:pPr marL="0" indent="0">
              <a:buNone/>
            </a:pPr>
            <a:r>
              <a:rPr lang="en-US" dirty="0"/>
              <a:t>• Bipolar depression for quetiapine and quetiapine XR: once daily at bedtime; titrate as needed to reach 300 mg/day by day 4</a:t>
            </a:r>
          </a:p>
          <a:p>
            <a:pPr marL="0" indent="0">
              <a:buNone/>
            </a:pPr>
            <a:r>
              <a:rPr lang="en-US" dirty="0"/>
              <a:t> • Quetiapine XR in schizophrenia and acute mania: initial 300 mg once daily, preferably in the evening; can increase by 300 mg/day each day until desired efficacy is reached; maximum approved dose 800 mg/day </a:t>
            </a:r>
            <a:endParaRPr lang="en-IN" dirty="0"/>
          </a:p>
        </p:txBody>
      </p:sp>
    </p:spTree>
    <p:extLst>
      <p:ext uri="{BB962C8B-B14F-4D97-AF65-F5344CB8AC3E}">
        <p14:creationId xmlns:p14="http://schemas.microsoft.com/office/powerpoint/2010/main" val="11976026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68649369"/>
              </p:ext>
            </p:extLst>
          </p:nvPr>
        </p:nvGraphicFramePr>
        <p:xfrm>
          <a:off x="670562" y="629920"/>
          <a:ext cx="10630059" cy="5760720"/>
        </p:xfrm>
        <a:graphic>
          <a:graphicData uri="http://schemas.openxmlformats.org/drawingml/2006/table">
            <a:tbl>
              <a:tblPr/>
              <a:tblGrid>
                <a:gridCol w="966369">
                  <a:extLst>
                    <a:ext uri="{9D8B030D-6E8A-4147-A177-3AD203B41FA5}">
                      <a16:colId xmlns:a16="http://schemas.microsoft.com/office/drawing/2014/main" val="3544612263"/>
                    </a:ext>
                  </a:extLst>
                </a:gridCol>
                <a:gridCol w="966369">
                  <a:extLst>
                    <a:ext uri="{9D8B030D-6E8A-4147-A177-3AD203B41FA5}">
                      <a16:colId xmlns:a16="http://schemas.microsoft.com/office/drawing/2014/main" val="3100803329"/>
                    </a:ext>
                  </a:extLst>
                </a:gridCol>
                <a:gridCol w="966369">
                  <a:extLst>
                    <a:ext uri="{9D8B030D-6E8A-4147-A177-3AD203B41FA5}">
                      <a16:colId xmlns:a16="http://schemas.microsoft.com/office/drawing/2014/main" val="1914798487"/>
                    </a:ext>
                  </a:extLst>
                </a:gridCol>
                <a:gridCol w="966369">
                  <a:extLst>
                    <a:ext uri="{9D8B030D-6E8A-4147-A177-3AD203B41FA5}">
                      <a16:colId xmlns:a16="http://schemas.microsoft.com/office/drawing/2014/main" val="3756085560"/>
                    </a:ext>
                  </a:extLst>
                </a:gridCol>
                <a:gridCol w="966369">
                  <a:extLst>
                    <a:ext uri="{9D8B030D-6E8A-4147-A177-3AD203B41FA5}">
                      <a16:colId xmlns:a16="http://schemas.microsoft.com/office/drawing/2014/main" val="634911125"/>
                    </a:ext>
                  </a:extLst>
                </a:gridCol>
                <a:gridCol w="966369">
                  <a:extLst>
                    <a:ext uri="{9D8B030D-6E8A-4147-A177-3AD203B41FA5}">
                      <a16:colId xmlns:a16="http://schemas.microsoft.com/office/drawing/2014/main" val="1129096094"/>
                    </a:ext>
                  </a:extLst>
                </a:gridCol>
                <a:gridCol w="966369">
                  <a:extLst>
                    <a:ext uri="{9D8B030D-6E8A-4147-A177-3AD203B41FA5}">
                      <a16:colId xmlns:a16="http://schemas.microsoft.com/office/drawing/2014/main" val="2576503336"/>
                    </a:ext>
                  </a:extLst>
                </a:gridCol>
                <a:gridCol w="966369">
                  <a:extLst>
                    <a:ext uri="{9D8B030D-6E8A-4147-A177-3AD203B41FA5}">
                      <a16:colId xmlns:a16="http://schemas.microsoft.com/office/drawing/2014/main" val="1669480436"/>
                    </a:ext>
                  </a:extLst>
                </a:gridCol>
                <a:gridCol w="966369">
                  <a:extLst>
                    <a:ext uri="{9D8B030D-6E8A-4147-A177-3AD203B41FA5}">
                      <a16:colId xmlns:a16="http://schemas.microsoft.com/office/drawing/2014/main" val="3791173947"/>
                    </a:ext>
                  </a:extLst>
                </a:gridCol>
                <a:gridCol w="966369">
                  <a:extLst>
                    <a:ext uri="{9D8B030D-6E8A-4147-A177-3AD203B41FA5}">
                      <a16:colId xmlns:a16="http://schemas.microsoft.com/office/drawing/2014/main" val="1890255094"/>
                    </a:ext>
                  </a:extLst>
                </a:gridCol>
                <a:gridCol w="966369">
                  <a:extLst>
                    <a:ext uri="{9D8B030D-6E8A-4147-A177-3AD203B41FA5}">
                      <a16:colId xmlns:a16="http://schemas.microsoft.com/office/drawing/2014/main" val="1102528520"/>
                    </a:ext>
                  </a:extLst>
                </a:gridCol>
              </a:tblGrid>
              <a:tr h="5760720">
                <a:tc>
                  <a:txBody>
                    <a:bodyPr/>
                    <a:lstStyle/>
                    <a:p>
                      <a:pPr algn="l" fontAlgn="auto"/>
                      <a:r>
                        <a:rPr lang="en-IN" b="0">
                          <a:effectLst/>
                        </a:rPr>
                        <a:t>CRT [</a:t>
                      </a:r>
                      <a:r>
                        <a:rPr lang="en-IN" b="0" u="sng">
                          <a:solidFill>
                            <a:srgbClr val="376FAA"/>
                          </a:solidFill>
                          <a:effectLst/>
                          <a:hlinkClick r:id="rId3"/>
                        </a:rPr>
                        <a:t>64</a:t>
                      </a:r>
                      <a:r>
                        <a:rPr lang="en-IN" b="0">
                          <a:effectLst/>
                        </a:rPr>
                        <a:t>]</a:t>
                      </a:r>
                    </a:p>
                  </a:txBody>
                  <a:tcPr anchor="ctr">
                    <a:lnL>
                      <a:noFill/>
                    </a:lnL>
                    <a:lnR>
                      <a:noFill/>
                    </a:lnR>
                    <a:lnT>
                      <a:noFill/>
                    </a:lnT>
                    <a:lnB>
                      <a:noFill/>
                    </a:lnB>
                    <a:solidFill>
                      <a:srgbClr val="FFFCF0"/>
                    </a:solidFill>
                  </a:tcPr>
                </a:tc>
                <a:tc>
                  <a:txBody>
                    <a:bodyPr/>
                    <a:lstStyle/>
                    <a:p>
                      <a:pPr algn="l" fontAlgn="auto"/>
                      <a:r>
                        <a:rPr lang="en-IN" b="0">
                          <a:effectLst/>
                        </a:rPr>
                        <a:t>Cognitive functions</a:t>
                      </a:r>
                    </a:p>
                  </a:txBody>
                  <a:tcPr anchor="ctr">
                    <a:lnL>
                      <a:noFill/>
                    </a:lnL>
                    <a:lnR>
                      <a:noFill/>
                    </a:lnR>
                    <a:lnT>
                      <a:noFill/>
                    </a:lnT>
                    <a:lnB>
                      <a:noFill/>
                    </a:lnB>
                    <a:solidFill>
                      <a:srgbClr val="FFFCF0"/>
                    </a:solidFill>
                  </a:tcPr>
                </a:tc>
                <a:tc>
                  <a:txBody>
                    <a:bodyPr/>
                    <a:lstStyle/>
                    <a:p>
                      <a:pPr algn="l" fontAlgn="auto"/>
                      <a:r>
                        <a:rPr lang="en-US" b="0">
                          <a:effectLst/>
                        </a:rPr>
                        <a:t>40 sessions at least 3 times a week, 45–60 minutes each one</a:t>
                      </a:r>
                    </a:p>
                  </a:txBody>
                  <a:tcPr anchor="ctr">
                    <a:lnL>
                      <a:noFill/>
                    </a:lnL>
                    <a:lnR>
                      <a:noFill/>
                    </a:lnR>
                    <a:lnT>
                      <a:noFill/>
                    </a:lnT>
                    <a:lnB>
                      <a:noFill/>
                    </a:lnB>
                    <a:solidFill>
                      <a:srgbClr val="FFFCF0"/>
                    </a:solidFill>
                  </a:tcPr>
                </a:tc>
                <a:tc>
                  <a:txBody>
                    <a:bodyPr/>
                    <a:lstStyle/>
                    <a:p>
                      <a:pPr algn="l" fontAlgn="auto"/>
                      <a:r>
                        <a:rPr lang="en-IN" b="0">
                          <a:effectLst/>
                        </a:rPr>
                        <a:t>Individual</a:t>
                      </a:r>
                    </a:p>
                  </a:txBody>
                  <a:tcPr anchor="ctr">
                    <a:lnL>
                      <a:noFill/>
                    </a:lnL>
                    <a:lnR>
                      <a:noFill/>
                    </a:lnR>
                    <a:lnT>
                      <a:noFill/>
                    </a:lnT>
                    <a:lnB>
                      <a:noFill/>
                    </a:lnB>
                    <a:solidFill>
                      <a:srgbClr val="FFFCF0"/>
                    </a:solidFill>
                  </a:tcPr>
                </a:tc>
                <a:tc>
                  <a:txBody>
                    <a:bodyPr/>
                    <a:lstStyle/>
                    <a:p>
                      <a:pPr algn="l" fontAlgn="auto"/>
                      <a:r>
                        <a:rPr lang="en-IN" b="0">
                          <a:effectLst/>
                        </a:rPr>
                        <a:t>Not computer assisted session</a:t>
                      </a:r>
                    </a:p>
                  </a:txBody>
                  <a:tcPr anchor="ctr">
                    <a:lnL>
                      <a:noFill/>
                    </a:lnL>
                    <a:lnR>
                      <a:noFill/>
                    </a:lnR>
                    <a:lnT>
                      <a:noFill/>
                    </a:lnT>
                    <a:lnB>
                      <a:noFill/>
                    </a:lnB>
                    <a:solidFill>
                      <a:srgbClr val="FFFCF0"/>
                    </a:solidFill>
                  </a:tcPr>
                </a:tc>
                <a:tc>
                  <a:txBody>
                    <a:bodyPr/>
                    <a:lstStyle/>
                    <a:p>
                      <a:pPr algn="ctr" fontAlgn="auto"/>
                      <a:r>
                        <a:rPr lang="en-IN" b="0">
                          <a:effectLst/>
                        </a:rPr>
                        <a:t>Restorative</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dirty="0">
                          <a:effectLst/>
                        </a:rPr>
                        <a:t>+</a:t>
                      </a:r>
                    </a:p>
                  </a:txBody>
                  <a:tcPr anchor="ctr">
                    <a:lnL>
                      <a:noFill/>
                    </a:lnL>
                    <a:lnR>
                      <a:noFill/>
                    </a:lnR>
                    <a:lnT>
                      <a:noFill/>
                    </a:lnT>
                    <a:lnB>
                      <a:noFill/>
                    </a:lnB>
                    <a:solidFill>
                      <a:srgbClr val="FFFCF0"/>
                    </a:solidFill>
                  </a:tcPr>
                </a:tc>
                <a:extLst>
                  <a:ext uri="{0D108BD9-81ED-4DB2-BD59-A6C34878D82A}">
                    <a16:rowId xmlns:a16="http://schemas.microsoft.com/office/drawing/2014/main" val="1191111914"/>
                  </a:ext>
                </a:extLst>
              </a:tr>
            </a:tbl>
          </a:graphicData>
        </a:graphic>
      </p:graphicFrame>
    </p:spTree>
    <p:extLst>
      <p:ext uri="{BB962C8B-B14F-4D97-AF65-F5344CB8AC3E}">
        <p14:creationId xmlns:p14="http://schemas.microsoft.com/office/powerpoint/2010/main" val="7029126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1757315"/>
              </p:ext>
            </p:extLst>
          </p:nvPr>
        </p:nvGraphicFramePr>
        <p:xfrm>
          <a:off x="548645" y="660400"/>
          <a:ext cx="11028677" cy="5144294"/>
        </p:xfrm>
        <a:graphic>
          <a:graphicData uri="http://schemas.openxmlformats.org/drawingml/2006/table">
            <a:tbl>
              <a:tblPr/>
              <a:tblGrid>
                <a:gridCol w="1002607">
                  <a:extLst>
                    <a:ext uri="{9D8B030D-6E8A-4147-A177-3AD203B41FA5}">
                      <a16:colId xmlns:a16="http://schemas.microsoft.com/office/drawing/2014/main" val="2035627480"/>
                    </a:ext>
                  </a:extLst>
                </a:gridCol>
                <a:gridCol w="1002607">
                  <a:extLst>
                    <a:ext uri="{9D8B030D-6E8A-4147-A177-3AD203B41FA5}">
                      <a16:colId xmlns:a16="http://schemas.microsoft.com/office/drawing/2014/main" val="183823314"/>
                    </a:ext>
                  </a:extLst>
                </a:gridCol>
                <a:gridCol w="1002607">
                  <a:extLst>
                    <a:ext uri="{9D8B030D-6E8A-4147-A177-3AD203B41FA5}">
                      <a16:colId xmlns:a16="http://schemas.microsoft.com/office/drawing/2014/main" val="4193700667"/>
                    </a:ext>
                  </a:extLst>
                </a:gridCol>
                <a:gridCol w="1002607">
                  <a:extLst>
                    <a:ext uri="{9D8B030D-6E8A-4147-A177-3AD203B41FA5}">
                      <a16:colId xmlns:a16="http://schemas.microsoft.com/office/drawing/2014/main" val="362642638"/>
                    </a:ext>
                  </a:extLst>
                </a:gridCol>
                <a:gridCol w="1002607">
                  <a:extLst>
                    <a:ext uri="{9D8B030D-6E8A-4147-A177-3AD203B41FA5}">
                      <a16:colId xmlns:a16="http://schemas.microsoft.com/office/drawing/2014/main" val="849081387"/>
                    </a:ext>
                  </a:extLst>
                </a:gridCol>
                <a:gridCol w="1002607">
                  <a:extLst>
                    <a:ext uri="{9D8B030D-6E8A-4147-A177-3AD203B41FA5}">
                      <a16:colId xmlns:a16="http://schemas.microsoft.com/office/drawing/2014/main" val="2244401217"/>
                    </a:ext>
                  </a:extLst>
                </a:gridCol>
                <a:gridCol w="1002607">
                  <a:extLst>
                    <a:ext uri="{9D8B030D-6E8A-4147-A177-3AD203B41FA5}">
                      <a16:colId xmlns:a16="http://schemas.microsoft.com/office/drawing/2014/main" val="2847637207"/>
                    </a:ext>
                  </a:extLst>
                </a:gridCol>
                <a:gridCol w="1002607">
                  <a:extLst>
                    <a:ext uri="{9D8B030D-6E8A-4147-A177-3AD203B41FA5}">
                      <a16:colId xmlns:a16="http://schemas.microsoft.com/office/drawing/2014/main" val="3031557064"/>
                    </a:ext>
                  </a:extLst>
                </a:gridCol>
                <a:gridCol w="1002607">
                  <a:extLst>
                    <a:ext uri="{9D8B030D-6E8A-4147-A177-3AD203B41FA5}">
                      <a16:colId xmlns:a16="http://schemas.microsoft.com/office/drawing/2014/main" val="3516757527"/>
                    </a:ext>
                  </a:extLst>
                </a:gridCol>
                <a:gridCol w="1002607">
                  <a:extLst>
                    <a:ext uri="{9D8B030D-6E8A-4147-A177-3AD203B41FA5}">
                      <a16:colId xmlns:a16="http://schemas.microsoft.com/office/drawing/2014/main" val="410302226"/>
                    </a:ext>
                  </a:extLst>
                </a:gridCol>
                <a:gridCol w="1002607">
                  <a:extLst>
                    <a:ext uri="{9D8B030D-6E8A-4147-A177-3AD203B41FA5}">
                      <a16:colId xmlns:a16="http://schemas.microsoft.com/office/drawing/2014/main" val="2765953589"/>
                    </a:ext>
                  </a:extLst>
                </a:gridCol>
              </a:tblGrid>
              <a:tr h="5144294">
                <a:tc>
                  <a:txBody>
                    <a:bodyPr/>
                    <a:lstStyle/>
                    <a:p>
                      <a:pPr algn="l" fontAlgn="auto"/>
                      <a:r>
                        <a:rPr lang="en-IN" sz="1800" b="0">
                          <a:effectLst/>
                        </a:rPr>
                        <a:t>Cogpack* [</a:t>
                      </a:r>
                      <a:r>
                        <a:rPr lang="en-IN" sz="1800" b="0" u="sng">
                          <a:solidFill>
                            <a:srgbClr val="376FAA"/>
                          </a:solidFill>
                          <a:effectLst/>
                          <a:hlinkClick r:id="rId3"/>
                        </a:rPr>
                        <a:t>43</a:t>
                      </a:r>
                      <a:r>
                        <a:rPr lang="en-IN" sz="1800" b="0">
                          <a:effectLst/>
                        </a:rPr>
                        <a:t>]</a:t>
                      </a:r>
                    </a:p>
                  </a:txBody>
                  <a:tcPr anchor="ctr">
                    <a:lnL>
                      <a:noFill/>
                    </a:lnL>
                    <a:lnR>
                      <a:noFill/>
                    </a:lnR>
                    <a:lnT>
                      <a:noFill/>
                    </a:lnT>
                    <a:lnB>
                      <a:noFill/>
                    </a:lnB>
                    <a:solidFill>
                      <a:srgbClr val="FFFCF0"/>
                    </a:solidFill>
                  </a:tcPr>
                </a:tc>
                <a:tc>
                  <a:txBody>
                    <a:bodyPr/>
                    <a:lstStyle/>
                    <a:p>
                      <a:pPr algn="l" fontAlgn="auto"/>
                      <a:r>
                        <a:rPr lang="en-IN" sz="1800" b="0" dirty="0">
                          <a:effectLst/>
                        </a:rPr>
                        <a:t>Cognitive functions</a:t>
                      </a:r>
                    </a:p>
                  </a:txBody>
                  <a:tcPr anchor="ctr">
                    <a:lnL>
                      <a:noFill/>
                    </a:lnL>
                    <a:lnR>
                      <a:noFill/>
                    </a:lnR>
                    <a:lnT>
                      <a:noFill/>
                    </a:lnT>
                    <a:lnB>
                      <a:noFill/>
                    </a:lnB>
                    <a:solidFill>
                      <a:srgbClr val="FFFCF0"/>
                    </a:solidFill>
                  </a:tcPr>
                </a:tc>
                <a:tc>
                  <a:txBody>
                    <a:bodyPr/>
                    <a:lstStyle/>
                    <a:p>
                      <a:pPr algn="l" fontAlgn="auto"/>
                      <a:r>
                        <a:rPr lang="en-US" sz="1800" b="0">
                          <a:effectLst/>
                        </a:rPr>
                        <a:t>Sessions variable in duration and frequency (starting from 2-3 weeks)</a:t>
                      </a:r>
                    </a:p>
                  </a:txBody>
                  <a:tcPr anchor="ctr">
                    <a:lnL>
                      <a:noFill/>
                    </a:lnL>
                    <a:lnR>
                      <a:noFill/>
                    </a:lnR>
                    <a:lnT>
                      <a:noFill/>
                    </a:lnT>
                    <a:lnB>
                      <a:noFill/>
                    </a:lnB>
                    <a:solidFill>
                      <a:srgbClr val="FFFCF0"/>
                    </a:solidFill>
                  </a:tcPr>
                </a:tc>
                <a:tc>
                  <a:txBody>
                    <a:bodyPr/>
                    <a:lstStyle/>
                    <a:p>
                      <a:pPr algn="l" fontAlgn="auto"/>
                      <a:r>
                        <a:rPr lang="en-IN" sz="1800" b="0">
                          <a:effectLst/>
                        </a:rPr>
                        <a:t>Individual</a:t>
                      </a:r>
                    </a:p>
                  </a:txBody>
                  <a:tcPr anchor="ctr">
                    <a:lnL>
                      <a:noFill/>
                    </a:lnL>
                    <a:lnR>
                      <a:noFill/>
                    </a:lnR>
                    <a:lnT>
                      <a:noFill/>
                    </a:lnT>
                    <a:lnB>
                      <a:noFill/>
                    </a:lnB>
                    <a:solidFill>
                      <a:srgbClr val="FFFCF0"/>
                    </a:solidFill>
                  </a:tcPr>
                </a:tc>
                <a:tc>
                  <a:txBody>
                    <a:bodyPr/>
                    <a:lstStyle/>
                    <a:p>
                      <a:pPr algn="l" fontAlgn="auto"/>
                      <a:r>
                        <a:rPr lang="en-IN" sz="1800" b="0">
                          <a:effectLst/>
                        </a:rPr>
                        <a:t>Computer assisted</a:t>
                      </a:r>
                    </a:p>
                  </a:txBody>
                  <a:tcPr anchor="ctr">
                    <a:lnL>
                      <a:noFill/>
                    </a:lnL>
                    <a:lnR>
                      <a:noFill/>
                    </a:lnR>
                    <a:lnT>
                      <a:noFill/>
                    </a:lnT>
                    <a:lnB>
                      <a:noFill/>
                    </a:lnB>
                    <a:solidFill>
                      <a:srgbClr val="FFFCF0"/>
                    </a:solidFill>
                  </a:tcPr>
                </a:tc>
                <a:tc>
                  <a:txBody>
                    <a:bodyPr/>
                    <a:lstStyle/>
                    <a:p>
                      <a:pPr algn="ctr" fontAlgn="auto"/>
                      <a:r>
                        <a:rPr lang="en-IN" sz="1800" b="0">
                          <a:effectLst/>
                        </a:rPr>
                        <a:t>Restorative</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dirty="0">
                          <a:effectLst/>
                        </a:rPr>
                        <a:t>+</a:t>
                      </a:r>
                    </a:p>
                  </a:txBody>
                  <a:tcPr anchor="ctr">
                    <a:lnL>
                      <a:noFill/>
                    </a:lnL>
                    <a:lnR>
                      <a:noFill/>
                    </a:lnR>
                    <a:lnT>
                      <a:noFill/>
                    </a:lnT>
                    <a:lnB>
                      <a:noFill/>
                    </a:lnB>
                    <a:solidFill>
                      <a:srgbClr val="FFFCF0"/>
                    </a:solidFill>
                  </a:tcPr>
                </a:tc>
                <a:extLst>
                  <a:ext uri="{0D108BD9-81ED-4DB2-BD59-A6C34878D82A}">
                    <a16:rowId xmlns:a16="http://schemas.microsoft.com/office/drawing/2014/main" val="451323165"/>
                  </a:ext>
                </a:extLst>
              </a:tr>
            </a:tbl>
          </a:graphicData>
        </a:graphic>
      </p:graphicFrame>
    </p:spTree>
    <p:extLst>
      <p:ext uri="{BB962C8B-B14F-4D97-AF65-F5344CB8AC3E}">
        <p14:creationId xmlns:p14="http://schemas.microsoft.com/office/powerpoint/2010/main" val="25413060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1289312"/>
              </p:ext>
            </p:extLst>
          </p:nvPr>
        </p:nvGraphicFramePr>
        <p:xfrm>
          <a:off x="688179" y="766445"/>
          <a:ext cx="10515604" cy="5394960"/>
        </p:xfrm>
        <a:graphic>
          <a:graphicData uri="http://schemas.openxmlformats.org/drawingml/2006/table">
            <a:tbl>
              <a:tblPr/>
              <a:tblGrid>
                <a:gridCol w="955964">
                  <a:extLst>
                    <a:ext uri="{9D8B030D-6E8A-4147-A177-3AD203B41FA5}">
                      <a16:colId xmlns:a16="http://schemas.microsoft.com/office/drawing/2014/main" val="1776282444"/>
                    </a:ext>
                  </a:extLst>
                </a:gridCol>
                <a:gridCol w="955964">
                  <a:extLst>
                    <a:ext uri="{9D8B030D-6E8A-4147-A177-3AD203B41FA5}">
                      <a16:colId xmlns:a16="http://schemas.microsoft.com/office/drawing/2014/main" val="2852006257"/>
                    </a:ext>
                  </a:extLst>
                </a:gridCol>
                <a:gridCol w="955964">
                  <a:extLst>
                    <a:ext uri="{9D8B030D-6E8A-4147-A177-3AD203B41FA5}">
                      <a16:colId xmlns:a16="http://schemas.microsoft.com/office/drawing/2014/main" val="3728901649"/>
                    </a:ext>
                  </a:extLst>
                </a:gridCol>
                <a:gridCol w="955964">
                  <a:extLst>
                    <a:ext uri="{9D8B030D-6E8A-4147-A177-3AD203B41FA5}">
                      <a16:colId xmlns:a16="http://schemas.microsoft.com/office/drawing/2014/main" val="1483569407"/>
                    </a:ext>
                  </a:extLst>
                </a:gridCol>
                <a:gridCol w="955964">
                  <a:extLst>
                    <a:ext uri="{9D8B030D-6E8A-4147-A177-3AD203B41FA5}">
                      <a16:colId xmlns:a16="http://schemas.microsoft.com/office/drawing/2014/main" val="1975622105"/>
                    </a:ext>
                  </a:extLst>
                </a:gridCol>
                <a:gridCol w="955964">
                  <a:extLst>
                    <a:ext uri="{9D8B030D-6E8A-4147-A177-3AD203B41FA5}">
                      <a16:colId xmlns:a16="http://schemas.microsoft.com/office/drawing/2014/main" val="18784760"/>
                    </a:ext>
                  </a:extLst>
                </a:gridCol>
                <a:gridCol w="955964">
                  <a:extLst>
                    <a:ext uri="{9D8B030D-6E8A-4147-A177-3AD203B41FA5}">
                      <a16:colId xmlns:a16="http://schemas.microsoft.com/office/drawing/2014/main" val="3190824416"/>
                    </a:ext>
                  </a:extLst>
                </a:gridCol>
                <a:gridCol w="955964">
                  <a:extLst>
                    <a:ext uri="{9D8B030D-6E8A-4147-A177-3AD203B41FA5}">
                      <a16:colId xmlns:a16="http://schemas.microsoft.com/office/drawing/2014/main" val="981564055"/>
                    </a:ext>
                  </a:extLst>
                </a:gridCol>
                <a:gridCol w="955964">
                  <a:extLst>
                    <a:ext uri="{9D8B030D-6E8A-4147-A177-3AD203B41FA5}">
                      <a16:colId xmlns:a16="http://schemas.microsoft.com/office/drawing/2014/main" val="2297507822"/>
                    </a:ext>
                  </a:extLst>
                </a:gridCol>
                <a:gridCol w="955964">
                  <a:extLst>
                    <a:ext uri="{9D8B030D-6E8A-4147-A177-3AD203B41FA5}">
                      <a16:colId xmlns:a16="http://schemas.microsoft.com/office/drawing/2014/main" val="136107981"/>
                    </a:ext>
                  </a:extLst>
                </a:gridCol>
                <a:gridCol w="955964">
                  <a:extLst>
                    <a:ext uri="{9D8B030D-6E8A-4147-A177-3AD203B41FA5}">
                      <a16:colId xmlns:a16="http://schemas.microsoft.com/office/drawing/2014/main" val="3611969033"/>
                    </a:ext>
                  </a:extLst>
                </a:gridCol>
              </a:tblGrid>
              <a:tr h="0">
                <a:tc>
                  <a:txBody>
                    <a:bodyPr/>
                    <a:lstStyle/>
                    <a:p>
                      <a:pPr algn="l" fontAlgn="auto"/>
                      <a:r>
                        <a:rPr lang="en-IN" b="0">
                          <a:effectLst/>
                        </a:rPr>
                        <a:t>CET [</a:t>
                      </a:r>
                      <a:r>
                        <a:rPr lang="en-IN" b="0" u="sng">
                          <a:solidFill>
                            <a:srgbClr val="376FAA"/>
                          </a:solidFill>
                          <a:effectLst/>
                          <a:hlinkClick r:id="rId3"/>
                        </a:rPr>
                        <a:t>65</a:t>
                      </a:r>
                      <a:r>
                        <a:rPr lang="en-IN" b="0">
                          <a:effectLst/>
                        </a:rPr>
                        <a:t>]</a:t>
                      </a:r>
                    </a:p>
                  </a:txBody>
                  <a:tcPr anchor="ctr">
                    <a:lnL>
                      <a:noFill/>
                    </a:lnL>
                    <a:lnR>
                      <a:noFill/>
                    </a:lnR>
                    <a:lnT>
                      <a:noFill/>
                    </a:lnT>
                    <a:lnB>
                      <a:noFill/>
                    </a:lnB>
                    <a:solidFill>
                      <a:srgbClr val="FFFCF0"/>
                    </a:solidFill>
                  </a:tcPr>
                </a:tc>
                <a:tc>
                  <a:txBody>
                    <a:bodyPr/>
                    <a:lstStyle/>
                    <a:p>
                      <a:pPr algn="l" fontAlgn="auto"/>
                      <a:r>
                        <a:rPr lang="en-US" b="0">
                          <a:effectLst/>
                        </a:rPr>
                        <a:t>Cognitive functions and social cognition</a:t>
                      </a:r>
                    </a:p>
                  </a:txBody>
                  <a:tcPr anchor="ctr">
                    <a:lnL>
                      <a:noFill/>
                    </a:lnL>
                    <a:lnR>
                      <a:noFill/>
                    </a:lnR>
                    <a:lnT>
                      <a:noFill/>
                    </a:lnT>
                    <a:lnB>
                      <a:noFill/>
                    </a:lnB>
                    <a:solidFill>
                      <a:srgbClr val="FFFCF0"/>
                    </a:solidFill>
                  </a:tcPr>
                </a:tc>
                <a:tc>
                  <a:txBody>
                    <a:bodyPr/>
                    <a:lstStyle/>
                    <a:p>
                      <a:pPr algn="l" fontAlgn="auto"/>
                      <a:r>
                        <a:rPr lang="en-US" b="0">
                          <a:effectLst/>
                        </a:rPr>
                        <a:t>Biweekly sessions (about 90 minutes every week) for 24 months</a:t>
                      </a:r>
                    </a:p>
                  </a:txBody>
                  <a:tcPr anchor="ctr">
                    <a:lnL>
                      <a:noFill/>
                    </a:lnL>
                    <a:lnR>
                      <a:noFill/>
                    </a:lnR>
                    <a:lnT>
                      <a:noFill/>
                    </a:lnT>
                    <a:lnB>
                      <a:noFill/>
                    </a:lnB>
                    <a:solidFill>
                      <a:srgbClr val="FFFCF0"/>
                    </a:solidFill>
                  </a:tcPr>
                </a:tc>
                <a:tc>
                  <a:txBody>
                    <a:bodyPr/>
                    <a:lstStyle/>
                    <a:p>
                      <a:pPr algn="l" fontAlgn="auto"/>
                      <a:r>
                        <a:rPr lang="en-US" b="0">
                          <a:effectLst/>
                        </a:rPr>
                        <a:t>Group (couples and then groups of 3-4 couples)</a:t>
                      </a:r>
                    </a:p>
                  </a:txBody>
                  <a:tcPr anchor="ctr">
                    <a:lnL>
                      <a:noFill/>
                    </a:lnL>
                    <a:lnR>
                      <a:noFill/>
                    </a:lnR>
                    <a:lnT>
                      <a:noFill/>
                    </a:lnT>
                    <a:lnB>
                      <a:noFill/>
                    </a:lnB>
                    <a:solidFill>
                      <a:srgbClr val="FFFCF0"/>
                    </a:solidFill>
                  </a:tcPr>
                </a:tc>
                <a:tc>
                  <a:txBody>
                    <a:bodyPr/>
                    <a:lstStyle/>
                    <a:p>
                      <a:pPr algn="l" fontAlgn="auto"/>
                      <a:r>
                        <a:rPr lang="en-IN" b="0">
                          <a:effectLst/>
                        </a:rPr>
                        <a:t>Computer-assisted sessions and noncomputer-assisted sessions</a:t>
                      </a:r>
                    </a:p>
                  </a:txBody>
                  <a:tcPr anchor="ctr">
                    <a:lnL>
                      <a:noFill/>
                    </a:lnL>
                    <a:lnR>
                      <a:noFill/>
                    </a:lnR>
                    <a:lnT>
                      <a:noFill/>
                    </a:lnT>
                    <a:lnB>
                      <a:noFill/>
                    </a:lnB>
                    <a:solidFill>
                      <a:srgbClr val="FFFCF0"/>
                    </a:solidFill>
                  </a:tcPr>
                </a:tc>
                <a:tc>
                  <a:txBody>
                    <a:bodyPr/>
                    <a:lstStyle/>
                    <a:p>
                      <a:pPr algn="ctr" fontAlgn="auto"/>
                      <a:r>
                        <a:rPr lang="en-IN" b="0">
                          <a:effectLst/>
                        </a:rPr>
                        <a:t>Restorative</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extLst>
                  <a:ext uri="{0D108BD9-81ED-4DB2-BD59-A6C34878D82A}">
                    <a16:rowId xmlns:a16="http://schemas.microsoft.com/office/drawing/2014/main" val="3807416267"/>
                  </a:ext>
                </a:extLst>
              </a:tr>
              <a:tr h="0">
                <a:tc>
                  <a:txBody>
                    <a:bodyPr/>
                    <a:lstStyle/>
                    <a:p>
                      <a:pPr algn="l" fontAlgn="auto"/>
                      <a:r>
                        <a:rPr lang="en-IN" b="0">
                          <a:effectLst/>
                        </a:rPr>
                        <a:t>NEAR [</a:t>
                      </a:r>
                      <a:r>
                        <a:rPr lang="en-IN" b="0" u="sng">
                          <a:solidFill>
                            <a:srgbClr val="376FAA"/>
                          </a:solidFill>
                          <a:effectLst/>
                          <a:hlinkClick r:id="rId4"/>
                        </a:rPr>
                        <a:t>66</a:t>
                      </a:r>
                      <a:r>
                        <a:rPr lang="en-IN" b="0">
                          <a:effectLst/>
                        </a:rPr>
                        <a:t>]</a:t>
                      </a:r>
                    </a:p>
                  </a:txBody>
                  <a:tcPr anchor="ctr">
                    <a:lnL>
                      <a:noFill/>
                    </a:lnL>
                    <a:lnR>
                      <a:noFill/>
                    </a:lnR>
                    <a:lnT>
                      <a:noFill/>
                    </a:lnT>
                    <a:lnB>
                      <a:noFill/>
                    </a:lnB>
                    <a:solidFill>
                      <a:srgbClr val="FFFCF0"/>
                    </a:solidFill>
                  </a:tcPr>
                </a:tc>
                <a:tc>
                  <a:txBody>
                    <a:bodyPr/>
                    <a:lstStyle/>
                    <a:p>
                      <a:pPr algn="l" fontAlgn="auto"/>
                      <a:r>
                        <a:rPr lang="en-US" b="0">
                          <a:effectLst/>
                        </a:rPr>
                        <a:t>Cognitive functions and problem solving</a:t>
                      </a:r>
                    </a:p>
                  </a:txBody>
                  <a:tcPr anchor="ctr">
                    <a:lnL>
                      <a:noFill/>
                    </a:lnL>
                    <a:lnR>
                      <a:noFill/>
                    </a:lnR>
                    <a:lnT>
                      <a:noFill/>
                    </a:lnT>
                    <a:lnB>
                      <a:noFill/>
                    </a:lnB>
                    <a:solidFill>
                      <a:srgbClr val="FFFCF0"/>
                    </a:solidFill>
                  </a:tcPr>
                </a:tc>
                <a:tc>
                  <a:txBody>
                    <a:bodyPr/>
                    <a:lstStyle/>
                    <a:p>
                      <a:pPr algn="l" fontAlgn="auto"/>
                      <a:r>
                        <a:rPr lang="en-US" b="0" dirty="0">
                          <a:effectLst/>
                        </a:rPr>
                        <a:t>Sessions of 60 minutes, twice a week</a:t>
                      </a:r>
                      <a:br>
                        <a:rPr lang="en-US" b="0" dirty="0">
                          <a:effectLst/>
                        </a:rPr>
                      </a:br>
                      <a:r>
                        <a:rPr lang="en-US" b="0" dirty="0">
                          <a:effectLst/>
                        </a:rPr>
                        <a:t>(about 4 </a:t>
                      </a:r>
                      <a:r>
                        <a:rPr lang="en-US" b="0" dirty="0" err="1">
                          <a:effectLst/>
                        </a:rPr>
                        <a:t>mths</a:t>
                      </a:r>
                      <a:r>
                        <a:rPr lang="en-US" b="0" dirty="0">
                          <a:effectLst/>
                        </a:rPr>
                        <a:t>)</a:t>
                      </a:r>
                    </a:p>
                  </a:txBody>
                  <a:tcPr anchor="ctr">
                    <a:lnL>
                      <a:noFill/>
                    </a:lnL>
                    <a:lnR>
                      <a:noFill/>
                    </a:lnR>
                    <a:lnT>
                      <a:noFill/>
                    </a:lnT>
                    <a:lnB>
                      <a:noFill/>
                    </a:lnB>
                    <a:solidFill>
                      <a:srgbClr val="FFFCF0"/>
                    </a:solidFill>
                  </a:tcPr>
                </a:tc>
                <a:tc>
                  <a:txBody>
                    <a:bodyPr/>
                    <a:lstStyle/>
                    <a:p>
                      <a:pPr algn="l" fontAlgn="auto"/>
                      <a:r>
                        <a:rPr lang="en-IN" b="0">
                          <a:effectLst/>
                        </a:rPr>
                        <a:t>Individual/group (3–10)</a:t>
                      </a:r>
                    </a:p>
                  </a:txBody>
                  <a:tcPr anchor="ctr">
                    <a:lnL>
                      <a:noFill/>
                    </a:lnL>
                    <a:lnR>
                      <a:noFill/>
                    </a:lnR>
                    <a:lnT>
                      <a:noFill/>
                    </a:lnT>
                    <a:lnB>
                      <a:noFill/>
                    </a:lnB>
                    <a:solidFill>
                      <a:srgbClr val="FFFCF0"/>
                    </a:solidFill>
                  </a:tcPr>
                </a:tc>
                <a:tc>
                  <a:txBody>
                    <a:bodyPr/>
                    <a:lstStyle/>
                    <a:p>
                      <a:pPr algn="l" fontAlgn="auto"/>
                      <a:r>
                        <a:rPr lang="en-IN" b="0">
                          <a:effectLst/>
                        </a:rPr>
                        <a:t>Computer-assisted sessions and noncomputer-assisted sessions</a:t>
                      </a:r>
                    </a:p>
                  </a:txBody>
                  <a:tcPr anchor="ctr">
                    <a:lnL>
                      <a:noFill/>
                    </a:lnL>
                    <a:lnR>
                      <a:noFill/>
                    </a:lnR>
                    <a:lnT>
                      <a:noFill/>
                    </a:lnT>
                    <a:lnB>
                      <a:noFill/>
                    </a:lnB>
                    <a:solidFill>
                      <a:srgbClr val="FFFCF0"/>
                    </a:solidFill>
                  </a:tcPr>
                </a:tc>
                <a:tc>
                  <a:txBody>
                    <a:bodyPr/>
                    <a:lstStyle/>
                    <a:p>
                      <a:pPr algn="ctr" fontAlgn="auto"/>
                      <a:r>
                        <a:rPr lang="en-IN" b="0">
                          <a:effectLst/>
                        </a:rPr>
                        <a:t>Restorative</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dirty="0">
                          <a:effectLst/>
                        </a:rPr>
                        <a:t>+</a:t>
                      </a:r>
                    </a:p>
                  </a:txBody>
                  <a:tcPr anchor="ctr">
                    <a:lnL>
                      <a:noFill/>
                    </a:lnL>
                    <a:lnR>
                      <a:noFill/>
                    </a:lnR>
                    <a:lnT>
                      <a:noFill/>
                    </a:lnT>
                    <a:lnB>
                      <a:noFill/>
                    </a:lnB>
                    <a:solidFill>
                      <a:srgbClr val="FFFCF0"/>
                    </a:solidFill>
                  </a:tcPr>
                </a:tc>
                <a:extLst>
                  <a:ext uri="{0D108BD9-81ED-4DB2-BD59-A6C34878D82A}">
                    <a16:rowId xmlns:a16="http://schemas.microsoft.com/office/drawing/2014/main" val="3965974964"/>
                  </a:ext>
                </a:extLst>
              </a:tr>
            </a:tbl>
          </a:graphicData>
        </a:graphic>
      </p:graphicFrame>
    </p:spTree>
    <p:extLst>
      <p:ext uri="{BB962C8B-B14F-4D97-AF65-F5344CB8AC3E}">
        <p14:creationId xmlns:p14="http://schemas.microsoft.com/office/powerpoint/2010/main" val="19039581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1142893"/>
              </p:ext>
            </p:extLst>
          </p:nvPr>
        </p:nvGraphicFramePr>
        <p:xfrm>
          <a:off x="518164" y="274320"/>
          <a:ext cx="11206481" cy="6238240"/>
        </p:xfrm>
        <a:graphic>
          <a:graphicData uri="http://schemas.openxmlformats.org/drawingml/2006/table">
            <a:tbl>
              <a:tblPr/>
              <a:tblGrid>
                <a:gridCol w="1018771">
                  <a:extLst>
                    <a:ext uri="{9D8B030D-6E8A-4147-A177-3AD203B41FA5}">
                      <a16:colId xmlns:a16="http://schemas.microsoft.com/office/drawing/2014/main" val="517180491"/>
                    </a:ext>
                  </a:extLst>
                </a:gridCol>
                <a:gridCol w="1018771">
                  <a:extLst>
                    <a:ext uri="{9D8B030D-6E8A-4147-A177-3AD203B41FA5}">
                      <a16:colId xmlns:a16="http://schemas.microsoft.com/office/drawing/2014/main" val="3752628793"/>
                    </a:ext>
                  </a:extLst>
                </a:gridCol>
                <a:gridCol w="1018771">
                  <a:extLst>
                    <a:ext uri="{9D8B030D-6E8A-4147-A177-3AD203B41FA5}">
                      <a16:colId xmlns:a16="http://schemas.microsoft.com/office/drawing/2014/main" val="3617171026"/>
                    </a:ext>
                  </a:extLst>
                </a:gridCol>
                <a:gridCol w="1018771">
                  <a:extLst>
                    <a:ext uri="{9D8B030D-6E8A-4147-A177-3AD203B41FA5}">
                      <a16:colId xmlns:a16="http://schemas.microsoft.com/office/drawing/2014/main" val="2682977172"/>
                    </a:ext>
                  </a:extLst>
                </a:gridCol>
                <a:gridCol w="1018771">
                  <a:extLst>
                    <a:ext uri="{9D8B030D-6E8A-4147-A177-3AD203B41FA5}">
                      <a16:colId xmlns:a16="http://schemas.microsoft.com/office/drawing/2014/main" val="499136123"/>
                    </a:ext>
                  </a:extLst>
                </a:gridCol>
                <a:gridCol w="1018771">
                  <a:extLst>
                    <a:ext uri="{9D8B030D-6E8A-4147-A177-3AD203B41FA5}">
                      <a16:colId xmlns:a16="http://schemas.microsoft.com/office/drawing/2014/main" val="1392824272"/>
                    </a:ext>
                  </a:extLst>
                </a:gridCol>
                <a:gridCol w="1018771">
                  <a:extLst>
                    <a:ext uri="{9D8B030D-6E8A-4147-A177-3AD203B41FA5}">
                      <a16:colId xmlns:a16="http://schemas.microsoft.com/office/drawing/2014/main" val="3643910658"/>
                    </a:ext>
                  </a:extLst>
                </a:gridCol>
                <a:gridCol w="1018771">
                  <a:extLst>
                    <a:ext uri="{9D8B030D-6E8A-4147-A177-3AD203B41FA5}">
                      <a16:colId xmlns:a16="http://schemas.microsoft.com/office/drawing/2014/main" val="80828416"/>
                    </a:ext>
                  </a:extLst>
                </a:gridCol>
                <a:gridCol w="1018771">
                  <a:extLst>
                    <a:ext uri="{9D8B030D-6E8A-4147-A177-3AD203B41FA5}">
                      <a16:colId xmlns:a16="http://schemas.microsoft.com/office/drawing/2014/main" val="3977579149"/>
                    </a:ext>
                  </a:extLst>
                </a:gridCol>
                <a:gridCol w="1018771">
                  <a:extLst>
                    <a:ext uri="{9D8B030D-6E8A-4147-A177-3AD203B41FA5}">
                      <a16:colId xmlns:a16="http://schemas.microsoft.com/office/drawing/2014/main" val="164137572"/>
                    </a:ext>
                  </a:extLst>
                </a:gridCol>
                <a:gridCol w="1018771">
                  <a:extLst>
                    <a:ext uri="{9D8B030D-6E8A-4147-A177-3AD203B41FA5}">
                      <a16:colId xmlns:a16="http://schemas.microsoft.com/office/drawing/2014/main" val="2142572262"/>
                    </a:ext>
                  </a:extLst>
                </a:gridCol>
              </a:tblGrid>
              <a:tr h="3119120">
                <a:tc>
                  <a:txBody>
                    <a:bodyPr/>
                    <a:lstStyle/>
                    <a:p>
                      <a:pPr algn="l" fontAlgn="auto"/>
                      <a:r>
                        <a:rPr lang="en-IN" sz="1400" b="0">
                          <a:effectLst/>
                        </a:rPr>
                        <a:t>NET [</a:t>
                      </a:r>
                      <a:r>
                        <a:rPr lang="en-IN" sz="1400" b="0" u="sng">
                          <a:solidFill>
                            <a:srgbClr val="376FAA"/>
                          </a:solidFill>
                          <a:effectLst/>
                          <a:hlinkClick r:id="rId3"/>
                        </a:rPr>
                        <a:t>67</a:t>
                      </a:r>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l" fontAlgn="auto"/>
                      <a:r>
                        <a:rPr lang="en-US" sz="1400" b="0">
                          <a:effectLst/>
                        </a:rPr>
                        <a:t>Cognitive functions and social cognition</a:t>
                      </a:r>
                    </a:p>
                  </a:txBody>
                  <a:tcPr marL="70183" marR="70183" marT="35091" marB="35091" anchor="ctr">
                    <a:lnL>
                      <a:noFill/>
                    </a:lnL>
                    <a:lnR>
                      <a:noFill/>
                    </a:lnR>
                    <a:lnT>
                      <a:noFill/>
                    </a:lnT>
                    <a:lnB>
                      <a:noFill/>
                    </a:lnB>
                    <a:solidFill>
                      <a:srgbClr val="FFFCF0"/>
                    </a:solidFill>
                  </a:tcPr>
                </a:tc>
                <a:tc>
                  <a:txBody>
                    <a:bodyPr/>
                    <a:lstStyle/>
                    <a:p>
                      <a:pPr algn="l" fontAlgn="auto"/>
                      <a:r>
                        <a:rPr lang="en-US" sz="1400" b="0" dirty="0">
                          <a:effectLst/>
                        </a:rPr>
                        <a:t>Sessions of 45 minutes at least 5 times a week</a:t>
                      </a:r>
                      <a:br>
                        <a:rPr lang="en-US" sz="1400" b="0" dirty="0">
                          <a:effectLst/>
                        </a:rPr>
                      </a:br>
                      <a:r>
                        <a:rPr lang="en-US" sz="1400" b="0" dirty="0">
                          <a:effectLst/>
                        </a:rPr>
                        <a:t>(about 6 months)</a:t>
                      </a:r>
                    </a:p>
                  </a:txBody>
                  <a:tcPr marL="70183" marR="70183" marT="35091" marB="35091" anchor="ctr">
                    <a:lnL>
                      <a:noFill/>
                    </a:lnL>
                    <a:lnR>
                      <a:noFill/>
                    </a:lnR>
                    <a:lnT>
                      <a:noFill/>
                    </a:lnT>
                    <a:lnB>
                      <a:noFill/>
                    </a:lnB>
                    <a:solidFill>
                      <a:srgbClr val="FFFCF0"/>
                    </a:solidFill>
                  </a:tcPr>
                </a:tc>
                <a:tc>
                  <a:txBody>
                    <a:bodyPr/>
                    <a:lstStyle/>
                    <a:p>
                      <a:pPr algn="l" fontAlgn="auto"/>
                      <a:r>
                        <a:rPr lang="en-IN" sz="1400" b="0">
                          <a:effectLst/>
                        </a:rPr>
                        <a:t>Individual/group</a:t>
                      </a:r>
                    </a:p>
                  </a:txBody>
                  <a:tcPr marL="70183" marR="70183" marT="35091" marB="35091" anchor="ctr">
                    <a:lnL>
                      <a:noFill/>
                    </a:lnL>
                    <a:lnR>
                      <a:noFill/>
                    </a:lnR>
                    <a:lnT>
                      <a:noFill/>
                    </a:lnT>
                    <a:lnB>
                      <a:noFill/>
                    </a:lnB>
                    <a:solidFill>
                      <a:srgbClr val="FFFCF0"/>
                    </a:solidFill>
                  </a:tcPr>
                </a:tc>
                <a:tc>
                  <a:txBody>
                    <a:bodyPr/>
                    <a:lstStyle/>
                    <a:p>
                      <a:pPr algn="l" fontAlgn="auto"/>
                      <a:r>
                        <a:rPr lang="en-IN" sz="1400" b="0">
                          <a:effectLst/>
                        </a:rPr>
                        <a:t>Computer-assisted sessions and noncomputer-assisted sessions</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Restorative</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a:t>
                      </a:r>
                    </a:p>
                  </a:txBody>
                  <a:tcPr marL="70183" marR="70183" marT="35091" marB="35091" anchor="ctr">
                    <a:lnL>
                      <a:noFill/>
                    </a:lnL>
                    <a:lnR>
                      <a:noFill/>
                    </a:lnR>
                    <a:lnT>
                      <a:noFill/>
                    </a:lnT>
                    <a:lnB>
                      <a:noFill/>
                    </a:lnB>
                    <a:solidFill>
                      <a:srgbClr val="FFFCF0"/>
                    </a:solidFill>
                  </a:tcPr>
                </a:tc>
                <a:extLst>
                  <a:ext uri="{0D108BD9-81ED-4DB2-BD59-A6C34878D82A}">
                    <a16:rowId xmlns:a16="http://schemas.microsoft.com/office/drawing/2014/main" val="659131573"/>
                  </a:ext>
                </a:extLst>
              </a:tr>
              <a:tr h="3119120">
                <a:tc>
                  <a:txBody>
                    <a:bodyPr/>
                    <a:lstStyle/>
                    <a:p>
                      <a:pPr algn="l" fontAlgn="auto"/>
                      <a:r>
                        <a:rPr lang="en-IN" sz="1400" b="0">
                          <a:effectLst/>
                        </a:rPr>
                        <a:t>CAT [</a:t>
                      </a:r>
                      <a:r>
                        <a:rPr lang="en-IN" sz="1400" b="0" u="sng">
                          <a:solidFill>
                            <a:srgbClr val="376FAA"/>
                          </a:solidFill>
                          <a:effectLst/>
                          <a:hlinkClick r:id="rId4"/>
                        </a:rPr>
                        <a:t>68</a:t>
                      </a:r>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l" fontAlgn="auto"/>
                      <a:r>
                        <a:rPr lang="en-IN" sz="1400" b="0">
                          <a:effectLst/>
                        </a:rPr>
                        <a:t>Cognitive functions</a:t>
                      </a:r>
                    </a:p>
                  </a:txBody>
                  <a:tcPr marL="70183" marR="70183" marT="35091" marB="35091" anchor="ctr">
                    <a:lnL>
                      <a:noFill/>
                    </a:lnL>
                    <a:lnR>
                      <a:noFill/>
                    </a:lnR>
                    <a:lnT>
                      <a:noFill/>
                    </a:lnT>
                    <a:lnB>
                      <a:noFill/>
                    </a:lnB>
                    <a:solidFill>
                      <a:srgbClr val="FFFCF0"/>
                    </a:solidFill>
                  </a:tcPr>
                </a:tc>
                <a:tc>
                  <a:txBody>
                    <a:bodyPr/>
                    <a:lstStyle/>
                    <a:p>
                      <a:pPr algn="l" fontAlgn="auto"/>
                      <a:r>
                        <a:rPr lang="en-US" sz="1400" b="0">
                          <a:effectLst/>
                        </a:rPr>
                        <a:t>Variable (short weekly visits at home, lasting about 30 minutes)</a:t>
                      </a:r>
                    </a:p>
                  </a:txBody>
                  <a:tcPr marL="70183" marR="70183" marT="35091" marB="35091" anchor="ctr">
                    <a:lnL>
                      <a:noFill/>
                    </a:lnL>
                    <a:lnR>
                      <a:noFill/>
                    </a:lnR>
                    <a:lnT>
                      <a:noFill/>
                    </a:lnT>
                    <a:lnB>
                      <a:noFill/>
                    </a:lnB>
                    <a:solidFill>
                      <a:srgbClr val="FFFCF0"/>
                    </a:solidFill>
                  </a:tcPr>
                </a:tc>
                <a:tc>
                  <a:txBody>
                    <a:bodyPr/>
                    <a:lstStyle/>
                    <a:p>
                      <a:pPr algn="l" fontAlgn="auto"/>
                      <a:r>
                        <a:rPr lang="en-IN" sz="1400" b="0">
                          <a:effectLst/>
                        </a:rPr>
                        <a:t>Individual</a:t>
                      </a:r>
                    </a:p>
                  </a:txBody>
                  <a:tcPr marL="70183" marR="70183" marT="35091" marB="35091" anchor="ctr">
                    <a:lnL>
                      <a:noFill/>
                    </a:lnL>
                    <a:lnR>
                      <a:noFill/>
                    </a:lnR>
                    <a:lnT>
                      <a:noFill/>
                    </a:lnT>
                    <a:lnB>
                      <a:noFill/>
                    </a:lnB>
                    <a:solidFill>
                      <a:srgbClr val="FFFCF0"/>
                    </a:solidFill>
                  </a:tcPr>
                </a:tc>
                <a:tc>
                  <a:txBody>
                    <a:bodyPr/>
                    <a:lstStyle/>
                    <a:p>
                      <a:pPr algn="l" fontAlgn="auto"/>
                      <a:r>
                        <a:rPr lang="en-IN" sz="1400" b="0">
                          <a:effectLst/>
                        </a:rPr>
                        <a:t>Noncomputer assisted</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Compensatory</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a:effectLst/>
                        </a:rPr>
                        <a:t>−</a:t>
                      </a:r>
                    </a:p>
                  </a:txBody>
                  <a:tcPr marL="70183" marR="70183" marT="35091" marB="35091" anchor="ctr">
                    <a:lnL>
                      <a:noFill/>
                    </a:lnL>
                    <a:lnR>
                      <a:noFill/>
                    </a:lnR>
                    <a:lnT>
                      <a:noFill/>
                    </a:lnT>
                    <a:lnB>
                      <a:noFill/>
                    </a:lnB>
                    <a:solidFill>
                      <a:srgbClr val="FFFCF0"/>
                    </a:solidFill>
                  </a:tcPr>
                </a:tc>
                <a:tc>
                  <a:txBody>
                    <a:bodyPr/>
                    <a:lstStyle/>
                    <a:p>
                      <a:pPr algn="ctr" fontAlgn="auto"/>
                      <a:r>
                        <a:rPr lang="en-IN" sz="1400" b="0" dirty="0">
                          <a:effectLst/>
                        </a:rPr>
                        <a:t>+</a:t>
                      </a:r>
                    </a:p>
                  </a:txBody>
                  <a:tcPr marL="70183" marR="70183" marT="35091" marB="35091" anchor="ctr">
                    <a:lnL>
                      <a:noFill/>
                    </a:lnL>
                    <a:lnR>
                      <a:noFill/>
                    </a:lnR>
                    <a:lnT>
                      <a:noFill/>
                    </a:lnT>
                    <a:lnB>
                      <a:noFill/>
                    </a:lnB>
                    <a:solidFill>
                      <a:srgbClr val="FFFCF0"/>
                    </a:solidFill>
                  </a:tcPr>
                </a:tc>
                <a:extLst>
                  <a:ext uri="{0D108BD9-81ED-4DB2-BD59-A6C34878D82A}">
                    <a16:rowId xmlns:a16="http://schemas.microsoft.com/office/drawing/2014/main" val="182054551"/>
                  </a:ext>
                </a:extLst>
              </a:tr>
            </a:tbl>
          </a:graphicData>
        </a:graphic>
      </p:graphicFrame>
    </p:spTree>
    <p:extLst>
      <p:ext uri="{BB962C8B-B14F-4D97-AF65-F5344CB8AC3E}">
        <p14:creationId xmlns:p14="http://schemas.microsoft.com/office/powerpoint/2010/main" val="6565115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24120776"/>
              </p:ext>
            </p:extLst>
          </p:nvPr>
        </p:nvGraphicFramePr>
        <p:xfrm>
          <a:off x="629915" y="680720"/>
          <a:ext cx="10634987" cy="5212079"/>
        </p:xfrm>
        <a:graphic>
          <a:graphicData uri="http://schemas.openxmlformats.org/drawingml/2006/table">
            <a:tbl>
              <a:tblPr/>
              <a:tblGrid>
                <a:gridCol w="966817">
                  <a:extLst>
                    <a:ext uri="{9D8B030D-6E8A-4147-A177-3AD203B41FA5}">
                      <a16:colId xmlns:a16="http://schemas.microsoft.com/office/drawing/2014/main" val="492019481"/>
                    </a:ext>
                  </a:extLst>
                </a:gridCol>
                <a:gridCol w="966817">
                  <a:extLst>
                    <a:ext uri="{9D8B030D-6E8A-4147-A177-3AD203B41FA5}">
                      <a16:colId xmlns:a16="http://schemas.microsoft.com/office/drawing/2014/main" val="4103923021"/>
                    </a:ext>
                  </a:extLst>
                </a:gridCol>
                <a:gridCol w="966817">
                  <a:extLst>
                    <a:ext uri="{9D8B030D-6E8A-4147-A177-3AD203B41FA5}">
                      <a16:colId xmlns:a16="http://schemas.microsoft.com/office/drawing/2014/main" val="3477803134"/>
                    </a:ext>
                  </a:extLst>
                </a:gridCol>
                <a:gridCol w="966817">
                  <a:extLst>
                    <a:ext uri="{9D8B030D-6E8A-4147-A177-3AD203B41FA5}">
                      <a16:colId xmlns:a16="http://schemas.microsoft.com/office/drawing/2014/main" val="856336089"/>
                    </a:ext>
                  </a:extLst>
                </a:gridCol>
                <a:gridCol w="966817">
                  <a:extLst>
                    <a:ext uri="{9D8B030D-6E8A-4147-A177-3AD203B41FA5}">
                      <a16:colId xmlns:a16="http://schemas.microsoft.com/office/drawing/2014/main" val="1759381664"/>
                    </a:ext>
                  </a:extLst>
                </a:gridCol>
                <a:gridCol w="966817">
                  <a:extLst>
                    <a:ext uri="{9D8B030D-6E8A-4147-A177-3AD203B41FA5}">
                      <a16:colId xmlns:a16="http://schemas.microsoft.com/office/drawing/2014/main" val="1345869751"/>
                    </a:ext>
                  </a:extLst>
                </a:gridCol>
                <a:gridCol w="966817">
                  <a:extLst>
                    <a:ext uri="{9D8B030D-6E8A-4147-A177-3AD203B41FA5}">
                      <a16:colId xmlns:a16="http://schemas.microsoft.com/office/drawing/2014/main" val="280394388"/>
                    </a:ext>
                  </a:extLst>
                </a:gridCol>
                <a:gridCol w="966817">
                  <a:extLst>
                    <a:ext uri="{9D8B030D-6E8A-4147-A177-3AD203B41FA5}">
                      <a16:colId xmlns:a16="http://schemas.microsoft.com/office/drawing/2014/main" val="3025194795"/>
                    </a:ext>
                  </a:extLst>
                </a:gridCol>
                <a:gridCol w="966817">
                  <a:extLst>
                    <a:ext uri="{9D8B030D-6E8A-4147-A177-3AD203B41FA5}">
                      <a16:colId xmlns:a16="http://schemas.microsoft.com/office/drawing/2014/main" val="1467361718"/>
                    </a:ext>
                  </a:extLst>
                </a:gridCol>
                <a:gridCol w="966817">
                  <a:extLst>
                    <a:ext uri="{9D8B030D-6E8A-4147-A177-3AD203B41FA5}">
                      <a16:colId xmlns:a16="http://schemas.microsoft.com/office/drawing/2014/main" val="569307353"/>
                    </a:ext>
                  </a:extLst>
                </a:gridCol>
                <a:gridCol w="966817">
                  <a:extLst>
                    <a:ext uri="{9D8B030D-6E8A-4147-A177-3AD203B41FA5}">
                      <a16:colId xmlns:a16="http://schemas.microsoft.com/office/drawing/2014/main" val="1868780309"/>
                    </a:ext>
                  </a:extLst>
                </a:gridCol>
              </a:tblGrid>
              <a:tr h="5212079">
                <a:tc>
                  <a:txBody>
                    <a:bodyPr/>
                    <a:lstStyle/>
                    <a:p>
                      <a:pPr algn="l" fontAlgn="auto"/>
                      <a:r>
                        <a:rPr lang="en-IN" b="0">
                          <a:effectLst/>
                        </a:rPr>
                        <a:t>SCIT [</a:t>
                      </a:r>
                      <a:r>
                        <a:rPr lang="en-IN" b="0" u="sng">
                          <a:solidFill>
                            <a:srgbClr val="376FAA"/>
                          </a:solidFill>
                          <a:effectLst/>
                          <a:hlinkClick r:id="rId3"/>
                        </a:rPr>
                        <a:t>70</a:t>
                      </a:r>
                      <a:r>
                        <a:rPr lang="en-IN" b="0">
                          <a:effectLst/>
                        </a:rPr>
                        <a:t>]</a:t>
                      </a:r>
                    </a:p>
                  </a:txBody>
                  <a:tcPr anchor="ctr">
                    <a:lnL>
                      <a:noFill/>
                    </a:lnL>
                    <a:lnR>
                      <a:noFill/>
                    </a:lnR>
                    <a:lnT>
                      <a:noFill/>
                    </a:lnT>
                    <a:lnB>
                      <a:noFill/>
                    </a:lnB>
                    <a:solidFill>
                      <a:srgbClr val="FFFCF0"/>
                    </a:solidFill>
                  </a:tcPr>
                </a:tc>
                <a:tc>
                  <a:txBody>
                    <a:bodyPr/>
                    <a:lstStyle/>
                    <a:p>
                      <a:pPr algn="l" fontAlgn="auto"/>
                      <a:r>
                        <a:rPr lang="en-IN" b="0">
                          <a:effectLst/>
                        </a:rPr>
                        <a:t>Social cognition</a:t>
                      </a:r>
                    </a:p>
                  </a:txBody>
                  <a:tcPr anchor="ctr">
                    <a:lnL>
                      <a:noFill/>
                    </a:lnL>
                    <a:lnR>
                      <a:noFill/>
                    </a:lnR>
                    <a:lnT>
                      <a:noFill/>
                    </a:lnT>
                    <a:lnB>
                      <a:noFill/>
                    </a:lnB>
                    <a:solidFill>
                      <a:srgbClr val="FFFCF0"/>
                    </a:solidFill>
                  </a:tcPr>
                </a:tc>
                <a:tc>
                  <a:txBody>
                    <a:bodyPr/>
                    <a:lstStyle/>
                    <a:p>
                      <a:pPr algn="l" fontAlgn="auto"/>
                      <a:r>
                        <a:rPr lang="en-US" b="0">
                          <a:effectLst/>
                        </a:rPr>
                        <a:t>24 weekly sessions, 50 minutes each</a:t>
                      </a:r>
                      <a:br>
                        <a:rPr lang="en-US" b="0">
                          <a:effectLst/>
                        </a:rPr>
                      </a:br>
                      <a:r>
                        <a:rPr lang="en-US" b="0">
                          <a:effectLst/>
                        </a:rPr>
                        <a:t>(about 6 months)</a:t>
                      </a:r>
                    </a:p>
                  </a:txBody>
                  <a:tcPr anchor="ctr">
                    <a:lnL>
                      <a:noFill/>
                    </a:lnL>
                    <a:lnR>
                      <a:noFill/>
                    </a:lnR>
                    <a:lnT>
                      <a:noFill/>
                    </a:lnT>
                    <a:lnB>
                      <a:noFill/>
                    </a:lnB>
                    <a:solidFill>
                      <a:srgbClr val="FFFCF0"/>
                    </a:solidFill>
                  </a:tcPr>
                </a:tc>
                <a:tc>
                  <a:txBody>
                    <a:bodyPr/>
                    <a:lstStyle/>
                    <a:p>
                      <a:pPr algn="l" fontAlgn="auto"/>
                      <a:r>
                        <a:rPr lang="en-IN" b="0">
                          <a:effectLst/>
                        </a:rPr>
                        <a:t>Group (6–8)</a:t>
                      </a:r>
                    </a:p>
                  </a:txBody>
                  <a:tcPr anchor="ctr">
                    <a:lnL>
                      <a:noFill/>
                    </a:lnL>
                    <a:lnR>
                      <a:noFill/>
                    </a:lnR>
                    <a:lnT>
                      <a:noFill/>
                    </a:lnT>
                    <a:lnB>
                      <a:noFill/>
                    </a:lnB>
                    <a:solidFill>
                      <a:srgbClr val="FFFCF0"/>
                    </a:solidFill>
                  </a:tcPr>
                </a:tc>
                <a:tc>
                  <a:txBody>
                    <a:bodyPr/>
                    <a:lstStyle/>
                    <a:p>
                      <a:pPr algn="l" fontAlgn="auto"/>
                      <a:r>
                        <a:rPr lang="en-US" b="0">
                          <a:effectLst/>
                        </a:rPr>
                        <a:t>Computer-assisted sessions and noncomputer-assisted group sessions</a:t>
                      </a:r>
                    </a:p>
                  </a:txBody>
                  <a:tcPr anchor="ctr">
                    <a:lnL>
                      <a:noFill/>
                    </a:lnL>
                    <a:lnR>
                      <a:noFill/>
                    </a:lnR>
                    <a:lnT>
                      <a:noFill/>
                    </a:lnT>
                    <a:lnB>
                      <a:noFill/>
                    </a:lnB>
                    <a:solidFill>
                      <a:srgbClr val="FFFCF0"/>
                    </a:solidFill>
                  </a:tcPr>
                </a:tc>
                <a:tc>
                  <a:txBody>
                    <a:bodyPr/>
                    <a:lstStyle/>
                    <a:p>
                      <a:pPr algn="ctr" fontAlgn="auto"/>
                      <a:r>
                        <a:rPr lang="en-IN" b="0">
                          <a:effectLst/>
                        </a:rPr>
                        <a:t>Restorative</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dirty="0">
                          <a:effectLst/>
                        </a:rPr>
                        <a:t>−</a:t>
                      </a:r>
                    </a:p>
                  </a:txBody>
                  <a:tcPr anchor="ctr">
                    <a:lnL>
                      <a:noFill/>
                    </a:lnL>
                    <a:lnR>
                      <a:noFill/>
                    </a:lnR>
                    <a:lnT>
                      <a:noFill/>
                    </a:lnT>
                    <a:lnB>
                      <a:noFill/>
                    </a:lnB>
                    <a:solidFill>
                      <a:srgbClr val="FFFCF0"/>
                    </a:solidFill>
                  </a:tcPr>
                </a:tc>
                <a:extLst>
                  <a:ext uri="{0D108BD9-81ED-4DB2-BD59-A6C34878D82A}">
                    <a16:rowId xmlns:a16="http://schemas.microsoft.com/office/drawing/2014/main" val="3541402470"/>
                  </a:ext>
                </a:extLst>
              </a:tr>
            </a:tbl>
          </a:graphicData>
        </a:graphic>
      </p:graphicFrame>
    </p:spTree>
    <p:extLst>
      <p:ext uri="{BB962C8B-B14F-4D97-AF65-F5344CB8AC3E}">
        <p14:creationId xmlns:p14="http://schemas.microsoft.com/office/powerpoint/2010/main" val="23193381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1322520"/>
              </p:ext>
            </p:extLst>
          </p:nvPr>
        </p:nvGraphicFramePr>
        <p:xfrm>
          <a:off x="731520" y="701040"/>
          <a:ext cx="10622282" cy="4717574"/>
        </p:xfrm>
        <a:graphic>
          <a:graphicData uri="http://schemas.openxmlformats.org/drawingml/2006/table">
            <a:tbl>
              <a:tblPr/>
              <a:tblGrid>
                <a:gridCol w="965662">
                  <a:extLst>
                    <a:ext uri="{9D8B030D-6E8A-4147-A177-3AD203B41FA5}">
                      <a16:colId xmlns:a16="http://schemas.microsoft.com/office/drawing/2014/main" val="4045136877"/>
                    </a:ext>
                  </a:extLst>
                </a:gridCol>
                <a:gridCol w="965662">
                  <a:extLst>
                    <a:ext uri="{9D8B030D-6E8A-4147-A177-3AD203B41FA5}">
                      <a16:colId xmlns:a16="http://schemas.microsoft.com/office/drawing/2014/main" val="2340360451"/>
                    </a:ext>
                  </a:extLst>
                </a:gridCol>
                <a:gridCol w="965662">
                  <a:extLst>
                    <a:ext uri="{9D8B030D-6E8A-4147-A177-3AD203B41FA5}">
                      <a16:colId xmlns:a16="http://schemas.microsoft.com/office/drawing/2014/main" val="3763457696"/>
                    </a:ext>
                  </a:extLst>
                </a:gridCol>
                <a:gridCol w="965662">
                  <a:extLst>
                    <a:ext uri="{9D8B030D-6E8A-4147-A177-3AD203B41FA5}">
                      <a16:colId xmlns:a16="http://schemas.microsoft.com/office/drawing/2014/main" val="1643602555"/>
                    </a:ext>
                  </a:extLst>
                </a:gridCol>
                <a:gridCol w="965662">
                  <a:extLst>
                    <a:ext uri="{9D8B030D-6E8A-4147-A177-3AD203B41FA5}">
                      <a16:colId xmlns:a16="http://schemas.microsoft.com/office/drawing/2014/main" val="508152752"/>
                    </a:ext>
                  </a:extLst>
                </a:gridCol>
                <a:gridCol w="965662">
                  <a:extLst>
                    <a:ext uri="{9D8B030D-6E8A-4147-A177-3AD203B41FA5}">
                      <a16:colId xmlns:a16="http://schemas.microsoft.com/office/drawing/2014/main" val="2472486803"/>
                    </a:ext>
                  </a:extLst>
                </a:gridCol>
                <a:gridCol w="965662">
                  <a:extLst>
                    <a:ext uri="{9D8B030D-6E8A-4147-A177-3AD203B41FA5}">
                      <a16:colId xmlns:a16="http://schemas.microsoft.com/office/drawing/2014/main" val="1468305979"/>
                    </a:ext>
                  </a:extLst>
                </a:gridCol>
                <a:gridCol w="965662">
                  <a:extLst>
                    <a:ext uri="{9D8B030D-6E8A-4147-A177-3AD203B41FA5}">
                      <a16:colId xmlns:a16="http://schemas.microsoft.com/office/drawing/2014/main" val="4212835160"/>
                    </a:ext>
                  </a:extLst>
                </a:gridCol>
                <a:gridCol w="965662">
                  <a:extLst>
                    <a:ext uri="{9D8B030D-6E8A-4147-A177-3AD203B41FA5}">
                      <a16:colId xmlns:a16="http://schemas.microsoft.com/office/drawing/2014/main" val="475450778"/>
                    </a:ext>
                  </a:extLst>
                </a:gridCol>
                <a:gridCol w="965662">
                  <a:extLst>
                    <a:ext uri="{9D8B030D-6E8A-4147-A177-3AD203B41FA5}">
                      <a16:colId xmlns:a16="http://schemas.microsoft.com/office/drawing/2014/main" val="2028544671"/>
                    </a:ext>
                  </a:extLst>
                </a:gridCol>
                <a:gridCol w="965662">
                  <a:extLst>
                    <a:ext uri="{9D8B030D-6E8A-4147-A177-3AD203B41FA5}">
                      <a16:colId xmlns:a16="http://schemas.microsoft.com/office/drawing/2014/main" val="3714665327"/>
                    </a:ext>
                  </a:extLst>
                </a:gridCol>
              </a:tblGrid>
              <a:tr h="4717574">
                <a:tc>
                  <a:txBody>
                    <a:bodyPr/>
                    <a:lstStyle/>
                    <a:p>
                      <a:pPr algn="l" fontAlgn="auto"/>
                      <a:r>
                        <a:rPr lang="en-IN" sz="1800" b="0" dirty="0">
                          <a:effectLst/>
                        </a:rPr>
                        <a:t>SCST [</a:t>
                      </a:r>
                      <a:r>
                        <a:rPr lang="en-IN" sz="1800" b="0" u="sng" dirty="0">
                          <a:solidFill>
                            <a:srgbClr val="376FAA"/>
                          </a:solidFill>
                          <a:effectLst/>
                          <a:hlinkClick r:id="rId3"/>
                        </a:rPr>
                        <a:t>71</a:t>
                      </a:r>
                      <a:r>
                        <a:rPr lang="en-IN" sz="1800" b="0" dirty="0">
                          <a:effectLst/>
                        </a:rPr>
                        <a:t>]</a:t>
                      </a:r>
                    </a:p>
                  </a:txBody>
                  <a:tcPr anchor="ctr">
                    <a:lnL>
                      <a:noFill/>
                    </a:lnL>
                    <a:lnR>
                      <a:noFill/>
                    </a:lnR>
                    <a:lnT>
                      <a:noFill/>
                    </a:lnT>
                    <a:lnB>
                      <a:noFill/>
                    </a:lnB>
                    <a:solidFill>
                      <a:srgbClr val="FFFCF0"/>
                    </a:solidFill>
                  </a:tcPr>
                </a:tc>
                <a:tc>
                  <a:txBody>
                    <a:bodyPr/>
                    <a:lstStyle/>
                    <a:p>
                      <a:pPr algn="l" fontAlgn="auto"/>
                      <a:r>
                        <a:rPr lang="en-IN" sz="1800" b="0" dirty="0">
                          <a:effectLst/>
                        </a:rPr>
                        <a:t>Social cognition</a:t>
                      </a:r>
                    </a:p>
                  </a:txBody>
                  <a:tcPr anchor="ctr">
                    <a:lnL>
                      <a:noFill/>
                    </a:lnL>
                    <a:lnR>
                      <a:noFill/>
                    </a:lnR>
                    <a:lnT>
                      <a:noFill/>
                    </a:lnT>
                    <a:lnB>
                      <a:noFill/>
                    </a:lnB>
                    <a:solidFill>
                      <a:srgbClr val="FFFCF0"/>
                    </a:solidFill>
                  </a:tcPr>
                </a:tc>
                <a:tc>
                  <a:txBody>
                    <a:bodyPr/>
                    <a:lstStyle/>
                    <a:p>
                      <a:pPr algn="l" fontAlgn="auto"/>
                      <a:r>
                        <a:rPr lang="en-US" sz="1800" b="0" dirty="0">
                          <a:effectLst/>
                        </a:rPr>
                        <a:t>12 weekly sessions, 60 minutes each</a:t>
                      </a:r>
                      <a:br>
                        <a:rPr lang="en-US" sz="1800" b="0" dirty="0">
                          <a:effectLst/>
                        </a:rPr>
                      </a:br>
                      <a:r>
                        <a:rPr lang="en-US" sz="1800" b="0" dirty="0">
                          <a:effectLst/>
                        </a:rPr>
                        <a:t>(about 3 months)</a:t>
                      </a:r>
                    </a:p>
                  </a:txBody>
                  <a:tcPr anchor="ctr">
                    <a:lnL>
                      <a:noFill/>
                    </a:lnL>
                    <a:lnR>
                      <a:noFill/>
                    </a:lnR>
                    <a:lnT>
                      <a:noFill/>
                    </a:lnT>
                    <a:lnB>
                      <a:noFill/>
                    </a:lnB>
                    <a:solidFill>
                      <a:srgbClr val="FFFCF0"/>
                    </a:solidFill>
                  </a:tcPr>
                </a:tc>
                <a:tc>
                  <a:txBody>
                    <a:bodyPr/>
                    <a:lstStyle/>
                    <a:p>
                      <a:pPr algn="l" fontAlgn="auto"/>
                      <a:r>
                        <a:rPr lang="en-IN" sz="1800" b="0">
                          <a:effectLst/>
                        </a:rPr>
                        <a:t>Group (6 patients)</a:t>
                      </a:r>
                    </a:p>
                  </a:txBody>
                  <a:tcPr anchor="ctr">
                    <a:lnL>
                      <a:noFill/>
                    </a:lnL>
                    <a:lnR>
                      <a:noFill/>
                    </a:lnR>
                    <a:lnT>
                      <a:noFill/>
                    </a:lnT>
                    <a:lnB>
                      <a:noFill/>
                    </a:lnB>
                    <a:solidFill>
                      <a:srgbClr val="FFFCF0"/>
                    </a:solidFill>
                  </a:tcPr>
                </a:tc>
                <a:tc>
                  <a:txBody>
                    <a:bodyPr/>
                    <a:lstStyle/>
                    <a:p>
                      <a:pPr algn="l" fontAlgn="auto"/>
                      <a:r>
                        <a:rPr lang="en-US" sz="1800" b="0">
                          <a:effectLst/>
                        </a:rPr>
                        <a:t>Computer-assisted sessions and noncomputer-assisted group sessions</a:t>
                      </a:r>
                    </a:p>
                  </a:txBody>
                  <a:tcPr anchor="ctr">
                    <a:lnL>
                      <a:noFill/>
                    </a:lnL>
                    <a:lnR>
                      <a:noFill/>
                    </a:lnR>
                    <a:lnT>
                      <a:noFill/>
                    </a:lnT>
                    <a:lnB>
                      <a:noFill/>
                    </a:lnB>
                    <a:solidFill>
                      <a:srgbClr val="FFFCF0"/>
                    </a:solidFill>
                  </a:tcPr>
                </a:tc>
                <a:tc>
                  <a:txBody>
                    <a:bodyPr/>
                    <a:lstStyle/>
                    <a:p>
                      <a:pPr algn="ctr" fontAlgn="auto"/>
                      <a:r>
                        <a:rPr lang="en-IN" sz="1800" b="0">
                          <a:effectLst/>
                        </a:rPr>
                        <a:t>Restorative</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dirty="0">
                          <a:effectLst/>
                        </a:rPr>
                        <a:t>−</a:t>
                      </a:r>
                    </a:p>
                  </a:txBody>
                  <a:tcPr anchor="ctr">
                    <a:lnL>
                      <a:noFill/>
                    </a:lnL>
                    <a:lnR>
                      <a:noFill/>
                    </a:lnR>
                    <a:lnT>
                      <a:noFill/>
                    </a:lnT>
                    <a:lnB>
                      <a:noFill/>
                    </a:lnB>
                    <a:solidFill>
                      <a:srgbClr val="FFFCF0"/>
                    </a:solidFill>
                  </a:tcPr>
                </a:tc>
                <a:extLst>
                  <a:ext uri="{0D108BD9-81ED-4DB2-BD59-A6C34878D82A}">
                    <a16:rowId xmlns:a16="http://schemas.microsoft.com/office/drawing/2014/main" val="894619241"/>
                  </a:ext>
                </a:extLst>
              </a:tr>
            </a:tbl>
          </a:graphicData>
        </a:graphic>
      </p:graphicFrame>
    </p:spTree>
    <p:extLst>
      <p:ext uri="{BB962C8B-B14F-4D97-AF65-F5344CB8AC3E}">
        <p14:creationId xmlns:p14="http://schemas.microsoft.com/office/powerpoint/2010/main" val="25961260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5582388"/>
              </p:ext>
            </p:extLst>
          </p:nvPr>
        </p:nvGraphicFramePr>
        <p:xfrm>
          <a:off x="325120" y="193040"/>
          <a:ext cx="11480799" cy="6461760"/>
        </p:xfrm>
        <a:graphic>
          <a:graphicData uri="http://schemas.openxmlformats.org/drawingml/2006/table">
            <a:tbl>
              <a:tblPr/>
              <a:tblGrid>
                <a:gridCol w="1043709">
                  <a:extLst>
                    <a:ext uri="{9D8B030D-6E8A-4147-A177-3AD203B41FA5}">
                      <a16:colId xmlns:a16="http://schemas.microsoft.com/office/drawing/2014/main" val="150374095"/>
                    </a:ext>
                  </a:extLst>
                </a:gridCol>
                <a:gridCol w="1043709">
                  <a:extLst>
                    <a:ext uri="{9D8B030D-6E8A-4147-A177-3AD203B41FA5}">
                      <a16:colId xmlns:a16="http://schemas.microsoft.com/office/drawing/2014/main" val="2743696558"/>
                    </a:ext>
                  </a:extLst>
                </a:gridCol>
                <a:gridCol w="1043709">
                  <a:extLst>
                    <a:ext uri="{9D8B030D-6E8A-4147-A177-3AD203B41FA5}">
                      <a16:colId xmlns:a16="http://schemas.microsoft.com/office/drawing/2014/main" val="3941766798"/>
                    </a:ext>
                  </a:extLst>
                </a:gridCol>
                <a:gridCol w="1043709">
                  <a:extLst>
                    <a:ext uri="{9D8B030D-6E8A-4147-A177-3AD203B41FA5}">
                      <a16:colId xmlns:a16="http://schemas.microsoft.com/office/drawing/2014/main" val="3338438292"/>
                    </a:ext>
                  </a:extLst>
                </a:gridCol>
                <a:gridCol w="1043709">
                  <a:extLst>
                    <a:ext uri="{9D8B030D-6E8A-4147-A177-3AD203B41FA5}">
                      <a16:colId xmlns:a16="http://schemas.microsoft.com/office/drawing/2014/main" val="1975203495"/>
                    </a:ext>
                  </a:extLst>
                </a:gridCol>
                <a:gridCol w="1043709">
                  <a:extLst>
                    <a:ext uri="{9D8B030D-6E8A-4147-A177-3AD203B41FA5}">
                      <a16:colId xmlns:a16="http://schemas.microsoft.com/office/drawing/2014/main" val="659526984"/>
                    </a:ext>
                  </a:extLst>
                </a:gridCol>
                <a:gridCol w="1043709">
                  <a:extLst>
                    <a:ext uri="{9D8B030D-6E8A-4147-A177-3AD203B41FA5}">
                      <a16:colId xmlns:a16="http://schemas.microsoft.com/office/drawing/2014/main" val="3482184465"/>
                    </a:ext>
                  </a:extLst>
                </a:gridCol>
                <a:gridCol w="1043709">
                  <a:extLst>
                    <a:ext uri="{9D8B030D-6E8A-4147-A177-3AD203B41FA5}">
                      <a16:colId xmlns:a16="http://schemas.microsoft.com/office/drawing/2014/main" val="3519756496"/>
                    </a:ext>
                  </a:extLst>
                </a:gridCol>
                <a:gridCol w="1043709">
                  <a:extLst>
                    <a:ext uri="{9D8B030D-6E8A-4147-A177-3AD203B41FA5}">
                      <a16:colId xmlns:a16="http://schemas.microsoft.com/office/drawing/2014/main" val="1094777100"/>
                    </a:ext>
                  </a:extLst>
                </a:gridCol>
                <a:gridCol w="1043709">
                  <a:extLst>
                    <a:ext uri="{9D8B030D-6E8A-4147-A177-3AD203B41FA5}">
                      <a16:colId xmlns:a16="http://schemas.microsoft.com/office/drawing/2014/main" val="1785095851"/>
                    </a:ext>
                  </a:extLst>
                </a:gridCol>
                <a:gridCol w="1043709">
                  <a:extLst>
                    <a:ext uri="{9D8B030D-6E8A-4147-A177-3AD203B41FA5}">
                      <a16:colId xmlns:a16="http://schemas.microsoft.com/office/drawing/2014/main" val="3857313394"/>
                    </a:ext>
                  </a:extLst>
                </a:gridCol>
              </a:tblGrid>
              <a:tr h="1854693">
                <a:tc>
                  <a:txBody>
                    <a:bodyPr/>
                    <a:lstStyle/>
                    <a:p>
                      <a:pPr algn="l" fontAlgn="auto"/>
                      <a:r>
                        <a:rPr lang="en-IN" sz="800" b="0">
                          <a:effectLst/>
                        </a:rPr>
                        <a:t>SCET [</a:t>
                      </a:r>
                      <a:r>
                        <a:rPr lang="en-IN" sz="800" b="0" u="sng">
                          <a:solidFill>
                            <a:srgbClr val="376FAA"/>
                          </a:solidFill>
                          <a:effectLst/>
                          <a:hlinkClick r:id="rId3"/>
                        </a:rPr>
                        <a:t>72</a:t>
                      </a:r>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l" fontAlgn="auto"/>
                      <a:r>
                        <a:rPr lang="en-IN" sz="800" b="0">
                          <a:effectLst/>
                        </a:rPr>
                        <a:t>Social cognition, ToM</a:t>
                      </a:r>
                    </a:p>
                  </a:txBody>
                  <a:tcPr marL="40290" marR="40290" marT="20145" marB="20145" anchor="ctr">
                    <a:lnL>
                      <a:noFill/>
                    </a:lnL>
                    <a:lnR>
                      <a:noFill/>
                    </a:lnR>
                    <a:lnT>
                      <a:noFill/>
                    </a:lnT>
                    <a:lnB>
                      <a:noFill/>
                    </a:lnB>
                    <a:solidFill>
                      <a:srgbClr val="FFFCF0"/>
                    </a:solidFill>
                  </a:tcPr>
                </a:tc>
                <a:tc>
                  <a:txBody>
                    <a:bodyPr/>
                    <a:lstStyle/>
                    <a:p>
                      <a:pPr algn="l" fontAlgn="auto"/>
                      <a:r>
                        <a:rPr lang="en-US" sz="800" b="0">
                          <a:effectLst/>
                        </a:rPr>
                        <a:t>36 sessions of 90 minutes, twice a week (about 6 months)</a:t>
                      </a:r>
                    </a:p>
                  </a:txBody>
                  <a:tcPr marL="40290" marR="40290" marT="20145" marB="20145" anchor="ctr">
                    <a:lnL>
                      <a:noFill/>
                    </a:lnL>
                    <a:lnR>
                      <a:noFill/>
                    </a:lnR>
                    <a:lnT>
                      <a:noFill/>
                    </a:lnT>
                    <a:lnB>
                      <a:noFill/>
                    </a:lnB>
                    <a:solidFill>
                      <a:srgbClr val="FFFCF0"/>
                    </a:solidFill>
                  </a:tcPr>
                </a:tc>
                <a:tc>
                  <a:txBody>
                    <a:bodyPr/>
                    <a:lstStyle/>
                    <a:p>
                      <a:pPr algn="l" fontAlgn="auto"/>
                      <a:r>
                        <a:rPr lang="en-IN" sz="800" b="0">
                          <a:effectLst/>
                        </a:rPr>
                        <a:t>Group</a:t>
                      </a:r>
                    </a:p>
                  </a:txBody>
                  <a:tcPr marL="40290" marR="40290" marT="20145" marB="20145" anchor="ctr">
                    <a:lnL>
                      <a:noFill/>
                    </a:lnL>
                    <a:lnR>
                      <a:noFill/>
                    </a:lnR>
                    <a:lnT>
                      <a:noFill/>
                    </a:lnT>
                    <a:lnB>
                      <a:noFill/>
                    </a:lnB>
                    <a:solidFill>
                      <a:srgbClr val="FFFCF0"/>
                    </a:solidFill>
                  </a:tcPr>
                </a:tc>
                <a:tc>
                  <a:txBody>
                    <a:bodyPr/>
                    <a:lstStyle/>
                    <a:p>
                      <a:pPr algn="l" fontAlgn="auto"/>
                      <a:r>
                        <a:rPr lang="en-IN" sz="800" b="0">
                          <a:effectLst/>
                        </a:rPr>
                        <a:t>Noncomputer assisted</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Restorative</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extLst>
                  <a:ext uri="{0D108BD9-81ED-4DB2-BD59-A6C34878D82A}">
                    <a16:rowId xmlns:a16="http://schemas.microsoft.com/office/drawing/2014/main" val="1272921495"/>
                  </a:ext>
                </a:extLst>
              </a:tr>
              <a:tr h="2034229">
                <a:tc>
                  <a:txBody>
                    <a:bodyPr/>
                    <a:lstStyle/>
                    <a:p>
                      <a:pPr algn="l" fontAlgn="auto"/>
                      <a:r>
                        <a:rPr lang="en-IN" sz="800" b="0">
                          <a:effectLst/>
                        </a:rPr>
                        <a:t>MCT [</a:t>
                      </a:r>
                      <a:r>
                        <a:rPr lang="en-IN" sz="800" b="0" u="sng">
                          <a:solidFill>
                            <a:srgbClr val="376FAA"/>
                          </a:solidFill>
                          <a:effectLst/>
                          <a:hlinkClick r:id="rId4"/>
                        </a:rPr>
                        <a:t>73</a:t>
                      </a:r>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l" fontAlgn="auto"/>
                      <a:r>
                        <a:rPr lang="en-IN" sz="800" b="0">
                          <a:effectLst/>
                        </a:rPr>
                        <a:t>Metacognition</a:t>
                      </a:r>
                    </a:p>
                  </a:txBody>
                  <a:tcPr marL="40290" marR="40290" marT="20145" marB="20145" anchor="ctr">
                    <a:lnL>
                      <a:noFill/>
                    </a:lnL>
                    <a:lnR>
                      <a:noFill/>
                    </a:lnR>
                    <a:lnT>
                      <a:noFill/>
                    </a:lnT>
                    <a:lnB>
                      <a:noFill/>
                    </a:lnB>
                    <a:solidFill>
                      <a:srgbClr val="FFFCF0"/>
                    </a:solidFill>
                  </a:tcPr>
                </a:tc>
                <a:tc>
                  <a:txBody>
                    <a:bodyPr/>
                    <a:lstStyle/>
                    <a:p>
                      <a:pPr algn="l" fontAlgn="auto"/>
                      <a:r>
                        <a:rPr lang="en-US" sz="800" b="0">
                          <a:effectLst/>
                        </a:rPr>
                        <a:t>8 biweekly sessions of 45–60 minutes</a:t>
                      </a:r>
                      <a:br>
                        <a:rPr lang="en-US" sz="800" b="0">
                          <a:effectLst/>
                        </a:rPr>
                      </a:br>
                      <a:r>
                        <a:rPr lang="en-US" sz="800" b="0">
                          <a:effectLst/>
                        </a:rPr>
                        <a:t>(one cycle per month)</a:t>
                      </a:r>
                    </a:p>
                  </a:txBody>
                  <a:tcPr marL="40290" marR="40290" marT="20145" marB="20145" anchor="ctr">
                    <a:lnL>
                      <a:noFill/>
                    </a:lnL>
                    <a:lnR>
                      <a:noFill/>
                    </a:lnR>
                    <a:lnT>
                      <a:noFill/>
                    </a:lnT>
                    <a:lnB>
                      <a:noFill/>
                    </a:lnB>
                    <a:solidFill>
                      <a:srgbClr val="FFFCF0"/>
                    </a:solidFill>
                  </a:tcPr>
                </a:tc>
                <a:tc>
                  <a:txBody>
                    <a:bodyPr/>
                    <a:lstStyle/>
                    <a:p>
                      <a:pPr algn="l" fontAlgn="auto"/>
                      <a:r>
                        <a:rPr lang="en-IN" sz="800" b="0">
                          <a:effectLst/>
                        </a:rPr>
                        <a:t>Group (3–10)</a:t>
                      </a:r>
                    </a:p>
                  </a:txBody>
                  <a:tcPr marL="40290" marR="40290" marT="20145" marB="20145" anchor="ctr">
                    <a:lnL>
                      <a:noFill/>
                    </a:lnL>
                    <a:lnR>
                      <a:noFill/>
                    </a:lnR>
                    <a:lnT>
                      <a:noFill/>
                    </a:lnT>
                    <a:lnB>
                      <a:noFill/>
                    </a:lnB>
                    <a:solidFill>
                      <a:srgbClr val="FFFCF0"/>
                    </a:solidFill>
                  </a:tcPr>
                </a:tc>
                <a:tc>
                  <a:txBody>
                    <a:bodyPr/>
                    <a:lstStyle/>
                    <a:p>
                      <a:pPr algn="l" fontAlgn="auto"/>
                      <a:r>
                        <a:rPr lang="en-IN" sz="800" b="0">
                          <a:effectLst/>
                        </a:rPr>
                        <a:t>Noncomputer assisted</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dirty="0">
                          <a:effectLst/>
                        </a:rPr>
                        <a:t>Restorative</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extLst>
                  <a:ext uri="{0D108BD9-81ED-4DB2-BD59-A6C34878D82A}">
                    <a16:rowId xmlns:a16="http://schemas.microsoft.com/office/drawing/2014/main" val="3058627244"/>
                  </a:ext>
                </a:extLst>
              </a:tr>
              <a:tr h="2572838">
                <a:tc>
                  <a:txBody>
                    <a:bodyPr/>
                    <a:lstStyle/>
                    <a:p>
                      <a:pPr algn="l" fontAlgn="auto"/>
                      <a:r>
                        <a:rPr lang="en-IN" sz="800" b="0">
                          <a:effectLst/>
                        </a:rPr>
                        <a:t>SSANIT [</a:t>
                      </a:r>
                      <a:r>
                        <a:rPr lang="en-IN" sz="800" b="0" u="sng">
                          <a:solidFill>
                            <a:srgbClr val="376FAA"/>
                          </a:solidFill>
                          <a:effectLst/>
                          <a:hlinkClick r:id="rId5"/>
                        </a:rPr>
                        <a:t>74</a:t>
                      </a:r>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l" fontAlgn="auto"/>
                      <a:r>
                        <a:rPr lang="en-US" sz="800" b="0">
                          <a:effectLst/>
                        </a:rPr>
                        <a:t>Cognitive functions, social cognition, and social skills</a:t>
                      </a:r>
                    </a:p>
                  </a:txBody>
                  <a:tcPr marL="40290" marR="40290" marT="20145" marB="20145" anchor="ctr">
                    <a:lnL>
                      <a:noFill/>
                    </a:lnL>
                    <a:lnR>
                      <a:noFill/>
                    </a:lnR>
                    <a:lnT>
                      <a:noFill/>
                    </a:lnT>
                    <a:lnB>
                      <a:noFill/>
                    </a:lnB>
                    <a:solidFill>
                      <a:srgbClr val="FFFCF0"/>
                    </a:solidFill>
                  </a:tcPr>
                </a:tc>
                <a:tc>
                  <a:txBody>
                    <a:bodyPr/>
                    <a:lstStyle/>
                    <a:p>
                      <a:pPr algn="l" fontAlgn="auto"/>
                      <a:r>
                        <a:rPr lang="en-US" sz="800" b="0">
                          <a:effectLst/>
                        </a:rPr>
                        <a:t>NT: biweekly sessions of 1 hour</a:t>
                      </a:r>
                      <a:br>
                        <a:rPr lang="en-US" sz="800" b="0">
                          <a:effectLst/>
                        </a:rPr>
                      </a:br>
                      <a:r>
                        <a:rPr lang="en-US" sz="800" b="0">
                          <a:effectLst/>
                        </a:rPr>
                        <a:t>SST: weekly sessions of 2 hours</a:t>
                      </a:r>
                      <a:br>
                        <a:rPr lang="en-US" sz="800" b="0">
                          <a:effectLst/>
                        </a:rPr>
                      </a:br>
                      <a:r>
                        <a:rPr lang="en-US" sz="800" b="0">
                          <a:effectLst/>
                        </a:rPr>
                        <a:t>Duration: 6 months</a:t>
                      </a:r>
                    </a:p>
                  </a:txBody>
                  <a:tcPr marL="40290" marR="40290" marT="20145" marB="20145" anchor="ctr">
                    <a:lnL>
                      <a:noFill/>
                    </a:lnL>
                    <a:lnR>
                      <a:noFill/>
                    </a:lnR>
                    <a:lnT>
                      <a:noFill/>
                    </a:lnT>
                    <a:lnB>
                      <a:noFill/>
                    </a:lnB>
                    <a:solidFill>
                      <a:srgbClr val="FFFCF0"/>
                    </a:solidFill>
                  </a:tcPr>
                </a:tc>
                <a:tc>
                  <a:txBody>
                    <a:bodyPr/>
                    <a:lstStyle/>
                    <a:p>
                      <a:pPr algn="l" fontAlgn="auto"/>
                      <a:r>
                        <a:rPr lang="en-IN" sz="800" b="0">
                          <a:effectLst/>
                        </a:rPr>
                        <a:t>Individual (group)</a:t>
                      </a:r>
                    </a:p>
                  </a:txBody>
                  <a:tcPr marL="40290" marR="40290" marT="20145" marB="20145" anchor="ctr">
                    <a:lnL>
                      <a:noFill/>
                    </a:lnL>
                    <a:lnR>
                      <a:noFill/>
                    </a:lnR>
                    <a:lnT>
                      <a:noFill/>
                    </a:lnT>
                    <a:lnB>
                      <a:noFill/>
                    </a:lnB>
                    <a:solidFill>
                      <a:srgbClr val="FFFCF0"/>
                    </a:solidFill>
                  </a:tcPr>
                </a:tc>
                <a:tc>
                  <a:txBody>
                    <a:bodyPr/>
                    <a:lstStyle/>
                    <a:p>
                      <a:pPr algn="l" fontAlgn="auto"/>
                      <a:r>
                        <a:rPr lang="en-IN" sz="800" b="0">
                          <a:effectLst/>
                        </a:rPr>
                        <a:t>NT sessions: computer assisted</a:t>
                      </a:r>
                      <a:br>
                        <a:rPr lang="en-IN" sz="800" b="0">
                          <a:effectLst/>
                        </a:rPr>
                      </a:br>
                      <a:r>
                        <a:rPr lang="en-IN" sz="800" b="0">
                          <a:effectLst/>
                        </a:rPr>
                        <a:t>SST sessions: noncomputer assisted</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Restorative</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a:effectLst/>
                        </a:rPr>
                        <a:t>+</a:t>
                      </a:r>
                    </a:p>
                  </a:txBody>
                  <a:tcPr marL="40290" marR="40290" marT="20145" marB="20145" anchor="ctr">
                    <a:lnL>
                      <a:noFill/>
                    </a:lnL>
                    <a:lnR>
                      <a:noFill/>
                    </a:lnR>
                    <a:lnT>
                      <a:noFill/>
                    </a:lnT>
                    <a:lnB>
                      <a:noFill/>
                    </a:lnB>
                    <a:solidFill>
                      <a:srgbClr val="FFFCF0"/>
                    </a:solidFill>
                  </a:tcPr>
                </a:tc>
                <a:tc>
                  <a:txBody>
                    <a:bodyPr/>
                    <a:lstStyle/>
                    <a:p>
                      <a:pPr algn="ctr" fontAlgn="auto"/>
                      <a:r>
                        <a:rPr lang="en-IN" sz="800" b="0" dirty="0">
                          <a:effectLst/>
                        </a:rPr>
                        <a:t>+</a:t>
                      </a:r>
                    </a:p>
                  </a:txBody>
                  <a:tcPr marL="40290" marR="40290" marT="20145" marB="20145" anchor="ctr">
                    <a:lnL>
                      <a:noFill/>
                    </a:lnL>
                    <a:lnR>
                      <a:noFill/>
                    </a:lnR>
                    <a:lnT>
                      <a:noFill/>
                    </a:lnT>
                    <a:lnB>
                      <a:noFill/>
                    </a:lnB>
                    <a:solidFill>
                      <a:srgbClr val="FFFCF0"/>
                    </a:solidFill>
                  </a:tcPr>
                </a:tc>
                <a:extLst>
                  <a:ext uri="{0D108BD9-81ED-4DB2-BD59-A6C34878D82A}">
                    <a16:rowId xmlns:a16="http://schemas.microsoft.com/office/drawing/2014/main" val="997871756"/>
                  </a:ext>
                </a:extLst>
              </a:tr>
            </a:tbl>
          </a:graphicData>
        </a:graphic>
      </p:graphicFrame>
    </p:spTree>
    <p:extLst>
      <p:ext uri="{BB962C8B-B14F-4D97-AF65-F5344CB8AC3E}">
        <p14:creationId xmlns:p14="http://schemas.microsoft.com/office/powerpoint/2010/main" val="24699721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4" y="163286"/>
            <a:ext cx="11059886" cy="6384471"/>
          </a:xfrm>
        </p:spPr>
        <p:txBody>
          <a:bodyPr>
            <a:normAutofit fontScale="92500" lnSpcReduction="10000"/>
          </a:bodyPr>
          <a:lstStyle/>
          <a:p>
            <a:r>
              <a:rPr lang="en-IN" sz="3200" u="sng" dirty="0">
                <a:latin typeface="Arial" panose="020B0604020202020204" pitchFamily="34" charset="0"/>
                <a:cs typeface="Arial" panose="020B0604020202020204" pitchFamily="34" charset="0"/>
              </a:rPr>
              <a:t>Family-Oriented Therapies:</a:t>
            </a:r>
          </a:p>
          <a:p>
            <a:endParaRPr lang="en-IN" sz="3200" u="sng" dirty="0">
              <a:latin typeface="Arial" panose="020B0604020202020204" pitchFamily="34" charset="0"/>
              <a:cs typeface="Arial" panose="020B0604020202020204" pitchFamily="34" charset="0"/>
            </a:endParaRPr>
          </a:p>
          <a:p>
            <a:pPr>
              <a:buFontTx/>
              <a:buChar char="-"/>
            </a:pPr>
            <a:r>
              <a:rPr lang="en-US" sz="3200" dirty="0"/>
              <a:t>Patients with schizophrenia are often discharged in an only partially remitted state, a family to which a patient returns can often benefit from a brief but intensive course of family therapy.</a:t>
            </a:r>
          </a:p>
          <a:p>
            <a:pPr>
              <a:buFontTx/>
              <a:buChar char="-"/>
            </a:pPr>
            <a:r>
              <a:rPr lang="en-US" sz="3200" dirty="0"/>
              <a:t> Without being overly discouraging, therapists must help both the family and the patient understand and learn about schizophrenia and must encourage discussion of the psychotic episode and the events leading up to it</a:t>
            </a:r>
          </a:p>
          <a:p>
            <a:pPr>
              <a:buFontTx/>
              <a:buChar char="-"/>
            </a:pPr>
            <a:r>
              <a:rPr lang="en-US" sz="3200" dirty="0"/>
              <a:t>Therapists must control the emotional intensity of family sessions with patients with schizophrenia. </a:t>
            </a:r>
          </a:p>
          <a:p>
            <a:pPr>
              <a:buFontTx/>
              <a:buChar char="-"/>
            </a:pPr>
            <a:r>
              <a:rPr lang="en-US" sz="3200" dirty="0"/>
              <a:t>The excessive expression of emotion during a session can damage a patient's recovery process and undermine potentially successful future family therapy.</a:t>
            </a:r>
          </a:p>
          <a:p>
            <a:pPr>
              <a:buFontTx/>
              <a:buChar char="-"/>
            </a:pPr>
            <a:r>
              <a:rPr lang="en-US" sz="3200" dirty="0"/>
              <a:t> Several studies have shown: it is effective in reducing relapses. </a:t>
            </a:r>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4071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AVATAR therapy</a:t>
            </a:r>
            <a:endParaRPr lang="en-IN" dirty="0"/>
          </a:p>
        </p:txBody>
      </p:sp>
      <p:sp>
        <p:nvSpPr>
          <p:cNvPr id="3" name="Content Placeholder 2"/>
          <p:cNvSpPr>
            <a:spLocks noGrp="1"/>
          </p:cNvSpPr>
          <p:nvPr>
            <p:ph idx="1"/>
          </p:nvPr>
        </p:nvSpPr>
        <p:spPr>
          <a:xfrm>
            <a:off x="741680" y="1483360"/>
            <a:ext cx="10612120" cy="4886643"/>
          </a:xfrm>
        </p:spPr>
        <p:txBody>
          <a:bodyPr>
            <a:noAutofit/>
          </a:bodyPr>
          <a:lstStyle/>
          <a:p>
            <a:r>
              <a:rPr lang="en-US" sz="2000" dirty="0">
                <a:latin typeface="Arial" panose="020B0604020202020204" pitchFamily="34" charset="0"/>
                <a:cs typeface="Arial" panose="020B0604020202020204" pitchFamily="34" charset="0"/>
              </a:rPr>
              <a:t>AVATAR therapy  is a recent </a:t>
            </a:r>
            <a:r>
              <a:rPr lang="en-US" sz="2000" i="1" dirty="0">
                <a:latin typeface="Arial" panose="020B0604020202020204" pitchFamily="34" charset="0"/>
                <a:cs typeface="Arial" panose="020B0604020202020204" pitchFamily="34" charset="0"/>
              </a:rPr>
              <a:t>relational approach</a:t>
            </a:r>
            <a:r>
              <a:rPr lang="en-US" sz="2000" dirty="0">
                <a:latin typeface="Arial" panose="020B0604020202020204" pitchFamily="34" charset="0"/>
                <a:cs typeface="Arial" panose="020B0604020202020204" pitchFamily="34" charset="0"/>
              </a:rPr>
              <a:t> which draws on the theoretical and clinical developments.</a:t>
            </a:r>
          </a:p>
          <a:p>
            <a:r>
              <a:rPr lang="en-US" sz="2000" dirty="0">
                <a:latin typeface="Arial" panose="020B0604020202020204" pitchFamily="34" charset="0"/>
                <a:cs typeface="Arial" panose="020B0604020202020204" pitchFamily="34" charset="0"/>
              </a:rPr>
              <a:t>Using specially designed computer software, the clients create a visual representation of the entity (human or nonhuman) that they believe is talking to them. </a:t>
            </a:r>
          </a:p>
          <a:p>
            <a:r>
              <a:rPr lang="en-US" sz="2000" dirty="0">
                <a:latin typeface="Arial" panose="020B0604020202020204" pitchFamily="34" charset="0"/>
                <a:cs typeface="Arial" panose="020B0604020202020204" pitchFamily="34" charset="0"/>
              </a:rPr>
              <a:t>Additional software: used to transform the voice of the therapist to match the pitch and tone of the voice heard by the person; the two processes finally being combined to produce a computer simulation (a virtual agent or “avatar”) through which the therapist can have a dialogue with the person.</a:t>
            </a:r>
          </a:p>
          <a:p>
            <a:r>
              <a:rPr lang="en-US" sz="2000" dirty="0">
                <a:latin typeface="Arial" panose="020B0604020202020204" pitchFamily="34" charset="0"/>
                <a:cs typeface="Arial" panose="020B0604020202020204" pitchFamily="34" charset="0"/>
              </a:rPr>
              <a:t> In addition to the time taken to create the “AVATAR”, therapy comprises approximately 6×45 minutes sessions of which around 15 minutes is spent in dialogue with the avatar. The therapist (sitting in a separate room to the participant and communicating through linked computers) promotes a dialogue between the participant and the avatar, </a:t>
            </a:r>
            <a:r>
              <a:rPr lang="en-US" sz="2000" i="1" dirty="0">
                <a:latin typeface="Arial" panose="020B0604020202020204" pitchFamily="34" charset="0"/>
                <a:cs typeface="Arial" panose="020B0604020202020204" pitchFamily="34" charset="0"/>
              </a:rPr>
              <a:t>one goal of which is that the hearer will experience more power and control within the relationship</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The sessions are audio recorded and provided to the participant on an MP3 player for continued use at home.</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95681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223520"/>
            <a:ext cx="10845800" cy="6441440"/>
          </a:xfrm>
        </p:spPr>
        <p:txBody>
          <a:bodyPr>
            <a:normAutofit fontScale="92500" lnSpcReduction="10000"/>
          </a:bodyPr>
          <a:lstStyle/>
          <a:p>
            <a:r>
              <a:rPr lang="en-US" dirty="0"/>
              <a:t>AVATAR therapy can be embraced within the generation of virtual reality-based psychological therapies using technology to integrate real-time graphics, sounds, and other sensory inputs to create a computer-generated world with which the user can interact.</a:t>
            </a:r>
          </a:p>
          <a:p>
            <a:r>
              <a:rPr lang="en-US" dirty="0"/>
              <a:t> Although AVATAR therapy is not provided in a complex immersive environment, the platform uses virtual reality to create and allow the person to access and visualize the abstract nonphysical information of his/her voice. </a:t>
            </a:r>
          </a:p>
          <a:p>
            <a:r>
              <a:rPr lang="en-US" dirty="0"/>
              <a:t>One could define it as a </a:t>
            </a:r>
            <a:r>
              <a:rPr lang="en-US" i="1" dirty="0"/>
              <a:t>virtual embodiment of the experience</a:t>
            </a:r>
            <a:r>
              <a:rPr lang="en-US" dirty="0"/>
              <a:t>: to give a physical representation to the personified but disembodied voice. </a:t>
            </a:r>
          </a:p>
          <a:p>
            <a:r>
              <a:rPr lang="en-US" dirty="0"/>
              <a:t>This visualization of the voice may facilitate two essential processes in the AVATAR therapy: (a) validation of the experience and</a:t>
            </a:r>
          </a:p>
          <a:p>
            <a:pPr marL="0" indent="0">
              <a:buNone/>
            </a:pPr>
            <a:r>
              <a:rPr lang="en-US" dirty="0"/>
              <a:t> (b) the flow of dialogue with the voice through the sessions while modifying the type of relationship between the voice and the participant. </a:t>
            </a:r>
          </a:p>
          <a:p>
            <a:pPr marL="0" indent="0">
              <a:buNone/>
            </a:pPr>
            <a:r>
              <a:rPr lang="en-US" dirty="0"/>
              <a:t>This </a:t>
            </a:r>
            <a:r>
              <a:rPr lang="en-US" i="1" dirty="0"/>
              <a:t>virtual embodiment</a:t>
            </a:r>
            <a:r>
              <a:rPr lang="en-US" dirty="0"/>
              <a:t> of the experience is achieved by matching the voice of the avatar to the current auditory hallucination and, in early sessions, by the avatar using verbatim statements from the voice, as reported by the voice-hearer. These add realism to the experience and seem to be a key aspect of the therapy.</a:t>
            </a:r>
            <a:endParaRPr lang="en-IN" dirty="0"/>
          </a:p>
        </p:txBody>
      </p:sp>
    </p:spTree>
    <p:extLst>
      <p:ext uri="{BB962C8B-B14F-4D97-AF65-F5344CB8AC3E}">
        <p14:creationId xmlns:p14="http://schemas.microsoft.com/office/powerpoint/2010/main" val="307386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 y="172720"/>
            <a:ext cx="10774680" cy="6421120"/>
          </a:xfrm>
        </p:spPr>
        <p:txBody>
          <a:bodyPr/>
          <a:lstStyle/>
          <a:p>
            <a:r>
              <a:rPr lang="en-IN" dirty="0"/>
              <a:t>RISPERIDONE</a:t>
            </a:r>
          </a:p>
          <a:p>
            <a:pPr marL="0" indent="0">
              <a:buNone/>
            </a:pPr>
            <a:r>
              <a:rPr lang="en-US" dirty="0"/>
              <a:t>- How to Dose </a:t>
            </a:r>
          </a:p>
          <a:p>
            <a:r>
              <a:rPr lang="en-US" dirty="0"/>
              <a:t> In adults with psychosis in non emergent settings, initial dosage recommendation is 1 mg/day orally in 2 divided doses </a:t>
            </a:r>
          </a:p>
          <a:p>
            <a:r>
              <a:rPr lang="en-US" dirty="0"/>
              <a:t> Increase each day by 1 mg/day orally until desired efficacy is reached </a:t>
            </a:r>
          </a:p>
          <a:p>
            <a:r>
              <a:rPr lang="en-US" dirty="0"/>
              <a:t> Maximum generally 16 mg/day orally </a:t>
            </a:r>
          </a:p>
          <a:p>
            <a:r>
              <a:rPr lang="en-US" dirty="0"/>
              <a:t> Typically maximum effect is seen at 4–8 mg/day orally</a:t>
            </a:r>
            <a:endParaRPr lang="en-IN" dirty="0"/>
          </a:p>
        </p:txBody>
      </p:sp>
    </p:spTree>
    <p:extLst>
      <p:ext uri="{BB962C8B-B14F-4D97-AF65-F5344CB8AC3E}">
        <p14:creationId xmlns:p14="http://schemas.microsoft.com/office/powerpoint/2010/main" val="18937905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786" y="261257"/>
            <a:ext cx="10619014" cy="6008914"/>
          </a:xfrm>
        </p:spPr>
        <p:txBody>
          <a:bodyPr>
            <a:normAutofit/>
          </a:bodyPr>
          <a:lstStyle/>
          <a:p>
            <a:pPr marL="0" indent="0" algn="ctr">
              <a:buNone/>
            </a:pPr>
            <a:endParaRPr lang="en-IN" sz="5400" dirty="0">
              <a:latin typeface="Arial" panose="020B0604020202020204" pitchFamily="34" charset="0"/>
              <a:cs typeface="Arial" panose="020B0604020202020204" pitchFamily="34" charset="0"/>
            </a:endParaRPr>
          </a:p>
          <a:p>
            <a:pPr marL="0" indent="0" algn="ctr">
              <a:buNone/>
            </a:pPr>
            <a:endParaRPr lang="en-IN" sz="5400" dirty="0">
              <a:latin typeface="Arial" panose="020B0604020202020204" pitchFamily="34" charset="0"/>
              <a:cs typeface="Arial" panose="020B0604020202020204" pitchFamily="34" charset="0"/>
            </a:endParaRPr>
          </a:p>
          <a:p>
            <a:pPr marL="0" indent="0" algn="ctr">
              <a:buNone/>
            </a:pPr>
            <a:endParaRPr lang="en-IN" sz="5400" dirty="0">
              <a:latin typeface="Arial" panose="020B0604020202020204" pitchFamily="34" charset="0"/>
              <a:cs typeface="Arial" panose="020B0604020202020204" pitchFamily="34" charset="0"/>
            </a:endParaRPr>
          </a:p>
          <a:p>
            <a:pPr marL="0" indent="0" algn="ctr">
              <a:buNone/>
            </a:pPr>
            <a:r>
              <a:rPr lang="en-IN" sz="54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96087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680" y="701040"/>
            <a:ext cx="10612120" cy="5475923"/>
          </a:xfrm>
        </p:spPr>
        <p:txBody>
          <a:bodyPr/>
          <a:lstStyle/>
          <a:p>
            <a:r>
              <a:rPr lang="en-US" dirty="0"/>
              <a:t>Olanzapine</a:t>
            </a:r>
          </a:p>
          <a:p>
            <a:r>
              <a:rPr lang="en-US" dirty="0"/>
              <a:t> Initial 5–10 mg once daily orally; increase by 5 mg/day once a week until desired efficacy is reached; maximum approved dose is 20 mg/day</a:t>
            </a:r>
          </a:p>
          <a:p>
            <a:r>
              <a:rPr lang="en-US" dirty="0"/>
              <a:t> For intramuscular formulation, recommended initial dose 10 mg; second injection of 5–10 mg may be administered 2 hours after first injection; maximum daily dose of olanzapine is 20 mg, with no more than 3 injections per 24 hours</a:t>
            </a:r>
          </a:p>
          <a:p>
            <a:r>
              <a:rPr lang="en-US" dirty="0"/>
              <a:t> For olanzapine-fluoxetine combination, recommended initial dose 6 mg/25 mg once daily in evening; increase dose based on efficacy and tolerability; maximum generally 18 mg/75 mg </a:t>
            </a:r>
            <a:endParaRPr lang="en-IN" dirty="0"/>
          </a:p>
        </p:txBody>
      </p:sp>
    </p:spTree>
    <p:extLst>
      <p:ext uri="{BB962C8B-B14F-4D97-AF65-F5344CB8AC3E}">
        <p14:creationId xmlns:p14="http://schemas.microsoft.com/office/powerpoint/2010/main" val="214705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436880"/>
            <a:ext cx="10927080" cy="5831523"/>
          </a:xfrm>
        </p:spPr>
        <p:txBody>
          <a:bodyPr>
            <a:normAutofit fontScale="77500" lnSpcReduction="20000"/>
          </a:bodyPr>
          <a:lstStyle/>
          <a:p>
            <a:r>
              <a:rPr lang="en-US" sz="3100" dirty="0">
                <a:latin typeface="Arial" panose="020B0604020202020204" pitchFamily="34" charset="0"/>
                <a:cs typeface="Arial" panose="020B0604020202020204" pitchFamily="34" charset="0"/>
              </a:rPr>
              <a:t>Aripiprazole</a:t>
            </a:r>
          </a:p>
          <a:p>
            <a:r>
              <a:rPr lang="en-US" dirty="0"/>
              <a:t>Schizophrenia, mania: initial approved recommendation is 10–15 mg/day; maximum approved dose 30 mg/day </a:t>
            </a:r>
          </a:p>
          <a:p>
            <a:r>
              <a:rPr lang="en-US" dirty="0"/>
              <a:t> Depression (adjunct): initial dose 2–5 mg/ day; can increase by 5 mg/day at intervals of no less than 1 week; maximum dose 15 mg/day </a:t>
            </a:r>
          </a:p>
          <a:p>
            <a:r>
              <a:rPr lang="en-US" dirty="0"/>
              <a:t> Autism: initial dose 2 mg/day; can increase by 5 mg/day at intervals of no less than 1 week; maximum dose 15 mg/day </a:t>
            </a:r>
          </a:p>
          <a:p>
            <a:r>
              <a:rPr lang="en-US" dirty="0"/>
              <a:t> Tourette’s disorder (patients weighing less than 50 kg): initial dose 2 mg/day; after 2 days increase to 5 mg/day; after 1 additional week can increase to 10 mg/ day if needed</a:t>
            </a:r>
          </a:p>
          <a:p>
            <a:r>
              <a:rPr lang="en-US" dirty="0"/>
              <a:t> Tourette’s disorder (patients weighing more than 50 kg): initial dose 2 mg/day; after 2 days increase to 5 mg/day; after 5 additional days can increase to 10 mg/day; can increase by 5 mg/day at intervals of no less than 1 week; maximum dose 20 mg/day</a:t>
            </a:r>
          </a:p>
          <a:p>
            <a:r>
              <a:rPr lang="en-US" dirty="0"/>
              <a:t> Agitation: 9.75 mg/1.3 ml; maximum 30 mg/day </a:t>
            </a:r>
          </a:p>
          <a:p>
            <a:r>
              <a:rPr lang="en-US" dirty="0"/>
              <a:t> Depot: must initiate oral aripiprazole fi </a:t>
            </a:r>
            <a:r>
              <a:rPr lang="en-US" dirty="0" err="1"/>
              <a:t>rst</a:t>
            </a:r>
            <a:r>
              <a:rPr lang="en-US" dirty="0"/>
              <a:t>; after tolerability is established can administer initial injection along with an overlapping 14-day (</a:t>
            </a:r>
            <a:r>
              <a:rPr lang="en-US" dirty="0" err="1"/>
              <a:t>Maintena</a:t>
            </a:r>
            <a:r>
              <a:rPr lang="en-US" dirty="0"/>
              <a:t>) or 21-day (</a:t>
            </a:r>
            <a:r>
              <a:rPr lang="en-US" dirty="0" err="1"/>
              <a:t>Aristada</a:t>
            </a:r>
            <a:r>
              <a:rPr lang="en-US" dirty="0"/>
              <a:t>) dosing of oral aripiprazole; initial and maintenance doses are described under dosing tips below </a:t>
            </a:r>
          </a:p>
          <a:p>
            <a:r>
              <a:rPr lang="en-US" dirty="0"/>
              <a:t> Oral solution: solution doses can be substituted for tablet doses on a mg-per-mg basis up to 25 mg; patients receiving 30-mg tablet should receive 25-mg solution.</a:t>
            </a:r>
            <a:endParaRPr lang="en-IN" dirty="0"/>
          </a:p>
        </p:txBody>
      </p:sp>
    </p:spTree>
    <p:extLst>
      <p:ext uri="{BB962C8B-B14F-4D97-AF65-F5344CB8AC3E}">
        <p14:creationId xmlns:p14="http://schemas.microsoft.com/office/powerpoint/2010/main" val="56891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609600"/>
            <a:ext cx="10713720" cy="5567363"/>
          </a:xfrm>
        </p:spPr>
        <p:txBody>
          <a:bodyPr>
            <a:normAutofit/>
          </a:bodyPr>
          <a:lstStyle/>
          <a:p>
            <a:r>
              <a:rPr lang="en-US" dirty="0"/>
              <a:t>Clozapine</a:t>
            </a:r>
          </a:p>
          <a:p>
            <a:r>
              <a:rPr lang="en-US" dirty="0"/>
              <a:t>How to Dose</a:t>
            </a:r>
          </a:p>
          <a:p>
            <a:r>
              <a:rPr lang="en-US" dirty="0"/>
              <a:t> Initial 25 mg at night; increase by 25–50 mg/day every 48–72 hours as tolerated </a:t>
            </a:r>
          </a:p>
          <a:p>
            <a:r>
              <a:rPr lang="en-US" dirty="0"/>
              <a:t> Obtain trough plasma level on 200 mg at bedtime </a:t>
            </a:r>
          </a:p>
          <a:p>
            <a:r>
              <a:rPr lang="en-US" dirty="0"/>
              <a:t> Threshold for response is 350 ng/mL</a:t>
            </a:r>
          </a:p>
          <a:p>
            <a:r>
              <a:rPr lang="en-US" dirty="0"/>
              <a:t> Levels greater than 700 ng/mL are often not well tolerated</a:t>
            </a:r>
          </a:p>
          <a:p>
            <a:r>
              <a:rPr lang="en-US" dirty="0"/>
              <a:t> No evidence to support dosing that results in plasma levels greater than 1,000 ng/mL </a:t>
            </a:r>
          </a:p>
          <a:p>
            <a:r>
              <a:rPr lang="en-US" dirty="0"/>
              <a:t> Doses greater than 500 mg per day may require a split dose </a:t>
            </a:r>
            <a:endParaRPr lang="en-IN" dirty="0"/>
          </a:p>
        </p:txBody>
      </p:sp>
    </p:spTree>
    <p:extLst>
      <p:ext uri="{BB962C8B-B14F-4D97-AF65-F5344CB8AC3E}">
        <p14:creationId xmlns:p14="http://schemas.microsoft.com/office/powerpoint/2010/main" val="164844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040" y="365125"/>
            <a:ext cx="10398760" cy="671195"/>
          </a:xfrm>
        </p:spPr>
        <p:txBody>
          <a:bodyPr>
            <a:normAutofit/>
          </a:bodyPr>
          <a:lstStyle/>
          <a:p>
            <a:r>
              <a:rPr lang="en-US" sz="3600" dirty="0">
                <a:latin typeface="Arial" panose="020B0604020202020204" pitchFamily="34" charset="0"/>
                <a:cs typeface="Arial" panose="020B0604020202020204" pitchFamily="34" charset="0"/>
              </a:rPr>
              <a:t>Art of switching  (Cross titration)</a:t>
            </a:r>
            <a:endParaRPr lang="en-IN"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30960"/>
            <a:ext cx="10515600" cy="4846003"/>
          </a:xfrm>
        </p:spPr>
        <p:txBody>
          <a:bodyPr>
            <a:normAutofit fontScale="77500" lnSpcReduction="20000"/>
          </a:bodyPr>
          <a:lstStyle/>
          <a:p>
            <a:r>
              <a:rPr lang="en-US" dirty="0"/>
              <a:t> To switch from one antipsychotic to another, has proven to be problematic for many patients. </a:t>
            </a:r>
          </a:p>
          <a:p>
            <a:r>
              <a:rPr lang="en-US" dirty="0"/>
              <a:t>Switching antipsychotics actually requires skill to convert patients from one agent to another.</a:t>
            </a:r>
          </a:p>
          <a:p>
            <a:r>
              <a:rPr lang="en-US" dirty="0"/>
              <a:t> Otherwise, patients can develop agitation, activation, insomnia, rebound psychosis, and withdrawal effects, especially anticholinergic rebound, if it is done too quickly , especially if one tries to precipitously stop one antipsychotic and start the other at full dose</a:t>
            </a:r>
          </a:p>
          <a:p>
            <a:r>
              <a:rPr lang="en-US" dirty="0"/>
              <a:t> It must be done occasionally under urgent circumstances when there is no time to more carefully transit from one drug to another. </a:t>
            </a:r>
            <a:endParaRPr lang="en-IN" dirty="0"/>
          </a:p>
          <a:p>
            <a:r>
              <a:rPr lang="en-US" dirty="0"/>
              <a:t>Full doses can be given to patients who are not taking any antipsychotic at the time when one is started, but in a switch scenario, some form of transition is usually necessary in order for the clinical situation to stay stable or improve, and the best results are usually obtained by cross-titration over several days to weeks. </a:t>
            </a:r>
          </a:p>
          <a:p>
            <a:r>
              <a:rPr lang="en-US" dirty="0"/>
              <a:t>This creates concomitant administration of two antipsychotics for a while as one goes up and the other goes down in dose, and this is acceptable and in fact desirable polypharmacy until transition is complete.</a:t>
            </a:r>
            <a:endParaRPr lang="en-IN" dirty="0"/>
          </a:p>
        </p:txBody>
      </p:sp>
    </p:spTree>
    <p:extLst>
      <p:ext uri="{BB962C8B-B14F-4D97-AF65-F5344CB8AC3E}">
        <p14:creationId xmlns:p14="http://schemas.microsoft.com/office/powerpoint/2010/main" val="1746896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65413" y="518161"/>
            <a:ext cx="8197106" cy="5811882"/>
          </a:xfrm>
          <a:prstGeom prst="rect">
            <a:avLst/>
          </a:prstGeom>
        </p:spPr>
      </p:pic>
    </p:spTree>
    <p:extLst>
      <p:ext uri="{BB962C8B-B14F-4D97-AF65-F5344CB8AC3E}">
        <p14:creationId xmlns:p14="http://schemas.microsoft.com/office/powerpoint/2010/main" val="353186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96020" y="467360"/>
            <a:ext cx="8216231" cy="5982692"/>
          </a:xfrm>
          <a:prstGeom prst="rect">
            <a:avLst/>
          </a:prstGeom>
        </p:spPr>
      </p:pic>
    </p:spTree>
    <p:extLst>
      <p:ext uri="{BB962C8B-B14F-4D97-AF65-F5344CB8AC3E}">
        <p14:creationId xmlns:p14="http://schemas.microsoft.com/office/powerpoint/2010/main" val="106684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557" y="163286"/>
            <a:ext cx="10978243" cy="6013677"/>
          </a:xfrm>
        </p:spPr>
        <p:txBody>
          <a:bodyPr>
            <a:normAutofit/>
          </a:bodyPr>
          <a:lstStyle/>
          <a:p>
            <a:r>
              <a:rPr lang="en-US" dirty="0"/>
              <a:t>Sometimes the transition between two similar agents can take a long time;  it is important to complete the transition and not get caught in cross-titration as shown in Figure 5-71. </a:t>
            </a:r>
          </a:p>
          <a:p>
            <a:r>
              <a:rPr lang="en-US" dirty="0"/>
              <a:t>Sometimes as the dose of the second drug goes up and the dose of the first drug comes down, the patient begins to do better, and the clinician just stops without completing the transition to a full dose of the second agent and complete discontinuation of the first. </a:t>
            </a:r>
          </a:p>
          <a:p>
            <a:r>
              <a:rPr lang="en-US" dirty="0"/>
              <a:t>This is not generally recommended, since a full trial on the second agent is the goal, and long-term polypharmacy of two agents is not well studied and can be quite expensive. </a:t>
            </a:r>
          </a:p>
          <a:p>
            <a:r>
              <a:rPr lang="en-US" dirty="0"/>
              <a:t>If the second agent is not satisfactory, it is generally preferable to try a third (Figure 5-70) rather than use two agents together indefinitely in what can be unacceptable polypharmacy (Figure 5-71).</a:t>
            </a:r>
            <a:endParaRPr lang="en-IN" dirty="0"/>
          </a:p>
        </p:txBody>
      </p:sp>
    </p:spTree>
    <p:extLst>
      <p:ext uri="{BB962C8B-B14F-4D97-AF65-F5344CB8AC3E}">
        <p14:creationId xmlns:p14="http://schemas.microsoft.com/office/powerpoint/2010/main" val="4042859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427811" y="518160"/>
            <a:ext cx="8662158" cy="6067116"/>
          </a:xfrm>
          <a:prstGeom prst="rect">
            <a:avLst/>
          </a:prstGeom>
        </p:spPr>
      </p:pic>
    </p:spTree>
    <p:extLst>
      <p:ext uri="{BB962C8B-B14F-4D97-AF65-F5344CB8AC3E}">
        <p14:creationId xmlns:p14="http://schemas.microsoft.com/office/powerpoint/2010/main" val="356154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840" y="365125"/>
            <a:ext cx="10093960" cy="691515"/>
          </a:xfrm>
        </p:spPr>
        <p:txBody>
          <a:bodyPr>
            <a:normAutofit fontScale="90000"/>
          </a:bodyPr>
          <a:lstStyle/>
          <a:p>
            <a:r>
              <a:rPr lang="en-IN" dirty="0"/>
              <a:t>Scheme of Presentation</a:t>
            </a:r>
          </a:p>
        </p:txBody>
      </p:sp>
      <p:sp>
        <p:nvSpPr>
          <p:cNvPr id="3" name="Content Placeholder 2"/>
          <p:cNvSpPr>
            <a:spLocks noGrp="1"/>
          </p:cNvSpPr>
          <p:nvPr>
            <p:ph idx="1"/>
          </p:nvPr>
        </p:nvSpPr>
        <p:spPr>
          <a:xfrm>
            <a:off x="772160" y="1198880"/>
            <a:ext cx="10581640" cy="4978083"/>
          </a:xfrm>
        </p:spPr>
        <p:txBody>
          <a:bodyPr/>
          <a:lstStyle/>
          <a:p>
            <a:r>
              <a:rPr lang="en-US" dirty="0">
                <a:latin typeface="Arial" panose="020B0604020202020204" pitchFamily="34" charset="0"/>
                <a:cs typeface="Arial" panose="020B0604020202020204" pitchFamily="34" charset="0"/>
              </a:rPr>
              <a:t>Initial evaluation and management plan for schizophrenia </a:t>
            </a:r>
          </a:p>
          <a:p>
            <a:r>
              <a:rPr lang="en-US" dirty="0">
                <a:latin typeface="Arial" panose="020B0604020202020204" pitchFamily="34" charset="0"/>
                <a:cs typeface="Arial" panose="020B0604020202020204" pitchFamily="34" charset="0"/>
              </a:rPr>
              <a:t>Recommended therapeutic dose ranges for Antipsychotics</a:t>
            </a:r>
          </a:p>
          <a:p>
            <a:r>
              <a:rPr lang="en-IN" dirty="0">
                <a:latin typeface="Arial" panose="020B0604020202020204" pitchFamily="34" charset="0"/>
                <a:cs typeface="Arial" panose="020B0604020202020204" pitchFamily="34" charset="0"/>
              </a:rPr>
              <a:t>Antipsychotic depot preparations available in India</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Management in the acute phase, continuation treatment phase, </a:t>
            </a:r>
          </a:p>
          <a:p>
            <a:pPr marL="0" indent="0">
              <a:buNone/>
            </a:pPr>
            <a:r>
              <a:rPr lang="en-US" dirty="0">
                <a:latin typeface="Arial" panose="020B0604020202020204" pitchFamily="34" charset="0"/>
                <a:cs typeface="Arial" panose="020B0604020202020204" pitchFamily="34" charset="0"/>
              </a:rPr>
              <a:t>maintenance phase.</a:t>
            </a:r>
          </a:p>
          <a:p>
            <a:r>
              <a:rPr lang="en-US" dirty="0">
                <a:latin typeface="Arial" panose="020B0604020202020204" pitchFamily="34" charset="0"/>
                <a:cs typeface="Arial" panose="020B0604020202020204" pitchFamily="34" charset="0"/>
              </a:rPr>
              <a:t> Antipsychotics and their side effect profile</a:t>
            </a:r>
          </a:p>
          <a:p>
            <a:r>
              <a:rPr lang="en-US" dirty="0">
                <a:latin typeface="Arial" panose="020B0604020202020204" pitchFamily="34" charset="0"/>
                <a:cs typeface="Arial" panose="020B0604020202020204" pitchFamily="34" charset="0"/>
              </a:rPr>
              <a:t>Treatment resistant schizophrenia</a:t>
            </a:r>
          </a:p>
          <a:p>
            <a:r>
              <a:rPr lang="en-US" dirty="0">
                <a:latin typeface="Arial" panose="020B0604020202020204" pitchFamily="34" charset="0"/>
                <a:cs typeface="Arial" panose="020B0604020202020204" pitchFamily="34" charset="0"/>
              </a:rPr>
              <a:t>Non-</a:t>
            </a:r>
            <a:r>
              <a:rPr lang="en-US" dirty="0" err="1">
                <a:latin typeface="Arial" panose="020B0604020202020204" pitchFamily="34" charset="0"/>
                <a:cs typeface="Arial" panose="020B0604020202020204" pitchFamily="34" charset="0"/>
              </a:rPr>
              <a:t>pharmacologial</a:t>
            </a:r>
            <a:r>
              <a:rPr lang="en-US" dirty="0">
                <a:latin typeface="Arial" panose="020B0604020202020204" pitchFamily="34" charset="0"/>
                <a:cs typeface="Arial" panose="020B0604020202020204" pitchFamily="34" charset="0"/>
              </a:rPr>
              <a:t> treatment of schizophrenia</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IN" dirty="0"/>
          </a:p>
        </p:txBody>
      </p:sp>
    </p:spTree>
    <p:extLst>
      <p:ext uri="{BB962C8B-B14F-4D97-AF65-F5344CB8AC3E}">
        <p14:creationId xmlns:p14="http://schemas.microsoft.com/office/powerpoint/2010/main" val="3211618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486" y="408214"/>
            <a:ext cx="10733314" cy="5768749"/>
          </a:xfrm>
        </p:spPr>
        <p:txBody>
          <a:bodyPr/>
          <a:lstStyle/>
          <a:p>
            <a:r>
              <a:rPr lang="en-US" dirty="0"/>
              <a:t>Switching between two agents that have similar pharmacology is generally easiest, fastest, and has the fewest complications, namely a pine to a pine, or a done to a done, over as little as a week's time (Figure 5-72). </a:t>
            </a:r>
          </a:p>
          <a:p>
            <a:r>
              <a:rPr lang="en-US" dirty="0"/>
              <a:t>However, problems can occur if the switch is too fast from a pine to a done (Figure 5- 73). </a:t>
            </a:r>
          </a:p>
          <a:p>
            <a:r>
              <a:rPr lang="en-US" dirty="0"/>
              <a:t>The binding characteristics of pines and </a:t>
            </a:r>
            <a:r>
              <a:rPr lang="en-US" dirty="0" err="1"/>
              <a:t>dones</a:t>
            </a:r>
            <a:r>
              <a:rPr lang="en-US" dirty="0"/>
              <a:t> are different, the most striking difference being that the pines in general have more anticholinergic and antihistaminic actions (Figure 5-39), and more α1 antagonist actions (Figure 5-40), and thus are more sedating than the </a:t>
            </a:r>
            <a:r>
              <a:rPr lang="en-US" dirty="0" err="1"/>
              <a:t>dones</a:t>
            </a:r>
            <a:r>
              <a:rPr lang="en-US" dirty="0"/>
              <a:t>, which have less potent binding at these sites.</a:t>
            </a:r>
            <a:endParaRPr lang="en-IN" dirty="0"/>
          </a:p>
        </p:txBody>
      </p:sp>
    </p:spTree>
    <p:extLst>
      <p:ext uri="{BB962C8B-B14F-4D97-AF65-F5344CB8AC3E}">
        <p14:creationId xmlns:p14="http://schemas.microsoft.com/office/powerpoint/2010/main" val="247552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43001" y="531155"/>
            <a:ext cx="10091056" cy="5936722"/>
          </a:xfrm>
          <a:prstGeom prst="rect">
            <a:avLst/>
          </a:prstGeom>
        </p:spPr>
      </p:pic>
    </p:spTree>
    <p:extLst>
      <p:ext uri="{BB962C8B-B14F-4D97-AF65-F5344CB8AC3E}">
        <p14:creationId xmlns:p14="http://schemas.microsoft.com/office/powerpoint/2010/main" val="2532847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36959" y="584024"/>
            <a:ext cx="10554158" cy="5522862"/>
          </a:xfrm>
          <a:prstGeom prst="rect">
            <a:avLst/>
          </a:prstGeom>
        </p:spPr>
      </p:pic>
    </p:spTree>
    <p:extLst>
      <p:ext uri="{BB962C8B-B14F-4D97-AF65-F5344CB8AC3E}">
        <p14:creationId xmlns:p14="http://schemas.microsoft.com/office/powerpoint/2010/main" val="2609448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342900"/>
            <a:ext cx="10831286" cy="5834063"/>
          </a:xfrm>
        </p:spPr>
        <p:txBody>
          <a:bodyPr/>
          <a:lstStyle/>
          <a:p>
            <a:r>
              <a:rPr lang="en-US" dirty="0"/>
              <a:t>Switching from one pine or done to another. </a:t>
            </a:r>
          </a:p>
          <a:p>
            <a:r>
              <a:rPr lang="en-US" dirty="0"/>
              <a:t>(A) When switching from one “pine” (clozapine, olanzapine, quetiapine, </a:t>
            </a:r>
            <a:r>
              <a:rPr lang="en-US" dirty="0" err="1"/>
              <a:t>asenapine</a:t>
            </a:r>
            <a:r>
              <a:rPr lang="en-US" dirty="0"/>
              <a:t>) to another, it is prudent to make the switch in as little as 1 week, while keeping estimated D2 receptor occupancy constant.</a:t>
            </a:r>
          </a:p>
          <a:p>
            <a:r>
              <a:rPr lang="en-US" dirty="0"/>
              <a:t> (B) Likewise, when switching from one “done” (risperidone, </a:t>
            </a:r>
            <a:r>
              <a:rPr lang="en-US" dirty="0" err="1"/>
              <a:t>paliperidone</a:t>
            </a:r>
            <a:r>
              <a:rPr lang="en-US" dirty="0"/>
              <a:t>, ziprasidone, </a:t>
            </a:r>
            <a:r>
              <a:rPr lang="en-US" dirty="0" err="1"/>
              <a:t>iloperidone</a:t>
            </a:r>
            <a:r>
              <a:rPr lang="en-US" dirty="0"/>
              <a:t>, </a:t>
            </a:r>
            <a:r>
              <a:rPr lang="en-US" dirty="0" err="1"/>
              <a:t>lurasidone</a:t>
            </a:r>
            <a:r>
              <a:rPr lang="en-US" dirty="0"/>
              <a:t>) to another, it is prudent to make the switch in as little as 1 week, while keeping estimated D2 receptor occupancy constant. </a:t>
            </a:r>
            <a:endParaRPr lang="en-IN" dirty="0"/>
          </a:p>
        </p:txBody>
      </p:sp>
    </p:spTree>
    <p:extLst>
      <p:ext uri="{BB962C8B-B14F-4D97-AF65-F5344CB8AC3E}">
        <p14:creationId xmlns:p14="http://schemas.microsoft.com/office/powerpoint/2010/main" val="2253272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57400" y="536609"/>
            <a:ext cx="8343900" cy="5977891"/>
          </a:xfrm>
          <a:prstGeom prst="rect">
            <a:avLst/>
          </a:prstGeom>
        </p:spPr>
      </p:pic>
    </p:spTree>
    <p:extLst>
      <p:ext uri="{BB962C8B-B14F-4D97-AF65-F5344CB8AC3E}">
        <p14:creationId xmlns:p14="http://schemas.microsoft.com/office/powerpoint/2010/main" val="494902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29" y="375557"/>
            <a:ext cx="10765971" cy="5801406"/>
          </a:xfrm>
        </p:spPr>
        <p:txBody>
          <a:bodyPr/>
          <a:lstStyle/>
          <a:p>
            <a:r>
              <a:rPr lang="en-US" dirty="0"/>
              <a:t>Therefore, when switching from a pine to a done, it is generally a good idea to stop the pine slowly – over at least 2 weeks – to allow the patient to readapt to the withdrawal of blocking cholinergic, histaminic, and α1 receptors, which makes the transition more tolerable without anticholinergic rebound, agitation, and insomnia (Figure 5-73). </a:t>
            </a:r>
          </a:p>
          <a:p>
            <a:r>
              <a:rPr lang="en-US" dirty="0"/>
              <a:t>When stopping the specific pine </a:t>
            </a:r>
            <a:r>
              <a:rPr lang="en-US" dirty="0" err="1"/>
              <a:t>i.e</a:t>
            </a:r>
            <a:r>
              <a:rPr lang="en-US" dirty="0"/>
              <a:t> clozapine, it should always be stopped very slowly, over 4 weeks or more if possible, to minimize the chances of rebound psychosis as well as anticholinergic rebound (Figure 5-74). </a:t>
            </a:r>
            <a:endParaRPr lang="en-IN" dirty="0"/>
          </a:p>
        </p:txBody>
      </p:sp>
    </p:spTree>
    <p:extLst>
      <p:ext uri="{BB962C8B-B14F-4D97-AF65-F5344CB8AC3E}">
        <p14:creationId xmlns:p14="http://schemas.microsoft.com/office/powerpoint/2010/main" val="125789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87711" y="786776"/>
            <a:ext cx="10581567" cy="5107838"/>
          </a:xfrm>
          <a:prstGeom prst="rect">
            <a:avLst/>
          </a:prstGeom>
        </p:spPr>
      </p:pic>
    </p:spTree>
    <p:extLst>
      <p:ext uri="{BB962C8B-B14F-4D97-AF65-F5344CB8AC3E}">
        <p14:creationId xmlns:p14="http://schemas.microsoft.com/office/powerpoint/2010/main" val="809825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24743" y="244928"/>
            <a:ext cx="8810780" cy="6400053"/>
          </a:xfrm>
          <a:prstGeom prst="rect">
            <a:avLst/>
          </a:prstGeom>
        </p:spPr>
      </p:pic>
    </p:spTree>
    <p:extLst>
      <p:ext uri="{BB962C8B-B14F-4D97-AF65-F5344CB8AC3E}">
        <p14:creationId xmlns:p14="http://schemas.microsoft.com/office/powerpoint/2010/main" val="3933845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680720"/>
            <a:ext cx="10541000" cy="5506403"/>
          </a:xfrm>
        </p:spPr>
        <p:txBody>
          <a:bodyPr/>
          <a:lstStyle/>
          <a:p>
            <a:r>
              <a:rPr lang="en-US" dirty="0"/>
              <a:t>Switching to and from aripiprazole is a special case, in part because it has different pharmacologic properties, and in part because it has higher potency for the D2 receptor than many other drugs, meaning that its administration causes essentially immediate withdrawal of the first drug from D2 receptors. </a:t>
            </a:r>
          </a:p>
          <a:p>
            <a:r>
              <a:rPr lang="en-US" dirty="0"/>
              <a:t>These principles are likely to be applicable to the new “pip and a rip” (namely, </a:t>
            </a:r>
            <a:r>
              <a:rPr lang="en-US" dirty="0" err="1"/>
              <a:t>brexpiprazole</a:t>
            </a:r>
            <a:r>
              <a:rPr lang="en-US" dirty="0"/>
              <a:t> and </a:t>
            </a:r>
            <a:r>
              <a:rPr lang="en-US" dirty="0" err="1"/>
              <a:t>cariprazine</a:t>
            </a:r>
            <a:r>
              <a:rPr lang="en-US" dirty="0"/>
              <a:t>), as they both have similar binding characteristics and D2 potencies, and are D2 partial agonists, but there is little experience as yet with switching to or from either </a:t>
            </a:r>
            <a:r>
              <a:rPr lang="en-US" dirty="0" err="1"/>
              <a:t>brexpiprazole</a:t>
            </a:r>
            <a:r>
              <a:rPr lang="en-US" dirty="0"/>
              <a:t> or </a:t>
            </a:r>
            <a:r>
              <a:rPr lang="en-US" dirty="0" err="1"/>
              <a:t>cariprazine</a:t>
            </a:r>
            <a:r>
              <a:rPr lang="en-US" dirty="0"/>
              <a:t>.</a:t>
            </a:r>
          </a:p>
          <a:p>
            <a:endParaRPr lang="en-IN" dirty="0"/>
          </a:p>
        </p:txBody>
      </p:sp>
    </p:spTree>
    <p:extLst>
      <p:ext uri="{BB962C8B-B14F-4D97-AF65-F5344CB8AC3E}">
        <p14:creationId xmlns:p14="http://schemas.microsoft.com/office/powerpoint/2010/main" val="426756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0586" y="159025"/>
            <a:ext cx="8833757" cy="6389347"/>
          </a:xfrm>
          <a:prstGeom prst="rect">
            <a:avLst/>
          </a:prstGeom>
        </p:spPr>
      </p:pic>
    </p:spTree>
    <p:extLst>
      <p:ext uri="{BB962C8B-B14F-4D97-AF65-F5344CB8AC3E}">
        <p14:creationId xmlns:p14="http://schemas.microsoft.com/office/powerpoint/2010/main" val="130107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9" y="242033"/>
            <a:ext cx="10105292" cy="434975"/>
          </a:xfrm>
        </p:spPr>
        <p:txBody>
          <a:bodyPr>
            <a:noAutofit/>
          </a:bodyPr>
          <a:lstStyle/>
          <a:p>
            <a:r>
              <a:rPr lang="en-US" sz="2800" dirty="0">
                <a:latin typeface="Arial" panose="020B0604020202020204" pitchFamily="34" charset="0"/>
                <a:cs typeface="Arial" panose="020B0604020202020204" pitchFamily="34" charset="0"/>
              </a:rPr>
              <a:t>Initial evaluation and management plan for schizophrenia </a:t>
            </a:r>
            <a:endParaRPr lang="en-IN"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7539" y="826477"/>
            <a:ext cx="10826261" cy="5350486"/>
          </a:xfrm>
        </p:spPr>
        <p:txBody>
          <a:bodyPr>
            <a:normAutofit/>
          </a:bodyPr>
          <a:lstStyle/>
          <a:p>
            <a:pPr marL="0" indent="0">
              <a:buNone/>
            </a:pPr>
            <a:endParaRPr lang="en-US" dirty="0"/>
          </a:p>
        </p:txBody>
      </p:sp>
      <p:sp>
        <p:nvSpPr>
          <p:cNvPr id="4" name="Rectangle 3"/>
          <p:cNvSpPr/>
          <p:nvPr/>
        </p:nvSpPr>
        <p:spPr>
          <a:xfrm>
            <a:off x="2910254" y="826477"/>
            <a:ext cx="4941278" cy="6330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Patient with Psychotic features </a:t>
            </a:r>
            <a:endParaRPr lang="en-IN" dirty="0"/>
          </a:p>
        </p:txBody>
      </p:sp>
      <p:sp>
        <p:nvSpPr>
          <p:cNvPr id="8" name="Rectangle 7"/>
          <p:cNvSpPr/>
          <p:nvPr/>
        </p:nvSpPr>
        <p:spPr>
          <a:xfrm>
            <a:off x="5580185" y="1608992"/>
            <a:ext cx="4082562" cy="2074985"/>
          </a:xfrm>
          <a:prstGeom prst="rect">
            <a:avLst/>
          </a:prstGeom>
          <a:solidFill>
            <a:schemeClr val="accent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600" dirty="0"/>
              <a:t>Consider differential diagnoses like</a:t>
            </a:r>
          </a:p>
          <a:p>
            <a:r>
              <a:rPr lang="en-IN" sz="1600" dirty="0"/>
              <a:t> •  Organic Mental Conditions </a:t>
            </a:r>
          </a:p>
          <a:p>
            <a:r>
              <a:rPr lang="en-IN" sz="1600" dirty="0"/>
              <a:t> • Acute and transient psychotic disorder </a:t>
            </a:r>
          </a:p>
          <a:p>
            <a:r>
              <a:rPr lang="en-IN" sz="1600" dirty="0"/>
              <a:t> • Persistent Delusional disorder </a:t>
            </a:r>
          </a:p>
          <a:p>
            <a:r>
              <a:rPr lang="en-IN" sz="1600" dirty="0"/>
              <a:t> • Schizoaffective disorder</a:t>
            </a:r>
          </a:p>
          <a:p>
            <a:r>
              <a:rPr lang="en-IN" sz="1600" dirty="0"/>
              <a:t> • Severe depression with psychotic symptoms</a:t>
            </a:r>
          </a:p>
          <a:p>
            <a:r>
              <a:rPr lang="en-IN" sz="1600" dirty="0"/>
              <a:t> • Mania with psychotic symptoms</a:t>
            </a:r>
          </a:p>
          <a:p>
            <a:r>
              <a:rPr lang="en-IN" sz="1600" dirty="0"/>
              <a:t> • Drug induced psychosis </a:t>
            </a:r>
          </a:p>
        </p:txBody>
      </p:sp>
      <p:sp>
        <p:nvSpPr>
          <p:cNvPr id="9" name="Rectangle 8"/>
          <p:cNvSpPr/>
          <p:nvPr/>
        </p:nvSpPr>
        <p:spPr>
          <a:xfrm>
            <a:off x="3130061" y="4103992"/>
            <a:ext cx="5328139" cy="8264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Establish the diagnosis of schizophrenia</a:t>
            </a:r>
            <a:endParaRPr lang="en-IN"/>
          </a:p>
        </p:txBody>
      </p:sp>
      <p:sp>
        <p:nvSpPr>
          <p:cNvPr id="19" name="Down Arrow 18"/>
          <p:cNvSpPr/>
          <p:nvPr/>
        </p:nvSpPr>
        <p:spPr>
          <a:xfrm>
            <a:off x="5319348" y="4974795"/>
            <a:ext cx="61546" cy="905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Down Arrow 20"/>
          <p:cNvSpPr/>
          <p:nvPr/>
        </p:nvSpPr>
        <p:spPr>
          <a:xfrm>
            <a:off x="5292969" y="1547446"/>
            <a:ext cx="87924" cy="2461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2599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214" y="424543"/>
            <a:ext cx="10945586" cy="5752420"/>
          </a:xfrm>
        </p:spPr>
        <p:txBody>
          <a:bodyPr>
            <a:normAutofit fontScale="92500" lnSpcReduction="10000"/>
          </a:bodyPr>
          <a:lstStyle/>
          <a:p>
            <a:r>
              <a:rPr lang="en-US" dirty="0"/>
              <a:t>Specifically, when switching to aripiprazole from a pine, it can be a good idea in many patients to start a middle, and not a low, dose when adding aripiprazole, building the aripiprazole dose up rapidly over 3–7 days while taking 2 weeks to taper the pine (Figure 5-76). </a:t>
            </a:r>
          </a:p>
          <a:p>
            <a:r>
              <a:rPr lang="en-US" dirty="0"/>
              <a:t>The recommendation for fast up-titration of aripiprazole arises from the fact that it essentially replaces the first drug at the D2 receptor immediately, and it can be helpful therefore to get aripiprazole to its therapeutic dose rapidly. </a:t>
            </a:r>
          </a:p>
          <a:p>
            <a:r>
              <a:rPr lang="en-US" dirty="0"/>
              <a:t>The slower down-titration of the pine allows </a:t>
            </a:r>
            <a:r>
              <a:rPr lang="en-US" dirty="0" err="1"/>
              <a:t>readaptation</a:t>
            </a:r>
            <a:r>
              <a:rPr lang="en-US" dirty="0"/>
              <a:t> of cholinergic and histaminergic receptors to minimize withdrawal, and the taper also allows slower offset of any sedating actions while the full dose of aripiprazole is being established (Figure 5-76).</a:t>
            </a:r>
          </a:p>
          <a:p>
            <a:r>
              <a:rPr lang="en-US" dirty="0"/>
              <a:t> When switching to aripiprazole from a done (Figure 5-77), it can also be helpful to start a middle, not a low, dose of the aripiprazole, and build it up rapidly over 3–7 days, but it is possible to taper the done over 1 week, since the </a:t>
            </a:r>
            <a:r>
              <a:rPr lang="en-US" dirty="0" err="1"/>
              <a:t>dones</a:t>
            </a:r>
            <a:r>
              <a:rPr lang="en-US" dirty="0"/>
              <a:t> are less likely to be associated with anticholinergic and antihistaminic withdrawal symptoms.</a:t>
            </a:r>
            <a:endParaRPr lang="en-IN" dirty="0"/>
          </a:p>
        </p:txBody>
      </p:sp>
    </p:spTree>
    <p:extLst>
      <p:ext uri="{BB962C8B-B14F-4D97-AF65-F5344CB8AC3E}">
        <p14:creationId xmlns:p14="http://schemas.microsoft.com/office/powerpoint/2010/main" val="3668594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28700" y="416033"/>
            <a:ext cx="9748157" cy="6013130"/>
          </a:xfrm>
          <a:prstGeom prst="rect">
            <a:avLst/>
          </a:prstGeom>
        </p:spPr>
      </p:pic>
    </p:spTree>
    <p:extLst>
      <p:ext uri="{BB962C8B-B14F-4D97-AF65-F5344CB8AC3E}">
        <p14:creationId xmlns:p14="http://schemas.microsoft.com/office/powerpoint/2010/main" val="800496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157" y="375557"/>
            <a:ext cx="11168743" cy="6106886"/>
          </a:xfrm>
        </p:spPr>
        <p:txBody>
          <a:bodyPr/>
          <a:lstStyle/>
          <a:p>
            <a:r>
              <a:rPr lang="en-US" dirty="0"/>
              <a:t>Switching from aripiprazole In the other direction, when stopping aripiprazole and switching to a pine, consider immediately stopping the aripiprazole, which has not only high potency for D2 receptors but a very long half-life (more than 2 days), while starting a middle, and not a low, dose of the pine, tapered up over 2 weeks (Figure 5-78). When switching from aripiprazole to a done, also consider immediately stopping the aripiprazole, and starting a middle, and not a low, dose of the done, tapered up over 1 week (Figure 5-79)</a:t>
            </a:r>
            <a:endParaRPr lang="en-IN" dirty="0"/>
          </a:p>
        </p:txBody>
      </p:sp>
    </p:spTree>
    <p:extLst>
      <p:ext uri="{BB962C8B-B14F-4D97-AF65-F5344CB8AC3E}">
        <p14:creationId xmlns:p14="http://schemas.microsoft.com/office/powerpoint/2010/main" val="241087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6952" y="359228"/>
            <a:ext cx="10007761" cy="6074229"/>
          </a:xfrm>
          <a:prstGeom prst="rect">
            <a:avLst/>
          </a:prstGeom>
        </p:spPr>
      </p:pic>
    </p:spTree>
    <p:extLst>
      <p:ext uri="{BB962C8B-B14F-4D97-AF65-F5344CB8AC3E}">
        <p14:creationId xmlns:p14="http://schemas.microsoft.com/office/powerpoint/2010/main" val="3279601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75758" y="159295"/>
            <a:ext cx="7668888" cy="6449785"/>
          </a:xfrm>
          <a:prstGeom prst="rect">
            <a:avLst/>
          </a:prstGeom>
        </p:spPr>
      </p:pic>
    </p:spTree>
    <p:extLst>
      <p:ext uri="{BB962C8B-B14F-4D97-AF65-F5344CB8AC3E}">
        <p14:creationId xmlns:p14="http://schemas.microsoft.com/office/powerpoint/2010/main" val="1824121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With regular dosing of depot medication, plasma levels rise for at least 6–12 weeks after initiation, even without a change in dose (see section on ‘</a:t>
            </a:r>
            <a:r>
              <a:rPr lang="en-US"/>
              <a:t>Depot antipsychotics</a:t>
            </a:r>
            <a:r>
              <a:rPr lang="en-US" dirty="0"/>
              <a:t> – pharmacokinetics’ in this chapter). Dose increases during this time are therefore difficult to evaluate. The preferred method is to establish efficacy and tolerability of oral medication at a particular dose and then give the equivalent dose of that drug in LAI form. Where this is not possible, the target dose of LAI for an individual should be that established to be optimal in clinical trials</a:t>
            </a:r>
            <a:endParaRPr lang="en-IN" dirty="0"/>
          </a:p>
        </p:txBody>
      </p:sp>
    </p:spTree>
    <p:extLst>
      <p:ext uri="{BB962C8B-B14F-4D97-AF65-F5344CB8AC3E}">
        <p14:creationId xmlns:p14="http://schemas.microsoft.com/office/powerpoint/2010/main" val="1540733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Dose equivalent</a:t>
            </a:r>
          </a:p>
        </p:txBody>
      </p:sp>
      <p:sp>
        <p:nvSpPr>
          <p:cNvPr id="3" name="Content Placeholder 2"/>
          <p:cNvSpPr>
            <a:spLocks noGrp="1"/>
          </p:cNvSpPr>
          <p:nvPr>
            <p:ph idx="1"/>
          </p:nvPr>
        </p:nvSpPr>
        <p:spPr/>
        <p:txBody>
          <a:bodyPr/>
          <a:lstStyle/>
          <a:p>
            <a:r>
              <a:rPr lang="en-IN" dirty="0"/>
              <a:t>Chlorpromazine            100 mg/day</a:t>
            </a:r>
          </a:p>
          <a:p>
            <a:r>
              <a:rPr lang="en-IN" dirty="0"/>
              <a:t>Haloperidol                 2 mg/day</a:t>
            </a:r>
          </a:p>
          <a:p>
            <a:r>
              <a:rPr lang="en-IN" dirty="0" err="1"/>
              <a:t>Trifluoperazine</a:t>
            </a:r>
            <a:r>
              <a:rPr lang="en-IN" dirty="0"/>
              <a:t>            5 mg/day</a:t>
            </a:r>
          </a:p>
          <a:p>
            <a:r>
              <a:rPr lang="en-IN" dirty="0" err="1"/>
              <a:t>Amisulpride</a:t>
            </a:r>
            <a:r>
              <a:rPr lang="en-IN" dirty="0"/>
              <a:t>                 400 mg/day</a:t>
            </a:r>
          </a:p>
          <a:p>
            <a:r>
              <a:rPr lang="en-IN" dirty="0"/>
              <a:t>Aripiprazole                 15 mg/day</a:t>
            </a:r>
          </a:p>
          <a:p>
            <a:r>
              <a:rPr lang="en-IN" dirty="0"/>
              <a:t>Olanzapine                   10 mg/day</a:t>
            </a:r>
          </a:p>
          <a:p>
            <a:r>
              <a:rPr lang="en-IN" dirty="0"/>
              <a:t>Risperidone                 4 mg/day</a:t>
            </a:r>
          </a:p>
          <a:p>
            <a:endParaRPr lang="en-IN" dirty="0"/>
          </a:p>
          <a:p>
            <a:endParaRPr lang="en-IN" dirty="0"/>
          </a:p>
        </p:txBody>
      </p:sp>
    </p:spTree>
    <p:extLst>
      <p:ext uri="{BB962C8B-B14F-4D97-AF65-F5344CB8AC3E}">
        <p14:creationId xmlns:p14="http://schemas.microsoft.com/office/powerpoint/2010/main" val="3892705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latin typeface="Arial" panose="020B0604020202020204" pitchFamily="34" charset="0"/>
                <a:cs typeface="Arial" panose="020B0604020202020204" pitchFamily="34" charset="0"/>
              </a:rPr>
              <a:t>Antipsychotic depot preparations available in</a:t>
            </a:r>
            <a:br>
              <a:rPr lang="en-IN" sz="3600" dirty="0">
                <a:latin typeface="Arial" panose="020B0604020202020204" pitchFamily="34" charset="0"/>
                <a:cs typeface="Arial" panose="020B0604020202020204" pitchFamily="34" charset="0"/>
              </a:rPr>
            </a:br>
            <a:r>
              <a:rPr lang="en-IN" sz="3600" dirty="0">
                <a:latin typeface="Arial" panose="020B0604020202020204" pitchFamily="34" charset="0"/>
                <a:cs typeface="Arial" panose="020B0604020202020204" pitchFamily="34" charset="0"/>
              </a:rPr>
              <a:t>                               India</a:t>
            </a:r>
          </a:p>
        </p:txBody>
      </p:sp>
      <p:sp>
        <p:nvSpPr>
          <p:cNvPr id="3" name="Content Placeholder 2"/>
          <p:cNvSpPr>
            <a:spLocks noGrp="1"/>
          </p:cNvSpPr>
          <p:nvPr>
            <p:ph idx="1"/>
          </p:nvPr>
        </p:nvSpPr>
        <p:spPr/>
        <p:txBody>
          <a:bodyPr>
            <a:normAutofit/>
          </a:bodyPr>
          <a:lstStyle/>
          <a:p>
            <a:r>
              <a:rPr lang="en-US" b="1" dirty="0"/>
              <a:t>Name of antipsychotic                           Usual 2‑4 weekly dose in mg</a:t>
            </a:r>
          </a:p>
          <a:p>
            <a:endParaRPr lang="en-IN" dirty="0"/>
          </a:p>
          <a:p>
            <a:r>
              <a:rPr lang="en-IN" dirty="0" err="1"/>
              <a:t>Zuclopenthixol</a:t>
            </a:r>
            <a:r>
              <a:rPr lang="en-IN" dirty="0"/>
              <a:t> </a:t>
            </a:r>
            <a:r>
              <a:rPr lang="en-IN" dirty="0" err="1"/>
              <a:t>decanoate</a:t>
            </a:r>
            <a:r>
              <a:rPr lang="en-IN" dirty="0"/>
              <a:t>                         200</a:t>
            </a:r>
          </a:p>
          <a:p>
            <a:r>
              <a:rPr lang="en-US" dirty="0" err="1"/>
              <a:t>Paliperidone</a:t>
            </a:r>
            <a:r>
              <a:rPr lang="en-US" dirty="0"/>
              <a:t> palmitate                              234 initially f/b 117 monthly          </a:t>
            </a:r>
          </a:p>
          <a:p>
            <a:r>
              <a:rPr lang="en-IN" dirty="0" err="1"/>
              <a:t>Fluphenazine</a:t>
            </a:r>
            <a:r>
              <a:rPr lang="en-IN" dirty="0"/>
              <a:t> </a:t>
            </a:r>
            <a:r>
              <a:rPr lang="en-IN" dirty="0" err="1"/>
              <a:t>decanoate</a:t>
            </a:r>
            <a:r>
              <a:rPr lang="en-IN" dirty="0"/>
              <a:t>                           12.5‑50</a:t>
            </a:r>
          </a:p>
          <a:p>
            <a:r>
              <a:rPr lang="en-IN" dirty="0"/>
              <a:t>Haloperidol </a:t>
            </a:r>
            <a:r>
              <a:rPr lang="en-IN" dirty="0" err="1"/>
              <a:t>decanoate</a:t>
            </a:r>
            <a:r>
              <a:rPr lang="en-IN" dirty="0"/>
              <a:t>                               50</a:t>
            </a:r>
          </a:p>
          <a:p>
            <a:r>
              <a:rPr lang="en-IN" dirty="0"/>
              <a:t>Risperidone depot                                       25‑50</a:t>
            </a:r>
          </a:p>
          <a:p>
            <a:r>
              <a:rPr lang="en-IN" dirty="0"/>
              <a:t>Olanzapine </a:t>
            </a:r>
            <a:r>
              <a:rPr lang="en-IN" dirty="0" err="1"/>
              <a:t>pamoate</a:t>
            </a:r>
            <a:r>
              <a:rPr lang="en-IN" dirty="0"/>
              <a:t>                                   210‑405</a:t>
            </a:r>
          </a:p>
        </p:txBody>
      </p:sp>
    </p:spTree>
    <p:extLst>
      <p:ext uri="{BB962C8B-B14F-4D97-AF65-F5344CB8AC3E}">
        <p14:creationId xmlns:p14="http://schemas.microsoft.com/office/powerpoint/2010/main" val="1355719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346" y="365126"/>
            <a:ext cx="10606454" cy="645990"/>
          </a:xfrm>
        </p:spPr>
        <p:txBody>
          <a:bodyPr>
            <a:normAutofit fontScale="90000"/>
          </a:bodyPr>
          <a:lstStyle/>
          <a:p>
            <a:r>
              <a:rPr lang="en-US" sz="3200" dirty="0">
                <a:latin typeface="Arial" panose="020B0604020202020204" pitchFamily="34" charset="0"/>
                <a:cs typeface="Arial" panose="020B0604020202020204" pitchFamily="34" charset="0"/>
              </a:rPr>
              <a:t>Evaluation of patient with non-response to antipsychotic medications</a:t>
            </a:r>
            <a:endParaRPr lang="en-IN"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1691" y="1011116"/>
            <a:ext cx="11649809" cy="5671038"/>
          </a:xfrm>
        </p:spPr>
        <p:txBody>
          <a:bodyPr/>
          <a:lstStyle/>
          <a:p>
            <a:pPr marL="0" indent="0">
              <a:buNone/>
            </a:pPr>
            <a:endParaRPr lang="en-IN" dirty="0"/>
          </a:p>
        </p:txBody>
      </p:sp>
      <p:sp>
        <p:nvSpPr>
          <p:cNvPr id="4" name="Rectangle 3"/>
          <p:cNvSpPr/>
          <p:nvPr/>
        </p:nvSpPr>
        <p:spPr>
          <a:xfrm>
            <a:off x="2892669" y="132763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573822" y="1186963"/>
            <a:ext cx="4176347" cy="940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t>Patient given an adequate</a:t>
            </a:r>
          </a:p>
          <a:p>
            <a:r>
              <a:rPr lang="en-US" b="1" dirty="0"/>
              <a:t>antipsychotic trial </a:t>
            </a:r>
            <a:r>
              <a:rPr lang="en-US" dirty="0"/>
              <a:t>(adequate dose for</a:t>
            </a:r>
          </a:p>
          <a:p>
            <a:r>
              <a:rPr lang="en-IN" dirty="0"/>
              <a:t>At least 6 weeks duration)</a:t>
            </a:r>
          </a:p>
        </p:txBody>
      </p:sp>
      <p:sp>
        <p:nvSpPr>
          <p:cNvPr id="6" name="Rectangle 5"/>
          <p:cNvSpPr/>
          <p:nvPr/>
        </p:nvSpPr>
        <p:spPr>
          <a:xfrm>
            <a:off x="7807569" y="1186962"/>
            <a:ext cx="3481754" cy="1688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a:t>Adequate Response</a:t>
            </a:r>
          </a:p>
          <a:p>
            <a:r>
              <a:rPr lang="en-IN"/>
              <a:t>• Continue with the same</a:t>
            </a:r>
          </a:p>
          <a:p>
            <a:r>
              <a:rPr lang="en-IN"/>
              <a:t>dose of antipsychotic</a:t>
            </a:r>
          </a:p>
          <a:p>
            <a:r>
              <a:rPr lang="en-IN"/>
              <a:t>medication and keep on</a:t>
            </a:r>
          </a:p>
          <a:p>
            <a:r>
              <a:rPr lang="en-IN"/>
              <a:t>monitoring the side effects</a:t>
            </a:r>
          </a:p>
        </p:txBody>
      </p:sp>
      <p:cxnSp>
        <p:nvCxnSpPr>
          <p:cNvPr id="8" name="Straight Arrow Connector 7"/>
          <p:cNvCxnSpPr/>
          <p:nvPr/>
        </p:nvCxnSpPr>
        <p:spPr>
          <a:xfrm flipH="1">
            <a:off x="5618285" y="1657351"/>
            <a:ext cx="131884" cy="109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811715" y="1657351"/>
            <a:ext cx="1931377" cy="136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Down Arrow 13"/>
          <p:cNvSpPr/>
          <p:nvPr/>
        </p:nvSpPr>
        <p:spPr>
          <a:xfrm>
            <a:off x="5002823" y="2127739"/>
            <a:ext cx="123092" cy="1037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2620108" y="3244362"/>
            <a:ext cx="5184530" cy="571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t>Non-response to treatment</a:t>
            </a:r>
            <a:endParaRPr lang="en-IN"/>
          </a:p>
        </p:txBody>
      </p:sp>
      <p:cxnSp>
        <p:nvCxnSpPr>
          <p:cNvPr id="22" name="Straight Arrow Connector 21"/>
          <p:cNvCxnSpPr/>
          <p:nvPr/>
        </p:nvCxnSpPr>
        <p:spPr>
          <a:xfrm flipH="1">
            <a:off x="2039815" y="3894992"/>
            <a:ext cx="3024554" cy="852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79230" y="4826978"/>
            <a:ext cx="3934557" cy="984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t>True Non-response</a:t>
            </a:r>
          </a:p>
          <a:p>
            <a:r>
              <a:rPr lang="en-IN" dirty="0"/>
              <a:t>• Change the antipsychotic medication</a:t>
            </a:r>
          </a:p>
        </p:txBody>
      </p:sp>
      <p:sp>
        <p:nvSpPr>
          <p:cNvPr id="27" name="Rectangle 26"/>
          <p:cNvSpPr/>
          <p:nvPr/>
        </p:nvSpPr>
        <p:spPr>
          <a:xfrm>
            <a:off x="8088923" y="3996104"/>
            <a:ext cx="3121268" cy="782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t>Evaluation</a:t>
            </a:r>
          </a:p>
          <a:p>
            <a:r>
              <a:rPr lang="en-IN" dirty="0"/>
              <a:t>• Re-evaluate the diagnosis</a:t>
            </a:r>
          </a:p>
          <a:p>
            <a:r>
              <a:rPr lang="en-IN" dirty="0"/>
              <a:t>• Medication compliance</a:t>
            </a:r>
          </a:p>
        </p:txBody>
      </p:sp>
      <p:cxnSp>
        <p:nvCxnSpPr>
          <p:cNvPr id="29" name="Straight Arrow Connector 28"/>
          <p:cNvCxnSpPr/>
          <p:nvPr/>
        </p:nvCxnSpPr>
        <p:spPr>
          <a:xfrm>
            <a:off x="5064369" y="3894992"/>
            <a:ext cx="2426677" cy="931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18286" y="4923692"/>
            <a:ext cx="5424852" cy="1521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a:t>Pseudo Non-response due to poor compliance</a:t>
            </a:r>
          </a:p>
          <a:p>
            <a:r>
              <a:rPr lang="en-US" dirty="0"/>
              <a:t>• Evaluate the causes, address same and </a:t>
            </a:r>
            <a:r>
              <a:rPr lang="en-IN" dirty="0"/>
              <a:t>ensure compliance</a:t>
            </a:r>
          </a:p>
          <a:p>
            <a:r>
              <a:rPr lang="en-US" dirty="0"/>
              <a:t>• In case of poor compliance due to intolerable</a:t>
            </a:r>
          </a:p>
          <a:p>
            <a:r>
              <a:rPr lang="en-US" dirty="0"/>
              <a:t>side effects –consider change of antipsychotic</a:t>
            </a:r>
            <a:endParaRPr lang="en-IN" dirty="0"/>
          </a:p>
        </p:txBody>
      </p:sp>
      <p:sp>
        <p:nvSpPr>
          <p:cNvPr id="31" name="Down Arrow 30"/>
          <p:cNvSpPr/>
          <p:nvPr/>
        </p:nvSpPr>
        <p:spPr>
          <a:xfrm>
            <a:off x="2039815" y="5811716"/>
            <a:ext cx="45719" cy="893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Down Arrow 31"/>
          <p:cNvSpPr/>
          <p:nvPr/>
        </p:nvSpPr>
        <p:spPr>
          <a:xfrm>
            <a:off x="7743092" y="6444762"/>
            <a:ext cx="45719" cy="237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0021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842" y="272716"/>
            <a:ext cx="11598442" cy="6416842"/>
          </a:xfrm>
        </p:spPr>
        <p:txBody>
          <a:bodyPr/>
          <a:lstStyle/>
          <a:p>
            <a:endParaRPr lang="en-IN" dirty="0"/>
          </a:p>
        </p:txBody>
      </p:sp>
      <p:sp>
        <p:nvSpPr>
          <p:cNvPr id="5" name="Rectangle 4"/>
          <p:cNvSpPr/>
          <p:nvPr/>
        </p:nvSpPr>
        <p:spPr>
          <a:xfrm>
            <a:off x="641684" y="433137"/>
            <a:ext cx="3994484" cy="1315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Failure of 2 adequate trials of</a:t>
            </a:r>
          </a:p>
          <a:p>
            <a:r>
              <a:rPr lang="en-US" sz="2400" b="1" dirty="0"/>
              <a:t>antipsychotic, one of which is SGA</a:t>
            </a:r>
          </a:p>
          <a:p>
            <a:r>
              <a:rPr lang="en-US" sz="2400" b="1" dirty="0"/>
              <a:t>- Consider Clozapine</a:t>
            </a:r>
            <a:endParaRPr lang="en-IN" sz="2400" dirty="0"/>
          </a:p>
        </p:txBody>
      </p:sp>
      <p:sp>
        <p:nvSpPr>
          <p:cNvPr id="6" name="Right Arrow 5"/>
          <p:cNvSpPr/>
          <p:nvPr/>
        </p:nvSpPr>
        <p:spPr>
          <a:xfrm>
            <a:off x="4700337" y="994611"/>
            <a:ext cx="2342147" cy="80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106653" y="433137"/>
            <a:ext cx="4716379" cy="1540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t>Adequate Response</a:t>
            </a:r>
          </a:p>
          <a:p>
            <a:r>
              <a:rPr lang="en-US" sz="2400" dirty="0"/>
              <a:t>• Continue with the same dose of</a:t>
            </a:r>
          </a:p>
          <a:p>
            <a:r>
              <a:rPr lang="en-IN" sz="2400" dirty="0"/>
              <a:t>antipsychotic medication and keep on monitoring side effects.</a:t>
            </a:r>
          </a:p>
        </p:txBody>
      </p:sp>
      <p:sp>
        <p:nvSpPr>
          <p:cNvPr id="8" name="Down Arrow 7"/>
          <p:cNvSpPr/>
          <p:nvPr/>
        </p:nvSpPr>
        <p:spPr>
          <a:xfrm>
            <a:off x="2935705" y="1748589"/>
            <a:ext cx="128337" cy="1395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898358" y="3232483"/>
            <a:ext cx="6753726" cy="2646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t>Inadequate Response to clozapine</a:t>
            </a:r>
          </a:p>
          <a:p>
            <a:r>
              <a:rPr lang="en-US" sz="2800" dirty="0"/>
              <a:t>• Consider combining clozapine with ECT</a:t>
            </a:r>
          </a:p>
          <a:p>
            <a:r>
              <a:rPr lang="en-IN" sz="2800" dirty="0"/>
              <a:t>or another antipsychotic medication</a:t>
            </a:r>
          </a:p>
          <a:p>
            <a:r>
              <a:rPr lang="en-IN" sz="2800" dirty="0"/>
              <a:t>• More intensive psychosocial intervention</a:t>
            </a:r>
          </a:p>
        </p:txBody>
      </p:sp>
    </p:spTree>
    <p:extLst>
      <p:ext uri="{BB962C8B-B14F-4D97-AF65-F5344CB8AC3E}">
        <p14:creationId xmlns:p14="http://schemas.microsoft.com/office/powerpoint/2010/main" val="184224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976" y="298937"/>
            <a:ext cx="11667393" cy="6295293"/>
          </a:xfrm>
        </p:spPr>
        <p:txBody>
          <a:bodyPr/>
          <a:lstStyle/>
          <a:p>
            <a:endParaRPr lang="en-IN" dirty="0"/>
          </a:p>
        </p:txBody>
      </p:sp>
      <p:sp>
        <p:nvSpPr>
          <p:cNvPr id="4" name="Rectangle 3"/>
          <p:cNvSpPr/>
          <p:nvPr/>
        </p:nvSpPr>
        <p:spPr>
          <a:xfrm>
            <a:off x="3050931" y="210136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1626577" y="545123"/>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633048" y="413238"/>
            <a:ext cx="11069514" cy="322677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Assessment </a:t>
            </a:r>
          </a:p>
          <a:p>
            <a:r>
              <a:rPr lang="en-US" sz="1600" dirty="0"/>
              <a:t> • Severity of illness</a:t>
            </a:r>
          </a:p>
          <a:p>
            <a:r>
              <a:rPr lang="en-US" sz="1600" dirty="0"/>
              <a:t> • Risk of harm to self and others </a:t>
            </a:r>
          </a:p>
          <a:p>
            <a:r>
              <a:rPr lang="en-US" sz="1600" dirty="0"/>
              <a:t> • Comorbid substance use/dependence</a:t>
            </a:r>
          </a:p>
          <a:p>
            <a:r>
              <a:rPr lang="en-US" sz="1600" dirty="0"/>
              <a:t> • Level of functioning </a:t>
            </a:r>
          </a:p>
          <a:p>
            <a:r>
              <a:rPr lang="en-US" sz="1600" dirty="0"/>
              <a:t> • Detailed Physical examination</a:t>
            </a:r>
          </a:p>
          <a:p>
            <a:r>
              <a:rPr lang="en-US" sz="1600" dirty="0"/>
              <a:t> • Record- blood pressure, weight and wherever indicated body mass index and waist circumference</a:t>
            </a:r>
          </a:p>
          <a:p>
            <a:r>
              <a:rPr lang="en-US" sz="1600" dirty="0"/>
              <a:t> • Mental Status Examination</a:t>
            </a:r>
          </a:p>
          <a:p>
            <a:r>
              <a:rPr lang="en-US" sz="1600" dirty="0"/>
              <a:t> • Investigations- </a:t>
            </a:r>
            <a:r>
              <a:rPr lang="en-US" sz="1600" dirty="0" err="1"/>
              <a:t>haemogram</a:t>
            </a:r>
            <a:r>
              <a:rPr lang="en-US" sz="1600" dirty="0"/>
              <a:t>, liver function test, renal function test, fasting blood glucose level, electrocardiogram (focus on </a:t>
            </a:r>
            <a:r>
              <a:rPr lang="en-US" sz="1600" dirty="0" err="1"/>
              <a:t>QTc</a:t>
            </a:r>
            <a:r>
              <a:rPr lang="en-US" sz="1600" dirty="0"/>
              <a:t>) </a:t>
            </a:r>
          </a:p>
          <a:p>
            <a:r>
              <a:rPr lang="en-US" sz="1600" dirty="0"/>
              <a:t> • Treatment history- response to previous medication trials, compliance, side effects, etc. </a:t>
            </a:r>
          </a:p>
          <a:p>
            <a:r>
              <a:rPr lang="en-US" sz="1600" dirty="0"/>
              <a:t> • Patient’s and caregivers beliefs about the cause of illness and beliefs about the treatment</a:t>
            </a:r>
          </a:p>
          <a:p>
            <a:r>
              <a:rPr lang="en-US" sz="1600" dirty="0"/>
              <a:t> • Assessment for social support, stigma, coping </a:t>
            </a:r>
          </a:p>
          <a:p>
            <a:r>
              <a:rPr lang="en-US" sz="1600"/>
              <a:t> • </a:t>
            </a:r>
            <a:r>
              <a:rPr lang="en-US" sz="1600" dirty="0"/>
              <a:t>Assessment of caregiver burden, coping and distress</a:t>
            </a:r>
            <a:endParaRPr lang="en-IN" sz="1600" dirty="0"/>
          </a:p>
        </p:txBody>
      </p:sp>
      <p:sp>
        <p:nvSpPr>
          <p:cNvPr id="7" name="Down Arrow 6"/>
          <p:cNvSpPr/>
          <p:nvPr/>
        </p:nvSpPr>
        <p:spPr>
          <a:xfrm>
            <a:off x="5899638" y="3640015"/>
            <a:ext cx="79131" cy="896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633049" y="4536831"/>
            <a:ext cx="10717818" cy="138039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Decide about treatment setting-</a:t>
            </a:r>
          </a:p>
          <a:p>
            <a:r>
              <a:rPr lang="en-US" dirty="0"/>
              <a:t>•</a:t>
            </a:r>
            <a:r>
              <a:rPr lang="en-US" b="1" dirty="0"/>
              <a:t> </a:t>
            </a:r>
            <a:r>
              <a:rPr lang="en-US" dirty="0"/>
              <a:t>Consider inpatient care in case of suicidality, severe agitation and violence, malnutrition, catatonia, patient unable to care for self to the extent that she/he requires constant supervision or support, comorbid general medical conditions making management difficult at the outpatient setting </a:t>
            </a:r>
          </a:p>
          <a:p>
            <a:r>
              <a:rPr lang="en-US" dirty="0"/>
              <a:t>• Liaison with other specialists depending on the need of the patient</a:t>
            </a:r>
            <a:endParaRPr lang="en-IN" dirty="0"/>
          </a:p>
        </p:txBody>
      </p:sp>
      <p:cxnSp>
        <p:nvCxnSpPr>
          <p:cNvPr id="11" name="Straight Arrow Connector 10"/>
          <p:cNvCxnSpPr/>
          <p:nvPr/>
        </p:nvCxnSpPr>
        <p:spPr>
          <a:xfrm flipH="1">
            <a:off x="1298448" y="5917223"/>
            <a:ext cx="4526280" cy="54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991958" y="5917223"/>
            <a:ext cx="463706" cy="675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88672" y="5917223"/>
            <a:ext cx="5396192" cy="677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852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Possible indications of use of ECT in patients of </a:t>
            </a:r>
            <a:r>
              <a:rPr lang="en-IN" sz="3600" dirty="0">
                <a:latin typeface="Arial" panose="020B0604020202020204" pitchFamily="34" charset="0"/>
                <a:cs typeface="Arial" panose="020B0604020202020204" pitchFamily="34" charset="0"/>
              </a:rPr>
              <a:t>schizophrenia</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 Catatonic symptoms</a:t>
            </a:r>
          </a:p>
          <a:p>
            <a:pPr marL="0" indent="0">
              <a:buNone/>
            </a:pPr>
            <a:r>
              <a:rPr lang="en-US" dirty="0"/>
              <a:t>• Affective symptoms</a:t>
            </a:r>
          </a:p>
          <a:p>
            <a:pPr marL="0" indent="0">
              <a:buNone/>
            </a:pPr>
            <a:r>
              <a:rPr lang="en-US" dirty="0"/>
              <a:t>• Need for rapid control of symptoms</a:t>
            </a:r>
          </a:p>
          <a:p>
            <a:pPr marL="0" indent="0">
              <a:buNone/>
            </a:pPr>
            <a:r>
              <a:rPr lang="en-US" dirty="0"/>
              <a:t>• Presence of suicidal </a:t>
            </a:r>
            <a:r>
              <a:rPr lang="en-US" dirty="0" err="1"/>
              <a:t>behaviour</a:t>
            </a:r>
            <a:r>
              <a:rPr lang="en-US" dirty="0"/>
              <a:t> which puts the life of the patient at risk</a:t>
            </a:r>
          </a:p>
          <a:p>
            <a:pPr marL="0" indent="0">
              <a:buNone/>
            </a:pPr>
            <a:r>
              <a:rPr lang="en-US" dirty="0"/>
              <a:t>• Presence of severe agitation or violence which puts the life of others at risk</a:t>
            </a:r>
          </a:p>
          <a:p>
            <a:pPr marL="0" indent="0">
              <a:buNone/>
            </a:pPr>
            <a:r>
              <a:rPr lang="en-US" dirty="0"/>
              <a:t>• Refusal to eat which puts the life of patient at risk</a:t>
            </a:r>
          </a:p>
          <a:p>
            <a:pPr marL="0" indent="0">
              <a:buNone/>
            </a:pPr>
            <a:r>
              <a:rPr lang="en-US" dirty="0"/>
              <a:t>• History of good response in the past</a:t>
            </a:r>
          </a:p>
          <a:p>
            <a:pPr marL="0" indent="0">
              <a:buNone/>
            </a:pPr>
            <a:r>
              <a:rPr lang="en-US" dirty="0"/>
              <a:t>• Patients not responding to adequate trial of an antipsychotic medication</a:t>
            </a:r>
          </a:p>
          <a:p>
            <a:pPr marL="0" indent="0">
              <a:buNone/>
            </a:pPr>
            <a:r>
              <a:rPr lang="en-US" dirty="0"/>
              <a:t>• Augmentation of partial response to antipsychotic medication</a:t>
            </a:r>
          </a:p>
          <a:p>
            <a:pPr marL="0" indent="0">
              <a:buNone/>
            </a:pPr>
            <a:r>
              <a:rPr lang="en-US" dirty="0"/>
              <a:t>• Clozapine resistant schizophrenia</a:t>
            </a:r>
          </a:p>
          <a:p>
            <a:pPr marL="0" indent="0">
              <a:buNone/>
            </a:pPr>
            <a:r>
              <a:rPr lang="en-US" dirty="0"/>
              <a:t>• Not able to tolerate antipsychotic medications</a:t>
            </a:r>
            <a:endParaRPr lang="en-IN" dirty="0"/>
          </a:p>
        </p:txBody>
      </p:sp>
    </p:spTree>
    <p:extLst>
      <p:ext uri="{BB962C8B-B14F-4D97-AF65-F5344CB8AC3E}">
        <p14:creationId xmlns:p14="http://schemas.microsoft.com/office/powerpoint/2010/main" val="1581316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640" y="365125"/>
            <a:ext cx="10297160" cy="1039469"/>
          </a:xfrm>
        </p:spPr>
        <p:txBody>
          <a:bodyPr>
            <a:normAutofit/>
          </a:bodyPr>
          <a:lstStyle/>
          <a:p>
            <a:r>
              <a:rPr lang="en-IN" sz="3600" dirty="0">
                <a:latin typeface="Arial" panose="020B0604020202020204" pitchFamily="34" charset="0"/>
                <a:cs typeface="Arial" panose="020B0604020202020204" pitchFamily="34" charset="0"/>
              </a:rPr>
              <a:t>Basic components of Psychoeducation</a:t>
            </a:r>
          </a:p>
        </p:txBody>
      </p:sp>
      <p:sp>
        <p:nvSpPr>
          <p:cNvPr id="3" name="Content Placeholder 2"/>
          <p:cNvSpPr>
            <a:spLocks noGrp="1"/>
          </p:cNvSpPr>
          <p:nvPr>
            <p:ph idx="1"/>
          </p:nvPr>
        </p:nvSpPr>
        <p:spPr>
          <a:xfrm>
            <a:off x="838200" y="1404594"/>
            <a:ext cx="10515600" cy="4772369"/>
          </a:xfrm>
        </p:spPr>
        <p:txBody>
          <a:bodyPr>
            <a:no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Assessing the knowledge of the patient and caregivers about etiology,  </a:t>
            </a:r>
            <a:r>
              <a:rPr lang="en-IN" sz="2400" dirty="0">
                <a:latin typeface="Arial" panose="020B0604020202020204" pitchFamily="34" charset="0"/>
                <a:cs typeface="Arial" panose="020B0604020202020204" pitchFamily="34" charset="0"/>
              </a:rPr>
              <a:t>treatment and prognosis</a:t>
            </a:r>
          </a:p>
          <a:p>
            <a:pPr marL="0" indent="0">
              <a:buNone/>
            </a:pPr>
            <a:r>
              <a:rPr lang="en-US" sz="2400" dirty="0">
                <a:latin typeface="Arial" panose="020B0604020202020204" pitchFamily="34" charset="0"/>
                <a:cs typeface="Arial" panose="020B0604020202020204" pitchFamily="34" charset="0"/>
              </a:rPr>
              <a:t>•  Introducing the diagnosis of schizophrenia into discussion</a:t>
            </a:r>
          </a:p>
          <a:p>
            <a:r>
              <a:rPr lang="en-US" sz="2400" dirty="0">
                <a:latin typeface="Arial" panose="020B0604020202020204" pitchFamily="34" charset="0"/>
                <a:cs typeface="Arial" panose="020B0604020202020204" pitchFamily="34" charset="0"/>
              </a:rPr>
              <a:t> Discussing about various symptom dimensions</a:t>
            </a:r>
          </a:p>
          <a:p>
            <a:r>
              <a:rPr lang="en-IN" sz="2400" dirty="0">
                <a:latin typeface="Arial" panose="020B0604020202020204" pitchFamily="34" charset="0"/>
                <a:cs typeface="Arial" panose="020B0604020202020204" pitchFamily="34" charset="0"/>
              </a:rPr>
              <a:t> Providing information about aetiology</a:t>
            </a:r>
          </a:p>
          <a:p>
            <a:r>
              <a:rPr lang="en-US" sz="2400" dirty="0">
                <a:latin typeface="Arial" panose="020B0604020202020204" pitchFamily="34" charset="0"/>
                <a:cs typeface="Arial" panose="020B0604020202020204" pitchFamily="34" charset="0"/>
              </a:rPr>
              <a:t> Providing information about treatment in terms of available options, their      efficacy, side effects, duration of use</a:t>
            </a:r>
          </a:p>
          <a:p>
            <a:r>
              <a:rPr lang="en-US" sz="2400" dirty="0">
                <a:latin typeface="Arial" panose="020B0604020202020204" pitchFamily="34" charset="0"/>
                <a:cs typeface="Arial" panose="020B0604020202020204" pitchFamily="34" charset="0"/>
              </a:rPr>
              <a:t> Discussing about importance of medication and treatment compliance</a:t>
            </a:r>
          </a:p>
          <a:p>
            <a:r>
              <a:rPr lang="en-US" sz="2400" dirty="0">
                <a:latin typeface="Arial" panose="020B0604020202020204" pitchFamily="34" charset="0"/>
                <a:cs typeface="Arial" panose="020B0604020202020204" pitchFamily="34" charset="0"/>
              </a:rPr>
              <a:t> Providing information about possible course and long term outcome</a:t>
            </a:r>
          </a:p>
        </p:txBody>
      </p:sp>
    </p:spTree>
    <p:extLst>
      <p:ext uri="{BB962C8B-B14F-4D97-AF65-F5344CB8AC3E}">
        <p14:creationId xmlns:p14="http://schemas.microsoft.com/office/powerpoint/2010/main" val="2535836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889" y="744718"/>
            <a:ext cx="10759911" cy="5432245"/>
          </a:xfrm>
        </p:spPr>
        <p:txBody>
          <a:bodyPr>
            <a:normAutofit/>
          </a:bodyPr>
          <a:lstStyle/>
          <a:p>
            <a:r>
              <a:rPr lang="en-US" sz="2400" dirty="0">
                <a:latin typeface="Arial" panose="020B0604020202020204" pitchFamily="34" charset="0"/>
                <a:cs typeface="Arial" panose="020B0604020202020204" pitchFamily="34" charset="0"/>
              </a:rPr>
              <a:t>Discussing about problems of substance abuse, marriage and other issues</a:t>
            </a:r>
          </a:p>
          <a:p>
            <a:r>
              <a:rPr lang="en-US" sz="2400" dirty="0">
                <a:latin typeface="Arial" panose="020B0604020202020204" pitchFamily="34" charset="0"/>
                <a:cs typeface="Arial" panose="020B0604020202020204" pitchFamily="34" charset="0"/>
              </a:rPr>
              <a:t> Discussing about Communication patterns, problem solving, disability </a:t>
            </a:r>
            <a:r>
              <a:rPr lang="en-IN" sz="2400" dirty="0">
                <a:latin typeface="Arial" panose="020B0604020202020204" pitchFamily="34" charset="0"/>
                <a:cs typeface="Arial" panose="020B0604020202020204" pitchFamily="34" charset="0"/>
              </a:rPr>
              <a:t>benefits</a:t>
            </a:r>
          </a:p>
          <a:p>
            <a:r>
              <a:rPr lang="en-US" sz="2400" dirty="0">
                <a:latin typeface="Arial" panose="020B0604020202020204" pitchFamily="34" charset="0"/>
                <a:cs typeface="Arial" panose="020B0604020202020204" pitchFamily="34" charset="0"/>
              </a:rPr>
              <a:t> Discussing about relapse and how to identify the early signs of relapse</a:t>
            </a:r>
          </a:p>
          <a:p>
            <a:r>
              <a:rPr lang="en-US" sz="2400" dirty="0">
                <a:latin typeface="Arial" panose="020B0604020202020204" pitchFamily="34" charset="0"/>
                <a:cs typeface="Arial" panose="020B0604020202020204" pitchFamily="34" charset="0"/>
              </a:rPr>
              <a:t> Dealing with day today stress</a:t>
            </a:r>
          </a:p>
          <a:p>
            <a:r>
              <a:rPr lang="en-IN" sz="2400" dirty="0">
                <a:latin typeface="Arial" panose="020B0604020202020204" pitchFamily="34" charset="0"/>
                <a:cs typeface="Arial" panose="020B0604020202020204" pitchFamily="34" charset="0"/>
              </a:rPr>
              <a:t> Improving insight into illness</a:t>
            </a:r>
          </a:p>
          <a:p>
            <a:r>
              <a:rPr lang="en-US" sz="2400" dirty="0">
                <a:latin typeface="Arial" panose="020B0604020202020204" pitchFamily="34" charset="0"/>
                <a:cs typeface="Arial" panose="020B0604020202020204" pitchFamily="34" charset="0"/>
              </a:rPr>
              <a:t> Handling expressed emotions and improving communication</a:t>
            </a:r>
          </a:p>
          <a:p>
            <a:r>
              <a:rPr lang="en-US" sz="2400" dirty="0">
                <a:latin typeface="Arial" panose="020B0604020202020204" pitchFamily="34" charset="0"/>
                <a:cs typeface="Arial" panose="020B0604020202020204" pitchFamily="34" charset="0"/>
              </a:rPr>
              <a:t> Enhancing adaptive coping to deal with persistent/residual symptoms</a:t>
            </a:r>
            <a:endParaRPr lang="en-IN" sz="2400" dirty="0">
              <a:latin typeface="Arial" panose="020B0604020202020204" pitchFamily="34" charset="0"/>
              <a:cs typeface="Arial" panose="020B0604020202020204" pitchFamily="34" charset="0"/>
            </a:endParaRPr>
          </a:p>
          <a:p>
            <a:endParaRPr lang="en-IN" sz="2400" dirty="0"/>
          </a:p>
        </p:txBody>
      </p:sp>
    </p:spTree>
    <p:extLst>
      <p:ext uri="{BB962C8B-B14F-4D97-AF65-F5344CB8AC3E}">
        <p14:creationId xmlns:p14="http://schemas.microsoft.com/office/powerpoint/2010/main" val="1096888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Factors associated with poor medication</a:t>
            </a:r>
            <a:br>
              <a:rPr lang="en-US" sz="3600" dirty="0">
                <a:latin typeface="Arial" panose="020B0604020202020204" pitchFamily="34" charset="0"/>
                <a:cs typeface="Arial" panose="020B0604020202020204" pitchFamily="34" charset="0"/>
              </a:rPr>
            </a:br>
            <a:r>
              <a:rPr lang="en-IN" sz="3600" dirty="0">
                <a:latin typeface="Arial" panose="020B0604020202020204" pitchFamily="34" charset="0"/>
                <a:cs typeface="Arial" panose="020B0604020202020204" pitchFamily="34" charset="0"/>
              </a:rPr>
              <a:t>compliance</a:t>
            </a:r>
          </a:p>
        </p:txBody>
      </p:sp>
      <p:sp>
        <p:nvSpPr>
          <p:cNvPr id="3" name="Content Placeholder 2"/>
          <p:cNvSpPr>
            <a:spLocks noGrp="1"/>
          </p:cNvSpPr>
          <p:nvPr>
            <p:ph idx="1"/>
          </p:nvPr>
        </p:nvSpPr>
        <p:spPr>
          <a:xfrm>
            <a:off x="838200" y="1825624"/>
            <a:ext cx="10515600" cy="4763711"/>
          </a:xfrm>
        </p:spPr>
        <p:txBody>
          <a:bodyPr>
            <a:noAutofit/>
          </a:bodyPr>
          <a:lstStyle/>
          <a:p>
            <a:r>
              <a:rPr lang="en-IN" sz="2400" b="1" dirty="0">
                <a:latin typeface="Arial" panose="020B0604020202020204" pitchFamily="34" charset="0"/>
                <a:cs typeface="Arial" panose="020B0604020202020204" pitchFamily="34" charset="0"/>
              </a:rPr>
              <a:t>Demographic risk factors</a:t>
            </a:r>
          </a:p>
          <a:p>
            <a:pPr>
              <a:buFontTx/>
              <a:buChar char="-"/>
            </a:pPr>
            <a:r>
              <a:rPr lang="en-US" sz="2400" dirty="0">
                <a:latin typeface="Arial" panose="020B0604020202020204" pitchFamily="34" charset="0"/>
                <a:cs typeface="Arial" panose="020B0604020202020204" pitchFamily="34" charset="0"/>
              </a:rPr>
              <a:t>Younger age, male gender, unemployment, lower socioeconomic status</a:t>
            </a:r>
          </a:p>
          <a:p>
            <a:pPr marL="0" indent="0">
              <a:buNone/>
            </a:pPr>
            <a:endParaRPr lang="en-US" sz="2400" dirty="0">
              <a:latin typeface="Arial" panose="020B0604020202020204" pitchFamily="34" charset="0"/>
              <a:cs typeface="Arial" panose="020B0604020202020204" pitchFamily="34" charset="0"/>
            </a:endParaRPr>
          </a:p>
          <a:p>
            <a:r>
              <a:rPr lang="en-IN" sz="2400" b="1" dirty="0">
                <a:latin typeface="Arial" panose="020B0604020202020204" pitchFamily="34" charset="0"/>
                <a:cs typeface="Arial" panose="020B0604020202020204" pitchFamily="34" charset="0"/>
              </a:rPr>
              <a:t>Patient related factors</a:t>
            </a:r>
          </a:p>
          <a:p>
            <a:pPr marL="0" indent="0">
              <a:buNone/>
            </a:pPr>
            <a:r>
              <a:rPr lang="en-US" sz="2400" dirty="0">
                <a:latin typeface="Arial" panose="020B0604020202020204" pitchFamily="34" charset="0"/>
                <a:cs typeface="Arial" panose="020B0604020202020204" pitchFamily="34" charset="0"/>
              </a:rPr>
              <a:t>-  Knowledge about illness and treatment, perceived need for</a:t>
            </a:r>
          </a:p>
          <a:p>
            <a:pPr marL="0" indent="0">
              <a:buNone/>
            </a:pPr>
            <a:r>
              <a:rPr lang="en-US" sz="2400" dirty="0">
                <a:latin typeface="Arial" panose="020B0604020202020204" pitchFamily="34" charset="0"/>
                <a:cs typeface="Arial" panose="020B0604020202020204" pitchFamily="34" charset="0"/>
              </a:rPr>
              <a:t>   treatment (insight), motivation, beliefs about treatment risks and benefits,</a:t>
            </a:r>
          </a:p>
          <a:p>
            <a:pPr marL="0" indent="0">
              <a:buNone/>
            </a:pPr>
            <a:r>
              <a:rPr lang="en-US" sz="2400" dirty="0">
                <a:latin typeface="Arial" panose="020B0604020202020204" pitchFamily="34" charset="0"/>
                <a:cs typeface="Arial" panose="020B0604020202020204" pitchFamily="34" charset="0"/>
              </a:rPr>
              <a:t>   past experiences/“transference”, past history of adherence, self‑stigma</a:t>
            </a:r>
          </a:p>
          <a:p>
            <a:pPr marL="0" indent="0">
              <a:buNone/>
            </a:pPr>
            <a:endParaRPr lang="en-US" sz="2400" dirty="0">
              <a:latin typeface="Arial" panose="020B0604020202020204" pitchFamily="34" charset="0"/>
              <a:cs typeface="Arial" panose="020B0604020202020204" pitchFamily="34" charset="0"/>
            </a:endParaRPr>
          </a:p>
          <a:p>
            <a:r>
              <a:rPr lang="en-IN" sz="2400" b="1" dirty="0">
                <a:latin typeface="Arial" panose="020B0604020202020204" pitchFamily="34" charset="0"/>
                <a:cs typeface="Arial" panose="020B0604020202020204" pitchFamily="34" charset="0"/>
              </a:rPr>
              <a:t>Social risk factors</a:t>
            </a:r>
          </a:p>
          <a:p>
            <a:pPr>
              <a:buFontTx/>
              <a:buChar char="-"/>
            </a:pPr>
            <a:r>
              <a:rPr lang="en-US" sz="2400" dirty="0">
                <a:latin typeface="Arial" panose="020B0604020202020204" pitchFamily="34" charset="0"/>
                <a:cs typeface="Arial" panose="020B0604020202020204" pitchFamily="34" charset="0"/>
              </a:rPr>
              <a:t>Living independently, poor social support, poor financial support</a:t>
            </a:r>
          </a:p>
          <a:p>
            <a:pPr marL="0" indent="0">
              <a:buNone/>
            </a:pP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01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11" y="273377"/>
            <a:ext cx="11406433" cy="6372520"/>
          </a:xfrm>
        </p:spPr>
        <p:txBody>
          <a:bodyPr>
            <a:normAutofit fontScale="92500" lnSpcReduction="20000"/>
          </a:bodyPr>
          <a:lstStyle/>
          <a:p>
            <a:r>
              <a:rPr lang="en-US" sz="2400" b="1" dirty="0">
                <a:latin typeface="Arial" panose="020B0604020202020204" pitchFamily="34" charset="0"/>
                <a:cs typeface="Arial" panose="020B0604020202020204" pitchFamily="34" charset="0"/>
              </a:rPr>
              <a:t>Clinical risk factors </a:t>
            </a:r>
          </a:p>
          <a:p>
            <a:pPr marL="0" indent="0">
              <a:buNone/>
            </a:pPr>
            <a:r>
              <a:rPr lang="en-US" sz="2400" dirty="0">
                <a:latin typeface="Arial" panose="020B0604020202020204" pitchFamily="34" charset="0"/>
                <a:cs typeface="Arial" panose="020B0604020202020204" pitchFamily="34" charset="0"/>
              </a:rPr>
              <a:t>- Poorer premorbid functioning, earlier age of onset, prior history of non‑adherence </a:t>
            </a:r>
          </a:p>
          <a:p>
            <a:endParaRPr lang="en-US" sz="22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Symptom‑related risk factors </a:t>
            </a:r>
          </a:p>
          <a:p>
            <a:pPr>
              <a:lnSpc>
                <a:spcPct val="120000"/>
              </a:lnSpc>
              <a:buFontTx/>
              <a:buChar char="-"/>
            </a:pPr>
            <a:r>
              <a:rPr lang="en-US" sz="2400" dirty="0">
                <a:latin typeface="Arial" panose="020B0604020202020204" pitchFamily="34" charset="0"/>
                <a:cs typeface="Arial" panose="020B0604020202020204" pitchFamily="34" charset="0"/>
              </a:rPr>
              <a:t>Lack of insight, paranoia, grandiose delusions, conceptual disorganization, impaired cognition, substance abuse, comorbidities, depression, refractoriness, spontaneous remissions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Treatment‑related risk factors </a:t>
            </a:r>
          </a:p>
          <a:p>
            <a:pPr>
              <a:buFontTx/>
              <a:buChar char="-"/>
            </a:pPr>
            <a:r>
              <a:rPr lang="en-US" sz="2400" dirty="0">
                <a:latin typeface="Arial" panose="020B0604020202020204" pitchFamily="34" charset="0"/>
                <a:cs typeface="Arial" panose="020B0604020202020204" pitchFamily="34" charset="0"/>
              </a:rPr>
              <a:t>Medication side effects, </a:t>
            </a:r>
          </a:p>
          <a:p>
            <a:pPr>
              <a:buFontTx/>
              <a:buChar char="-"/>
            </a:pPr>
            <a:r>
              <a:rPr lang="en-US" sz="2400" dirty="0">
                <a:latin typeface="Arial" panose="020B0604020202020204" pitchFamily="34" charset="0"/>
                <a:cs typeface="Arial" panose="020B0604020202020204" pitchFamily="34" charset="0"/>
              </a:rPr>
              <a:t>poor treatment alliance, </a:t>
            </a:r>
          </a:p>
          <a:p>
            <a:pPr>
              <a:buFontTx/>
              <a:buChar char="-"/>
            </a:pPr>
            <a:r>
              <a:rPr lang="en-US" sz="2400" dirty="0">
                <a:latin typeface="Arial" panose="020B0604020202020204" pitchFamily="34" charset="0"/>
                <a:cs typeface="Arial" panose="020B0604020202020204" pitchFamily="34" charset="0"/>
              </a:rPr>
              <a:t>complex dosing, </a:t>
            </a:r>
          </a:p>
          <a:p>
            <a:pPr>
              <a:buFontTx/>
              <a:buChar char="-"/>
            </a:pPr>
            <a:r>
              <a:rPr lang="en-US" sz="2400" dirty="0">
                <a:latin typeface="Arial" panose="020B0604020202020204" pitchFamily="34" charset="0"/>
                <a:cs typeface="Arial" panose="020B0604020202020204" pitchFamily="34" charset="0"/>
              </a:rPr>
              <a:t>negative experience of medication, </a:t>
            </a:r>
          </a:p>
          <a:p>
            <a:pPr>
              <a:buFontTx/>
              <a:buChar char="-"/>
            </a:pPr>
            <a:r>
              <a:rPr lang="en-US" sz="2400" dirty="0">
                <a:latin typeface="Arial" panose="020B0604020202020204" pitchFamily="34" charset="0"/>
                <a:cs typeface="Arial" panose="020B0604020202020204" pitchFamily="34" charset="0"/>
              </a:rPr>
              <a:t>route of administration, length of treatment, cost of treatment, number of medications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Service‑related risk factors </a:t>
            </a:r>
          </a:p>
          <a:p>
            <a:pPr>
              <a:buFontTx/>
              <a:buChar char="-"/>
            </a:pPr>
            <a:r>
              <a:rPr lang="en-US" sz="2400" dirty="0">
                <a:latin typeface="Arial" panose="020B0604020202020204" pitchFamily="34" charset="0"/>
                <a:cs typeface="Arial" panose="020B0604020202020204" pitchFamily="34" charset="0"/>
              </a:rPr>
              <a:t>High cost of medication, poor accessibility of treatment services </a:t>
            </a:r>
          </a:p>
        </p:txBody>
      </p:sp>
    </p:spTree>
    <p:extLst>
      <p:ext uri="{BB962C8B-B14F-4D97-AF65-F5344CB8AC3E}">
        <p14:creationId xmlns:p14="http://schemas.microsoft.com/office/powerpoint/2010/main" val="207137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87" y="169682"/>
            <a:ext cx="10901313" cy="6400800"/>
          </a:xfrm>
        </p:spPr>
        <p:txBody>
          <a:bodyPr>
            <a:noAutofit/>
          </a:bodyPr>
          <a:lstStyle/>
          <a:p>
            <a:pPr>
              <a:lnSpc>
                <a:spcPct val="100000"/>
              </a:lnSpc>
            </a:pPr>
            <a:r>
              <a:rPr lang="en-US" sz="2000" b="1" dirty="0">
                <a:latin typeface="Arial" panose="020B0604020202020204" pitchFamily="34" charset="0"/>
                <a:cs typeface="Arial" panose="020B0604020202020204" pitchFamily="34" charset="0"/>
              </a:rPr>
              <a:t>Family/caregivers‑related risk factors </a:t>
            </a:r>
          </a:p>
          <a:p>
            <a:pPr>
              <a:lnSpc>
                <a:spcPct val="100000"/>
              </a:lnSpc>
              <a:buFontTx/>
              <a:buChar char="-"/>
            </a:pPr>
            <a:r>
              <a:rPr lang="en-US" sz="2000" dirty="0">
                <a:latin typeface="Arial" panose="020B0604020202020204" pitchFamily="34" charset="0"/>
                <a:cs typeface="Arial" panose="020B0604020202020204" pitchFamily="34" charset="0"/>
              </a:rPr>
              <a:t>Lack of supervision, </a:t>
            </a:r>
          </a:p>
          <a:p>
            <a:pPr>
              <a:lnSpc>
                <a:spcPct val="100000"/>
              </a:lnSpc>
              <a:buFontTx/>
              <a:buChar char="-"/>
            </a:pPr>
            <a:r>
              <a:rPr lang="en-US" sz="2000" dirty="0">
                <a:latin typeface="Arial" panose="020B0604020202020204" pitchFamily="34" charset="0"/>
                <a:cs typeface="Arial" panose="020B0604020202020204" pitchFamily="34" charset="0"/>
              </a:rPr>
              <a:t>negative attitudes towards treatment,</a:t>
            </a:r>
          </a:p>
          <a:p>
            <a:pPr>
              <a:lnSpc>
                <a:spcPct val="100000"/>
              </a:lnSpc>
              <a:buFontTx/>
              <a:buChar char="-"/>
            </a:pPr>
            <a:r>
              <a:rPr lang="en-US" sz="2000" dirty="0">
                <a:latin typeface="Arial" panose="020B0604020202020204" pitchFamily="34" charset="0"/>
                <a:cs typeface="Arial" panose="020B0604020202020204" pitchFamily="34" charset="0"/>
              </a:rPr>
              <a:t> lack of knowledge about medicines,</a:t>
            </a:r>
          </a:p>
          <a:p>
            <a:pPr>
              <a:lnSpc>
                <a:spcPct val="100000"/>
              </a:lnSpc>
              <a:buFontTx/>
              <a:buChar char="-"/>
            </a:pPr>
            <a:r>
              <a:rPr lang="en-US" sz="2000" dirty="0">
                <a:latin typeface="Arial" panose="020B0604020202020204" pitchFamily="34" charset="0"/>
                <a:cs typeface="Arial" panose="020B0604020202020204" pitchFamily="34" charset="0"/>
              </a:rPr>
              <a:t> nature of relationship with patient,</a:t>
            </a:r>
          </a:p>
          <a:p>
            <a:pPr>
              <a:lnSpc>
                <a:spcPct val="100000"/>
              </a:lnSpc>
              <a:buFontTx/>
              <a:buChar char="-"/>
            </a:pPr>
            <a:r>
              <a:rPr lang="en-US" sz="2000" dirty="0">
                <a:latin typeface="Arial" panose="020B0604020202020204" pitchFamily="34" charset="0"/>
                <a:cs typeface="Arial" panose="020B0604020202020204" pitchFamily="34" charset="0"/>
              </a:rPr>
              <a:t> perceived need for treatment, beliefs about benefits and risks with continued treatment, involvement in treatment, stigma, financial constraints, support from other sources</a:t>
            </a:r>
          </a:p>
          <a:p>
            <a:pPr marL="0" indent="0">
              <a:lnSpc>
                <a:spcPct val="100000"/>
              </a:lnSpc>
              <a:buNone/>
            </a:pPr>
            <a:endParaRPr lang="en-US" sz="2000" dirty="0">
              <a:latin typeface="Arial" panose="020B0604020202020204" pitchFamily="34" charset="0"/>
              <a:cs typeface="Arial" panose="020B0604020202020204" pitchFamily="34" charset="0"/>
            </a:endParaRPr>
          </a:p>
          <a:p>
            <a:pPr>
              <a:lnSpc>
                <a:spcPct val="100000"/>
              </a:lnSpc>
            </a:pPr>
            <a:r>
              <a:rPr lang="en-US" sz="2000" b="1" dirty="0">
                <a:latin typeface="Arial" panose="020B0604020202020204" pitchFamily="34" charset="0"/>
                <a:cs typeface="Arial" panose="020B0604020202020204" pitchFamily="34" charset="0"/>
              </a:rPr>
              <a:t>Clinician/provider related factors</a:t>
            </a:r>
          </a:p>
          <a:p>
            <a:pPr>
              <a:lnSpc>
                <a:spcPct val="100000"/>
              </a:lnSpc>
              <a:buFontTx/>
              <a:buChar char="-"/>
            </a:pPr>
            <a:r>
              <a:rPr lang="en-US" sz="2000" dirty="0">
                <a:latin typeface="Arial" panose="020B0604020202020204" pitchFamily="34" charset="0"/>
                <a:cs typeface="Arial" panose="020B0604020202020204" pitchFamily="34" charset="0"/>
              </a:rPr>
              <a:t>Therapeutic alliance, frequency and nature of contact with clinicians, expected duration of treatment, </a:t>
            </a:r>
          </a:p>
          <a:p>
            <a:pPr>
              <a:lnSpc>
                <a:spcPct val="100000"/>
              </a:lnSpc>
              <a:buFontTx/>
              <a:buChar char="-"/>
            </a:pPr>
            <a:r>
              <a:rPr lang="en-US" sz="2000" dirty="0">
                <a:latin typeface="Arial" panose="020B0604020202020204" pitchFamily="34" charset="0"/>
                <a:cs typeface="Arial" panose="020B0604020202020204" pitchFamily="34" charset="0"/>
              </a:rPr>
              <a:t>duration of past treatment, </a:t>
            </a:r>
          </a:p>
          <a:p>
            <a:pPr>
              <a:lnSpc>
                <a:spcPct val="100000"/>
              </a:lnSpc>
              <a:buFontTx/>
              <a:buChar char="-"/>
            </a:pPr>
            <a:r>
              <a:rPr lang="en-US" sz="2000" dirty="0">
                <a:latin typeface="Arial" panose="020B0604020202020204" pitchFamily="34" charset="0"/>
                <a:cs typeface="Arial" panose="020B0604020202020204" pitchFamily="34" charset="0"/>
              </a:rPr>
              <a:t>accessibility to clinicians and services, reimbursement, </a:t>
            </a:r>
          </a:p>
          <a:p>
            <a:pPr>
              <a:lnSpc>
                <a:spcPct val="100000"/>
              </a:lnSpc>
              <a:buFontTx/>
              <a:buChar char="-"/>
            </a:pPr>
            <a:r>
              <a:rPr lang="en-US" sz="2000" dirty="0">
                <a:latin typeface="Arial" panose="020B0604020202020204" pitchFamily="34" charset="0"/>
                <a:cs typeface="Arial" panose="020B0604020202020204" pitchFamily="34" charset="0"/>
              </a:rPr>
              <a:t>psychoeducation and psychosocial treatment, </a:t>
            </a:r>
          </a:p>
          <a:p>
            <a:pPr>
              <a:lnSpc>
                <a:spcPct val="100000"/>
              </a:lnSpc>
              <a:buFontTx/>
              <a:buChar char="-"/>
            </a:pPr>
            <a:r>
              <a:rPr lang="en-US" sz="2000" dirty="0">
                <a:latin typeface="Arial" panose="020B0604020202020204" pitchFamily="34" charset="0"/>
                <a:cs typeface="Arial" panose="020B0604020202020204" pitchFamily="34" charset="0"/>
              </a:rPr>
              <a:t>complexity of administration</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781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31" y="258140"/>
            <a:ext cx="10241437" cy="1042759"/>
          </a:xfrm>
        </p:spPr>
        <p:txBody>
          <a:bodyPr>
            <a:normAutofit/>
          </a:bodyPr>
          <a:lstStyle/>
          <a:p>
            <a:pPr algn="ctr"/>
            <a:r>
              <a:rPr lang="en-US" sz="3600" dirty="0">
                <a:latin typeface="Arial" panose="020B0604020202020204" pitchFamily="34" charset="0"/>
                <a:cs typeface="Arial" panose="020B0604020202020204" pitchFamily="34" charset="0"/>
              </a:rPr>
              <a:t>Management in the acute phase</a:t>
            </a:r>
            <a:endParaRPr lang="en-IN"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3060" y="1300899"/>
            <a:ext cx="10910740" cy="5137608"/>
          </a:xfrm>
        </p:spPr>
        <p:txBody>
          <a:bodyPr>
            <a:normAutofit fontScale="85000" lnSpcReduction="20000"/>
          </a:bodyPr>
          <a:lstStyle/>
          <a:p>
            <a:r>
              <a:rPr lang="en-US" dirty="0">
                <a:latin typeface="Arial" panose="020B0604020202020204" pitchFamily="34" charset="0"/>
                <a:cs typeface="Arial" panose="020B0604020202020204" pitchFamily="34" charset="0"/>
              </a:rPr>
              <a:t>Comprehensive assessment (psychiatric/medical/psychosocial)</a:t>
            </a:r>
          </a:p>
          <a:p>
            <a:r>
              <a:rPr lang="en-US" dirty="0">
                <a:latin typeface="Arial" panose="020B0604020202020204" pitchFamily="34" charset="0"/>
                <a:cs typeface="Arial" panose="020B0604020202020204" pitchFamily="34" charset="0"/>
              </a:rPr>
              <a:t> Deciding on goals of treatment </a:t>
            </a:r>
          </a:p>
          <a:p>
            <a:pPr marL="0" indent="0">
              <a:buNone/>
            </a:pPr>
            <a:r>
              <a:rPr lang="en-US" dirty="0">
                <a:latin typeface="Arial" panose="020B0604020202020204" pitchFamily="34" charset="0"/>
                <a:cs typeface="Arial" panose="020B0604020202020204" pitchFamily="34" charset="0"/>
              </a:rPr>
              <a:t>Patients </a:t>
            </a:r>
          </a:p>
          <a:p>
            <a:pPr>
              <a:buFontTx/>
              <a:buChar char="-"/>
            </a:pPr>
            <a:r>
              <a:rPr lang="en-US" dirty="0">
                <a:latin typeface="Arial" panose="020B0604020202020204" pitchFamily="34" charset="0"/>
                <a:cs typeface="Arial" panose="020B0604020202020204" pitchFamily="34" charset="0"/>
              </a:rPr>
              <a:t>Eliminate/reduce symptoms of schizophrenia and improve the level of functioning Promote safety, reduce risk of harm, reduce stress </a:t>
            </a:r>
          </a:p>
          <a:p>
            <a:pPr marL="0" indent="0">
              <a:buNone/>
            </a:pPr>
            <a:r>
              <a:rPr lang="en-US" dirty="0">
                <a:latin typeface="Arial" panose="020B0604020202020204" pitchFamily="34" charset="0"/>
                <a:cs typeface="Arial" panose="020B0604020202020204" pitchFamily="34" charset="0"/>
              </a:rPr>
              <a:t>Caregivers </a:t>
            </a:r>
          </a:p>
          <a:p>
            <a:pPr>
              <a:buFontTx/>
              <a:buChar char="-"/>
            </a:pPr>
            <a:r>
              <a:rPr lang="en-US" dirty="0">
                <a:latin typeface="Arial" panose="020B0604020202020204" pitchFamily="34" charset="0"/>
                <a:cs typeface="Arial" panose="020B0604020202020204" pitchFamily="34" charset="0"/>
              </a:rPr>
              <a:t>Minimize caregiver distress</a:t>
            </a:r>
          </a:p>
          <a:p>
            <a:pPr>
              <a:buFontTx/>
              <a:buChar char="-"/>
            </a:pPr>
            <a:r>
              <a:rPr lang="en-US" dirty="0">
                <a:latin typeface="Arial" panose="020B0604020202020204" pitchFamily="34" charset="0"/>
                <a:cs typeface="Arial" panose="020B0604020202020204" pitchFamily="34" charset="0"/>
              </a:rPr>
              <a:t> Offer help to enable them to cope with the illness in their relative </a:t>
            </a:r>
          </a:p>
          <a:p>
            <a:pPr marL="0" indent="0">
              <a:buNone/>
            </a:pPr>
            <a:r>
              <a:rPr lang="en-US" dirty="0">
                <a:latin typeface="Arial" panose="020B0604020202020204" pitchFamily="34" charset="0"/>
                <a:cs typeface="Arial" panose="020B0604020202020204" pitchFamily="34" charset="0"/>
              </a:rPr>
              <a:t>Both</a:t>
            </a:r>
          </a:p>
          <a:p>
            <a:pPr>
              <a:buFontTx/>
              <a:buChar char="-"/>
            </a:pPr>
            <a:r>
              <a:rPr lang="en-US" dirty="0">
                <a:latin typeface="Arial" panose="020B0604020202020204" pitchFamily="34" charset="0"/>
                <a:cs typeface="Arial" panose="020B0604020202020204" pitchFamily="34" charset="0"/>
              </a:rPr>
              <a:t>Develop a therapeutic alliance and provide opportunities for patients and caregivers to actively engage in treatment </a:t>
            </a:r>
          </a:p>
          <a:p>
            <a:pPr>
              <a:buFontTx/>
              <a:buChar char="-"/>
            </a:pPr>
            <a:r>
              <a:rPr lang="en-US" dirty="0">
                <a:latin typeface="Arial" panose="020B0604020202020204" pitchFamily="34" charset="0"/>
                <a:cs typeface="Arial" panose="020B0604020202020204" pitchFamily="34" charset="0"/>
              </a:rPr>
              <a:t>Offer basic information and support tailored to needs of patients and caregivers </a:t>
            </a:r>
          </a:p>
          <a:p>
            <a:r>
              <a:rPr lang="en-US" dirty="0">
                <a:latin typeface="Arial" panose="020B0604020202020204" pitchFamily="34" charset="0"/>
                <a:cs typeface="Arial" panose="020B0604020202020204" pitchFamily="34" charset="0"/>
              </a:rPr>
              <a:t>Choice of treatment setting</a:t>
            </a:r>
          </a:p>
        </p:txBody>
      </p:sp>
    </p:spTree>
    <p:extLst>
      <p:ext uri="{BB962C8B-B14F-4D97-AF65-F5344CB8AC3E}">
        <p14:creationId xmlns:p14="http://schemas.microsoft.com/office/powerpoint/2010/main" val="2284717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543" y="261257"/>
            <a:ext cx="11189280" cy="6309225"/>
          </a:xfrm>
        </p:spPr>
        <p:txBody>
          <a:bodyPr>
            <a:normAutofit/>
          </a:bodyPr>
          <a:lstStyle/>
          <a:p>
            <a:r>
              <a:rPr lang="en-US" sz="2400" dirty="0">
                <a:latin typeface="Arial" panose="020B0604020202020204" pitchFamily="34" charset="0"/>
                <a:cs typeface="Arial" panose="020B0604020202020204" pitchFamily="34" charset="0"/>
              </a:rPr>
              <a:t> Antipsychotic treatment</a:t>
            </a:r>
          </a:p>
          <a:p>
            <a:pPr>
              <a:buFontTx/>
              <a:buChar char="-"/>
            </a:pPr>
            <a:r>
              <a:rPr lang="en-US" sz="2400" dirty="0">
                <a:latin typeface="Arial" panose="020B0604020202020204" pitchFamily="34" charset="0"/>
                <a:cs typeface="Arial" panose="020B0604020202020204" pitchFamily="34" charset="0"/>
              </a:rPr>
              <a:t>Choice of drug</a:t>
            </a:r>
          </a:p>
          <a:p>
            <a:pPr>
              <a:buFontTx/>
              <a:buChar char="-"/>
            </a:pPr>
            <a:r>
              <a:rPr lang="en-US" sz="2400" dirty="0">
                <a:latin typeface="Arial" panose="020B0604020202020204" pitchFamily="34" charset="0"/>
                <a:cs typeface="Arial" panose="020B0604020202020204" pitchFamily="34" charset="0"/>
              </a:rPr>
              <a:t> Dose</a:t>
            </a:r>
          </a:p>
          <a:p>
            <a:pPr>
              <a:buFontTx/>
              <a:buChar char="-"/>
            </a:pPr>
            <a:r>
              <a:rPr lang="en-US" sz="2400" dirty="0">
                <a:latin typeface="Arial" panose="020B0604020202020204" pitchFamily="34" charset="0"/>
                <a:cs typeface="Arial" panose="020B0604020202020204" pitchFamily="34" charset="0"/>
              </a:rPr>
              <a:t> Route of administration</a:t>
            </a:r>
          </a:p>
          <a:p>
            <a:pPr>
              <a:buFontTx/>
              <a:buChar char="-"/>
            </a:pPr>
            <a:r>
              <a:rPr lang="en-US" sz="2400" dirty="0">
                <a:latin typeface="Arial" panose="020B0604020202020204" pitchFamily="34" charset="0"/>
                <a:cs typeface="Arial" panose="020B0604020202020204" pitchFamily="34" charset="0"/>
              </a:rPr>
              <a:t> Duration of treatment</a:t>
            </a:r>
          </a:p>
          <a:p>
            <a:pPr>
              <a:buFontTx/>
              <a:buChar char="-"/>
            </a:pPr>
            <a:r>
              <a:rPr lang="en-US" sz="2400" dirty="0">
                <a:latin typeface="Arial" panose="020B0604020202020204" pitchFamily="34" charset="0"/>
                <a:cs typeface="Arial" panose="020B0604020202020204" pitchFamily="34" charset="0"/>
              </a:rPr>
              <a:t> Determining response or non‑response</a:t>
            </a:r>
          </a:p>
          <a:p>
            <a:pPr>
              <a:buFontTx/>
              <a:buChar char="-"/>
            </a:pPr>
            <a:r>
              <a:rPr lang="en-US" sz="2400" dirty="0">
                <a:latin typeface="Arial" panose="020B0604020202020204" pitchFamily="34" charset="0"/>
                <a:cs typeface="Arial" panose="020B0604020202020204" pitchFamily="34" charset="0"/>
              </a:rPr>
              <a:t> Combining antipsychotics</a:t>
            </a:r>
          </a:p>
          <a:p>
            <a:pPr>
              <a:buFontTx/>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Use of adjunctive medications when indicated (antidepressant, mood stabilizer, </a:t>
            </a:r>
            <a:r>
              <a:rPr lang="en-US" sz="2400" dirty="0" err="1">
                <a:latin typeface="Arial" panose="020B0604020202020204" pitchFamily="34" charset="0"/>
                <a:cs typeface="Arial" panose="020B0604020202020204" pitchFamily="34" charset="0"/>
              </a:rPr>
              <a:t>bzd</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 Use of ECT when indicated </a:t>
            </a:r>
          </a:p>
          <a:p>
            <a:r>
              <a:rPr lang="en-US" sz="2400" dirty="0">
                <a:latin typeface="Arial" panose="020B0604020202020204" pitchFamily="34" charset="0"/>
                <a:cs typeface="Arial" panose="020B0604020202020204" pitchFamily="34" charset="0"/>
              </a:rPr>
              <a:t>Psychosocial interventions‑ relatively basic and mainly for the purpose of fulfilling the goals of treatment listed above</a:t>
            </a:r>
          </a:p>
          <a:p>
            <a:r>
              <a:rPr lang="en-US" sz="2400" dirty="0">
                <a:latin typeface="Arial" panose="020B0604020202020204" pitchFamily="34" charset="0"/>
                <a:cs typeface="Arial" panose="020B0604020202020204" pitchFamily="34" charset="0"/>
              </a:rPr>
              <a:t> Planning for further treatment.</a:t>
            </a:r>
          </a:p>
          <a:p>
            <a:pPr marL="0" indent="0">
              <a:buNone/>
            </a:pP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324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Management in the continuation treatment phase</a:t>
            </a:r>
            <a:endParaRPr lang="en-IN"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731883"/>
          </a:xfrm>
        </p:spPr>
        <p:txBody>
          <a:bodyPr>
            <a:normAutofit fontScale="92500" lnSpcReduction="10000"/>
          </a:bodyPr>
          <a:lstStyle/>
          <a:p>
            <a:r>
              <a:rPr lang="en-US" dirty="0">
                <a:latin typeface="Arial" panose="020B0604020202020204" pitchFamily="34" charset="0"/>
                <a:cs typeface="Arial" panose="020B0604020202020204" pitchFamily="34" charset="0"/>
              </a:rPr>
              <a:t>Determining Goals:</a:t>
            </a:r>
          </a:p>
          <a:p>
            <a:pPr marL="514350" indent="-514350">
              <a:buAutoNum type="alphaLcParenR"/>
            </a:pPr>
            <a:r>
              <a:rPr lang="en-US" dirty="0">
                <a:latin typeface="Arial" panose="020B0604020202020204" pitchFamily="34" charset="0"/>
                <a:cs typeface="Arial" panose="020B0604020202020204" pitchFamily="34" charset="0"/>
              </a:rPr>
              <a:t>Consolidation of remission, continued reduction in symptoms and prevention of early relapse.</a:t>
            </a:r>
          </a:p>
          <a:p>
            <a:pPr marL="514350" indent="-514350">
              <a:buAutoNum type="alphaLcParenR"/>
            </a:pPr>
            <a:r>
              <a:rPr lang="en-US" dirty="0">
                <a:latin typeface="Arial" panose="020B0604020202020204" pitchFamily="34" charset="0"/>
                <a:cs typeface="Arial" panose="020B0604020202020204" pitchFamily="34" charset="0"/>
              </a:rPr>
              <a:t>Reduction in stress on patient and family by continued engagement, support and enhancing adaptation to life after discharge from hospital.</a:t>
            </a:r>
          </a:p>
          <a:p>
            <a:r>
              <a:rPr lang="en-US" dirty="0">
                <a:latin typeface="Arial" panose="020B0604020202020204" pitchFamily="34" charset="0"/>
                <a:cs typeface="Arial" panose="020B0604020202020204" pitchFamily="34" charset="0"/>
              </a:rPr>
              <a:t>Further assessment</a:t>
            </a:r>
          </a:p>
          <a:p>
            <a:r>
              <a:rPr lang="en-US" dirty="0">
                <a:latin typeface="Arial" panose="020B0604020202020204" pitchFamily="34" charset="0"/>
                <a:cs typeface="Arial" panose="020B0604020202020204" pitchFamily="34" charset="0"/>
              </a:rPr>
              <a:t> Antipsychotic treatment (continue same treatment for next 6-12 months)</a:t>
            </a:r>
          </a:p>
          <a:p>
            <a:r>
              <a:rPr lang="en-US" dirty="0">
                <a:latin typeface="Arial" panose="020B0604020202020204" pitchFamily="34" charset="0"/>
                <a:cs typeface="Arial" panose="020B0604020202020204" pitchFamily="34" charset="0"/>
              </a:rPr>
              <a:t>Psychosocial interventions </a:t>
            </a:r>
          </a:p>
          <a:p>
            <a:r>
              <a:rPr lang="en-US" dirty="0">
                <a:latin typeface="Arial" panose="020B0604020202020204" pitchFamily="34" charset="0"/>
                <a:cs typeface="Arial" panose="020B0604020202020204" pitchFamily="34" charset="0"/>
              </a:rPr>
              <a:t>Monitoring for response, side effects and treatment adherence</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22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314" y="1247171"/>
            <a:ext cx="10559143" cy="5578171"/>
          </a:xfrm>
        </p:spPr>
        <p:txBody>
          <a:bodyPr>
            <a:normAutofit/>
          </a:bodyPr>
          <a:lstStyle/>
          <a:p>
            <a:pPr marL="0" indent="0">
              <a:buNone/>
            </a:pPr>
            <a:r>
              <a:rPr lang="en-US" sz="2400" dirty="0">
                <a:latin typeface="Arial" panose="020B0604020202020204" pitchFamily="34" charset="0"/>
                <a:cs typeface="Arial" panose="020B0604020202020204" pitchFamily="34" charset="0"/>
              </a:rPr>
              <a:t>• Determining goals:</a:t>
            </a:r>
          </a:p>
          <a:p>
            <a:pPr marL="514350" indent="-514350">
              <a:buAutoNum type="alphaLcParenR"/>
            </a:pPr>
            <a:r>
              <a:rPr lang="en-US" sz="2400" dirty="0">
                <a:latin typeface="Arial" panose="020B0604020202020204" pitchFamily="34" charset="0"/>
                <a:cs typeface="Arial" panose="020B0604020202020204" pitchFamily="34" charset="0"/>
              </a:rPr>
              <a:t>Maintain/ improve functioning</a:t>
            </a:r>
          </a:p>
          <a:p>
            <a:pPr marL="514350" indent="-514350">
              <a:buAutoNum type="alphaLcParenR"/>
            </a:pPr>
            <a:r>
              <a:rPr lang="en-US" sz="2400" dirty="0">
                <a:latin typeface="Arial" panose="020B0604020202020204" pitchFamily="34" charset="0"/>
                <a:cs typeface="Arial" panose="020B0604020202020204" pitchFamily="34" charset="0"/>
              </a:rPr>
              <a:t>Improve quality of life, </a:t>
            </a:r>
            <a:r>
              <a:rPr lang="en-US" sz="2400" dirty="0" err="1">
                <a:latin typeface="Arial" panose="020B0604020202020204" pitchFamily="34" charset="0"/>
                <a:cs typeface="Arial" panose="020B0604020202020204" pitchFamily="34" charset="0"/>
              </a:rPr>
              <a:t>facilate</a:t>
            </a:r>
            <a:r>
              <a:rPr lang="en-US" sz="2400" dirty="0">
                <a:latin typeface="Arial" panose="020B0604020202020204" pitchFamily="34" charset="0"/>
                <a:cs typeface="Arial" panose="020B0604020202020204" pitchFamily="34" charset="0"/>
              </a:rPr>
              <a:t> personal recovery.</a:t>
            </a:r>
          </a:p>
          <a:p>
            <a:pPr marL="514350" indent="-514350">
              <a:buAutoNum type="alphaLcParenR"/>
            </a:pPr>
            <a:r>
              <a:rPr lang="en-US" sz="2400" dirty="0">
                <a:latin typeface="Arial" panose="020B0604020202020204" pitchFamily="34" charset="0"/>
                <a:cs typeface="Arial" panose="020B0604020202020204" pitchFamily="34" charset="0"/>
              </a:rPr>
              <a:t>Psychotic exacerbation need to be effectively treated</a:t>
            </a:r>
          </a:p>
          <a:p>
            <a:pPr marL="514350" indent="-514350">
              <a:buAutoNum type="alphaLcParenR"/>
            </a:pPr>
            <a:r>
              <a:rPr lang="en-US" sz="2400" dirty="0">
                <a:latin typeface="Arial" panose="020B0604020202020204" pitchFamily="34" charset="0"/>
                <a:cs typeface="Arial" panose="020B0604020202020204" pitchFamily="34" charset="0"/>
              </a:rPr>
              <a:t>Adverse effects: noted and managed. </a:t>
            </a:r>
          </a:p>
          <a:p>
            <a:pPr marL="0" indent="0">
              <a:buNone/>
            </a:pPr>
            <a:r>
              <a:rPr lang="en-US" sz="2400" dirty="0">
                <a:latin typeface="Arial" panose="020B0604020202020204" pitchFamily="34" charset="0"/>
                <a:cs typeface="Arial" panose="020B0604020202020204" pitchFamily="34" charset="0"/>
              </a:rPr>
              <a:t>• Re‑evaluating/modifying the treatment plan</a:t>
            </a:r>
          </a:p>
          <a:p>
            <a:pPr marL="0" indent="0">
              <a:buNone/>
            </a:pPr>
            <a:r>
              <a:rPr lang="en-US" sz="2400" dirty="0">
                <a:latin typeface="Arial" panose="020B0604020202020204" pitchFamily="34" charset="0"/>
                <a:cs typeface="Arial" panose="020B0604020202020204" pitchFamily="34" charset="0"/>
              </a:rPr>
              <a:t>• Assessments and monitoring </a:t>
            </a:r>
          </a:p>
          <a:p>
            <a:pPr marL="0" indent="0">
              <a:buNone/>
            </a:pPr>
            <a:r>
              <a:rPr lang="en-US" sz="2400" dirty="0">
                <a:latin typeface="Arial" panose="020B0604020202020204" pitchFamily="34" charset="0"/>
                <a:cs typeface="Arial" panose="020B0604020202020204" pitchFamily="34" charset="0"/>
              </a:rPr>
              <a:t>• Antipsychotic treatment ( A balance between the need to reduce side effects and need to prevent relapse)</a:t>
            </a:r>
          </a:p>
          <a:p>
            <a:pPr marL="0" indent="0">
              <a:buNone/>
            </a:pPr>
            <a:r>
              <a:rPr lang="en-US" sz="2400" dirty="0">
                <a:latin typeface="Arial" panose="020B0604020202020204" pitchFamily="34" charset="0"/>
                <a:cs typeface="Arial" panose="020B0604020202020204" pitchFamily="34" charset="0"/>
              </a:rPr>
              <a:t>• Psychosocial interventions</a:t>
            </a:r>
          </a:p>
          <a:p>
            <a:pPr marL="0" indent="0">
              <a:buNone/>
            </a:pPr>
            <a:r>
              <a:rPr lang="en-US" sz="2400" dirty="0">
                <a:latin typeface="Arial" panose="020B0604020202020204" pitchFamily="34" charset="0"/>
                <a:cs typeface="Arial" panose="020B0604020202020204" pitchFamily="34" charset="0"/>
              </a:rPr>
              <a:t>• Monitoring for response, side effects and treatment adherence</a:t>
            </a:r>
          </a:p>
          <a:p>
            <a:pPr marL="0" indent="0">
              <a:buNone/>
            </a:pPr>
            <a:r>
              <a:rPr lang="en-IN" sz="2400" dirty="0">
                <a:latin typeface="Arial" panose="020B0604020202020204" pitchFamily="34" charset="0"/>
                <a:cs typeface="Arial" panose="020B0604020202020204" pitchFamily="34" charset="0"/>
              </a:rPr>
              <a:t>• Early intervention for relapses</a:t>
            </a:r>
          </a:p>
        </p:txBody>
      </p:sp>
      <p:sp>
        <p:nvSpPr>
          <p:cNvPr id="5" name="Title 4"/>
          <p:cNvSpPr>
            <a:spLocks noGrp="1"/>
          </p:cNvSpPr>
          <p:nvPr>
            <p:ph type="title"/>
          </p:nvPr>
        </p:nvSpPr>
        <p:spPr>
          <a:xfrm>
            <a:off x="1034143" y="188155"/>
            <a:ext cx="8289449" cy="590931"/>
          </a:xfrm>
          <a:prstGeom prst="rect">
            <a:avLst/>
          </a:prstGeom>
        </p:spPr>
        <p:txBody>
          <a:bodyPr wrap="none">
            <a:spAutoFit/>
          </a:bodyPr>
          <a:lstStyle/>
          <a:p>
            <a:r>
              <a:rPr lang="en-US" sz="3600" dirty="0">
                <a:latin typeface="Arial" panose="020B0604020202020204" pitchFamily="34" charset="0"/>
                <a:cs typeface="Arial" panose="020B0604020202020204" pitchFamily="34" charset="0"/>
              </a:rPr>
              <a:t>Management in the maintenance phase</a:t>
            </a:r>
            <a:endParaRPr lang="en-I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8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904" y="557784"/>
            <a:ext cx="10978896" cy="6071616"/>
          </a:xfrm>
        </p:spPr>
        <p:txBody>
          <a:bodyPr/>
          <a:lstStyle/>
          <a:p>
            <a:endParaRPr lang="en-IN" dirty="0"/>
          </a:p>
        </p:txBody>
      </p:sp>
      <p:sp>
        <p:nvSpPr>
          <p:cNvPr id="4" name="Rectangle 3"/>
          <p:cNvSpPr/>
          <p:nvPr/>
        </p:nvSpPr>
        <p:spPr>
          <a:xfrm>
            <a:off x="1060704" y="731521"/>
            <a:ext cx="2660904" cy="5445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Pharmacological Management </a:t>
            </a:r>
          </a:p>
          <a:p>
            <a:pPr algn="ctr"/>
            <a:endParaRPr lang="en-US" sz="2000" b="1" dirty="0">
              <a:solidFill>
                <a:schemeClr val="tx1"/>
              </a:solidFill>
            </a:endParaRPr>
          </a:p>
          <a:p>
            <a:pPr algn="ctr"/>
            <a:r>
              <a:rPr lang="en-US" b="1" dirty="0">
                <a:solidFill>
                  <a:srgbClr val="FF0000"/>
                </a:solidFill>
              </a:rPr>
              <a:t> </a:t>
            </a:r>
            <a:r>
              <a:rPr lang="en-US" b="1" dirty="0">
                <a:solidFill>
                  <a:schemeClr val="bg1"/>
                </a:solidFill>
              </a:rPr>
              <a:t>Choose </a:t>
            </a:r>
            <a:r>
              <a:rPr lang="en-US" dirty="0">
                <a:solidFill>
                  <a:schemeClr val="bg1"/>
                </a:solidFill>
              </a:rPr>
              <a:t>an antipsychotic based </a:t>
            </a:r>
            <a:r>
              <a:rPr lang="en-US" dirty="0"/>
              <a:t>on </a:t>
            </a:r>
          </a:p>
          <a:p>
            <a:r>
              <a:rPr lang="en-US" dirty="0"/>
              <a:t>-Past treatment response, </a:t>
            </a:r>
          </a:p>
          <a:p>
            <a:r>
              <a:rPr lang="en-US" dirty="0"/>
              <a:t>Past history of side effects</a:t>
            </a:r>
          </a:p>
          <a:p>
            <a:r>
              <a:rPr lang="en-US" dirty="0"/>
              <a:t> Cost, </a:t>
            </a:r>
          </a:p>
          <a:p>
            <a:r>
              <a:rPr lang="en-US" dirty="0"/>
              <a:t>Comorbidity, Patient/family preference,</a:t>
            </a:r>
          </a:p>
          <a:p>
            <a:r>
              <a:rPr lang="en-US" dirty="0"/>
              <a:t> Preferred ROA, Availability,</a:t>
            </a:r>
          </a:p>
          <a:p>
            <a:r>
              <a:rPr lang="en-US" dirty="0"/>
              <a:t> Current metabolic profile,</a:t>
            </a:r>
          </a:p>
          <a:p>
            <a:r>
              <a:rPr lang="en-US" dirty="0"/>
              <a:t> Past history of Compliance,</a:t>
            </a:r>
          </a:p>
          <a:p>
            <a:r>
              <a:rPr lang="en-IN" dirty="0"/>
              <a:t>Treatment resistance</a:t>
            </a:r>
          </a:p>
        </p:txBody>
      </p:sp>
      <p:sp>
        <p:nvSpPr>
          <p:cNvPr id="5" name="Rectangle 4"/>
          <p:cNvSpPr/>
          <p:nvPr/>
        </p:nvSpPr>
        <p:spPr>
          <a:xfrm>
            <a:off x="4519245" y="731520"/>
            <a:ext cx="2757853" cy="355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Electroconvulsive therapy </a:t>
            </a:r>
          </a:p>
          <a:p>
            <a:endParaRPr lang="en-US" sz="2000" b="1" dirty="0">
              <a:solidFill>
                <a:schemeClr val="tx1"/>
              </a:solidFill>
            </a:endParaRPr>
          </a:p>
          <a:p>
            <a:r>
              <a:rPr lang="en-US" dirty="0"/>
              <a:t>• Catatonia, </a:t>
            </a:r>
          </a:p>
          <a:p>
            <a:r>
              <a:rPr lang="en-US" dirty="0"/>
              <a:t>affective symptoms, </a:t>
            </a:r>
          </a:p>
          <a:p>
            <a:r>
              <a:rPr lang="en-US" dirty="0"/>
              <a:t>rapid control of symptoms, </a:t>
            </a:r>
          </a:p>
          <a:p>
            <a:r>
              <a:rPr lang="en-US" dirty="0"/>
              <a:t>suicidality, </a:t>
            </a:r>
          </a:p>
          <a:p>
            <a:r>
              <a:rPr lang="en-US" dirty="0"/>
              <a:t>past response to ECT, augmentation etc.</a:t>
            </a:r>
            <a:endParaRPr lang="en-IN" dirty="0"/>
          </a:p>
        </p:txBody>
      </p:sp>
      <p:sp>
        <p:nvSpPr>
          <p:cNvPr id="6" name="Rectangle 5"/>
          <p:cNvSpPr/>
          <p:nvPr/>
        </p:nvSpPr>
        <p:spPr>
          <a:xfrm>
            <a:off x="8074735" y="731520"/>
            <a:ext cx="2643088" cy="2964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Non-</a:t>
            </a:r>
            <a:r>
              <a:rPr lang="fr-FR" sz="2000" b="1" dirty="0" err="1">
                <a:solidFill>
                  <a:schemeClr val="tx1"/>
                </a:solidFill>
              </a:rPr>
              <a:t>Pharmacological</a:t>
            </a:r>
            <a:r>
              <a:rPr lang="fr-FR" sz="2000" b="1" dirty="0">
                <a:solidFill>
                  <a:schemeClr val="tx1"/>
                </a:solidFill>
              </a:rPr>
              <a:t> Management </a:t>
            </a:r>
          </a:p>
          <a:p>
            <a:pPr algn="ctr"/>
            <a:endParaRPr lang="fr-FR" sz="2000" b="1" dirty="0">
              <a:solidFill>
                <a:schemeClr val="tx1"/>
              </a:solidFill>
            </a:endParaRPr>
          </a:p>
          <a:p>
            <a:r>
              <a:rPr lang="fr-FR" dirty="0"/>
              <a:t>• </a:t>
            </a:r>
            <a:r>
              <a:rPr lang="fr-FR" dirty="0" err="1"/>
              <a:t>Psychoeducation</a:t>
            </a:r>
            <a:r>
              <a:rPr lang="fr-FR" dirty="0"/>
              <a:t> </a:t>
            </a:r>
          </a:p>
          <a:p>
            <a:r>
              <a:rPr lang="fr-FR" dirty="0"/>
              <a:t>• Psychosocial intervention</a:t>
            </a:r>
            <a:endParaRPr lang="en-IN" dirty="0"/>
          </a:p>
        </p:txBody>
      </p:sp>
    </p:spTree>
    <p:extLst>
      <p:ext uri="{BB962C8B-B14F-4D97-AF65-F5344CB8AC3E}">
        <p14:creationId xmlns:p14="http://schemas.microsoft.com/office/powerpoint/2010/main" val="4070734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70" y="631371"/>
            <a:ext cx="10417629" cy="5545592"/>
          </a:xfrm>
        </p:spPr>
        <p:txBody>
          <a:bodyPr>
            <a:normAutofit/>
          </a:bodyPr>
          <a:lstStyle/>
          <a:p>
            <a:r>
              <a:rPr lang="en-US" sz="3200" dirty="0">
                <a:latin typeface="Arial" panose="020B0604020202020204" pitchFamily="34" charset="0"/>
                <a:cs typeface="Arial" panose="020B0604020202020204" pitchFamily="34" charset="0"/>
              </a:rPr>
              <a:t>Duration of treatment for receiving maintenance treatment:</a:t>
            </a:r>
          </a:p>
          <a:p>
            <a:pPr marL="0" indent="0">
              <a:buNone/>
            </a:pPr>
            <a:endParaRPr lang="en-US" sz="3200"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It depends on a number of factors and will need to be individualized. </a:t>
            </a:r>
          </a:p>
          <a:p>
            <a:pPr>
              <a:buFontTx/>
              <a:buChar char="-"/>
            </a:pPr>
            <a:r>
              <a:rPr lang="en-US" dirty="0">
                <a:latin typeface="Arial" panose="020B0604020202020204" pitchFamily="34" charset="0"/>
                <a:cs typeface="Arial" panose="020B0604020202020204" pitchFamily="34" charset="0"/>
              </a:rPr>
              <a:t>The suggested guidelines are as follows: </a:t>
            </a:r>
          </a:p>
          <a:p>
            <a:pPr marL="0" indent="0">
              <a:buNone/>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First-episode patients</a:t>
            </a:r>
            <a:r>
              <a:rPr lang="en-US" dirty="0">
                <a:latin typeface="Arial" panose="020B0604020202020204" pitchFamily="34" charset="0"/>
                <a:cs typeface="Arial" panose="020B0604020202020204" pitchFamily="34" charset="0"/>
              </a:rPr>
              <a:t>: 1-2 years of maintenance treatment </a:t>
            </a:r>
          </a:p>
          <a:p>
            <a:pPr marL="0" indent="0">
              <a:buNone/>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Patients with several episodes or exacerbations</a:t>
            </a:r>
            <a:r>
              <a:rPr lang="en-US" dirty="0">
                <a:latin typeface="Arial" panose="020B0604020202020204" pitchFamily="34" charset="0"/>
                <a:cs typeface="Arial" panose="020B0604020202020204" pitchFamily="34" charset="0"/>
              </a:rPr>
              <a:t>: 5 years or longer after the last episode</a:t>
            </a:r>
          </a:p>
          <a:p>
            <a:pPr marL="0" indent="0">
              <a:buNone/>
            </a:pPr>
            <a:r>
              <a:rPr lang="en-US" dirty="0">
                <a:latin typeface="Arial" panose="020B0604020202020204" pitchFamily="34" charset="0"/>
                <a:cs typeface="Arial" panose="020B0604020202020204" pitchFamily="34" charset="0"/>
              </a:rPr>
              <a:t> • </a:t>
            </a:r>
            <a:r>
              <a:rPr lang="en-US" u="sng" dirty="0">
                <a:latin typeface="Arial" panose="020B0604020202020204" pitchFamily="34" charset="0"/>
                <a:cs typeface="Arial" panose="020B0604020202020204" pitchFamily="34" charset="0"/>
              </a:rPr>
              <a:t>Patients with history of aggression or suicide attempts</a:t>
            </a:r>
            <a:r>
              <a:rPr lang="en-US" dirty="0">
                <a:latin typeface="Arial" panose="020B0604020202020204" pitchFamily="34" charset="0"/>
                <a:cs typeface="Arial" panose="020B0604020202020204" pitchFamily="34" charset="0"/>
              </a:rPr>
              <a:t>: for longer period or lifelong.</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85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79"/>
            <a:ext cx="10515600" cy="1546309"/>
          </a:xfrm>
        </p:spPr>
        <p:txBody>
          <a:bodyPr>
            <a:noAutofit/>
          </a:bodyPr>
          <a:lstStyle/>
          <a:p>
            <a:r>
              <a:rPr lang="en-US" sz="3600" dirty="0">
                <a:latin typeface="Arial" panose="020B0604020202020204" pitchFamily="34" charset="0"/>
                <a:cs typeface="Arial" panose="020B0604020202020204" pitchFamily="34" charset="0"/>
              </a:rPr>
              <a:t>Indications for life long/long term use of antipsychotic medications </a:t>
            </a:r>
            <a:br>
              <a:rPr lang="en-US" sz="3600" dirty="0">
                <a:latin typeface="Arial" panose="020B0604020202020204" pitchFamily="34" charset="0"/>
                <a:cs typeface="Arial" panose="020B0604020202020204" pitchFamily="34" charset="0"/>
              </a:rPr>
            </a:br>
            <a:endParaRPr lang="en-IN"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History of multiple relapses while on treatment </a:t>
            </a:r>
          </a:p>
          <a:p>
            <a:r>
              <a:rPr lang="en-US" dirty="0">
                <a:latin typeface="Arial" panose="020B0604020202020204" pitchFamily="34" charset="0"/>
                <a:cs typeface="Arial" panose="020B0604020202020204" pitchFamily="34" charset="0"/>
              </a:rPr>
              <a:t>History of relapses when the medications are tapered off</a:t>
            </a:r>
          </a:p>
          <a:p>
            <a:r>
              <a:rPr lang="en-US" dirty="0">
                <a:latin typeface="Arial" panose="020B0604020202020204" pitchFamily="34" charset="0"/>
                <a:cs typeface="Arial" panose="020B0604020202020204" pitchFamily="34" charset="0"/>
              </a:rPr>
              <a:t> History of 2 episodes in last 5 years </a:t>
            </a:r>
          </a:p>
          <a:p>
            <a:r>
              <a:rPr lang="en-US" dirty="0">
                <a:latin typeface="Arial" panose="020B0604020202020204" pitchFamily="34" charset="0"/>
                <a:cs typeface="Arial" panose="020B0604020202020204" pitchFamily="34" charset="0"/>
              </a:rPr>
              <a:t>History of suicidal attempts </a:t>
            </a:r>
          </a:p>
          <a:p>
            <a:r>
              <a:rPr lang="en-US" dirty="0">
                <a:latin typeface="Arial" panose="020B0604020202020204" pitchFamily="34" charset="0"/>
                <a:cs typeface="Arial" panose="020B0604020202020204" pitchFamily="34" charset="0"/>
              </a:rPr>
              <a:t>Presence of residual psychotic symptoms</a:t>
            </a:r>
          </a:p>
          <a:p>
            <a:r>
              <a:rPr lang="en-US" dirty="0">
                <a:latin typeface="Arial" panose="020B0604020202020204" pitchFamily="34" charset="0"/>
                <a:cs typeface="Arial" panose="020B0604020202020204" pitchFamily="34" charset="0"/>
              </a:rPr>
              <a:t> Family history of psychosis with poor outcome</a:t>
            </a:r>
          </a:p>
          <a:p>
            <a:r>
              <a:rPr lang="en-US" dirty="0">
                <a:latin typeface="Arial" panose="020B0604020202020204" pitchFamily="34" charset="0"/>
                <a:cs typeface="Arial" panose="020B0604020202020204" pitchFamily="34" charset="0"/>
              </a:rPr>
              <a:t>Comorbid substance dependence.</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61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376059" y="169944"/>
            <a:ext cx="6237514" cy="6419190"/>
          </a:xfrm>
          <a:prstGeom prst="rect">
            <a:avLst/>
          </a:prstGeom>
        </p:spPr>
      </p:pic>
      <p:sp>
        <p:nvSpPr>
          <p:cNvPr id="5" name="Rectangle 4"/>
          <p:cNvSpPr/>
          <p:nvPr/>
        </p:nvSpPr>
        <p:spPr>
          <a:xfrm>
            <a:off x="272144" y="707571"/>
            <a:ext cx="3341913" cy="488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latin typeface="Arial" panose="020B0604020202020204" pitchFamily="34" charset="0"/>
                <a:cs typeface="Arial" panose="020B0604020202020204" pitchFamily="34" charset="0"/>
              </a:rPr>
              <a:t>Targeting Nigrostriatal Dopamine D2 receptors:</a:t>
            </a:r>
          </a:p>
          <a:p>
            <a:pPr algn="ctr"/>
            <a:r>
              <a:rPr lang="en-IN" dirty="0"/>
              <a:t>Causes Motor side effects like </a:t>
            </a:r>
          </a:p>
          <a:p>
            <a:pPr marL="285750" indent="-285750">
              <a:buFont typeface="Arial" panose="020B0604020202020204" pitchFamily="34" charset="0"/>
              <a:buChar char="•"/>
            </a:pPr>
            <a:r>
              <a:rPr lang="en-IN" dirty="0"/>
              <a:t>Akathisia</a:t>
            </a:r>
          </a:p>
          <a:p>
            <a:pPr marL="285750" indent="-285750">
              <a:buFont typeface="Arial" panose="020B0604020202020204" pitchFamily="34" charset="0"/>
              <a:buChar char="•"/>
            </a:pPr>
            <a:r>
              <a:rPr lang="en-IN" dirty="0"/>
              <a:t>DIP</a:t>
            </a:r>
          </a:p>
          <a:p>
            <a:pPr marL="285750" indent="-285750">
              <a:buFont typeface="Arial" panose="020B0604020202020204" pitchFamily="34" charset="0"/>
              <a:buChar char="•"/>
            </a:pPr>
            <a:r>
              <a:rPr lang="en-IN" dirty="0"/>
              <a:t>Dystonia</a:t>
            </a:r>
          </a:p>
          <a:p>
            <a:pPr marL="285750" indent="-285750">
              <a:buFont typeface="Arial" panose="020B0604020202020204" pitchFamily="34" charset="0"/>
              <a:buChar char="•"/>
            </a:pPr>
            <a:r>
              <a:rPr lang="en-IN" dirty="0"/>
              <a:t>Tardive dyskinesia (chronic blockade of D2 receptor)</a:t>
            </a:r>
          </a:p>
        </p:txBody>
      </p:sp>
    </p:spTree>
    <p:extLst>
      <p:ext uri="{BB962C8B-B14F-4D97-AF65-F5344CB8AC3E}">
        <p14:creationId xmlns:p14="http://schemas.microsoft.com/office/powerpoint/2010/main" val="3623431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74372" y="219011"/>
            <a:ext cx="8235361" cy="6334190"/>
          </a:xfrm>
          <a:prstGeom prst="rect">
            <a:avLst/>
          </a:prstGeom>
        </p:spPr>
      </p:pic>
    </p:spTree>
    <p:extLst>
      <p:ext uri="{BB962C8B-B14F-4D97-AF65-F5344CB8AC3E}">
        <p14:creationId xmlns:p14="http://schemas.microsoft.com/office/powerpoint/2010/main" val="1694012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4587" y="740229"/>
            <a:ext cx="8786439" cy="5534706"/>
          </a:xfrm>
        </p:spPr>
      </p:pic>
    </p:spTree>
    <p:extLst>
      <p:ext uri="{BB962C8B-B14F-4D97-AF65-F5344CB8AC3E}">
        <p14:creationId xmlns:p14="http://schemas.microsoft.com/office/powerpoint/2010/main" val="3797276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680" y="100965"/>
            <a:ext cx="10368280" cy="386715"/>
          </a:xfrm>
        </p:spPr>
        <p:txBody>
          <a:bodyPr>
            <a:normAutofit fontScale="90000"/>
          </a:bodyPr>
          <a:lstStyle/>
          <a:p>
            <a:pPr algn="ctr"/>
            <a:r>
              <a:rPr lang="en-IN" sz="2800" dirty="0">
                <a:latin typeface="Arial" panose="020B0604020202020204" pitchFamily="34" charset="0"/>
                <a:cs typeface="Arial" panose="020B0604020202020204" pitchFamily="34" charset="0"/>
              </a:rPr>
              <a:t>Most common Extrapyramidal symptoms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4318331"/>
              </p:ext>
            </p:extLst>
          </p:nvPr>
        </p:nvGraphicFramePr>
        <p:xfrm>
          <a:off x="172720" y="575944"/>
          <a:ext cx="11816080" cy="6180455"/>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373701427"/>
                    </a:ext>
                  </a:extLst>
                </a:gridCol>
                <a:gridCol w="2489200">
                  <a:extLst>
                    <a:ext uri="{9D8B030D-6E8A-4147-A177-3AD203B41FA5}">
                      <a16:colId xmlns:a16="http://schemas.microsoft.com/office/drawing/2014/main" val="4054057503"/>
                    </a:ext>
                  </a:extLst>
                </a:gridCol>
                <a:gridCol w="2418080">
                  <a:extLst>
                    <a:ext uri="{9D8B030D-6E8A-4147-A177-3AD203B41FA5}">
                      <a16:colId xmlns:a16="http://schemas.microsoft.com/office/drawing/2014/main" val="565694881"/>
                    </a:ext>
                  </a:extLst>
                </a:gridCol>
                <a:gridCol w="2550160">
                  <a:extLst>
                    <a:ext uri="{9D8B030D-6E8A-4147-A177-3AD203B41FA5}">
                      <a16:colId xmlns:a16="http://schemas.microsoft.com/office/drawing/2014/main" val="127980147"/>
                    </a:ext>
                  </a:extLst>
                </a:gridCol>
                <a:gridCol w="3190240">
                  <a:extLst>
                    <a:ext uri="{9D8B030D-6E8A-4147-A177-3AD203B41FA5}">
                      <a16:colId xmlns:a16="http://schemas.microsoft.com/office/drawing/2014/main" val="4239366676"/>
                    </a:ext>
                  </a:extLst>
                </a:gridCol>
              </a:tblGrid>
              <a:tr h="1295902">
                <a:tc>
                  <a:txBody>
                    <a:bodyPr/>
                    <a:lstStyle/>
                    <a:p>
                      <a:endParaRPr lang="en-IN" dirty="0"/>
                    </a:p>
                  </a:txBody>
                  <a:tcPr/>
                </a:tc>
                <a:tc>
                  <a:txBody>
                    <a:bodyPr/>
                    <a:lstStyle/>
                    <a:p>
                      <a:r>
                        <a:rPr lang="en-IN" dirty="0"/>
                        <a:t>Dystonia (uncontrolled muscular spasm)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a:t>Pseudoparkinsonism</a:t>
                      </a:r>
                      <a:r>
                        <a:rPr lang="en-IN" dirty="0"/>
                        <a:t> (bradykinesia, tremor, etc.)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Akathisia (restlessness) </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Tardive dyskinesia (abnormal movements) </a:t>
                      </a:r>
                    </a:p>
                    <a:p>
                      <a:endParaRPr lang="en-IN" dirty="0"/>
                    </a:p>
                    <a:p>
                      <a:endParaRPr lang="en-IN" dirty="0"/>
                    </a:p>
                  </a:txBody>
                  <a:tcPr/>
                </a:tc>
                <a:extLst>
                  <a:ext uri="{0D108BD9-81ED-4DB2-BD59-A6C34878D82A}">
                    <a16:rowId xmlns:a16="http://schemas.microsoft.com/office/drawing/2014/main" val="194762988"/>
                  </a:ext>
                </a:extLst>
              </a:tr>
              <a:tr h="4884553">
                <a:tc>
                  <a:txBody>
                    <a:bodyPr/>
                    <a:lstStyle/>
                    <a:p>
                      <a:r>
                        <a:rPr lang="en-IN" dirty="0"/>
                        <a:t>Signs and </a:t>
                      </a:r>
                    </a:p>
                    <a:p>
                      <a:r>
                        <a:rPr lang="en-IN" dirty="0"/>
                        <a:t>symptoms </a:t>
                      </a:r>
                    </a:p>
                  </a:txBody>
                  <a:tcPr/>
                </a:tc>
                <a:tc>
                  <a:txBody>
                    <a:bodyPr/>
                    <a:lstStyle/>
                    <a:p>
                      <a:r>
                        <a:rPr lang="en-US" dirty="0"/>
                        <a:t>Muscle spasm in any part of the body, e.g.: </a:t>
                      </a:r>
                    </a:p>
                    <a:p>
                      <a:r>
                        <a:rPr lang="en-US" dirty="0"/>
                        <a:t>■ eyes rolling upwards (oculogyric crisis) </a:t>
                      </a:r>
                    </a:p>
                    <a:p>
                      <a:r>
                        <a:rPr lang="en-US" dirty="0"/>
                        <a:t>■ head and neck twisted to the side (torticollis)</a:t>
                      </a:r>
                    </a:p>
                    <a:p>
                      <a:r>
                        <a:rPr lang="en-US" dirty="0"/>
                        <a:t> -</a:t>
                      </a:r>
                      <a:r>
                        <a:rPr lang="en-US" baseline="0" dirty="0"/>
                        <a:t> </a:t>
                      </a:r>
                      <a:r>
                        <a:rPr lang="en-US" dirty="0"/>
                        <a:t>The patient may be unable to swallow or speak clearly. </a:t>
                      </a:r>
                    </a:p>
                    <a:p>
                      <a:pPr marL="285750" indent="-285750">
                        <a:buFontTx/>
                        <a:buChar char="-"/>
                      </a:pPr>
                      <a:r>
                        <a:rPr lang="en-US" dirty="0"/>
                        <a:t>In extreme cases, the back may arch or the jaw dislocate </a:t>
                      </a:r>
                    </a:p>
                  </a:txBody>
                  <a:tcPr/>
                </a:tc>
                <a:tc>
                  <a:txBody>
                    <a:bodyPr/>
                    <a:lstStyle/>
                    <a:p>
                      <a:r>
                        <a:rPr lang="en-IN" dirty="0"/>
                        <a:t>■ Tremor and/or rigidity </a:t>
                      </a:r>
                    </a:p>
                    <a:p>
                      <a:r>
                        <a:rPr lang="en-IN" dirty="0"/>
                        <a:t>■ Bradykinesia (decreased facial expression, flat monotone voice, slow body movements, inability to initiate movement) </a:t>
                      </a:r>
                    </a:p>
                    <a:p>
                      <a:r>
                        <a:rPr lang="en-IN" dirty="0"/>
                        <a:t>■ </a:t>
                      </a:r>
                      <a:r>
                        <a:rPr lang="en-IN" dirty="0" err="1"/>
                        <a:t>Bradyphrenia</a:t>
                      </a:r>
                      <a:r>
                        <a:rPr lang="en-IN" dirty="0"/>
                        <a:t> (slowed thinking) </a:t>
                      </a:r>
                    </a:p>
                    <a:p>
                      <a:r>
                        <a:rPr lang="en-IN" dirty="0"/>
                        <a:t>■ Salivation </a:t>
                      </a:r>
                      <a:r>
                        <a:rPr lang="en-IN" dirty="0" err="1"/>
                        <a:t>Pseudoparkinsonism</a:t>
                      </a:r>
                      <a:r>
                        <a:rPr lang="en-IN" dirty="0"/>
                        <a:t> can be mistaken for depression or the negative symptoms of schizophrenia </a:t>
                      </a:r>
                    </a:p>
                  </a:txBody>
                  <a:tcPr/>
                </a:tc>
                <a:tc>
                  <a:txBody>
                    <a:bodyPr/>
                    <a:lstStyle/>
                    <a:p>
                      <a:r>
                        <a:rPr lang="en-US" dirty="0"/>
                        <a:t>A subjectively unpleasant state of inner restlessness where there is a strong desire or compulsion to move, e.g.: ■ foot stamping when seated </a:t>
                      </a:r>
                    </a:p>
                    <a:p>
                      <a:r>
                        <a:rPr lang="en-US" dirty="0"/>
                        <a:t>■ constantly crossing/uncrossing legs ■ rocking from foot to foot</a:t>
                      </a:r>
                    </a:p>
                    <a:p>
                      <a:r>
                        <a:rPr lang="en-US" dirty="0"/>
                        <a:t> ■ constantly pacing up and down </a:t>
                      </a:r>
                    </a:p>
                  </a:txBody>
                  <a:tcPr/>
                </a:tc>
                <a:tc>
                  <a:txBody>
                    <a:bodyPr/>
                    <a:lstStyle/>
                    <a:p>
                      <a:r>
                        <a:rPr lang="en-US" dirty="0"/>
                        <a:t>A wide variety of movements can occur such as:</a:t>
                      </a:r>
                    </a:p>
                    <a:p>
                      <a:r>
                        <a:rPr lang="en-US" dirty="0"/>
                        <a:t> ■ lip smacking or chewing</a:t>
                      </a:r>
                    </a:p>
                    <a:p>
                      <a:r>
                        <a:rPr lang="en-US" dirty="0"/>
                        <a:t> ■ tongue protrusion (fly catching) </a:t>
                      </a:r>
                    </a:p>
                    <a:p>
                      <a:r>
                        <a:rPr lang="en-US" dirty="0"/>
                        <a:t>■ </a:t>
                      </a:r>
                      <a:r>
                        <a:rPr lang="en-US" dirty="0" err="1"/>
                        <a:t>Choreiform</a:t>
                      </a:r>
                      <a:r>
                        <a:rPr lang="en-US" dirty="0"/>
                        <a:t> hand movements (pill rolling or piano playing) </a:t>
                      </a:r>
                    </a:p>
                    <a:p>
                      <a:r>
                        <a:rPr lang="en-US" dirty="0"/>
                        <a:t>■ pelvic thrusting </a:t>
                      </a:r>
                    </a:p>
                    <a:p>
                      <a:endParaRPr lang="en-US" dirty="0"/>
                    </a:p>
                    <a:p>
                      <a:r>
                        <a:rPr lang="en-US" dirty="0"/>
                        <a:t>- Severe orofacial movements can lead to difficulty speaking, eating or breathing. </a:t>
                      </a:r>
                    </a:p>
                    <a:p>
                      <a:r>
                        <a:rPr lang="en-US" dirty="0"/>
                        <a:t>- Movements are worse when under stress </a:t>
                      </a:r>
                      <a:endParaRPr lang="en-IN" dirty="0"/>
                    </a:p>
                  </a:txBody>
                  <a:tcPr/>
                </a:tc>
                <a:extLst>
                  <a:ext uri="{0D108BD9-81ED-4DB2-BD59-A6C34878D82A}">
                    <a16:rowId xmlns:a16="http://schemas.microsoft.com/office/drawing/2014/main" val="597320763"/>
                  </a:ext>
                </a:extLst>
              </a:tr>
            </a:tbl>
          </a:graphicData>
        </a:graphic>
      </p:graphicFrame>
    </p:spTree>
    <p:extLst>
      <p:ext uri="{BB962C8B-B14F-4D97-AF65-F5344CB8AC3E}">
        <p14:creationId xmlns:p14="http://schemas.microsoft.com/office/powerpoint/2010/main" val="39568169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6481332"/>
              </p:ext>
            </p:extLst>
          </p:nvPr>
        </p:nvGraphicFramePr>
        <p:xfrm>
          <a:off x="184727" y="253999"/>
          <a:ext cx="11723111" cy="5721927"/>
        </p:xfrm>
        <a:graphic>
          <a:graphicData uri="http://schemas.openxmlformats.org/drawingml/2006/table">
            <a:tbl>
              <a:tblPr firstRow="1" bandRow="1">
                <a:tableStyleId>{5C22544A-7EE6-4342-B048-85BDC9FD1C3A}</a:tableStyleId>
              </a:tblPr>
              <a:tblGrid>
                <a:gridCol w="1437036">
                  <a:extLst>
                    <a:ext uri="{9D8B030D-6E8A-4147-A177-3AD203B41FA5}">
                      <a16:colId xmlns:a16="http://schemas.microsoft.com/office/drawing/2014/main" val="3833049794"/>
                    </a:ext>
                  </a:extLst>
                </a:gridCol>
                <a:gridCol w="2426174">
                  <a:extLst>
                    <a:ext uri="{9D8B030D-6E8A-4147-A177-3AD203B41FA5}">
                      <a16:colId xmlns:a16="http://schemas.microsoft.com/office/drawing/2014/main" val="3272328977"/>
                    </a:ext>
                  </a:extLst>
                </a:gridCol>
                <a:gridCol w="2813547">
                  <a:extLst>
                    <a:ext uri="{9D8B030D-6E8A-4147-A177-3AD203B41FA5}">
                      <a16:colId xmlns:a16="http://schemas.microsoft.com/office/drawing/2014/main" val="2336226136"/>
                    </a:ext>
                  </a:extLst>
                </a:gridCol>
                <a:gridCol w="2426174">
                  <a:extLst>
                    <a:ext uri="{9D8B030D-6E8A-4147-A177-3AD203B41FA5}">
                      <a16:colId xmlns:a16="http://schemas.microsoft.com/office/drawing/2014/main" val="2242675198"/>
                    </a:ext>
                  </a:extLst>
                </a:gridCol>
                <a:gridCol w="2620180">
                  <a:extLst>
                    <a:ext uri="{9D8B030D-6E8A-4147-A177-3AD203B41FA5}">
                      <a16:colId xmlns:a16="http://schemas.microsoft.com/office/drawing/2014/main" val="4008249832"/>
                    </a:ext>
                  </a:extLst>
                </a:gridCol>
              </a:tblGrid>
              <a:tr h="1059616">
                <a:tc>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Dystonia (uncontrolled muscular spasm)</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a:t>Pseudoparkinsonism</a:t>
                      </a:r>
                      <a:r>
                        <a:rPr lang="en-IN" dirty="0"/>
                        <a:t> (bradykinesia, tremor, etc.)</a:t>
                      </a:r>
                    </a:p>
                    <a:p>
                      <a:endParaRPr lang="en-IN" dirty="0"/>
                    </a:p>
                  </a:txBody>
                  <a:tcPr/>
                </a:tc>
                <a:tc>
                  <a:txBody>
                    <a:bodyPr/>
                    <a:lstStyle/>
                    <a:p>
                      <a:r>
                        <a:rPr lang="en-IN" dirty="0"/>
                        <a:t>Akathisia (restlessness)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Tardive dyskinesia (abnormal movements) </a:t>
                      </a:r>
                    </a:p>
                    <a:p>
                      <a:endParaRPr lang="en-IN" dirty="0"/>
                    </a:p>
                  </a:txBody>
                  <a:tcPr/>
                </a:tc>
                <a:extLst>
                  <a:ext uri="{0D108BD9-81ED-4DB2-BD59-A6C34878D82A}">
                    <a16:rowId xmlns:a16="http://schemas.microsoft.com/office/drawing/2014/main" val="1237329179"/>
                  </a:ext>
                </a:extLst>
              </a:tr>
              <a:tr h="1059616">
                <a:tc>
                  <a:txBody>
                    <a:bodyPr/>
                    <a:lstStyle/>
                    <a:p>
                      <a:r>
                        <a:rPr lang="en-IN" dirty="0"/>
                        <a:t>Rating scales</a:t>
                      </a:r>
                    </a:p>
                  </a:txBody>
                  <a:tcPr/>
                </a:tc>
                <a:tc>
                  <a:txBody>
                    <a:bodyPr/>
                    <a:lstStyle/>
                    <a:p>
                      <a:r>
                        <a:rPr lang="en-US" dirty="0"/>
                        <a:t>No specific scale Small component of general EPS </a:t>
                      </a:r>
                      <a:r>
                        <a:rPr lang="en-IN" dirty="0"/>
                        <a:t>scales</a:t>
                      </a:r>
                    </a:p>
                  </a:txBody>
                  <a:tcPr/>
                </a:tc>
                <a:tc>
                  <a:txBody>
                    <a:bodyPr/>
                    <a:lstStyle/>
                    <a:p>
                      <a:r>
                        <a:rPr lang="en-IN" dirty="0"/>
                        <a:t>Simpson–Angus EPS Rating Scale </a:t>
                      </a:r>
                    </a:p>
                  </a:txBody>
                  <a:tcPr/>
                </a:tc>
                <a:tc>
                  <a:txBody>
                    <a:bodyPr/>
                    <a:lstStyle/>
                    <a:p>
                      <a:r>
                        <a:rPr lang="en-IN" dirty="0"/>
                        <a:t>Barnes Akathisia Scale</a:t>
                      </a:r>
                    </a:p>
                  </a:txBody>
                  <a:tcPr/>
                </a:tc>
                <a:tc>
                  <a:txBody>
                    <a:bodyPr/>
                    <a:lstStyle/>
                    <a:p>
                      <a:r>
                        <a:rPr lang="en-US" dirty="0"/>
                        <a:t>Abnormal Involuntary Movement Scale  (AIMS)</a:t>
                      </a:r>
                      <a:endParaRPr lang="en-IN" dirty="0"/>
                    </a:p>
                  </a:txBody>
                  <a:tcPr/>
                </a:tc>
                <a:extLst>
                  <a:ext uri="{0D108BD9-81ED-4DB2-BD59-A6C34878D82A}">
                    <a16:rowId xmlns:a16="http://schemas.microsoft.com/office/drawing/2014/main" val="1961537794"/>
                  </a:ext>
                </a:extLst>
              </a:tr>
              <a:tr h="3602695">
                <a:tc>
                  <a:txBody>
                    <a:bodyPr/>
                    <a:lstStyle/>
                    <a:p>
                      <a:r>
                        <a:rPr lang="en-IN" dirty="0"/>
                        <a:t>Prevalence (with older drugs)</a:t>
                      </a:r>
                    </a:p>
                  </a:txBody>
                  <a:tcPr/>
                </a:tc>
                <a:tc>
                  <a:txBody>
                    <a:bodyPr/>
                    <a:lstStyle/>
                    <a:p>
                      <a:r>
                        <a:rPr lang="en-US" dirty="0"/>
                        <a:t>Approximately 10%, </a:t>
                      </a:r>
                    </a:p>
                    <a:p>
                      <a:r>
                        <a:rPr lang="en-US" dirty="0"/>
                        <a:t>but more common:</a:t>
                      </a:r>
                    </a:p>
                    <a:p>
                      <a:r>
                        <a:rPr lang="en-US" dirty="0"/>
                        <a:t> ■ in young males </a:t>
                      </a:r>
                    </a:p>
                    <a:p>
                      <a:r>
                        <a:rPr lang="en-US" dirty="0"/>
                        <a:t>■ in the</a:t>
                      </a:r>
                      <a:r>
                        <a:rPr lang="en-US" baseline="0" dirty="0"/>
                        <a:t> </a:t>
                      </a:r>
                    </a:p>
                    <a:p>
                      <a:r>
                        <a:rPr lang="en-US" dirty="0"/>
                        <a:t>neuroleptic‐naïve </a:t>
                      </a:r>
                    </a:p>
                    <a:p>
                      <a:r>
                        <a:rPr lang="en-US" dirty="0"/>
                        <a:t>■ with high‐potency drugs (e.g. haloperidol) Dystonic reactions are rare in the elderly</a:t>
                      </a:r>
                      <a:endParaRPr lang="en-IN" dirty="0"/>
                    </a:p>
                  </a:txBody>
                  <a:tcPr/>
                </a:tc>
                <a:tc>
                  <a:txBody>
                    <a:bodyPr/>
                    <a:lstStyle/>
                    <a:p>
                      <a:r>
                        <a:rPr lang="en-IN" dirty="0"/>
                        <a:t>Approximately 20%</a:t>
                      </a:r>
                      <a:r>
                        <a:rPr lang="en-US" dirty="0"/>
                        <a:t>but more common in: </a:t>
                      </a:r>
                    </a:p>
                    <a:p>
                      <a:r>
                        <a:rPr lang="en-US" dirty="0"/>
                        <a:t>■ elderly females</a:t>
                      </a:r>
                    </a:p>
                    <a:p>
                      <a:r>
                        <a:rPr lang="en-US" dirty="0"/>
                        <a:t> ■ those with pre‐existing neurological damage (head injury, stroke, etc.) </a:t>
                      </a:r>
                      <a:endParaRPr lang="en-IN" dirty="0"/>
                    </a:p>
                  </a:txBody>
                  <a:tcPr/>
                </a:tc>
                <a:tc>
                  <a:txBody>
                    <a:bodyPr/>
                    <a:lstStyle/>
                    <a:p>
                      <a:r>
                        <a:rPr lang="en-IN" dirty="0"/>
                        <a:t>Wide variation but approximately 25% for acute akathisia with FGAs; </a:t>
                      </a:r>
                    </a:p>
                    <a:p>
                      <a:r>
                        <a:rPr lang="en-IN" dirty="0"/>
                        <a:t>- Lower with SGAs In decreasing order: aripiprazole, risperidone, olanzapine, quetiapine and clozapine</a:t>
                      </a:r>
                    </a:p>
                  </a:txBody>
                  <a:tcPr/>
                </a:tc>
                <a:tc>
                  <a:txBody>
                    <a:bodyPr/>
                    <a:lstStyle/>
                    <a:p>
                      <a:r>
                        <a:rPr lang="en-US" dirty="0"/>
                        <a:t>5% of patients per year of antipsychotic exposure. More common in: </a:t>
                      </a:r>
                    </a:p>
                    <a:p>
                      <a:r>
                        <a:rPr lang="en-US" dirty="0"/>
                        <a:t>■ elderly females </a:t>
                      </a:r>
                    </a:p>
                    <a:p>
                      <a:r>
                        <a:rPr lang="en-US" dirty="0"/>
                        <a:t>■ those with affective illness </a:t>
                      </a:r>
                    </a:p>
                    <a:p>
                      <a:r>
                        <a:rPr lang="en-US" dirty="0"/>
                        <a:t>■ those who have had acute EPS early in treatment TD may be associated with neurocognitive deficits </a:t>
                      </a:r>
                      <a:endParaRPr lang="en-IN" dirty="0"/>
                    </a:p>
                  </a:txBody>
                  <a:tcPr/>
                </a:tc>
                <a:extLst>
                  <a:ext uri="{0D108BD9-81ED-4DB2-BD59-A6C34878D82A}">
                    <a16:rowId xmlns:a16="http://schemas.microsoft.com/office/drawing/2014/main" val="4049904724"/>
                  </a:ext>
                </a:extLst>
              </a:tr>
            </a:tbl>
          </a:graphicData>
        </a:graphic>
      </p:graphicFrame>
    </p:spTree>
    <p:extLst>
      <p:ext uri="{BB962C8B-B14F-4D97-AF65-F5344CB8AC3E}">
        <p14:creationId xmlns:p14="http://schemas.microsoft.com/office/powerpoint/2010/main" val="1274643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88662338"/>
              </p:ext>
            </p:extLst>
          </p:nvPr>
        </p:nvGraphicFramePr>
        <p:xfrm>
          <a:off x="672116" y="292231"/>
          <a:ext cx="10206417" cy="5898524"/>
        </p:xfrm>
        <a:graphic>
          <a:graphicData uri="http://schemas.openxmlformats.org/drawingml/2006/table">
            <a:tbl>
              <a:tblPr firstRow="1" bandRow="1">
                <a:tableStyleId>{5C22544A-7EE6-4342-B048-85BDC9FD1C3A}</a:tableStyleId>
              </a:tblPr>
              <a:tblGrid>
                <a:gridCol w="1582089">
                  <a:extLst>
                    <a:ext uri="{9D8B030D-6E8A-4147-A177-3AD203B41FA5}">
                      <a16:colId xmlns:a16="http://schemas.microsoft.com/office/drawing/2014/main" val="1271697622"/>
                    </a:ext>
                  </a:extLst>
                </a:gridCol>
                <a:gridCol w="2393209">
                  <a:extLst>
                    <a:ext uri="{9D8B030D-6E8A-4147-A177-3AD203B41FA5}">
                      <a16:colId xmlns:a16="http://schemas.microsoft.com/office/drawing/2014/main" val="3747175014"/>
                    </a:ext>
                  </a:extLst>
                </a:gridCol>
                <a:gridCol w="2036190">
                  <a:extLst>
                    <a:ext uri="{9D8B030D-6E8A-4147-A177-3AD203B41FA5}">
                      <a16:colId xmlns:a16="http://schemas.microsoft.com/office/drawing/2014/main" val="1028071328"/>
                    </a:ext>
                  </a:extLst>
                </a:gridCol>
                <a:gridCol w="2799761">
                  <a:extLst>
                    <a:ext uri="{9D8B030D-6E8A-4147-A177-3AD203B41FA5}">
                      <a16:colId xmlns:a16="http://schemas.microsoft.com/office/drawing/2014/main" val="665013897"/>
                    </a:ext>
                  </a:extLst>
                </a:gridCol>
                <a:gridCol w="1395168">
                  <a:extLst>
                    <a:ext uri="{9D8B030D-6E8A-4147-A177-3AD203B41FA5}">
                      <a16:colId xmlns:a16="http://schemas.microsoft.com/office/drawing/2014/main" val="2573295113"/>
                    </a:ext>
                  </a:extLst>
                </a:gridCol>
              </a:tblGrid>
              <a:tr h="1187778">
                <a:tc>
                  <a:txBody>
                    <a:bodyPr/>
                    <a:lstStyle/>
                    <a:p>
                      <a:endParaRPr lang="en-IN" dirty="0"/>
                    </a:p>
                  </a:txBody>
                  <a:tcPr/>
                </a:tc>
                <a:tc>
                  <a:txBody>
                    <a:bodyPr/>
                    <a:lstStyle/>
                    <a:p>
                      <a:r>
                        <a:rPr lang="en-IN" dirty="0"/>
                        <a:t>Dystonia (uncontrolled muscular spasm)</a:t>
                      </a:r>
                    </a:p>
                  </a:txBody>
                  <a:tcPr/>
                </a:tc>
                <a:tc>
                  <a:txBody>
                    <a:bodyPr/>
                    <a:lstStyle/>
                    <a:p>
                      <a:r>
                        <a:rPr lang="en-IN" dirty="0" err="1"/>
                        <a:t>Pseudoparkinsonism</a:t>
                      </a:r>
                      <a:r>
                        <a:rPr lang="en-IN" dirty="0"/>
                        <a:t> (bradykinesia, tremor, etc.)</a:t>
                      </a:r>
                    </a:p>
                  </a:txBody>
                  <a:tcPr/>
                </a:tc>
                <a:tc>
                  <a:txBody>
                    <a:bodyPr/>
                    <a:lstStyle/>
                    <a:p>
                      <a:r>
                        <a:rPr lang="en-IN" dirty="0"/>
                        <a:t>Akathisia (restlessness)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Tardive dyskinesia (abnormal movements) </a:t>
                      </a:r>
                    </a:p>
                    <a:p>
                      <a:endParaRPr lang="en-IN" dirty="0"/>
                    </a:p>
                  </a:txBody>
                  <a:tcPr/>
                </a:tc>
                <a:extLst>
                  <a:ext uri="{0D108BD9-81ED-4DB2-BD59-A6C34878D82A}">
                    <a16:rowId xmlns:a16="http://schemas.microsoft.com/office/drawing/2014/main" val="3905107382"/>
                  </a:ext>
                </a:extLst>
              </a:tr>
              <a:tr h="4435484">
                <a:tc>
                  <a:txBody>
                    <a:bodyPr/>
                    <a:lstStyle/>
                    <a:p>
                      <a:r>
                        <a:rPr lang="en-IN" dirty="0"/>
                        <a:t>Time taken to develop</a:t>
                      </a:r>
                    </a:p>
                  </a:txBody>
                  <a:tcPr/>
                </a:tc>
                <a:tc>
                  <a:txBody>
                    <a:bodyPr/>
                    <a:lstStyle/>
                    <a:p>
                      <a:r>
                        <a:rPr lang="en-US" dirty="0"/>
                        <a:t>Acute dystonia can occur within hours of starting antipsychotics (minutes if the IM or IV route is used)</a:t>
                      </a:r>
                    </a:p>
                    <a:p>
                      <a:r>
                        <a:rPr lang="en-US" dirty="0"/>
                        <a:t>-  TD occurs after months to years of antipsychotic treatment </a:t>
                      </a:r>
                      <a:endParaRPr lang="en-IN" dirty="0"/>
                    </a:p>
                  </a:txBody>
                  <a:tcPr/>
                </a:tc>
                <a:tc>
                  <a:txBody>
                    <a:bodyPr/>
                    <a:lstStyle/>
                    <a:p>
                      <a:r>
                        <a:rPr lang="en-US" dirty="0"/>
                        <a:t>Days to weeks after antipsychotic drugs are started or the dose is increased</a:t>
                      </a:r>
                      <a:endParaRPr lang="en-IN" dirty="0"/>
                    </a:p>
                  </a:txBody>
                  <a:tcPr/>
                </a:tc>
                <a:tc>
                  <a:txBody>
                    <a:bodyPr/>
                    <a:lstStyle/>
                    <a:p>
                      <a:r>
                        <a:rPr lang="en-US" dirty="0"/>
                        <a:t> - Occurs: within hours to weeks of starting antipsychotics or increasing the dose .</a:t>
                      </a:r>
                    </a:p>
                    <a:p>
                      <a:r>
                        <a:rPr lang="en-US" dirty="0"/>
                        <a:t>- Chronic akathisia:</a:t>
                      </a:r>
                    </a:p>
                    <a:p>
                      <a:r>
                        <a:rPr lang="en-US" dirty="0"/>
                        <a:t>Akathisia that has persisted for several months or so.</a:t>
                      </a:r>
                    </a:p>
                    <a:p>
                      <a:r>
                        <a:rPr lang="en-US" dirty="0"/>
                        <a:t> - Tardive akathisia tends to occur later in treatment and may be exacerbated or provoked by antipsychotic dose reduction or withdrawal</a:t>
                      </a:r>
                      <a:endParaRPr lang="en-IN" dirty="0"/>
                    </a:p>
                  </a:txBody>
                  <a:tcPr/>
                </a:tc>
                <a:tc>
                  <a:txBody>
                    <a:bodyPr/>
                    <a:lstStyle/>
                    <a:p>
                      <a:r>
                        <a:rPr lang="en-US" dirty="0"/>
                        <a:t>Months to years Approximately 50% of cases are reversible.</a:t>
                      </a:r>
                      <a:endParaRPr lang="en-IN" dirty="0"/>
                    </a:p>
                  </a:txBody>
                  <a:tcPr/>
                </a:tc>
                <a:extLst>
                  <a:ext uri="{0D108BD9-81ED-4DB2-BD59-A6C34878D82A}">
                    <a16:rowId xmlns:a16="http://schemas.microsoft.com/office/drawing/2014/main" val="1979396473"/>
                  </a:ext>
                </a:extLst>
              </a:tr>
            </a:tbl>
          </a:graphicData>
        </a:graphic>
      </p:graphicFrame>
    </p:spTree>
    <p:extLst>
      <p:ext uri="{BB962C8B-B14F-4D97-AF65-F5344CB8AC3E}">
        <p14:creationId xmlns:p14="http://schemas.microsoft.com/office/powerpoint/2010/main" val="282965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479931"/>
              </p:ext>
            </p:extLst>
          </p:nvPr>
        </p:nvGraphicFramePr>
        <p:xfrm>
          <a:off x="233679" y="83128"/>
          <a:ext cx="11399521" cy="6768626"/>
        </p:xfrm>
        <a:graphic>
          <a:graphicData uri="http://schemas.openxmlformats.org/drawingml/2006/table">
            <a:tbl>
              <a:tblPr firstRow="1" bandRow="1">
                <a:tableStyleId>{5C22544A-7EE6-4342-B048-85BDC9FD1C3A}</a:tableStyleId>
              </a:tblPr>
              <a:tblGrid>
                <a:gridCol w="1178561">
                  <a:extLst>
                    <a:ext uri="{9D8B030D-6E8A-4147-A177-3AD203B41FA5}">
                      <a16:colId xmlns:a16="http://schemas.microsoft.com/office/drawing/2014/main" val="1144238928"/>
                    </a:ext>
                  </a:extLst>
                </a:gridCol>
                <a:gridCol w="2367280">
                  <a:extLst>
                    <a:ext uri="{9D8B030D-6E8A-4147-A177-3AD203B41FA5}">
                      <a16:colId xmlns:a16="http://schemas.microsoft.com/office/drawing/2014/main" val="1337675313"/>
                    </a:ext>
                  </a:extLst>
                </a:gridCol>
                <a:gridCol w="2275840">
                  <a:extLst>
                    <a:ext uri="{9D8B030D-6E8A-4147-A177-3AD203B41FA5}">
                      <a16:colId xmlns:a16="http://schemas.microsoft.com/office/drawing/2014/main" val="1288237923"/>
                    </a:ext>
                  </a:extLst>
                </a:gridCol>
                <a:gridCol w="2565043">
                  <a:extLst>
                    <a:ext uri="{9D8B030D-6E8A-4147-A177-3AD203B41FA5}">
                      <a16:colId xmlns:a16="http://schemas.microsoft.com/office/drawing/2014/main" val="1165548583"/>
                    </a:ext>
                  </a:extLst>
                </a:gridCol>
                <a:gridCol w="3012797">
                  <a:extLst>
                    <a:ext uri="{9D8B030D-6E8A-4147-A177-3AD203B41FA5}">
                      <a16:colId xmlns:a16="http://schemas.microsoft.com/office/drawing/2014/main" val="4054186103"/>
                    </a:ext>
                  </a:extLst>
                </a:gridCol>
              </a:tblGrid>
              <a:tr h="1465106">
                <a:tc>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Dystonia (uncontrolled muscular spasm)</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a:t>Pseudoparkinsonism</a:t>
                      </a:r>
                      <a:r>
                        <a:rPr lang="en-IN" dirty="0"/>
                        <a:t> (bradykinesia, tremor, etc.)</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Akathisia (restlessness) </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Tardive dyskinesia (abnormal movements) </a:t>
                      </a:r>
                    </a:p>
                    <a:p>
                      <a:endParaRPr lang="en-IN" dirty="0"/>
                    </a:p>
                    <a:p>
                      <a:endParaRPr lang="en-IN" dirty="0"/>
                    </a:p>
                  </a:txBody>
                  <a:tcPr/>
                </a:tc>
                <a:extLst>
                  <a:ext uri="{0D108BD9-81ED-4DB2-BD59-A6C34878D82A}">
                    <a16:rowId xmlns:a16="http://schemas.microsoft.com/office/drawing/2014/main" val="863828060"/>
                  </a:ext>
                </a:extLst>
              </a:tr>
              <a:tr h="5157795">
                <a:tc>
                  <a:txBody>
                    <a:bodyPr/>
                    <a:lstStyle/>
                    <a:p>
                      <a:r>
                        <a:rPr lang="en-IN" dirty="0"/>
                        <a:t>Treatment</a:t>
                      </a:r>
                    </a:p>
                  </a:txBody>
                  <a:tcPr/>
                </a:tc>
                <a:tc>
                  <a:txBody>
                    <a:bodyPr/>
                    <a:lstStyle/>
                    <a:p>
                      <a:r>
                        <a:rPr lang="en-US" dirty="0"/>
                        <a:t>Anticholinergic drugs given orally, IM or IV depending on the severity of symptoms</a:t>
                      </a:r>
                    </a:p>
                    <a:p>
                      <a:r>
                        <a:rPr lang="en-US" dirty="0"/>
                        <a:t>■ Patient may be unable to swallow </a:t>
                      </a:r>
                    </a:p>
                    <a:p>
                      <a:r>
                        <a:rPr lang="en-US" dirty="0"/>
                        <a:t>■ Response to IV: within 5 minutes</a:t>
                      </a:r>
                    </a:p>
                    <a:p>
                      <a:r>
                        <a:rPr lang="en-US" dirty="0"/>
                        <a:t> ■ Response to IM: takes around 20</a:t>
                      </a:r>
                      <a:r>
                        <a:rPr lang="en-US" baseline="0" dirty="0"/>
                        <a:t> </a:t>
                      </a:r>
                      <a:r>
                        <a:rPr lang="en-US" baseline="0" dirty="0" err="1"/>
                        <a:t>mins</a:t>
                      </a:r>
                      <a:endParaRPr lang="en-US" dirty="0"/>
                    </a:p>
                    <a:p>
                      <a:r>
                        <a:rPr lang="en-US" dirty="0"/>
                        <a:t>■ May respond to ECT </a:t>
                      </a:r>
                    </a:p>
                    <a:p>
                      <a:r>
                        <a:rPr lang="en-US" dirty="0"/>
                        <a:t>■Botulinum toxin may be effective </a:t>
                      </a:r>
                    </a:p>
                    <a:p>
                      <a:r>
                        <a:rPr lang="en-US" dirty="0"/>
                        <a:t>■ </a:t>
                      </a:r>
                      <a:r>
                        <a:rPr lang="en-US" dirty="0" err="1"/>
                        <a:t>rTMS</a:t>
                      </a:r>
                      <a:r>
                        <a:rPr lang="en-US" dirty="0"/>
                        <a:t> may be helpful </a:t>
                      </a:r>
                    </a:p>
                    <a:p>
                      <a:endParaRPr lang="en-US"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a:txBody>
                  <a:tcPr/>
                </a:tc>
                <a:tc>
                  <a:txBody>
                    <a:bodyPr/>
                    <a:lstStyle/>
                    <a:p>
                      <a:r>
                        <a:rPr lang="en-US" dirty="0"/>
                        <a:t>Several options are available depending on the clinical circumstances: </a:t>
                      </a:r>
                    </a:p>
                    <a:p>
                      <a:r>
                        <a:rPr lang="en-US" dirty="0"/>
                        <a:t>■ Reduce the antipsychotic dose </a:t>
                      </a:r>
                    </a:p>
                    <a:p>
                      <a:r>
                        <a:rPr lang="en-US" dirty="0"/>
                        <a:t> ■ Prescribe an anticholinergic. The majority of patients do not require long‐term anticholinergic agents. Use should be reviewed at least every 3 months. Do not prescribe at night </a:t>
                      </a:r>
                      <a:endParaRPr lang="en-IN" dirty="0"/>
                    </a:p>
                  </a:txBody>
                  <a:tcPr/>
                </a:tc>
                <a:tc>
                  <a:txBody>
                    <a:bodyPr/>
                    <a:lstStyle/>
                    <a:p>
                      <a:r>
                        <a:rPr lang="en-IN" dirty="0"/>
                        <a:t>■ Reduce the antipsychotic dose</a:t>
                      </a:r>
                    </a:p>
                    <a:p>
                      <a:r>
                        <a:rPr lang="en-IN" dirty="0"/>
                        <a:t> ■ Change to an antipsychotic drug with lower propensity for akathisia </a:t>
                      </a:r>
                    </a:p>
                    <a:p>
                      <a:r>
                        <a:rPr lang="en-IN" dirty="0"/>
                        <a:t>■ A reduction in symptoms may be seen with: </a:t>
                      </a:r>
                      <a:r>
                        <a:rPr lang="en-IN" b="1" dirty="0"/>
                        <a:t>propranolol </a:t>
                      </a:r>
                      <a:r>
                        <a:rPr lang="en-IN" b="0" dirty="0"/>
                        <a:t>30–80 mg/day</a:t>
                      </a:r>
                      <a:r>
                        <a:rPr lang="en-IN" b="1" dirty="0"/>
                        <a:t>; clonazepam </a:t>
                      </a:r>
                      <a:r>
                        <a:rPr lang="en-IN" dirty="0"/>
                        <a:t>(low dose) </a:t>
                      </a:r>
                    </a:p>
                    <a:p>
                      <a:r>
                        <a:rPr lang="en-IN" dirty="0"/>
                        <a:t>■ 5‐HT 2 antagonists </a:t>
                      </a:r>
                      <a:r>
                        <a:rPr lang="en-IN" dirty="0" err="1"/>
                        <a:t>cyproheptadine</a:t>
                      </a:r>
                      <a:r>
                        <a:rPr lang="en-IN" dirty="0"/>
                        <a:t>, mirtazapine, trazodone, </a:t>
                      </a:r>
                      <a:r>
                        <a:rPr lang="en-IN" dirty="0" err="1"/>
                        <a:t>mianserin</a:t>
                      </a:r>
                      <a:r>
                        <a:rPr lang="en-IN" dirty="0"/>
                        <a:t>,</a:t>
                      </a:r>
                      <a:r>
                        <a:rPr lang="en-IN" baseline="0" dirty="0"/>
                        <a:t> </a:t>
                      </a:r>
                      <a:r>
                        <a:rPr lang="en-IN" dirty="0"/>
                        <a:t>diphenhydramine</a:t>
                      </a:r>
                    </a:p>
                    <a:p>
                      <a:r>
                        <a:rPr lang="en-IN" dirty="0"/>
                        <a:t> </a:t>
                      </a:r>
                    </a:p>
                  </a:txBody>
                  <a:tcPr/>
                </a:tc>
                <a:tc>
                  <a:txBody>
                    <a:bodyPr/>
                    <a:lstStyle/>
                    <a:p>
                      <a:r>
                        <a:rPr lang="en-US" dirty="0"/>
                        <a:t>■ Stop anticholinergic if prescribed </a:t>
                      </a:r>
                    </a:p>
                    <a:p>
                      <a:r>
                        <a:rPr lang="en-US" dirty="0"/>
                        <a:t>■ Reduce dose of antipsychotic medication </a:t>
                      </a:r>
                    </a:p>
                    <a:p>
                      <a:r>
                        <a:rPr lang="en-US" dirty="0"/>
                        <a:t>■ Change to an antipsychotic with lower propensity for TD ■ </a:t>
                      </a:r>
                      <a:r>
                        <a:rPr lang="en-US" b="1" dirty="0"/>
                        <a:t>Clozapine</a:t>
                      </a:r>
                      <a:r>
                        <a:rPr lang="en-US" dirty="0"/>
                        <a:t> is the most likely to be associated with resolution of symptoms. Quetiapine may also be useful in this regard </a:t>
                      </a:r>
                    </a:p>
                    <a:p>
                      <a:r>
                        <a:rPr lang="en-US" dirty="0"/>
                        <a:t> ■ Both </a:t>
                      </a:r>
                      <a:r>
                        <a:rPr lang="en-US" dirty="0" err="1"/>
                        <a:t>valbenazine</a:t>
                      </a:r>
                      <a:r>
                        <a:rPr lang="en-US" dirty="0"/>
                        <a:t> and </a:t>
                      </a:r>
                      <a:r>
                        <a:rPr lang="en-US" dirty="0" err="1"/>
                        <a:t>deutetrabenazine</a:t>
                      </a:r>
                      <a:r>
                        <a:rPr lang="en-US" baseline="0" dirty="0"/>
                        <a:t> </a:t>
                      </a:r>
                      <a:r>
                        <a:rPr lang="en-US" dirty="0"/>
                        <a:t>as add‐on treatments (VMAT</a:t>
                      </a:r>
                      <a:r>
                        <a:rPr lang="en-US" baseline="0" dirty="0"/>
                        <a:t> 2 inhibitors)</a:t>
                      </a:r>
                      <a:endParaRPr lang="en-US" dirty="0"/>
                    </a:p>
                    <a:p>
                      <a:r>
                        <a:rPr lang="en-US" dirty="0"/>
                        <a:t> ■ There is also some evidence for </a:t>
                      </a:r>
                      <a:r>
                        <a:rPr lang="en-US" dirty="0" err="1"/>
                        <a:t>tetrabenazine</a:t>
                      </a:r>
                      <a:r>
                        <a:rPr lang="en-US" dirty="0"/>
                        <a:t> and Ginkgo </a:t>
                      </a:r>
                      <a:r>
                        <a:rPr lang="en-US" dirty="0" err="1"/>
                        <a:t>biloba</a:t>
                      </a:r>
                      <a:r>
                        <a:rPr lang="en-US" dirty="0"/>
                        <a:t>  as add on treatment</a:t>
                      </a:r>
                      <a:endParaRPr lang="en-IN" dirty="0"/>
                    </a:p>
                  </a:txBody>
                  <a:tcPr/>
                </a:tc>
                <a:extLst>
                  <a:ext uri="{0D108BD9-81ED-4DB2-BD59-A6C34878D82A}">
                    <a16:rowId xmlns:a16="http://schemas.microsoft.com/office/drawing/2014/main" val="1262539441"/>
                  </a:ext>
                </a:extLst>
              </a:tr>
            </a:tbl>
          </a:graphicData>
        </a:graphic>
      </p:graphicFrame>
    </p:spTree>
    <p:extLst>
      <p:ext uri="{BB962C8B-B14F-4D97-AF65-F5344CB8AC3E}">
        <p14:creationId xmlns:p14="http://schemas.microsoft.com/office/powerpoint/2010/main" val="927675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dirty="0">
                <a:latin typeface="Arial" panose="020B0604020202020204" pitchFamily="34" charset="0"/>
                <a:cs typeface="Arial" panose="020B0604020202020204" pitchFamily="34" charset="0"/>
              </a:rPr>
              <a:t>Weight gain</a:t>
            </a:r>
          </a:p>
        </p:txBody>
      </p:sp>
      <p:sp>
        <p:nvSpPr>
          <p:cNvPr id="3" name="Content Placeholder 2"/>
          <p:cNvSpPr>
            <a:spLocks noGrp="1"/>
          </p:cNvSpPr>
          <p:nvPr>
            <p:ph idx="1"/>
          </p:nvPr>
        </p:nvSpPr>
        <p:spPr/>
        <p:txBody>
          <a:bodyPr/>
          <a:lstStyle/>
          <a:p>
            <a:r>
              <a:rPr lang="en-US" dirty="0"/>
              <a:t>Suggested mechanisms include:</a:t>
            </a:r>
          </a:p>
          <a:p>
            <a:r>
              <a:rPr lang="en-US" dirty="0"/>
              <a:t>5‐HT2C antagonism, </a:t>
            </a:r>
          </a:p>
          <a:p>
            <a:r>
              <a:rPr lang="en-US" dirty="0"/>
              <a:t>H1 antagonism, </a:t>
            </a:r>
          </a:p>
          <a:p>
            <a:r>
              <a:rPr lang="en-US" dirty="0"/>
              <a:t>D2 antagonism, and </a:t>
            </a:r>
          </a:p>
          <a:p>
            <a:r>
              <a:rPr lang="en-US" dirty="0"/>
              <a:t>increased serum leptin (leading to leptin </a:t>
            </a:r>
            <a:r>
              <a:rPr lang="en-US" dirty="0" err="1"/>
              <a:t>desensitisation</a:t>
            </a:r>
            <a:r>
              <a:rPr lang="en-US" dirty="0"/>
              <a:t>).</a:t>
            </a:r>
            <a:endParaRPr lang="en-IN" dirty="0"/>
          </a:p>
        </p:txBody>
      </p:sp>
    </p:spTree>
    <p:extLst>
      <p:ext uri="{BB962C8B-B14F-4D97-AF65-F5344CB8AC3E}">
        <p14:creationId xmlns:p14="http://schemas.microsoft.com/office/powerpoint/2010/main" val="275588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Factors that influence selection of Antipsychotics</a:t>
            </a:r>
            <a:endParaRPr lang="en-IN" sz="4000" b="1" dirty="0"/>
          </a:p>
        </p:txBody>
      </p:sp>
      <p:sp>
        <p:nvSpPr>
          <p:cNvPr id="3" name="Content Placeholder 2"/>
          <p:cNvSpPr>
            <a:spLocks noGrp="1"/>
          </p:cNvSpPr>
          <p:nvPr>
            <p:ph idx="1"/>
          </p:nvPr>
        </p:nvSpPr>
        <p:spPr/>
        <p:txBody>
          <a:bodyPr>
            <a:normAutofit fontScale="92500" lnSpcReduction="20000"/>
          </a:bodyPr>
          <a:lstStyle/>
          <a:p>
            <a:r>
              <a:rPr lang="en-US" dirty="0"/>
              <a:t>Past treatment response</a:t>
            </a:r>
          </a:p>
          <a:p>
            <a:r>
              <a:rPr lang="en-US" dirty="0"/>
              <a:t> Cost of treatment, affordability </a:t>
            </a:r>
          </a:p>
          <a:p>
            <a:r>
              <a:rPr lang="en-US" dirty="0"/>
              <a:t> Psychiatric comorbidity</a:t>
            </a:r>
          </a:p>
          <a:p>
            <a:r>
              <a:rPr lang="en-US" dirty="0"/>
              <a:t> Medical comorbidity</a:t>
            </a:r>
          </a:p>
          <a:p>
            <a:r>
              <a:rPr lang="en-US" dirty="0"/>
              <a:t> Side effects</a:t>
            </a:r>
          </a:p>
          <a:p>
            <a:r>
              <a:rPr lang="en-US" dirty="0"/>
              <a:t> Patient or family preference </a:t>
            </a:r>
          </a:p>
          <a:p>
            <a:r>
              <a:rPr lang="en-US" dirty="0"/>
              <a:t> Preferred route of administration </a:t>
            </a:r>
          </a:p>
          <a:p>
            <a:r>
              <a:rPr lang="en-US" dirty="0"/>
              <a:t> Concomitant medications </a:t>
            </a:r>
          </a:p>
          <a:p>
            <a:r>
              <a:rPr lang="en-US" dirty="0"/>
              <a:t> Non‑adherence </a:t>
            </a:r>
          </a:p>
          <a:p>
            <a:r>
              <a:rPr lang="en-US" dirty="0"/>
              <a:t> Treatment resistance</a:t>
            </a:r>
            <a:endParaRPr lang="en-IN" dirty="0"/>
          </a:p>
        </p:txBody>
      </p:sp>
    </p:spTree>
    <p:extLst>
      <p:ext uri="{BB962C8B-B14F-4D97-AF65-F5344CB8AC3E}">
        <p14:creationId xmlns:p14="http://schemas.microsoft.com/office/powerpoint/2010/main" val="830763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360" y="365125"/>
            <a:ext cx="9870440" cy="732155"/>
          </a:xfrm>
        </p:spPr>
        <p:txBody>
          <a:bodyPr>
            <a:normAutofit/>
          </a:bodyPr>
          <a:lstStyle/>
          <a:p>
            <a:pPr algn="ctr"/>
            <a:r>
              <a:rPr lang="en-IN" sz="3600" dirty="0">
                <a:latin typeface="Arial" panose="020B0604020202020204" pitchFamily="34" charset="0"/>
                <a:cs typeface="Arial" panose="020B0604020202020204" pitchFamily="34" charset="0"/>
              </a:rPr>
              <a:t>Antipsychotic‐induced weight gain</a:t>
            </a:r>
          </a:p>
        </p:txBody>
      </p:sp>
      <p:sp>
        <p:nvSpPr>
          <p:cNvPr id="3" name="Content Placeholder 2"/>
          <p:cNvSpPr>
            <a:spLocks noGrp="1"/>
          </p:cNvSpPr>
          <p:nvPr>
            <p:ph idx="1"/>
          </p:nvPr>
        </p:nvSpPr>
        <p:spPr>
          <a:xfrm>
            <a:off x="751840" y="1097280"/>
            <a:ext cx="10601960" cy="5079683"/>
          </a:xfrm>
        </p:spPr>
        <p:txBody>
          <a:bodyPr/>
          <a:lstStyle/>
          <a:p>
            <a:r>
              <a:rPr lang="en-IN" dirty="0"/>
              <a:t>Drug                                                   Risk/extent of weight gain</a:t>
            </a:r>
          </a:p>
          <a:p>
            <a:pPr marL="0" indent="0">
              <a:buNone/>
            </a:pPr>
            <a:r>
              <a:rPr lang="en-IN" dirty="0"/>
              <a:t>- Clozapine                                               High</a:t>
            </a:r>
          </a:p>
          <a:p>
            <a:pPr>
              <a:buFontTx/>
              <a:buChar char="-"/>
            </a:pPr>
            <a:r>
              <a:rPr lang="en-IN" dirty="0"/>
              <a:t>Olanzapine</a:t>
            </a:r>
          </a:p>
          <a:p>
            <a:pPr>
              <a:buFontTx/>
              <a:buChar char="-"/>
            </a:pPr>
            <a:endParaRPr lang="en-IN" dirty="0"/>
          </a:p>
          <a:p>
            <a:pPr>
              <a:buFontTx/>
              <a:buChar char="-"/>
            </a:pPr>
            <a:r>
              <a:rPr lang="it-IT" dirty="0"/>
              <a:t>Chlorpromazine                                    Moderate </a:t>
            </a:r>
          </a:p>
          <a:p>
            <a:pPr>
              <a:buFontTx/>
              <a:buChar char="-"/>
            </a:pPr>
            <a:r>
              <a:rPr lang="it-IT" dirty="0"/>
              <a:t>Iloperidone</a:t>
            </a:r>
          </a:p>
          <a:p>
            <a:pPr>
              <a:buFontTx/>
              <a:buChar char="-"/>
            </a:pPr>
            <a:r>
              <a:rPr lang="it-IT" dirty="0"/>
              <a:t> Sertindole </a:t>
            </a:r>
          </a:p>
          <a:p>
            <a:pPr>
              <a:buFontTx/>
              <a:buChar char="-"/>
            </a:pPr>
            <a:r>
              <a:rPr lang="it-IT" dirty="0"/>
              <a:t>Quetiapine </a:t>
            </a:r>
          </a:p>
          <a:p>
            <a:pPr>
              <a:buFontTx/>
              <a:buChar char="-"/>
            </a:pPr>
            <a:r>
              <a:rPr lang="it-IT" dirty="0"/>
              <a:t>Risperidone </a:t>
            </a:r>
          </a:p>
          <a:p>
            <a:pPr>
              <a:buFontTx/>
              <a:buChar char="-"/>
            </a:pPr>
            <a:r>
              <a:rPr lang="it-IT" dirty="0"/>
              <a:t>Paliperidone</a:t>
            </a:r>
            <a:endParaRPr lang="en-IN" dirty="0"/>
          </a:p>
        </p:txBody>
      </p:sp>
    </p:spTree>
    <p:extLst>
      <p:ext uri="{BB962C8B-B14F-4D97-AF65-F5344CB8AC3E}">
        <p14:creationId xmlns:p14="http://schemas.microsoft.com/office/powerpoint/2010/main" val="120937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548640"/>
            <a:ext cx="11008360" cy="5628323"/>
          </a:xfrm>
        </p:spPr>
        <p:txBody>
          <a:bodyPr>
            <a:normAutofit/>
          </a:bodyPr>
          <a:lstStyle/>
          <a:p>
            <a:r>
              <a:rPr lang="en-IN" dirty="0" err="1"/>
              <a:t>Amisulpride</a:t>
            </a:r>
            <a:r>
              <a:rPr lang="en-IN" dirty="0"/>
              <a:t>                                                     Low</a:t>
            </a:r>
          </a:p>
          <a:p>
            <a:r>
              <a:rPr lang="en-IN" dirty="0"/>
              <a:t> </a:t>
            </a:r>
            <a:r>
              <a:rPr lang="en-IN" dirty="0" err="1"/>
              <a:t>Asenapine</a:t>
            </a:r>
            <a:endParaRPr lang="en-IN" dirty="0"/>
          </a:p>
          <a:p>
            <a:r>
              <a:rPr lang="en-IN" dirty="0"/>
              <a:t> </a:t>
            </a:r>
            <a:r>
              <a:rPr lang="en-IN" dirty="0" err="1"/>
              <a:t>Brexpiprazole</a:t>
            </a:r>
            <a:r>
              <a:rPr lang="en-IN" dirty="0"/>
              <a:t> </a:t>
            </a:r>
          </a:p>
          <a:p>
            <a:r>
              <a:rPr lang="en-IN" dirty="0"/>
              <a:t>Aripiprazole </a:t>
            </a:r>
          </a:p>
          <a:p>
            <a:r>
              <a:rPr lang="en-IN" dirty="0" err="1"/>
              <a:t>Cariprazine</a:t>
            </a:r>
            <a:endParaRPr lang="en-IN" dirty="0"/>
          </a:p>
          <a:p>
            <a:r>
              <a:rPr lang="en-IN" dirty="0"/>
              <a:t> Haloperidol</a:t>
            </a:r>
          </a:p>
          <a:p>
            <a:r>
              <a:rPr lang="en-IN" dirty="0"/>
              <a:t> </a:t>
            </a:r>
            <a:r>
              <a:rPr lang="en-IN" dirty="0" err="1"/>
              <a:t>Lurasidone</a:t>
            </a:r>
            <a:endParaRPr lang="en-IN" dirty="0"/>
          </a:p>
          <a:p>
            <a:r>
              <a:rPr lang="en-IN" dirty="0"/>
              <a:t> </a:t>
            </a:r>
            <a:r>
              <a:rPr lang="en-IN" dirty="0" err="1"/>
              <a:t>Sulpiride</a:t>
            </a:r>
            <a:endParaRPr lang="en-IN" dirty="0"/>
          </a:p>
          <a:p>
            <a:r>
              <a:rPr lang="en-IN" dirty="0"/>
              <a:t> </a:t>
            </a:r>
            <a:r>
              <a:rPr lang="en-IN" dirty="0" err="1"/>
              <a:t>Trifluoperazine</a:t>
            </a:r>
            <a:r>
              <a:rPr lang="en-IN" dirty="0"/>
              <a:t> </a:t>
            </a:r>
          </a:p>
          <a:p>
            <a:r>
              <a:rPr lang="en-IN" dirty="0"/>
              <a:t>Ziprasidone </a:t>
            </a:r>
          </a:p>
        </p:txBody>
      </p:sp>
    </p:spTree>
    <p:extLst>
      <p:ext uri="{BB962C8B-B14F-4D97-AF65-F5344CB8AC3E}">
        <p14:creationId xmlns:p14="http://schemas.microsoft.com/office/powerpoint/2010/main" val="35464276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141605"/>
            <a:ext cx="10419080" cy="467995"/>
          </a:xfrm>
        </p:spPr>
        <p:txBody>
          <a:bodyPr>
            <a:normAutofit fontScale="90000"/>
          </a:bodyPr>
          <a:lstStyle/>
          <a:p>
            <a:pPr algn="ctr"/>
            <a:r>
              <a:rPr lang="en-IN" sz="3200" dirty="0">
                <a:latin typeface="Arial" panose="020B0604020202020204" pitchFamily="34" charset="0"/>
                <a:cs typeface="Arial" panose="020B0604020202020204" pitchFamily="34" charset="0"/>
              </a:rPr>
              <a:t>Neuroleptic Malignant Syndrome</a:t>
            </a:r>
          </a:p>
        </p:txBody>
      </p:sp>
      <p:pic>
        <p:nvPicPr>
          <p:cNvPr id="6" name="Content Placeholder 5"/>
          <p:cNvPicPr>
            <a:picLocks noGrp="1" noChangeAspect="1"/>
          </p:cNvPicPr>
          <p:nvPr>
            <p:ph idx="1"/>
          </p:nvPr>
        </p:nvPicPr>
        <p:blipFill>
          <a:blip r:embed="rId2"/>
          <a:stretch>
            <a:fillRect/>
          </a:stretch>
        </p:blipFill>
        <p:spPr>
          <a:xfrm>
            <a:off x="2072640" y="609600"/>
            <a:ext cx="7589520" cy="6039030"/>
          </a:xfrm>
          <a:prstGeom prst="rect">
            <a:avLst/>
          </a:prstGeom>
        </p:spPr>
      </p:pic>
    </p:spTree>
    <p:extLst>
      <p:ext uri="{BB962C8B-B14F-4D97-AF65-F5344CB8AC3E}">
        <p14:creationId xmlns:p14="http://schemas.microsoft.com/office/powerpoint/2010/main" val="855496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94005"/>
            <a:ext cx="10388600" cy="539115"/>
          </a:xfrm>
        </p:spPr>
        <p:txBody>
          <a:bodyPr>
            <a:normAutofit fontScale="90000"/>
          </a:bodyPr>
          <a:lstStyle/>
          <a:p>
            <a:pPr algn="ctr"/>
            <a:r>
              <a:rPr lang="en-IN" sz="3600" dirty="0" err="1">
                <a:latin typeface="Arial" panose="020B0604020202020204" pitchFamily="34" charset="0"/>
                <a:cs typeface="Arial" panose="020B0604020202020204" pitchFamily="34" charset="0"/>
              </a:rPr>
              <a:t>QTc</a:t>
            </a:r>
            <a:r>
              <a:rPr lang="en-IN" sz="3600" dirty="0">
                <a:latin typeface="Arial" panose="020B0604020202020204" pitchFamily="34" charset="0"/>
                <a:cs typeface="Arial" panose="020B0604020202020204" pitchFamily="34" charset="0"/>
              </a:rPr>
              <a:t> Prolongation</a:t>
            </a:r>
          </a:p>
        </p:txBody>
      </p:sp>
      <p:sp>
        <p:nvSpPr>
          <p:cNvPr id="3" name="Content Placeholder 2"/>
          <p:cNvSpPr>
            <a:spLocks noGrp="1"/>
          </p:cNvSpPr>
          <p:nvPr>
            <p:ph idx="1"/>
          </p:nvPr>
        </p:nvSpPr>
        <p:spPr>
          <a:xfrm>
            <a:off x="863600" y="1036320"/>
            <a:ext cx="10388600" cy="5557520"/>
          </a:xfrm>
        </p:spPr>
        <p:txBody>
          <a:bodyPr>
            <a:noAutofit/>
          </a:bodyPr>
          <a:lstStyle/>
          <a:p>
            <a:r>
              <a:rPr lang="en-US" sz="2000" dirty="0">
                <a:latin typeface="Arial" panose="020B0604020202020204" pitchFamily="34" charset="0"/>
                <a:cs typeface="Arial" panose="020B0604020202020204" pitchFamily="34" charset="0"/>
              </a:rPr>
              <a:t>Many psychotropic drugs are associated with ECG changes and some are linked to serious ventricular arrhythmia and sudden cardiac death. </a:t>
            </a:r>
          </a:p>
          <a:p>
            <a:r>
              <a:rPr lang="en-US" sz="2000" dirty="0">
                <a:latin typeface="Arial" panose="020B0604020202020204" pitchFamily="34" charset="0"/>
                <a:cs typeface="Arial" panose="020B0604020202020204" pitchFamily="34" charset="0"/>
              </a:rPr>
              <a:t>Specifically, some antipsychotics block cardiac potassium channels and are linked to prolongation of the cardiac QT interval, a risk factor for the ventricular arrhythmia </a:t>
            </a:r>
            <a:r>
              <a:rPr lang="en-US" sz="2000" dirty="0" err="1">
                <a:latin typeface="Arial" panose="020B0604020202020204" pitchFamily="34" charset="0"/>
                <a:cs typeface="Arial" panose="020B0604020202020204" pitchFamily="34" charset="0"/>
              </a:rPr>
              <a:t>torsades</a:t>
            </a:r>
            <a:r>
              <a:rPr lang="en-US" sz="2000" dirty="0">
                <a:latin typeface="Arial" panose="020B0604020202020204" pitchFamily="34" charset="0"/>
                <a:cs typeface="Arial" panose="020B0604020202020204" pitchFamily="34" charset="0"/>
              </a:rPr>
              <a:t> de pointes.</a:t>
            </a:r>
          </a:p>
          <a:p>
            <a:r>
              <a:rPr lang="en-US" sz="2000" dirty="0">
                <a:latin typeface="Arial" panose="020B0604020202020204" pitchFamily="34" charset="0"/>
                <a:cs typeface="Arial" panose="020B0604020202020204" pitchFamily="34" charset="0"/>
              </a:rPr>
              <a:t>The cardiac QT interval is a useful, but imprecise indicator of risk of </a:t>
            </a:r>
            <a:r>
              <a:rPr lang="en-US" sz="2000" dirty="0" err="1">
                <a:latin typeface="Arial" panose="020B0604020202020204" pitchFamily="34" charset="0"/>
                <a:cs typeface="Arial" panose="020B0604020202020204" pitchFamily="34" charset="0"/>
              </a:rPr>
              <a:t>torsades</a:t>
            </a:r>
            <a:r>
              <a:rPr lang="en-US" sz="2000" dirty="0">
                <a:latin typeface="Arial" panose="020B0604020202020204" pitchFamily="34" charset="0"/>
                <a:cs typeface="Arial" panose="020B0604020202020204" pitchFamily="34" charset="0"/>
              </a:rPr>
              <a:t> de pointes and of increased cardiac mortality.</a:t>
            </a:r>
          </a:p>
          <a:p>
            <a:r>
              <a:rPr lang="en-US" sz="2000" dirty="0">
                <a:latin typeface="Arial" panose="020B0604020202020204" pitchFamily="34" charset="0"/>
                <a:cs typeface="Arial" panose="020B0604020202020204" pitchFamily="34" charset="0"/>
              </a:rPr>
              <a:t> The QT interval broadly reflects the duration of cardiac </a:t>
            </a:r>
            <a:r>
              <a:rPr lang="en-US" sz="2000" dirty="0" err="1">
                <a:latin typeface="Arial" panose="020B0604020202020204" pitchFamily="34" charset="0"/>
                <a:cs typeface="Arial" panose="020B0604020202020204" pitchFamily="34" charset="0"/>
              </a:rPr>
              <a:t>repolarisation</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 There is some controversy over the exact association between </a:t>
            </a:r>
            <a:r>
              <a:rPr lang="en-US" sz="2000" dirty="0" err="1">
                <a:latin typeface="Arial" panose="020B0604020202020204" pitchFamily="34" charset="0"/>
                <a:cs typeface="Arial" panose="020B0604020202020204" pitchFamily="34" charset="0"/>
              </a:rPr>
              <a:t>QTc</a:t>
            </a:r>
            <a:r>
              <a:rPr lang="en-US" sz="2000" dirty="0">
                <a:latin typeface="Arial" panose="020B0604020202020204" pitchFamily="34" charset="0"/>
                <a:cs typeface="Arial" panose="020B0604020202020204" pitchFamily="34" charset="0"/>
              </a:rPr>
              <a:t> and risk of arrhythmia. </a:t>
            </a:r>
          </a:p>
          <a:p>
            <a:r>
              <a:rPr lang="en-US" sz="2000" dirty="0">
                <a:latin typeface="Arial" panose="020B0604020202020204" pitchFamily="34" charset="0"/>
                <a:cs typeface="Arial" panose="020B0604020202020204" pitchFamily="34" charset="0"/>
              </a:rPr>
              <a:t>Very limited evidence: that risk is exponentially related to the extent of prolongation beyond </a:t>
            </a:r>
            <a:r>
              <a:rPr lang="en-US" sz="2000" b="1" dirty="0">
                <a:latin typeface="Arial" panose="020B0604020202020204" pitchFamily="34" charset="0"/>
                <a:cs typeface="Arial" panose="020B0604020202020204" pitchFamily="34" charset="0"/>
              </a:rPr>
              <a:t>normal limits (440ms for men, 470ms for women)</a:t>
            </a:r>
            <a:r>
              <a:rPr lang="en-US" sz="2000" dirty="0">
                <a:latin typeface="Arial" panose="020B0604020202020204" pitchFamily="34" charset="0"/>
                <a:cs typeface="Arial" panose="020B0604020202020204" pitchFamily="34" charset="0"/>
              </a:rPr>
              <a:t>, although there are well‐known exceptions that appear to disprove this theory.</a:t>
            </a:r>
          </a:p>
          <a:p>
            <a:r>
              <a:rPr lang="en-US" sz="2000" dirty="0">
                <a:latin typeface="Arial" panose="020B0604020202020204" pitchFamily="34" charset="0"/>
                <a:cs typeface="Arial" panose="020B0604020202020204" pitchFamily="34" charset="0"/>
              </a:rPr>
              <a:t>Symptoms: Dizziness, fainting spells, seizures</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920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8411" y="555171"/>
            <a:ext cx="10889617" cy="5671457"/>
          </a:xfrm>
          <a:prstGeom prst="rect">
            <a:avLst/>
          </a:prstGeom>
        </p:spPr>
      </p:pic>
    </p:spTree>
    <p:extLst>
      <p:ext uri="{BB962C8B-B14F-4D97-AF65-F5344CB8AC3E}">
        <p14:creationId xmlns:p14="http://schemas.microsoft.com/office/powerpoint/2010/main" val="3263601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8136" y="1483360"/>
            <a:ext cx="11015664" cy="4003039"/>
          </a:xfrm>
          <a:prstGeom prst="rect">
            <a:avLst/>
          </a:prstGeom>
        </p:spPr>
      </p:pic>
    </p:spTree>
    <p:extLst>
      <p:ext uri="{BB962C8B-B14F-4D97-AF65-F5344CB8AC3E}">
        <p14:creationId xmlns:p14="http://schemas.microsoft.com/office/powerpoint/2010/main" val="2959347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dirty="0" err="1">
                <a:latin typeface="Arial" panose="020B0604020202020204" pitchFamily="34" charset="0"/>
                <a:cs typeface="Arial" panose="020B0604020202020204" pitchFamily="34" charset="0"/>
              </a:rPr>
              <a:t>Dyslipidemia</a:t>
            </a:r>
            <a:endParaRPr lang="en-IN"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9440" y="1561464"/>
            <a:ext cx="10662920" cy="4879975"/>
          </a:xfrm>
        </p:spPr>
        <p:txBody>
          <a:bodyPr>
            <a:normAutofit lnSpcReduction="10000"/>
          </a:bodyPr>
          <a:lstStyle/>
          <a:p>
            <a:r>
              <a:rPr lang="en-US" dirty="0"/>
              <a:t>Majority of patients with schizophrenia have several of these risk factors and can be considered at ‘high risk’ of developing cardiovascular disease. </a:t>
            </a:r>
          </a:p>
          <a:p>
            <a:r>
              <a:rPr lang="en-IN" dirty="0"/>
              <a:t> Dyslipidaemia is an risk factor for cardiovascular disease along with obesity, hypertension, smoking, diabetes and sedentary lifestyle.</a:t>
            </a:r>
          </a:p>
          <a:p>
            <a:r>
              <a:rPr lang="en-IN" dirty="0"/>
              <a:t>FGA: </a:t>
            </a:r>
            <a:r>
              <a:rPr lang="en-US" dirty="0" err="1"/>
              <a:t>Phenothiazines</a:t>
            </a:r>
            <a:r>
              <a:rPr lang="en-US" dirty="0"/>
              <a:t> are known to be associated</a:t>
            </a:r>
          </a:p>
          <a:p>
            <a:pPr>
              <a:buFontTx/>
              <a:buChar char="-"/>
            </a:pPr>
            <a:r>
              <a:rPr lang="en-US" dirty="0"/>
              <a:t>with increases in triglycerides and low‐density lipoprotein (LDL) cholesterol and</a:t>
            </a:r>
          </a:p>
          <a:p>
            <a:pPr>
              <a:buFontTx/>
              <a:buChar char="-"/>
            </a:pPr>
            <a:r>
              <a:rPr lang="en-US" dirty="0"/>
              <a:t> decreases in high‐density lipoprotein (HDL) cholesterol, but the magnitude of these effects is poorly quantified.</a:t>
            </a:r>
          </a:p>
          <a:p>
            <a:pPr>
              <a:buFontTx/>
              <a:buChar char="-"/>
            </a:pPr>
            <a:r>
              <a:rPr lang="en-US" dirty="0"/>
              <a:t> Haloperidol seems to have minimal effect on lipid profiles</a:t>
            </a:r>
            <a:endParaRPr lang="en-IN" dirty="0"/>
          </a:p>
        </p:txBody>
      </p:sp>
    </p:spTree>
    <p:extLst>
      <p:ext uri="{BB962C8B-B14F-4D97-AF65-F5344CB8AC3E}">
        <p14:creationId xmlns:p14="http://schemas.microsoft.com/office/powerpoint/2010/main" val="16273408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406400"/>
            <a:ext cx="10835640" cy="5770563"/>
          </a:xfrm>
        </p:spPr>
        <p:txBody>
          <a:bodyPr>
            <a:normAutofit/>
          </a:bodyPr>
          <a:lstStyle/>
          <a:p>
            <a:r>
              <a:rPr lang="en-IN" dirty="0"/>
              <a:t>SGA (Second generation antipsychotic)</a:t>
            </a:r>
          </a:p>
          <a:p>
            <a:pPr>
              <a:buFontTx/>
              <a:buChar char="-"/>
            </a:pPr>
            <a:r>
              <a:rPr lang="en-IN" dirty="0"/>
              <a:t>Olanzapine: </a:t>
            </a:r>
            <a:r>
              <a:rPr lang="en-US" dirty="0"/>
              <a:t>greatest propensity to increase lipids,</a:t>
            </a:r>
          </a:p>
          <a:p>
            <a:pPr>
              <a:buFontTx/>
              <a:buChar char="-"/>
            </a:pPr>
            <a:r>
              <a:rPr lang="en-IN" dirty="0"/>
              <a:t>Quetiapine and Risperidone: moderate propensity</a:t>
            </a:r>
          </a:p>
          <a:p>
            <a:pPr>
              <a:buFontTx/>
              <a:buChar char="-"/>
            </a:pPr>
            <a:r>
              <a:rPr lang="en-IN" dirty="0"/>
              <a:t>Aripiprazole, </a:t>
            </a:r>
            <a:r>
              <a:rPr lang="en-IN" dirty="0" err="1"/>
              <a:t>lurasidone</a:t>
            </a:r>
            <a:r>
              <a:rPr lang="en-IN" dirty="0"/>
              <a:t> and ziprasidone: minimal adverse effect on blood lipids</a:t>
            </a:r>
          </a:p>
          <a:p>
            <a:pPr>
              <a:buFontTx/>
              <a:buChar char="-"/>
            </a:pPr>
            <a:r>
              <a:rPr lang="en-US" dirty="0"/>
              <a:t>Olanzapine has been shown to increase triglyceride levels by 40% over the short (12weeks) and medium (16months) term.</a:t>
            </a:r>
          </a:p>
          <a:p>
            <a:pPr>
              <a:buFontTx/>
              <a:buChar char="-"/>
            </a:pPr>
            <a:r>
              <a:rPr lang="en-US" dirty="0"/>
              <a:t>Levels may continue to rise for up to a year</a:t>
            </a:r>
          </a:p>
          <a:p>
            <a:pPr>
              <a:buFontTx/>
              <a:buChar char="-"/>
            </a:pPr>
            <a:r>
              <a:rPr lang="en-US" dirty="0"/>
              <a:t>Patients treated with olanzapine and risperidone gained a similar amount of weight, but in olanzapine patients serum triglyceride levels increased by four times as much (80mg/</a:t>
            </a:r>
            <a:r>
              <a:rPr lang="en-US" dirty="0" err="1"/>
              <a:t>dL</a:t>
            </a:r>
            <a:r>
              <a:rPr lang="en-US" dirty="0"/>
              <a:t>) as in risperidone patients (20mg/</a:t>
            </a:r>
            <a:r>
              <a:rPr lang="en-US" dirty="0" err="1"/>
              <a:t>dL</a:t>
            </a:r>
            <a:r>
              <a:rPr lang="en-US" dirty="0"/>
              <a:t>)</a:t>
            </a:r>
          </a:p>
          <a:p>
            <a:pPr>
              <a:buFontTx/>
              <a:buChar char="-"/>
            </a:pPr>
            <a:endParaRPr lang="en-IN" dirty="0"/>
          </a:p>
        </p:txBody>
      </p:sp>
    </p:spTree>
    <p:extLst>
      <p:ext uri="{BB962C8B-B14F-4D97-AF65-F5344CB8AC3E}">
        <p14:creationId xmlns:p14="http://schemas.microsoft.com/office/powerpoint/2010/main" val="3273021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558800"/>
            <a:ext cx="10693400" cy="5618163"/>
          </a:xfrm>
        </p:spPr>
        <p:txBody>
          <a:bodyPr>
            <a:normAutofit/>
          </a:bodyPr>
          <a:lstStyle/>
          <a:p>
            <a:r>
              <a:rPr lang="en-US" dirty="0"/>
              <a:t>Clozapine</a:t>
            </a:r>
          </a:p>
          <a:p>
            <a:pPr>
              <a:buFontTx/>
              <a:buChar char="-"/>
            </a:pPr>
            <a:r>
              <a:rPr lang="en-US" dirty="0"/>
              <a:t>Mean triglyceride levels have been shown to double and cholesterol levels to increase by at least 10% after 5 years treatment with clozapine.</a:t>
            </a:r>
          </a:p>
          <a:p>
            <a:pPr>
              <a:buFontTx/>
              <a:buChar char="-"/>
            </a:pPr>
            <a:r>
              <a:rPr lang="en-US" dirty="0"/>
              <a:t> Patients treated with clozapine have triglyceride levels that are almost double those of patients who are treated with FGA drugs.</a:t>
            </a:r>
          </a:p>
          <a:p>
            <a:pPr>
              <a:buFontTx/>
              <a:buChar char="-"/>
            </a:pPr>
            <a:r>
              <a:rPr lang="en-US" dirty="0"/>
              <a:t>Cholesterol levels are also increased.</a:t>
            </a:r>
          </a:p>
          <a:p>
            <a:pPr>
              <a:buFontTx/>
              <a:buChar char="-"/>
            </a:pPr>
            <a:r>
              <a:rPr lang="en-US" dirty="0"/>
              <a:t>Particular care should be taken before prescribing clozapine or olanzapine for patients who are obese, diabetic or known to have pre‐existing </a:t>
            </a:r>
            <a:r>
              <a:rPr lang="en-US" dirty="0" err="1"/>
              <a:t>hyperlipidaemia</a:t>
            </a:r>
            <a:r>
              <a:rPr lang="en-US" dirty="0"/>
              <a:t>.</a:t>
            </a:r>
            <a:endParaRPr lang="en-IN" dirty="0"/>
          </a:p>
        </p:txBody>
      </p:sp>
    </p:spTree>
    <p:extLst>
      <p:ext uri="{BB962C8B-B14F-4D97-AF65-F5344CB8AC3E}">
        <p14:creationId xmlns:p14="http://schemas.microsoft.com/office/powerpoint/2010/main" val="372742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 Monitoring lipid concentrations in patients on antipsychotic drugs</a:t>
            </a:r>
            <a:endParaRPr lang="en-IN" sz="36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78035" y="2128623"/>
            <a:ext cx="12013965" cy="2813128"/>
          </a:xfrm>
          <a:prstGeom prst="rect">
            <a:avLst/>
          </a:prstGeom>
        </p:spPr>
      </p:pic>
    </p:spTree>
    <p:extLst>
      <p:ext uri="{BB962C8B-B14F-4D97-AF65-F5344CB8AC3E}">
        <p14:creationId xmlns:p14="http://schemas.microsoft.com/office/powerpoint/2010/main" val="158640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365125"/>
            <a:ext cx="10408920" cy="1097915"/>
          </a:xfrm>
        </p:spPr>
        <p:txBody>
          <a:bodyPr>
            <a:normAutofit/>
          </a:bodyPr>
          <a:lstStyle/>
          <a:p>
            <a:r>
              <a:rPr lang="en-US" sz="3200" dirty="0">
                <a:latin typeface="Arial" panose="020B0604020202020204" pitchFamily="34" charset="0"/>
                <a:cs typeface="Arial" panose="020B0604020202020204" pitchFamily="34" charset="0"/>
              </a:rPr>
              <a:t>Recommended therapeutic dose ranges for Antipsychotics</a:t>
            </a:r>
            <a:endParaRPr lang="en-IN"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5123" y="1556238"/>
            <a:ext cx="10808677" cy="5064370"/>
          </a:xfrm>
        </p:spPr>
        <p:txBody>
          <a:bodyPr>
            <a:normAutofit fontScale="70000" lnSpcReduction="20000"/>
          </a:bodyPr>
          <a:lstStyle/>
          <a:p>
            <a:pPr marL="0" indent="0">
              <a:buNone/>
            </a:pPr>
            <a:r>
              <a:rPr lang="en-IN" b="1" dirty="0"/>
              <a:t>  </a:t>
            </a:r>
            <a:r>
              <a:rPr lang="en-IN" b="1" dirty="0">
                <a:latin typeface="Arial" panose="020B0604020202020204" pitchFamily="34" charset="0"/>
                <a:cs typeface="Arial" panose="020B0604020202020204" pitchFamily="34" charset="0"/>
              </a:rPr>
              <a:t>First Generation Antipsychotics</a:t>
            </a:r>
          </a:p>
          <a:p>
            <a:pPr marL="0" indent="0">
              <a:buNone/>
            </a:pPr>
            <a:r>
              <a:rPr lang="en-IN" b="1" dirty="0"/>
              <a:t> (FGAs)</a:t>
            </a:r>
          </a:p>
          <a:p>
            <a:pPr marL="0" indent="0">
              <a:buNone/>
            </a:pPr>
            <a:r>
              <a:rPr lang="en-IN" b="1" dirty="0"/>
              <a:t>                                                                                 Usual daily dose                                    Maximum daily dose</a:t>
            </a:r>
          </a:p>
          <a:p>
            <a:pPr marL="0" indent="0">
              <a:buNone/>
            </a:pPr>
            <a:r>
              <a:rPr lang="en-IN" b="1" dirty="0"/>
              <a:t>                                                                                   (mg/dl)</a:t>
            </a:r>
          </a:p>
          <a:p>
            <a:pPr marL="0" indent="0">
              <a:buNone/>
            </a:pPr>
            <a:r>
              <a:rPr lang="en-IN" b="1" dirty="0"/>
              <a:t>                                                </a:t>
            </a:r>
          </a:p>
          <a:p>
            <a:r>
              <a:rPr lang="en-IN" dirty="0"/>
              <a:t>Chlorpromazine                                                      300‑800                                                             800</a:t>
            </a:r>
          </a:p>
          <a:p>
            <a:r>
              <a:rPr lang="en-IN" dirty="0"/>
              <a:t>Haloperidol                                                              5‑20                                                                     20</a:t>
            </a:r>
          </a:p>
          <a:p>
            <a:r>
              <a:rPr lang="en-IN" dirty="0" err="1"/>
              <a:t>Penfluridol</a:t>
            </a:r>
            <a:r>
              <a:rPr lang="en-IN" dirty="0"/>
              <a:t>                                                          20‑60 mg/week                                           250 mg/week</a:t>
            </a:r>
          </a:p>
          <a:p>
            <a:r>
              <a:rPr lang="en-IN" dirty="0" err="1"/>
              <a:t>Perphenazine</a:t>
            </a:r>
            <a:r>
              <a:rPr lang="en-IN" dirty="0"/>
              <a:t>                                                          12‑64                                                                   64</a:t>
            </a:r>
          </a:p>
          <a:p>
            <a:r>
              <a:rPr lang="en-IN" dirty="0" err="1"/>
              <a:t>Pimozide</a:t>
            </a:r>
            <a:r>
              <a:rPr lang="en-IN" dirty="0"/>
              <a:t>                                                                  4‑10                                                                     10</a:t>
            </a:r>
          </a:p>
          <a:p>
            <a:r>
              <a:rPr lang="en-IN" dirty="0" err="1"/>
              <a:t>Thioridazine</a:t>
            </a:r>
            <a:r>
              <a:rPr lang="en-IN" dirty="0"/>
              <a:t>                                                           300‑800                                                                800</a:t>
            </a:r>
          </a:p>
          <a:p>
            <a:r>
              <a:rPr lang="en-IN" dirty="0" err="1"/>
              <a:t>Trifluoperazine</a:t>
            </a:r>
            <a:r>
              <a:rPr lang="en-IN" dirty="0"/>
              <a:t>                                                      15‑30                                                                    30</a:t>
            </a:r>
          </a:p>
          <a:p>
            <a:r>
              <a:rPr lang="en-IN" dirty="0" err="1"/>
              <a:t>Zuclopenthixol</a:t>
            </a:r>
            <a:r>
              <a:rPr lang="en-IN" dirty="0"/>
              <a:t>                                                       10‑50                                                                    50</a:t>
            </a:r>
          </a:p>
        </p:txBody>
      </p:sp>
    </p:spTree>
    <p:extLst>
      <p:ext uri="{BB962C8B-B14F-4D97-AF65-F5344CB8AC3E}">
        <p14:creationId xmlns:p14="http://schemas.microsoft.com/office/powerpoint/2010/main" val="39855914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Arial" panose="020B0604020202020204" pitchFamily="34" charset="0"/>
                <a:cs typeface="Arial" panose="020B0604020202020204" pitchFamily="34" charset="0"/>
              </a:rPr>
              <a:t>Recommended monitoring for diabetes in patients receiving antipsychotic drugs</a:t>
            </a:r>
            <a:endParaRPr lang="en-IN" sz="3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911215" y="2082800"/>
            <a:ext cx="9727378" cy="3657599"/>
          </a:xfrm>
          <a:prstGeom prst="rect">
            <a:avLst/>
          </a:prstGeom>
        </p:spPr>
      </p:pic>
    </p:spTree>
    <p:extLst>
      <p:ext uri="{BB962C8B-B14F-4D97-AF65-F5344CB8AC3E}">
        <p14:creationId xmlns:p14="http://schemas.microsoft.com/office/powerpoint/2010/main" val="4293254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Antipsychotics – risk of diabetes and impaired glucose tolerance</a:t>
            </a:r>
            <a:endParaRPr lang="en-IN" sz="36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756920" y="2194560"/>
            <a:ext cx="11060472" cy="2418079"/>
          </a:xfrm>
          <a:prstGeom prst="rect">
            <a:avLst/>
          </a:prstGeom>
        </p:spPr>
      </p:pic>
    </p:spTree>
    <p:extLst>
      <p:ext uri="{BB962C8B-B14F-4D97-AF65-F5344CB8AC3E}">
        <p14:creationId xmlns:p14="http://schemas.microsoft.com/office/powerpoint/2010/main" val="3076908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4000" dirty="0">
                <a:latin typeface="Arial" panose="020B0604020202020204" pitchFamily="34" charset="0"/>
                <a:cs typeface="Arial" panose="020B0604020202020204" pitchFamily="34" charset="0"/>
              </a:rPr>
              <a:t>Hyperprolactinaemia</a:t>
            </a:r>
          </a:p>
        </p:txBody>
      </p:sp>
      <p:sp>
        <p:nvSpPr>
          <p:cNvPr id="3" name="Content Placeholder 2"/>
          <p:cNvSpPr>
            <a:spLocks noGrp="1"/>
          </p:cNvSpPr>
          <p:nvPr>
            <p:ph idx="1"/>
          </p:nvPr>
        </p:nvSpPr>
        <p:spPr/>
        <p:txBody>
          <a:bodyPr>
            <a:normAutofit fontScale="92500" lnSpcReduction="10000"/>
          </a:bodyPr>
          <a:lstStyle/>
          <a:p>
            <a:r>
              <a:rPr lang="en-US" dirty="0"/>
              <a:t>Dopamine inhibits prolactin release and so dopamine antagonists can be expected to increase prolactin plasma levels. </a:t>
            </a:r>
          </a:p>
          <a:p>
            <a:r>
              <a:rPr lang="en-US" dirty="0"/>
              <a:t>The degree of prolactin elevation is probably dose‐ related.</a:t>
            </a:r>
          </a:p>
          <a:p>
            <a:r>
              <a:rPr lang="en-US" dirty="0"/>
              <a:t>Persistent elevation of plasma prolactin is associated with suppression of the hypothalamic–pituitary–gonadal axis.</a:t>
            </a:r>
          </a:p>
          <a:p>
            <a:r>
              <a:rPr lang="en-US" dirty="0"/>
              <a:t> Symptoms :  sexual dysfunction(but note that other pharmacological activities also give rise to sexual dysfunction), menstrual disturbances(amenorrhea), Gynecomastia, </a:t>
            </a:r>
            <a:r>
              <a:rPr lang="en-US" dirty="0" err="1"/>
              <a:t>galactorrhea</a:t>
            </a:r>
            <a:r>
              <a:rPr lang="en-US" dirty="0"/>
              <a:t>, interfere with fertility particularly in  women and may include delusions of pregnancy.</a:t>
            </a:r>
          </a:p>
          <a:p>
            <a:r>
              <a:rPr lang="en-US" dirty="0"/>
              <a:t>Long‐term adverse consequences : reductions in bone mineral density,  a possible increase in the risk of breast cancer</a:t>
            </a:r>
            <a:endParaRPr lang="en-IN" dirty="0"/>
          </a:p>
        </p:txBody>
      </p:sp>
    </p:spTree>
    <p:extLst>
      <p:ext uri="{BB962C8B-B14F-4D97-AF65-F5344CB8AC3E}">
        <p14:creationId xmlns:p14="http://schemas.microsoft.com/office/powerpoint/2010/main" val="17076354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Effects of antipsychotic medication on prolactin concentration</a:t>
            </a:r>
            <a:endParaRPr lang="en-IN" sz="36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613099" y="1690688"/>
            <a:ext cx="10592706" cy="4135120"/>
          </a:xfrm>
          <a:prstGeom prst="rect">
            <a:avLst/>
          </a:prstGeom>
        </p:spPr>
      </p:pic>
    </p:spTree>
    <p:extLst>
      <p:ext uri="{BB962C8B-B14F-4D97-AF65-F5344CB8AC3E}">
        <p14:creationId xmlns:p14="http://schemas.microsoft.com/office/powerpoint/2010/main" val="696917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dirty="0">
                <a:latin typeface="Arial" panose="020B0604020202020204" pitchFamily="34" charset="0"/>
                <a:cs typeface="Arial" panose="020B0604020202020204" pitchFamily="34" charset="0"/>
              </a:rPr>
              <a:t>Contraindications for antipsychotics which have a high propensity for causing hyperprolactinemia</a:t>
            </a:r>
          </a:p>
        </p:txBody>
      </p:sp>
      <p:sp>
        <p:nvSpPr>
          <p:cNvPr id="3" name="Content Placeholder 2"/>
          <p:cNvSpPr>
            <a:spLocks noGrp="1"/>
          </p:cNvSpPr>
          <p:nvPr>
            <p:ph idx="1"/>
          </p:nvPr>
        </p:nvSpPr>
        <p:spPr/>
        <p:txBody>
          <a:bodyPr/>
          <a:lstStyle/>
          <a:p>
            <a:pPr marL="0" indent="0">
              <a:buNone/>
            </a:pPr>
            <a:r>
              <a:rPr lang="en-US" dirty="0"/>
              <a:t> ■ Patients under 25 years of age (i.e. before peak bone mass)</a:t>
            </a:r>
          </a:p>
          <a:p>
            <a:pPr marL="0" indent="0">
              <a:buNone/>
            </a:pPr>
            <a:r>
              <a:rPr lang="en-US" dirty="0"/>
              <a:t> ■ Patients with osteoporosis. </a:t>
            </a:r>
          </a:p>
          <a:p>
            <a:pPr marL="0" indent="0">
              <a:buNone/>
            </a:pPr>
            <a:r>
              <a:rPr lang="en-US" dirty="0"/>
              <a:t> ■ Patients with a history of hormone‐dependent breast cancer</a:t>
            </a:r>
          </a:p>
          <a:p>
            <a:pPr marL="0" indent="0">
              <a:buNone/>
            </a:pPr>
            <a:r>
              <a:rPr lang="en-US" dirty="0"/>
              <a:t> ■ Young women. </a:t>
            </a:r>
            <a:endParaRPr lang="en-IN" dirty="0"/>
          </a:p>
        </p:txBody>
      </p:sp>
    </p:spTree>
    <p:extLst>
      <p:ext uri="{BB962C8B-B14F-4D97-AF65-F5344CB8AC3E}">
        <p14:creationId xmlns:p14="http://schemas.microsoft.com/office/powerpoint/2010/main" val="23878358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920" y="365125"/>
            <a:ext cx="10215880" cy="843915"/>
          </a:xfrm>
        </p:spPr>
        <p:txBody>
          <a:bodyPr>
            <a:normAutofit fontScale="90000"/>
          </a:bodyPr>
          <a:lstStyle/>
          <a:p>
            <a:r>
              <a:rPr lang="en-IN" sz="3600" dirty="0">
                <a:latin typeface="Arial" panose="020B0604020202020204" pitchFamily="34" charset="0"/>
                <a:cs typeface="Arial" panose="020B0604020202020204" pitchFamily="34" charset="0"/>
              </a:rPr>
              <a:t>                 Treatment Resistant Schizophrenia</a:t>
            </a:r>
            <a:br>
              <a:rPr lang="en-IN" sz="3600" dirty="0">
                <a:latin typeface="Arial" panose="020B0604020202020204" pitchFamily="34" charset="0"/>
                <a:cs typeface="Arial" panose="020B0604020202020204" pitchFamily="34" charset="0"/>
              </a:rPr>
            </a:br>
            <a:r>
              <a:rPr lang="en-IN" sz="3600" dirty="0">
                <a:latin typeface="Arial" panose="020B0604020202020204" pitchFamily="34" charset="0"/>
                <a:cs typeface="Arial" panose="020B0604020202020204" pitchFamily="34" charset="0"/>
              </a:rPr>
              <a:t>- Kane’s criteria for TRS</a:t>
            </a:r>
          </a:p>
        </p:txBody>
      </p:sp>
      <p:pic>
        <p:nvPicPr>
          <p:cNvPr id="4" name="Content Placeholder 3"/>
          <p:cNvPicPr>
            <a:picLocks noGrp="1" noChangeAspect="1"/>
          </p:cNvPicPr>
          <p:nvPr>
            <p:ph idx="1"/>
          </p:nvPr>
        </p:nvPicPr>
        <p:blipFill>
          <a:blip r:embed="rId3"/>
          <a:stretch>
            <a:fillRect/>
          </a:stretch>
        </p:blipFill>
        <p:spPr>
          <a:xfrm>
            <a:off x="1879600" y="1256926"/>
            <a:ext cx="7965440" cy="5184542"/>
          </a:xfrm>
          <a:prstGeom prst="rect">
            <a:avLst/>
          </a:prstGeom>
        </p:spPr>
      </p:pic>
    </p:spTree>
    <p:extLst>
      <p:ext uri="{BB962C8B-B14F-4D97-AF65-F5344CB8AC3E}">
        <p14:creationId xmlns:p14="http://schemas.microsoft.com/office/powerpoint/2010/main" val="13789625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Arial" panose="020B0604020202020204" pitchFamily="34" charset="0"/>
                <a:cs typeface="Arial" panose="020B0604020202020204" pitchFamily="34" charset="0"/>
              </a:rPr>
              <a:t>Modified Kane’s criteria </a:t>
            </a:r>
            <a:endParaRPr lang="en-IN"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Atleast</a:t>
            </a:r>
            <a:r>
              <a:rPr lang="en-US" sz="3200" dirty="0">
                <a:latin typeface="Arial" panose="020B0604020202020204" pitchFamily="34" charset="0"/>
                <a:cs typeface="Arial" panose="020B0604020202020204" pitchFamily="34" charset="0"/>
              </a:rPr>
              <a:t> 2 drug trials of 4-6 weeks, </a:t>
            </a:r>
            <a:r>
              <a:rPr lang="en-IN" sz="3200" dirty="0">
                <a:latin typeface="Arial" panose="020B0604020202020204" pitchFamily="34" charset="0"/>
                <a:cs typeface="Arial" panose="020B0604020202020204" pitchFamily="34" charset="0"/>
              </a:rPr>
              <a:t>at 400-600mg Chlorpromazine equivalents.</a:t>
            </a:r>
          </a:p>
          <a:p>
            <a:r>
              <a:rPr lang="en-IN" sz="3200" dirty="0">
                <a:latin typeface="Arial" panose="020B0604020202020204" pitchFamily="34" charset="0"/>
                <a:cs typeface="Arial" panose="020B0604020202020204" pitchFamily="34" charset="0"/>
              </a:rPr>
              <a:t> &gt;5 </a:t>
            </a:r>
            <a:r>
              <a:rPr lang="en-IN" sz="3200" dirty="0" err="1">
                <a:latin typeface="Arial" panose="020B0604020202020204" pitchFamily="34" charset="0"/>
                <a:cs typeface="Arial" panose="020B0604020202020204" pitchFamily="34" charset="0"/>
              </a:rPr>
              <a:t>yrs</a:t>
            </a:r>
            <a:r>
              <a:rPr lang="en-IN" sz="3200" dirty="0">
                <a:latin typeface="Arial" panose="020B0604020202020204" pitchFamily="34" charset="0"/>
                <a:cs typeface="Arial" panose="020B0604020202020204" pitchFamily="34" charset="0"/>
              </a:rPr>
              <a:t> with no period of good social or occupational functioning.</a:t>
            </a:r>
          </a:p>
          <a:p>
            <a:r>
              <a:rPr lang="en-IN" sz="3200" dirty="0">
                <a:latin typeface="Arial" panose="020B0604020202020204" pitchFamily="34" charset="0"/>
                <a:cs typeface="Arial" panose="020B0604020202020204" pitchFamily="34" charset="0"/>
              </a:rPr>
              <a:t>Persistent psychosis: Total BPRS &gt; 45 and score of &gt; or equal to 4 on 2 out of 4 positive item scores</a:t>
            </a:r>
          </a:p>
          <a:p>
            <a:pPr marL="0" indent="0">
              <a:buNone/>
            </a:pPr>
            <a:r>
              <a:rPr lang="en-IN" sz="3200" dirty="0">
                <a:latin typeface="Arial" panose="020B0604020202020204" pitchFamily="34" charset="0"/>
                <a:cs typeface="Arial" panose="020B0604020202020204" pitchFamily="34" charset="0"/>
              </a:rPr>
              <a:t> </a:t>
            </a:r>
          </a:p>
          <a:p>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0616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568960"/>
            <a:ext cx="10703560" cy="5801043"/>
          </a:xfrm>
        </p:spPr>
        <p:txBody>
          <a:bodyPr>
            <a:normAutofit/>
          </a:bodyPr>
          <a:lstStyle/>
          <a:p>
            <a:r>
              <a:rPr lang="en-IN" sz="3200" dirty="0">
                <a:latin typeface="Arial" panose="020B0604020202020204" pitchFamily="34" charset="0"/>
                <a:cs typeface="Arial" panose="020B0604020202020204" pitchFamily="34" charset="0"/>
              </a:rPr>
              <a:t>APA Guidelines</a:t>
            </a:r>
          </a:p>
          <a:p>
            <a:pPr marL="0" indent="0">
              <a:buNone/>
            </a:pPr>
            <a:endParaRPr lang="en-IN" sz="3200" dirty="0">
              <a:latin typeface="Arial" panose="020B0604020202020204" pitchFamily="34" charset="0"/>
              <a:cs typeface="Arial" panose="020B0604020202020204" pitchFamily="34" charset="0"/>
            </a:endParaRPr>
          </a:p>
          <a:p>
            <a:pPr>
              <a:buFontTx/>
              <a:buChar char="-"/>
            </a:pPr>
            <a:r>
              <a:rPr lang="en-IN" dirty="0">
                <a:latin typeface="Arial" panose="020B0604020202020204" pitchFamily="34" charset="0"/>
                <a:cs typeface="Arial" panose="020B0604020202020204" pitchFamily="34" charset="0"/>
              </a:rPr>
              <a:t>Patient who has not responded to 2 or 3 treatments using atypical antipsychotics for a duration of at least 4 to 6 weeks : can be considered as TRS and is eligible for treatment with clozapine.</a:t>
            </a:r>
          </a:p>
          <a:p>
            <a:pPr>
              <a:buFontTx/>
              <a:buChar char="-"/>
            </a:pPr>
            <a:endParaRPr lang="en-IN" sz="3200" dirty="0">
              <a:latin typeface="Arial" panose="020B0604020202020204" pitchFamily="34" charset="0"/>
              <a:cs typeface="Arial" panose="020B0604020202020204" pitchFamily="34" charset="0"/>
            </a:endParaRPr>
          </a:p>
          <a:p>
            <a:r>
              <a:rPr lang="en-IN" sz="3200" dirty="0">
                <a:latin typeface="Arial" panose="020B0604020202020204" pitchFamily="34" charset="0"/>
                <a:cs typeface="Arial" panose="020B0604020202020204" pitchFamily="34" charset="0"/>
              </a:rPr>
              <a:t> NICE Guidelines</a:t>
            </a:r>
          </a:p>
          <a:p>
            <a:pPr marL="0" indent="0">
              <a:buNone/>
            </a:pPr>
            <a:endParaRPr lang="en-IN" sz="3200" dirty="0">
              <a:latin typeface="Arial" panose="020B0604020202020204" pitchFamily="34" charset="0"/>
              <a:cs typeface="Arial" panose="020B0604020202020204" pitchFamily="34" charset="0"/>
            </a:endParaRPr>
          </a:p>
          <a:p>
            <a:pPr>
              <a:buFontTx/>
              <a:buChar char="-"/>
            </a:pPr>
            <a:r>
              <a:rPr lang="en-IN" dirty="0">
                <a:latin typeface="Arial" panose="020B0604020202020204" pitchFamily="34" charset="0"/>
                <a:cs typeface="Arial" panose="020B0604020202020204" pitchFamily="34" charset="0"/>
              </a:rPr>
              <a:t>Failure of adequate trial of 2 antipsychotics which includes at </a:t>
            </a:r>
            <a:r>
              <a:rPr lang="en-IN" dirty="0" err="1">
                <a:latin typeface="Arial" panose="020B0604020202020204" pitchFamily="34" charset="0"/>
                <a:cs typeface="Arial" panose="020B0604020202020204" pitchFamily="34" charset="0"/>
              </a:rPr>
              <a:t>atleast</a:t>
            </a:r>
            <a:r>
              <a:rPr lang="en-IN" dirty="0">
                <a:latin typeface="Arial" panose="020B0604020202020204" pitchFamily="34" charset="0"/>
                <a:cs typeface="Arial" panose="020B0604020202020204" pitchFamily="34" charset="0"/>
              </a:rPr>
              <a:t> one second generation drug other than clozapine.</a:t>
            </a:r>
          </a:p>
        </p:txBody>
      </p:sp>
    </p:spTree>
    <p:extLst>
      <p:ext uri="{BB962C8B-B14F-4D97-AF65-F5344CB8AC3E}">
        <p14:creationId xmlns:p14="http://schemas.microsoft.com/office/powerpoint/2010/main" val="16024897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3" y="598714"/>
            <a:ext cx="10853057" cy="5578249"/>
          </a:xfrm>
        </p:spPr>
        <p:txBody>
          <a:bodyPr>
            <a:normAutofit/>
          </a:bodyPr>
          <a:lstStyle/>
          <a:p>
            <a:r>
              <a:rPr lang="en-IN" sz="3600" dirty="0">
                <a:latin typeface="Arial" panose="020B0604020202020204" pitchFamily="34" charset="0"/>
                <a:cs typeface="Arial" panose="020B0604020202020204" pitchFamily="34" charset="0"/>
              </a:rPr>
              <a:t> Ultra resistant schizophrenia</a:t>
            </a:r>
          </a:p>
          <a:p>
            <a:pPr marL="0" indent="0">
              <a:buNone/>
            </a:pPr>
            <a:endParaRPr lang="en-IN" sz="3200" dirty="0">
              <a:latin typeface="Arial" panose="020B0604020202020204" pitchFamily="34" charset="0"/>
              <a:cs typeface="Arial" panose="020B0604020202020204" pitchFamily="34" charset="0"/>
            </a:endParaRPr>
          </a:p>
          <a:p>
            <a:pPr>
              <a:buFontTx/>
              <a:buChar char="-"/>
            </a:pPr>
            <a:r>
              <a:rPr lang="en-IN" dirty="0" err="1">
                <a:latin typeface="Arial" panose="020B0604020202020204" pitchFamily="34" charset="0"/>
                <a:cs typeface="Arial" panose="020B0604020202020204" pitchFamily="34" charset="0"/>
              </a:rPr>
              <a:t>Atleast</a:t>
            </a:r>
            <a:r>
              <a:rPr lang="en-IN" dirty="0">
                <a:latin typeface="Arial" panose="020B0604020202020204" pitchFamily="34" charset="0"/>
                <a:cs typeface="Arial" panose="020B0604020202020204" pitchFamily="34" charset="0"/>
              </a:rPr>
              <a:t> 8 weeks treatment with clozapine, </a:t>
            </a:r>
          </a:p>
          <a:p>
            <a:pPr marL="0" indent="0">
              <a:buNone/>
            </a:pPr>
            <a:r>
              <a:rPr lang="en-IN" dirty="0">
                <a:latin typeface="Arial" panose="020B0604020202020204" pitchFamily="34" charset="0"/>
                <a:cs typeface="Arial" panose="020B0604020202020204" pitchFamily="34" charset="0"/>
              </a:rPr>
              <a:t>  plasma level &gt; or = 350 ng/ml and </a:t>
            </a:r>
          </a:p>
          <a:p>
            <a:pPr marL="0" indent="0">
              <a:buNone/>
            </a:pPr>
            <a:r>
              <a:rPr lang="en-IN" dirty="0">
                <a:latin typeface="Arial" panose="020B0604020202020204" pitchFamily="34" charset="0"/>
                <a:cs typeface="Arial" panose="020B0604020202020204" pitchFamily="34" charset="0"/>
              </a:rPr>
              <a:t>  &lt;20% fall in BPRS scores</a:t>
            </a:r>
          </a:p>
          <a:p>
            <a:pPr>
              <a:buFontTx/>
              <a:buChar char="-"/>
            </a:pPr>
            <a:r>
              <a:rPr lang="en-IN" dirty="0">
                <a:latin typeface="Arial" panose="020B0604020202020204" pitchFamily="34" charset="0"/>
                <a:cs typeface="Arial" panose="020B0604020202020204" pitchFamily="34" charset="0"/>
              </a:rPr>
              <a:t>No stable period of functioning over 5 years</a:t>
            </a:r>
          </a:p>
          <a:p>
            <a:pPr marL="0" indent="0">
              <a:buNone/>
            </a:pPr>
            <a:r>
              <a:rPr lang="en-IN" dirty="0">
                <a:latin typeface="Arial" panose="020B0604020202020204" pitchFamily="34" charset="0"/>
                <a:cs typeface="Arial" panose="020B0604020202020204" pitchFamily="34" charset="0"/>
              </a:rPr>
              <a:t>- Score &gt; or = 4 on 2 out of 4 of positive symptoms of BPRS</a:t>
            </a:r>
          </a:p>
          <a:p>
            <a:pPr marL="0" indent="0">
              <a:buNone/>
            </a:pPr>
            <a:r>
              <a:rPr lang="en-IN" dirty="0">
                <a:latin typeface="Arial" panose="020B0604020202020204" pitchFamily="34" charset="0"/>
                <a:cs typeface="Arial" panose="020B0604020202020204" pitchFamily="34" charset="0"/>
              </a:rPr>
              <a:t>- Total BPRS &gt; or = 45 and CGI &gt; or = 4</a:t>
            </a:r>
          </a:p>
          <a:p>
            <a:pPr marL="0" indent="0">
              <a:buNone/>
            </a:pPr>
            <a:r>
              <a:rPr lang="en-IN" dirty="0">
                <a:latin typeface="Arial" panose="020B0604020202020204" pitchFamily="34" charset="0"/>
                <a:cs typeface="Arial" panose="020B0604020202020204" pitchFamily="34" charset="0"/>
              </a:rPr>
              <a:t>- GAF of 40 or less (</a:t>
            </a:r>
            <a:r>
              <a:rPr lang="en-IN" dirty="0"/>
              <a:t>global assessment of functioning)</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2160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dirty="0">
                <a:latin typeface="Arial" panose="020B0604020202020204" pitchFamily="34" charset="0"/>
                <a:cs typeface="Arial" panose="020B0604020202020204" pitchFamily="34" charset="0"/>
              </a:rPr>
              <a:t>Evaluation of TRS</a:t>
            </a:r>
          </a:p>
        </p:txBody>
      </p:sp>
      <p:sp>
        <p:nvSpPr>
          <p:cNvPr id="3" name="Content Placeholder 2"/>
          <p:cNvSpPr>
            <a:spLocks noGrp="1"/>
          </p:cNvSpPr>
          <p:nvPr>
            <p:ph idx="1"/>
          </p:nvPr>
        </p:nvSpPr>
        <p:spPr>
          <a:xfrm>
            <a:off x="838200" y="1501947"/>
            <a:ext cx="10515600" cy="4869089"/>
          </a:xfrm>
        </p:spPr>
        <p:txBody>
          <a:bodyPr>
            <a:normAutofit/>
          </a:bodyPr>
          <a:lstStyle/>
          <a:p>
            <a:r>
              <a:rPr lang="en-IN" dirty="0"/>
              <a:t> Exclude </a:t>
            </a:r>
            <a:r>
              <a:rPr lang="en-IN" dirty="0" err="1"/>
              <a:t>pseudoresistance</a:t>
            </a:r>
            <a:r>
              <a:rPr lang="en-IN" dirty="0"/>
              <a:t> causes</a:t>
            </a:r>
          </a:p>
          <a:p>
            <a:pPr marL="0" indent="0">
              <a:buNone/>
            </a:pPr>
            <a:endParaRPr lang="en-IN" dirty="0"/>
          </a:p>
          <a:p>
            <a:pPr marL="0" indent="0">
              <a:buNone/>
            </a:pPr>
            <a:r>
              <a:rPr lang="en-IN" dirty="0"/>
              <a:t>Ensure adequacy of 2 previous trials</a:t>
            </a:r>
          </a:p>
          <a:p>
            <a:pPr marL="0" indent="0">
              <a:buNone/>
            </a:pPr>
            <a:endParaRPr lang="en-IN" dirty="0"/>
          </a:p>
          <a:p>
            <a:pPr marL="0" indent="0">
              <a:buNone/>
            </a:pPr>
            <a:r>
              <a:rPr lang="en-IN" dirty="0"/>
              <a:t>Optimize current dosage and treat side effects</a:t>
            </a:r>
          </a:p>
          <a:p>
            <a:pPr marL="0" indent="0">
              <a:buNone/>
            </a:pPr>
            <a:endParaRPr lang="en-IN" dirty="0"/>
          </a:p>
          <a:p>
            <a:pPr marL="0" indent="0">
              <a:buNone/>
            </a:pPr>
            <a:r>
              <a:rPr lang="en-IN" dirty="0"/>
              <a:t>Consider depot trial if compliance is not assured</a:t>
            </a:r>
          </a:p>
          <a:p>
            <a:pPr marL="0" indent="0">
              <a:buNone/>
            </a:pPr>
            <a:endParaRPr lang="en-IN" dirty="0"/>
          </a:p>
          <a:p>
            <a:pPr marL="0" indent="0">
              <a:buNone/>
            </a:pPr>
            <a:r>
              <a:rPr lang="en-IN" dirty="0"/>
              <a:t>If second generation antipsychotic not previously used </a:t>
            </a:r>
          </a:p>
        </p:txBody>
      </p:sp>
      <p:sp>
        <p:nvSpPr>
          <p:cNvPr id="4" name="Down Arrow 3"/>
          <p:cNvSpPr/>
          <p:nvPr/>
        </p:nvSpPr>
        <p:spPr>
          <a:xfrm>
            <a:off x="4183377" y="2126683"/>
            <a:ext cx="45719" cy="408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212771" y="3252561"/>
            <a:ext cx="45719" cy="261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209504" y="4231482"/>
            <a:ext cx="45719" cy="473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255223" y="5181714"/>
            <a:ext cx="45719" cy="408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255222" y="6131946"/>
            <a:ext cx="45719" cy="408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8245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439616"/>
            <a:ext cx="10931769" cy="5737348"/>
          </a:xfrm>
        </p:spPr>
        <p:txBody>
          <a:bodyPr>
            <a:normAutofit fontScale="70000" lnSpcReduction="20000"/>
          </a:bodyPr>
          <a:lstStyle/>
          <a:p>
            <a:r>
              <a:rPr lang="en-IN" sz="2900" b="1" dirty="0">
                <a:latin typeface="Arial" panose="020B0604020202020204" pitchFamily="34" charset="0"/>
                <a:cs typeface="Arial" panose="020B0604020202020204" pitchFamily="34" charset="0"/>
              </a:rPr>
              <a:t>Second Generation Antipsychotics </a:t>
            </a:r>
            <a:r>
              <a:rPr lang="en-IN" sz="2900" b="1" dirty="0"/>
              <a:t>(SGAs)                       Usual daily dose                Maximum daily </a:t>
            </a:r>
            <a:r>
              <a:rPr lang="en-IN" b="1" dirty="0"/>
              <a:t>dose</a:t>
            </a:r>
          </a:p>
          <a:p>
            <a:pPr marL="0" indent="0">
              <a:buNone/>
            </a:pPr>
            <a:r>
              <a:rPr lang="en-IN" b="1" dirty="0"/>
              <a:t>                                                                                                            (mg/dl)</a:t>
            </a:r>
          </a:p>
          <a:p>
            <a:r>
              <a:rPr lang="en-IN" dirty="0" err="1"/>
              <a:t>Amisulpride</a:t>
            </a:r>
            <a:r>
              <a:rPr lang="en-IN" dirty="0"/>
              <a:t>                                                                                     50‑800                                                       1200</a:t>
            </a:r>
          </a:p>
          <a:p>
            <a:r>
              <a:rPr lang="en-IN" dirty="0"/>
              <a:t>Aripiprazole                                                                                     10‑30                                                            30</a:t>
            </a:r>
          </a:p>
          <a:p>
            <a:r>
              <a:rPr lang="en-IN" dirty="0" err="1"/>
              <a:t>Asenapine</a:t>
            </a:r>
            <a:r>
              <a:rPr lang="en-IN" dirty="0"/>
              <a:t>                                                                                       10‑20                                                             20</a:t>
            </a:r>
          </a:p>
          <a:p>
            <a:r>
              <a:rPr lang="en-IN" dirty="0" err="1"/>
              <a:t>Blonanserin</a:t>
            </a:r>
            <a:r>
              <a:rPr lang="en-IN" dirty="0"/>
              <a:t>                                                                                     2‑8                                                                 24</a:t>
            </a:r>
          </a:p>
          <a:p>
            <a:r>
              <a:rPr lang="en-IN" dirty="0"/>
              <a:t>Clozapine                                                                                        150‑600                                                         900</a:t>
            </a:r>
          </a:p>
          <a:p>
            <a:r>
              <a:rPr lang="en-IN" dirty="0" err="1"/>
              <a:t>Iloperidone</a:t>
            </a:r>
            <a:r>
              <a:rPr lang="en-IN" dirty="0"/>
              <a:t>                                                                                     12‑24                                                             24</a:t>
            </a:r>
          </a:p>
          <a:p>
            <a:r>
              <a:rPr lang="en-IN" dirty="0"/>
              <a:t>Olanzapine                                                                                     10‑30                                                              30</a:t>
            </a:r>
          </a:p>
          <a:p>
            <a:r>
              <a:rPr lang="en-IN" dirty="0" err="1"/>
              <a:t>Paliperidone</a:t>
            </a:r>
            <a:r>
              <a:rPr lang="en-IN" dirty="0"/>
              <a:t>                                                                                   3‑12                                                               12</a:t>
            </a:r>
          </a:p>
          <a:p>
            <a:r>
              <a:rPr lang="en-IN" dirty="0"/>
              <a:t>Quetiapine                                                                                     300‑800                                                        800</a:t>
            </a:r>
          </a:p>
          <a:p>
            <a:r>
              <a:rPr lang="en-IN" dirty="0"/>
              <a:t>Risperidone                                                                                    2‑8                                                                 16</a:t>
            </a:r>
          </a:p>
          <a:p>
            <a:r>
              <a:rPr lang="en-IN" dirty="0"/>
              <a:t>Ziprasidone                                                                                    80‑200                                                          200</a:t>
            </a:r>
          </a:p>
          <a:p>
            <a:r>
              <a:rPr lang="en-IN" dirty="0" err="1"/>
              <a:t>Zotepine</a:t>
            </a:r>
            <a:r>
              <a:rPr lang="en-IN" dirty="0"/>
              <a:t>                                                                                         75‑300                                                           300</a:t>
            </a:r>
          </a:p>
        </p:txBody>
      </p:sp>
    </p:spTree>
    <p:extLst>
      <p:ext uri="{BB962C8B-B14F-4D97-AF65-F5344CB8AC3E}">
        <p14:creationId xmlns:p14="http://schemas.microsoft.com/office/powerpoint/2010/main" val="17962801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543" y="359228"/>
            <a:ext cx="10929257" cy="6090557"/>
          </a:xfrm>
        </p:spPr>
        <p:txBody>
          <a:bodyPr/>
          <a:lstStyle/>
          <a:p>
            <a:r>
              <a:rPr lang="en-IN" dirty="0"/>
              <a:t>Try Olanzapine, Risperidone, Quetiapine for 6-8 weeks</a:t>
            </a:r>
          </a:p>
          <a:p>
            <a:endParaRPr lang="en-IN" dirty="0"/>
          </a:p>
          <a:p>
            <a:pPr marL="0" indent="0">
              <a:buNone/>
            </a:pPr>
            <a:r>
              <a:rPr lang="en-IN" dirty="0"/>
              <a:t>If no response start Clozapine + Psychosocial treatment</a:t>
            </a:r>
          </a:p>
          <a:p>
            <a:pPr marL="0" indent="0">
              <a:buNone/>
            </a:pPr>
            <a:endParaRPr lang="en-IN" dirty="0"/>
          </a:p>
          <a:p>
            <a:pPr marL="0" indent="0">
              <a:buNone/>
            </a:pPr>
            <a:r>
              <a:rPr lang="en-IN" dirty="0"/>
              <a:t>If no response reinstate best prior medication </a:t>
            </a:r>
          </a:p>
          <a:p>
            <a:pPr marL="0" indent="0">
              <a:buNone/>
            </a:pPr>
            <a:endParaRPr lang="en-IN" dirty="0"/>
          </a:p>
          <a:p>
            <a:pPr marL="0" indent="0">
              <a:buNone/>
            </a:pPr>
            <a:endParaRPr lang="en-IN" dirty="0"/>
          </a:p>
          <a:p>
            <a:pPr marL="0" indent="0">
              <a:buNone/>
            </a:pPr>
            <a:r>
              <a:rPr lang="en-IN" dirty="0"/>
              <a:t>                                                   ECT</a:t>
            </a:r>
          </a:p>
          <a:p>
            <a:pPr marL="0" indent="0">
              <a:buNone/>
            </a:pPr>
            <a:endParaRPr lang="en-IN" dirty="0"/>
          </a:p>
          <a:p>
            <a:pPr marL="0" indent="0">
              <a:buNone/>
            </a:pPr>
            <a:endParaRPr lang="en-IN" dirty="0"/>
          </a:p>
          <a:p>
            <a:pPr marL="0" indent="0">
              <a:buNone/>
            </a:pPr>
            <a:endParaRPr lang="en-IN" dirty="0"/>
          </a:p>
        </p:txBody>
      </p:sp>
      <p:sp>
        <p:nvSpPr>
          <p:cNvPr id="4" name="Down Arrow 3"/>
          <p:cNvSpPr/>
          <p:nvPr/>
        </p:nvSpPr>
        <p:spPr>
          <a:xfrm>
            <a:off x="4833257" y="914400"/>
            <a:ext cx="48986" cy="489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Down Arrow 4"/>
          <p:cNvSpPr/>
          <p:nvPr/>
        </p:nvSpPr>
        <p:spPr>
          <a:xfrm>
            <a:off x="4784271" y="1948543"/>
            <a:ext cx="48986" cy="489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808764" y="3099706"/>
            <a:ext cx="48986" cy="489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091019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359229"/>
            <a:ext cx="10831286" cy="5817734"/>
          </a:xfrm>
        </p:spPr>
        <p:txBody>
          <a:bodyPr>
            <a:normAutofit/>
          </a:bodyPr>
          <a:lstStyle/>
          <a:p>
            <a:r>
              <a:rPr lang="en-IN" dirty="0"/>
              <a:t>What if clozapine also fails?</a:t>
            </a:r>
          </a:p>
          <a:p>
            <a:pPr>
              <a:buFontTx/>
              <a:buChar char="-"/>
            </a:pPr>
            <a:r>
              <a:rPr lang="en-IN" dirty="0"/>
              <a:t>Augmentation with: </a:t>
            </a:r>
          </a:p>
          <a:p>
            <a:pPr>
              <a:buFontTx/>
              <a:buChar char="-"/>
            </a:pPr>
            <a:r>
              <a:rPr lang="en-IN" dirty="0"/>
              <a:t>Antipsychotics like risperidone, olanzapine, quetiapine, sulprides.</a:t>
            </a:r>
          </a:p>
          <a:p>
            <a:pPr>
              <a:buFontTx/>
              <a:buChar char="-"/>
            </a:pPr>
            <a:r>
              <a:rPr lang="en-IN" dirty="0"/>
              <a:t>Somatic treatments</a:t>
            </a:r>
          </a:p>
          <a:p>
            <a:pPr>
              <a:buFontTx/>
              <a:buChar char="-"/>
            </a:pPr>
            <a:r>
              <a:rPr lang="en-IN" dirty="0"/>
              <a:t>Psychosocial treatments</a:t>
            </a:r>
          </a:p>
          <a:p>
            <a:pPr>
              <a:buFontTx/>
              <a:buChar char="-"/>
            </a:pPr>
            <a:endParaRPr lang="en-IN" dirty="0"/>
          </a:p>
          <a:p>
            <a:pPr>
              <a:buFontTx/>
              <a:buChar char="-"/>
            </a:pPr>
            <a:r>
              <a:rPr lang="en-IN" dirty="0"/>
              <a:t>Following agents can be used as augmenting agents to clozapine:</a:t>
            </a:r>
          </a:p>
          <a:p>
            <a:pPr marL="514350" indent="-514350">
              <a:buAutoNum type="arabicPeriod"/>
            </a:pPr>
            <a:r>
              <a:rPr lang="en-IN" dirty="0"/>
              <a:t>Lamotrigine</a:t>
            </a:r>
          </a:p>
          <a:p>
            <a:pPr marL="514350" indent="-514350">
              <a:buAutoNum type="arabicPeriod"/>
            </a:pPr>
            <a:r>
              <a:rPr lang="en-IN" dirty="0"/>
              <a:t>Lithium</a:t>
            </a:r>
          </a:p>
          <a:p>
            <a:pPr marL="514350" indent="-514350">
              <a:buAutoNum type="arabicPeriod"/>
            </a:pPr>
            <a:r>
              <a:rPr lang="en-IN" dirty="0"/>
              <a:t>Valproate</a:t>
            </a:r>
          </a:p>
          <a:p>
            <a:pPr marL="514350" indent="-514350">
              <a:buAutoNum type="arabicPeriod"/>
            </a:pPr>
            <a:r>
              <a:rPr lang="en-IN" dirty="0"/>
              <a:t>SSRIs</a:t>
            </a:r>
          </a:p>
          <a:p>
            <a:pPr marL="514350" indent="-514350">
              <a:buAutoNum type="arabicPeriod"/>
            </a:pPr>
            <a:endParaRPr lang="en-IN" dirty="0"/>
          </a:p>
          <a:p>
            <a:pPr marL="0" indent="0">
              <a:buNone/>
            </a:pPr>
            <a:endParaRPr lang="en-IN" dirty="0"/>
          </a:p>
        </p:txBody>
      </p:sp>
    </p:spTree>
    <p:extLst>
      <p:ext uri="{BB962C8B-B14F-4D97-AF65-F5344CB8AC3E}">
        <p14:creationId xmlns:p14="http://schemas.microsoft.com/office/powerpoint/2010/main" val="36875513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30" y="130627"/>
            <a:ext cx="11076214" cy="6466115"/>
          </a:xfrm>
        </p:spPr>
        <p:txBody>
          <a:bodyPr/>
          <a:lstStyle/>
          <a:p>
            <a:pPr marL="0" indent="0">
              <a:buNone/>
            </a:pPr>
            <a:r>
              <a:rPr lang="en-IN" dirty="0"/>
              <a:t>5. </a:t>
            </a:r>
            <a:r>
              <a:rPr lang="en-IN" dirty="0" err="1"/>
              <a:t>Glutaminergic</a:t>
            </a:r>
            <a:r>
              <a:rPr lang="en-IN" dirty="0"/>
              <a:t> agents: D-</a:t>
            </a:r>
            <a:r>
              <a:rPr lang="en-IN" dirty="0" err="1"/>
              <a:t>cycloserine</a:t>
            </a:r>
            <a:r>
              <a:rPr lang="en-IN" dirty="0"/>
              <a:t>, D-serine</a:t>
            </a:r>
          </a:p>
          <a:p>
            <a:pPr marL="0" indent="0">
              <a:buNone/>
            </a:pPr>
            <a:r>
              <a:rPr lang="en-IN" dirty="0"/>
              <a:t>6. Benzodiazepines</a:t>
            </a:r>
          </a:p>
          <a:p>
            <a:pPr marL="0" indent="0">
              <a:buNone/>
            </a:pPr>
            <a:r>
              <a:rPr lang="en-IN" dirty="0"/>
              <a:t>7. Omega-3</a:t>
            </a:r>
          </a:p>
          <a:p>
            <a:pPr marL="0" indent="0">
              <a:buNone/>
            </a:pPr>
            <a:r>
              <a:rPr lang="en-IN" dirty="0"/>
              <a:t>8. </a:t>
            </a:r>
            <a:r>
              <a:rPr lang="en-IN" dirty="0" err="1"/>
              <a:t>Glinko</a:t>
            </a:r>
            <a:r>
              <a:rPr lang="en-IN" dirty="0"/>
              <a:t> </a:t>
            </a:r>
            <a:r>
              <a:rPr lang="en-IN" dirty="0" err="1"/>
              <a:t>Biloba</a:t>
            </a:r>
            <a:endParaRPr lang="en-IN" dirty="0"/>
          </a:p>
          <a:p>
            <a:pPr marL="0" indent="0">
              <a:buNone/>
            </a:pPr>
            <a:r>
              <a:rPr lang="en-IN" dirty="0"/>
              <a:t>9. ECT: as maintenance</a:t>
            </a:r>
          </a:p>
          <a:p>
            <a:pPr marL="0" indent="0">
              <a:buNone/>
            </a:pPr>
            <a:r>
              <a:rPr lang="en-IN" dirty="0"/>
              <a:t>10. </a:t>
            </a:r>
            <a:r>
              <a:rPr lang="en-IN" dirty="0" err="1"/>
              <a:t>Rtms</a:t>
            </a:r>
            <a:r>
              <a:rPr lang="en-IN" dirty="0"/>
              <a:t>: Improvement reported in auditory hallucinations.</a:t>
            </a:r>
          </a:p>
          <a:p>
            <a:pPr marL="0" indent="0">
              <a:buNone/>
            </a:pPr>
            <a:r>
              <a:rPr lang="en-IN" dirty="0"/>
              <a:t>11. Psychosocial Interventions</a:t>
            </a:r>
          </a:p>
        </p:txBody>
      </p:sp>
    </p:spTree>
    <p:extLst>
      <p:ext uri="{BB962C8B-B14F-4D97-AF65-F5344CB8AC3E}">
        <p14:creationId xmlns:p14="http://schemas.microsoft.com/office/powerpoint/2010/main" val="27705016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956" y="0"/>
            <a:ext cx="9263743" cy="761546"/>
          </a:xfrm>
        </p:spPr>
        <p:txBody>
          <a:bodyPr>
            <a:normAutofit/>
          </a:bodyPr>
          <a:lstStyle/>
          <a:p>
            <a:r>
              <a:rPr lang="en-IN" sz="3200" dirty="0" err="1">
                <a:latin typeface="Arial" panose="020B0604020202020204" pitchFamily="34" charset="0"/>
                <a:cs typeface="Arial" panose="020B0604020202020204" pitchFamily="34" charset="0"/>
              </a:rPr>
              <a:t>Nonpharmacologoical</a:t>
            </a:r>
            <a:r>
              <a:rPr lang="en-IN" sz="3200" dirty="0">
                <a:latin typeface="Arial" panose="020B0604020202020204" pitchFamily="34" charset="0"/>
                <a:cs typeface="Arial" panose="020B0604020202020204" pitchFamily="34" charset="0"/>
              </a:rPr>
              <a:t> treatment of Schizophrenia</a:t>
            </a:r>
          </a:p>
        </p:txBody>
      </p:sp>
      <p:sp>
        <p:nvSpPr>
          <p:cNvPr id="3" name="Content Placeholder 2"/>
          <p:cNvSpPr>
            <a:spLocks noGrp="1"/>
          </p:cNvSpPr>
          <p:nvPr>
            <p:ph idx="1"/>
          </p:nvPr>
        </p:nvSpPr>
        <p:spPr>
          <a:xfrm>
            <a:off x="114300" y="555171"/>
            <a:ext cx="11789229" cy="6057900"/>
          </a:xfrm>
        </p:spPr>
        <p:txBody>
          <a:bodyPr>
            <a:normAutofit fontScale="85000" lnSpcReduction="20000"/>
          </a:bodyPr>
          <a:lstStyle/>
          <a:p>
            <a:pPr marL="0" indent="0">
              <a:buNone/>
            </a:pPr>
            <a:r>
              <a:rPr lang="en-IN" dirty="0"/>
              <a:t> </a:t>
            </a:r>
          </a:p>
          <a:p>
            <a:pPr marL="0" indent="0">
              <a:buNone/>
            </a:pPr>
            <a:endParaRPr lang="en-IN" dirty="0"/>
          </a:p>
          <a:p>
            <a:pPr marL="0" indent="0">
              <a:buNone/>
            </a:pPr>
            <a:endParaRPr lang="en-IN" dirty="0"/>
          </a:p>
          <a:p>
            <a:pPr marL="0" indent="0">
              <a:buNone/>
            </a:pPr>
            <a:endParaRPr lang="en-IN" dirty="0"/>
          </a:p>
          <a:p>
            <a:endParaRPr lang="en-IN" dirty="0"/>
          </a:p>
          <a:p>
            <a:endParaRPr lang="en-IN" dirty="0"/>
          </a:p>
          <a:p>
            <a:endParaRPr lang="en-IN" dirty="0"/>
          </a:p>
          <a:p>
            <a:endParaRPr lang="en-IN" dirty="0"/>
          </a:p>
          <a:p>
            <a:endParaRPr lang="en-IN" dirty="0"/>
          </a:p>
          <a:p>
            <a:endParaRPr lang="en-IN" dirty="0"/>
          </a:p>
          <a:p>
            <a:pPr marL="0" indent="0">
              <a:buNone/>
            </a:pPr>
            <a:r>
              <a:rPr lang="en-IN" dirty="0"/>
              <a:t>1. Individual and Group                1. Psychoeducation</a:t>
            </a:r>
          </a:p>
          <a:p>
            <a:pPr marL="0" indent="0">
              <a:buNone/>
            </a:pPr>
            <a:r>
              <a:rPr lang="en-IN" dirty="0"/>
              <a:t>  therapy                                          2. Reducing expressed  emotions</a:t>
            </a:r>
          </a:p>
          <a:p>
            <a:pPr marL="0" indent="0">
              <a:buNone/>
            </a:pPr>
            <a:r>
              <a:rPr lang="en-IN" dirty="0"/>
              <a:t>2. CBT</a:t>
            </a:r>
          </a:p>
          <a:p>
            <a:pPr marL="0" indent="0">
              <a:buNone/>
            </a:pPr>
            <a:r>
              <a:rPr lang="en-IN" dirty="0"/>
              <a:t>3. ACT(Assertive community </a:t>
            </a:r>
          </a:p>
          <a:p>
            <a:pPr marL="0" indent="0">
              <a:buNone/>
            </a:pPr>
            <a:r>
              <a:rPr lang="en-IN" dirty="0"/>
              <a:t>Treatment)</a:t>
            </a:r>
          </a:p>
        </p:txBody>
      </p:sp>
      <p:cxnSp>
        <p:nvCxnSpPr>
          <p:cNvPr id="5" name="Straight Arrow Connector 4"/>
          <p:cNvCxnSpPr/>
          <p:nvPr/>
        </p:nvCxnSpPr>
        <p:spPr>
          <a:xfrm flipH="1">
            <a:off x="1289956" y="881743"/>
            <a:ext cx="4572001" cy="473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751113" y="1557110"/>
            <a:ext cx="4163786" cy="7837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800" dirty="0">
                <a:latin typeface="Arial" panose="020B0604020202020204" pitchFamily="34" charset="0"/>
                <a:cs typeface="Arial" panose="020B0604020202020204" pitchFamily="34" charset="0"/>
              </a:rPr>
              <a:t>Psychosocial Intervention</a:t>
            </a:r>
          </a:p>
        </p:txBody>
      </p:sp>
      <p:sp>
        <p:nvSpPr>
          <p:cNvPr id="10" name="Rectangle 9"/>
          <p:cNvSpPr/>
          <p:nvPr/>
        </p:nvSpPr>
        <p:spPr>
          <a:xfrm>
            <a:off x="6996792" y="1557110"/>
            <a:ext cx="4490357" cy="7837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800" dirty="0">
                <a:latin typeface="Arial" panose="020B0604020202020204" pitchFamily="34" charset="0"/>
                <a:cs typeface="Arial" panose="020B0604020202020204" pitchFamily="34" charset="0"/>
              </a:rPr>
              <a:t>Behavioural Intervention</a:t>
            </a:r>
          </a:p>
        </p:txBody>
      </p:sp>
      <p:cxnSp>
        <p:nvCxnSpPr>
          <p:cNvPr id="12" name="Straight Arrow Connector 11"/>
          <p:cNvCxnSpPr/>
          <p:nvPr/>
        </p:nvCxnSpPr>
        <p:spPr>
          <a:xfrm>
            <a:off x="5861957" y="881743"/>
            <a:ext cx="3494314" cy="4735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326571" y="2389869"/>
            <a:ext cx="2506435" cy="2880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stCxn id="8" idx="2"/>
          </p:cNvCxnSpPr>
          <p:nvPr/>
        </p:nvCxnSpPr>
        <p:spPr>
          <a:xfrm>
            <a:off x="2833006" y="2340881"/>
            <a:ext cx="2245180" cy="412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326571" y="2988129"/>
            <a:ext cx="2710543" cy="7511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dirty="0">
                <a:latin typeface="Arial" panose="020B0604020202020204" pitchFamily="34" charset="0"/>
                <a:cs typeface="Arial" panose="020B0604020202020204" pitchFamily="34" charset="0"/>
              </a:rPr>
              <a:t>Individual/ Group intervention</a:t>
            </a:r>
          </a:p>
        </p:txBody>
      </p:sp>
      <p:sp>
        <p:nvSpPr>
          <p:cNvPr id="19" name="Rectangle 18"/>
          <p:cNvSpPr/>
          <p:nvPr/>
        </p:nvSpPr>
        <p:spPr>
          <a:xfrm>
            <a:off x="3886201" y="2950934"/>
            <a:ext cx="2596243" cy="7511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dirty="0">
                <a:latin typeface="Arial" panose="020B0604020202020204" pitchFamily="34" charset="0"/>
                <a:cs typeface="Arial" panose="020B0604020202020204" pitchFamily="34" charset="0"/>
              </a:rPr>
              <a:t>Family intervention</a:t>
            </a:r>
          </a:p>
        </p:txBody>
      </p:sp>
      <p:sp>
        <p:nvSpPr>
          <p:cNvPr id="20" name="Down Arrow 19"/>
          <p:cNvSpPr/>
          <p:nvPr/>
        </p:nvSpPr>
        <p:spPr>
          <a:xfrm>
            <a:off x="1579788" y="3739242"/>
            <a:ext cx="45719" cy="60415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22" name="Down Arrow 21"/>
          <p:cNvSpPr/>
          <p:nvPr/>
        </p:nvSpPr>
        <p:spPr>
          <a:xfrm>
            <a:off x="5184322" y="3702048"/>
            <a:ext cx="45719" cy="60415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7758183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 y="406400"/>
            <a:ext cx="10561320" cy="5770563"/>
          </a:xfrm>
        </p:spPr>
        <p:txBody>
          <a:bodyPr/>
          <a:lstStyle/>
          <a:p>
            <a:pPr marL="0" indent="0">
              <a:buNone/>
            </a:pPr>
            <a:r>
              <a:rPr lang="en-IN" dirty="0"/>
              <a:t>4. Supporting psychotherapy</a:t>
            </a:r>
          </a:p>
          <a:p>
            <a:pPr marL="0" indent="0">
              <a:buNone/>
            </a:pPr>
            <a:r>
              <a:rPr lang="en-IN" dirty="0"/>
              <a:t>5. Cognitive remediation</a:t>
            </a:r>
          </a:p>
          <a:p>
            <a:pPr marL="0" indent="0">
              <a:buNone/>
            </a:pPr>
            <a:r>
              <a:rPr lang="en-IN" dirty="0"/>
              <a:t>6. Rehabilitation</a:t>
            </a:r>
          </a:p>
          <a:p>
            <a:pPr marL="0" indent="0">
              <a:buNone/>
            </a:pPr>
            <a:endParaRPr lang="en-IN" dirty="0"/>
          </a:p>
          <a:p>
            <a:r>
              <a:rPr lang="en-IN" dirty="0">
                <a:latin typeface="Arial" panose="020B0604020202020204" pitchFamily="34" charset="0"/>
                <a:cs typeface="Arial" panose="020B0604020202020204" pitchFamily="34" charset="0"/>
              </a:rPr>
              <a:t>Behavioural Intervention:</a:t>
            </a:r>
          </a:p>
          <a:p>
            <a:pPr marL="0" indent="0">
              <a:buNone/>
            </a:pPr>
            <a:r>
              <a:rPr lang="en-IN" dirty="0"/>
              <a:t>1. Assertiveness training</a:t>
            </a:r>
          </a:p>
          <a:p>
            <a:pPr marL="0" indent="0">
              <a:buNone/>
            </a:pPr>
            <a:r>
              <a:rPr lang="en-IN" dirty="0"/>
              <a:t>2. Social skill training</a:t>
            </a:r>
          </a:p>
          <a:p>
            <a:pPr marL="0" indent="0">
              <a:buNone/>
            </a:pPr>
            <a:r>
              <a:rPr lang="en-IN" dirty="0"/>
              <a:t>3. Problem solving skills</a:t>
            </a:r>
          </a:p>
          <a:p>
            <a:pPr marL="0" indent="0">
              <a:buNone/>
            </a:pPr>
            <a:r>
              <a:rPr lang="en-IN" dirty="0"/>
              <a:t>4. Cognitive interventions.</a:t>
            </a:r>
          </a:p>
          <a:p>
            <a:pPr marL="0" indent="0">
              <a:buNone/>
            </a:pPr>
            <a:endParaRPr lang="en-IN" dirty="0"/>
          </a:p>
        </p:txBody>
      </p:sp>
    </p:spTree>
    <p:extLst>
      <p:ext uri="{BB962C8B-B14F-4D97-AF65-F5344CB8AC3E}">
        <p14:creationId xmlns:p14="http://schemas.microsoft.com/office/powerpoint/2010/main" val="39199009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Psychosocial Intervention</a:t>
            </a:r>
          </a:p>
        </p:txBody>
      </p:sp>
      <p:sp>
        <p:nvSpPr>
          <p:cNvPr id="3" name="Content Placeholder 2"/>
          <p:cNvSpPr>
            <a:spLocks noGrp="1"/>
          </p:cNvSpPr>
          <p:nvPr>
            <p:ph idx="1"/>
          </p:nvPr>
        </p:nvSpPr>
        <p:spPr/>
        <p:txBody>
          <a:bodyPr>
            <a:normAutofit/>
          </a:bodyPr>
          <a:lstStyle/>
          <a:p>
            <a:r>
              <a:rPr lang="en-IN" dirty="0"/>
              <a:t>Goals:</a:t>
            </a:r>
          </a:p>
          <a:p>
            <a:pPr marL="0" indent="0">
              <a:buNone/>
            </a:pPr>
            <a:r>
              <a:rPr lang="en-US" dirty="0"/>
              <a:t>- Enable persons who are severely ill to develop social and vocational skills for independent living.</a:t>
            </a:r>
          </a:p>
          <a:p>
            <a:r>
              <a:rPr lang="en-US" dirty="0"/>
              <a:t>It includes methods to</a:t>
            </a:r>
            <a:r>
              <a:rPr lang="en-IN" dirty="0"/>
              <a:t> </a:t>
            </a:r>
            <a:r>
              <a:rPr lang="en-US" dirty="0"/>
              <a:t>increase social abilities, </a:t>
            </a:r>
          </a:p>
          <a:p>
            <a:pPr>
              <a:buFontTx/>
              <a:buChar char="-"/>
            </a:pPr>
            <a:r>
              <a:rPr lang="en-US" dirty="0"/>
              <a:t>self-sufficiency, </a:t>
            </a:r>
          </a:p>
          <a:p>
            <a:pPr>
              <a:buFontTx/>
              <a:buChar char="-"/>
            </a:pPr>
            <a:r>
              <a:rPr lang="en-US" dirty="0"/>
              <a:t>practical skills, and </a:t>
            </a:r>
          </a:p>
          <a:p>
            <a:pPr>
              <a:buFontTx/>
              <a:buChar char="-"/>
            </a:pPr>
            <a:r>
              <a:rPr lang="en-US" dirty="0"/>
              <a:t>interpersonal communication in schizophrenia patients. </a:t>
            </a:r>
            <a:endParaRPr lang="en-IN" dirty="0"/>
          </a:p>
        </p:txBody>
      </p:sp>
    </p:spTree>
    <p:extLst>
      <p:ext uri="{BB962C8B-B14F-4D97-AF65-F5344CB8AC3E}">
        <p14:creationId xmlns:p14="http://schemas.microsoft.com/office/powerpoint/2010/main" val="16192487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56" y="365125"/>
            <a:ext cx="10178143" cy="1006475"/>
          </a:xfrm>
        </p:spPr>
        <p:txBody>
          <a:bodyPr>
            <a:normAutofit/>
          </a:bodyPr>
          <a:lstStyle/>
          <a:p>
            <a:pPr algn="ctr"/>
            <a:r>
              <a:rPr lang="en-IN" sz="3600" dirty="0">
                <a:latin typeface="Arial" panose="020B0604020202020204" pitchFamily="34" charset="0"/>
                <a:cs typeface="Arial" panose="020B0604020202020204" pitchFamily="34" charset="0"/>
              </a:rPr>
              <a:t>STRATEGIES</a:t>
            </a:r>
          </a:p>
        </p:txBody>
      </p:sp>
      <p:sp>
        <p:nvSpPr>
          <p:cNvPr id="3" name="Content Placeholder 2"/>
          <p:cNvSpPr>
            <a:spLocks noGrp="1"/>
          </p:cNvSpPr>
          <p:nvPr>
            <p:ph idx="1"/>
          </p:nvPr>
        </p:nvSpPr>
        <p:spPr>
          <a:xfrm>
            <a:off x="996041" y="1567543"/>
            <a:ext cx="10537371" cy="4805363"/>
          </a:xfrm>
        </p:spPr>
        <p:txBody>
          <a:bodyPr/>
          <a:lstStyle/>
          <a:p>
            <a:r>
              <a:rPr lang="en-IN" sz="3200" u="sng" dirty="0">
                <a:latin typeface="Arial" panose="020B0604020202020204" pitchFamily="34" charset="0"/>
                <a:cs typeface="Arial" panose="020B0604020202020204" pitchFamily="34" charset="0"/>
              </a:rPr>
              <a:t>Cognitive Behavioural Therapy (CBT):</a:t>
            </a:r>
          </a:p>
          <a:p>
            <a:pPr marL="0" indent="0">
              <a:buNone/>
            </a:pPr>
            <a:endParaRPr lang="en-IN" sz="3200" u="sng" dirty="0">
              <a:latin typeface="Arial" panose="020B0604020202020204" pitchFamily="34" charset="0"/>
              <a:cs typeface="Arial" panose="020B0604020202020204" pitchFamily="34" charset="0"/>
            </a:endParaRPr>
          </a:p>
          <a:p>
            <a:pPr>
              <a:buFontTx/>
              <a:buChar char="-"/>
            </a:pPr>
            <a:r>
              <a:rPr lang="en-IN" dirty="0"/>
              <a:t>Used to improve cognitive distortion</a:t>
            </a:r>
          </a:p>
          <a:p>
            <a:pPr>
              <a:buFontTx/>
              <a:buChar char="-"/>
            </a:pPr>
            <a:r>
              <a:rPr lang="en-IN" dirty="0"/>
              <a:t>Reduce distractibility</a:t>
            </a:r>
          </a:p>
          <a:p>
            <a:pPr>
              <a:buFontTx/>
              <a:buChar char="-"/>
            </a:pPr>
            <a:r>
              <a:rPr lang="en-IN" dirty="0"/>
              <a:t>Correct errors in judgement</a:t>
            </a:r>
          </a:p>
          <a:p>
            <a:pPr>
              <a:buFontTx/>
              <a:buChar char="-"/>
            </a:pPr>
            <a:r>
              <a:rPr lang="en-IN" dirty="0"/>
              <a:t>Helps in improving Positive and negative symptoms </a:t>
            </a:r>
          </a:p>
          <a:p>
            <a:pPr>
              <a:buFontTx/>
              <a:buChar char="-"/>
            </a:pPr>
            <a:r>
              <a:rPr lang="en-IN" dirty="0"/>
              <a:t>In treatment resistant patients</a:t>
            </a:r>
          </a:p>
          <a:p>
            <a:pPr>
              <a:buFontTx/>
              <a:buChar char="-"/>
            </a:pPr>
            <a:r>
              <a:rPr lang="en-IN" dirty="0"/>
              <a:t>Relapse prevention.</a:t>
            </a:r>
          </a:p>
        </p:txBody>
      </p:sp>
    </p:spTree>
    <p:extLst>
      <p:ext uri="{BB962C8B-B14F-4D97-AF65-F5344CB8AC3E}">
        <p14:creationId xmlns:p14="http://schemas.microsoft.com/office/powerpoint/2010/main" val="28302546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814" y="538843"/>
            <a:ext cx="10716986" cy="5638120"/>
          </a:xfrm>
        </p:spPr>
        <p:txBody>
          <a:bodyPr>
            <a:normAutofit lnSpcReduction="10000"/>
          </a:bodyPr>
          <a:lstStyle/>
          <a:p>
            <a:r>
              <a:rPr lang="en-IN" sz="3200" u="sng" dirty="0">
                <a:latin typeface="Arial" panose="020B0604020202020204" pitchFamily="34" charset="0"/>
                <a:cs typeface="Arial" panose="020B0604020202020204" pitchFamily="34" charset="0"/>
              </a:rPr>
              <a:t>Individual Therapy</a:t>
            </a:r>
          </a:p>
          <a:p>
            <a:pPr marL="0" indent="0">
              <a:buNone/>
            </a:pPr>
            <a:endParaRPr lang="en-IN" sz="3200" u="sng"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Aim: to convey the idea that the therapist is trustworthy, wants to understand the patient and has faith in the patient's potential as a human, no matter how disturbed, hostile, or bizarre the patient may be at the moment.</a:t>
            </a:r>
            <a:endParaRPr lang="en-IN" u="sng" dirty="0">
              <a:latin typeface="Arial" panose="020B0604020202020204" pitchFamily="34" charset="0"/>
              <a:cs typeface="Arial" panose="020B0604020202020204" pitchFamily="34" charset="0"/>
            </a:endParaRPr>
          </a:p>
          <a:p>
            <a:pPr>
              <a:buFontTx/>
              <a:buChar char="-"/>
            </a:pPr>
            <a:r>
              <a:rPr lang="en-US" dirty="0">
                <a:latin typeface="Arial" panose="020B0604020202020204" pitchFamily="34" charset="0"/>
                <a:cs typeface="Arial" panose="020B0604020202020204" pitchFamily="34" charset="0"/>
              </a:rPr>
              <a:t>Effects are additive to those of pharmacological treatment.</a:t>
            </a:r>
          </a:p>
          <a:p>
            <a:pPr>
              <a:buFontTx/>
              <a:buChar char="-"/>
            </a:pPr>
            <a:r>
              <a:rPr lang="en-US" dirty="0">
                <a:latin typeface="Arial" panose="020B0604020202020204" pitchFamily="34" charset="0"/>
                <a:cs typeface="Arial" panose="020B0604020202020204" pitchFamily="34" charset="0"/>
              </a:rPr>
              <a:t>Psychotherapy for a schizophrenia patient should be thought of in terms of decades, rather than sessions, months, or even years. </a:t>
            </a:r>
          </a:p>
          <a:p>
            <a:pPr>
              <a:buFontTx/>
              <a:buChar char="-"/>
            </a:pPr>
            <a:r>
              <a:rPr lang="en-US" dirty="0">
                <a:latin typeface="Arial" panose="020B0604020202020204" pitchFamily="34" charset="0"/>
                <a:cs typeface="Arial" panose="020B0604020202020204" pitchFamily="34" charset="0"/>
              </a:rPr>
              <a:t>Some researchers have emphasized that the ability of a patient with schizophrenia to form a therapeutic alliance with a therapist is predictive of the outcome. </a:t>
            </a:r>
          </a:p>
          <a:p>
            <a:pPr>
              <a:buFontTx/>
              <a:buChar char="-"/>
            </a:pP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7968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40871"/>
            <a:ext cx="10668000" cy="5736092"/>
          </a:xfrm>
        </p:spPr>
        <p:txBody>
          <a:bodyPr>
            <a:normAutofit/>
          </a:bodyPr>
          <a:lstStyle/>
          <a:p>
            <a:r>
              <a:rPr lang="en-IN" sz="3200" u="sng" dirty="0">
                <a:latin typeface="Arial" panose="020B0604020202020204" pitchFamily="34" charset="0"/>
                <a:cs typeface="Arial" panose="020B0604020202020204" pitchFamily="34" charset="0"/>
              </a:rPr>
              <a:t>Group Therapy:</a:t>
            </a:r>
          </a:p>
          <a:p>
            <a:pPr marL="0" indent="0">
              <a:buNone/>
            </a:pPr>
            <a:endParaRPr lang="en-IN" sz="3200" u="sng" dirty="0">
              <a:latin typeface="Arial" panose="020B0604020202020204" pitchFamily="34" charset="0"/>
              <a:cs typeface="Arial" panose="020B0604020202020204" pitchFamily="34" charset="0"/>
            </a:endParaRPr>
          </a:p>
          <a:p>
            <a:pPr>
              <a:buFontTx/>
              <a:buChar char="-"/>
            </a:pPr>
            <a:r>
              <a:rPr lang="en-IN" sz="3200" dirty="0">
                <a:latin typeface="Arial" panose="020B0604020202020204" pitchFamily="34" charset="0"/>
                <a:cs typeface="Arial" panose="020B0604020202020204" pitchFamily="34" charset="0"/>
              </a:rPr>
              <a:t>F</a:t>
            </a:r>
            <a:r>
              <a:rPr lang="en-US" sz="3200" dirty="0" err="1"/>
              <a:t>ocuses</a:t>
            </a:r>
            <a:r>
              <a:rPr lang="en-US" sz="3200" dirty="0"/>
              <a:t>: on real-life plans, problems, and relationships.</a:t>
            </a:r>
          </a:p>
          <a:p>
            <a:pPr>
              <a:buFontTx/>
              <a:buChar char="-"/>
            </a:pPr>
            <a:r>
              <a:rPr lang="en-US" sz="3200" dirty="0"/>
              <a:t>Groups may be behaviorally oriented, </a:t>
            </a:r>
            <a:r>
              <a:rPr lang="en-US" sz="3200" dirty="0" err="1"/>
              <a:t>psychodynamically</a:t>
            </a:r>
            <a:r>
              <a:rPr lang="en-US" sz="3200" dirty="0"/>
              <a:t> or insight oriented, or supportive.</a:t>
            </a:r>
          </a:p>
          <a:p>
            <a:pPr>
              <a:buFontTx/>
              <a:buChar char="-"/>
            </a:pPr>
            <a:r>
              <a:rPr lang="en-US" sz="3200" dirty="0"/>
              <a:t>Effective: in reducing social isolation, increasing the sense of cohesiveness, and improving reality testing for patients with schizophrenia.</a:t>
            </a:r>
          </a:p>
          <a:p>
            <a:pPr>
              <a:buFontTx/>
              <a:buChar char="-"/>
            </a:pPr>
            <a:r>
              <a:rPr lang="en-US" sz="3200" dirty="0"/>
              <a:t>Groups led in a supportive manner appear to be most helpful for schizophrenia patients.</a:t>
            </a:r>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7082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171" y="473529"/>
            <a:ext cx="10798629" cy="5719763"/>
          </a:xfrm>
        </p:spPr>
        <p:txBody>
          <a:bodyPr>
            <a:normAutofit lnSpcReduction="10000"/>
          </a:bodyPr>
          <a:lstStyle/>
          <a:p>
            <a:r>
              <a:rPr lang="en-IN" sz="3600" u="sng" dirty="0">
                <a:latin typeface="Arial" panose="020B0604020202020204" pitchFamily="34" charset="0"/>
                <a:cs typeface="Arial" panose="020B0604020202020204" pitchFamily="34" charset="0"/>
              </a:rPr>
              <a:t>Assertive Community Treatment (ACT):</a:t>
            </a:r>
          </a:p>
          <a:p>
            <a:pPr marL="0" indent="0">
              <a:buNone/>
            </a:pPr>
            <a:endParaRPr lang="en-IN" sz="3200" dirty="0">
              <a:latin typeface="Arial" panose="020B0604020202020204" pitchFamily="34" charset="0"/>
              <a:cs typeface="Arial" panose="020B0604020202020204" pitchFamily="34" charset="0"/>
            </a:endParaRPr>
          </a:p>
          <a:p>
            <a:pPr>
              <a:buFontTx/>
              <a:buChar char="-"/>
            </a:pPr>
            <a:r>
              <a:rPr lang="en-US" sz="3200" dirty="0">
                <a:latin typeface="Arial" panose="020B0604020202020204" pitchFamily="34" charset="0"/>
                <a:cs typeface="Arial" panose="020B0604020202020204" pitchFamily="34" charset="0"/>
              </a:rPr>
              <a:t>The Assertive Community Treatment (ACT) program: originally developed by researchers in Madison, Wisconsin, in the 1970s</a:t>
            </a:r>
          </a:p>
          <a:p>
            <a:pPr>
              <a:buFontTx/>
              <a:buChar char="-"/>
            </a:pPr>
            <a:r>
              <a:rPr lang="en-US" sz="3200" dirty="0">
                <a:latin typeface="Arial" panose="020B0604020202020204" pitchFamily="34" charset="0"/>
                <a:cs typeface="Arial" panose="020B0604020202020204" pitchFamily="34" charset="0"/>
              </a:rPr>
              <a:t> For the delivery of services for persons with chronic mental illness.</a:t>
            </a:r>
          </a:p>
          <a:p>
            <a:pPr>
              <a:buFontTx/>
              <a:buChar char="-"/>
            </a:pPr>
            <a:r>
              <a:rPr lang="en-US" sz="3200" dirty="0">
                <a:latin typeface="Arial" panose="020B0604020202020204" pitchFamily="34" charset="0"/>
                <a:cs typeface="Arial" panose="020B0604020202020204" pitchFamily="34" charset="0"/>
              </a:rPr>
              <a:t>Patients are assigned to one multidisciplinary team (e.g., case manager, psychiatrist, nurse, general physicians). </a:t>
            </a:r>
          </a:p>
          <a:p>
            <a:pPr>
              <a:buFontTx/>
              <a:buChar char="-"/>
            </a:pPr>
            <a:r>
              <a:rPr lang="en-US" sz="3200" dirty="0">
                <a:latin typeface="Arial" panose="020B0604020202020204" pitchFamily="34" charset="0"/>
                <a:cs typeface="Arial" panose="020B0604020202020204" pitchFamily="34" charset="0"/>
              </a:rPr>
              <a:t>The team has a fixed caseload of patients and delivers all services when and where needed by the patient, 24 </a:t>
            </a:r>
            <a:r>
              <a:rPr lang="en-US" sz="3200" dirty="0" err="1">
                <a:latin typeface="Arial" panose="020B0604020202020204" pitchFamily="34" charset="0"/>
                <a:cs typeface="Arial" panose="020B0604020202020204" pitchFamily="34" charset="0"/>
              </a:rPr>
              <a:t>hrs</a:t>
            </a:r>
            <a:r>
              <a:rPr lang="en-US" sz="3200" dirty="0">
                <a:latin typeface="Arial" panose="020B0604020202020204" pitchFamily="34" charset="0"/>
                <a:cs typeface="Arial" panose="020B0604020202020204" pitchFamily="34" charset="0"/>
              </a:rPr>
              <a:t> a day.</a:t>
            </a:r>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75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285"/>
            <a:ext cx="9286240" cy="813435"/>
          </a:xfrm>
        </p:spPr>
        <p:txBody>
          <a:bodyPr>
            <a:normAutofit/>
          </a:bodyPr>
          <a:lstStyle/>
          <a:p>
            <a:pPr algn="ctr"/>
            <a:r>
              <a:rPr lang="en-IN" sz="4000" dirty="0">
                <a:latin typeface="Arial" panose="020B0604020202020204" pitchFamily="34" charset="0"/>
                <a:cs typeface="Arial" panose="020B0604020202020204" pitchFamily="34" charset="0"/>
              </a:rPr>
              <a:t>Titration</a:t>
            </a:r>
          </a:p>
        </p:txBody>
      </p:sp>
      <p:sp>
        <p:nvSpPr>
          <p:cNvPr id="3" name="Content Placeholder 2"/>
          <p:cNvSpPr>
            <a:spLocks noGrp="1"/>
          </p:cNvSpPr>
          <p:nvPr>
            <p:ph idx="1"/>
          </p:nvPr>
        </p:nvSpPr>
        <p:spPr>
          <a:xfrm>
            <a:off x="838200" y="1280160"/>
            <a:ext cx="10515600" cy="4896803"/>
          </a:xfrm>
        </p:spPr>
        <p:txBody>
          <a:bodyPr>
            <a:normAutofit/>
          </a:bodyPr>
          <a:lstStyle/>
          <a:p>
            <a:r>
              <a:rPr lang="en-IN" dirty="0"/>
              <a:t>Quetiapine</a:t>
            </a:r>
          </a:p>
          <a:p>
            <a:pPr marL="0" indent="0">
              <a:buNone/>
            </a:pPr>
            <a:r>
              <a:rPr lang="en-IN" dirty="0"/>
              <a:t>- Usual Dosage Range </a:t>
            </a:r>
          </a:p>
          <a:p>
            <a:r>
              <a:rPr lang="en-IN" dirty="0"/>
              <a:t> 400–800 mg/day in 1 (quetiapine XR) or 2 (quetiapine) doses for schizophrenia </a:t>
            </a:r>
          </a:p>
          <a:p>
            <a:r>
              <a:rPr lang="en-IN" dirty="0"/>
              <a:t> 400–800 mg/day in 1 (quetiapine XR) or 2 (quetiapine) doses for bipolar mania </a:t>
            </a:r>
          </a:p>
          <a:p>
            <a:r>
              <a:rPr lang="en-IN" dirty="0"/>
              <a:t> 300 mg once daily for bipolar depression </a:t>
            </a:r>
          </a:p>
          <a:p>
            <a:r>
              <a:rPr lang="en-IN" dirty="0"/>
              <a:t>How to Dose </a:t>
            </a:r>
          </a:p>
          <a:p>
            <a:pPr marL="0" indent="0">
              <a:buNone/>
            </a:pPr>
            <a:r>
              <a:rPr lang="en-IN" dirty="0"/>
              <a:t>- (According to manufacturer for quetiapine in schizophrenia): initial 25 mg/day twice a day; increase by 25–50 mg twice a day</a:t>
            </a:r>
          </a:p>
        </p:txBody>
      </p:sp>
    </p:spTree>
    <p:extLst>
      <p:ext uri="{BB962C8B-B14F-4D97-AF65-F5344CB8AC3E}">
        <p14:creationId xmlns:p14="http://schemas.microsoft.com/office/powerpoint/2010/main" val="37572412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 y="195942"/>
            <a:ext cx="11527971" cy="6433457"/>
          </a:xfrm>
        </p:spPr>
        <p:txBody>
          <a:bodyPr>
            <a:normAutofit/>
          </a:bodyPr>
          <a:lstStyle/>
          <a:p>
            <a:pPr>
              <a:buFontTx/>
              <a:buChar char="-"/>
            </a:pPr>
            <a:r>
              <a:rPr lang="en-US" sz="3200" dirty="0">
                <a:latin typeface="Arial" panose="020B0604020202020204" pitchFamily="34" charset="0"/>
                <a:cs typeface="Arial" panose="020B0604020202020204" pitchFamily="34" charset="0"/>
              </a:rPr>
              <a:t>Intensive intervention that provides treatment, rehabilitation, and support activities. </a:t>
            </a:r>
          </a:p>
          <a:p>
            <a:pPr>
              <a:buFontTx/>
              <a:buChar char="-"/>
            </a:pPr>
            <a:r>
              <a:rPr lang="en-US" sz="3200" dirty="0">
                <a:latin typeface="Arial" panose="020B0604020202020204" pitchFamily="34" charset="0"/>
                <a:cs typeface="Arial" panose="020B0604020202020204" pitchFamily="34" charset="0"/>
              </a:rPr>
              <a:t>These include: home delivery of medications, monitoring of mental and physical health, in vivo social skills, and frequent contact with family members.</a:t>
            </a:r>
          </a:p>
          <a:p>
            <a:pPr>
              <a:buFontTx/>
              <a:buChar char="-"/>
            </a:pPr>
            <a:r>
              <a:rPr lang="en-US" sz="3200" dirty="0">
                <a:latin typeface="Arial" panose="020B0604020202020204" pitchFamily="34" charset="0"/>
                <a:cs typeface="Arial" panose="020B0604020202020204" pitchFamily="34" charset="0"/>
              </a:rPr>
              <a:t>ACT programs:  effectively decrease the risk of </a:t>
            </a:r>
            <a:r>
              <a:rPr lang="en-US" sz="3200" dirty="0" err="1">
                <a:latin typeface="Arial" panose="020B0604020202020204" pitchFamily="34" charset="0"/>
                <a:cs typeface="Arial" panose="020B0604020202020204" pitchFamily="34" charset="0"/>
              </a:rPr>
              <a:t>rehospitalization</a:t>
            </a:r>
            <a:r>
              <a:rPr lang="en-US" sz="3200" dirty="0">
                <a:latin typeface="Arial" panose="020B0604020202020204" pitchFamily="34" charset="0"/>
                <a:cs typeface="Arial" panose="020B0604020202020204" pitchFamily="34" charset="0"/>
              </a:rPr>
              <a:t> for persons with schizophrenia</a:t>
            </a:r>
          </a:p>
          <a:p>
            <a:pPr marL="0" indent="0">
              <a:buNone/>
            </a:pPr>
            <a:r>
              <a:rPr lang="en-US" sz="3200" dirty="0">
                <a:latin typeface="Arial" panose="020B0604020202020204" pitchFamily="34" charset="0"/>
                <a:cs typeface="Arial" panose="020B0604020202020204" pitchFamily="34" charset="0"/>
              </a:rPr>
              <a:t>- Limitation: Labor-intensive and expensive programs to administer.</a:t>
            </a:r>
          </a:p>
          <a:p>
            <a:pPr>
              <a:buFontTx/>
              <a:buChar char="-"/>
            </a:pPr>
            <a:endParaRPr lang="en-US" sz="3200" dirty="0">
              <a:latin typeface="Arial" panose="020B0604020202020204" pitchFamily="34" charset="0"/>
              <a:cs typeface="Arial" panose="020B0604020202020204" pitchFamily="34" charset="0"/>
            </a:endParaRPr>
          </a:p>
          <a:p>
            <a:pPr>
              <a:buFontTx/>
              <a:buChar char="-"/>
            </a:pPr>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5977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9" y="391886"/>
            <a:ext cx="11462657" cy="6025243"/>
          </a:xfrm>
        </p:spPr>
        <p:txBody>
          <a:bodyPr>
            <a:normAutofit fontScale="92500" lnSpcReduction="10000"/>
          </a:bodyPr>
          <a:lstStyle/>
          <a:p>
            <a:r>
              <a:rPr lang="en-IN" sz="3600" u="sng" dirty="0">
                <a:latin typeface="Arial" panose="020B0604020202020204" pitchFamily="34" charset="0"/>
                <a:cs typeface="Arial" panose="020B0604020202020204" pitchFamily="34" charset="0"/>
              </a:rPr>
              <a:t>Social Skill Training:</a:t>
            </a:r>
          </a:p>
          <a:p>
            <a:pPr marL="0" indent="0">
              <a:buNone/>
            </a:pPr>
            <a:endParaRPr lang="en-IN" sz="3600" dirty="0">
              <a:latin typeface="Arial" panose="020B0604020202020204" pitchFamily="34" charset="0"/>
              <a:cs typeface="Arial" panose="020B0604020202020204" pitchFamily="34" charset="0"/>
            </a:endParaRPr>
          </a:p>
          <a:p>
            <a:pPr>
              <a:buFontTx/>
              <a:buChar char="-"/>
            </a:pPr>
            <a:r>
              <a:rPr lang="en-US" sz="3600" dirty="0">
                <a:latin typeface="Arial" panose="020B0604020202020204" pitchFamily="34" charset="0"/>
                <a:cs typeface="Arial" panose="020B0604020202020204" pitchFamily="34" charset="0"/>
              </a:rPr>
              <a:t>Sometimes referred to as behavioral skill therapy. </a:t>
            </a:r>
          </a:p>
          <a:p>
            <a:pPr>
              <a:buFontTx/>
              <a:buChar char="-"/>
            </a:pPr>
            <a:r>
              <a:rPr lang="en-IN" sz="3200" dirty="0">
                <a:latin typeface="Arial" panose="020B0604020202020204" pitchFamily="34" charset="0"/>
                <a:cs typeface="Arial" panose="020B0604020202020204" pitchFamily="34" charset="0"/>
              </a:rPr>
              <a:t>Along with psychotic features other symptoms involve: poor eye contact,</a:t>
            </a:r>
            <a:r>
              <a:rPr lang="en-US" sz="3200" dirty="0">
                <a:latin typeface="Arial" panose="020B0604020202020204" pitchFamily="34" charset="0"/>
                <a:cs typeface="Arial" panose="020B0604020202020204" pitchFamily="34" charset="0"/>
              </a:rPr>
              <a:t> unusual delays in response, odd facial expressions, lack of spontaneity in social situations, and inaccurate perception or lack of perception of emotions in other people. </a:t>
            </a:r>
          </a:p>
          <a:p>
            <a:pPr>
              <a:buFontTx/>
              <a:buChar char="-"/>
            </a:pPr>
            <a:r>
              <a:rPr lang="en-US" sz="3200" dirty="0">
                <a:latin typeface="Arial" panose="020B0604020202020204" pitchFamily="34" charset="0"/>
                <a:cs typeface="Arial" panose="020B0604020202020204" pitchFamily="34" charset="0"/>
              </a:rPr>
              <a:t>Behavioral skills training : addresses these behaviors through the use of videotapes of others and of the patient, role playing in therapy, and homework assignments for the specific skills being practiced.</a:t>
            </a:r>
          </a:p>
          <a:p>
            <a:pPr>
              <a:buFontTx/>
              <a:buChar char="-"/>
            </a:pPr>
            <a:r>
              <a:rPr lang="en-US" sz="3200" dirty="0">
                <a:latin typeface="Arial" panose="020B0604020202020204" pitchFamily="34" charset="0"/>
                <a:cs typeface="Arial" panose="020B0604020202020204" pitchFamily="34" charset="0"/>
              </a:rPr>
              <a:t>Reduce relapse rates as measured by the need for hospitalization</a:t>
            </a:r>
            <a:r>
              <a:rPr lang="en-US" sz="3200" dirty="0"/>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2840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29" y="195942"/>
            <a:ext cx="10880271" cy="6368143"/>
          </a:xfrm>
        </p:spPr>
        <p:txBody>
          <a:bodyPr/>
          <a:lstStyle/>
          <a:p>
            <a:r>
              <a:rPr lang="en-US" sz="3600" u="sng" dirty="0">
                <a:latin typeface="Arial" panose="020B0604020202020204" pitchFamily="34" charset="0"/>
                <a:cs typeface="Arial" panose="020B0604020202020204" pitchFamily="34" charset="0"/>
              </a:rPr>
              <a:t>Vocational Therapy:</a:t>
            </a:r>
          </a:p>
          <a:p>
            <a:pPr marL="0" indent="0">
              <a:buNone/>
            </a:pPr>
            <a:r>
              <a:rPr lang="en-US" dirty="0"/>
              <a:t>- </a:t>
            </a:r>
            <a:r>
              <a:rPr lang="en-US" dirty="0">
                <a:latin typeface="Arial" panose="020B0604020202020204" pitchFamily="34" charset="0"/>
                <a:cs typeface="Arial" panose="020B0604020202020204" pitchFamily="34" charset="0"/>
              </a:rPr>
              <a:t>A variety of methods are used to help patients regain old skills or develop new ones. </a:t>
            </a:r>
          </a:p>
          <a:p>
            <a:pPr marL="0" indent="0">
              <a:buNone/>
            </a:pPr>
            <a:r>
              <a:rPr lang="en-US" dirty="0">
                <a:latin typeface="Arial" panose="020B0604020202020204" pitchFamily="34" charset="0"/>
                <a:cs typeface="Arial" panose="020B0604020202020204" pitchFamily="34" charset="0"/>
              </a:rPr>
              <a:t>- These include: sheltered workshops, job clubs, and part-time or transitional employment programs. </a:t>
            </a:r>
          </a:p>
          <a:p>
            <a:pPr>
              <a:buFontTx/>
              <a:buChar char="-"/>
            </a:pPr>
            <a:r>
              <a:rPr lang="en-US" dirty="0">
                <a:latin typeface="Arial" panose="020B0604020202020204" pitchFamily="34" charset="0"/>
                <a:cs typeface="Arial" panose="020B0604020202020204" pitchFamily="34" charset="0"/>
              </a:rPr>
              <a:t>Enabling patients to become gainfully employed.</a:t>
            </a:r>
          </a:p>
          <a:p>
            <a:pPr>
              <a:buFontTx/>
              <a:buChar char="-"/>
            </a:pPr>
            <a:endParaRPr lang="en-US" sz="3200" dirty="0">
              <a:latin typeface="Arial" panose="020B0604020202020204" pitchFamily="34" charset="0"/>
              <a:cs typeface="Arial" panose="020B0604020202020204" pitchFamily="34" charset="0"/>
            </a:endParaRPr>
          </a:p>
          <a:p>
            <a:r>
              <a:rPr lang="en-US" sz="3200" u="sng" dirty="0">
                <a:latin typeface="Arial" panose="020B0604020202020204" pitchFamily="34" charset="0"/>
                <a:cs typeface="Arial" panose="020B0604020202020204" pitchFamily="34" charset="0"/>
              </a:rPr>
              <a:t>Art Therapy:</a:t>
            </a:r>
          </a:p>
          <a:p>
            <a:pPr>
              <a:buFontTx/>
              <a:buChar char="-"/>
            </a:pPr>
            <a:r>
              <a:rPr lang="en-US" sz="3200" dirty="0"/>
              <a:t>Provides them with an outlet for their constant bombardment of imagery.</a:t>
            </a:r>
          </a:p>
          <a:p>
            <a:pPr>
              <a:buFontTx/>
              <a:buChar char="-"/>
            </a:pPr>
            <a:r>
              <a:rPr lang="en-US" sz="3200" dirty="0"/>
              <a:t> Helps them communicate with others and share their inner, often frightening world with others.</a:t>
            </a:r>
            <a:endParaRPr lang="en-US" sz="3200" dirty="0">
              <a:latin typeface="Arial" panose="020B0604020202020204" pitchFamily="34" charset="0"/>
              <a:cs typeface="Arial" panose="020B0604020202020204" pitchFamily="34" charset="0"/>
            </a:endParaRPr>
          </a:p>
          <a:p>
            <a:endParaRPr lang="en-US" dirty="0"/>
          </a:p>
          <a:p>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2737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9" y="261257"/>
            <a:ext cx="11413671" cy="6335486"/>
          </a:xfrm>
        </p:spPr>
        <p:txBody>
          <a:bodyPr>
            <a:normAutofit lnSpcReduction="10000"/>
          </a:bodyPr>
          <a:lstStyle/>
          <a:p>
            <a:r>
              <a:rPr lang="en-US" sz="3200" u="sng" dirty="0">
                <a:latin typeface="Arial" panose="020B0604020202020204" pitchFamily="34" charset="0"/>
                <a:cs typeface="Arial" panose="020B0604020202020204" pitchFamily="34" charset="0"/>
              </a:rPr>
              <a:t>Cognitive Training :</a:t>
            </a:r>
          </a:p>
          <a:p>
            <a:pPr marL="0" indent="0">
              <a:buNone/>
            </a:pPr>
            <a:endParaRPr lang="en-US" sz="3200" u="sng" dirty="0">
              <a:latin typeface="Arial" panose="020B0604020202020204" pitchFamily="34" charset="0"/>
              <a:cs typeface="Arial" panose="020B0604020202020204" pitchFamily="34" charset="0"/>
            </a:endParaRPr>
          </a:p>
          <a:p>
            <a:pPr>
              <a:buFontTx/>
              <a:buChar char="-"/>
            </a:pPr>
            <a:r>
              <a:rPr lang="en-US" dirty="0"/>
              <a:t>Cognitive training or cognitive remediation is a technique introduced recently for the treatment of schizophrenia. </a:t>
            </a:r>
          </a:p>
          <a:p>
            <a:pPr>
              <a:buFontTx/>
              <a:buChar char="-"/>
            </a:pPr>
            <a:r>
              <a:rPr lang="en-US" dirty="0"/>
              <a:t>Utilizing computer generated exercises, neural networks are influenced in such a way that cognition, including working memory, is improved which translates into more effective social functioning. </a:t>
            </a:r>
          </a:p>
          <a:p>
            <a:pPr>
              <a:buFontTx/>
              <a:buChar char="-"/>
            </a:pPr>
            <a:r>
              <a:rPr lang="en-US" dirty="0"/>
              <a:t>The field is in its infancy and further work and replication of studies is needed; however, it is a technique that is easily learned, administered and holds great promise.</a:t>
            </a:r>
          </a:p>
          <a:p>
            <a:pPr>
              <a:buFontTx/>
              <a:buChar char="-"/>
            </a:pPr>
            <a:r>
              <a:rPr lang="en-US" dirty="0"/>
              <a:t>Cognitive rehabilitation has been defined as “the therapeutic process of increasing or improving an individual's capacity to process and use incoming information so as to allow increased functioning in everyday life. </a:t>
            </a:r>
          </a:p>
          <a:p>
            <a:pPr>
              <a:buFontTx/>
              <a:buChar char="-"/>
            </a:pPr>
            <a:r>
              <a:rPr lang="en-US" dirty="0"/>
              <a:t>This includes methods to train and restore cognitive function and compensatory techniques”.</a:t>
            </a:r>
          </a:p>
          <a:p>
            <a:pPr>
              <a:buFontTx/>
              <a:buChar char="-"/>
            </a:pPr>
            <a:endParaRPr lang="en-IN" dirty="0"/>
          </a:p>
        </p:txBody>
      </p:sp>
    </p:spTree>
    <p:extLst>
      <p:ext uri="{BB962C8B-B14F-4D97-AF65-F5344CB8AC3E}">
        <p14:creationId xmlns:p14="http://schemas.microsoft.com/office/powerpoint/2010/main" val="39062684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93040"/>
            <a:ext cx="11267440" cy="6461760"/>
          </a:xfrm>
        </p:spPr>
        <p:txBody>
          <a:bodyPr>
            <a:normAutofit fontScale="92500"/>
          </a:bodyPr>
          <a:lstStyle/>
          <a:p>
            <a:r>
              <a:rPr lang="en-US" dirty="0"/>
              <a:t> Cognitive remediation for schizophrenia has been recently defined : “a </a:t>
            </a:r>
            <a:r>
              <a:rPr lang="en-US" dirty="0" err="1"/>
              <a:t>behavioural</a:t>
            </a:r>
            <a:r>
              <a:rPr lang="en-US" dirty="0"/>
              <a:t> training based intervention that aims to improve cognitive processes (attention, memory, executive function, social cognition or metacognition) with the goal of durability and </a:t>
            </a:r>
            <a:r>
              <a:rPr lang="en-US" dirty="0" err="1"/>
              <a:t>generalisation</a:t>
            </a:r>
            <a:r>
              <a:rPr lang="en-US" dirty="0"/>
              <a:t>”.</a:t>
            </a:r>
          </a:p>
          <a:p>
            <a:r>
              <a:rPr lang="en-US" dirty="0"/>
              <a:t>Cognitive remediation strategies distinguished into two main models: “compensatory” and “restorative”. </a:t>
            </a:r>
          </a:p>
          <a:p>
            <a:r>
              <a:rPr lang="en-US" dirty="0"/>
              <a:t>Compensatory treatments:  try to eliminate or to bypass the specific cognitive deficit, using the subject's residual cognitive abilities and/or the environmental resources. </a:t>
            </a:r>
          </a:p>
          <a:p>
            <a:r>
              <a:rPr lang="en-US" dirty="0"/>
              <a:t>Indeed, the manipulation of the environment is a compensatory technique acting and operating changes in the environment in order to influence and facilitate the cognitive functions, for example, by simplifying the patient's tasks</a:t>
            </a:r>
          </a:p>
          <a:p>
            <a:r>
              <a:rPr lang="en-US" dirty="0"/>
              <a:t>Restorative methods:  based on knowledge deriving from neurosciences, in particular neuronal plasticity, and have the objective to correct a specific deficit trying to repair the specific underlying compromised function using the capacity of the brain to develop and repair itself throughout the whole life.</a:t>
            </a:r>
            <a:endParaRPr lang="en-IN" dirty="0"/>
          </a:p>
          <a:p>
            <a:endParaRPr lang="en-IN" dirty="0"/>
          </a:p>
        </p:txBody>
      </p:sp>
    </p:spTree>
    <p:extLst>
      <p:ext uri="{BB962C8B-B14F-4D97-AF65-F5344CB8AC3E}">
        <p14:creationId xmlns:p14="http://schemas.microsoft.com/office/powerpoint/2010/main" val="40701812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254000"/>
            <a:ext cx="11602720" cy="6350000"/>
          </a:xfrm>
        </p:spPr>
        <p:txBody>
          <a:bodyPr/>
          <a:lstStyle/>
          <a:p>
            <a:r>
              <a:rPr lang="en-IN" dirty="0"/>
              <a:t>It has </a:t>
            </a:r>
            <a:r>
              <a:rPr lang="en-US" dirty="0"/>
              <a:t>two different approaches: bottom-up or top-down. </a:t>
            </a:r>
          </a:p>
          <a:p>
            <a:r>
              <a:rPr lang="en-US" dirty="0"/>
              <a:t>Bottom-up approaches: start with remediation of basic neurocognitive skills, such as attention, and advance to more complex skills, such as problem solving.</a:t>
            </a:r>
          </a:p>
          <a:p>
            <a:r>
              <a:rPr lang="en-US" dirty="0"/>
              <a:t> Top-down approaches: use more complex skills with aim of improving single and specific neurocognitive domains. </a:t>
            </a:r>
          </a:p>
          <a:p>
            <a:r>
              <a:rPr lang="en-US" dirty="0"/>
              <a:t>Cognitive remediation utilizes several learning strategies, including errorless learning (is instructional technique that aims to prevent mistakes while learning a new skill or information), scaffolding (an instructional practice where teachers gradually remove support as students learn and become more competent), massed practice (a learning technique that involves practicing a skill or learning information in a single session or short period of time, with little or no rest in between), positive reinforcement, and information processing strategies.</a:t>
            </a:r>
            <a:endParaRPr lang="en-IN" dirty="0"/>
          </a:p>
        </p:txBody>
      </p:sp>
    </p:spTree>
    <p:extLst>
      <p:ext uri="{BB962C8B-B14F-4D97-AF65-F5344CB8AC3E}">
        <p14:creationId xmlns:p14="http://schemas.microsoft.com/office/powerpoint/2010/main" val="17857517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93040"/>
            <a:ext cx="10713720" cy="6451600"/>
          </a:xfrm>
        </p:spPr>
        <p:txBody>
          <a:bodyPr>
            <a:normAutofit lnSpcReduction="10000"/>
          </a:bodyPr>
          <a:lstStyle/>
          <a:p>
            <a:r>
              <a:rPr lang="en-US" sz="2400" dirty="0">
                <a:latin typeface="Arial" panose="020B0604020202020204" pitchFamily="34" charset="0"/>
                <a:cs typeface="Arial" panose="020B0604020202020204" pitchFamily="34" charset="0"/>
              </a:rPr>
              <a:t>Errorless learning: effective because it avoids the implicit encoding of errors which cannot then be differentiated from correct information by explicit recall. </a:t>
            </a:r>
          </a:p>
          <a:p>
            <a:r>
              <a:rPr lang="en-US" sz="2400" dirty="0">
                <a:latin typeface="Arial" panose="020B0604020202020204" pitchFamily="34" charset="0"/>
                <a:cs typeface="Arial" panose="020B0604020202020204" pitchFamily="34" charset="0"/>
              </a:rPr>
              <a:t>Scaffolding: similar to errorless learning in ensuring a high degree of success for the learner and </a:t>
            </a:r>
            <a:r>
              <a:rPr lang="en-US" sz="2400" dirty="0" err="1">
                <a:latin typeface="Arial" panose="020B0604020202020204" pitchFamily="34" charset="0"/>
                <a:cs typeface="Arial" panose="020B0604020202020204" pitchFamily="34" charset="0"/>
              </a:rPr>
              <a:t>minimising</a:t>
            </a:r>
            <a:r>
              <a:rPr lang="en-US" sz="2400" dirty="0">
                <a:latin typeface="Arial" panose="020B0604020202020204" pitchFamily="34" charset="0"/>
                <a:cs typeface="Arial" panose="020B0604020202020204" pitchFamily="34" charset="0"/>
              </a:rPr>
              <a:t> errors, by carefully regulating the complexity of material to be learnt. </a:t>
            </a:r>
          </a:p>
          <a:p>
            <a:pPr>
              <a:buFontTx/>
              <a:buChar char="-"/>
            </a:pPr>
            <a:r>
              <a:rPr lang="en-US" sz="2400" dirty="0">
                <a:latin typeface="Arial" panose="020B0604020202020204" pitchFamily="34" charset="0"/>
                <a:cs typeface="Arial" panose="020B0604020202020204" pitchFamily="34" charset="0"/>
              </a:rPr>
              <a:t>The learner is encouraged to use previously established areas of competence, while help is provided with new aspects of learning.</a:t>
            </a:r>
          </a:p>
          <a:p>
            <a:r>
              <a:rPr lang="en-US" sz="2400" dirty="0">
                <a:latin typeface="Arial" panose="020B0604020202020204" pitchFamily="34" charset="0"/>
                <a:cs typeface="Arial" panose="020B0604020202020204" pitchFamily="34" charset="0"/>
              </a:rPr>
              <a:t> Massed practice:  consists of exercise of a repeated task (at least 2-3 times per week) in order to encourage the retention and application of the skills developed. </a:t>
            </a:r>
          </a:p>
          <a:p>
            <a:r>
              <a:rPr lang="en-US" sz="2400" dirty="0">
                <a:latin typeface="Arial" panose="020B0604020202020204" pitchFamily="34" charset="0"/>
                <a:cs typeface="Arial" panose="020B0604020202020204" pitchFamily="34" charset="0"/>
              </a:rPr>
              <a:t>Information processing strategies: include verbalization, information reduction, breaking and simplifying the task into smaller steps, providing written prompts, chunking, self-monitoring, mnemonic strategies, categorization, organization, and planning. </a:t>
            </a:r>
          </a:p>
          <a:p>
            <a:r>
              <a:rPr lang="en-US" sz="2400" dirty="0"/>
              <a:t>Some cognitive remediation programs focus on a specific cognitive domain (e.g., working memory or facial affect recognition), whereas others are broad-based, incorporating multiple domains. </a:t>
            </a:r>
            <a:endParaRPr lang="en-IN" sz="2400" dirty="0"/>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0260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 y="264160"/>
            <a:ext cx="11018520" cy="6410960"/>
          </a:xfrm>
        </p:spPr>
        <p:txBody>
          <a:bodyPr>
            <a:normAutofit fontScale="70000" lnSpcReduction="20000"/>
          </a:bodyPr>
          <a:lstStyle/>
          <a:p>
            <a:r>
              <a:rPr lang="en-IN" dirty="0"/>
              <a:t>There are various cognitive training techniques:</a:t>
            </a:r>
          </a:p>
          <a:p>
            <a:r>
              <a:rPr lang="en-IN" dirty="0"/>
              <a:t>CAT: cognitive adaptation training; </a:t>
            </a:r>
          </a:p>
          <a:p>
            <a:r>
              <a:rPr lang="en-IN" dirty="0"/>
              <a:t>CET: cognitive enhancement therapy; </a:t>
            </a:r>
          </a:p>
          <a:p>
            <a:r>
              <a:rPr lang="en-IN" dirty="0"/>
              <a:t>CRT: cognitive remediation therapy;</a:t>
            </a:r>
          </a:p>
          <a:p>
            <a:r>
              <a:rPr lang="en-IN" dirty="0"/>
              <a:t> INT: integrated neurocognitive therapy; </a:t>
            </a:r>
          </a:p>
          <a:p>
            <a:r>
              <a:rPr lang="en-IN" dirty="0"/>
              <a:t>IPT: integrated psychological therapy; </a:t>
            </a:r>
          </a:p>
          <a:p>
            <a:r>
              <a:rPr lang="en-IN" dirty="0"/>
              <a:t>MCT: metacognitive training; </a:t>
            </a:r>
          </a:p>
          <a:p>
            <a:r>
              <a:rPr lang="en-IN" dirty="0"/>
              <a:t>NEAR: neuropsychological educational approach to remediation; </a:t>
            </a:r>
          </a:p>
          <a:p>
            <a:r>
              <a:rPr lang="en-IN" dirty="0"/>
              <a:t>NET: neurocognitive enhancement therapy; </a:t>
            </a:r>
          </a:p>
          <a:p>
            <a:r>
              <a:rPr lang="en-IN" dirty="0"/>
              <a:t>NT: neurocognitive training; </a:t>
            </a:r>
          </a:p>
          <a:p>
            <a:r>
              <a:rPr lang="en-IN" dirty="0"/>
              <a:t>SCET: social cognition enhancement training;</a:t>
            </a:r>
          </a:p>
          <a:p>
            <a:r>
              <a:rPr lang="en-IN" dirty="0"/>
              <a:t> SCIT: social cognition and interaction training; </a:t>
            </a:r>
          </a:p>
          <a:p>
            <a:r>
              <a:rPr lang="en-IN" dirty="0"/>
              <a:t>SCST: social cognitive skills training; </a:t>
            </a:r>
          </a:p>
          <a:p>
            <a:r>
              <a:rPr lang="en-IN" dirty="0"/>
              <a:t>SSANIT: social skills and neurocognitive individualized training; </a:t>
            </a:r>
          </a:p>
          <a:p>
            <a:r>
              <a:rPr lang="en-IN" dirty="0"/>
              <a:t>SST: social skills training; </a:t>
            </a:r>
          </a:p>
          <a:p>
            <a:r>
              <a:rPr lang="en-IN" dirty="0"/>
              <a:t>TAR: training of affect recognition; </a:t>
            </a:r>
          </a:p>
          <a:p>
            <a:r>
              <a:rPr lang="en-IN" dirty="0" err="1"/>
              <a:t>ToM</a:t>
            </a:r>
            <a:r>
              <a:rPr lang="en-IN" dirty="0"/>
              <a:t>: theory of mind.</a:t>
            </a:r>
          </a:p>
          <a:p>
            <a:r>
              <a:rPr lang="en-IN" dirty="0"/>
              <a:t>*</a:t>
            </a:r>
            <a:r>
              <a:rPr lang="en-IN" dirty="0" err="1"/>
              <a:t>Cogpack</a:t>
            </a:r>
            <a:r>
              <a:rPr lang="en-IN" dirty="0"/>
              <a:t> is a typical computer-assisted cognitive remediation (CACR) technique.</a:t>
            </a:r>
          </a:p>
          <a:p>
            <a:endParaRPr lang="en-IN" dirty="0"/>
          </a:p>
          <a:p>
            <a:endParaRPr lang="en-IN" dirty="0"/>
          </a:p>
        </p:txBody>
      </p:sp>
    </p:spTree>
    <p:extLst>
      <p:ext uri="{BB962C8B-B14F-4D97-AF65-F5344CB8AC3E}">
        <p14:creationId xmlns:p14="http://schemas.microsoft.com/office/powerpoint/2010/main" val="34157246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3588771"/>
              </p:ext>
            </p:extLst>
          </p:nvPr>
        </p:nvGraphicFramePr>
        <p:xfrm>
          <a:off x="629925" y="528320"/>
          <a:ext cx="10833097" cy="5602764"/>
        </p:xfrm>
        <a:graphic>
          <a:graphicData uri="http://schemas.openxmlformats.org/drawingml/2006/table">
            <a:tbl>
              <a:tblPr/>
              <a:tblGrid>
                <a:gridCol w="984827">
                  <a:extLst>
                    <a:ext uri="{9D8B030D-6E8A-4147-A177-3AD203B41FA5}">
                      <a16:colId xmlns:a16="http://schemas.microsoft.com/office/drawing/2014/main" val="1862275093"/>
                    </a:ext>
                  </a:extLst>
                </a:gridCol>
                <a:gridCol w="984827">
                  <a:extLst>
                    <a:ext uri="{9D8B030D-6E8A-4147-A177-3AD203B41FA5}">
                      <a16:colId xmlns:a16="http://schemas.microsoft.com/office/drawing/2014/main" val="683398395"/>
                    </a:ext>
                  </a:extLst>
                </a:gridCol>
                <a:gridCol w="984827">
                  <a:extLst>
                    <a:ext uri="{9D8B030D-6E8A-4147-A177-3AD203B41FA5}">
                      <a16:colId xmlns:a16="http://schemas.microsoft.com/office/drawing/2014/main" val="2200478678"/>
                    </a:ext>
                  </a:extLst>
                </a:gridCol>
                <a:gridCol w="984827">
                  <a:extLst>
                    <a:ext uri="{9D8B030D-6E8A-4147-A177-3AD203B41FA5}">
                      <a16:colId xmlns:a16="http://schemas.microsoft.com/office/drawing/2014/main" val="3626795238"/>
                    </a:ext>
                  </a:extLst>
                </a:gridCol>
                <a:gridCol w="984827">
                  <a:extLst>
                    <a:ext uri="{9D8B030D-6E8A-4147-A177-3AD203B41FA5}">
                      <a16:colId xmlns:a16="http://schemas.microsoft.com/office/drawing/2014/main" val="343898292"/>
                    </a:ext>
                  </a:extLst>
                </a:gridCol>
                <a:gridCol w="984827">
                  <a:extLst>
                    <a:ext uri="{9D8B030D-6E8A-4147-A177-3AD203B41FA5}">
                      <a16:colId xmlns:a16="http://schemas.microsoft.com/office/drawing/2014/main" val="4110353734"/>
                    </a:ext>
                  </a:extLst>
                </a:gridCol>
                <a:gridCol w="984827">
                  <a:extLst>
                    <a:ext uri="{9D8B030D-6E8A-4147-A177-3AD203B41FA5}">
                      <a16:colId xmlns:a16="http://schemas.microsoft.com/office/drawing/2014/main" val="148296848"/>
                    </a:ext>
                  </a:extLst>
                </a:gridCol>
                <a:gridCol w="984827">
                  <a:extLst>
                    <a:ext uri="{9D8B030D-6E8A-4147-A177-3AD203B41FA5}">
                      <a16:colId xmlns:a16="http://schemas.microsoft.com/office/drawing/2014/main" val="300549674"/>
                    </a:ext>
                  </a:extLst>
                </a:gridCol>
                <a:gridCol w="984827">
                  <a:extLst>
                    <a:ext uri="{9D8B030D-6E8A-4147-A177-3AD203B41FA5}">
                      <a16:colId xmlns:a16="http://schemas.microsoft.com/office/drawing/2014/main" val="2742761027"/>
                    </a:ext>
                  </a:extLst>
                </a:gridCol>
                <a:gridCol w="984827">
                  <a:extLst>
                    <a:ext uri="{9D8B030D-6E8A-4147-A177-3AD203B41FA5}">
                      <a16:colId xmlns:a16="http://schemas.microsoft.com/office/drawing/2014/main" val="3701129468"/>
                    </a:ext>
                  </a:extLst>
                </a:gridCol>
                <a:gridCol w="984827">
                  <a:extLst>
                    <a:ext uri="{9D8B030D-6E8A-4147-A177-3AD203B41FA5}">
                      <a16:colId xmlns:a16="http://schemas.microsoft.com/office/drawing/2014/main" val="2843182228"/>
                    </a:ext>
                  </a:extLst>
                </a:gridCol>
              </a:tblGrid>
              <a:tr h="2325676">
                <a:tc>
                  <a:txBody>
                    <a:bodyPr/>
                    <a:lstStyle/>
                    <a:p>
                      <a:pPr algn="l" fontAlgn="auto"/>
                      <a:r>
                        <a:rPr lang="en-IN" b="1">
                          <a:effectLst/>
                        </a:rPr>
                        <a:t>Cognitive Training</a:t>
                      </a:r>
                    </a:p>
                  </a:txBody>
                  <a:tcPr anchor="ctr">
                    <a:lnL>
                      <a:noFill/>
                    </a:lnL>
                    <a:lnR>
                      <a:noFill/>
                    </a:lnR>
                    <a:lnT>
                      <a:noFill/>
                    </a:lnT>
                    <a:lnB>
                      <a:noFill/>
                    </a:lnB>
                    <a:solidFill>
                      <a:srgbClr val="FFFCF0"/>
                    </a:solidFill>
                  </a:tcPr>
                </a:tc>
                <a:tc>
                  <a:txBody>
                    <a:bodyPr/>
                    <a:lstStyle/>
                    <a:p>
                      <a:pPr algn="l" fontAlgn="auto"/>
                      <a:r>
                        <a:rPr lang="en-IN" b="1">
                          <a:effectLst/>
                        </a:rPr>
                        <a:t>Target</a:t>
                      </a:r>
                    </a:p>
                  </a:txBody>
                  <a:tcPr anchor="ctr">
                    <a:lnL>
                      <a:noFill/>
                    </a:lnL>
                    <a:lnR>
                      <a:noFill/>
                    </a:lnR>
                    <a:lnT>
                      <a:noFill/>
                    </a:lnT>
                    <a:lnB>
                      <a:noFill/>
                    </a:lnB>
                    <a:solidFill>
                      <a:srgbClr val="FFFCF0"/>
                    </a:solidFill>
                  </a:tcPr>
                </a:tc>
                <a:tc>
                  <a:txBody>
                    <a:bodyPr/>
                    <a:lstStyle/>
                    <a:p>
                      <a:pPr algn="l" fontAlgn="auto"/>
                      <a:r>
                        <a:rPr lang="en-IN" b="1">
                          <a:effectLst/>
                        </a:rPr>
                        <a:t>Duration</a:t>
                      </a:r>
                    </a:p>
                  </a:txBody>
                  <a:tcPr anchor="ctr">
                    <a:lnL>
                      <a:noFill/>
                    </a:lnL>
                    <a:lnR>
                      <a:noFill/>
                    </a:lnR>
                    <a:lnT>
                      <a:noFill/>
                    </a:lnT>
                    <a:lnB>
                      <a:noFill/>
                    </a:lnB>
                    <a:solidFill>
                      <a:srgbClr val="FFFCF0"/>
                    </a:solidFill>
                  </a:tcPr>
                </a:tc>
                <a:tc>
                  <a:txBody>
                    <a:bodyPr/>
                    <a:lstStyle/>
                    <a:p>
                      <a:pPr algn="l" fontAlgn="auto"/>
                      <a:r>
                        <a:rPr lang="en-IN" b="1">
                          <a:effectLst/>
                        </a:rPr>
                        <a:t>Setting (individual/ group)</a:t>
                      </a:r>
                    </a:p>
                  </a:txBody>
                  <a:tcPr anchor="ctr">
                    <a:lnL>
                      <a:noFill/>
                    </a:lnL>
                    <a:lnR>
                      <a:noFill/>
                    </a:lnR>
                    <a:lnT>
                      <a:noFill/>
                    </a:lnT>
                    <a:lnB>
                      <a:noFill/>
                    </a:lnB>
                    <a:solidFill>
                      <a:srgbClr val="FFFCF0"/>
                    </a:solidFill>
                  </a:tcPr>
                </a:tc>
                <a:tc>
                  <a:txBody>
                    <a:bodyPr/>
                    <a:lstStyle/>
                    <a:p>
                      <a:pPr algn="l" fontAlgn="auto"/>
                      <a:r>
                        <a:rPr lang="en-IN" b="1">
                          <a:effectLst/>
                        </a:rPr>
                        <a:t>Computer assisted/</a:t>
                      </a:r>
                      <a:br>
                        <a:rPr lang="en-IN" b="1">
                          <a:effectLst/>
                        </a:rPr>
                      </a:br>
                      <a:r>
                        <a:rPr lang="en-IN" b="1">
                          <a:effectLst/>
                        </a:rPr>
                        <a:t>Noncomputer assisted</a:t>
                      </a:r>
                    </a:p>
                  </a:txBody>
                  <a:tcPr anchor="ctr">
                    <a:lnL>
                      <a:noFill/>
                    </a:lnL>
                    <a:lnR>
                      <a:noFill/>
                    </a:lnR>
                    <a:lnT>
                      <a:noFill/>
                    </a:lnT>
                    <a:lnB>
                      <a:noFill/>
                    </a:lnB>
                    <a:solidFill>
                      <a:srgbClr val="FFFCF0"/>
                    </a:solidFill>
                  </a:tcPr>
                </a:tc>
                <a:tc>
                  <a:txBody>
                    <a:bodyPr/>
                    <a:lstStyle/>
                    <a:p>
                      <a:pPr algn="l" fontAlgn="auto"/>
                      <a:r>
                        <a:rPr lang="en-IN" b="1">
                          <a:effectLst/>
                        </a:rPr>
                        <a:t>Restorative/</a:t>
                      </a:r>
                      <a:br>
                        <a:rPr lang="en-IN" b="1">
                          <a:effectLst/>
                        </a:rPr>
                      </a:br>
                      <a:r>
                        <a:rPr lang="en-IN" b="1">
                          <a:effectLst/>
                        </a:rPr>
                        <a:t>compensatory</a:t>
                      </a:r>
                    </a:p>
                  </a:txBody>
                  <a:tcPr anchor="ctr">
                    <a:lnL>
                      <a:noFill/>
                    </a:lnL>
                    <a:lnR>
                      <a:noFill/>
                    </a:lnR>
                    <a:lnT>
                      <a:noFill/>
                    </a:lnT>
                    <a:lnB>
                      <a:noFill/>
                    </a:lnB>
                    <a:solidFill>
                      <a:srgbClr val="FFFCF0"/>
                    </a:solidFill>
                  </a:tcPr>
                </a:tc>
                <a:tc>
                  <a:txBody>
                    <a:bodyPr/>
                    <a:lstStyle/>
                    <a:p>
                      <a:pPr algn="l" fontAlgn="auto"/>
                      <a:r>
                        <a:rPr lang="en-IN" b="1" dirty="0">
                          <a:effectLst/>
                        </a:rPr>
                        <a:t>Top-down</a:t>
                      </a:r>
                    </a:p>
                  </a:txBody>
                  <a:tcPr anchor="ctr">
                    <a:lnL>
                      <a:noFill/>
                    </a:lnL>
                    <a:lnR>
                      <a:noFill/>
                    </a:lnR>
                    <a:lnT>
                      <a:noFill/>
                    </a:lnT>
                    <a:lnB>
                      <a:noFill/>
                    </a:lnB>
                    <a:solidFill>
                      <a:srgbClr val="FFFCF0"/>
                    </a:solidFill>
                  </a:tcPr>
                </a:tc>
                <a:tc>
                  <a:txBody>
                    <a:bodyPr/>
                    <a:lstStyle/>
                    <a:p>
                      <a:pPr algn="l" fontAlgn="auto"/>
                      <a:r>
                        <a:rPr lang="en-IN" b="1">
                          <a:effectLst/>
                        </a:rPr>
                        <a:t>Bottom-up</a:t>
                      </a:r>
                    </a:p>
                  </a:txBody>
                  <a:tcPr anchor="ctr">
                    <a:lnL>
                      <a:noFill/>
                    </a:lnL>
                    <a:lnR>
                      <a:noFill/>
                    </a:lnR>
                    <a:lnT>
                      <a:noFill/>
                    </a:lnT>
                    <a:lnB>
                      <a:noFill/>
                    </a:lnB>
                    <a:solidFill>
                      <a:srgbClr val="FFFCF0"/>
                    </a:solidFill>
                  </a:tcPr>
                </a:tc>
                <a:tc>
                  <a:txBody>
                    <a:bodyPr/>
                    <a:lstStyle/>
                    <a:p>
                      <a:pPr algn="l" fontAlgn="auto"/>
                      <a:r>
                        <a:rPr lang="en-IN" b="1">
                          <a:effectLst/>
                        </a:rPr>
                        <a:t>Drill and practice</a:t>
                      </a:r>
                    </a:p>
                  </a:txBody>
                  <a:tcPr anchor="ctr">
                    <a:lnL>
                      <a:noFill/>
                    </a:lnL>
                    <a:lnR>
                      <a:noFill/>
                    </a:lnR>
                    <a:lnT>
                      <a:noFill/>
                    </a:lnT>
                    <a:lnB>
                      <a:noFill/>
                    </a:lnB>
                    <a:solidFill>
                      <a:srgbClr val="FFFCF0"/>
                    </a:solidFill>
                  </a:tcPr>
                </a:tc>
                <a:tc>
                  <a:txBody>
                    <a:bodyPr/>
                    <a:lstStyle/>
                    <a:p>
                      <a:pPr algn="l" fontAlgn="auto"/>
                      <a:r>
                        <a:rPr lang="en-IN" b="1">
                          <a:effectLst/>
                        </a:rPr>
                        <a:t>Strategy coaching</a:t>
                      </a:r>
                    </a:p>
                  </a:txBody>
                  <a:tcPr anchor="ctr">
                    <a:lnL>
                      <a:noFill/>
                    </a:lnL>
                    <a:lnR>
                      <a:noFill/>
                    </a:lnR>
                    <a:lnT>
                      <a:noFill/>
                    </a:lnT>
                    <a:lnB>
                      <a:noFill/>
                    </a:lnB>
                    <a:solidFill>
                      <a:srgbClr val="FFFCF0"/>
                    </a:solidFill>
                  </a:tcPr>
                </a:tc>
                <a:tc>
                  <a:txBody>
                    <a:bodyPr/>
                    <a:lstStyle/>
                    <a:p>
                      <a:pPr algn="l" fontAlgn="auto"/>
                      <a:r>
                        <a:rPr lang="en-IN" b="1">
                          <a:effectLst/>
                        </a:rPr>
                        <a:t>Individually tailored</a:t>
                      </a:r>
                    </a:p>
                  </a:txBody>
                  <a:tcPr anchor="ctr">
                    <a:lnL>
                      <a:noFill/>
                    </a:lnL>
                    <a:lnR>
                      <a:noFill/>
                    </a:lnR>
                    <a:lnT>
                      <a:noFill/>
                    </a:lnT>
                    <a:lnB>
                      <a:noFill/>
                    </a:lnB>
                    <a:solidFill>
                      <a:srgbClr val="FFFCF0"/>
                    </a:solidFill>
                  </a:tcPr>
                </a:tc>
                <a:extLst>
                  <a:ext uri="{0D108BD9-81ED-4DB2-BD59-A6C34878D82A}">
                    <a16:rowId xmlns:a16="http://schemas.microsoft.com/office/drawing/2014/main" val="183062060"/>
                  </a:ext>
                </a:extLst>
              </a:tr>
              <a:tr h="3277088">
                <a:tc>
                  <a:txBody>
                    <a:bodyPr/>
                    <a:lstStyle/>
                    <a:p>
                      <a:pPr algn="l" fontAlgn="auto"/>
                      <a:r>
                        <a:rPr lang="en-IN" b="0">
                          <a:effectLst/>
                        </a:rPr>
                        <a:t>IPT [</a:t>
                      </a:r>
                      <a:r>
                        <a:rPr lang="en-IN" b="0" u="sng">
                          <a:solidFill>
                            <a:srgbClr val="376FAA"/>
                          </a:solidFill>
                          <a:effectLst/>
                          <a:hlinkClick r:id="rId3"/>
                        </a:rPr>
                        <a:t>62</a:t>
                      </a:r>
                      <a:r>
                        <a:rPr lang="en-IN" b="0">
                          <a:effectLst/>
                        </a:rPr>
                        <a:t>]</a:t>
                      </a:r>
                    </a:p>
                  </a:txBody>
                  <a:tcPr anchor="ctr">
                    <a:lnL>
                      <a:noFill/>
                    </a:lnL>
                    <a:lnR>
                      <a:noFill/>
                    </a:lnR>
                    <a:lnT>
                      <a:noFill/>
                    </a:lnT>
                    <a:lnB>
                      <a:noFill/>
                    </a:lnB>
                    <a:solidFill>
                      <a:srgbClr val="FFFCF0"/>
                    </a:solidFill>
                  </a:tcPr>
                </a:tc>
                <a:tc>
                  <a:txBody>
                    <a:bodyPr/>
                    <a:lstStyle/>
                    <a:p>
                      <a:pPr algn="l" fontAlgn="auto"/>
                      <a:r>
                        <a:rPr lang="en-US" b="0">
                          <a:effectLst/>
                        </a:rPr>
                        <a:t>Cognitive functions, social skills, and problem solving</a:t>
                      </a:r>
                    </a:p>
                  </a:txBody>
                  <a:tcPr anchor="ctr">
                    <a:lnL>
                      <a:noFill/>
                    </a:lnL>
                    <a:lnR>
                      <a:noFill/>
                    </a:lnR>
                    <a:lnT>
                      <a:noFill/>
                    </a:lnT>
                    <a:lnB>
                      <a:noFill/>
                    </a:lnB>
                    <a:solidFill>
                      <a:srgbClr val="FFFCF0"/>
                    </a:solidFill>
                  </a:tcPr>
                </a:tc>
                <a:tc>
                  <a:txBody>
                    <a:bodyPr/>
                    <a:lstStyle/>
                    <a:p>
                      <a:pPr algn="l" fontAlgn="auto"/>
                      <a:r>
                        <a:rPr lang="en-US" b="0">
                          <a:effectLst/>
                        </a:rPr>
                        <a:t>Sessions of 60 minutes, 2-3 times a week (about 12 months)</a:t>
                      </a:r>
                    </a:p>
                  </a:txBody>
                  <a:tcPr anchor="ctr">
                    <a:lnL>
                      <a:noFill/>
                    </a:lnL>
                    <a:lnR>
                      <a:noFill/>
                    </a:lnR>
                    <a:lnT>
                      <a:noFill/>
                    </a:lnT>
                    <a:lnB>
                      <a:noFill/>
                    </a:lnB>
                    <a:solidFill>
                      <a:srgbClr val="FFFCF0"/>
                    </a:solidFill>
                  </a:tcPr>
                </a:tc>
                <a:tc>
                  <a:txBody>
                    <a:bodyPr/>
                    <a:lstStyle/>
                    <a:p>
                      <a:pPr algn="l" fontAlgn="auto"/>
                      <a:r>
                        <a:rPr lang="en-IN" b="0" dirty="0">
                          <a:effectLst/>
                        </a:rPr>
                        <a:t>Group (6–8)</a:t>
                      </a:r>
                    </a:p>
                  </a:txBody>
                  <a:tcPr anchor="ctr">
                    <a:lnL>
                      <a:noFill/>
                    </a:lnL>
                    <a:lnR>
                      <a:noFill/>
                    </a:lnR>
                    <a:lnT>
                      <a:noFill/>
                    </a:lnT>
                    <a:lnB>
                      <a:noFill/>
                    </a:lnB>
                    <a:solidFill>
                      <a:srgbClr val="FFFCF0"/>
                    </a:solidFill>
                  </a:tcPr>
                </a:tc>
                <a:tc>
                  <a:txBody>
                    <a:bodyPr/>
                    <a:lstStyle/>
                    <a:p>
                      <a:pPr algn="l" fontAlgn="auto"/>
                      <a:r>
                        <a:rPr lang="en-IN" b="0" dirty="0">
                          <a:effectLst/>
                        </a:rPr>
                        <a:t>Non computer assisted</a:t>
                      </a:r>
                    </a:p>
                  </a:txBody>
                  <a:tcPr anchor="ctr">
                    <a:lnL>
                      <a:noFill/>
                    </a:lnL>
                    <a:lnR>
                      <a:noFill/>
                    </a:lnR>
                    <a:lnT>
                      <a:noFill/>
                    </a:lnT>
                    <a:lnB>
                      <a:noFill/>
                    </a:lnB>
                    <a:solidFill>
                      <a:srgbClr val="FFFCF0"/>
                    </a:solidFill>
                  </a:tcPr>
                </a:tc>
                <a:tc>
                  <a:txBody>
                    <a:bodyPr/>
                    <a:lstStyle/>
                    <a:p>
                      <a:pPr algn="ctr" fontAlgn="auto"/>
                      <a:r>
                        <a:rPr lang="en-IN" b="0" dirty="0">
                          <a:effectLst/>
                        </a:rPr>
                        <a:t>Restorative</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a:effectLst/>
                        </a:rPr>
                        <a:t>+</a:t>
                      </a:r>
                    </a:p>
                  </a:txBody>
                  <a:tcPr anchor="ctr">
                    <a:lnL>
                      <a:noFill/>
                    </a:lnL>
                    <a:lnR>
                      <a:noFill/>
                    </a:lnR>
                    <a:lnT>
                      <a:noFill/>
                    </a:lnT>
                    <a:lnB>
                      <a:noFill/>
                    </a:lnB>
                    <a:solidFill>
                      <a:srgbClr val="FFFCF0"/>
                    </a:solidFill>
                  </a:tcPr>
                </a:tc>
                <a:tc>
                  <a:txBody>
                    <a:bodyPr/>
                    <a:lstStyle/>
                    <a:p>
                      <a:pPr algn="ctr" fontAlgn="auto"/>
                      <a:r>
                        <a:rPr lang="en-IN" b="0" dirty="0">
                          <a:effectLst/>
                        </a:rPr>
                        <a:t>−</a:t>
                      </a:r>
                    </a:p>
                  </a:txBody>
                  <a:tcPr anchor="ctr">
                    <a:lnL>
                      <a:noFill/>
                    </a:lnL>
                    <a:lnR>
                      <a:noFill/>
                    </a:lnR>
                    <a:lnT>
                      <a:noFill/>
                    </a:lnT>
                    <a:lnB>
                      <a:noFill/>
                    </a:lnB>
                    <a:solidFill>
                      <a:srgbClr val="FFFCF0"/>
                    </a:solidFill>
                  </a:tcPr>
                </a:tc>
                <a:extLst>
                  <a:ext uri="{0D108BD9-81ED-4DB2-BD59-A6C34878D82A}">
                    <a16:rowId xmlns:a16="http://schemas.microsoft.com/office/drawing/2014/main" val="199915162"/>
                  </a:ext>
                </a:extLst>
              </a:tr>
            </a:tbl>
          </a:graphicData>
        </a:graphic>
      </p:graphicFrame>
    </p:spTree>
    <p:extLst>
      <p:ext uri="{BB962C8B-B14F-4D97-AF65-F5344CB8AC3E}">
        <p14:creationId xmlns:p14="http://schemas.microsoft.com/office/powerpoint/2010/main" val="28152771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98411554"/>
              </p:ext>
            </p:extLst>
          </p:nvPr>
        </p:nvGraphicFramePr>
        <p:xfrm>
          <a:off x="558799" y="294640"/>
          <a:ext cx="10795004" cy="6136640"/>
        </p:xfrm>
        <a:graphic>
          <a:graphicData uri="http://schemas.openxmlformats.org/drawingml/2006/table">
            <a:tbl>
              <a:tblPr/>
              <a:tblGrid>
                <a:gridCol w="981364">
                  <a:extLst>
                    <a:ext uri="{9D8B030D-6E8A-4147-A177-3AD203B41FA5}">
                      <a16:colId xmlns:a16="http://schemas.microsoft.com/office/drawing/2014/main" val="2683859341"/>
                    </a:ext>
                  </a:extLst>
                </a:gridCol>
                <a:gridCol w="981364">
                  <a:extLst>
                    <a:ext uri="{9D8B030D-6E8A-4147-A177-3AD203B41FA5}">
                      <a16:colId xmlns:a16="http://schemas.microsoft.com/office/drawing/2014/main" val="1017839978"/>
                    </a:ext>
                  </a:extLst>
                </a:gridCol>
                <a:gridCol w="981364">
                  <a:extLst>
                    <a:ext uri="{9D8B030D-6E8A-4147-A177-3AD203B41FA5}">
                      <a16:colId xmlns:a16="http://schemas.microsoft.com/office/drawing/2014/main" val="2564481956"/>
                    </a:ext>
                  </a:extLst>
                </a:gridCol>
                <a:gridCol w="981364">
                  <a:extLst>
                    <a:ext uri="{9D8B030D-6E8A-4147-A177-3AD203B41FA5}">
                      <a16:colId xmlns:a16="http://schemas.microsoft.com/office/drawing/2014/main" val="2276704302"/>
                    </a:ext>
                  </a:extLst>
                </a:gridCol>
                <a:gridCol w="981364">
                  <a:extLst>
                    <a:ext uri="{9D8B030D-6E8A-4147-A177-3AD203B41FA5}">
                      <a16:colId xmlns:a16="http://schemas.microsoft.com/office/drawing/2014/main" val="1260551087"/>
                    </a:ext>
                  </a:extLst>
                </a:gridCol>
                <a:gridCol w="981364">
                  <a:extLst>
                    <a:ext uri="{9D8B030D-6E8A-4147-A177-3AD203B41FA5}">
                      <a16:colId xmlns:a16="http://schemas.microsoft.com/office/drawing/2014/main" val="3536194045"/>
                    </a:ext>
                  </a:extLst>
                </a:gridCol>
                <a:gridCol w="981364">
                  <a:extLst>
                    <a:ext uri="{9D8B030D-6E8A-4147-A177-3AD203B41FA5}">
                      <a16:colId xmlns:a16="http://schemas.microsoft.com/office/drawing/2014/main" val="234068988"/>
                    </a:ext>
                  </a:extLst>
                </a:gridCol>
                <a:gridCol w="981364">
                  <a:extLst>
                    <a:ext uri="{9D8B030D-6E8A-4147-A177-3AD203B41FA5}">
                      <a16:colId xmlns:a16="http://schemas.microsoft.com/office/drawing/2014/main" val="2460878407"/>
                    </a:ext>
                  </a:extLst>
                </a:gridCol>
                <a:gridCol w="981364">
                  <a:extLst>
                    <a:ext uri="{9D8B030D-6E8A-4147-A177-3AD203B41FA5}">
                      <a16:colId xmlns:a16="http://schemas.microsoft.com/office/drawing/2014/main" val="3992159736"/>
                    </a:ext>
                  </a:extLst>
                </a:gridCol>
                <a:gridCol w="981364">
                  <a:extLst>
                    <a:ext uri="{9D8B030D-6E8A-4147-A177-3AD203B41FA5}">
                      <a16:colId xmlns:a16="http://schemas.microsoft.com/office/drawing/2014/main" val="2571078678"/>
                    </a:ext>
                  </a:extLst>
                </a:gridCol>
                <a:gridCol w="981364">
                  <a:extLst>
                    <a:ext uri="{9D8B030D-6E8A-4147-A177-3AD203B41FA5}">
                      <a16:colId xmlns:a16="http://schemas.microsoft.com/office/drawing/2014/main" val="2469333051"/>
                    </a:ext>
                  </a:extLst>
                </a:gridCol>
              </a:tblGrid>
              <a:tr h="6136640">
                <a:tc>
                  <a:txBody>
                    <a:bodyPr/>
                    <a:lstStyle/>
                    <a:p>
                      <a:pPr algn="l" fontAlgn="auto"/>
                      <a:r>
                        <a:rPr lang="en-IN" sz="1800" b="0">
                          <a:effectLst/>
                        </a:rPr>
                        <a:t>INT [</a:t>
                      </a:r>
                      <a:r>
                        <a:rPr lang="en-IN" sz="1800" b="0" u="sng">
                          <a:solidFill>
                            <a:srgbClr val="376FAA"/>
                          </a:solidFill>
                          <a:effectLst/>
                          <a:hlinkClick r:id="rId3"/>
                        </a:rPr>
                        <a:t>63</a:t>
                      </a:r>
                      <a:r>
                        <a:rPr lang="en-IN" sz="1800" b="0">
                          <a:effectLst/>
                        </a:rPr>
                        <a:t>]</a:t>
                      </a:r>
                    </a:p>
                  </a:txBody>
                  <a:tcPr anchor="ctr">
                    <a:lnL>
                      <a:noFill/>
                    </a:lnL>
                    <a:lnR>
                      <a:noFill/>
                    </a:lnR>
                    <a:lnT>
                      <a:noFill/>
                    </a:lnT>
                    <a:lnB>
                      <a:noFill/>
                    </a:lnB>
                    <a:solidFill>
                      <a:srgbClr val="FFFCF0"/>
                    </a:solidFill>
                  </a:tcPr>
                </a:tc>
                <a:tc>
                  <a:txBody>
                    <a:bodyPr/>
                    <a:lstStyle/>
                    <a:p>
                      <a:pPr algn="l" fontAlgn="auto"/>
                      <a:r>
                        <a:rPr lang="en-US" sz="1800" b="0" dirty="0">
                          <a:effectLst/>
                        </a:rPr>
                        <a:t>Cognitive functions and social cognition</a:t>
                      </a:r>
                    </a:p>
                  </a:txBody>
                  <a:tcPr anchor="ctr">
                    <a:lnL>
                      <a:noFill/>
                    </a:lnL>
                    <a:lnR>
                      <a:noFill/>
                    </a:lnR>
                    <a:lnT>
                      <a:noFill/>
                    </a:lnT>
                    <a:lnB>
                      <a:noFill/>
                    </a:lnB>
                    <a:solidFill>
                      <a:srgbClr val="FFFCF0"/>
                    </a:solidFill>
                  </a:tcPr>
                </a:tc>
                <a:tc>
                  <a:txBody>
                    <a:bodyPr/>
                    <a:lstStyle/>
                    <a:p>
                      <a:pPr algn="l" fontAlgn="auto"/>
                      <a:r>
                        <a:rPr lang="en-US" sz="1800" b="0">
                          <a:effectLst/>
                        </a:rPr>
                        <a:t>30 biweekly sessions, 90 minutes each</a:t>
                      </a:r>
                    </a:p>
                  </a:txBody>
                  <a:tcPr anchor="ctr">
                    <a:lnL>
                      <a:noFill/>
                    </a:lnL>
                    <a:lnR>
                      <a:noFill/>
                    </a:lnR>
                    <a:lnT>
                      <a:noFill/>
                    </a:lnT>
                    <a:lnB>
                      <a:noFill/>
                    </a:lnB>
                    <a:solidFill>
                      <a:srgbClr val="FFFCF0"/>
                    </a:solidFill>
                  </a:tcPr>
                </a:tc>
                <a:tc>
                  <a:txBody>
                    <a:bodyPr/>
                    <a:lstStyle/>
                    <a:p>
                      <a:pPr algn="l" fontAlgn="auto"/>
                      <a:r>
                        <a:rPr lang="en-IN" sz="1800" b="0">
                          <a:effectLst/>
                        </a:rPr>
                        <a:t>Group (6–8)</a:t>
                      </a:r>
                    </a:p>
                  </a:txBody>
                  <a:tcPr anchor="ctr">
                    <a:lnL>
                      <a:noFill/>
                    </a:lnL>
                    <a:lnR>
                      <a:noFill/>
                    </a:lnR>
                    <a:lnT>
                      <a:noFill/>
                    </a:lnT>
                    <a:lnB>
                      <a:noFill/>
                    </a:lnB>
                    <a:solidFill>
                      <a:srgbClr val="FFFCF0"/>
                    </a:solidFill>
                  </a:tcPr>
                </a:tc>
                <a:tc>
                  <a:txBody>
                    <a:bodyPr/>
                    <a:lstStyle/>
                    <a:p>
                      <a:pPr algn="l" fontAlgn="auto"/>
                      <a:r>
                        <a:rPr lang="en-IN" sz="1800" b="0">
                          <a:effectLst/>
                        </a:rPr>
                        <a:t>Computer assisted sessions and noncomputer-assisted sessions</a:t>
                      </a:r>
                    </a:p>
                  </a:txBody>
                  <a:tcPr anchor="ctr">
                    <a:lnL>
                      <a:noFill/>
                    </a:lnL>
                    <a:lnR>
                      <a:noFill/>
                    </a:lnR>
                    <a:lnT>
                      <a:noFill/>
                    </a:lnT>
                    <a:lnB>
                      <a:noFill/>
                    </a:lnB>
                    <a:solidFill>
                      <a:srgbClr val="FFFCF0"/>
                    </a:solidFill>
                  </a:tcPr>
                </a:tc>
                <a:tc>
                  <a:txBody>
                    <a:bodyPr/>
                    <a:lstStyle/>
                    <a:p>
                      <a:pPr algn="ctr" fontAlgn="auto"/>
                      <a:r>
                        <a:rPr lang="en-IN" sz="1800" b="0">
                          <a:effectLst/>
                        </a:rPr>
                        <a:t>Restorative</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a:effectLst/>
                        </a:rPr>
                        <a:t>+</a:t>
                      </a:r>
                    </a:p>
                  </a:txBody>
                  <a:tcPr anchor="ctr">
                    <a:lnL>
                      <a:noFill/>
                    </a:lnL>
                    <a:lnR>
                      <a:noFill/>
                    </a:lnR>
                    <a:lnT>
                      <a:noFill/>
                    </a:lnT>
                    <a:lnB>
                      <a:noFill/>
                    </a:lnB>
                    <a:solidFill>
                      <a:srgbClr val="FFFCF0"/>
                    </a:solidFill>
                  </a:tcPr>
                </a:tc>
                <a:tc>
                  <a:txBody>
                    <a:bodyPr/>
                    <a:lstStyle/>
                    <a:p>
                      <a:pPr algn="ctr" fontAlgn="auto"/>
                      <a:r>
                        <a:rPr lang="en-IN" sz="1800" b="0" dirty="0">
                          <a:effectLst/>
                        </a:rPr>
                        <a:t>−</a:t>
                      </a:r>
                    </a:p>
                  </a:txBody>
                  <a:tcPr anchor="ctr">
                    <a:lnL>
                      <a:noFill/>
                    </a:lnL>
                    <a:lnR>
                      <a:noFill/>
                    </a:lnR>
                    <a:lnT>
                      <a:noFill/>
                    </a:lnT>
                    <a:lnB>
                      <a:noFill/>
                    </a:lnB>
                    <a:solidFill>
                      <a:srgbClr val="FFFCF0"/>
                    </a:solidFill>
                  </a:tcPr>
                </a:tc>
                <a:extLst>
                  <a:ext uri="{0D108BD9-81ED-4DB2-BD59-A6C34878D82A}">
                    <a16:rowId xmlns:a16="http://schemas.microsoft.com/office/drawing/2014/main" val="2346593499"/>
                  </a:ext>
                </a:extLst>
              </a:tr>
            </a:tbl>
          </a:graphicData>
        </a:graphic>
      </p:graphicFrame>
    </p:spTree>
    <p:extLst>
      <p:ext uri="{BB962C8B-B14F-4D97-AF65-F5344CB8AC3E}">
        <p14:creationId xmlns:p14="http://schemas.microsoft.com/office/powerpoint/2010/main" val="549757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11042</TotalTime>
  <Words>8557</Words>
  <Application>Microsoft Office PowerPoint</Application>
  <PresentationFormat>Widescreen</PresentationFormat>
  <Paragraphs>929</Paragraphs>
  <Slides>110</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110</vt:i4>
      </vt:variant>
    </vt:vector>
  </HeadingPairs>
  <TitlesOfParts>
    <vt:vector size="114" baseType="lpstr">
      <vt:lpstr>Arial</vt:lpstr>
      <vt:lpstr>Calibri</vt:lpstr>
      <vt:lpstr>Calibri Light</vt:lpstr>
      <vt:lpstr>Office Theme</vt:lpstr>
      <vt:lpstr>Management of Schizophrenia</vt:lpstr>
      <vt:lpstr>Scheme of Presentation</vt:lpstr>
      <vt:lpstr>Initial evaluation and management plan for schizophrenia </vt:lpstr>
      <vt:lpstr>PowerPoint Presentation</vt:lpstr>
      <vt:lpstr>PowerPoint Presentation</vt:lpstr>
      <vt:lpstr>Factors that influence selection of Antipsychotics</vt:lpstr>
      <vt:lpstr>Recommended therapeutic dose ranges for Antipsychotics</vt:lpstr>
      <vt:lpstr>PowerPoint Presentation</vt:lpstr>
      <vt:lpstr>Titration</vt:lpstr>
      <vt:lpstr>PowerPoint Presentation</vt:lpstr>
      <vt:lpstr>PowerPoint Presentation</vt:lpstr>
      <vt:lpstr>PowerPoint Presentation</vt:lpstr>
      <vt:lpstr>PowerPoint Presentation</vt:lpstr>
      <vt:lpstr>PowerPoint Presentation</vt:lpstr>
      <vt:lpstr>Art of switching  (Cross titration)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Dose equivalent</vt:lpstr>
      <vt:lpstr>Antipsychotic depot preparations available in                                India</vt:lpstr>
      <vt:lpstr>Evaluation of patient with non-response to antipsychotic medications</vt:lpstr>
      <vt:lpstr>PowerPoint Presentation</vt:lpstr>
      <vt:lpstr>Possible indications of use of ECT in patients of schizophrenia</vt:lpstr>
      <vt:lpstr>Basic components of Psychoeducation</vt:lpstr>
      <vt:lpstr>PowerPoint Presentation</vt:lpstr>
      <vt:lpstr>Factors associated with poor medication compliance</vt:lpstr>
      <vt:lpstr>PowerPoint Presentation</vt:lpstr>
      <vt:lpstr>PowerPoint Presentation</vt:lpstr>
      <vt:lpstr>Management in the acute phase</vt:lpstr>
      <vt:lpstr>PowerPoint Presentation</vt:lpstr>
      <vt:lpstr>Management in the continuation treatment phase</vt:lpstr>
      <vt:lpstr>Management in the maintenance phase</vt:lpstr>
      <vt:lpstr>PowerPoint Presentation</vt:lpstr>
      <vt:lpstr>Indications for life long/long term use of antipsychotic medications  </vt:lpstr>
      <vt:lpstr>PowerPoint Presentation</vt:lpstr>
      <vt:lpstr>PowerPoint Presentation</vt:lpstr>
      <vt:lpstr>PowerPoint Presentation</vt:lpstr>
      <vt:lpstr>Most common Extrapyramidal symptoms</vt:lpstr>
      <vt:lpstr>PowerPoint Presentation</vt:lpstr>
      <vt:lpstr>PowerPoint Presentation</vt:lpstr>
      <vt:lpstr>PowerPoint Presentation</vt:lpstr>
      <vt:lpstr>Weight gain</vt:lpstr>
      <vt:lpstr>Antipsychotic‐induced weight gain</vt:lpstr>
      <vt:lpstr>PowerPoint Presentation</vt:lpstr>
      <vt:lpstr>Neuroleptic Malignant Syndrome</vt:lpstr>
      <vt:lpstr>QTc Prolongation</vt:lpstr>
      <vt:lpstr>PowerPoint Presentation</vt:lpstr>
      <vt:lpstr>PowerPoint Presentation</vt:lpstr>
      <vt:lpstr>Dyslipidemia</vt:lpstr>
      <vt:lpstr>PowerPoint Presentation</vt:lpstr>
      <vt:lpstr>PowerPoint Presentation</vt:lpstr>
      <vt:lpstr> Monitoring lipid concentrations in patients on antipsychotic drugs</vt:lpstr>
      <vt:lpstr>Recommended monitoring for diabetes in patients receiving antipsychotic drugs</vt:lpstr>
      <vt:lpstr>Antipsychotics – risk of diabetes and impaired glucose tolerance</vt:lpstr>
      <vt:lpstr>Hyperprolactinaemia</vt:lpstr>
      <vt:lpstr>Effects of antipsychotic medication on prolactin concentration</vt:lpstr>
      <vt:lpstr>Contraindications for antipsychotics which have a high propensity for causing hyperprolactinemia</vt:lpstr>
      <vt:lpstr>                 Treatment Resistant Schizophrenia - Kane’s criteria for TRS</vt:lpstr>
      <vt:lpstr>Modified Kane’s criteria </vt:lpstr>
      <vt:lpstr>PowerPoint Presentation</vt:lpstr>
      <vt:lpstr>PowerPoint Presentation</vt:lpstr>
      <vt:lpstr>Evaluation of TRS</vt:lpstr>
      <vt:lpstr>PowerPoint Presentation</vt:lpstr>
      <vt:lpstr>PowerPoint Presentation</vt:lpstr>
      <vt:lpstr>PowerPoint Presentation</vt:lpstr>
      <vt:lpstr>Nonpharmacologoical treatment of Schizophrenia</vt:lpstr>
      <vt:lpstr>PowerPoint Presentation</vt:lpstr>
      <vt:lpstr>Psychosocial Intervention</vt:lpstr>
      <vt:lpstr>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AVATAR therapy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Schizophrenia</dc:title>
  <dc:creator>Admin</dc:creator>
  <cp:lastModifiedBy>Psychiatry</cp:lastModifiedBy>
  <cp:revision>636</cp:revision>
  <dcterms:created xsi:type="dcterms:W3CDTF">2024-07-27T14:32:17Z</dcterms:created>
  <dcterms:modified xsi:type="dcterms:W3CDTF">2024-11-26T09:44:29Z</dcterms:modified>
</cp:coreProperties>
</file>