
<file path=[Content_Types].xml><?xml version="1.0" encoding="utf-8"?>
<Types xmlns="http://schemas.openxmlformats.org/package/2006/content-types">
  <Default Extension="bin" ContentType="application/vnd.ms-office.activeX"/>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8"/>
  </p:notesMasterIdLst>
  <p:sldIdLst>
    <p:sldId id="256" r:id="rId2"/>
    <p:sldId id="463" r:id="rId3"/>
    <p:sldId id="257" r:id="rId4"/>
    <p:sldId id="259" r:id="rId5"/>
    <p:sldId id="260" r:id="rId6"/>
    <p:sldId id="261" r:id="rId7"/>
    <p:sldId id="262" r:id="rId8"/>
    <p:sldId id="431" r:id="rId9"/>
    <p:sldId id="432" r:id="rId10"/>
    <p:sldId id="433" r:id="rId11"/>
    <p:sldId id="434" r:id="rId12"/>
    <p:sldId id="435" r:id="rId13"/>
    <p:sldId id="436" r:id="rId14"/>
    <p:sldId id="437" r:id="rId15"/>
    <p:sldId id="438" r:id="rId16"/>
    <p:sldId id="439" r:id="rId17"/>
    <p:sldId id="440" r:id="rId18"/>
    <p:sldId id="263" r:id="rId19"/>
    <p:sldId id="264" r:id="rId20"/>
    <p:sldId id="265" r:id="rId21"/>
    <p:sldId id="266" r:id="rId22"/>
    <p:sldId id="267" r:id="rId23"/>
    <p:sldId id="441" r:id="rId24"/>
    <p:sldId id="444" r:id="rId25"/>
    <p:sldId id="445" r:id="rId26"/>
    <p:sldId id="446" r:id="rId27"/>
    <p:sldId id="447" r:id="rId28"/>
    <p:sldId id="448" r:id="rId29"/>
    <p:sldId id="449" r:id="rId30"/>
    <p:sldId id="450" r:id="rId31"/>
    <p:sldId id="451" r:id="rId32"/>
    <p:sldId id="452" r:id="rId33"/>
    <p:sldId id="453" r:id="rId34"/>
    <p:sldId id="454" r:id="rId35"/>
    <p:sldId id="455" r:id="rId36"/>
    <p:sldId id="456" r:id="rId37"/>
    <p:sldId id="457" r:id="rId38"/>
    <p:sldId id="464" r:id="rId39"/>
    <p:sldId id="258" r:id="rId40"/>
    <p:sldId id="278" r:id="rId41"/>
    <p:sldId id="575" r:id="rId42"/>
    <p:sldId id="576" r:id="rId43"/>
    <p:sldId id="566" r:id="rId44"/>
    <p:sldId id="281" r:id="rId45"/>
    <p:sldId id="567" r:id="rId46"/>
    <p:sldId id="568" r:id="rId47"/>
    <p:sldId id="356" r:id="rId48"/>
    <p:sldId id="577" r:id="rId49"/>
    <p:sldId id="578" r:id="rId50"/>
    <p:sldId id="579" r:id="rId51"/>
    <p:sldId id="563" r:id="rId52"/>
    <p:sldId id="564" r:id="rId53"/>
    <p:sldId id="580" r:id="rId54"/>
    <p:sldId id="565" r:id="rId55"/>
    <p:sldId id="581" r:id="rId56"/>
    <p:sldId id="582" r:id="rId57"/>
    <p:sldId id="279" r:id="rId58"/>
    <p:sldId id="268" r:id="rId59"/>
    <p:sldId id="583" r:id="rId60"/>
    <p:sldId id="280" r:id="rId61"/>
    <p:sldId id="442" r:id="rId62"/>
    <p:sldId id="458" r:id="rId63"/>
    <p:sldId id="459" r:id="rId64"/>
    <p:sldId id="460" r:id="rId65"/>
    <p:sldId id="461" r:id="rId66"/>
    <p:sldId id="462"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3741" autoAdjust="0"/>
  </p:normalViewPr>
  <p:slideViewPr>
    <p:cSldViewPr snapToGrid="0">
      <p:cViewPr varScale="1">
        <p:scale>
          <a:sx n="66" d="100"/>
          <a:sy n="66" d="100"/>
        </p:scale>
        <p:origin x="7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22-5CC6-11CF-8D67-00AA00BDCE1D}" ax:persistence="persistStream"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7BD65-A203-4E1C-9E95-B3E8D7A2730C}" type="datetimeFigureOut">
              <a:rPr lang="en-IN" smtClean="0"/>
              <a:t>28-11-2024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52BCA-AC54-4B1E-9C8A-0867AF79B6C3}" type="slidenum">
              <a:rPr lang="en-IN" smtClean="0"/>
              <a:t>‹#›</a:t>
            </a:fld>
            <a:endParaRPr lang="en-IN"/>
          </a:p>
        </p:txBody>
      </p:sp>
    </p:spTree>
    <p:extLst>
      <p:ext uri="{BB962C8B-B14F-4D97-AF65-F5344CB8AC3E}">
        <p14:creationId xmlns:p14="http://schemas.microsoft.com/office/powerpoint/2010/main" val="211008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A752BCA-AC54-4B1E-9C8A-0867AF79B6C3}" type="slidenum">
              <a:rPr lang="en-IN" smtClean="0"/>
              <a:t>6</a:t>
            </a:fld>
            <a:endParaRPr lang="en-IN"/>
          </a:p>
        </p:txBody>
      </p:sp>
    </p:spTree>
    <p:extLst>
      <p:ext uri="{BB962C8B-B14F-4D97-AF65-F5344CB8AC3E}">
        <p14:creationId xmlns:p14="http://schemas.microsoft.com/office/powerpoint/2010/main" val="100690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A752BCA-AC54-4B1E-9C8A-0867AF79B6C3}" type="slidenum">
              <a:rPr lang="en-IN" smtClean="0"/>
              <a:t>22</a:t>
            </a:fld>
            <a:endParaRPr lang="en-IN"/>
          </a:p>
        </p:txBody>
      </p:sp>
    </p:spTree>
    <p:extLst>
      <p:ext uri="{BB962C8B-B14F-4D97-AF65-F5344CB8AC3E}">
        <p14:creationId xmlns:p14="http://schemas.microsoft.com/office/powerpoint/2010/main" val="191786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C34A96C-0746-44A6-855E-F073B577658D}" type="slidenum">
              <a:rPr lang="en-IN" smtClean="0"/>
              <a:t>38</a:t>
            </a:fld>
            <a:endParaRPr lang="en-IN"/>
          </a:p>
        </p:txBody>
      </p:sp>
    </p:spTree>
    <p:extLst>
      <p:ext uri="{BB962C8B-B14F-4D97-AF65-F5344CB8AC3E}">
        <p14:creationId xmlns:p14="http://schemas.microsoft.com/office/powerpoint/2010/main" val="175566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C34A96C-0746-44A6-855E-F073B577658D}" type="slidenum">
              <a:rPr lang="en-IN" smtClean="0"/>
              <a:t>55</a:t>
            </a:fld>
            <a:endParaRPr lang="en-IN"/>
          </a:p>
        </p:txBody>
      </p:sp>
    </p:spTree>
    <p:extLst>
      <p:ext uri="{BB962C8B-B14F-4D97-AF65-F5344CB8AC3E}">
        <p14:creationId xmlns:p14="http://schemas.microsoft.com/office/powerpoint/2010/main" val="298795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C34A96C-0746-44A6-855E-F073B577658D}" type="slidenum">
              <a:rPr lang="en-IN" smtClean="0"/>
              <a:t>57</a:t>
            </a:fld>
            <a:endParaRPr lang="en-IN"/>
          </a:p>
        </p:txBody>
      </p:sp>
    </p:spTree>
    <p:extLst>
      <p:ext uri="{BB962C8B-B14F-4D97-AF65-F5344CB8AC3E}">
        <p14:creationId xmlns:p14="http://schemas.microsoft.com/office/powerpoint/2010/main" val="44723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B0D867-79C2-4537-ABB9-C2DB0B5F4570}" type="datetimeFigureOut">
              <a:rPr lang="en-IN" smtClean="0"/>
              <a:t>28-11-2024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2CCB0A-3955-4B31-AEFD-E7F6056CB8C8}"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35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B0D867-79C2-4537-ABB9-C2DB0B5F4570}" type="datetimeFigureOut">
              <a:rPr lang="en-IN" smtClean="0"/>
              <a:t>28-11-2024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2CCB0A-3955-4B31-AEFD-E7F6056CB8C8}" type="slidenum">
              <a:rPr lang="en-IN" smtClean="0"/>
              <a:t>‹#›</a:t>
            </a:fld>
            <a:endParaRPr lang="en-IN"/>
          </a:p>
        </p:txBody>
      </p:sp>
    </p:spTree>
    <p:extLst>
      <p:ext uri="{BB962C8B-B14F-4D97-AF65-F5344CB8AC3E}">
        <p14:creationId xmlns:p14="http://schemas.microsoft.com/office/powerpoint/2010/main" val="414468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B0D867-79C2-4537-ABB9-C2DB0B5F4570}" type="datetimeFigureOut">
              <a:rPr lang="en-IN" smtClean="0"/>
              <a:t>28-11-2024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2CCB0A-3955-4B31-AEFD-E7F6056CB8C8}" type="slidenum">
              <a:rPr lang="en-IN" smtClean="0"/>
              <a:t>‹#›</a:t>
            </a:fld>
            <a:endParaRPr lang="en-IN"/>
          </a:p>
        </p:txBody>
      </p:sp>
    </p:spTree>
    <p:extLst>
      <p:ext uri="{BB962C8B-B14F-4D97-AF65-F5344CB8AC3E}">
        <p14:creationId xmlns:p14="http://schemas.microsoft.com/office/powerpoint/2010/main" val="347692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B0D867-79C2-4537-ABB9-C2DB0B5F4570}" type="datetimeFigureOut">
              <a:rPr lang="en-IN" smtClean="0"/>
              <a:t>28-11-2024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2CCB0A-3955-4B31-AEFD-E7F6056CB8C8}" type="slidenum">
              <a:rPr lang="en-IN" smtClean="0"/>
              <a:t>‹#›</a:t>
            </a:fld>
            <a:endParaRPr lang="en-IN"/>
          </a:p>
        </p:txBody>
      </p:sp>
    </p:spTree>
    <p:extLst>
      <p:ext uri="{BB962C8B-B14F-4D97-AF65-F5344CB8AC3E}">
        <p14:creationId xmlns:p14="http://schemas.microsoft.com/office/powerpoint/2010/main" val="343558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B0D867-79C2-4537-ABB9-C2DB0B5F4570}" type="datetimeFigureOut">
              <a:rPr lang="en-IN" smtClean="0"/>
              <a:t>28-11-2024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2CCB0A-3955-4B31-AEFD-E7F6056CB8C8}"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54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B0D867-79C2-4537-ABB9-C2DB0B5F4570}" type="datetimeFigureOut">
              <a:rPr lang="en-IN" smtClean="0"/>
              <a:t>28-11-2024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2CCB0A-3955-4B31-AEFD-E7F6056CB8C8}" type="slidenum">
              <a:rPr lang="en-IN" smtClean="0"/>
              <a:t>‹#›</a:t>
            </a:fld>
            <a:endParaRPr lang="en-IN"/>
          </a:p>
        </p:txBody>
      </p:sp>
    </p:spTree>
    <p:extLst>
      <p:ext uri="{BB962C8B-B14F-4D97-AF65-F5344CB8AC3E}">
        <p14:creationId xmlns:p14="http://schemas.microsoft.com/office/powerpoint/2010/main" val="378061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B0D867-79C2-4537-ABB9-C2DB0B5F4570}" type="datetimeFigureOut">
              <a:rPr lang="en-IN" smtClean="0"/>
              <a:t>28-11-2024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F2CCB0A-3955-4B31-AEFD-E7F6056CB8C8}" type="slidenum">
              <a:rPr lang="en-IN" smtClean="0"/>
              <a:t>‹#›</a:t>
            </a:fld>
            <a:endParaRPr lang="en-IN"/>
          </a:p>
        </p:txBody>
      </p:sp>
    </p:spTree>
    <p:extLst>
      <p:ext uri="{BB962C8B-B14F-4D97-AF65-F5344CB8AC3E}">
        <p14:creationId xmlns:p14="http://schemas.microsoft.com/office/powerpoint/2010/main" val="104779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B0D867-79C2-4537-ABB9-C2DB0B5F4570}" type="datetimeFigureOut">
              <a:rPr lang="en-IN" smtClean="0"/>
              <a:t>28-11-2024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F2CCB0A-3955-4B31-AEFD-E7F6056CB8C8}" type="slidenum">
              <a:rPr lang="en-IN" smtClean="0"/>
              <a:t>‹#›</a:t>
            </a:fld>
            <a:endParaRPr lang="en-IN"/>
          </a:p>
        </p:txBody>
      </p:sp>
    </p:spTree>
    <p:extLst>
      <p:ext uri="{BB962C8B-B14F-4D97-AF65-F5344CB8AC3E}">
        <p14:creationId xmlns:p14="http://schemas.microsoft.com/office/powerpoint/2010/main" val="273916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B0D867-79C2-4537-ABB9-C2DB0B5F4570}" type="datetimeFigureOut">
              <a:rPr lang="en-IN" smtClean="0"/>
              <a:t>28-11-2024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6F2CCB0A-3955-4B31-AEFD-E7F6056CB8C8}" type="slidenum">
              <a:rPr lang="en-IN" smtClean="0"/>
              <a:t>‹#›</a:t>
            </a:fld>
            <a:endParaRPr lang="en-IN"/>
          </a:p>
        </p:txBody>
      </p:sp>
    </p:spTree>
    <p:extLst>
      <p:ext uri="{BB962C8B-B14F-4D97-AF65-F5344CB8AC3E}">
        <p14:creationId xmlns:p14="http://schemas.microsoft.com/office/powerpoint/2010/main" val="167165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7B0D867-79C2-4537-ABB9-C2DB0B5F4570}" type="datetimeFigureOut">
              <a:rPr lang="en-IN" smtClean="0"/>
              <a:t>28-11-2024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F2CCB0A-3955-4B31-AEFD-E7F6056CB8C8}" type="slidenum">
              <a:rPr lang="en-IN" smtClean="0"/>
              <a:t>‹#›</a:t>
            </a:fld>
            <a:endParaRPr lang="en-IN"/>
          </a:p>
        </p:txBody>
      </p:sp>
    </p:spTree>
    <p:extLst>
      <p:ext uri="{BB962C8B-B14F-4D97-AF65-F5344CB8AC3E}">
        <p14:creationId xmlns:p14="http://schemas.microsoft.com/office/powerpoint/2010/main" val="399779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B0D867-79C2-4537-ABB9-C2DB0B5F4570}" type="datetimeFigureOut">
              <a:rPr lang="en-IN" smtClean="0"/>
              <a:t>28-11-2024</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CCB0A-3955-4B31-AEFD-E7F6056CB8C8}" type="slidenum">
              <a:rPr lang="en-IN" smtClean="0"/>
              <a:t>‹#›</a:t>
            </a:fld>
            <a:endParaRPr lang="en-IN"/>
          </a:p>
        </p:txBody>
      </p:sp>
    </p:spTree>
    <p:extLst>
      <p:ext uri="{BB962C8B-B14F-4D97-AF65-F5344CB8AC3E}">
        <p14:creationId xmlns:p14="http://schemas.microsoft.com/office/powerpoint/2010/main" val="231848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11/28/2024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0451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www.cat.cc.md.us/~gkaiser/goshp.html" TargetMode="External"/><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hyperlink" Target="mailto:gkaiser@ccbc.cc.md.us" TargetMode="External"/><Relationship Id="rId4" Type="http://schemas.openxmlformats.org/officeDocument/2006/relationships/hyperlink" Target="http://www.cat.cc.md.us/courses/bio141/lecguide/unit2/viruses/copwr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www.tthhivclinic.com/hiv_info.html" TargetMode="External"/><Relationship Id="rId18" Type="http://schemas.openxmlformats.org/officeDocument/2006/relationships/image" Target="../media/image13.png"/><Relationship Id="rId26" Type="http://schemas.openxmlformats.org/officeDocument/2006/relationships/image" Target="../media/image18.png"/><Relationship Id="rId3" Type="http://schemas.openxmlformats.org/officeDocument/2006/relationships/image" Target="../media/image5.png"/><Relationship Id="rId21" Type="http://schemas.openxmlformats.org/officeDocument/2006/relationships/hyperlink" Target="http://www.tthhivclinic.com/lifecycle.htm" TargetMode="External"/><Relationship Id="rId7" Type="http://schemas.openxmlformats.org/officeDocument/2006/relationships/hyperlink" Target="http://www.tthhivclinic.com/about.htm" TargetMode="External"/><Relationship Id="rId12" Type="http://schemas.openxmlformats.org/officeDocument/2006/relationships/image" Target="../media/image10.png"/><Relationship Id="rId17" Type="http://schemas.openxmlformats.org/officeDocument/2006/relationships/hyperlink" Target="http://www.tthhivclinic.com/education.html" TargetMode="External"/><Relationship Id="rId25" Type="http://schemas.openxmlformats.org/officeDocument/2006/relationships/image" Target="../media/image17.png"/><Relationship Id="rId2" Type="http://schemas.openxmlformats.org/officeDocument/2006/relationships/slideLayout" Target="../slideLayouts/slideLayout7.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control" Target="../activeX/activeX1.xml"/><Relationship Id="rId6" Type="http://schemas.openxmlformats.org/officeDocument/2006/relationships/image" Target="../media/image7.png"/><Relationship Id="rId11" Type="http://schemas.openxmlformats.org/officeDocument/2006/relationships/hyperlink" Target="http://www.tthhivclinic.com/medical_info.htm" TargetMode="External"/><Relationship Id="rId24" Type="http://schemas.openxmlformats.org/officeDocument/2006/relationships/image" Target="../media/image16.png"/><Relationship Id="rId5" Type="http://schemas.openxmlformats.org/officeDocument/2006/relationships/hyperlink" Target="http://www.tthhivclinic.com/index.html" TargetMode="External"/><Relationship Id="rId15" Type="http://schemas.openxmlformats.org/officeDocument/2006/relationships/hyperlink" Target="http://www.tthhivclinic.com/research.html" TargetMode="External"/><Relationship Id="rId23" Type="http://schemas.openxmlformats.org/officeDocument/2006/relationships/hyperlink" Target="http://www.tthhivclinic.com/lifecycle2.htm" TargetMode="External"/><Relationship Id="rId10" Type="http://schemas.openxmlformats.org/officeDocument/2006/relationships/image" Target="../media/image9.png"/><Relationship Id="rId19" Type="http://schemas.openxmlformats.org/officeDocument/2006/relationships/hyperlink" Target="http://www.tthhivclinic.com/publications.html" TargetMode="External"/><Relationship Id="rId4" Type="http://schemas.openxmlformats.org/officeDocument/2006/relationships/image" Target="../media/image6.png"/><Relationship Id="rId9" Type="http://schemas.openxmlformats.org/officeDocument/2006/relationships/hyperlink" Target="http://www.tthhivclinic.com/patient_info.htm" TargetMode="External"/><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image" Target="../media/image19.wmf"/></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DB7D-74AA-3B45-1734-8F1D349F2C18}"/>
              </a:ext>
            </a:extLst>
          </p:cNvPr>
          <p:cNvSpPr>
            <a:spLocks noGrp="1"/>
          </p:cNvSpPr>
          <p:nvPr>
            <p:ph type="ctrTitle"/>
          </p:nvPr>
        </p:nvSpPr>
        <p:spPr>
          <a:xfrm>
            <a:off x="1097280" y="758952"/>
            <a:ext cx="10058400" cy="2035619"/>
          </a:xfrm>
        </p:spPr>
        <p:txBody>
          <a:bodyPr>
            <a:normAutofit/>
          </a:bodyPr>
          <a:lstStyle/>
          <a:p>
            <a:r>
              <a:rPr lang="en-IN" b="1" dirty="0"/>
              <a:t>     HIV</a:t>
            </a:r>
          </a:p>
        </p:txBody>
      </p:sp>
      <p:sp>
        <p:nvSpPr>
          <p:cNvPr id="3" name="Subtitle 2">
            <a:extLst>
              <a:ext uri="{FF2B5EF4-FFF2-40B4-BE49-F238E27FC236}">
                <a16:creationId xmlns:a16="http://schemas.microsoft.com/office/drawing/2014/main" id="{367E2FEE-09BE-5F73-51A9-2B2EB7157291}"/>
              </a:ext>
            </a:extLst>
          </p:cNvPr>
          <p:cNvSpPr>
            <a:spLocks noGrp="1"/>
          </p:cNvSpPr>
          <p:nvPr>
            <p:ph type="subTitle" idx="1"/>
          </p:nvPr>
        </p:nvSpPr>
        <p:spPr/>
        <p:txBody>
          <a:bodyPr>
            <a:noAutofit/>
          </a:bodyPr>
          <a:lstStyle/>
          <a:p>
            <a:pPr algn="ctr"/>
            <a:r>
              <a:rPr lang="en-IN" b="1" dirty="0">
                <a:solidFill>
                  <a:srgbClr val="002060"/>
                </a:solidFill>
              </a:rPr>
              <a:t>Dr Binda pipaliya</a:t>
            </a:r>
          </a:p>
          <a:p>
            <a:pPr algn="ctr"/>
            <a:r>
              <a:rPr lang="en-IN" b="1" dirty="0">
                <a:solidFill>
                  <a:srgbClr val="002060"/>
                </a:solidFill>
              </a:rPr>
              <a:t>Associate Professor</a:t>
            </a:r>
          </a:p>
          <a:p>
            <a:pPr algn="ctr"/>
            <a:r>
              <a:rPr lang="en-IN" b="1" dirty="0">
                <a:solidFill>
                  <a:srgbClr val="002060"/>
                </a:solidFill>
              </a:rPr>
              <a:t>Department of Microbiology </a:t>
            </a:r>
          </a:p>
        </p:txBody>
      </p:sp>
      <p:pic>
        <p:nvPicPr>
          <p:cNvPr id="4" name="Picture 3">
            <a:extLst>
              <a:ext uri="{FF2B5EF4-FFF2-40B4-BE49-F238E27FC236}">
                <a16:creationId xmlns:a16="http://schemas.microsoft.com/office/drawing/2014/main" id="{746FE3C7-1339-C7D4-823D-9BCF51A67B48}"/>
              </a:ext>
            </a:extLst>
          </p:cNvPr>
          <p:cNvPicPr>
            <a:picLocks noChangeAspect="1"/>
          </p:cNvPicPr>
          <p:nvPr/>
        </p:nvPicPr>
        <p:blipFill>
          <a:blip r:embed="rId2"/>
          <a:stretch>
            <a:fillRect/>
          </a:stretch>
        </p:blipFill>
        <p:spPr>
          <a:xfrm>
            <a:off x="7476996" y="678808"/>
            <a:ext cx="3259602" cy="3447141"/>
          </a:xfrm>
          <a:prstGeom prst="rect">
            <a:avLst/>
          </a:prstGeom>
        </p:spPr>
      </p:pic>
    </p:spTree>
    <p:extLst>
      <p:ext uri="{BB962C8B-B14F-4D97-AF65-F5344CB8AC3E}">
        <p14:creationId xmlns:p14="http://schemas.microsoft.com/office/powerpoint/2010/main" val="209454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7EBF5F-9A01-40FA-0E5A-CEE286E4622F}"/>
              </a:ext>
            </a:extLst>
          </p:cNvPr>
          <p:cNvPicPr>
            <a:picLocks noChangeAspect="1"/>
          </p:cNvPicPr>
          <p:nvPr/>
        </p:nvPicPr>
        <p:blipFill>
          <a:blip r:embed="rId2"/>
          <a:stretch>
            <a:fillRect/>
          </a:stretch>
        </p:blipFill>
        <p:spPr>
          <a:xfrm>
            <a:off x="0" y="86614"/>
            <a:ext cx="12192000" cy="6684772"/>
          </a:xfrm>
          <a:prstGeom prst="rect">
            <a:avLst/>
          </a:prstGeom>
        </p:spPr>
      </p:pic>
    </p:spTree>
    <p:extLst>
      <p:ext uri="{BB962C8B-B14F-4D97-AF65-F5344CB8AC3E}">
        <p14:creationId xmlns:p14="http://schemas.microsoft.com/office/powerpoint/2010/main" val="23591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_24">
            <a:extLst>
              <a:ext uri="{FF2B5EF4-FFF2-40B4-BE49-F238E27FC236}">
                <a16:creationId xmlns:a16="http://schemas.microsoft.com/office/drawing/2014/main" id="{4ED58761-8C17-C379-C7EB-3DA18A430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4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47" name="Picture 3" descr="ribbon">
            <a:extLst>
              <a:ext uri="{FF2B5EF4-FFF2-40B4-BE49-F238E27FC236}">
                <a16:creationId xmlns:a16="http://schemas.microsoft.com/office/drawing/2014/main" id="{48274EDD-CA4B-E4CD-82A3-671C2F796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1" y="228600"/>
            <a:ext cx="7524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36547"/>
                                        </p:tgtEl>
                                        <p:attrNameLst>
                                          <p:attrName>style.visibility</p:attrName>
                                        </p:attrNameLst>
                                      </p:cBhvr>
                                      <p:to>
                                        <p:strVal val="visible"/>
                                      </p:to>
                                    </p:set>
                                    <p:anim calcmode="lin" valueType="num">
                                      <p:cBhvr>
                                        <p:cTn id="7" dur="500" fill="hold"/>
                                        <p:tgtEl>
                                          <p:spTgt spid="236547"/>
                                        </p:tgtEl>
                                        <p:attrNameLst>
                                          <p:attrName>ppt_w</p:attrName>
                                        </p:attrNameLst>
                                      </p:cBhvr>
                                      <p:tavLst>
                                        <p:tav tm="0">
                                          <p:val>
                                            <p:fltVal val="0"/>
                                          </p:val>
                                        </p:tav>
                                        <p:tav tm="100000">
                                          <p:val>
                                            <p:strVal val="#ppt_w"/>
                                          </p:val>
                                        </p:tav>
                                      </p:tavLst>
                                    </p:anim>
                                    <p:anim calcmode="lin" valueType="num">
                                      <p:cBhvr>
                                        <p:cTn id="8" dur="500" fill="hold"/>
                                        <p:tgtEl>
                                          <p:spTgt spid="236547"/>
                                        </p:tgtEl>
                                        <p:attrNameLst>
                                          <p:attrName>ppt_h</p:attrName>
                                        </p:attrNameLst>
                                      </p:cBhvr>
                                      <p:tavLst>
                                        <p:tav tm="0">
                                          <p:val>
                                            <p:fltVal val="0"/>
                                          </p:val>
                                        </p:tav>
                                        <p:tav tm="100000">
                                          <p:val>
                                            <p:strVal val="#ppt_h"/>
                                          </p:val>
                                        </p:tav>
                                      </p:tavLst>
                                    </p:anim>
                                    <p:anim calcmode="lin" valueType="num">
                                      <p:cBhvr>
                                        <p:cTn id="9" dur="500" fill="hold"/>
                                        <p:tgtEl>
                                          <p:spTgt spid="236547"/>
                                        </p:tgtEl>
                                        <p:attrNameLst>
                                          <p:attrName>ppt_x</p:attrName>
                                        </p:attrNameLst>
                                      </p:cBhvr>
                                      <p:tavLst>
                                        <p:tav tm="0">
                                          <p:val>
                                            <p:fltVal val="0.5"/>
                                          </p:val>
                                        </p:tav>
                                        <p:tav tm="100000">
                                          <p:val>
                                            <p:strVal val="#ppt_x"/>
                                          </p:val>
                                        </p:tav>
                                      </p:tavLst>
                                    </p:anim>
                                    <p:anim calcmode="lin" valueType="num">
                                      <p:cBhvr>
                                        <p:cTn id="10" dur="500" fill="hold"/>
                                        <p:tgtEl>
                                          <p:spTgt spid="2365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ivad">
            <a:extLst>
              <a:ext uri="{FF2B5EF4-FFF2-40B4-BE49-F238E27FC236}">
                <a16:creationId xmlns:a16="http://schemas.microsoft.com/office/drawing/2014/main" id="{4BAB0205-E91D-41D0-55FB-DF3168CDBB0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a:extLst>
              <a:ext uri="{FF2B5EF4-FFF2-40B4-BE49-F238E27FC236}">
                <a16:creationId xmlns:a16="http://schemas.microsoft.com/office/drawing/2014/main" id="{89FF0B23-0E56-F901-4134-17C98FE1EAEF}"/>
              </a:ext>
            </a:extLst>
          </p:cNvPr>
          <p:cNvSpPr txBox="1">
            <a:spLocks noChangeArrowheads="1"/>
          </p:cNvSpPr>
          <p:nvPr/>
        </p:nvSpPr>
        <p:spPr bwMode="auto">
          <a:xfrm>
            <a:off x="4267200" y="6096001"/>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3600" b="1">
                <a:solidFill>
                  <a:schemeClr val="accent2"/>
                </a:solidFill>
                <a:latin typeface="Times New Roman" panose="02020603050405020304" pitchFamily="18" charset="0"/>
              </a:rPr>
              <a:t>ATTACHEMENT</a:t>
            </a:r>
          </a:p>
        </p:txBody>
      </p:sp>
      <p:pic>
        <p:nvPicPr>
          <p:cNvPr id="237572" name="Picture 4" descr="ribbon">
            <a:extLst>
              <a:ext uri="{FF2B5EF4-FFF2-40B4-BE49-F238E27FC236}">
                <a16:creationId xmlns:a16="http://schemas.microsoft.com/office/drawing/2014/main" id="{F44C110C-4655-62C8-A27D-B8C3959F3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304800"/>
            <a:ext cx="658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37572"/>
                                        </p:tgtEl>
                                        <p:attrNameLst>
                                          <p:attrName>style.visibility</p:attrName>
                                        </p:attrNameLst>
                                      </p:cBhvr>
                                      <p:to>
                                        <p:strVal val="visible"/>
                                      </p:to>
                                    </p:set>
                                    <p:anim calcmode="lin" valueType="num">
                                      <p:cBhvr>
                                        <p:cTn id="7" dur="500" fill="hold"/>
                                        <p:tgtEl>
                                          <p:spTgt spid="237572"/>
                                        </p:tgtEl>
                                        <p:attrNameLst>
                                          <p:attrName>ppt_w</p:attrName>
                                        </p:attrNameLst>
                                      </p:cBhvr>
                                      <p:tavLst>
                                        <p:tav tm="0">
                                          <p:val>
                                            <p:fltVal val="0"/>
                                          </p:val>
                                        </p:tav>
                                        <p:tav tm="100000">
                                          <p:val>
                                            <p:strVal val="#ppt_w"/>
                                          </p:val>
                                        </p:tav>
                                      </p:tavLst>
                                    </p:anim>
                                    <p:anim calcmode="lin" valueType="num">
                                      <p:cBhvr>
                                        <p:cTn id="8" dur="500" fill="hold"/>
                                        <p:tgtEl>
                                          <p:spTgt spid="237572"/>
                                        </p:tgtEl>
                                        <p:attrNameLst>
                                          <p:attrName>ppt_h</p:attrName>
                                        </p:attrNameLst>
                                      </p:cBhvr>
                                      <p:tavLst>
                                        <p:tav tm="0">
                                          <p:val>
                                            <p:fltVal val="0"/>
                                          </p:val>
                                        </p:tav>
                                        <p:tav tm="100000">
                                          <p:val>
                                            <p:strVal val="#ppt_h"/>
                                          </p:val>
                                        </p:tav>
                                      </p:tavLst>
                                    </p:anim>
                                    <p:anim calcmode="lin" valueType="num">
                                      <p:cBhvr>
                                        <p:cTn id="9" dur="500" fill="hold"/>
                                        <p:tgtEl>
                                          <p:spTgt spid="237572"/>
                                        </p:tgtEl>
                                        <p:attrNameLst>
                                          <p:attrName>ppt_x</p:attrName>
                                        </p:attrNameLst>
                                      </p:cBhvr>
                                      <p:tavLst>
                                        <p:tav tm="0">
                                          <p:val>
                                            <p:fltVal val="0.5"/>
                                          </p:val>
                                        </p:tav>
                                        <p:tav tm="100000">
                                          <p:val>
                                            <p:strVal val="#ppt_x"/>
                                          </p:val>
                                        </p:tav>
                                      </p:tavLst>
                                    </p:anim>
                                    <p:anim calcmode="lin" valueType="num">
                                      <p:cBhvr>
                                        <p:cTn id="10" dur="500" fill="hold"/>
                                        <p:tgtEl>
                                          <p:spTgt spid="2375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ivpen">
            <a:extLst>
              <a:ext uri="{FF2B5EF4-FFF2-40B4-BE49-F238E27FC236}">
                <a16:creationId xmlns:a16="http://schemas.microsoft.com/office/drawing/2014/main" id="{004F5A1C-C392-2EBF-E9CB-C1B70E75A12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a16="http://schemas.microsoft.com/office/drawing/2014/main" id="{883E5DFA-BC48-BDFB-E618-7C2615D0B6EB}"/>
              </a:ext>
            </a:extLst>
          </p:cNvPr>
          <p:cNvSpPr txBox="1">
            <a:spLocks noChangeArrowheads="1"/>
          </p:cNvSpPr>
          <p:nvPr/>
        </p:nvSpPr>
        <p:spPr bwMode="auto">
          <a:xfrm>
            <a:off x="2459038" y="5842337"/>
            <a:ext cx="751811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b="1" dirty="0">
                <a:solidFill>
                  <a:schemeClr val="accent2"/>
                </a:solidFill>
                <a:latin typeface="Times New Roman" panose="02020603050405020304" pitchFamily="18" charset="0"/>
              </a:rPr>
              <a:t>FUSION AND </a:t>
            </a:r>
          </a:p>
          <a:p>
            <a:pPr algn="ctr" eaLnBrk="1" hangingPunct="1">
              <a:spcBef>
                <a:spcPct val="50000"/>
              </a:spcBef>
              <a:buClrTx/>
              <a:buSzTx/>
              <a:buFontTx/>
              <a:buNone/>
            </a:pPr>
            <a:r>
              <a:rPr lang="en-US" altLang="en-US" sz="2400" b="1" dirty="0">
                <a:solidFill>
                  <a:schemeClr val="accent2"/>
                </a:solidFill>
                <a:latin typeface="Times New Roman" panose="02020603050405020304" pitchFamily="18" charset="0"/>
              </a:rPr>
              <a:t>PENETRATION</a:t>
            </a:r>
          </a:p>
        </p:txBody>
      </p:sp>
      <p:pic>
        <p:nvPicPr>
          <p:cNvPr id="238596" name="Picture 4" descr="ribbon">
            <a:extLst>
              <a:ext uri="{FF2B5EF4-FFF2-40B4-BE49-F238E27FC236}">
                <a16:creationId xmlns:a16="http://schemas.microsoft.com/office/drawing/2014/main" id="{B244B68D-1C27-D3C8-9561-A1BD33FF6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8600"/>
            <a:ext cx="706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38596"/>
                                        </p:tgtEl>
                                        <p:attrNameLst>
                                          <p:attrName>style.visibility</p:attrName>
                                        </p:attrNameLst>
                                      </p:cBhvr>
                                      <p:to>
                                        <p:strVal val="visible"/>
                                      </p:to>
                                    </p:set>
                                    <p:anim calcmode="lin" valueType="num">
                                      <p:cBhvr>
                                        <p:cTn id="7" dur="500" fill="hold"/>
                                        <p:tgtEl>
                                          <p:spTgt spid="238596"/>
                                        </p:tgtEl>
                                        <p:attrNameLst>
                                          <p:attrName>ppt_w</p:attrName>
                                        </p:attrNameLst>
                                      </p:cBhvr>
                                      <p:tavLst>
                                        <p:tav tm="0">
                                          <p:val>
                                            <p:fltVal val="0"/>
                                          </p:val>
                                        </p:tav>
                                        <p:tav tm="100000">
                                          <p:val>
                                            <p:strVal val="#ppt_w"/>
                                          </p:val>
                                        </p:tav>
                                      </p:tavLst>
                                    </p:anim>
                                    <p:anim calcmode="lin" valueType="num">
                                      <p:cBhvr>
                                        <p:cTn id="8" dur="500" fill="hold"/>
                                        <p:tgtEl>
                                          <p:spTgt spid="238596"/>
                                        </p:tgtEl>
                                        <p:attrNameLst>
                                          <p:attrName>ppt_h</p:attrName>
                                        </p:attrNameLst>
                                      </p:cBhvr>
                                      <p:tavLst>
                                        <p:tav tm="0">
                                          <p:val>
                                            <p:fltVal val="0"/>
                                          </p:val>
                                        </p:tav>
                                        <p:tav tm="100000">
                                          <p:val>
                                            <p:strVal val="#ppt_h"/>
                                          </p:val>
                                        </p:tav>
                                      </p:tavLst>
                                    </p:anim>
                                    <p:anim calcmode="lin" valueType="num">
                                      <p:cBhvr>
                                        <p:cTn id="9" dur="500" fill="hold"/>
                                        <p:tgtEl>
                                          <p:spTgt spid="238596"/>
                                        </p:tgtEl>
                                        <p:attrNameLst>
                                          <p:attrName>ppt_x</p:attrName>
                                        </p:attrNameLst>
                                      </p:cBhvr>
                                      <p:tavLst>
                                        <p:tav tm="0">
                                          <p:val>
                                            <p:fltVal val="0.5"/>
                                          </p:val>
                                        </p:tav>
                                        <p:tav tm="100000">
                                          <p:val>
                                            <p:strVal val="#ppt_x"/>
                                          </p:val>
                                        </p:tav>
                                      </p:tavLst>
                                    </p:anim>
                                    <p:anim calcmode="lin" valueType="num">
                                      <p:cBhvr>
                                        <p:cTn id="10" dur="500" fill="hold"/>
                                        <p:tgtEl>
                                          <p:spTgt spid="23859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ivdsdna">
            <a:extLst>
              <a:ext uri="{FF2B5EF4-FFF2-40B4-BE49-F238E27FC236}">
                <a16:creationId xmlns:a16="http://schemas.microsoft.com/office/drawing/2014/main" id="{B3A5AE28-5D7B-809E-7B34-8CD16D41596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959" y="0"/>
            <a:ext cx="121200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B1391678-D949-5463-195C-52451A657727}"/>
              </a:ext>
            </a:extLst>
          </p:cNvPr>
          <p:cNvSpPr txBox="1">
            <a:spLocks noChangeArrowheads="1"/>
          </p:cNvSpPr>
          <p:nvPr/>
        </p:nvSpPr>
        <p:spPr bwMode="auto">
          <a:xfrm>
            <a:off x="4343400" y="5478463"/>
            <a:ext cx="449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b="1">
                <a:solidFill>
                  <a:srgbClr val="003399"/>
                </a:solidFill>
                <a:latin typeface="Times New Roman" panose="02020603050405020304" pitchFamily="18" charset="0"/>
              </a:rPr>
              <a:t>REVERSE TRANSCRIPTION </a:t>
            </a:r>
          </a:p>
        </p:txBody>
      </p:sp>
      <p:pic>
        <p:nvPicPr>
          <p:cNvPr id="239620" name="Picture 4" descr="ribbon">
            <a:extLst>
              <a:ext uri="{FF2B5EF4-FFF2-40B4-BE49-F238E27FC236}">
                <a16:creationId xmlns:a16="http://schemas.microsoft.com/office/drawing/2014/main" id="{EEC06F1E-E391-C963-46C7-FAF2FB8A1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8600"/>
            <a:ext cx="706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39620"/>
                                        </p:tgtEl>
                                        <p:attrNameLst>
                                          <p:attrName>style.visibility</p:attrName>
                                        </p:attrNameLst>
                                      </p:cBhvr>
                                      <p:to>
                                        <p:strVal val="visible"/>
                                      </p:to>
                                    </p:set>
                                    <p:anim calcmode="lin" valueType="num">
                                      <p:cBhvr>
                                        <p:cTn id="7" dur="500" fill="hold"/>
                                        <p:tgtEl>
                                          <p:spTgt spid="239620"/>
                                        </p:tgtEl>
                                        <p:attrNameLst>
                                          <p:attrName>ppt_w</p:attrName>
                                        </p:attrNameLst>
                                      </p:cBhvr>
                                      <p:tavLst>
                                        <p:tav tm="0">
                                          <p:val>
                                            <p:fltVal val="0"/>
                                          </p:val>
                                        </p:tav>
                                        <p:tav tm="100000">
                                          <p:val>
                                            <p:strVal val="#ppt_w"/>
                                          </p:val>
                                        </p:tav>
                                      </p:tavLst>
                                    </p:anim>
                                    <p:anim calcmode="lin" valueType="num">
                                      <p:cBhvr>
                                        <p:cTn id="8" dur="500" fill="hold"/>
                                        <p:tgtEl>
                                          <p:spTgt spid="239620"/>
                                        </p:tgtEl>
                                        <p:attrNameLst>
                                          <p:attrName>ppt_h</p:attrName>
                                        </p:attrNameLst>
                                      </p:cBhvr>
                                      <p:tavLst>
                                        <p:tav tm="0">
                                          <p:val>
                                            <p:fltVal val="0"/>
                                          </p:val>
                                        </p:tav>
                                        <p:tav tm="100000">
                                          <p:val>
                                            <p:strVal val="#ppt_h"/>
                                          </p:val>
                                        </p:tav>
                                      </p:tavLst>
                                    </p:anim>
                                    <p:anim calcmode="lin" valueType="num">
                                      <p:cBhvr>
                                        <p:cTn id="9" dur="500" fill="hold"/>
                                        <p:tgtEl>
                                          <p:spTgt spid="239620"/>
                                        </p:tgtEl>
                                        <p:attrNameLst>
                                          <p:attrName>ppt_x</p:attrName>
                                        </p:attrNameLst>
                                      </p:cBhvr>
                                      <p:tavLst>
                                        <p:tav tm="0">
                                          <p:val>
                                            <p:fltVal val="0.5"/>
                                          </p:val>
                                        </p:tav>
                                        <p:tav tm="100000">
                                          <p:val>
                                            <p:strVal val="#ppt_x"/>
                                          </p:val>
                                        </p:tav>
                                      </p:tavLst>
                                    </p:anim>
                                    <p:anim calcmode="lin" valueType="num">
                                      <p:cBhvr>
                                        <p:cTn id="10" dur="500" fill="hold"/>
                                        <p:tgtEl>
                                          <p:spTgt spid="2396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88536F7-B459-D147-F4E2-9BBC27B1C890}"/>
              </a:ext>
            </a:extLst>
          </p:cNvPr>
          <p:cNvSpPr>
            <a:spLocks noChangeArrowheads="1"/>
          </p:cNvSpPr>
          <p:nvPr/>
        </p:nvSpPr>
        <p:spPr bwMode="auto">
          <a:xfrm>
            <a:off x="1524000" y="1174751"/>
            <a:ext cx="9144000"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IN" altLang="en-US" sz="2400"/>
          </a:p>
        </p:txBody>
      </p:sp>
      <p:sp>
        <p:nvSpPr>
          <p:cNvPr id="29699" name="Rectangle 3">
            <a:extLst>
              <a:ext uri="{FF2B5EF4-FFF2-40B4-BE49-F238E27FC236}">
                <a16:creationId xmlns:a16="http://schemas.microsoft.com/office/drawing/2014/main" id="{DF8BAD44-61D1-628F-3CBC-89F56F871760}"/>
              </a:ext>
            </a:extLst>
          </p:cNvPr>
          <p:cNvSpPr>
            <a:spLocks noChangeArrowheads="1"/>
          </p:cNvSpPr>
          <p:nvPr/>
        </p:nvSpPr>
        <p:spPr bwMode="auto">
          <a:xfrm>
            <a:off x="4470400" y="1193800"/>
            <a:ext cx="3251200"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300" b="1">
                <a:latin typeface="Times New Roman" panose="02020603050405020304" pitchFamily="18" charset="0"/>
              </a:rPr>
              <a:t> </a:t>
            </a:r>
            <a:r>
              <a:rPr lang="en-US" altLang="en-US" sz="1800" b="1">
                <a:latin typeface="Times New Roman" panose="02020603050405020304" pitchFamily="18" charset="0"/>
              </a:rPr>
              <a:t>                                                                  </a:t>
            </a:r>
          </a:p>
          <a:p>
            <a:pPr>
              <a:spcBef>
                <a:spcPct val="0"/>
              </a:spcBef>
              <a:buClrTx/>
              <a:buSzTx/>
              <a:buFontTx/>
              <a:buNone/>
            </a:pPr>
            <a:endParaRPr lang="en-US" altLang="en-US" sz="1800" b="1">
              <a:latin typeface="Times New Roman" panose="02020603050405020304" pitchFamily="18" charset="0"/>
            </a:endParaRPr>
          </a:p>
        </p:txBody>
      </p:sp>
      <p:sp>
        <p:nvSpPr>
          <p:cNvPr id="29700" name="Rectangle 4">
            <a:extLst>
              <a:ext uri="{FF2B5EF4-FFF2-40B4-BE49-F238E27FC236}">
                <a16:creationId xmlns:a16="http://schemas.microsoft.com/office/drawing/2014/main" id="{D089278D-9576-57DF-6EFF-B23AC7887711}"/>
              </a:ext>
            </a:extLst>
          </p:cNvPr>
          <p:cNvSpPr>
            <a:spLocks noChangeArrowheads="1"/>
          </p:cNvSpPr>
          <p:nvPr/>
        </p:nvSpPr>
        <p:spPr bwMode="auto">
          <a:xfrm>
            <a:off x="1524000" y="4027489"/>
            <a:ext cx="9144000"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IN" altLang="en-US" sz="2400"/>
          </a:p>
        </p:txBody>
      </p:sp>
      <p:sp>
        <p:nvSpPr>
          <p:cNvPr id="29701" name="Rectangle 5">
            <a:extLst>
              <a:ext uri="{FF2B5EF4-FFF2-40B4-BE49-F238E27FC236}">
                <a16:creationId xmlns:a16="http://schemas.microsoft.com/office/drawing/2014/main" id="{C15A0967-673C-3CD5-6687-AB6921293E3F}"/>
              </a:ext>
            </a:extLst>
          </p:cNvPr>
          <p:cNvSpPr>
            <a:spLocks noChangeArrowheads="1"/>
          </p:cNvSpPr>
          <p:nvPr/>
        </p:nvSpPr>
        <p:spPr bwMode="auto">
          <a:xfrm>
            <a:off x="1524000" y="4049714"/>
            <a:ext cx="9144000"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IN" altLang="en-US" sz="2400"/>
          </a:p>
        </p:txBody>
      </p:sp>
      <p:sp>
        <p:nvSpPr>
          <p:cNvPr id="29702" name="Rectangle 6">
            <a:extLst>
              <a:ext uri="{FF2B5EF4-FFF2-40B4-BE49-F238E27FC236}">
                <a16:creationId xmlns:a16="http://schemas.microsoft.com/office/drawing/2014/main" id="{79D504B5-E5AA-758A-16DC-C6F60CF7775A}"/>
              </a:ext>
            </a:extLst>
          </p:cNvPr>
          <p:cNvSpPr>
            <a:spLocks noChangeArrowheads="1"/>
          </p:cNvSpPr>
          <p:nvPr/>
        </p:nvSpPr>
        <p:spPr bwMode="auto">
          <a:xfrm>
            <a:off x="1524000" y="4068763"/>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br>
              <a:rPr lang="en-US" altLang="en-US">
                <a:latin typeface="Times New Roman" panose="02020603050405020304" pitchFamily="18" charset="0"/>
              </a:rPr>
            </a:br>
            <a:endParaRPr lang="en-US" altLang="en-US">
              <a:latin typeface="Times New Roman" panose="02020603050405020304" pitchFamily="18" charset="0"/>
            </a:endParaRPr>
          </a:p>
        </p:txBody>
      </p:sp>
      <p:sp>
        <p:nvSpPr>
          <p:cNvPr id="29703" name="Rectangle 7">
            <a:extLst>
              <a:ext uri="{FF2B5EF4-FFF2-40B4-BE49-F238E27FC236}">
                <a16:creationId xmlns:a16="http://schemas.microsoft.com/office/drawing/2014/main" id="{AA2B255C-248A-0B2B-42D0-21087EAAC00D}"/>
              </a:ext>
            </a:extLst>
          </p:cNvPr>
          <p:cNvSpPr>
            <a:spLocks noChangeArrowheads="1"/>
          </p:cNvSpPr>
          <p:nvPr/>
        </p:nvSpPr>
        <p:spPr bwMode="auto">
          <a:xfrm>
            <a:off x="1524000" y="4983164"/>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a:latin typeface="Times New Roman" panose="02020603050405020304" pitchFamily="18" charset="0"/>
            </a:endParaRPr>
          </a:p>
        </p:txBody>
      </p:sp>
      <p:pic>
        <p:nvPicPr>
          <p:cNvPr id="29704" name="Picture 8" descr="provirus">
            <a:extLst>
              <a:ext uri="{FF2B5EF4-FFF2-40B4-BE49-F238E27FC236}">
                <a16:creationId xmlns:a16="http://schemas.microsoft.com/office/drawing/2014/main" id="{95F9E1AA-A28D-4363-B4BF-D9DD1B930D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9" name="Picture 9" descr="ribbon">
            <a:extLst>
              <a:ext uri="{FF2B5EF4-FFF2-40B4-BE49-F238E27FC236}">
                <a16:creationId xmlns:a16="http://schemas.microsoft.com/office/drawing/2014/main" id="{B99D0578-9DC7-DFBF-F6E3-A751389E3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5486400"/>
            <a:ext cx="658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40649"/>
                                        </p:tgtEl>
                                        <p:attrNameLst>
                                          <p:attrName>style.visibility</p:attrName>
                                        </p:attrNameLst>
                                      </p:cBhvr>
                                      <p:to>
                                        <p:strVal val="visible"/>
                                      </p:to>
                                    </p:set>
                                    <p:anim calcmode="lin" valueType="num">
                                      <p:cBhvr>
                                        <p:cTn id="7" dur="500" fill="hold"/>
                                        <p:tgtEl>
                                          <p:spTgt spid="240649"/>
                                        </p:tgtEl>
                                        <p:attrNameLst>
                                          <p:attrName>ppt_w</p:attrName>
                                        </p:attrNameLst>
                                      </p:cBhvr>
                                      <p:tavLst>
                                        <p:tav tm="0">
                                          <p:val>
                                            <p:fltVal val="0"/>
                                          </p:val>
                                        </p:tav>
                                        <p:tav tm="100000">
                                          <p:val>
                                            <p:strVal val="#ppt_w"/>
                                          </p:val>
                                        </p:tav>
                                      </p:tavLst>
                                    </p:anim>
                                    <p:anim calcmode="lin" valueType="num">
                                      <p:cBhvr>
                                        <p:cTn id="8" dur="500" fill="hold"/>
                                        <p:tgtEl>
                                          <p:spTgt spid="240649"/>
                                        </p:tgtEl>
                                        <p:attrNameLst>
                                          <p:attrName>ppt_h</p:attrName>
                                        </p:attrNameLst>
                                      </p:cBhvr>
                                      <p:tavLst>
                                        <p:tav tm="0">
                                          <p:val>
                                            <p:fltVal val="0"/>
                                          </p:val>
                                        </p:tav>
                                        <p:tav tm="100000">
                                          <p:val>
                                            <p:strVal val="#ppt_h"/>
                                          </p:val>
                                        </p:tav>
                                      </p:tavLst>
                                    </p:anim>
                                    <p:anim calcmode="lin" valueType="num">
                                      <p:cBhvr>
                                        <p:cTn id="9" dur="500" fill="hold"/>
                                        <p:tgtEl>
                                          <p:spTgt spid="240649"/>
                                        </p:tgtEl>
                                        <p:attrNameLst>
                                          <p:attrName>ppt_x</p:attrName>
                                        </p:attrNameLst>
                                      </p:cBhvr>
                                      <p:tavLst>
                                        <p:tav tm="0">
                                          <p:val>
                                            <p:fltVal val="0.5"/>
                                          </p:val>
                                        </p:tav>
                                        <p:tav tm="100000">
                                          <p:val>
                                            <p:strVal val="#ppt_x"/>
                                          </p:val>
                                        </p:tav>
                                      </p:tavLst>
                                    </p:anim>
                                    <p:anim calcmode="lin" valueType="num">
                                      <p:cBhvr>
                                        <p:cTn id="10" dur="500" fill="hold"/>
                                        <p:tgtEl>
                                          <p:spTgt spid="2406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AE0E1D6-1DAB-EF1D-8F36-CABFD8DCA331}"/>
              </a:ext>
            </a:extLst>
          </p:cNvPr>
          <p:cNvSpPr>
            <a:spLocks noChangeArrowheads="1"/>
          </p:cNvSpPr>
          <p:nvPr/>
        </p:nvSpPr>
        <p:spPr bwMode="auto">
          <a:xfrm>
            <a:off x="1524000" y="1068389"/>
            <a:ext cx="9144000"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IN" altLang="en-US" sz="2400"/>
          </a:p>
        </p:txBody>
      </p:sp>
      <p:sp>
        <p:nvSpPr>
          <p:cNvPr id="30723" name="Rectangle 3">
            <a:extLst>
              <a:ext uri="{FF2B5EF4-FFF2-40B4-BE49-F238E27FC236}">
                <a16:creationId xmlns:a16="http://schemas.microsoft.com/office/drawing/2014/main" id="{AF51FF9E-99F4-B0C2-586C-B4A4075778FE}"/>
              </a:ext>
            </a:extLst>
          </p:cNvPr>
          <p:cNvSpPr>
            <a:spLocks noChangeArrowheads="1"/>
          </p:cNvSpPr>
          <p:nvPr/>
        </p:nvSpPr>
        <p:spPr bwMode="auto">
          <a:xfrm>
            <a:off x="4117976" y="1087438"/>
            <a:ext cx="3954463"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800" b="1">
                <a:latin typeface="Times New Roman" panose="02020603050405020304" pitchFamily="18" charset="0"/>
              </a:rPr>
              <a:t>Activation of Provirus and Replication of HIV</a:t>
            </a:r>
          </a:p>
          <a:p>
            <a:pPr algn="ctr">
              <a:spcBef>
                <a:spcPct val="0"/>
              </a:spcBef>
              <a:buClrTx/>
              <a:buSzTx/>
              <a:buFontTx/>
              <a:buNone/>
            </a:pPr>
            <a:r>
              <a:rPr lang="en-US" altLang="en-US" sz="1800" b="1">
                <a:latin typeface="Times New Roman" panose="02020603050405020304" pitchFamily="18" charset="0"/>
              </a:rPr>
              <a:t>  </a:t>
            </a:r>
            <a:r>
              <a:rPr lang="en-US" altLang="en-US" sz="18300" b="1">
                <a:latin typeface="Times New Roman" panose="02020603050405020304" pitchFamily="18" charset="0"/>
              </a:rPr>
              <a:t> </a:t>
            </a:r>
            <a:r>
              <a:rPr lang="en-US" altLang="en-US" sz="1800" b="1">
                <a:latin typeface="Times New Roman" panose="02020603050405020304" pitchFamily="18" charset="0"/>
              </a:rPr>
              <a:t>                                                                  </a:t>
            </a:r>
          </a:p>
          <a:p>
            <a:pPr>
              <a:spcBef>
                <a:spcPct val="0"/>
              </a:spcBef>
              <a:buClrTx/>
              <a:buSzTx/>
              <a:buFontTx/>
              <a:buNone/>
            </a:pPr>
            <a:endParaRPr lang="en-US" altLang="en-US" sz="1800" b="1">
              <a:latin typeface="Times New Roman" panose="02020603050405020304" pitchFamily="18" charset="0"/>
            </a:endParaRPr>
          </a:p>
        </p:txBody>
      </p:sp>
      <p:sp>
        <p:nvSpPr>
          <p:cNvPr id="30724" name="Rectangle 4">
            <a:extLst>
              <a:ext uri="{FF2B5EF4-FFF2-40B4-BE49-F238E27FC236}">
                <a16:creationId xmlns:a16="http://schemas.microsoft.com/office/drawing/2014/main" id="{0BC2837D-59FB-11C0-60E8-194E6DB32E1C}"/>
              </a:ext>
            </a:extLst>
          </p:cNvPr>
          <p:cNvSpPr>
            <a:spLocks noChangeArrowheads="1"/>
          </p:cNvSpPr>
          <p:nvPr/>
        </p:nvSpPr>
        <p:spPr bwMode="auto">
          <a:xfrm>
            <a:off x="1524000" y="3248026"/>
            <a:ext cx="9144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800">
                <a:latin typeface="Times New Roman" panose="02020603050405020304" pitchFamily="18" charset="0"/>
              </a:rPr>
              <a:t>Activation of the HIV proviral DNA enables it to be transcribed into HIV genomic RNA and HIV mRNA. The viral mRNA is translated into viral proteins at the host cell's ribosomes. </a:t>
            </a:r>
            <a:endParaRPr lang="en-US" altLang="en-US">
              <a:latin typeface="Times New Roman" panose="02020603050405020304" pitchFamily="18" charset="0"/>
            </a:endParaRPr>
          </a:p>
          <a:p>
            <a:pPr>
              <a:spcBef>
                <a:spcPct val="0"/>
              </a:spcBef>
              <a:buClrTx/>
              <a:buSzTx/>
              <a:buFontTx/>
              <a:buNone/>
            </a:pPr>
            <a:endParaRPr lang="en-US" altLang="en-US">
              <a:latin typeface="Times New Roman" panose="02020603050405020304" pitchFamily="18" charset="0"/>
            </a:endParaRPr>
          </a:p>
        </p:txBody>
      </p:sp>
      <p:sp>
        <p:nvSpPr>
          <p:cNvPr id="30725" name="Rectangle 5">
            <a:extLst>
              <a:ext uri="{FF2B5EF4-FFF2-40B4-BE49-F238E27FC236}">
                <a16:creationId xmlns:a16="http://schemas.microsoft.com/office/drawing/2014/main" id="{2322BD4D-EFEF-BD9E-80E8-1D04DCB2A40D}"/>
              </a:ext>
            </a:extLst>
          </p:cNvPr>
          <p:cNvSpPr>
            <a:spLocks noChangeArrowheads="1"/>
          </p:cNvSpPr>
          <p:nvPr/>
        </p:nvSpPr>
        <p:spPr bwMode="auto">
          <a:xfrm>
            <a:off x="1524000" y="4133851"/>
            <a:ext cx="9144000"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IN" altLang="en-US" sz="2400"/>
          </a:p>
        </p:txBody>
      </p:sp>
      <p:sp>
        <p:nvSpPr>
          <p:cNvPr id="30726" name="Rectangle 6">
            <a:extLst>
              <a:ext uri="{FF2B5EF4-FFF2-40B4-BE49-F238E27FC236}">
                <a16:creationId xmlns:a16="http://schemas.microsoft.com/office/drawing/2014/main" id="{CEAD2C8B-B4C1-2BA7-4F0B-9FC5A44170CD}"/>
              </a:ext>
            </a:extLst>
          </p:cNvPr>
          <p:cNvSpPr>
            <a:spLocks noChangeArrowheads="1"/>
          </p:cNvSpPr>
          <p:nvPr/>
        </p:nvSpPr>
        <p:spPr bwMode="auto">
          <a:xfrm>
            <a:off x="1524000" y="4156076"/>
            <a:ext cx="9144000" cy="46166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IN" altLang="en-US" sz="2400"/>
          </a:p>
        </p:txBody>
      </p:sp>
      <p:sp>
        <p:nvSpPr>
          <p:cNvPr id="30727" name="Rectangle 7">
            <a:extLst>
              <a:ext uri="{FF2B5EF4-FFF2-40B4-BE49-F238E27FC236}">
                <a16:creationId xmlns:a16="http://schemas.microsoft.com/office/drawing/2014/main" id="{C282ECBF-0A09-8D32-5D50-B200D529A8A3}"/>
              </a:ext>
            </a:extLst>
          </p:cNvPr>
          <p:cNvSpPr>
            <a:spLocks noChangeArrowheads="1"/>
          </p:cNvSpPr>
          <p:nvPr/>
        </p:nvSpPr>
        <p:spPr bwMode="auto">
          <a:xfrm>
            <a:off x="1524000" y="4175126"/>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br>
              <a:rPr lang="en-US" altLang="en-US">
                <a:latin typeface="Times New Roman" panose="02020603050405020304" pitchFamily="18" charset="0"/>
              </a:rPr>
            </a:br>
            <a:r>
              <a:rPr lang="en-US" altLang="en-US" sz="800">
                <a:latin typeface="Times New Roman" panose="02020603050405020304" pitchFamily="18" charset="0"/>
                <a:hlinkClick r:id="rId3"/>
              </a:rPr>
              <a:t>Doc Kaiser's Microbiology Home Page</a:t>
            </a:r>
            <a:br>
              <a:rPr lang="en-US" altLang="en-US" sz="1800">
                <a:latin typeface="Times New Roman" panose="02020603050405020304" pitchFamily="18" charset="0"/>
              </a:rPr>
            </a:br>
            <a:endParaRPr lang="en-US" altLang="en-US">
              <a:latin typeface="Times New Roman" panose="02020603050405020304" pitchFamily="18" charset="0"/>
            </a:endParaRPr>
          </a:p>
        </p:txBody>
      </p:sp>
      <p:sp>
        <p:nvSpPr>
          <p:cNvPr id="30728" name="Rectangle 8">
            <a:extLst>
              <a:ext uri="{FF2B5EF4-FFF2-40B4-BE49-F238E27FC236}">
                <a16:creationId xmlns:a16="http://schemas.microsoft.com/office/drawing/2014/main" id="{B75687A7-82BD-60AB-7399-6F447469F0FD}"/>
              </a:ext>
            </a:extLst>
          </p:cNvPr>
          <p:cNvSpPr>
            <a:spLocks noChangeArrowheads="1"/>
          </p:cNvSpPr>
          <p:nvPr/>
        </p:nvSpPr>
        <p:spPr bwMode="auto">
          <a:xfrm>
            <a:off x="1524000" y="5089525"/>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800">
                <a:latin typeface="Times New Roman" panose="02020603050405020304" pitchFamily="18" charset="0"/>
                <a:hlinkClick r:id="rId4"/>
              </a:rPr>
              <a:t>Copyright</a:t>
            </a:r>
            <a:r>
              <a:rPr lang="en-US" altLang="en-US" sz="1800">
                <a:latin typeface="Times New Roman" panose="02020603050405020304" pitchFamily="18" charset="0"/>
              </a:rPr>
              <a:t> </a:t>
            </a:r>
            <a:r>
              <a:rPr lang="en-US" altLang="en-US" sz="800">
                <a:latin typeface="Times New Roman" panose="02020603050405020304" pitchFamily="18" charset="0"/>
              </a:rPr>
              <a:t>© Gary E. Kaiser</a:t>
            </a:r>
            <a:br>
              <a:rPr lang="en-US" altLang="en-US" sz="800">
                <a:latin typeface="Times New Roman" panose="02020603050405020304" pitchFamily="18" charset="0"/>
              </a:rPr>
            </a:br>
            <a:r>
              <a:rPr lang="en-US" altLang="en-US" sz="800">
                <a:latin typeface="Times New Roman" panose="02020603050405020304" pitchFamily="18" charset="0"/>
              </a:rPr>
              <a:t>All Rights Reserved</a:t>
            </a:r>
            <a:br>
              <a:rPr lang="en-US" altLang="en-US" sz="800">
                <a:latin typeface="Times New Roman" panose="02020603050405020304" pitchFamily="18" charset="0"/>
              </a:rPr>
            </a:br>
            <a:r>
              <a:rPr lang="en-US" altLang="en-US" sz="800">
                <a:latin typeface="Times New Roman" panose="02020603050405020304" pitchFamily="18" charset="0"/>
              </a:rPr>
              <a:t>Updated: Sept. 30, 1999</a:t>
            </a:r>
            <a:br>
              <a:rPr lang="en-US" altLang="en-US" sz="800">
                <a:latin typeface="Times New Roman" panose="02020603050405020304" pitchFamily="18" charset="0"/>
              </a:rPr>
            </a:br>
            <a:r>
              <a:rPr lang="en-US" altLang="en-US" sz="800">
                <a:latin typeface="Times New Roman" panose="02020603050405020304" pitchFamily="18" charset="0"/>
              </a:rPr>
              <a:t>Please send comments and inquiries to </a:t>
            </a:r>
            <a:r>
              <a:rPr lang="en-US" altLang="en-US" sz="800">
                <a:latin typeface="Times New Roman" panose="02020603050405020304" pitchFamily="18" charset="0"/>
                <a:hlinkClick r:id="rId5"/>
              </a:rPr>
              <a:t>Dr. Gary Kaiser</a:t>
            </a:r>
            <a:r>
              <a:rPr lang="en-US" altLang="en-US" sz="1800">
                <a:latin typeface="Times New Roman" panose="02020603050405020304" pitchFamily="18" charset="0"/>
              </a:rPr>
              <a:t> </a:t>
            </a:r>
            <a:endParaRPr lang="en-US" altLang="en-US">
              <a:latin typeface="Times New Roman" panose="02020603050405020304" pitchFamily="18" charset="0"/>
            </a:endParaRPr>
          </a:p>
        </p:txBody>
      </p:sp>
      <p:pic>
        <p:nvPicPr>
          <p:cNvPr id="30729" name="Picture 9" descr="hivrep">
            <a:extLst>
              <a:ext uri="{FF2B5EF4-FFF2-40B4-BE49-F238E27FC236}">
                <a16:creationId xmlns:a16="http://schemas.microsoft.com/office/drawing/2014/main" id="{38BBCCE1-F718-A8CA-2785-E34D5634FC0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4" name="Picture 10" descr="ribbon">
            <a:extLst>
              <a:ext uri="{FF2B5EF4-FFF2-40B4-BE49-F238E27FC236}">
                <a16:creationId xmlns:a16="http://schemas.microsoft.com/office/drawing/2014/main" id="{27017420-454F-0934-7EF4-E5D06C7F76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1" y="5486400"/>
            <a:ext cx="658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41674"/>
                                        </p:tgtEl>
                                        <p:attrNameLst>
                                          <p:attrName>style.visibility</p:attrName>
                                        </p:attrNameLst>
                                      </p:cBhvr>
                                      <p:to>
                                        <p:strVal val="visible"/>
                                      </p:to>
                                    </p:set>
                                    <p:anim calcmode="lin" valueType="num">
                                      <p:cBhvr>
                                        <p:cTn id="7" dur="500" fill="hold"/>
                                        <p:tgtEl>
                                          <p:spTgt spid="241674"/>
                                        </p:tgtEl>
                                        <p:attrNameLst>
                                          <p:attrName>ppt_w</p:attrName>
                                        </p:attrNameLst>
                                      </p:cBhvr>
                                      <p:tavLst>
                                        <p:tav tm="0">
                                          <p:val>
                                            <p:fltVal val="0"/>
                                          </p:val>
                                        </p:tav>
                                        <p:tav tm="100000">
                                          <p:val>
                                            <p:strVal val="#ppt_w"/>
                                          </p:val>
                                        </p:tav>
                                      </p:tavLst>
                                    </p:anim>
                                    <p:anim calcmode="lin" valueType="num">
                                      <p:cBhvr>
                                        <p:cTn id="8" dur="500" fill="hold"/>
                                        <p:tgtEl>
                                          <p:spTgt spid="241674"/>
                                        </p:tgtEl>
                                        <p:attrNameLst>
                                          <p:attrName>ppt_h</p:attrName>
                                        </p:attrNameLst>
                                      </p:cBhvr>
                                      <p:tavLst>
                                        <p:tav tm="0">
                                          <p:val>
                                            <p:fltVal val="0"/>
                                          </p:val>
                                        </p:tav>
                                        <p:tav tm="100000">
                                          <p:val>
                                            <p:strVal val="#ppt_h"/>
                                          </p:val>
                                        </p:tav>
                                      </p:tavLst>
                                    </p:anim>
                                    <p:anim calcmode="lin" valueType="num">
                                      <p:cBhvr>
                                        <p:cTn id="9" dur="500" fill="hold"/>
                                        <p:tgtEl>
                                          <p:spTgt spid="241674"/>
                                        </p:tgtEl>
                                        <p:attrNameLst>
                                          <p:attrName>ppt_x</p:attrName>
                                        </p:attrNameLst>
                                      </p:cBhvr>
                                      <p:tavLst>
                                        <p:tav tm="0">
                                          <p:val>
                                            <p:fltVal val="0.5"/>
                                          </p:val>
                                        </p:tav>
                                        <p:tav tm="100000">
                                          <p:val>
                                            <p:strVal val="#ppt_x"/>
                                          </p:val>
                                        </p:tav>
                                      </p:tavLst>
                                    </p:anim>
                                    <p:anim calcmode="lin" valueType="num">
                                      <p:cBhvr>
                                        <p:cTn id="10" dur="500" fill="hold"/>
                                        <p:tgtEl>
                                          <p:spTgt spid="2416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DB6CAE9-B306-1333-DFB4-CD721527BC6B}"/>
              </a:ext>
            </a:extLst>
          </p:cNvPr>
          <p:cNvSpPr>
            <a:spLocks noChangeArrowheads="1"/>
          </p:cNvSpPr>
          <p:nvPr/>
        </p:nvSpPr>
        <p:spPr bwMode="auto">
          <a:xfrm>
            <a:off x="1524000" y="417512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br>
              <a:rPr lang="en-US" altLang="en-US">
                <a:latin typeface="Times New Roman" panose="02020603050405020304" pitchFamily="18" charset="0"/>
              </a:rPr>
            </a:br>
            <a:endParaRPr lang="en-US" altLang="en-US">
              <a:latin typeface="Times New Roman" panose="02020603050405020304" pitchFamily="18" charset="0"/>
            </a:endParaRPr>
          </a:p>
        </p:txBody>
      </p:sp>
      <p:pic>
        <p:nvPicPr>
          <p:cNvPr id="31753" name="Picture 9" descr="hivmr">
            <a:extLst>
              <a:ext uri="{FF2B5EF4-FFF2-40B4-BE49-F238E27FC236}">
                <a16:creationId xmlns:a16="http://schemas.microsoft.com/office/drawing/2014/main" id="{A6D48566-AA46-A417-8628-CD47D127424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7556-3853-291C-50FC-110BDA396D53}"/>
              </a:ext>
            </a:extLst>
          </p:cNvPr>
          <p:cNvSpPr>
            <a:spLocks noGrp="1"/>
          </p:cNvSpPr>
          <p:nvPr>
            <p:ph type="title"/>
          </p:nvPr>
        </p:nvSpPr>
        <p:spPr>
          <a:xfrm>
            <a:off x="396412" y="681037"/>
            <a:ext cx="10515600" cy="1325563"/>
          </a:xfrm>
        </p:spPr>
        <p:txBody>
          <a:bodyPr/>
          <a:lstStyle/>
          <a:p>
            <a:r>
              <a:rPr lang="en-US" sz="3600" b="1" dirty="0">
                <a:solidFill>
                  <a:schemeClr val="bg1"/>
                </a:solidFill>
                <a:latin typeface="+mn-lt"/>
                <a:ea typeface="Roboto Condensed Light" panose="020B0604020202020204" charset="0"/>
              </a:rPr>
              <a:t>Antigenic Variation and Diversity </a:t>
            </a:r>
            <a:endParaRPr lang="en-IN" sz="3600" b="1" dirty="0">
              <a:solidFill>
                <a:schemeClr val="bg1"/>
              </a:solidFill>
              <a:latin typeface="+mn-lt"/>
            </a:endParaRPr>
          </a:p>
        </p:txBody>
      </p:sp>
      <p:sp>
        <p:nvSpPr>
          <p:cNvPr id="3" name="Content Placeholder 2">
            <a:extLst>
              <a:ext uri="{FF2B5EF4-FFF2-40B4-BE49-F238E27FC236}">
                <a16:creationId xmlns:a16="http://schemas.microsoft.com/office/drawing/2014/main" id="{3D4F3789-408E-A649-8246-71677BCC960C}"/>
              </a:ext>
            </a:extLst>
          </p:cNvPr>
          <p:cNvSpPr>
            <a:spLocks noGrp="1"/>
          </p:cNvSpPr>
          <p:nvPr>
            <p:ph idx="1"/>
          </p:nvPr>
        </p:nvSpPr>
        <p:spPr/>
        <p:txBody>
          <a:bodyPr>
            <a:normAutofit/>
          </a:bodyPr>
          <a:lstStyle/>
          <a:p>
            <a:pPr>
              <a:lnSpc>
                <a:spcPct val="150000"/>
              </a:lnSpc>
            </a:pPr>
            <a:r>
              <a:rPr lang="en-US" sz="2200" dirty="0"/>
              <a:t>HIV shows extensive antigenic diversity </a:t>
            </a:r>
          </a:p>
          <a:p>
            <a:pPr lvl="1">
              <a:buFont typeface="Wingdings" panose="05000000000000000000" pitchFamily="2" charset="2"/>
              <a:buChar char="Ø"/>
            </a:pPr>
            <a:r>
              <a:rPr lang="en-US" sz="2200" dirty="0"/>
              <a:t>High rates of mutation </a:t>
            </a:r>
          </a:p>
          <a:p>
            <a:pPr lvl="1">
              <a:buFont typeface="Wingdings" panose="05000000000000000000" pitchFamily="2" charset="2"/>
              <a:buChar char="Ø"/>
            </a:pPr>
            <a:r>
              <a:rPr lang="en-US" sz="2200" dirty="0"/>
              <a:t>Due to the error-prone nature of reverse transcriptase enzyme.</a:t>
            </a:r>
          </a:p>
          <a:p>
            <a:pPr>
              <a:lnSpc>
                <a:spcPct val="150000"/>
              </a:lnSpc>
            </a:pPr>
            <a:r>
              <a:rPr lang="en-US" sz="2200" dirty="0"/>
              <a:t>Most notably - </a:t>
            </a:r>
            <a:r>
              <a:rPr lang="en-US" sz="2200" i="1" dirty="0"/>
              <a:t>env </a:t>
            </a:r>
            <a:r>
              <a:rPr lang="en-US" sz="2200" dirty="0"/>
              <a:t>gene. </a:t>
            </a:r>
          </a:p>
          <a:p>
            <a:pPr>
              <a:lnSpc>
                <a:spcPct val="150000"/>
              </a:lnSpc>
            </a:pPr>
            <a:r>
              <a:rPr lang="en-US" sz="2200" dirty="0"/>
              <a:t>Envelope proteins - major target against which antibodies are produced. </a:t>
            </a:r>
          </a:p>
          <a:p>
            <a:r>
              <a:rPr lang="en-US" sz="2200" dirty="0"/>
              <a:t>Hence mutations in </a:t>
            </a:r>
            <a:r>
              <a:rPr lang="en-US" sz="2200" i="1" dirty="0"/>
              <a:t>env</a:t>
            </a:r>
            <a:r>
              <a:rPr lang="en-US" sz="2200" dirty="0"/>
              <a:t> gene are the main reason which explains why- </a:t>
            </a:r>
          </a:p>
          <a:p>
            <a:pPr lvl="1">
              <a:buFont typeface="Wingdings" panose="05000000000000000000" pitchFamily="2" charset="2"/>
              <a:buChar char="Ø"/>
            </a:pPr>
            <a:r>
              <a:rPr lang="en-US" sz="2200" dirty="0"/>
              <a:t>HIV evades the host’s immune response </a:t>
            </a:r>
          </a:p>
          <a:p>
            <a:pPr lvl="1">
              <a:buFont typeface="Wingdings" panose="05000000000000000000" pitchFamily="2" charset="2"/>
              <a:buChar char="Ø"/>
            </a:pPr>
            <a:r>
              <a:rPr lang="en-US" sz="2200" dirty="0"/>
              <a:t>Vaccination against HIV is extremely difficult</a:t>
            </a:r>
          </a:p>
          <a:p>
            <a:pPr>
              <a:lnSpc>
                <a:spcPct val="150000"/>
              </a:lnSpc>
            </a:pPr>
            <a:endParaRPr lang="en-US" sz="2200" dirty="0"/>
          </a:p>
          <a:p>
            <a:endParaRPr lang="en-IN" dirty="0"/>
          </a:p>
        </p:txBody>
      </p:sp>
    </p:spTree>
    <p:extLst>
      <p:ext uri="{BB962C8B-B14F-4D97-AF65-F5344CB8AC3E}">
        <p14:creationId xmlns:p14="http://schemas.microsoft.com/office/powerpoint/2010/main" val="277486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F6E7-E64F-C362-6218-17BF14C8EC6C}"/>
              </a:ext>
            </a:extLst>
          </p:cNvPr>
          <p:cNvSpPr>
            <a:spLocks noGrp="1"/>
          </p:cNvSpPr>
          <p:nvPr>
            <p:ph type="title"/>
          </p:nvPr>
        </p:nvSpPr>
        <p:spPr>
          <a:xfrm>
            <a:off x="838200" y="681037"/>
            <a:ext cx="10515600" cy="1009651"/>
          </a:xfrm>
        </p:spPr>
        <p:txBody>
          <a:bodyPr/>
          <a:lstStyle/>
          <a:p>
            <a:r>
              <a:rPr lang="en-US" sz="3600" b="1" dirty="0">
                <a:solidFill>
                  <a:schemeClr val="bg1"/>
                </a:solidFill>
                <a:latin typeface="+mn-lt"/>
                <a:ea typeface="Roboto Condensed Light" panose="020B0604020202020204" charset="0"/>
              </a:rPr>
              <a:t>HIV Serotyping</a:t>
            </a:r>
            <a:endParaRPr lang="en-IN" sz="3600" b="1" dirty="0">
              <a:solidFill>
                <a:schemeClr val="bg1"/>
              </a:solidFill>
              <a:latin typeface="+mn-lt"/>
            </a:endParaRPr>
          </a:p>
        </p:txBody>
      </p:sp>
      <p:sp>
        <p:nvSpPr>
          <p:cNvPr id="3" name="Content Placeholder 2">
            <a:extLst>
              <a:ext uri="{FF2B5EF4-FFF2-40B4-BE49-F238E27FC236}">
                <a16:creationId xmlns:a16="http://schemas.microsoft.com/office/drawing/2014/main" id="{D43B7D24-0A25-B7FA-F63E-213CC9D795ED}"/>
              </a:ext>
            </a:extLst>
          </p:cNvPr>
          <p:cNvSpPr>
            <a:spLocks noGrp="1"/>
          </p:cNvSpPr>
          <p:nvPr>
            <p:ph idx="1"/>
          </p:nvPr>
        </p:nvSpPr>
        <p:spPr/>
        <p:txBody>
          <a:bodyPr>
            <a:normAutofit/>
          </a:bodyPr>
          <a:lstStyle/>
          <a:p>
            <a:pPr marL="101600" indent="0" algn="just">
              <a:lnSpc>
                <a:spcPct val="150000"/>
              </a:lnSpc>
              <a:buNone/>
            </a:pPr>
            <a:r>
              <a:rPr lang="en-US" sz="2200" dirty="0"/>
              <a:t>Based on env gene, HIV comprises of two serotypes -</a:t>
            </a:r>
            <a:r>
              <a:rPr lang="en-US" sz="2200" b="1" dirty="0"/>
              <a:t>HIV- 1&amp;2. </a:t>
            </a:r>
          </a:p>
          <a:p>
            <a:pPr algn="just">
              <a:lnSpc>
                <a:spcPct val="150000"/>
              </a:lnSpc>
            </a:pPr>
            <a:r>
              <a:rPr lang="en-US" sz="2200" b="1" dirty="0"/>
              <a:t>HIV-1- </a:t>
            </a:r>
            <a:r>
              <a:rPr lang="en-US" sz="2200" dirty="0"/>
              <a:t>divided into three distinct groups (M, N, &amp;O). </a:t>
            </a:r>
          </a:p>
          <a:p>
            <a:pPr lvl="1" algn="just">
              <a:buFont typeface="Courier New" panose="02070309020205020404" pitchFamily="49" charset="0"/>
              <a:buChar char="o"/>
            </a:pPr>
            <a:r>
              <a:rPr lang="en-US" sz="2200" dirty="0"/>
              <a:t>‘M’ is the dominant group worldwide (10 subtypes or "clades" A-J)</a:t>
            </a:r>
          </a:p>
          <a:p>
            <a:pPr lvl="1" algn="just">
              <a:buFont typeface="Courier New" panose="02070309020205020404" pitchFamily="49" charset="0"/>
              <a:buChar char="o"/>
            </a:pPr>
            <a:r>
              <a:rPr lang="en-US" sz="2200" dirty="0"/>
              <a:t>Subtype C – MC form worldwide(47%).(dominant form in Southern and Eastern Africa, India, and China)</a:t>
            </a:r>
          </a:p>
          <a:p>
            <a:pPr algn="just">
              <a:lnSpc>
                <a:spcPct val="150000"/>
              </a:lnSpc>
            </a:pPr>
            <a:r>
              <a:rPr lang="en-US" sz="2200" b="1" dirty="0"/>
              <a:t>HIV-2</a:t>
            </a:r>
            <a:r>
              <a:rPr lang="en-US" sz="2200" dirty="0"/>
              <a:t> comprises of eight groups (A–H) (Group A – MC)</a:t>
            </a:r>
            <a:r>
              <a:rPr lang="en-US" sz="2200" b="1" dirty="0"/>
              <a:t> </a:t>
            </a:r>
          </a:p>
          <a:p>
            <a:endParaRPr lang="en-IN" dirty="0"/>
          </a:p>
        </p:txBody>
      </p:sp>
    </p:spTree>
    <p:extLst>
      <p:ext uri="{BB962C8B-B14F-4D97-AF65-F5344CB8AC3E}">
        <p14:creationId xmlns:p14="http://schemas.microsoft.com/office/powerpoint/2010/main" val="427139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132A-3D13-9B6E-F84C-90C9E529FC69}"/>
              </a:ext>
            </a:extLst>
          </p:cNvPr>
          <p:cNvSpPr>
            <a:spLocks noGrp="1"/>
          </p:cNvSpPr>
          <p:nvPr>
            <p:ph type="title"/>
          </p:nvPr>
        </p:nvSpPr>
        <p:spPr/>
        <p:txBody>
          <a:bodyPr/>
          <a:lstStyle/>
          <a:p>
            <a:r>
              <a:rPr lang="en-US" b="1" dirty="0"/>
              <a:t>  Learning objectives</a:t>
            </a:r>
            <a:endParaRPr lang="en-IN" dirty="0"/>
          </a:p>
        </p:txBody>
      </p:sp>
      <p:sp>
        <p:nvSpPr>
          <p:cNvPr id="3" name="Content Placeholder 2">
            <a:extLst>
              <a:ext uri="{FF2B5EF4-FFF2-40B4-BE49-F238E27FC236}">
                <a16:creationId xmlns:a16="http://schemas.microsoft.com/office/drawing/2014/main" id="{B33D444F-8DA2-127E-1CF0-9B8C9E116EAD}"/>
              </a:ext>
            </a:extLst>
          </p:cNvPr>
          <p:cNvSpPr>
            <a:spLocks noGrp="1"/>
          </p:cNvSpPr>
          <p:nvPr>
            <p:ph idx="1"/>
          </p:nvPr>
        </p:nvSpPr>
        <p:spPr/>
        <p:txBody>
          <a:bodyPr/>
          <a:lstStyle/>
          <a:p>
            <a:pPr>
              <a:lnSpc>
                <a:spcPct val="200000"/>
              </a:lnSpc>
            </a:pPr>
            <a:r>
              <a:rPr lang="en-US" sz="2000" dirty="0">
                <a:latin typeface="Arial" panose="020B0604020202020204" pitchFamily="34" charset="0"/>
                <a:cs typeface="Arial" panose="020B0604020202020204" pitchFamily="34" charset="0"/>
              </a:rPr>
              <a:t>At the end of the session, the students will be able to</a:t>
            </a:r>
          </a:p>
          <a:p>
            <a:pPr>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 Introduction &amp; structure of HIV</a:t>
            </a:r>
          </a:p>
          <a:p>
            <a:pPr>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Patho</a:t>
            </a:r>
            <a:r>
              <a:rPr lang="en-US" dirty="0">
                <a:latin typeface="Arial" panose="020B0604020202020204" pitchFamily="34" charset="0"/>
                <a:cs typeface="Arial" panose="020B0604020202020204" pitchFamily="34" charset="0"/>
              </a:rPr>
              <a:t>genesis &amp; replication of HIV</a:t>
            </a:r>
            <a:endParaRPr lang="en-US" sz="2000" dirty="0">
              <a:latin typeface="Arial" panose="020B0604020202020204" pitchFamily="34" charset="0"/>
              <a:cs typeface="Arial" panose="020B0604020202020204" pitchFamily="34" charset="0"/>
            </a:endParaRPr>
          </a:p>
          <a:p>
            <a:pPr>
              <a:lnSpc>
                <a:spcPct val="200000"/>
              </a:lnSpc>
              <a:buFont typeface="Arial" panose="020B0604020202020204" pitchFamily="34" charset="0"/>
              <a:buChar char="•"/>
            </a:pPr>
            <a:r>
              <a:rPr lang="en-IN" dirty="0"/>
              <a:t>Transmission of HIV </a:t>
            </a:r>
          </a:p>
        </p:txBody>
      </p:sp>
    </p:spTree>
    <p:extLst>
      <p:ext uri="{BB962C8B-B14F-4D97-AF65-F5344CB8AC3E}">
        <p14:creationId xmlns:p14="http://schemas.microsoft.com/office/powerpoint/2010/main" val="3675261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03EE-3E2F-D2BF-B8D5-C626058A0FB2}"/>
              </a:ext>
            </a:extLst>
          </p:cNvPr>
          <p:cNvSpPr>
            <a:spLocks noGrp="1"/>
          </p:cNvSpPr>
          <p:nvPr>
            <p:ph type="title"/>
          </p:nvPr>
        </p:nvSpPr>
        <p:spPr>
          <a:xfrm>
            <a:off x="838200" y="482885"/>
            <a:ext cx="10515600" cy="832207"/>
          </a:xfrm>
        </p:spPr>
        <p:txBody>
          <a:bodyPr>
            <a:normAutofit/>
          </a:bodyPr>
          <a:lstStyle/>
          <a:p>
            <a:pPr algn="ctr"/>
            <a:r>
              <a:rPr lang="en-US" sz="3600" b="1" dirty="0">
                <a:solidFill>
                  <a:schemeClr val="tx1"/>
                </a:solidFill>
                <a:latin typeface="+mn-lt"/>
                <a:ea typeface="Roboto Condensed Light" panose="020B0604020202020204" charset="0"/>
              </a:rPr>
              <a:t>Transmission of HIV</a:t>
            </a:r>
            <a:endParaRPr lang="en-IN" sz="3600" b="1" dirty="0">
              <a:solidFill>
                <a:schemeClr val="tx1"/>
              </a:solidFill>
              <a:latin typeface="+mn-lt"/>
            </a:endParaRPr>
          </a:p>
        </p:txBody>
      </p:sp>
      <p:pic>
        <p:nvPicPr>
          <p:cNvPr id="4" name="table">
            <a:extLst>
              <a:ext uri="{FF2B5EF4-FFF2-40B4-BE49-F238E27FC236}">
                <a16:creationId xmlns:a16="http://schemas.microsoft.com/office/drawing/2014/main" id="{CEADAEA3-3382-38E3-E0D6-3433FB98AFCB}"/>
              </a:ext>
            </a:extLst>
          </p:cNvPr>
          <p:cNvPicPr>
            <a:picLocks noGrp="1" noChangeAspect="1"/>
          </p:cNvPicPr>
          <p:nvPr>
            <p:ph idx="1"/>
          </p:nvPr>
        </p:nvPicPr>
        <p:blipFill>
          <a:blip r:embed="rId2">
            <a:duotone>
              <a:schemeClr val="accent3">
                <a:shade val="45000"/>
                <a:satMod val="135000"/>
              </a:schemeClr>
              <a:prstClr val="white"/>
            </a:duotone>
          </a:blip>
          <a:stretch>
            <a:fillRect/>
          </a:stretch>
        </p:blipFill>
        <p:spPr>
          <a:xfrm>
            <a:off x="263676" y="1690688"/>
            <a:ext cx="11567096" cy="4545725"/>
          </a:xfrm>
          <a:prstGeom prst="rect">
            <a:avLst/>
          </a:prstGeom>
        </p:spPr>
      </p:pic>
    </p:spTree>
    <p:extLst>
      <p:ext uri="{BB962C8B-B14F-4D97-AF65-F5344CB8AC3E}">
        <p14:creationId xmlns:p14="http://schemas.microsoft.com/office/powerpoint/2010/main" val="1632470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7A37-0F07-ACA3-4F41-9F7DDF0FDEDF}"/>
              </a:ext>
            </a:extLst>
          </p:cNvPr>
          <p:cNvSpPr>
            <a:spLocks noGrp="1"/>
          </p:cNvSpPr>
          <p:nvPr>
            <p:ph type="title"/>
          </p:nvPr>
        </p:nvSpPr>
        <p:spPr>
          <a:xfrm>
            <a:off x="838200" y="681037"/>
            <a:ext cx="10515600" cy="1009651"/>
          </a:xfrm>
        </p:spPr>
        <p:txBody>
          <a:bodyPr/>
          <a:lstStyle/>
          <a:p>
            <a:r>
              <a:rPr lang="en-US" sz="3600" b="1" dirty="0">
                <a:solidFill>
                  <a:schemeClr val="bg1"/>
                </a:solidFill>
                <a:latin typeface="+mn-lt"/>
                <a:ea typeface="Roboto Condensed Light" panose="020B0604020202020204" charset="0"/>
              </a:rPr>
              <a:t>Mode of Transmission</a:t>
            </a:r>
            <a:endParaRPr lang="en-IN" sz="3600" b="1" dirty="0">
              <a:solidFill>
                <a:schemeClr val="bg1"/>
              </a:solidFill>
              <a:latin typeface="+mn-lt"/>
            </a:endParaRPr>
          </a:p>
        </p:txBody>
      </p:sp>
      <p:sp>
        <p:nvSpPr>
          <p:cNvPr id="3" name="Content Placeholder 2">
            <a:extLst>
              <a:ext uri="{FF2B5EF4-FFF2-40B4-BE49-F238E27FC236}">
                <a16:creationId xmlns:a16="http://schemas.microsoft.com/office/drawing/2014/main" id="{F2D9D286-F9FA-3AC8-2B15-055F86D279E7}"/>
              </a:ext>
            </a:extLst>
          </p:cNvPr>
          <p:cNvSpPr>
            <a:spLocks noGrp="1"/>
          </p:cNvSpPr>
          <p:nvPr>
            <p:ph idx="1"/>
          </p:nvPr>
        </p:nvSpPr>
        <p:spPr>
          <a:xfrm>
            <a:off x="665080" y="1835459"/>
            <a:ext cx="10861839" cy="4023360"/>
          </a:xfrm>
        </p:spPr>
        <p:txBody>
          <a:bodyPr>
            <a:normAutofit/>
          </a:bodyPr>
          <a:lstStyle/>
          <a:p>
            <a:pPr algn="just">
              <a:lnSpc>
                <a:spcPct val="150000"/>
              </a:lnSpc>
            </a:pPr>
            <a:r>
              <a:rPr lang="en-US" sz="2400" b="1" dirty="0">
                <a:ea typeface="Roboto Condensed Light" panose="02000000000000000000" pitchFamily="2" charset="0"/>
                <a:cs typeface="Roboto Condensed Light" panose="02000000000000000000" pitchFamily="2" charset="0"/>
              </a:rPr>
              <a:t>Viral load is maximum in blood, genital secretions and CSF</a:t>
            </a:r>
          </a:p>
          <a:p>
            <a:pPr algn="just"/>
            <a:r>
              <a:rPr lang="en-US" sz="2400" b="1" i="0" u="none" strike="noStrike" baseline="0" dirty="0">
                <a:solidFill>
                  <a:srgbClr val="000000"/>
                </a:solidFill>
                <a:ea typeface="Roboto Condensed Light" panose="02000000000000000000" pitchFamily="2" charset="0"/>
                <a:cs typeface="Roboto Condensed Light" panose="02000000000000000000" pitchFamily="2" charset="0"/>
              </a:rPr>
              <a:t>Sexual mode </a:t>
            </a:r>
            <a:r>
              <a:rPr lang="en-US" sz="2400" b="0" i="0" u="none" strike="noStrike" baseline="0" dirty="0">
                <a:solidFill>
                  <a:srgbClr val="000000"/>
                </a:solidFill>
                <a:ea typeface="Roboto Condensed Light" panose="02000000000000000000" pitchFamily="2" charset="0"/>
                <a:cs typeface="Roboto Condensed Light" panose="02000000000000000000" pitchFamily="2" charset="0"/>
              </a:rPr>
              <a:t>is by far the most common mode of transmission, accounts for 75% of total cases in the </a:t>
            </a:r>
            <a:r>
              <a:rPr lang="en-IN" sz="2400" b="0" i="0" u="none" strike="noStrike" baseline="0" dirty="0">
                <a:solidFill>
                  <a:srgbClr val="000000"/>
                </a:solidFill>
                <a:ea typeface="Roboto Condensed Light" panose="02000000000000000000" pitchFamily="2" charset="0"/>
                <a:cs typeface="Roboto Condensed Light" panose="02000000000000000000" pitchFamily="2" charset="0"/>
              </a:rPr>
              <a:t>world</a:t>
            </a:r>
          </a:p>
          <a:p>
            <a:pPr algn="just"/>
            <a:r>
              <a:rPr lang="en-US" sz="2400" b="1" i="0" u="none" strike="noStrike" baseline="0" dirty="0">
                <a:solidFill>
                  <a:srgbClr val="000000"/>
                </a:solidFill>
                <a:ea typeface="Roboto Condensed Light" panose="02000000000000000000" pitchFamily="2" charset="0"/>
                <a:cs typeface="Roboto Condensed Light" panose="02000000000000000000" pitchFamily="2" charset="0"/>
              </a:rPr>
              <a:t>Heterosexual route </a:t>
            </a:r>
            <a:r>
              <a:rPr lang="en-US" sz="2400" b="0" i="0" u="none" strike="noStrike" baseline="0" dirty="0">
                <a:solidFill>
                  <a:srgbClr val="000000"/>
                </a:solidFill>
                <a:ea typeface="Roboto Condensed Light" panose="02000000000000000000" pitchFamily="2" charset="0"/>
                <a:cs typeface="Roboto Condensed Light" panose="02000000000000000000" pitchFamily="2" charset="0"/>
              </a:rPr>
              <a:t>(male to female via vaginal coitus) </a:t>
            </a:r>
            <a:r>
              <a:rPr lang="en-IN" sz="2400" b="0" i="0" u="none" strike="noStrike" baseline="0" dirty="0">
                <a:solidFill>
                  <a:srgbClr val="000000"/>
                </a:solidFill>
                <a:ea typeface="Roboto Condensed Light" panose="02000000000000000000" pitchFamily="2" charset="0"/>
                <a:cs typeface="Roboto Condensed Light" panose="02000000000000000000" pitchFamily="2" charset="0"/>
              </a:rPr>
              <a:t>is the commonest mode</a:t>
            </a:r>
          </a:p>
          <a:p>
            <a:pPr algn="just"/>
            <a:r>
              <a:rPr lang="en-US" sz="2400" b="0" i="0" u="none" strike="noStrike" baseline="0" dirty="0">
                <a:solidFill>
                  <a:srgbClr val="000000"/>
                </a:solidFill>
                <a:ea typeface="Roboto Condensed Light" panose="02000000000000000000" pitchFamily="2" charset="0"/>
                <a:cs typeface="Roboto Condensed Light" panose="02000000000000000000" pitchFamily="2" charset="0"/>
              </a:rPr>
              <a:t>However, the risk of transmission through sexual route </a:t>
            </a:r>
            <a:r>
              <a:rPr lang="en-IN" sz="2400" b="0" i="0" u="none" strike="noStrike" baseline="0" dirty="0">
                <a:solidFill>
                  <a:srgbClr val="000000"/>
                </a:solidFill>
                <a:ea typeface="Roboto Condensed Light" panose="02000000000000000000" pitchFamily="2" charset="0"/>
                <a:cs typeface="Roboto Condensed Light" panose="02000000000000000000" pitchFamily="2" charset="0"/>
              </a:rPr>
              <a:t>is minimal (0.1–1% per coitus)</a:t>
            </a:r>
          </a:p>
          <a:p>
            <a:pPr algn="just"/>
            <a:r>
              <a:rPr lang="en-US" sz="2400" b="1" i="0" u="none" strike="noStrike" baseline="0" dirty="0">
                <a:solidFill>
                  <a:srgbClr val="000000"/>
                </a:solidFill>
                <a:ea typeface="Roboto Condensed Light" panose="02000000000000000000" pitchFamily="2" charset="0"/>
                <a:cs typeface="Roboto Condensed Light" panose="02000000000000000000" pitchFamily="2" charset="0"/>
              </a:rPr>
              <a:t>Anal intercourse </a:t>
            </a:r>
            <a:r>
              <a:rPr lang="en-US" sz="2400" b="0" i="0" u="none" strike="noStrike" baseline="0" dirty="0">
                <a:solidFill>
                  <a:srgbClr val="000000"/>
                </a:solidFill>
                <a:ea typeface="Roboto Condensed Light" panose="02000000000000000000" pitchFamily="2" charset="0"/>
                <a:cs typeface="Roboto Condensed Light" panose="02000000000000000000" pitchFamily="2" charset="0"/>
              </a:rPr>
              <a:t>(among homosexual males or even male to female) has higher risk of transmission than </a:t>
            </a:r>
            <a:r>
              <a:rPr lang="en-IN" sz="2400" b="0" i="0" u="none" strike="noStrike" baseline="0" dirty="0">
                <a:solidFill>
                  <a:srgbClr val="000000"/>
                </a:solidFill>
                <a:ea typeface="Roboto Condensed Light" panose="02000000000000000000" pitchFamily="2" charset="0"/>
                <a:cs typeface="Roboto Condensed Light" panose="02000000000000000000" pitchFamily="2" charset="0"/>
              </a:rPr>
              <a:t>vaginal intercourse.</a:t>
            </a:r>
          </a:p>
          <a:p>
            <a:endParaRPr lang="en-IN" sz="2400" dirty="0"/>
          </a:p>
        </p:txBody>
      </p:sp>
      <p:sp>
        <p:nvSpPr>
          <p:cNvPr id="5" name="TextBox 4">
            <a:extLst>
              <a:ext uri="{FF2B5EF4-FFF2-40B4-BE49-F238E27FC236}">
                <a16:creationId xmlns:a16="http://schemas.microsoft.com/office/drawing/2014/main" id="{E73A4D3E-DD36-161E-571D-AE5136CD1EFE}"/>
              </a:ext>
            </a:extLst>
          </p:cNvPr>
          <p:cNvSpPr txBox="1"/>
          <p:nvPr/>
        </p:nvSpPr>
        <p:spPr>
          <a:xfrm>
            <a:off x="2237198" y="681037"/>
            <a:ext cx="6097712" cy="646331"/>
          </a:xfrm>
          <a:prstGeom prst="rect">
            <a:avLst/>
          </a:prstGeom>
          <a:noFill/>
        </p:spPr>
        <p:txBody>
          <a:bodyPr wrap="square">
            <a:spAutoFit/>
          </a:bodyPr>
          <a:lstStyle/>
          <a:p>
            <a:pPr algn="ctr"/>
            <a:r>
              <a:rPr lang="en-US" sz="3600" b="1" dirty="0">
                <a:solidFill>
                  <a:schemeClr val="tx1"/>
                </a:solidFill>
                <a:latin typeface="+mn-lt"/>
                <a:ea typeface="Roboto Condensed Light" panose="020B0604020202020204" charset="0"/>
              </a:rPr>
              <a:t>Transmission of HIV</a:t>
            </a:r>
            <a:endParaRPr lang="en-IN" sz="3600" dirty="0"/>
          </a:p>
        </p:txBody>
      </p:sp>
    </p:spTree>
    <p:extLst>
      <p:ext uri="{BB962C8B-B14F-4D97-AF65-F5344CB8AC3E}">
        <p14:creationId xmlns:p14="http://schemas.microsoft.com/office/powerpoint/2010/main" val="3623895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B7D2-36CC-1456-7524-5971C2E15B3E}"/>
              </a:ext>
            </a:extLst>
          </p:cNvPr>
          <p:cNvSpPr>
            <a:spLocks noGrp="1"/>
          </p:cNvSpPr>
          <p:nvPr>
            <p:ph type="title"/>
          </p:nvPr>
        </p:nvSpPr>
        <p:spPr>
          <a:xfrm>
            <a:off x="838200" y="681037"/>
            <a:ext cx="10515600" cy="1009651"/>
          </a:xfrm>
        </p:spPr>
        <p:txBody>
          <a:bodyPr/>
          <a:lstStyle/>
          <a:p>
            <a:r>
              <a:rPr lang="en-US" sz="4400" b="1" dirty="0">
                <a:solidFill>
                  <a:schemeClr val="bg1"/>
                </a:solidFill>
                <a:latin typeface="+mn-lt"/>
                <a:ea typeface="Roboto Condensed Light" panose="020B0604020202020204" charset="0"/>
              </a:rPr>
              <a:t>Mode of Transmission</a:t>
            </a:r>
            <a:endParaRPr lang="en-IN" dirty="0"/>
          </a:p>
        </p:txBody>
      </p:sp>
      <p:sp>
        <p:nvSpPr>
          <p:cNvPr id="3" name="Content Placeholder 2">
            <a:extLst>
              <a:ext uri="{FF2B5EF4-FFF2-40B4-BE49-F238E27FC236}">
                <a16:creationId xmlns:a16="http://schemas.microsoft.com/office/drawing/2014/main" id="{65BBABB8-C907-428B-D994-740A4D3512E5}"/>
              </a:ext>
            </a:extLst>
          </p:cNvPr>
          <p:cNvSpPr>
            <a:spLocks noGrp="1"/>
          </p:cNvSpPr>
          <p:nvPr>
            <p:ph idx="1"/>
          </p:nvPr>
        </p:nvSpPr>
        <p:spPr/>
        <p:txBody>
          <a:bodyPr>
            <a:normAutofit/>
          </a:bodyPr>
          <a:lstStyle/>
          <a:p>
            <a:pPr algn="just">
              <a:spcBef>
                <a:spcPts val="1200"/>
              </a:spcBef>
            </a:pPr>
            <a:r>
              <a:rPr lang="en-US" sz="2400" b="1" i="0" u="none" strike="noStrike" baseline="0" dirty="0">
                <a:ea typeface="Roboto Condensed Light" panose="02000000000000000000" pitchFamily="2" charset="0"/>
                <a:cs typeface="Roboto Condensed Light" panose="02000000000000000000" pitchFamily="2" charset="0"/>
              </a:rPr>
              <a:t>Blood transfusion </a:t>
            </a:r>
            <a:r>
              <a:rPr lang="en-US" sz="2400" b="0" i="0" u="none" strike="noStrike" baseline="0" dirty="0">
                <a:ea typeface="Roboto Condensed Light" panose="02000000000000000000" pitchFamily="2" charset="0"/>
                <a:cs typeface="Roboto Condensed Light" panose="02000000000000000000" pitchFamily="2" charset="0"/>
              </a:rPr>
              <a:t>is the least common mode of transmission (5%) but the risk of transmission is maximum </a:t>
            </a:r>
            <a:r>
              <a:rPr lang="en-IN" sz="2400" b="0" i="0" u="none" strike="noStrike" baseline="0" dirty="0">
                <a:ea typeface="Roboto Condensed Light" panose="02000000000000000000" pitchFamily="2" charset="0"/>
                <a:cs typeface="Roboto Condensed Light" panose="02000000000000000000" pitchFamily="2" charset="0"/>
              </a:rPr>
              <a:t>(90–95%)</a:t>
            </a:r>
          </a:p>
          <a:p>
            <a:pPr algn="just">
              <a:spcBef>
                <a:spcPts val="1200"/>
              </a:spcBef>
            </a:pPr>
            <a:r>
              <a:rPr lang="en-US" sz="2400" b="1" i="0" u="none" strike="noStrike" baseline="0" dirty="0">
                <a:ea typeface="Roboto Condensed Light" panose="02000000000000000000" pitchFamily="2" charset="0"/>
                <a:cs typeface="Roboto Condensed Light" panose="02000000000000000000" pitchFamily="2" charset="0"/>
              </a:rPr>
              <a:t>Percutaneous/mucosal </a:t>
            </a:r>
            <a:r>
              <a:rPr lang="en-US" sz="2400" b="0" i="0" u="none" strike="noStrike" baseline="0" dirty="0">
                <a:ea typeface="Roboto Condensed Light" panose="02000000000000000000" pitchFamily="2" charset="0"/>
                <a:cs typeface="Roboto Condensed Light" panose="02000000000000000000" pitchFamily="2" charset="0"/>
              </a:rPr>
              <a:t>transmission modes such as needle stick injury, injection drug abuse and sharing razors or tattooing or splashes of infected blood on eyes, etc. are among the less effective modes of transmission</a:t>
            </a:r>
            <a:endParaRPr lang="en-IN" sz="2400" dirty="0">
              <a:ea typeface="Roboto Condensed Light" panose="02000000000000000000" pitchFamily="2" charset="0"/>
              <a:cs typeface="Roboto Condensed Light" panose="02000000000000000000" pitchFamily="2" charset="0"/>
            </a:endParaRPr>
          </a:p>
          <a:p>
            <a:pPr algn="just">
              <a:spcBef>
                <a:spcPts val="1200"/>
              </a:spcBef>
            </a:pPr>
            <a:r>
              <a:rPr lang="en-US" sz="2400" b="1" i="0" u="none" strike="noStrike" baseline="0" dirty="0">
                <a:ea typeface="Roboto Condensed Light" panose="02000000000000000000" pitchFamily="2" charset="0"/>
                <a:cs typeface="Roboto Condensed Light" panose="02000000000000000000" pitchFamily="2" charset="0"/>
              </a:rPr>
              <a:t>Perinatal mode: </a:t>
            </a:r>
            <a:r>
              <a:rPr lang="en-US" sz="2400" b="0" i="0" u="none" strike="noStrike" baseline="0" dirty="0">
                <a:ea typeface="Roboto Condensed Light" panose="02000000000000000000" pitchFamily="2" charset="0"/>
                <a:cs typeface="Roboto Condensed Light" panose="02000000000000000000" pitchFamily="2" charset="0"/>
              </a:rPr>
              <a:t>In the absence of any intervention, the risk of transmission from mother to fetus is </a:t>
            </a:r>
            <a:r>
              <a:rPr lang="en-IN" sz="2400" b="0" i="0" u="none" strike="noStrike" baseline="0" dirty="0">
                <a:ea typeface="Roboto Condensed Light" panose="02000000000000000000" pitchFamily="2" charset="0"/>
                <a:cs typeface="Roboto Condensed Light" panose="02000000000000000000" pitchFamily="2" charset="0"/>
              </a:rPr>
              <a:t>about 20–40%</a:t>
            </a:r>
          </a:p>
          <a:p>
            <a:pPr algn="just">
              <a:spcBef>
                <a:spcPts val="1200"/>
              </a:spcBef>
            </a:pPr>
            <a:r>
              <a:rPr lang="en-US" sz="2400" b="1" i="0" u="none" strike="noStrike" baseline="0" dirty="0">
                <a:ea typeface="Roboto Condensed Light" panose="02000000000000000000" pitchFamily="2" charset="0"/>
                <a:cs typeface="Roboto Condensed Light" panose="02000000000000000000" pitchFamily="2" charset="0"/>
              </a:rPr>
              <a:t>Viral load </a:t>
            </a:r>
            <a:r>
              <a:rPr lang="en-US" sz="2400" b="0" i="0" u="none" strike="noStrike" baseline="0" dirty="0">
                <a:ea typeface="Roboto Condensed Light" panose="02000000000000000000" pitchFamily="2" charset="0"/>
                <a:cs typeface="Roboto Condensed Light" panose="02000000000000000000" pitchFamily="2" charset="0"/>
              </a:rPr>
              <a:t>is maximum in blood, genital secretions, and CSF; variable in breast milk and saliva; zero to minimal in other body fluids or urine</a:t>
            </a:r>
            <a:endParaRPr lang="en-IN" sz="2400" dirty="0">
              <a:ea typeface="Roboto Condensed Light" panose="02000000000000000000" pitchFamily="2" charset="0"/>
              <a:cs typeface="Roboto Condensed Light" panose="02000000000000000000" pitchFamily="2" charset="0"/>
            </a:endParaRPr>
          </a:p>
          <a:p>
            <a:endParaRPr lang="en-IN" sz="2400" dirty="0"/>
          </a:p>
        </p:txBody>
      </p:sp>
      <p:sp>
        <p:nvSpPr>
          <p:cNvPr id="5" name="TextBox 4">
            <a:extLst>
              <a:ext uri="{FF2B5EF4-FFF2-40B4-BE49-F238E27FC236}">
                <a16:creationId xmlns:a16="http://schemas.microsoft.com/office/drawing/2014/main" id="{7E8450C2-5C15-35CF-35CB-81D40C7890C0}"/>
              </a:ext>
            </a:extLst>
          </p:cNvPr>
          <p:cNvSpPr txBox="1"/>
          <p:nvPr/>
        </p:nvSpPr>
        <p:spPr>
          <a:xfrm>
            <a:off x="2072811" y="816530"/>
            <a:ext cx="7759557" cy="646331"/>
          </a:xfrm>
          <a:prstGeom prst="rect">
            <a:avLst/>
          </a:prstGeom>
          <a:noFill/>
        </p:spPr>
        <p:txBody>
          <a:bodyPr wrap="square">
            <a:spAutoFit/>
          </a:bodyPr>
          <a:lstStyle/>
          <a:p>
            <a:pPr algn="ctr"/>
            <a:r>
              <a:rPr lang="en-US" sz="3600" b="1" dirty="0">
                <a:solidFill>
                  <a:schemeClr val="tx1"/>
                </a:solidFill>
                <a:latin typeface="+mn-lt"/>
                <a:ea typeface="Roboto Condensed Light" panose="020B0604020202020204" charset="0"/>
              </a:rPr>
              <a:t>Transmission of HIV</a:t>
            </a:r>
            <a:endParaRPr lang="en-IN" sz="3600" dirty="0"/>
          </a:p>
        </p:txBody>
      </p:sp>
    </p:spTree>
    <p:extLst>
      <p:ext uri="{BB962C8B-B14F-4D97-AF65-F5344CB8AC3E}">
        <p14:creationId xmlns:p14="http://schemas.microsoft.com/office/powerpoint/2010/main" val="302153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2">
            <a:extLst>
              <a:ext uri="{FF2B5EF4-FFF2-40B4-BE49-F238E27FC236}">
                <a16:creationId xmlns:a16="http://schemas.microsoft.com/office/drawing/2014/main" id="{52C69620-EFD7-0D23-F891-46DA54AF8FCD}"/>
              </a:ext>
            </a:extLst>
          </p:cNvPr>
          <p:cNvGrpSpPr>
            <a:grpSpLocks/>
          </p:cNvGrpSpPr>
          <p:nvPr/>
        </p:nvGrpSpPr>
        <p:grpSpPr bwMode="auto">
          <a:xfrm>
            <a:off x="2460661" y="1726914"/>
            <a:ext cx="6858000" cy="4370388"/>
            <a:chOff x="0" y="144"/>
            <a:chExt cx="5760" cy="3896"/>
          </a:xfrm>
        </p:grpSpPr>
        <p:grpSp>
          <p:nvGrpSpPr>
            <p:cNvPr id="50" name="Group 3">
              <a:extLst>
                <a:ext uri="{FF2B5EF4-FFF2-40B4-BE49-F238E27FC236}">
                  <a16:creationId xmlns:a16="http://schemas.microsoft.com/office/drawing/2014/main" id="{96AD7CD5-BD58-DA09-BE8F-67027967DCCA}"/>
                </a:ext>
              </a:extLst>
            </p:cNvPr>
            <p:cNvGrpSpPr>
              <a:grpSpLocks/>
            </p:cNvGrpSpPr>
            <p:nvPr/>
          </p:nvGrpSpPr>
          <p:grpSpPr bwMode="auto">
            <a:xfrm>
              <a:off x="3046" y="1219"/>
              <a:ext cx="748" cy="827"/>
              <a:chOff x="2875" y="1069"/>
              <a:chExt cx="846" cy="1141"/>
            </a:xfrm>
          </p:grpSpPr>
          <p:sp>
            <p:nvSpPr>
              <p:cNvPr id="88" name="Freeform 4">
                <a:extLst>
                  <a:ext uri="{FF2B5EF4-FFF2-40B4-BE49-F238E27FC236}">
                    <a16:creationId xmlns:a16="http://schemas.microsoft.com/office/drawing/2014/main" id="{51573FEA-7914-9273-B30D-23AC1A3AD5AE}"/>
                  </a:ext>
                </a:extLst>
              </p:cNvPr>
              <p:cNvSpPr>
                <a:spLocks/>
              </p:cNvSpPr>
              <p:nvPr/>
            </p:nvSpPr>
            <p:spPr bwMode="auto">
              <a:xfrm>
                <a:off x="2875" y="1406"/>
                <a:ext cx="838" cy="804"/>
              </a:xfrm>
              <a:custGeom>
                <a:avLst/>
                <a:gdLst>
                  <a:gd name="T0" fmla="*/ 0 w 838"/>
                  <a:gd name="T1" fmla="*/ 424 h 804"/>
                  <a:gd name="T2" fmla="*/ 838 w 838"/>
                  <a:gd name="T3" fmla="*/ 0 h 804"/>
                  <a:gd name="T4" fmla="*/ 838 w 838"/>
                  <a:gd name="T5" fmla="*/ 381 h 804"/>
                  <a:gd name="T6" fmla="*/ 0 w 838"/>
                  <a:gd name="T7" fmla="*/ 804 h 804"/>
                  <a:gd name="T8" fmla="*/ 0 w 838"/>
                  <a:gd name="T9" fmla="*/ 424 h 804"/>
                  <a:gd name="T10" fmla="*/ 0 60000 65536"/>
                  <a:gd name="T11" fmla="*/ 0 60000 65536"/>
                  <a:gd name="T12" fmla="*/ 0 60000 65536"/>
                  <a:gd name="T13" fmla="*/ 0 60000 65536"/>
                  <a:gd name="T14" fmla="*/ 0 60000 65536"/>
                  <a:gd name="T15" fmla="*/ 0 w 838"/>
                  <a:gd name="T16" fmla="*/ 0 h 804"/>
                  <a:gd name="T17" fmla="*/ 838 w 838"/>
                  <a:gd name="T18" fmla="*/ 804 h 804"/>
                </a:gdLst>
                <a:ahLst/>
                <a:cxnLst>
                  <a:cxn ang="T10">
                    <a:pos x="T0" y="T1"/>
                  </a:cxn>
                  <a:cxn ang="T11">
                    <a:pos x="T2" y="T3"/>
                  </a:cxn>
                  <a:cxn ang="T12">
                    <a:pos x="T4" y="T5"/>
                  </a:cxn>
                  <a:cxn ang="T13">
                    <a:pos x="T6" y="T7"/>
                  </a:cxn>
                  <a:cxn ang="T14">
                    <a:pos x="T8" y="T9"/>
                  </a:cxn>
                </a:cxnLst>
                <a:rect l="T15" t="T16" r="T17" b="T18"/>
                <a:pathLst>
                  <a:path w="838" h="804">
                    <a:moveTo>
                      <a:pt x="0" y="424"/>
                    </a:moveTo>
                    <a:lnTo>
                      <a:pt x="838" y="0"/>
                    </a:lnTo>
                    <a:lnTo>
                      <a:pt x="838" y="381"/>
                    </a:lnTo>
                    <a:lnTo>
                      <a:pt x="0" y="804"/>
                    </a:lnTo>
                    <a:lnTo>
                      <a:pt x="0" y="424"/>
                    </a:lnTo>
                    <a:close/>
                  </a:path>
                </a:pathLst>
              </a:custGeom>
              <a:solidFill>
                <a:srgbClr val="808000"/>
              </a:solidFill>
              <a:ln w="9525">
                <a:solidFill>
                  <a:schemeClr val="hlink"/>
                </a:solidFill>
                <a:round/>
                <a:headEnd/>
                <a:tailEnd/>
              </a:ln>
            </p:spPr>
            <p:txBody>
              <a:bodyPr/>
              <a:lstStyle/>
              <a:p>
                <a:endParaRPr lang="en-IN"/>
              </a:p>
            </p:txBody>
          </p:sp>
          <p:sp>
            <p:nvSpPr>
              <p:cNvPr id="89" name="Freeform 5">
                <a:extLst>
                  <a:ext uri="{FF2B5EF4-FFF2-40B4-BE49-F238E27FC236}">
                    <a16:creationId xmlns:a16="http://schemas.microsoft.com/office/drawing/2014/main" id="{93BB8724-D5A7-20D0-19D7-37C0E10F9A0C}"/>
                  </a:ext>
                </a:extLst>
              </p:cNvPr>
              <p:cNvSpPr>
                <a:spLocks/>
              </p:cNvSpPr>
              <p:nvPr/>
            </p:nvSpPr>
            <p:spPr bwMode="auto">
              <a:xfrm>
                <a:off x="2875" y="1371"/>
                <a:ext cx="846" cy="459"/>
              </a:xfrm>
              <a:custGeom>
                <a:avLst/>
                <a:gdLst>
                  <a:gd name="T0" fmla="*/ 579 w 846"/>
                  <a:gd name="T1" fmla="*/ 0 h 459"/>
                  <a:gd name="T2" fmla="*/ 605 w 846"/>
                  <a:gd name="T3" fmla="*/ 9 h 459"/>
                  <a:gd name="T4" fmla="*/ 639 w 846"/>
                  <a:gd name="T5" fmla="*/ 9 h 459"/>
                  <a:gd name="T6" fmla="*/ 665 w 846"/>
                  <a:gd name="T7" fmla="*/ 9 h 459"/>
                  <a:gd name="T8" fmla="*/ 700 w 846"/>
                  <a:gd name="T9" fmla="*/ 18 h 459"/>
                  <a:gd name="T10" fmla="*/ 725 w 846"/>
                  <a:gd name="T11" fmla="*/ 18 h 459"/>
                  <a:gd name="T12" fmla="*/ 751 w 846"/>
                  <a:gd name="T13" fmla="*/ 26 h 459"/>
                  <a:gd name="T14" fmla="*/ 786 w 846"/>
                  <a:gd name="T15" fmla="*/ 26 h 459"/>
                  <a:gd name="T16" fmla="*/ 812 w 846"/>
                  <a:gd name="T17" fmla="*/ 26 h 459"/>
                  <a:gd name="T18" fmla="*/ 846 w 846"/>
                  <a:gd name="T19" fmla="*/ 35 h 459"/>
                  <a:gd name="T20" fmla="*/ 0 w 846"/>
                  <a:gd name="T21" fmla="*/ 459 h 459"/>
                  <a:gd name="T22" fmla="*/ 579 w 846"/>
                  <a:gd name="T23" fmla="*/ 0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6"/>
                  <a:gd name="T37" fmla="*/ 0 h 459"/>
                  <a:gd name="T38" fmla="*/ 846 w 846"/>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6" h="459">
                    <a:moveTo>
                      <a:pt x="579" y="0"/>
                    </a:moveTo>
                    <a:lnTo>
                      <a:pt x="605" y="9"/>
                    </a:lnTo>
                    <a:lnTo>
                      <a:pt x="639" y="9"/>
                    </a:lnTo>
                    <a:lnTo>
                      <a:pt x="665" y="9"/>
                    </a:lnTo>
                    <a:lnTo>
                      <a:pt x="700" y="18"/>
                    </a:lnTo>
                    <a:lnTo>
                      <a:pt x="725" y="18"/>
                    </a:lnTo>
                    <a:lnTo>
                      <a:pt x="751" y="26"/>
                    </a:lnTo>
                    <a:lnTo>
                      <a:pt x="786" y="26"/>
                    </a:lnTo>
                    <a:lnTo>
                      <a:pt x="812" y="26"/>
                    </a:lnTo>
                    <a:lnTo>
                      <a:pt x="846" y="35"/>
                    </a:lnTo>
                    <a:lnTo>
                      <a:pt x="0" y="459"/>
                    </a:lnTo>
                    <a:lnTo>
                      <a:pt x="57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90" name="Freeform 6">
                <a:extLst>
                  <a:ext uri="{FF2B5EF4-FFF2-40B4-BE49-F238E27FC236}">
                    <a16:creationId xmlns:a16="http://schemas.microsoft.com/office/drawing/2014/main" id="{5B13839C-1A09-A4FC-A89D-5B02EFB53AED}"/>
                  </a:ext>
                </a:extLst>
              </p:cNvPr>
              <p:cNvSpPr>
                <a:spLocks/>
              </p:cNvSpPr>
              <p:nvPr/>
            </p:nvSpPr>
            <p:spPr bwMode="auto">
              <a:xfrm>
                <a:off x="3385" y="1138"/>
                <a:ext cx="190" cy="242"/>
              </a:xfrm>
              <a:custGeom>
                <a:avLst/>
                <a:gdLst>
                  <a:gd name="T0" fmla="*/ 0 w 22"/>
                  <a:gd name="T1" fmla="*/ 0 h 28"/>
                  <a:gd name="T2" fmla="*/ 2147483646 w 22"/>
                  <a:gd name="T3" fmla="*/ 0 h 28"/>
                  <a:gd name="T4" fmla="*/ 2147483646 w 22"/>
                  <a:gd name="T5" fmla="*/ 2147483646 h 28"/>
                  <a:gd name="T6" fmla="*/ 0 60000 65536"/>
                  <a:gd name="T7" fmla="*/ 0 60000 65536"/>
                  <a:gd name="T8" fmla="*/ 0 60000 65536"/>
                  <a:gd name="T9" fmla="*/ 0 w 22"/>
                  <a:gd name="T10" fmla="*/ 0 h 28"/>
                  <a:gd name="T11" fmla="*/ 22 w 22"/>
                  <a:gd name="T12" fmla="*/ 28 h 28"/>
                </a:gdLst>
                <a:ahLst/>
                <a:cxnLst>
                  <a:cxn ang="T6">
                    <a:pos x="T0" y="T1"/>
                  </a:cxn>
                  <a:cxn ang="T7">
                    <a:pos x="T2" y="T3"/>
                  </a:cxn>
                  <a:cxn ang="T8">
                    <a:pos x="T4" y="T5"/>
                  </a:cxn>
                </a:cxnLst>
                <a:rect l="T9" t="T10" r="T11" b="T12"/>
                <a:pathLst>
                  <a:path w="22" h="28">
                    <a:moveTo>
                      <a:pt x="0" y="0"/>
                    </a:moveTo>
                    <a:lnTo>
                      <a:pt x="13" y="0"/>
                    </a:lnTo>
                    <a:lnTo>
                      <a:pt x="22" y="28"/>
                    </a:lnTo>
                  </a:path>
                </a:pathLst>
              </a:custGeom>
              <a:noFill/>
              <a:ln w="14288">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91" name="Rectangle 7">
                <a:extLst>
                  <a:ext uri="{FF2B5EF4-FFF2-40B4-BE49-F238E27FC236}">
                    <a16:creationId xmlns:a16="http://schemas.microsoft.com/office/drawing/2014/main" id="{C66F3D49-9FD7-106C-3334-C4522F3E7D00}"/>
                  </a:ext>
                </a:extLst>
              </p:cNvPr>
              <p:cNvSpPr>
                <a:spLocks noChangeArrowheads="1"/>
              </p:cNvSpPr>
              <p:nvPr/>
            </p:nvSpPr>
            <p:spPr bwMode="auto">
              <a:xfrm>
                <a:off x="3160" y="1069"/>
                <a:ext cx="302"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latin typeface="Times New Roman" panose="02020603050405020304" pitchFamily="18" charset="0"/>
                  </a:rPr>
                  <a:t>1.8</a:t>
                </a:r>
              </a:p>
            </p:txBody>
          </p:sp>
        </p:grpSp>
        <p:sp>
          <p:nvSpPr>
            <p:cNvPr id="51" name="Freeform 8">
              <a:extLst>
                <a:ext uri="{FF2B5EF4-FFF2-40B4-BE49-F238E27FC236}">
                  <a16:creationId xmlns:a16="http://schemas.microsoft.com/office/drawing/2014/main" id="{5BCEBFD0-839C-E01A-539B-CD463123B06F}"/>
                </a:ext>
              </a:extLst>
            </p:cNvPr>
            <p:cNvSpPr>
              <a:spLocks/>
            </p:cNvSpPr>
            <p:nvPr/>
          </p:nvSpPr>
          <p:spPr bwMode="auto">
            <a:xfrm>
              <a:off x="3125" y="1508"/>
              <a:ext cx="1062" cy="314"/>
            </a:xfrm>
            <a:custGeom>
              <a:avLst/>
              <a:gdLst>
                <a:gd name="T0" fmla="*/ 498 w 1088"/>
                <a:gd name="T1" fmla="*/ 0 h 424"/>
                <a:gd name="T2" fmla="*/ 512 w 1088"/>
                <a:gd name="T3" fmla="*/ 0 h 424"/>
                <a:gd name="T4" fmla="*/ 527 w 1088"/>
                <a:gd name="T5" fmla="*/ 1 h 424"/>
                <a:gd name="T6" fmla="*/ 548 w 1088"/>
                <a:gd name="T7" fmla="*/ 1 h 424"/>
                <a:gd name="T8" fmla="*/ 563 w 1088"/>
                <a:gd name="T9" fmla="*/ 1 h 424"/>
                <a:gd name="T10" fmla="*/ 578 w 1088"/>
                <a:gd name="T11" fmla="*/ 1 h 424"/>
                <a:gd name="T12" fmla="*/ 593 w 1088"/>
                <a:gd name="T13" fmla="*/ 1 h 424"/>
                <a:gd name="T14" fmla="*/ 609 w 1088"/>
                <a:gd name="T15" fmla="*/ 1 h 424"/>
                <a:gd name="T16" fmla="*/ 625 w 1088"/>
                <a:gd name="T17" fmla="*/ 1 h 424"/>
                <a:gd name="T18" fmla="*/ 640 w 1088"/>
                <a:gd name="T19" fmla="*/ 1 h 424"/>
                <a:gd name="T20" fmla="*/ 0 w 1088"/>
                <a:gd name="T21" fmla="*/ 1 h 424"/>
                <a:gd name="T22" fmla="*/ 498 w 1088"/>
                <a:gd name="T23" fmla="*/ 0 h 4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8"/>
                <a:gd name="T37" fmla="*/ 0 h 424"/>
                <a:gd name="T38" fmla="*/ 1088 w 1088"/>
                <a:gd name="T39" fmla="*/ 424 h 4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8" h="424">
                  <a:moveTo>
                    <a:pt x="846" y="0"/>
                  </a:moveTo>
                  <a:lnTo>
                    <a:pt x="872" y="0"/>
                  </a:lnTo>
                  <a:lnTo>
                    <a:pt x="898" y="9"/>
                  </a:lnTo>
                  <a:lnTo>
                    <a:pt x="932" y="9"/>
                  </a:lnTo>
                  <a:lnTo>
                    <a:pt x="958" y="17"/>
                  </a:lnTo>
                  <a:lnTo>
                    <a:pt x="984" y="17"/>
                  </a:lnTo>
                  <a:lnTo>
                    <a:pt x="1010" y="26"/>
                  </a:lnTo>
                  <a:lnTo>
                    <a:pt x="1036" y="26"/>
                  </a:lnTo>
                  <a:lnTo>
                    <a:pt x="1062" y="35"/>
                  </a:lnTo>
                  <a:lnTo>
                    <a:pt x="1088" y="35"/>
                  </a:lnTo>
                  <a:lnTo>
                    <a:pt x="0" y="424"/>
                  </a:lnTo>
                  <a:lnTo>
                    <a:pt x="846"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2" name="Freeform 9">
              <a:extLst>
                <a:ext uri="{FF2B5EF4-FFF2-40B4-BE49-F238E27FC236}">
                  <a16:creationId xmlns:a16="http://schemas.microsoft.com/office/drawing/2014/main" id="{93E71342-CAB1-3774-E15D-029F9D8BE29D}"/>
                </a:ext>
              </a:extLst>
            </p:cNvPr>
            <p:cNvSpPr>
              <a:spLocks/>
            </p:cNvSpPr>
            <p:nvPr/>
          </p:nvSpPr>
          <p:spPr bwMode="auto">
            <a:xfrm>
              <a:off x="3189" y="1536"/>
              <a:ext cx="963" cy="535"/>
            </a:xfrm>
            <a:custGeom>
              <a:avLst/>
              <a:gdLst>
                <a:gd name="T0" fmla="*/ 0 w 1088"/>
                <a:gd name="T1" fmla="*/ 1 h 769"/>
                <a:gd name="T2" fmla="*/ 73 w 1088"/>
                <a:gd name="T3" fmla="*/ 0 h 769"/>
                <a:gd name="T4" fmla="*/ 73 w 1088"/>
                <a:gd name="T5" fmla="*/ 1 h 769"/>
                <a:gd name="T6" fmla="*/ 0 w 1088"/>
                <a:gd name="T7" fmla="*/ 1 h 769"/>
                <a:gd name="T8" fmla="*/ 0 w 1088"/>
                <a:gd name="T9" fmla="*/ 1 h 769"/>
                <a:gd name="T10" fmla="*/ 0 60000 65536"/>
                <a:gd name="T11" fmla="*/ 0 60000 65536"/>
                <a:gd name="T12" fmla="*/ 0 60000 65536"/>
                <a:gd name="T13" fmla="*/ 0 60000 65536"/>
                <a:gd name="T14" fmla="*/ 0 60000 65536"/>
                <a:gd name="T15" fmla="*/ 0 w 1088"/>
                <a:gd name="T16" fmla="*/ 0 h 769"/>
                <a:gd name="T17" fmla="*/ 1088 w 1088"/>
                <a:gd name="T18" fmla="*/ 769 h 769"/>
              </a:gdLst>
              <a:ahLst/>
              <a:cxnLst>
                <a:cxn ang="T10">
                  <a:pos x="T0" y="T1"/>
                </a:cxn>
                <a:cxn ang="T11">
                  <a:pos x="T2" y="T3"/>
                </a:cxn>
                <a:cxn ang="T12">
                  <a:pos x="T4" y="T5"/>
                </a:cxn>
                <a:cxn ang="T13">
                  <a:pos x="T6" y="T7"/>
                </a:cxn>
                <a:cxn ang="T14">
                  <a:pos x="T8" y="T9"/>
                </a:cxn>
              </a:cxnLst>
              <a:rect l="T15" t="T16" r="T17" b="T18"/>
              <a:pathLst>
                <a:path w="1088" h="769">
                  <a:moveTo>
                    <a:pt x="0" y="389"/>
                  </a:moveTo>
                  <a:lnTo>
                    <a:pt x="1088" y="0"/>
                  </a:lnTo>
                  <a:lnTo>
                    <a:pt x="1088" y="380"/>
                  </a:lnTo>
                  <a:lnTo>
                    <a:pt x="0" y="769"/>
                  </a:lnTo>
                  <a:lnTo>
                    <a:pt x="0" y="389"/>
                  </a:lnTo>
                  <a:close/>
                </a:path>
              </a:pathLst>
            </a:custGeom>
            <a:solidFill>
              <a:srgbClr val="800080"/>
            </a:solidFill>
            <a:ln w="9525">
              <a:solidFill>
                <a:schemeClr val="hlink"/>
              </a:solidFill>
              <a:round/>
              <a:headEnd/>
              <a:tailEnd/>
            </a:ln>
          </p:spPr>
          <p:txBody>
            <a:bodyPr/>
            <a:lstStyle/>
            <a:p>
              <a:endParaRPr lang="en-IN"/>
            </a:p>
          </p:txBody>
        </p:sp>
        <p:sp>
          <p:nvSpPr>
            <p:cNvPr id="53" name="Freeform 10">
              <a:extLst>
                <a:ext uri="{FF2B5EF4-FFF2-40B4-BE49-F238E27FC236}">
                  <a16:creationId xmlns:a16="http://schemas.microsoft.com/office/drawing/2014/main" id="{8668EBDA-0EC3-5FDB-8F70-EFAB848215D8}"/>
                </a:ext>
              </a:extLst>
            </p:cNvPr>
            <p:cNvSpPr>
              <a:spLocks/>
            </p:cNvSpPr>
            <p:nvPr/>
          </p:nvSpPr>
          <p:spPr bwMode="auto">
            <a:xfrm>
              <a:off x="4061" y="1376"/>
              <a:ext cx="76" cy="168"/>
            </a:xfrm>
            <a:custGeom>
              <a:avLst/>
              <a:gdLst>
                <a:gd name="T0" fmla="*/ 2147483646 w 10"/>
                <a:gd name="T1" fmla="*/ 0 h 28"/>
                <a:gd name="T2" fmla="*/ 2147483646 w 10"/>
                <a:gd name="T3" fmla="*/ 2147483646 h 28"/>
                <a:gd name="T4" fmla="*/ 0 w 10"/>
                <a:gd name="T5" fmla="*/ 2147483646 h 28"/>
                <a:gd name="T6" fmla="*/ 0 60000 65536"/>
                <a:gd name="T7" fmla="*/ 0 60000 65536"/>
                <a:gd name="T8" fmla="*/ 0 60000 65536"/>
                <a:gd name="T9" fmla="*/ 0 w 10"/>
                <a:gd name="T10" fmla="*/ 0 h 28"/>
                <a:gd name="T11" fmla="*/ 10 w 10"/>
                <a:gd name="T12" fmla="*/ 28 h 28"/>
              </a:gdLst>
              <a:ahLst/>
              <a:cxnLst>
                <a:cxn ang="T6">
                  <a:pos x="T0" y="T1"/>
                </a:cxn>
                <a:cxn ang="T7">
                  <a:pos x="T2" y="T3"/>
                </a:cxn>
                <a:cxn ang="T8">
                  <a:pos x="T4" y="T5"/>
                </a:cxn>
              </a:cxnLst>
              <a:rect l="T9" t="T10" r="T11" b="T12"/>
              <a:pathLst>
                <a:path w="10" h="28">
                  <a:moveTo>
                    <a:pt x="10" y="0"/>
                  </a:moveTo>
                  <a:lnTo>
                    <a:pt x="10" y="13"/>
                  </a:lnTo>
                  <a:lnTo>
                    <a:pt x="0" y="28"/>
                  </a:lnTo>
                </a:path>
              </a:pathLst>
            </a:custGeom>
            <a:noFill/>
            <a:ln w="14288">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54" name="Rectangle 11">
              <a:extLst>
                <a:ext uri="{FF2B5EF4-FFF2-40B4-BE49-F238E27FC236}">
                  <a16:creationId xmlns:a16="http://schemas.microsoft.com/office/drawing/2014/main" id="{71CE56F0-4A5C-8277-E937-3DE9DC2C4AA4}"/>
                </a:ext>
              </a:extLst>
            </p:cNvPr>
            <p:cNvSpPr>
              <a:spLocks noChangeArrowheads="1"/>
            </p:cNvSpPr>
            <p:nvPr/>
          </p:nvSpPr>
          <p:spPr bwMode="auto">
            <a:xfrm>
              <a:off x="4032" y="1212"/>
              <a:ext cx="26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latin typeface="Times New Roman" panose="02020603050405020304" pitchFamily="18" charset="0"/>
                </a:rPr>
                <a:t>1.9</a:t>
              </a:r>
            </a:p>
          </p:txBody>
        </p:sp>
        <p:sp>
          <p:nvSpPr>
            <p:cNvPr id="55" name="Freeform 12">
              <a:extLst>
                <a:ext uri="{FF2B5EF4-FFF2-40B4-BE49-F238E27FC236}">
                  <a16:creationId xmlns:a16="http://schemas.microsoft.com/office/drawing/2014/main" id="{E0696926-6C06-0A93-D9CF-FCC056837115}"/>
                </a:ext>
              </a:extLst>
            </p:cNvPr>
            <p:cNvSpPr>
              <a:spLocks/>
            </p:cNvSpPr>
            <p:nvPr/>
          </p:nvSpPr>
          <p:spPr bwMode="auto">
            <a:xfrm>
              <a:off x="4363" y="1492"/>
              <a:ext cx="122" cy="144"/>
            </a:xfrm>
            <a:custGeom>
              <a:avLst/>
              <a:gdLst>
                <a:gd name="T0" fmla="*/ 2147483646 w 16"/>
                <a:gd name="T1" fmla="*/ 0 h 23"/>
                <a:gd name="T2" fmla="*/ 2147483646 w 16"/>
                <a:gd name="T3" fmla="*/ 0 h 23"/>
                <a:gd name="T4" fmla="*/ 0 w 16"/>
                <a:gd name="T5" fmla="*/ 2147483646 h 23"/>
                <a:gd name="T6" fmla="*/ 0 60000 65536"/>
                <a:gd name="T7" fmla="*/ 0 60000 65536"/>
                <a:gd name="T8" fmla="*/ 0 60000 65536"/>
                <a:gd name="T9" fmla="*/ 0 w 16"/>
                <a:gd name="T10" fmla="*/ 0 h 23"/>
                <a:gd name="T11" fmla="*/ 16 w 16"/>
                <a:gd name="T12" fmla="*/ 23 h 23"/>
              </a:gdLst>
              <a:ahLst/>
              <a:cxnLst>
                <a:cxn ang="T6">
                  <a:pos x="T0" y="T1"/>
                </a:cxn>
                <a:cxn ang="T7">
                  <a:pos x="T2" y="T3"/>
                </a:cxn>
                <a:cxn ang="T8">
                  <a:pos x="T4" y="T5"/>
                </a:cxn>
              </a:cxnLst>
              <a:rect l="T9" t="T10" r="T11" b="T12"/>
              <a:pathLst>
                <a:path w="16" h="23">
                  <a:moveTo>
                    <a:pt x="16" y="0"/>
                  </a:moveTo>
                  <a:lnTo>
                    <a:pt x="3" y="0"/>
                  </a:lnTo>
                  <a:lnTo>
                    <a:pt x="0" y="23"/>
                  </a:lnTo>
                </a:path>
              </a:pathLst>
            </a:custGeom>
            <a:noFill/>
            <a:ln w="14288">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nvGrpSpPr>
            <p:cNvPr id="56" name="Group 13">
              <a:extLst>
                <a:ext uri="{FF2B5EF4-FFF2-40B4-BE49-F238E27FC236}">
                  <a16:creationId xmlns:a16="http://schemas.microsoft.com/office/drawing/2014/main" id="{AFA43E60-7818-0DF3-AAA5-5F67502283FF}"/>
                </a:ext>
              </a:extLst>
            </p:cNvPr>
            <p:cNvGrpSpPr>
              <a:grpSpLocks/>
            </p:cNvGrpSpPr>
            <p:nvPr/>
          </p:nvGrpSpPr>
          <p:grpSpPr bwMode="auto">
            <a:xfrm>
              <a:off x="3232" y="1398"/>
              <a:ext cx="1512" cy="734"/>
              <a:chOff x="3177" y="1164"/>
              <a:chExt cx="1707" cy="1012"/>
            </a:xfrm>
          </p:grpSpPr>
          <p:sp>
            <p:nvSpPr>
              <p:cNvPr id="85" name="Freeform 14">
                <a:extLst>
                  <a:ext uri="{FF2B5EF4-FFF2-40B4-BE49-F238E27FC236}">
                    <a16:creationId xmlns:a16="http://schemas.microsoft.com/office/drawing/2014/main" id="{7716EFA6-FCD6-4652-E5D6-466249F1B0D6}"/>
                  </a:ext>
                </a:extLst>
              </p:cNvPr>
              <p:cNvSpPr>
                <a:spLocks/>
              </p:cNvSpPr>
              <p:nvPr/>
            </p:nvSpPr>
            <p:spPr bwMode="auto">
              <a:xfrm>
                <a:off x="3177" y="1467"/>
                <a:ext cx="1330" cy="709"/>
              </a:xfrm>
              <a:custGeom>
                <a:avLst/>
                <a:gdLst>
                  <a:gd name="T0" fmla="*/ 0 w 1330"/>
                  <a:gd name="T1" fmla="*/ 328 h 709"/>
                  <a:gd name="T2" fmla="*/ 1330 w 1330"/>
                  <a:gd name="T3" fmla="*/ 0 h 709"/>
                  <a:gd name="T4" fmla="*/ 1330 w 1330"/>
                  <a:gd name="T5" fmla="*/ 380 h 709"/>
                  <a:gd name="T6" fmla="*/ 0 w 1330"/>
                  <a:gd name="T7" fmla="*/ 709 h 709"/>
                  <a:gd name="T8" fmla="*/ 0 w 1330"/>
                  <a:gd name="T9" fmla="*/ 328 h 709"/>
                  <a:gd name="T10" fmla="*/ 0 60000 65536"/>
                  <a:gd name="T11" fmla="*/ 0 60000 65536"/>
                  <a:gd name="T12" fmla="*/ 0 60000 65536"/>
                  <a:gd name="T13" fmla="*/ 0 60000 65536"/>
                  <a:gd name="T14" fmla="*/ 0 60000 65536"/>
                  <a:gd name="T15" fmla="*/ 0 w 1330"/>
                  <a:gd name="T16" fmla="*/ 0 h 709"/>
                  <a:gd name="T17" fmla="*/ 1330 w 1330"/>
                  <a:gd name="T18" fmla="*/ 709 h 709"/>
                </a:gdLst>
                <a:ahLst/>
                <a:cxnLst>
                  <a:cxn ang="T10">
                    <a:pos x="T0" y="T1"/>
                  </a:cxn>
                  <a:cxn ang="T11">
                    <a:pos x="T2" y="T3"/>
                  </a:cxn>
                  <a:cxn ang="T12">
                    <a:pos x="T4" y="T5"/>
                  </a:cxn>
                  <a:cxn ang="T13">
                    <a:pos x="T6" y="T7"/>
                  </a:cxn>
                  <a:cxn ang="T14">
                    <a:pos x="T8" y="T9"/>
                  </a:cxn>
                </a:cxnLst>
                <a:rect l="T15" t="T16" r="T17" b="T18"/>
                <a:pathLst>
                  <a:path w="1330" h="709">
                    <a:moveTo>
                      <a:pt x="0" y="328"/>
                    </a:moveTo>
                    <a:lnTo>
                      <a:pt x="1330" y="0"/>
                    </a:lnTo>
                    <a:lnTo>
                      <a:pt x="1330" y="380"/>
                    </a:lnTo>
                    <a:lnTo>
                      <a:pt x="0" y="709"/>
                    </a:lnTo>
                    <a:lnTo>
                      <a:pt x="0" y="328"/>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6" name="Freeform 15">
                <a:extLst>
                  <a:ext uri="{FF2B5EF4-FFF2-40B4-BE49-F238E27FC236}">
                    <a16:creationId xmlns:a16="http://schemas.microsoft.com/office/drawing/2014/main" id="{B5092A15-DEF1-5F66-2C49-B50A73929B8E}"/>
                  </a:ext>
                </a:extLst>
              </p:cNvPr>
              <p:cNvSpPr>
                <a:spLocks/>
              </p:cNvSpPr>
              <p:nvPr/>
            </p:nvSpPr>
            <p:spPr bwMode="auto">
              <a:xfrm>
                <a:off x="3177" y="1406"/>
                <a:ext cx="1339" cy="389"/>
              </a:xfrm>
              <a:custGeom>
                <a:avLst/>
                <a:gdLst>
                  <a:gd name="T0" fmla="*/ 1088 w 1339"/>
                  <a:gd name="T1" fmla="*/ 0 h 389"/>
                  <a:gd name="T2" fmla="*/ 1114 w 1339"/>
                  <a:gd name="T3" fmla="*/ 9 h 389"/>
                  <a:gd name="T4" fmla="*/ 1140 w 1339"/>
                  <a:gd name="T5" fmla="*/ 17 h 389"/>
                  <a:gd name="T6" fmla="*/ 1166 w 1339"/>
                  <a:gd name="T7" fmla="*/ 17 h 389"/>
                  <a:gd name="T8" fmla="*/ 1192 w 1339"/>
                  <a:gd name="T9" fmla="*/ 26 h 389"/>
                  <a:gd name="T10" fmla="*/ 1244 w 1339"/>
                  <a:gd name="T11" fmla="*/ 35 h 389"/>
                  <a:gd name="T12" fmla="*/ 1270 w 1339"/>
                  <a:gd name="T13" fmla="*/ 43 h 389"/>
                  <a:gd name="T14" fmla="*/ 1287 w 1339"/>
                  <a:gd name="T15" fmla="*/ 43 h 389"/>
                  <a:gd name="T16" fmla="*/ 1313 w 1339"/>
                  <a:gd name="T17" fmla="*/ 52 h 389"/>
                  <a:gd name="T18" fmla="*/ 1339 w 1339"/>
                  <a:gd name="T19" fmla="*/ 61 h 389"/>
                  <a:gd name="T20" fmla="*/ 0 w 1339"/>
                  <a:gd name="T21" fmla="*/ 389 h 389"/>
                  <a:gd name="T22" fmla="*/ 1088 w 1339"/>
                  <a:gd name="T23" fmla="*/ 0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9"/>
                  <a:gd name="T37" fmla="*/ 0 h 389"/>
                  <a:gd name="T38" fmla="*/ 1339 w 1339"/>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9" h="389">
                    <a:moveTo>
                      <a:pt x="1088" y="0"/>
                    </a:moveTo>
                    <a:lnTo>
                      <a:pt x="1114" y="9"/>
                    </a:lnTo>
                    <a:lnTo>
                      <a:pt x="1140" y="17"/>
                    </a:lnTo>
                    <a:lnTo>
                      <a:pt x="1166" y="17"/>
                    </a:lnTo>
                    <a:lnTo>
                      <a:pt x="1192" y="26"/>
                    </a:lnTo>
                    <a:lnTo>
                      <a:pt x="1244" y="35"/>
                    </a:lnTo>
                    <a:lnTo>
                      <a:pt x="1270" y="43"/>
                    </a:lnTo>
                    <a:lnTo>
                      <a:pt x="1287" y="43"/>
                    </a:lnTo>
                    <a:lnTo>
                      <a:pt x="1313" y="52"/>
                    </a:lnTo>
                    <a:lnTo>
                      <a:pt x="1339" y="61"/>
                    </a:lnTo>
                    <a:lnTo>
                      <a:pt x="0" y="389"/>
                    </a:lnTo>
                    <a:lnTo>
                      <a:pt x="1088"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87" name="Rectangle 16">
                <a:extLst>
                  <a:ext uri="{FF2B5EF4-FFF2-40B4-BE49-F238E27FC236}">
                    <a16:creationId xmlns:a16="http://schemas.microsoft.com/office/drawing/2014/main" id="{458DFD2A-6798-382C-B0B3-60B33DF6F1D3}"/>
                  </a:ext>
                </a:extLst>
              </p:cNvPr>
              <p:cNvSpPr>
                <a:spLocks noChangeArrowheads="1"/>
              </p:cNvSpPr>
              <p:nvPr/>
            </p:nvSpPr>
            <p:spPr bwMode="auto">
              <a:xfrm>
                <a:off x="4550" y="1164"/>
                <a:ext cx="33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latin typeface="Arial" panose="020B0604020202020204" pitchFamily="34" charset="0"/>
                  </a:rPr>
                  <a:t>4.3</a:t>
                </a:r>
                <a:endParaRPr lang="en-US" altLang="en-US" sz="3600">
                  <a:latin typeface="Times New Roman" panose="02020603050405020304" pitchFamily="18" charset="0"/>
                </a:endParaRPr>
              </a:p>
            </p:txBody>
          </p:sp>
        </p:grpSp>
        <p:grpSp>
          <p:nvGrpSpPr>
            <p:cNvPr id="57" name="Group 17">
              <a:extLst>
                <a:ext uri="{FF2B5EF4-FFF2-40B4-BE49-F238E27FC236}">
                  <a16:creationId xmlns:a16="http://schemas.microsoft.com/office/drawing/2014/main" id="{1C521A20-8426-F980-18F7-F2625744D7A9}"/>
                </a:ext>
              </a:extLst>
            </p:cNvPr>
            <p:cNvGrpSpPr>
              <a:grpSpLocks/>
            </p:cNvGrpSpPr>
            <p:nvPr/>
          </p:nvGrpSpPr>
          <p:grpSpPr bwMode="auto">
            <a:xfrm>
              <a:off x="3254" y="1662"/>
              <a:ext cx="1940" cy="582"/>
              <a:chOff x="3100" y="1458"/>
              <a:chExt cx="2191" cy="804"/>
            </a:xfrm>
          </p:grpSpPr>
          <p:sp>
            <p:nvSpPr>
              <p:cNvPr id="80" name="Freeform 18">
                <a:extLst>
                  <a:ext uri="{FF2B5EF4-FFF2-40B4-BE49-F238E27FC236}">
                    <a16:creationId xmlns:a16="http://schemas.microsoft.com/office/drawing/2014/main" id="{8B1D3225-761C-087D-84AB-EFA00E58543D}"/>
                  </a:ext>
                </a:extLst>
              </p:cNvPr>
              <p:cNvSpPr>
                <a:spLocks/>
              </p:cNvSpPr>
              <p:nvPr/>
            </p:nvSpPr>
            <p:spPr bwMode="auto">
              <a:xfrm>
                <a:off x="3100" y="1717"/>
                <a:ext cx="1735" cy="545"/>
              </a:xfrm>
              <a:custGeom>
                <a:avLst/>
                <a:gdLst>
                  <a:gd name="T0" fmla="*/ 0 w 1735"/>
                  <a:gd name="T1" fmla="*/ 165 h 545"/>
                  <a:gd name="T2" fmla="*/ 1735 w 1735"/>
                  <a:gd name="T3" fmla="*/ 0 h 545"/>
                  <a:gd name="T4" fmla="*/ 1735 w 1735"/>
                  <a:gd name="T5" fmla="*/ 381 h 545"/>
                  <a:gd name="T6" fmla="*/ 0 w 1735"/>
                  <a:gd name="T7" fmla="*/ 545 h 545"/>
                  <a:gd name="T8" fmla="*/ 0 w 1735"/>
                  <a:gd name="T9" fmla="*/ 165 h 545"/>
                  <a:gd name="T10" fmla="*/ 0 60000 65536"/>
                  <a:gd name="T11" fmla="*/ 0 60000 65536"/>
                  <a:gd name="T12" fmla="*/ 0 60000 65536"/>
                  <a:gd name="T13" fmla="*/ 0 60000 65536"/>
                  <a:gd name="T14" fmla="*/ 0 60000 65536"/>
                  <a:gd name="T15" fmla="*/ 0 w 1735"/>
                  <a:gd name="T16" fmla="*/ 0 h 545"/>
                  <a:gd name="T17" fmla="*/ 1735 w 1735"/>
                  <a:gd name="T18" fmla="*/ 545 h 545"/>
                </a:gdLst>
                <a:ahLst/>
                <a:cxnLst>
                  <a:cxn ang="T10">
                    <a:pos x="T0" y="T1"/>
                  </a:cxn>
                  <a:cxn ang="T11">
                    <a:pos x="T2" y="T3"/>
                  </a:cxn>
                  <a:cxn ang="T12">
                    <a:pos x="T4" y="T5"/>
                  </a:cxn>
                  <a:cxn ang="T13">
                    <a:pos x="T6" y="T7"/>
                  </a:cxn>
                  <a:cxn ang="T14">
                    <a:pos x="T8" y="T9"/>
                  </a:cxn>
                </a:cxnLst>
                <a:rect l="T15" t="T16" r="T17" b="T18"/>
                <a:pathLst>
                  <a:path w="1735" h="545">
                    <a:moveTo>
                      <a:pt x="0" y="165"/>
                    </a:moveTo>
                    <a:lnTo>
                      <a:pt x="1735" y="0"/>
                    </a:lnTo>
                    <a:lnTo>
                      <a:pt x="1735" y="381"/>
                    </a:lnTo>
                    <a:lnTo>
                      <a:pt x="0" y="545"/>
                    </a:lnTo>
                    <a:lnTo>
                      <a:pt x="0" y="165"/>
                    </a:lnTo>
                    <a:close/>
                  </a:path>
                </a:pathLst>
              </a:custGeom>
              <a:solidFill>
                <a:srgbClr val="008000"/>
              </a:solidFill>
              <a:ln w="9525">
                <a:solidFill>
                  <a:schemeClr val="hlink"/>
                </a:solidFill>
                <a:round/>
                <a:headEnd/>
                <a:tailEnd/>
              </a:ln>
            </p:spPr>
            <p:txBody>
              <a:bodyPr/>
              <a:lstStyle/>
              <a:p>
                <a:endParaRPr lang="en-IN"/>
              </a:p>
            </p:txBody>
          </p:sp>
          <p:grpSp>
            <p:nvGrpSpPr>
              <p:cNvPr id="81" name="Group 19">
                <a:extLst>
                  <a:ext uri="{FF2B5EF4-FFF2-40B4-BE49-F238E27FC236}">
                    <a16:creationId xmlns:a16="http://schemas.microsoft.com/office/drawing/2014/main" id="{E057039F-0F8C-B47E-AFE6-F2ACD1436191}"/>
                  </a:ext>
                </a:extLst>
              </p:cNvPr>
              <p:cNvGrpSpPr>
                <a:grpSpLocks/>
              </p:cNvGrpSpPr>
              <p:nvPr/>
            </p:nvGrpSpPr>
            <p:grpSpPr bwMode="auto">
              <a:xfrm>
                <a:off x="3100" y="1458"/>
                <a:ext cx="2191" cy="424"/>
                <a:chOff x="3100" y="1458"/>
                <a:chExt cx="2191" cy="424"/>
              </a:xfrm>
            </p:grpSpPr>
            <p:sp>
              <p:nvSpPr>
                <p:cNvPr id="82" name="Freeform 20">
                  <a:extLst>
                    <a:ext uri="{FF2B5EF4-FFF2-40B4-BE49-F238E27FC236}">
                      <a16:creationId xmlns:a16="http://schemas.microsoft.com/office/drawing/2014/main" id="{AB339892-AF92-A9BF-B2BD-03A5E76A1EBF}"/>
                    </a:ext>
                  </a:extLst>
                </p:cNvPr>
                <p:cNvSpPr>
                  <a:spLocks/>
                </p:cNvSpPr>
                <p:nvPr/>
              </p:nvSpPr>
              <p:spPr bwMode="auto">
                <a:xfrm>
                  <a:off x="3100" y="1553"/>
                  <a:ext cx="1744" cy="329"/>
                </a:xfrm>
                <a:custGeom>
                  <a:avLst/>
                  <a:gdLst>
                    <a:gd name="T0" fmla="*/ 1338 w 1744"/>
                    <a:gd name="T1" fmla="*/ 0 h 329"/>
                    <a:gd name="T2" fmla="*/ 1355 w 1744"/>
                    <a:gd name="T3" fmla="*/ 0 h 329"/>
                    <a:gd name="T4" fmla="*/ 1398 w 1744"/>
                    <a:gd name="T5" fmla="*/ 17 h 329"/>
                    <a:gd name="T6" fmla="*/ 1424 w 1744"/>
                    <a:gd name="T7" fmla="*/ 26 h 329"/>
                    <a:gd name="T8" fmla="*/ 1442 w 1744"/>
                    <a:gd name="T9" fmla="*/ 26 h 329"/>
                    <a:gd name="T10" fmla="*/ 1485 w 1744"/>
                    <a:gd name="T11" fmla="*/ 43 h 329"/>
                    <a:gd name="T12" fmla="*/ 1502 w 1744"/>
                    <a:gd name="T13" fmla="*/ 52 h 329"/>
                    <a:gd name="T14" fmla="*/ 1519 w 1744"/>
                    <a:gd name="T15" fmla="*/ 52 h 329"/>
                    <a:gd name="T16" fmla="*/ 1554 w 1744"/>
                    <a:gd name="T17" fmla="*/ 69 h 329"/>
                    <a:gd name="T18" fmla="*/ 1571 w 1744"/>
                    <a:gd name="T19" fmla="*/ 78 h 329"/>
                    <a:gd name="T20" fmla="*/ 1588 w 1744"/>
                    <a:gd name="T21" fmla="*/ 87 h 329"/>
                    <a:gd name="T22" fmla="*/ 1623 w 1744"/>
                    <a:gd name="T23" fmla="*/ 95 h 329"/>
                    <a:gd name="T24" fmla="*/ 1640 w 1744"/>
                    <a:gd name="T25" fmla="*/ 104 h 329"/>
                    <a:gd name="T26" fmla="*/ 1649 w 1744"/>
                    <a:gd name="T27" fmla="*/ 112 h 329"/>
                    <a:gd name="T28" fmla="*/ 1683 w 1744"/>
                    <a:gd name="T29" fmla="*/ 130 h 329"/>
                    <a:gd name="T30" fmla="*/ 1692 w 1744"/>
                    <a:gd name="T31" fmla="*/ 138 h 329"/>
                    <a:gd name="T32" fmla="*/ 1709 w 1744"/>
                    <a:gd name="T33" fmla="*/ 147 h 329"/>
                    <a:gd name="T34" fmla="*/ 1735 w 1744"/>
                    <a:gd name="T35" fmla="*/ 156 h 329"/>
                    <a:gd name="T36" fmla="*/ 1744 w 1744"/>
                    <a:gd name="T37" fmla="*/ 164 h 329"/>
                    <a:gd name="T38" fmla="*/ 0 w 1744"/>
                    <a:gd name="T39" fmla="*/ 329 h 329"/>
                    <a:gd name="T40" fmla="*/ 1338 w 1744"/>
                    <a:gd name="T41" fmla="*/ 0 h 3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4"/>
                    <a:gd name="T64" fmla="*/ 0 h 329"/>
                    <a:gd name="T65" fmla="*/ 1744 w 1744"/>
                    <a:gd name="T66" fmla="*/ 329 h 3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4" h="329">
                      <a:moveTo>
                        <a:pt x="1338" y="0"/>
                      </a:moveTo>
                      <a:lnTo>
                        <a:pt x="1355" y="0"/>
                      </a:lnTo>
                      <a:lnTo>
                        <a:pt x="1398" y="17"/>
                      </a:lnTo>
                      <a:lnTo>
                        <a:pt x="1424" y="26"/>
                      </a:lnTo>
                      <a:lnTo>
                        <a:pt x="1442" y="26"/>
                      </a:lnTo>
                      <a:lnTo>
                        <a:pt x="1485" y="43"/>
                      </a:lnTo>
                      <a:lnTo>
                        <a:pt x="1502" y="52"/>
                      </a:lnTo>
                      <a:lnTo>
                        <a:pt x="1519" y="52"/>
                      </a:lnTo>
                      <a:lnTo>
                        <a:pt x="1554" y="69"/>
                      </a:lnTo>
                      <a:lnTo>
                        <a:pt x="1571" y="78"/>
                      </a:lnTo>
                      <a:lnTo>
                        <a:pt x="1588" y="87"/>
                      </a:lnTo>
                      <a:lnTo>
                        <a:pt x="1623" y="95"/>
                      </a:lnTo>
                      <a:lnTo>
                        <a:pt x="1640" y="104"/>
                      </a:lnTo>
                      <a:lnTo>
                        <a:pt x="1649" y="112"/>
                      </a:lnTo>
                      <a:lnTo>
                        <a:pt x="1683" y="130"/>
                      </a:lnTo>
                      <a:lnTo>
                        <a:pt x="1692" y="138"/>
                      </a:lnTo>
                      <a:lnTo>
                        <a:pt x="1709" y="147"/>
                      </a:lnTo>
                      <a:lnTo>
                        <a:pt x="1735" y="156"/>
                      </a:lnTo>
                      <a:lnTo>
                        <a:pt x="1744" y="164"/>
                      </a:lnTo>
                      <a:lnTo>
                        <a:pt x="0" y="329"/>
                      </a:lnTo>
                      <a:lnTo>
                        <a:pt x="1338" y="0"/>
                      </a:lnTo>
                      <a:close/>
                    </a:path>
                  </a:pathLst>
                </a:custGeom>
                <a:solidFill>
                  <a:srgbClr val="00FF00"/>
                </a:solidFill>
                <a:ln w="9525">
                  <a:solidFill>
                    <a:schemeClr val="hlink"/>
                  </a:solidFill>
                  <a:round/>
                  <a:headEnd/>
                  <a:tailEnd/>
                </a:ln>
              </p:spPr>
              <p:txBody>
                <a:bodyPr/>
                <a:lstStyle/>
                <a:p>
                  <a:endParaRPr lang="en-IN"/>
                </a:p>
              </p:txBody>
            </p:sp>
            <p:sp>
              <p:nvSpPr>
                <p:cNvPr id="83" name="Freeform 21">
                  <a:extLst>
                    <a:ext uri="{FF2B5EF4-FFF2-40B4-BE49-F238E27FC236}">
                      <a16:creationId xmlns:a16="http://schemas.microsoft.com/office/drawing/2014/main" id="{0ED96FC9-7BFF-353B-C3B7-5FEFB0662708}"/>
                    </a:ext>
                  </a:extLst>
                </p:cNvPr>
                <p:cNvSpPr>
                  <a:spLocks/>
                </p:cNvSpPr>
                <p:nvPr/>
              </p:nvSpPr>
              <p:spPr bwMode="auto">
                <a:xfrm>
                  <a:off x="4671" y="1527"/>
                  <a:ext cx="268" cy="95"/>
                </a:xfrm>
                <a:custGeom>
                  <a:avLst/>
                  <a:gdLst>
                    <a:gd name="T0" fmla="*/ 2147483646 w 31"/>
                    <a:gd name="T1" fmla="*/ 0 h 11"/>
                    <a:gd name="T2" fmla="*/ 2147483646 w 31"/>
                    <a:gd name="T3" fmla="*/ 0 h 11"/>
                    <a:gd name="T4" fmla="*/ 0 w 31"/>
                    <a:gd name="T5" fmla="*/ 2147483646 h 11"/>
                    <a:gd name="T6" fmla="*/ 0 60000 65536"/>
                    <a:gd name="T7" fmla="*/ 0 60000 65536"/>
                    <a:gd name="T8" fmla="*/ 0 60000 65536"/>
                    <a:gd name="T9" fmla="*/ 0 w 31"/>
                    <a:gd name="T10" fmla="*/ 0 h 11"/>
                    <a:gd name="T11" fmla="*/ 31 w 31"/>
                    <a:gd name="T12" fmla="*/ 11 h 11"/>
                  </a:gdLst>
                  <a:ahLst/>
                  <a:cxnLst>
                    <a:cxn ang="T6">
                      <a:pos x="T0" y="T1"/>
                    </a:cxn>
                    <a:cxn ang="T7">
                      <a:pos x="T2" y="T3"/>
                    </a:cxn>
                    <a:cxn ang="T8">
                      <a:pos x="T4" y="T5"/>
                    </a:cxn>
                  </a:cxnLst>
                  <a:rect l="T9" t="T10" r="T11" b="T12"/>
                  <a:pathLst>
                    <a:path w="31" h="11">
                      <a:moveTo>
                        <a:pt x="31" y="0"/>
                      </a:moveTo>
                      <a:lnTo>
                        <a:pt x="18" y="0"/>
                      </a:lnTo>
                      <a:lnTo>
                        <a:pt x="0" y="11"/>
                      </a:lnTo>
                    </a:path>
                  </a:pathLst>
                </a:custGeom>
                <a:noFill/>
                <a:ln w="14288">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84" name="Rectangle 22">
                  <a:extLst>
                    <a:ext uri="{FF2B5EF4-FFF2-40B4-BE49-F238E27FC236}">
                      <a16:creationId xmlns:a16="http://schemas.microsoft.com/office/drawing/2014/main" id="{151ED724-D7A0-8AE9-EBFC-07FE2CB481DF}"/>
                    </a:ext>
                  </a:extLst>
                </p:cNvPr>
                <p:cNvSpPr>
                  <a:spLocks noChangeArrowheads="1"/>
                </p:cNvSpPr>
                <p:nvPr/>
              </p:nvSpPr>
              <p:spPr bwMode="auto">
                <a:xfrm>
                  <a:off x="4957" y="1458"/>
                  <a:ext cx="334"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latin typeface="Arial" panose="020B0604020202020204" pitchFamily="34" charset="0"/>
                    </a:rPr>
                    <a:t>5.6</a:t>
                  </a:r>
                  <a:endParaRPr lang="en-US" altLang="en-US" sz="3600">
                    <a:latin typeface="Times New Roman" panose="02020603050405020304" pitchFamily="18" charset="0"/>
                  </a:endParaRPr>
                </a:p>
              </p:txBody>
            </p:sp>
          </p:grpSp>
        </p:grpSp>
        <p:sp>
          <p:nvSpPr>
            <p:cNvPr id="58" name="Freeform 23">
              <a:extLst>
                <a:ext uri="{FF2B5EF4-FFF2-40B4-BE49-F238E27FC236}">
                  <a16:creationId xmlns:a16="http://schemas.microsoft.com/office/drawing/2014/main" id="{8C0D1F21-06A2-CECC-4466-32288AEC9301}"/>
                </a:ext>
              </a:extLst>
            </p:cNvPr>
            <p:cNvSpPr>
              <a:spLocks/>
            </p:cNvSpPr>
            <p:nvPr/>
          </p:nvSpPr>
          <p:spPr bwMode="auto">
            <a:xfrm>
              <a:off x="2493" y="1636"/>
              <a:ext cx="547" cy="834"/>
            </a:xfrm>
            <a:custGeom>
              <a:avLst/>
              <a:gdLst>
                <a:gd name="T0" fmla="*/ 0 w 570"/>
                <a:gd name="T1" fmla="*/ 401 h 839"/>
                <a:gd name="T2" fmla="*/ 230 w 570"/>
                <a:gd name="T3" fmla="*/ 0 h 839"/>
                <a:gd name="T4" fmla="*/ 230 w 570"/>
                <a:gd name="T5" fmla="*/ 337 h 839"/>
                <a:gd name="T6" fmla="*/ 0 w 570"/>
                <a:gd name="T7" fmla="*/ 734 h 839"/>
                <a:gd name="T8" fmla="*/ 0 w 570"/>
                <a:gd name="T9" fmla="*/ 401 h 839"/>
                <a:gd name="T10" fmla="*/ 0 60000 65536"/>
                <a:gd name="T11" fmla="*/ 0 60000 65536"/>
                <a:gd name="T12" fmla="*/ 0 60000 65536"/>
                <a:gd name="T13" fmla="*/ 0 60000 65536"/>
                <a:gd name="T14" fmla="*/ 0 60000 65536"/>
                <a:gd name="T15" fmla="*/ 0 w 570"/>
                <a:gd name="T16" fmla="*/ 0 h 839"/>
                <a:gd name="T17" fmla="*/ 570 w 570"/>
                <a:gd name="T18" fmla="*/ 839 h 839"/>
              </a:gdLst>
              <a:ahLst/>
              <a:cxnLst>
                <a:cxn ang="T10">
                  <a:pos x="T0" y="T1"/>
                </a:cxn>
                <a:cxn ang="T11">
                  <a:pos x="T2" y="T3"/>
                </a:cxn>
                <a:cxn ang="T12">
                  <a:pos x="T4" y="T5"/>
                </a:cxn>
                <a:cxn ang="T13">
                  <a:pos x="T6" y="T7"/>
                </a:cxn>
                <a:cxn ang="T14">
                  <a:pos x="T8" y="T9"/>
                </a:cxn>
              </a:cxnLst>
              <a:rect l="T15" t="T16" r="T17" b="T18"/>
              <a:pathLst>
                <a:path w="570" h="839">
                  <a:moveTo>
                    <a:pt x="0" y="458"/>
                  </a:moveTo>
                  <a:lnTo>
                    <a:pt x="570" y="0"/>
                  </a:lnTo>
                  <a:lnTo>
                    <a:pt x="570" y="381"/>
                  </a:lnTo>
                  <a:lnTo>
                    <a:pt x="0" y="839"/>
                  </a:lnTo>
                  <a:lnTo>
                    <a:pt x="0" y="458"/>
                  </a:lnTo>
                  <a:close/>
                </a:path>
              </a:pathLst>
            </a:custGeom>
            <a:solidFill>
              <a:srgbClr val="800000"/>
            </a:solidFill>
            <a:ln w="9525">
              <a:solidFill>
                <a:schemeClr val="hlink"/>
              </a:solidFill>
              <a:round/>
              <a:headEnd/>
              <a:tailEnd/>
            </a:ln>
          </p:spPr>
          <p:txBody>
            <a:bodyPr/>
            <a:lstStyle/>
            <a:p>
              <a:endParaRPr lang="en-IN"/>
            </a:p>
          </p:txBody>
        </p:sp>
        <p:sp>
          <p:nvSpPr>
            <p:cNvPr id="59" name="Freeform 24">
              <a:extLst>
                <a:ext uri="{FF2B5EF4-FFF2-40B4-BE49-F238E27FC236}">
                  <a16:creationId xmlns:a16="http://schemas.microsoft.com/office/drawing/2014/main" id="{6AB382C9-E11D-2762-E5F8-8C5372B0548C}"/>
                </a:ext>
              </a:extLst>
            </p:cNvPr>
            <p:cNvSpPr>
              <a:spLocks/>
            </p:cNvSpPr>
            <p:nvPr/>
          </p:nvSpPr>
          <p:spPr bwMode="auto">
            <a:xfrm flipV="1">
              <a:off x="2600" y="1343"/>
              <a:ext cx="184" cy="54"/>
            </a:xfrm>
            <a:custGeom>
              <a:avLst/>
              <a:gdLst>
                <a:gd name="T0" fmla="*/ 0 w 44"/>
                <a:gd name="T1" fmla="*/ 0 h 54"/>
                <a:gd name="T2" fmla="*/ 2147483646 w 44"/>
                <a:gd name="T3" fmla="*/ 0 h 54"/>
                <a:gd name="T4" fmla="*/ 2147483646 w 44"/>
                <a:gd name="T5" fmla="*/ 0 h 54"/>
                <a:gd name="T6" fmla="*/ 0 60000 65536"/>
                <a:gd name="T7" fmla="*/ 0 60000 65536"/>
                <a:gd name="T8" fmla="*/ 0 60000 65536"/>
                <a:gd name="T9" fmla="*/ 0 w 44"/>
                <a:gd name="T10" fmla="*/ 0 h 54"/>
                <a:gd name="T11" fmla="*/ 44 w 44"/>
                <a:gd name="T12" fmla="*/ 54 h 54"/>
              </a:gdLst>
              <a:ahLst/>
              <a:cxnLst>
                <a:cxn ang="T6">
                  <a:pos x="T0" y="T1"/>
                </a:cxn>
                <a:cxn ang="T7">
                  <a:pos x="T2" y="T3"/>
                </a:cxn>
                <a:cxn ang="T8">
                  <a:pos x="T4" y="T5"/>
                </a:cxn>
              </a:cxnLst>
              <a:rect l="T9" t="T10" r="T11" b="T12"/>
              <a:pathLst>
                <a:path w="44" h="54">
                  <a:moveTo>
                    <a:pt x="0" y="0"/>
                  </a:moveTo>
                  <a:lnTo>
                    <a:pt x="13" y="0"/>
                  </a:lnTo>
                  <a:lnTo>
                    <a:pt x="44" y="0"/>
                  </a:lnTo>
                </a:path>
              </a:pathLst>
            </a:custGeom>
            <a:noFill/>
            <a:ln w="14288">
              <a:solidFill>
                <a:schemeClr val="hlink"/>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IN"/>
            </a:p>
          </p:txBody>
        </p:sp>
        <p:sp>
          <p:nvSpPr>
            <p:cNvPr id="60" name="Freeform 25">
              <a:extLst>
                <a:ext uri="{FF2B5EF4-FFF2-40B4-BE49-F238E27FC236}">
                  <a16:creationId xmlns:a16="http://schemas.microsoft.com/office/drawing/2014/main" id="{4BFA3CCA-5F0D-8A0F-5B3B-43B91A54C2C9}"/>
                </a:ext>
              </a:extLst>
            </p:cNvPr>
            <p:cNvSpPr>
              <a:spLocks/>
            </p:cNvSpPr>
            <p:nvPr/>
          </p:nvSpPr>
          <p:spPr bwMode="auto">
            <a:xfrm>
              <a:off x="768" y="2078"/>
              <a:ext cx="3553" cy="850"/>
            </a:xfrm>
            <a:custGeom>
              <a:avLst/>
              <a:gdLst>
                <a:gd name="T0" fmla="*/ 1479 w 3704"/>
                <a:gd name="T1" fmla="*/ 44 h 856"/>
                <a:gd name="T2" fmla="*/ 1465 w 3704"/>
                <a:gd name="T3" fmla="*/ 74 h 856"/>
                <a:gd name="T4" fmla="*/ 1441 w 3704"/>
                <a:gd name="T5" fmla="*/ 134 h 856"/>
                <a:gd name="T6" fmla="*/ 1414 w 3704"/>
                <a:gd name="T7" fmla="*/ 177 h 856"/>
                <a:gd name="T8" fmla="*/ 1367 w 3704"/>
                <a:gd name="T9" fmla="*/ 210 h 856"/>
                <a:gd name="T10" fmla="*/ 1318 w 3704"/>
                <a:gd name="T11" fmla="*/ 250 h 856"/>
                <a:gd name="T12" fmla="*/ 1265 w 3704"/>
                <a:gd name="T13" fmla="*/ 294 h 856"/>
                <a:gd name="T14" fmla="*/ 1195 w 3704"/>
                <a:gd name="T15" fmla="*/ 322 h 856"/>
                <a:gd name="T16" fmla="*/ 1124 w 3704"/>
                <a:gd name="T17" fmla="*/ 346 h 856"/>
                <a:gd name="T18" fmla="*/ 1053 w 3704"/>
                <a:gd name="T19" fmla="*/ 367 h 856"/>
                <a:gd name="T20" fmla="*/ 970 w 3704"/>
                <a:gd name="T21" fmla="*/ 384 h 856"/>
                <a:gd name="T22" fmla="*/ 882 w 3704"/>
                <a:gd name="T23" fmla="*/ 401 h 856"/>
                <a:gd name="T24" fmla="*/ 805 w 3704"/>
                <a:gd name="T25" fmla="*/ 410 h 856"/>
                <a:gd name="T26" fmla="*/ 717 w 3704"/>
                <a:gd name="T27" fmla="*/ 410 h 856"/>
                <a:gd name="T28" fmla="*/ 624 w 3704"/>
                <a:gd name="T29" fmla="*/ 401 h 856"/>
                <a:gd name="T30" fmla="*/ 551 w 3704"/>
                <a:gd name="T31" fmla="*/ 393 h 856"/>
                <a:gd name="T32" fmla="*/ 465 w 3704"/>
                <a:gd name="T33" fmla="*/ 375 h 856"/>
                <a:gd name="T34" fmla="*/ 379 w 3704"/>
                <a:gd name="T35" fmla="*/ 352 h 856"/>
                <a:gd name="T36" fmla="*/ 315 w 3704"/>
                <a:gd name="T37" fmla="*/ 334 h 856"/>
                <a:gd name="T38" fmla="*/ 246 w 3704"/>
                <a:gd name="T39" fmla="*/ 311 h 856"/>
                <a:gd name="T40" fmla="*/ 179 w 3704"/>
                <a:gd name="T41" fmla="*/ 268 h 856"/>
                <a:gd name="T42" fmla="*/ 134 w 3704"/>
                <a:gd name="T43" fmla="*/ 225 h 856"/>
                <a:gd name="T44" fmla="*/ 86 w 3704"/>
                <a:gd name="T45" fmla="*/ 197 h 856"/>
                <a:gd name="T46" fmla="*/ 49 w 3704"/>
                <a:gd name="T47" fmla="*/ 143 h 856"/>
                <a:gd name="T48" fmla="*/ 26 w 3704"/>
                <a:gd name="T49" fmla="*/ 100 h 856"/>
                <a:gd name="T50" fmla="*/ 12 w 3704"/>
                <a:gd name="T51" fmla="*/ 61 h 856"/>
                <a:gd name="T52" fmla="*/ 0 w 3704"/>
                <a:gd name="T53" fmla="*/ 9 h 856"/>
                <a:gd name="T54" fmla="*/ 0 w 3704"/>
                <a:gd name="T55" fmla="*/ 352 h 856"/>
                <a:gd name="T56" fmla="*/ 12 w 3704"/>
                <a:gd name="T57" fmla="*/ 401 h 856"/>
                <a:gd name="T58" fmla="*/ 31 w 3704"/>
                <a:gd name="T59" fmla="*/ 448 h 856"/>
                <a:gd name="T60" fmla="*/ 61 w 3704"/>
                <a:gd name="T61" fmla="*/ 487 h 856"/>
                <a:gd name="T62" fmla="*/ 103 w 3704"/>
                <a:gd name="T63" fmla="*/ 535 h 856"/>
                <a:gd name="T64" fmla="*/ 149 w 3704"/>
                <a:gd name="T65" fmla="*/ 573 h 856"/>
                <a:gd name="T66" fmla="*/ 208 w 3704"/>
                <a:gd name="T67" fmla="*/ 607 h 856"/>
                <a:gd name="T68" fmla="*/ 271 w 3704"/>
                <a:gd name="T69" fmla="*/ 635 h 856"/>
                <a:gd name="T70" fmla="*/ 335 w 3704"/>
                <a:gd name="T71" fmla="*/ 669 h 856"/>
                <a:gd name="T72" fmla="*/ 412 w 3704"/>
                <a:gd name="T73" fmla="*/ 691 h 856"/>
                <a:gd name="T74" fmla="*/ 498 w 3704"/>
                <a:gd name="T75" fmla="*/ 713 h 856"/>
                <a:gd name="T76" fmla="*/ 574 w 3704"/>
                <a:gd name="T77" fmla="*/ 719 h 856"/>
                <a:gd name="T78" fmla="*/ 663 w 3704"/>
                <a:gd name="T79" fmla="*/ 727 h 856"/>
                <a:gd name="T80" fmla="*/ 752 w 3704"/>
                <a:gd name="T81" fmla="*/ 734 h 856"/>
                <a:gd name="T82" fmla="*/ 830 w 3704"/>
                <a:gd name="T83" fmla="*/ 727 h 856"/>
                <a:gd name="T84" fmla="*/ 920 w 3704"/>
                <a:gd name="T85" fmla="*/ 719 h 856"/>
                <a:gd name="T86" fmla="*/ 1006 w 3704"/>
                <a:gd name="T87" fmla="*/ 705 h 856"/>
                <a:gd name="T88" fmla="*/ 1078 w 3704"/>
                <a:gd name="T89" fmla="*/ 691 h 856"/>
                <a:gd name="T90" fmla="*/ 1155 w 3704"/>
                <a:gd name="T91" fmla="*/ 660 h 856"/>
                <a:gd name="T92" fmla="*/ 1227 w 3704"/>
                <a:gd name="T93" fmla="*/ 628 h 856"/>
                <a:gd name="T94" fmla="*/ 1281 w 3704"/>
                <a:gd name="T95" fmla="*/ 601 h 856"/>
                <a:gd name="T96" fmla="*/ 1341 w 3704"/>
                <a:gd name="T97" fmla="*/ 566 h 856"/>
                <a:gd name="T98" fmla="*/ 1388 w 3704"/>
                <a:gd name="T99" fmla="*/ 518 h 856"/>
                <a:gd name="T100" fmla="*/ 1424 w 3704"/>
                <a:gd name="T101" fmla="*/ 480 h 856"/>
                <a:gd name="T102" fmla="*/ 1450 w 3704"/>
                <a:gd name="T103" fmla="*/ 442 h 856"/>
                <a:gd name="T104" fmla="*/ 1472 w 3704"/>
                <a:gd name="T105" fmla="*/ 384 h 856"/>
                <a:gd name="T106" fmla="*/ 1479 w 3704"/>
                <a:gd name="T107" fmla="*/ 346 h 8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04"/>
                <a:gd name="T163" fmla="*/ 0 h 856"/>
                <a:gd name="T164" fmla="*/ 3704 w 3704"/>
                <a:gd name="T165" fmla="*/ 856 h 8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04" h="856">
                  <a:moveTo>
                    <a:pt x="3704" y="0"/>
                  </a:moveTo>
                  <a:lnTo>
                    <a:pt x="3704" y="9"/>
                  </a:lnTo>
                  <a:lnTo>
                    <a:pt x="3695" y="26"/>
                  </a:lnTo>
                  <a:lnTo>
                    <a:pt x="3695" y="35"/>
                  </a:lnTo>
                  <a:lnTo>
                    <a:pt x="3695" y="44"/>
                  </a:lnTo>
                  <a:lnTo>
                    <a:pt x="3686" y="52"/>
                  </a:lnTo>
                  <a:lnTo>
                    <a:pt x="3686" y="61"/>
                  </a:lnTo>
                  <a:lnTo>
                    <a:pt x="3678" y="70"/>
                  </a:lnTo>
                  <a:lnTo>
                    <a:pt x="3669" y="87"/>
                  </a:lnTo>
                  <a:lnTo>
                    <a:pt x="3661" y="96"/>
                  </a:lnTo>
                  <a:lnTo>
                    <a:pt x="3652" y="104"/>
                  </a:lnTo>
                  <a:lnTo>
                    <a:pt x="3635" y="122"/>
                  </a:lnTo>
                  <a:lnTo>
                    <a:pt x="3626" y="130"/>
                  </a:lnTo>
                  <a:lnTo>
                    <a:pt x="3617" y="139"/>
                  </a:lnTo>
                  <a:lnTo>
                    <a:pt x="3600" y="156"/>
                  </a:lnTo>
                  <a:lnTo>
                    <a:pt x="3592" y="165"/>
                  </a:lnTo>
                  <a:lnTo>
                    <a:pt x="3583" y="165"/>
                  </a:lnTo>
                  <a:lnTo>
                    <a:pt x="3557" y="182"/>
                  </a:lnTo>
                  <a:lnTo>
                    <a:pt x="3540" y="191"/>
                  </a:lnTo>
                  <a:lnTo>
                    <a:pt x="3531" y="199"/>
                  </a:lnTo>
                  <a:lnTo>
                    <a:pt x="3497" y="217"/>
                  </a:lnTo>
                  <a:lnTo>
                    <a:pt x="3488" y="225"/>
                  </a:lnTo>
                  <a:lnTo>
                    <a:pt x="3471" y="225"/>
                  </a:lnTo>
                  <a:lnTo>
                    <a:pt x="3436" y="243"/>
                  </a:lnTo>
                  <a:lnTo>
                    <a:pt x="3419" y="251"/>
                  </a:lnTo>
                  <a:lnTo>
                    <a:pt x="3402" y="260"/>
                  </a:lnTo>
                  <a:lnTo>
                    <a:pt x="3367" y="269"/>
                  </a:lnTo>
                  <a:lnTo>
                    <a:pt x="3350" y="277"/>
                  </a:lnTo>
                  <a:lnTo>
                    <a:pt x="3332" y="286"/>
                  </a:lnTo>
                  <a:lnTo>
                    <a:pt x="3289" y="294"/>
                  </a:lnTo>
                  <a:lnTo>
                    <a:pt x="3272" y="303"/>
                  </a:lnTo>
                  <a:lnTo>
                    <a:pt x="3246" y="312"/>
                  </a:lnTo>
                  <a:lnTo>
                    <a:pt x="3203" y="320"/>
                  </a:lnTo>
                  <a:lnTo>
                    <a:pt x="3186" y="329"/>
                  </a:lnTo>
                  <a:lnTo>
                    <a:pt x="3160" y="338"/>
                  </a:lnTo>
                  <a:lnTo>
                    <a:pt x="3117" y="346"/>
                  </a:lnTo>
                  <a:lnTo>
                    <a:pt x="3091" y="355"/>
                  </a:lnTo>
                  <a:lnTo>
                    <a:pt x="3065" y="355"/>
                  </a:lnTo>
                  <a:lnTo>
                    <a:pt x="3013" y="364"/>
                  </a:lnTo>
                  <a:lnTo>
                    <a:pt x="2987" y="372"/>
                  </a:lnTo>
                  <a:lnTo>
                    <a:pt x="2961" y="381"/>
                  </a:lnTo>
                  <a:lnTo>
                    <a:pt x="2909" y="390"/>
                  </a:lnTo>
                  <a:lnTo>
                    <a:pt x="2884" y="390"/>
                  </a:lnTo>
                  <a:lnTo>
                    <a:pt x="2858" y="398"/>
                  </a:lnTo>
                  <a:lnTo>
                    <a:pt x="2806" y="407"/>
                  </a:lnTo>
                  <a:lnTo>
                    <a:pt x="2780" y="407"/>
                  </a:lnTo>
                  <a:lnTo>
                    <a:pt x="2745" y="416"/>
                  </a:lnTo>
                  <a:lnTo>
                    <a:pt x="2694" y="424"/>
                  </a:lnTo>
                  <a:lnTo>
                    <a:pt x="2659" y="424"/>
                  </a:lnTo>
                  <a:lnTo>
                    <a:pt x="2633" y="433"/>
                  </a:lnTo>
                  <a:lnTo>
                    <a:pt x="2573" y="433"/>
                  </a:lnTo>
                  <a:lnTo>
                    <a:pt x="2547" y="441"/>
                  </a:lnTo>
                  <a:lnTo>
                    <a:pt x="2512" y="441"/>
                  </a:lnTo>
                  <a:lnTo>
                    <a:pt x="2452" y="450"/>
                  </a:lnTo>
                  <a:lnTo>
                    <a:pt x="2426" y="450"/>
                  </a:lnTo>
                  <a:lnTo>
                    <a:pt x="2391" y="450"/>
                  </a:lnTo>
                  <a:lnTo>
                    <a:pt x="2331" y="459"/>
                  </a:lnTo>
                  <a:lnTo>
                    <a:pt x="2296" y="459"/>
                  </a:lnTo>
                  <a:lnTo>
                    <a:pt x="2270" y="459"/>
                  </a:lnTo>
                  <a:lnTo>
                    <a:pt x="2201" y="467"/>
                  </a:lnTo>
                  <a:lnTo>
                    <a:pt x="2167" y="467"/>
                  </a:lnTo>
                  <a:lnTo>
                    <a:pt x="2141" y="467"/>
                  </a:lnTo>
                  <a:lnTo>
                    <a:pt x="2072" y="467"/>
                  </a:lnTo>
                  <a:lnTo>
                    <a:pt x="2046" y="467"/>
                  </a:lnTo>
                  <a:lnTo>
                    <a:pt x="2011" y="476"/>
                  </a:lnTo>
                  <a:lnTo>
                    <a:pt x="1942" y="476"/>
                  </a:lnTo>
                  <a:lnTo>
                    <a:pt x="1916" y="476"/>
                  </a:lnTo>
                  <a:lnTo>
                    <a:pt x="1882" y="476"/>
                  </a:lnTo>
                  <a:lnTo>
                    <a:pt x="1822" y="476"/>
                  </a:lnTo>
                  <a:lnTo>
                    <a:pt x="1787" y="476"/>
                  </a:lnTo>
                  <a:lnTo>
                    <a:pt x="1752" y="476"/>
                  </a:lnTo>
                  <a:lnTo>
                    <a:pt x="1692" y="476"/>
                  </a:lnTo>
                  <a:lnTo>
                    <a:pt x="1657" y="467"/>
                  </a:lnTo>
                  <a:lnTo>
                    <a:pt x="1623" y="467"/>
                  </a:lnTo>
                  <a:lnTo>
                    <a:pt x="1562" y="467"/>
                  </a:lnTo>
                  <a:lnTo>
                    <a:pt x="1528" y="467"/>
                  </a:lnTo>
                  <a:lnTo>
                    <a:pt x="1493" y="467"/>
                  </a:lnTo>
                  <a:lnTo>
                    <a:pt x="1433" y="459"/>
                  </a:lnTo>
                  <a:lnTo>
                    <a:pt x="1398" y="459"/>
                  </a:lnTo>
                  <a:lnTo>
                    <a:pt x="1373" y="459"/>
                  </a:lnTo>
                  <a:lnTo>
                    <a:pt x="1312" y="450"/>
                  </a:lnTo>
                  <a:lnTo>
                    <a:pt x="1278" y="450"/>
                  </a:lnTo>
                  <a:lnTo>
                    <a:pt x="1243" y="450"/>
                  </a:lnTo>
                  <a:lnTo>
                    <a:pt x="1183" y="441"/>
                  </a:lnTo>
                  <a:lnTo>
                    <a:pt x="1157" y="441"/>
                  </a:lnTo>
                  <a:lnTo>
                    <a:pt x="1122" y="433"/>
                  </a:lnTo>
                  <a:lnTo>
                    <a:pt x="1070" y="433"/>
                  </a:lnTo>
                  <a:lnTo>
                    <a:pt x="1036" y="424"/>
                  </a:lnTo>
                  <a:lnTo>
                    <a:pt x="1010" y="424"/>
                  </a:lnTo>
                  <a:lnTo>
                    <a:pt x="949" y="416"/>
                  </a:lnTo>
                  <a:lnTo>
                    <a:pt x="924" y="407"/>
                  </a:lnTo>
                  <a:lnTo>
                    <a:pt x="898" y="407"/>
                  </a:lnTo>
                  <a:lnTo>
                    <a:pt x="837" y="398"/>
                  </a:lnTo>
                  <a:lnTo>
                    <a:pt x="811" y="390"/>
                  </a:lnTo>
                  <a:lnTo>
                    <a:pt x="785" y="390"/>
                  </a:lnTo>
                  <a:lnTo>
                    <a:pt x="734" y="381"/>
                  </a:lnTo>
                  <a:lnTo>
                    <a:pt x="708" y="372"/>
                  </a:lnTo>
                  <a:lnTo>
                    <a:pt x="682" y="364"/>
                  </a:lnTo>
                  <a:lnTo>
                    <a:pt x="639" y="355"/>
                  </a:lnTo>
                  <a:lnTo>
                    <a:pt x="613" y="355"/>
                  </a:lnTo>
                  <a:lnTo>
                    <a:pt x="587" y="346"/>
                  </a:lnTo>
                  <a:lnTo>
                    <a:pt x="544" y="338"/>
                  </a:lnTo>
                  <a:lnTo>
                    <a:pt x="518" y="329"/>
                  </a:lnTo>
                  <a:lnTo>
                    <a:pt x="492" y="320"/>
                  </a:lnTo>
                  <a:lnTo>
                    <a:pt x="449" y="312"/>
                  </a:lnTo>
                  <a:lnTo>
                    <a:pt x="431" y="303"/>
                  </a:lnTo>
                  <a:lnTo>
                    <a:pt x="414" y="294"/>
                  </a:lnTo>
                  <a:lnTo>
                    <a:pt x="371" y="286"/>
                  </a:lnTo>
                  <a:lnTo>
                    <a:pt x="354" y="277"/>
                  </a:lnTo>
                  <a:lnTo>
                    <a:pt x="336" y="269"/>
                  </a:lnTo>
                  <a:lnTo>
                    <a:pt x="293" y="260"/>
                  </a:lnTo>
                  <a:lnTo>
                    <a:pt x="276" y="251"/>
                  </a:lnTo>
                  <a:lnTo>
                    <a:pt x="259" y="243"/>
                  </a:lnTo>
                  <a:lnTo>
                    <a:pt x="233" y="225"/>
                  </a:lnTo>
                  <a:lnTo>
                    <a:pt x="216" y="225"/>
                  </a:lnTo>
                  <a:lnTo>
                    <a:pt x="198" y="217"/>
                  </a:lnTo>
                  <a:lnTo>
                    <a:pt x="172" y="199"/>
                  </a:lnTo>
                  <a:lnTo>
                    <a:pt x="155" y="191"/>
                  </a:lnTo>
                  <a:lnTo>
                    <a:pt x="146" y="182"/>
                  </a:lnTo>
                  <a:lnTo>
                    <a:pt x="121" y="165"/>
                  </a:lnTo>
                  <a:lnTo>
                    <a:pt x="112" y="165"/>
                  </a:lnTo>
                  <a:lnTo>
                    <a:pt x="95" y="156"/>
                  </a:lnTo>
                  <a:lnTo>
                    <a:pt x="77" y="139"/>
                  </a:lnTo>
                  <a:lnTo>
                    <a:pt x="69" y="130"/>
                  </a:lnTo>
                  <a:lnTo>
                    <a:pt x="60" y="122"/>
                  </a:lnTo>
                  <a:lnTo>
                    <a:pt x="43" y="104"/>
                  </a:lnTo>
                  <a:lnTo>
                    <a:pt x="34" y="96"/>
                  </a:lnTo>
                  <a:lnTo>
                    <a:pt x="34" y="87"/>
                  </a:lnTo>
                  <a:lnTo>
                    <a:pt x="17" y="70"/>
                  </a:lnTo>
                  <a:lnTo>
                    <a:pt x="17" y="61"/>
                  </a:lnTo>
                  <a:lnTo>
                    <a:pt x="8" y="52"/>
                  </a:lnTo>
                  <a:lnTo>
                    <a:pt x="8" y="44"/>
                  </a:lnTo>
                  <a:lnTo>
                    <a:pt x="0" y="35"/>
                  </a:lnTo>
                  <a:lnTo>
                    <a:pt x="0" y="26"/>
                  </a:lnTo>
                  <a:lnTo>
                    <a:pt x="0" y="9"/>
                  </a:lnTo>
                  <a:lnTo>
                    <a:pt x="0" y="0"/>
                  </a:lnTo>
                  <a:lnTo>
                    <a:pt x="0" y="381"/>
                  </a:lnTo>
                  <a:lnTo>
                    <a:pt x="0" y="390"/>
                  </a:lnTo>
                  <a:lnTo>
                    <a:pt x="0" y="407"/>
                  </a:lnTo>
                  <a:lnTo>
                    <a:pt x="0" y="416"/>
                  </a:lnTo>
                  <a:lnTo>
                    <a:pt x="8" y="424"/>
                  </a:lnTo>
                  <a:lnTo>
                    <a:pt x="8" y="433"/>
                  </a:lnTo>
                  <a:lnTo>
                    <a:pt x="17" y="441"/>
                  </a:lnTo>
                  <a:lnTo>
                    <a:pt x="17" y="450"/>
                  </a:lnTo>
                  <a:lnTo>
                    <a:pt x="34" y="467"/>
                  </a:lnTo>
                  <a:lnTo>
                    <a:pt x="34" y="476"/>
                  </a:lnTo>
                  <a:lnTo>
                    <a:pt x="43" y="485"/>
                  </a:lnTo>
                  <a:lnTo>
                    <a:pt x="60" y="502"/>
                  </a:lnTo>
                  <a:lnTo>
                    <a:pt x="69" y="511"/>
                  </a:lnTo>
                  <a:lnTo>
                    <a:pt x="77" y="519"/>
                  </a:lnTo>
                  <a:lnTo>
                    <a:pt x="95" y="537"/>
                  </a:lnTo>
                  <a:lnTo>
                    <a:pt x="112" y="545"/>
                  </a:lnTo>
                  <a:lnTo>
                    <a:pt x="121" y="545"/>
                  </a:lnTo>
                  <a:lnTo>
                    <a:pt x="146" y="562"/>
                  </a:lnTo>
                  <a:lnTo>
                    <a:pt x="155" y="571"/>
                  </a:lnTo>
                  <a:lnTo>
                    <a:pt x="172" y="580"/>
                  </a:lnTo>
                  <a:lnTo>
                    <a:pt x="198" y="597"/>
                  </a:lnTo>
                  <a:lnTo>
                    <a:pt x="216" y="606"/>
                  </a:lnTo>
                  <a:lnTo>
                    <a:pt x="233" y="606"/>
                  </a:lnTo>
                  <a:lnTo>
                    <a:pt x="259" y="623"/>
                  </a:lnTo>
                  <a:lnTo>
                    <a:pt x="276" y="632"/>
                  </a:lnTo>
                  <a:lnTo>
                    <a:pt x="293" y="640"/>
                  </a:lnTo>
                  <a:lnTo>
                    <a:pt x="336" y="649"/>
                  </a:lnTo>
                  <a:lnTo>
                    <a:pt x="354" y="658"/>
                  </a:lnTo>
                  <a:lnTo>
                    <a:pt x="371" y="666"/>
                  </a:lnTo>
                  <a:lnTo>
                    <a:pt x="414" y="675"/>
                  </a:lnTo>
                  <a:lnTo>
                    <a:pt x="431" y="684"/>
                  </a:lnTo>
                  <a:lnTo>
                    <a:pt x="449" y="692"/>
                  </a:lnTo>
                  <a:lnTo>
                    <a:pt x="492" y="701"/>
                  </a:lnTo>
                  <a:lnTo>
                    <a:pt x="518" y="709"/>
                  </a:lnTo>
                  <a:lnTo>
                    <a:pt x="544" y="718"/>
                  </a:lnTo>
                  <a:lnTo>
                    <a:pt x="587" y="727"/>
                  </a:lnTo>
                  <a:lnTo>
                    <a:pt x="613" y="735"/>
                  </a:lnTo>
                  <a:lnTo>
                    <a:pt x="639" y="735"/>
                  </a:lnTo>
                  <a:lnTo>
                    <a:pt x="682" y="744"/>
                  </a:lnTo>
                  <a:lnTo>
                    <a:pt x="708" y="753"/>
                  </a:lnTo>
                  <a:lnTo>
                    <a:pt x="734" y="761"/>
                  </a:lnTo>
                  <a:lnTo>
                    <a:pt x="785" y="770"/>
                  </a:lnTo>
                  <a:lnTo>
                    <a:pt x="811" y="770"/>
                  </a:lnTo>
                  <a:lnTo>
                    <a:pt x="837" y="779"/>
                  </a:lnTo>
                  <a:lnTo>
                    <a:pt x="898" y="787"/>
                  </a:lnTo>
                  <a:lnTo>
                    <a:pt x="924" y="787"/>
                  </a:lnTo>
                  <a:lnTo>
                    <a:pt x="949" y="796"/>
                  </a:lnTo>
                  <a:lnTo>
                    <a:pt x="1010" y="805"/>
                  </a:lnTo>
                  <a:lnTo>
                    <a:pt x="1036" y="805"/>
                  </a:lnTo>
                  <a:lnTo>
                    <a:pt x="1070" y="813"/>
                  </a:lnTo>
                  <a:lnTo>
                    <a:pt x="1122" y="813"/>
                  </a:lnTo>
                  <a:lnTo>
                    <a:pt x="1157" y="822"/>
                  </a:lnTo>
                  <a:lnTo>
                    <a:pt x="1183" y="822"/>
                  </a:lnTo>
                  <a:lnTo>
                    <a:pt x="1243" y="831"/>
                  </a:lnTo>
                  <a:lnTo>
                    <a:pt x="1278" y="831"/>
                  </a:lnTo>
                  <a:lnTo>
                    <a:pt x="1312" y="831"/>
                  </a:lnTo>
                  <a:lnTo>
                    <a:pt x="1373" y="839"/>
                  </a:lnTo>
                  <a:lnTo>
                    <a:pt x="1398" y="839"/>
                  </a:lnTo>
                  <a:lnTo>
                    <a:pt x="1433" y="839"/>
                  </a:lnTo>
                  <a:lnTo>
                    <a:pt x="1493" y="848"/>
                  </a:lnTo>
                  <a:lnTo>
                    <a:pt x="1528" y="848"/>
                  </a:lnTo>
                  <a:lnTo>
                    <a:pt x="1562" y="848"/>
                  </a:lnTo>
                  <a:lnTo>
                    <a:pt x="1623" y="848"/>
                  </a:lnTo>
                  <a:lnTo>
                    <a:pt x="1657" y="848"/>
                  </a:lnTo>
                  <a:lnTo>
                    <a:pt x="1692" y="856"/>
                  </a:lnTo>
                  <a:lnTo>
                    <a:pt x="1752" y="856"/>
                  </a:lnTo>
                  <a:lnTo>
                    <a:pt x="1787" y="856"/>
                  </a:lnTo>
                  <a:lnTo>
                    <a:pt x="1822" y="856"/>
                  </a:lnTo>
                  <a:lnTo>
                    <a:pt x="1882" y="856"/>
                  </a:lnTo>
                  <a:lnTo>
                    <a:pt x="1916" y="856"/>
                  </a:lnTo>
                  <a:lnTo>
                    <a:pt x="1942" y="856"/>
                  </a:lnTo>
                  <a:lnTo>
                    <a:pt x="2011" y="856"/>
                  </a:lnTo>
                  <a:lnTo>
                    <a:pt x="2046" y="848"/>
                  </a:lnTo>
                  <a:lnTo>
                    <a:pt x="2072" y="848"/>
                  </a:lnTo>
                  <a:lnTo>
                    <a:pt x="2141" y="848"/>
                  </a:lnTo>
                  <a:lnTo>
                    <a:pt x="2167" y="848"/>
                  </a:lnTo>
                  <a:lnTo>
                    <a:pt x="2201" y="848"/>
                  </a:lnTo>
                  <a:lnTo>
                    <a:pt x="2270" y="839"/>
                  </a:lnTo>
                  <a:lnTo>
                    <a:pt x="2296" y="839"/>
                  </a:lnTo>
                  <a:lnTo>
                    <a:pt x="2331" y="839"/>
                  </a:lnTo>
                  <a:lnTo>
                    <a:pt x="2391" y="831"/>
                  </a:lnTo>
                  <a:lnTo>
                    <a:pt x="2426" y="831"/>
                  </a:lnTo>
                  <a:lnTo>
                    <a:pt x="2452" y="831"/>
                  </a:lnTo>
                  <a:lnTo>
                    <a:pt x="2512" y="822"/>
                  </a:lnTo>
                  <a:lnTo>
                    <a:pt x="2547" y="822"/>
                  </a:lnTo>
                  <a:lnTo>
                    <a:pt x="2573" y="813"/>
                  </a:lnTo>
                  <a:lnTo>
                    <a:pt x="2633" y="813"/>
                  </a:lnTo>
                  <a:lnTo>
                    <a:pt x="2659" y="805"/>
                  </a:lnTo>
                  <a:lnTo>
                    <a:pt x="2694" y="805"/>
                  </a:lnTo>
                  <a:lnTo>
                    <a:pt x="2745" y="796"/>
                  </a:lnTo>
                  <a:lnTo>
                    <a:pt x="2780" y="787"/>
                  </a:lnTo>
                  <a:lnTo>
                    <a:pt x="2806" y="787"/>
                  </a:lnTo>
                  <a:lnTo>
                    <a:pt x="2858" y="779"/>
                  </a:lnTo>
                  <a:lnTo>
                    <a:pt x="2884" y="770"/>
                  </a:lnTo>
                  <a:lnTo>
                    <a:pt x="2909" y="770"/>
                  </a:lnTo>
                  <a:lnTo>
                    <a:pt x="2961" y="761"/>
                  </a:lnTo>
                  <a:lnTo>
                    <a:pt x="2987" y="753"/>
                  </a:lnTo>
                  <a:lnTo>
                    <a:pt x="3013" y="744"/>
                  </a:lnTo>
                  <a:lnTo>
                    <a:pt x="3065" y="735"/>
                  </a:lnTo>
                  <a:lnTo>
                    <a:pt x="3091" y="735"/>
                  </a:lnTo>
                  <a:lnTo>
                    <a:pt x="3117" y="727"/>
                  </a:lnTo>
                  <a:lnTo>
                    <a:pt x="3160" y="718"/>
                  </a:lnTo>
                  <a:lnTo>
                    <a:pt x="3186" y="709"/>
                  </a:lnTo>
                  <a:lnTo>
                    <a:pt x="3203" y="701"/>
                  </a:lnTo>
                  <a:lnTo>
                    <a:pt x="3246" y="692"/>
                  </a:lnTo>
                  <a:lnTo>
                    <a:pt x="3272" y="684"/>
                  </a:lnTo>
                  <a:lnTo>
                    <a:pt x="3289" y="675"/>
                  </a:lnTo>
                  <a:lnTo>
                    <a:pt x="3332" y="666"/>
                  </a:lnTo>
                  <a:lnTo>
                    <a:pt x="3350" y="658"/>
                  </a:lnTo>
                  <a:lnTo>
                    <a:pt x="3367" y="649"/>
                  </a:lnTo>
                  <a:lnTo>
                    <a:pt x="3402" y="640"/>
                  </a:lnTo>
                  <a:lnTo>
                    <a:pt x="3419" y="632"/>
                  </a:lnTo>
                  <a:lnTo>
                    <a:pt x="3436" y="623"/>
                  </a:lnTo>
                  <a:lnTo>
                    <a:pt x="3471" y="606"/>
                  </a:lnTo>
                  <a:lnTo>
                    <a:pt x="3488" y="606"/>
                  </a:lnTo>
                  <a:lnTo>
                    <a:pt x="3497" y="597"/>
                  </a:lnTo>
                  <a:lnTo>
                    <a:pt x="3531" y="580"/>
                  </a:lnTo>
                  <a:lnTo>
                    <a:pt x="3540" y="571"/>
                  </a:lnTo>
                  <a:lnTo>
                    <a:pt x="3557" y="562"/>
                  </a:lnTo>
                  <a:lnTo>
                    <a:pt x="3583" y="545"/>
                  </a:lnTo>
                  <a:lnTo>
                    <a:pt x="3592" y="545"/>
                  </a:lnTo>
                  <a:lnTo>
                    <a:pt x="3600" y="537"/>
                  </a:lnTo>
                  <a:lnTo>
                    <a:pt x="3617" y="519"/>
                  </a:lnTo>
                  <a:lnTo>
                    <a:pt x="3626" y="511"/>
                  </a:lnTo>
                  <a:lnTo>
                    <a:pt x="3635" y="502"/>
                  </a:lnTo>
                  <a:lnTo>
                    <a:pt x="3652" y="485"/>
                  </a:lnTo>
                  <a:lnTo>
                    <a:pt x="3661" y="476"/>
                  </a:lnTo>
                  <a:lnTo>
                    <a:pt x="3669" y="467"/>
                  </a:lnTo>
                  <a:lnTo>
                    <a:pt x="3678" y="450"/>
                  </a:lnTo>
                  <a:lnTo>
                    <a:pt x="3686" y="441"/>
                  </a:lnTo>
                  <a:lnTo>
                    <a:pt x="3686" y="433"/>
                  </a:lnTo>
                  <a:lnTo>
                    <a:pt x="3695" y="424"/>
                  </a:lnTo>
                  <a:lnTo>
                    <a:pt x="3695" y="416"/>
                  </a:lnTo>
                  <a:lnTo>
                    <a:pt x="3695" y="407"/>
                  </a:lnTo>
                  <a:lnTo>
                    <a:pt x="3704" y="390"/>
                  </a:lnTo>
                  <a:lnTo>
                    <a:pt x="3704" y="381"/>
                  </a:lnTo>
                  <a:lnTo>
                    <a:pt x="3704"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61" name="Freeform 26">
              <a:extLst>
                <a:ext uri="{FF2B5EF4-FFF2-40B4-BE49-F238E27FC236}">
                  <a16:creationId xmlns:a16="http://schemas.microsoft.com/office/drawing/2014/main" id="{1E8D14E3-C9EF-52D0-F94A-C3D4CDE5D68A}"/>
                </a:ext>
              </a:extLst>
            </p:cNvPr>
            <p:cNvSpPr>
              <a:spLocks/>
            </p:cNvSpPr>
            <p:nvPr/>
          </p:nvSpPr>
          <p:spPr bwMode="auto">
            <a:xfrm>
              <a:off x="768" y="1636"/>
              <a:ext cx="3553" cy="953"/>
            </a:xfrm>
            <a:custGeom>
              <a:avLst/>
              <a:gdLst>
                <a:gd name="T0" fmla="*/ 1450 w 3704"/>
                <a:gd name="T1" fmla="*/ 300 h 960"/>
                <a:gd name="T2" fmla="*/ 1467 w 3704"/>
                <a:gd name="T3" fmla="*/ 329 h 960"/>
                <a:gd name="T4" fmla="*/ 1479 w 3704"/>
                <a:gd name="T5" fmla="*/ 366 h 960"/>
                <a:gd name="T6" fmla="*/ 1482 w 3704"/>
                <a:gd name="T7" fmla="*/ 409 h 960"/>
                <a:gd name="T8" fmla="*/ 1479 w 3704"/>
                <a:gd name="T9" fmla="*/ 443 h 960"/>
                <a:gd name="T10" fmla="*/ 1467 w 3704"/>
                <a:gd name="T11" fmla="*/ 483 h 960"/>
                <a:gd name="T12" fmla="*/ 1450 w 3704"/>
                <a:gd name="T13" fmla="*/ 526 h 960"/>
                <a:gd name="T14" fmla="*/ 1434 w 3704"/>
                <a:gd name="T15" fmla="*/ 553 h 960"/>
                <a:gd name="T16" fmla="*/ 1400 w 3704"/>
                <a:gd name="T17" fmla="*/ 589 h 960"/>
                <a:gd name="T18" fmla="*/ 1367 w 3704"/>
                <a:gd name="T19" fmla="*/ 625 h 960"/>
                <a:gd name="T20" fmla="*/ 1333 w 3704"/>
                <a:gd name="T21" fmla="*/ 656 h 960"/>
                <a:gd name="T22" fmla="*/ 1281 w 3704"/>
                <a:gd name="T23" fmla="*/ 685 h 960"/>
                <a:gd name="T24" fmla="*/ 1237 w 3704"/>
                <a:gd name="T25" fmla="*/ 707 h 960"/>
                <a:gd name="T26" fmla="*/ 1185 w 3704"/>
                <a:gd name="T27" fmla="*/ 736 h 960"/>
                <a:gd name="T28" fmla="*/ 1124 w 3704"/>
                <a:gd name="T29" fmla="*/ 759 h 960"/>
                <a:gd name="T30" fmla="*/ 1065 w 3704"/>
                <a:gd name="T31" fmla="*/ 773 h 960"/>
                <a:gd name="T32" fmla="*/ 1006 w 3704"/>
                <a:gd name="T33" fmla="*/ 788 h 960"/>
                <a:gd name="T34" fmla="*/ 934 w 3704"/>
                <a:gd name="T35" fmla="*/ 802 h 960"/>
                <a:gd name="T36" fmla="*/ 868 w 3704"/>
                <a:gd name="T37" fmla="*/ 810 h 960"/>
                <a:gd name="T38" fmla="*/ 805 w 3704"/>
                <a:gd name="T39" fmla="*/ 818 h 960"/>
                <a:gd name="T40" fmla="*/ 729 w 3704"/>
                <a:gd name="T41" fmla="*/ 818 h 960"/>
                <a:gd name="T42" fmla="*/ 663 w 3704"/>
                <a:gd name="T43" fmla="*/ 810 h 960"/>
                <a:gd name="T44" fmla="*/ 598 w 3704"/>
                <a:gd name="T45" fmla="*/ 810 h 960"/>
                <a:gd name="T46" fmla="*/ 527 w 3704"/>
                <a:gd name="T47" fmla="*/ 795 h 960"/>
                <a:gd name="T48" fmla="*/ 465 w 3704"/>
                <a:gd name="T49" fmla="*/ 788 h 960"/>
                <a:gd name="T50" fmla="*/ 405 w 3704"/>
                <a:gd name="T51" fmla="*/ 773 h 960"/>
                <a:gd name="T52" fmla="*/ 335 w 3704"/>
                <a:gd name="T53" fmla="*/ 750 h 960"/>
                <a:gd name="T54" fmla="*/ 283 w 3704"/>
                <a:gd name="T55" fmla="*/ 729 h 960"/>
                <a:gd name="T56" fmla="*/ 236 w 3704"/>
                <a:gd name="T57" fmla="*/ 707 h 960"/>
                <a:gd name="T58" fmla="*/ 179 w 3704"/>
                <a:gd name="T59" fmla="*/ 678 h 960"/>
                <a:gd name="T60" fmla="*/ 142 w 3704"/>
                <a:gd name="T61" fmla="*/ 649 h 960"/>
                <a:gd name="T62" fmla="*/ 103 w 3704"/>
                <a:gd name="T63" fmla="*/ 616 h 960"/>
                <a:gd name="T64" fmla="*/ 70 w 3704"/>
                <a:gd name="T65" fmla="*/ 581 h 960"/>
                <a:gd name="T66" fmla="*/ 45 w 3704"/>
                <a:gd name="T67" fmla="*/ 547 h 960"/>
                <a:gd name="T68" fmla="*/ 26 w 3704"/>
                <a:gd name="T69" fmla="*/ 517 h 960"/>
                <a:gd name="T70" fmla="*/ 12 w 3704"/>
                <a:gd name="T71" fmla="*/ 468 h 960"/>
                <a:gd name="T72" fmla="*/ 0 w 3704"/>
                <a:gd name="T73" fmla="*/ 436 h 960"/>
                <a:gd name="T74" fmla="*/ 0 w 3704"/>
                <a:gd name="T75" fmla="*/ 401 h 960"/>
                <a:gd name="T76" fmla="*/ 8 w 3704"/>
                <a:gd name="T77" fmla="*/ 349 h 960"/>
                <a:gd name="T78" fmla="*/ 12 w 3704"/>
                <a:gd name="T79" fmla="*/ 323 h 960"/>
                <a:gd name="T80" fmla="*/ 31 w 3704"/>
                <a:gd name="T81" fmla="*/ 293 h 960"/>
                <a:gd name="T82" fmla="*/ 59 w 3704"/>
                <a:gd name="T83" fmla="*/ 250 h 960"/>
                <a:gd name="T84" fmla="*/ 86 w 3704"/>
                <a:gd name="T85" fmla="*/ 207 h 960"/>
                <a:gd name="T86" fmla="*/ 117 w 3704"/>
                <a:gd name="T87" fmla="*/ 188 h 960"/>
                <a:gd name="T88" fmla="*/ 165 w 3704"/>
                <a:gd name="T89" fmla="*/ 151 h 960"/>
                <a:gd name="T90" fmla="*/ 208 w 3704"/>
                <a:gd name="T91" fmla="*/ 125 h 960"/>
                <a:gd name="T92" fmla="*/ 256 w 3704"/>
                <a:gd name="T93" fmla="*/ 90 h 960"/>
                <a:gd name="T94" fmla="*/ 315 w 3704"/>
                <a:gd name="T95" fmla="*/ 68 h 960"/>
                <a:gd name="T96" fmla="*/ 369 w 3704"/>
                <a:gd name="T97" fmla="*/ 60 h 960"/>
                <a:gd name="T98" fmla="*/ 429 w 3704"/>
                <a:gd name="T99" fmla="*/ 43 h 960"/>
                <a:gd name="T100" fmla="*/ 498 w 3704"/>
                <a:gd name="T101" fmla="*/ 26 h 960"/>
                <a:gd name="T102" fmla="*/ 559 w 3704"/>
                <a:gd name="T103" fmla="*/ 9 h 960"/>
                <a:gd name="T104" fmla="*/ 624 w 3704"/>
                <a:gd name="T105" fmla="*/ 0 h 960"/>
                <a:gd name="T106" fmla="*/ 702 w 3704"/>
                <a:gd name="T107" fmla="*/ 0 h 960"/>
                <a:gd name="T108" fmla="*/ 767 w 3704"/>
                <a:gd name="T109" fmla="*/ 0 h 960"/>
                <a:gd name="T110" fmla="*/ 830 w 3704"/>
                <a:gd name="T111" fmla="*/ 0 h 960"/>
                <a:gd name="T112" fmla="*/ 907 w 3704"/>
                <a:gd name="T113" fmla="*/ 9 h 960"/>
                <a:gd name="T114" fmla="*/ 970 w 3704"/>
                <a:gd name="T115" fmla="*/ 17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04"/>
                <a:gd name="T175" fmla="*/ 0 h 960"/>
                <a:gd name="T176" fmla="*/ 3704 w 3704"/>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04" h="960">
                  <a:moveTo>
                    <a:pt x="3592" y="311"/>
                  </a:moveTo>
                  <a:lnTo>
                    <a:pt x="3600" y="320"/>
                  </a:lnTo>
                  <a:lnTo>
                    <a:pt x="3617" y="337"/>
                  </a:lnTo>
                  <a:lnTo>
                    <a:pt x="3626" y="346"/>
                  </a:lnTo>
                  <a:lnTo>
                    <a:pt x="3635" y="354"/>
                  </a:lnTo>
                  <a:lnTo>
                    <a:pt x="3652" y="372"/>
                  </a:lnTo>
                  <a:lnTo>
                    <a:pt x="3661" y="380"/>
                  </a:lnTo>
                  <a:lnTo>
                    <a:pt x="3669" y="389"/>
                  </a:lnTo>
                  <a:lnTo>
                    <a:pt x="3678" y="406"/>
                  </a:lnTo>
                  <a:lnTo>
                    <a:pt x="3686" y="415"/>
                  </a:lnTo>
                  <a:lnTo>
                    <a:pt x="3695" y="432"/>
                  </a:lnTo>
                  <a:lnTo>
                    <a:pt x="3695" y="441"/>
                  </a:lnTo>
                  <a:lnTo>
                    <a:pt x="3695" y="450"/>
                  </a:lnTo>
                  <a:lnTo>
                    <a:pt x="3704" y="467"/>
                  </a:lnTo>
                  <a:lnTo>
                    <a:pt x="3704" y="475"/>
                  </a:lnTo>
                  <a:lnTo>
                    <a:pt x="3704" y="484"/>
                  </a:lnTo>
                  <a:lnTo>
                    <a:pt x="3695" y="501"/>
                  </a:lnTo>
                  <a:lnTo>
                    <a:pt x="3695" y="510"/>
                  </a:lnTo>
                  <a:lnTo>
                    <a:pt x="3695" y="519"/>
                  </a:lnTo>
                  <a:lnTo>
                    <a:pt x="3686" y="536"/>
                  </a:lnTo>
                  <a:lnTo>
                    <a:pt x="3686" y="545"/>
                  </a:lnTo>
                  <a:lnTo>
                    <a:pt x="3678" y="553"/>
                  </a:lnTo>
                  <a:lnTo>
                    <a:pt x="3669" y="571"/>
                  </a:lnTo>
                  <a:lnTo>
                    <a:pt x="3661" y="579"/>
                  </a:lnTo>
                  <a:lnTo>
                    <a:pt x="3652" y="588"/>
                  </a:lnTo>
                  <a:lnTo>
                    <a:pt x="3635" y="605"/>
                  </a:lnTo>
                  <a:lnTo>
                    <a:pt x="3626" y="614"/>
                  </a:lnTo>
                  <a:lnTo>
                    <a:pt x="3617" y="614"/>
                  </a:lnTo>
                  <a:lnTo>
                    <a:pt x="3600" y="631"/>
                  </a:lnTo>
                  <a:lnTo>
                    <a:pt x="3592" y="640"/>
                  </a:lnTo>
                  <a:lnTo>
                    <a:pt x="3583" y="648"/>
                  </a:lnTo>
                  <a:lnTo>
                    <a:pt x="3557" y="666"/>
                  </a:lnTo>
                  <a:lnTo>
                    <a:pt x="3540" y="674"/>
                  </a:lnTo>
                  <a:lnTo>
                    <a:pt x="3531" y="683"/>
                  </a:lnTo>
                  <a:lnTo>
                    <a:pt x="3497" y="692"/>
                  </a:lnTo>
                  <a:lnTo>
                    <a:pt x="3488" y="700"/>
                  </a:lnTo>
                  <a:lnTo>
                    <a:pt x="3471" y="709"/>
                  </a:lnTo>
                  <a:lnTo>
                    <a:pt x="3436" y="726"/>
                  </a:lnTo>
                  <a:lnTo>
                    <a:pt x="3419" y="735"/>
                  </a:lnTo>
                  <a:lnTo>
                    <a:pt x="3402" y="735"/>
                  </a:lnTo>
                  <a:lnTo>
                    <a:pt x="3367" y="752"/>
                  </a:lnTo>
                  <a:lnTo>
                    <a:pt x="3350" y="761"/>
                  </a:lnTo>
                  <a:lnTo>
                    <a:pt x="3332" y="769"/>
                  </a:lnTo>
                  <a:lnTo>
                    <a:pt x="3289" y="778"/>
                  </a:lnTo>
                  <a:lnTo>
                    <a:pt x="3272" y="787"/>
                  </a:lnTo>
                  <a:lnTo>
                    <a:pt x="3246" y="795"/>
                  </a:lnTo>
                  <a:lnTo>
                    <a:pt x="3203" y="804"/>
                  </a:lnTo>
                  <a:lnTo>
                    <a:pt x="3186" y="813"/>
                  </a:lnTo>
                  <a:lnTo>
                    <a:pt x="3160" y="813"/>
                  </a:lnTo>
                  <a:lnTo>
                    <a:pt x="3117" y="830"/>
                  </a:lnTo>
                  <a:lnTo>
                    <a:pt x="3091" y="830"/>
                  </a:lnTo>
                  <a:lnTo>
                    <a:pt x="3065" y="839"/>
                  </a:lnTo>
                  <a:lnTo>
                    <a:pt x="3013" y="847"/>
                  </a:lnTo>
                  <a:lnTo>
                    <a:pt x="2987" y="856"/>
                  </a:lnTo>
                  <a:lnTo>
                    <a:pt x="2961" y="865"/>
                  </a:lnTo>
                  <a:lnTo>
                    <a:pt x="2909" y="873"/>
                  </a:lnTo>
                  <a:lnTo>
                    <a:pt x="2884" y="873"/>
                  </a:lnTo>
                  <a:lnTo>
                    <a:pt x="2858" y="882"/>
                  </a:lnTo>
                  <a:lnTo>
                    <a:pt x="2806" y="891"/>
                  </a:lnTo>
                  <a:lnTo>
                    <a:pt x="2780" y="891"/>
                  </a:lnTo>
                  <a:lnTo>
                    <a:pt x="2745" y="899"/>
                  </a:lnTo>
                  <a:lnTo>
                    <a:pt x="2694" y="908"/>
                  </a:lnTo>
                  <a:lnTo>
                    <a:pt x="2659" y="908"/>
                  </a:lnTo>
                  <a:lnTo>
                    <a:pt x="2633" y="916"/>
                  </a:lnTo>
                  <a:lnTo>
                    <a:pt x="2573" y="916"/>
                  </a:lnTo>
                  <a:lnTo>
                    <a:pt x="2547" y="925"/>
                  </a:lnTo>
                  <a:lnTo>
                    <a:pt x="2512" y="925"/>
                  </a:lnTo>
                  <a:lnTo>
                    <a:pt x="2452" y="934"/>
                  </a:lnTo>
                  <a:lnTo>
                    <a:pt x="2426" y="934"/>
                  </a:lnTo>
                  <a:lnTo>
                    <a:pt x="2391" y="934"/>
                  </a:lnTo>
                  <a:lnTo>
                    <a:pt x="2331" y="942"/>
                  </a:lnTo>
                  <a:lnTo>
                    <a:pt x="2296" y="942"/>
                  </a:lnTo>
                  <a:lnTo>
                    <a:pt x="2270" y="942"/>
                  </a:lnTo>
                  <a:lnTo>
                    <a:pt x="2201" y="951"/>
                  </a:lnTo>
                  <a:lnTo>
                    <a:pt x="2167" y="951"/>
                  </a:lnTo>
                  <a:lnTo>
                    <a:pt x="2141" y="951"/>
                  </a:lnTo>
                  <a:lnTo>
                    <a:pt x="2072" y="951"/>
                  </a:lnTo>
                  <a:lnTo>
                    <a:pt x="2046" y="951"/>
                  </a:lnTo>
                  <a:lnTo>
                    <a:pt x="2011" y="960"/>
                  </a:lnTo>
                  <a:lnTo>
                    <a:pt x="1942" y="960"/>
                  </a:lnTo>
                  <a:lnTo>
                    <a:pt x="1916" y="960"/>
                  </a:lnTo>
                  <a:lnTo>
                    <a:pt x="1882" y="960"/>
                  </a:lnTo>
                  <a:lnTo>
                    <a:pt x="1822" y="960"/>
                  </a:lnTo>
                  <a:lnTo>
                    <a:pt x="1787" y="960"/>
                  </a:lnTo>
                  <a:lnTo>
                    <a:pt x="1752" y="960"/>
                  </a:lnTo>
                  <a:lnTo>
                    <a:pt x="1692" y="960"/>
                  </a:lnTo>
                  <a:lnTo>
                    <a:pt x="1657" y="951"/>
                  </a:lnTo>
                  <a:lnTo>
                    <a:pt x="1623" y="951"/>
                  </a:lnTo>
                  <a:lnTo>
                    <a:pt x="1562" y="951"/>
                  </a:lnTo>
                  <a:lnTo>
                    <a:pt x="1528" y="951"/>
                  </a:lnTo>
                  <a:lnTo>
                    <a:pt x="1493" y="951"/>
                  </a:lnTo>
                  <a:lnTo>
                    <a:pt x="1433" y="942"/>
                  </a:lnTo>
                  <a:lnTo>
                    <a:pt x="1398" y="942"/>
                  </a:lnTo>
                  <a:lnTo>
                    <a:pt x="1373" y="942"/>
                  </a:lnTo>
                  <a:lnTo>
                    <a:pt x="1312" y="934"/>
                  </a:lnTo>
                  <a:lnTo>
                    <a:pt x="1278" y="934"/>
                  </a:lnTo>
                  <a:lnTo>
                    <a:pt x="1243" y="934"/>
                  </a:lnTo>
                  <a:lnTo>
                    <a:pt x="1183" y="925"/>
                  </a:lnTo>
                  <a:lnTo>
                    <a:pt x="1157" y="925"/>
                  </a:lnTo>
                  <a:lnTo>
                    <a:pt x="1122" y="916"/>
                  </a:lnTo>
                  <a:lnTo>
                    <a:pt x="1070" y="916"/>
                  </a:lnTo>
                  <a:lnTo>
                    <a:pt x="1036" y="908"/>
                  </a:lnTo>
                  <a:lnTo>
                    <a:pt x="1010" y="908"/>
                  </a:lnTo>
                  <a:lnTo>
                    <a:pt x="949" y="899"/>
                  </a:lnTo>
                  <a:lnTo>
                    <a:pt x="924" y="891"/>
                  </a:lnTo>
                  <a:lnTo>
                    <a:pt x="898" y="891"/>
                  </a:lnTo>
                  <a:lnTo>
                    <a:pt x="837" y="882"/>
                  </a:lnTo>
                  <a:lnTo>
                    <a:pt x="811" y="873"/>
                  </a:lnTo>
                  <a:lnTo>
                    <a:pt x="785" y="873"/>
                  </a:lnTo>
                  <a:lnTo>
                    <a:pt x="734" y="865"/>
                  </a:lnTo>
                  <a:lnTo>
                    <a:pt x="708" y="856"/>
                  </a:lnTo>
                  <a:lnTo>
                    <a:pt x="682" y="847"/>
                  </a:lnTo>
                  <a:lnTo>
                    <a:pt x="639" y="839"/>
                  </a:lnTo>
                  <a:lnTo>
                    <a:pt x="613" y="830"/>
                  </a:lnTo>
                  <a:lnTo>
                    <a:pt x="587" y="830"/>
                  </a:lnTo>
                  <a:lnTo>
                    <a:pt x="544" y="813"/>
                  </a:lnTo>
                  <a:lnTo>
                    <a:pt x="518" y="813"/>
                  </a:lnTo>
                  <a:lnTo>
                    <a:pt x="492" y="804"/>
                  </a:lnTo>
                  <a:lnTo>
                    <a:pt x="449" y="795"/>
                  </a:lnTo>
                  <a:lnTo>
                    <a:pt x="431" y="787"/>
                  </a:lnTo>
                  <a:lnTo>
                    <a:pt x="414" y="778"/>
                  </a:lnTo>
                  <a:lnTo>
                    <a:pt x="371" y="769"/>
                  </a:lnTo>
                  <a:lnTo>
                    <a:pt x="354" y="761"/>
                  </a:lnTo>
                  <a:lnTo>
                    <a:pt x="336" y="752"/>
                  </a:lnTo>
                  <a:lnTo>
                    <a:pt x="293" y="735"/>
                  </a:lnTo>
                  <a:lnTo>
                    <a:pt x="276" y="735"/>
                  </a:lnTo>
                  <a:lnTo>
                    <a:pt x="259" y="726"/>
                  </a:lnTo>
                  <a:lnTo>
                    <a:pt x="233" y="709"/>
                  </a:lnTo>
                  <a:lnTo>
                    <a:pt x="216" y="700"/>
                  </a:lnTo>
                  <a:lnTo>
                    <a:pt x="198" y="692"/>
                  </a:lnTo>
                  <a:lnTo>
                    <a:pt x="172" y="683"/>
                  </a:lnTo>
                  <a:lnTo>
                    <a:pt x="155" y="674"/>
                  </a:lnTo>
                  <a:lnTo>
                    <a:pt x="146" y="666"/>
                  </a:lnTo>
                  <a:lnTo>
                    <a:pt x="121" y="648"/>
                  </a:lnTo>
                  <a:lnTo>
                    <a:pt x="112" y="640"/>
                  </a:lnTo>
                  <a:lnTo>
                    <a:pt x="95" y="631"/>
                  </a:lnTo>
                  <a:lnTo>
                    <a:pt x="77" y="614"/>
                  </a:lnTo>
                  <a:lnTo>
                    <a:pt x="69" y="614"/>
                  </a:lnTo>
                  <a:lnTo>
                    <a:pt x="60" y="605"/>
                  </a:lnTo>
                  <a:lnTo>
                    <a:pt x="43" y="588"/>
                  </a:lnTo>
                  <a:lnTo>
                    <a:pt x="34" y="579"/>
                  </a:lnTo>
                  <a:lnTo>
                    <a:pt x="34" y="571"/>
                  </a:lnTo>
                  <a:lnTo>
                    <a:pt x="17" y="553"/>
                  </a:lnTo>
                  <a:lnTo>
                    <a:pt x="17" y="545"/>
                  </a:lnTo>
                  <a:lnTo>
                    <a:pt x="8" y="536"/>
                  </a:lnTo>
                  <a:lnTo>
                    <a:pt x="8" y="519"/>
                  </a:lnTo>
                  <a:lnTo>
                    <a:pt x="0" y="510"/>
                  </a:lnTo>
                  <a:lnTo>
                    <a:pt x="0" y="501"/>
                  </a:lnTo>
                  <a:lnTo>
                    <a:pt x="0" y="484"/>
                  </a:lnTo>
                  <a:lnTo>
                    <a:pt x="0" y="475"/>
                  </a:lnTo>
                  <a:lnTo>
                    <a:pt x="0" y="467"/>
                  </a:lnTo>
                  <a:lnTo>
                    <a:pt x="0" y="450"/>
                  </a:lnTo>
                  <a:lnTo>
                    <a:pt x="0" y="441"/>
                  </a:lnTo>
                  <a:lnTo>
                    <a:pt x="8" y="432"/>
                  </a:lnTo>
                  <a:lnTo>
                    <a:pt x="8" y="415"/>
                  </a:lnTo>
                  <a:lnTo>
                    <a:pt x="17" y="415"/>
                  </a:lnTo>
                  <a:lnTo>
                    <a:pt x="17" y="406"/>
                  </a:lnTo>
                  <a:lnTo>
                    <a:pt x="34" y="389"/>
                  </a:lnTo>
                  <a:lnTo>
                    <a:pt x="34" y="380"/>
                  </a:lnTo>
                  <a:lnTo>
                    <a:pt x="43" y="372"/>
                  </a:lnTo>
                  <a:lnTo>
                    <a:pt x="60" y="354"/>
                  </a:lnTo>
                  <a:lnTo>
                    <a:pt x="69" y="346"/>
                  </a:lnTo>
                  <a:lnTo>
                    <a:pt x="77" y="337"/>
                  </a:lnTo>
                  <a:lnTo>
                    <a:pt x="95" y="320"/>
                  </a:lnTo>
                  <a:lnTo>
                    <a:pt x="112" y="311"/>
                  </a:lnTo>
                  <a:lnTo>
                    <a:pt x="121" y="303"/>
                  </a:lnTo>
                  <a:lnTo>
                    <a:pt x="146" y="294"/>
                  </a:lnTo>
                  <a:lnTo>
                    <a:pt x="155" y="285"/>
                  </a:lnTo>
                  <a:lnTo>
                    <a:pt x="172" y="277"/>
                  </a:lnTo>
                  <a:lnTo>
                    <a:pt x="198" y="259"/>
                  </a:lnTo>
                  <a:lnTo>
                    <a:pt x="216" y="251"/>
                  </a:lnTo>
                  <a:lnTo>
                    <a:pt x="233" y="242"/>
                  </a:lnTo>
                  <a:lnTo>
                    <a:pt x="259" y="233"/>
                  </a:lnTo>
                  <a:lnTo>
                    <a:pt x="276" y="225"/>
                  </a:lnTo>
                  <a:lnTo>
                    <a:pt x="293" y="216"/>
                  </a:lnTo>
                  <a:lnTo>
                    <a:pt x="336" y="199"/>
                  </a:lnTo>
                  <a:lnTo>
                    <a:pt x="354" y="199"/>
                  </a:lnTo>
                  <a:lnTo>
                    <a:pt x="371" y="190"/>
                  </a:lnTo>
                  <a:lnTo>
                    <a:pt x="414" y="173"/>
                  </a:lnTo>
                  <a:lnTo>
                    <a:pt x="431" y="173"/>
                  </a:lnTo>
                  <a:lnTo>
                    <a:pt x="449" y="164"/>
                  </a:lnTo>
                  <a:lnTo>
                    <a:pt x="492" y="147"/>
                  </a:lnTo>
                  <a:lnTo>
                    <a:pt x="518" y="147"/>
                  </a:lnTo>
                  <a:lnTo>
                    <a:pt x="544" y="138"/>
                  </a:lnTo>
                  <a:lnTo>
                    <a:pt x="587" y="130"/>
                  </a:lnTo>
                  <a:lnTo>
                    <a:pt x="613" y="121"/>
                  </a:lnTo>
                  <a:lnTo>
                    <a:pt x="639" y="112"/>
                  </a:lnTo>
                  <a:lnTo>
                    <a:pt x="682" y="104"/>
                  </a:lnTo>
                  <a:lnTo>
                    <a:pt x="708" y="104"/>
                  </a:lnTo>
                  <a:lnTo>
                    <a:pt x="734" y="95"/>
                  </a:lnTo>
                  <a:lnTo>
                    <a:pt x="785" y="86"/>
                  </a:lnTo>
                  <a:lnTo>
                    <a:pt x="811" y="78"/>
                  </a:lnTo>
                  <a:lnTo>
                    <a:pt x="837" y="78"/>
                  </a:lnTo>
                  <a:lnTo>
                    <a:pt x="898" y="69"/>
                  </a:lnTo>
                  <a:lnTo>
                    <a:pt x="924" y="60"/>
                  </a:lnTo>
                  <a:lnTo>
                    <a:pt x="949" y="60"/>
                  </a:lnTo>
                  <a:lnTo>
                    <a:pt x="1010" y="52"/>
                  </a:lnTo>
                  <a:lnTo>
                    <a:pt x="1036" y="43"/>
                  </a:lnTo>
                  <a:lnTo>
                    <a:pt x="1070" y="43"/>
                  </a:lnTo>
                  <a:lnTo>
                    <a:pt x="1122" y="34"/>
                  </a:lnTo>
                  <a:lnTo>
                    <a:pt x="1157" y="34"/>
                  </a:lnTo>
                  <a:lnTo>
                    <a:pt x="1183" y="26"/>
                  </a:lnTo>
                  <a:lnTo>
                    <a:pt x="1243" y="26"/>
                  </a:lnTo>
                  <a:lnTo>
                    <a:pt x="1278" y="17"/>
                  </a:lnTo>
                  <a:lnTo>
                    <a:pt x="1312" y="17"/>
                  </a:lnTo>
                  <a:lnTo>
                    <a:pt x="1373" y="17"/>
                  </a:lnTo>
                  <a:lnTo>
                    <a:pt x="1398" y="9"/>
                  </a:lnTo>
                  <a:lnTo>
                    <a:pt x="1433" y="9"/>
                  </a:lnTo>
                  <a:lnTo>
                    <a:pt x="1493" y="9"/>
                  </a:lnTo>
                  <a:lnTo>
                    <a:pt x="1528" y="9"/>
                  </a:lnTo>
                  <a:lnTo>
                    <a:pt x="1562" y="0"/>
                  </a:lnTo>
                  <a:lnTo>
                    <a:pt x="1623" y="0"/>
                  </a:lnTo>
                  <a:lnTo>
                    <a:pt x="1657" y="0"/>
                  </a:lnTo>
                  <a:lnTo>
                    <a:pt x="1692" y="0"/>
                  </a:lnTo>
                  <a:lnTo>
                    <a:pt x="1752" y="0"/>
                  </a:lnTo>
                  <a:lnTo>
                    <a:pt x="1787" y="0"/>
                  </a:lnTo>
                  <a:lnTo>
                    <a:pt x="1822" y="0"/>
                  </a:lnTo>
                  <a:lnTo>
                    <a:pt x="1882" y="0"/>
                  </a:lnTo>
                  <a:lnTo>
                    <a:pt x="1916" y="0"/>
                  </a:lnTo>
                  <a:lnTo>
                    <a:pt x="1942" y="0"/>
                  </a:lnTo>
                  <a:lnTo>
                    <a:pt x="2011" y="0"/>
                  </a:lnTo>
                  <a:lnTo>
                    <a:pt x="2046" y="0"/>
                  </a:lnTo>
                  <a:lnTo>
                    <a:pt x="2072" y="0"/>
                  </a:lnTo>
                  <a:lnTo>
                    <a:pt x="2141" y="0"/>
                  </a:lnTo>
                  <a:lnTo>
                    <a:pt x="2167" y="9"/>
                  </a:lnTo>
                  <a:lnTo>
                    <a:pt x="2201" y="9"/>
                  </a:lnTo>
                  <a:lnTo>
                    <a:pt x="2270" y="9"/>
                  </a:lnTo>
                  <a:lnTo>
                    <a:pt x="2296" y="9"/>
                  </a:lnTo>
                  <a:lnTo>
                    <a:pt x="2331" y="17"/>
                  </a:lnTo>
                  <a:lnTo>
                    <a:pt x="2391" y="17"/>
                  </a:lnTo>
                  <a:lnTo>
                    <a:pt x="2426" y="17"/>
                  </a:lnTo>
                  <a:lnTo>
                    <a:pt x="1847" y="475"/>
                  </a:lnTo>
                  <a:lnTo>
                    <a:pt x="3592" y="3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62" name="Rectangle 27">
              <a:extLst>
                <a:ext uri="{FF2B5EF4-FFF2-40B4-BE49-F238E27FC236}">
                  <a16:creationId xmlns:a16="http://schemas.microsoft.com/office/drawing/2014/main" id="{F2C2A919-71C9-7E60-EAF0-68C5057A06D5}"/>
                </a:ext>
              </a:extLst>
            </p:cNvPr>
            <p:cNvSpPr>
              <a:spLocks noChangeArrowheads="1"/>
            </p:cNvSpPr>
            <p:nvPr/>
          </p:nvSpPr>
          <p:spPr bwMode="auto">
            <a:xfrm>
              <a:off x="2319" y="1262"/>
              <a:ext cx="41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000" b="1">
                  <a:latin typeface="Arial" panose="020B0604020202020204" pitchFamily="34" charset="0"/>
                </a:rPr>
                <a:t>84.6</a:t>
              </a:r>
              <a:endParaRPr lang="en-US" altLang="en-US" sz="3600">
                <a:latin typeface="Times New Roman" panose="02020603050405020304" pitchFamily="18" charset="0"/>
              </a:endParaRPr>
            </a:p>
          </p:txBody>
        </p:sp>
        <p:grpSp>
          <p:nvGrpSpPr>
            <p:cNvPr id="63" name="Group 28">
              <a:extLst>
                <a:ext uri="{FF2B5EF4-FFF2-40B4-BE49-F238E27FC236}">
                  <a16:creationId xmlns:a16="http://schemas.microsoft.com/office/drawing/2014/main" id="{8FCE18BE-F144-F8C4-D0BD-1EE4A42DF903}"/>
                </a:ext>
              </a:extLst>
            </p:cNvPr>
            <p:cNvGrpSpPr>
              <a:grpSpLocks/>
            </p:cNvGrpSpPr>
            <p:nvPr/>
          </p:nvGrpSpPr>
          <p:grpSpPr bwMode="auto">
            <a:xfrm>
              <a:off x="301" y="3360"/>
              <a:ext cx="833" cy="257"/>
              <a:chOff x="380" y="3412"/>
              <a:chExt cx="833" cy="257"/>
            </a:xfrm>
          </p:grpSpPr>
          <p:sp>
            <p:nvSpPr>
              <p:cNvPr id="78" name="Rectangle 29">
                <a:extLst>
                  <a:ext uri="{FF2B5EF4-FFF2-40B4-BE49-F238E27FC236}">
                    <a16:creationId xmlns:a16="http://schemas.microsoft.com/office/drawing/2014/main" id="{CD6C08CE-8CC2-0BF3-0AC1-1ADAD75D6AC8}"/>
                  </a:ext>
                </a:extLst>
              </p:cNvPr>
              <p:cNvSpPr>
                <a:spLocks noChangeArrowheads="1"/>
              </p:cNvSpPr>
              <p:nvPr/>
            </p:nvSpPr>
            <p:spPr bwMode="auto">
              <a:xfrm>
                <a:off x="380" y="3464"/>
                <a:ext cx="104" cy="10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79" name="Rectangle 30">
                <a:extLst>
                  <a:ext uri="{FF2B5EF4-FFF2-40B4-BE49-F238E27FC236}">
                    <a16:creationId xmlns:a16="http://schemas.microsoft.com/office/drawing/2014/main" id="{36F3E19C-180C-A28F-4B6F-4559FDDD176A}"/>
                  </a:ext>
                </a:extLst>
              </p:cNvPr>
              <p:cNvSpPr>
                <a:spLocks noChangeArrowheads="1"/>
              </p:cNvSpPr>
              <p:nvPr/>
            </p:nvSpPr>
            <p:spPr bwMode="auto">
              <a:xfrm>
                <a:off x="529" y="3412"/>
                <a:ext cx="68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900" b="1"/>
                  <a:t>Sexual</a:t>
                </a:r>
              </a:p>
            </p:txBody>
          </p:sp>
        </p:grpSp>
        <p:grpSp>
          <p:nvGrpSpPr>
            <p:cNvPr id="64" name="Group 31">
              <a:extLst>
                <a:ext uri="{FF2B5EF4-FFF2-40B4-BE49-F238E27FC236}">
                  <a16:creationId xmlns:a16="http://schemas.microsoft.com/office/drawing/2014/main" id="{A58A42FB-0D24-406D-C6FD-660997CB1F13}"/>
                </a:ext>
              </a:extLst>
            </p:cNvPr>
            <p:cNvGrpSpPr>
              <a:grpSpLocks/>
            </p:cNvGrpSpPr>
            <p:nvPr/>
          </p:nvGrpSpPr>
          <p:grpSpPr bwMode="auto">
            <a:xfrm>
              <a:off x="3003" y="3360"/>
              <a:ext cx="655" cy="257"/>
              <a:chOff x="3082" y="3412"/>
              <a:chExt cx="655" cy="257"/>
            </a:xfrm>
          </p:grpSpPr>
          <p:sp>
            <p:nvSpPr>
              <p:cNvPr id="76" name="Rectangle 32">
                <a:extLst>
                  <a:ext uri="{FF2B5EF4-FFF2-40B4-BE49-F238E27FC236}">
                    <a16:creationId xmlns:a16="http://schemas.microsoft.com/office/drawing/2014/main" id="{41948CF5-6040-9FC4-535C-1FE06657C8F7}"/>
                  </a:ext>
                </a:extLst>
              </p:cNvPr>
              <p:cNvSpPr>
                <a:spLocks noChangeArrowheads="1"/>
              </p:cNvSpPr>
              <p:nvPr/>
            </p:nvSpPr>
            <p:spPr bwMode="auto">
              <a:xfrm>
                <a:off x="3233" y="3412"/>
                <a:ext cx="50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900" b="1"/>
                  <a:t>IDUs</a:t>
                </a:r>
                <a:endParaRPr lang="en-US" altLang="en-US" sz="1900"/>
              </a:p>
            </p:txBody>
          </p:sp>
          <p:sp>
            <p:nvSpPr>
              <p:cNvPr id="77" name="Rectangle 33">
                <a:extLst>
                  <a:ext uri="{FF2B5EF4-FFF2-40B4-BE49-F238E27FC236}">
                    <a16:creationId xmlns:a16="http://schemas.microsoft.com/office/drawing/2014/main" id="{C8A122CC-3D4E-F4EF-3DDE-391EBD5B3638}"/>
                  </a:ext>
                </a:extLst>
              </p:cNvPr>
              <p:cNvSpPr>
                <a:spLocks noChangeArrowheads="1"/>
              </p:cNvSpPr>
              <p:nvPr/>
            </p:nvSpPr>
            <p:spPr bwMode="auto">
              <a:xfrm>
                <a:off x="3082" y="3464"/>
                <a:ext cx="104" cy="1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65" name="Group 34">
              <a:extLst>
                <a:ext uri="{FF2B5EF4-FFF2-40B4-BE49-F238E27FC236}">
                  <a16:creationId xmlns:a16="http://schemas.microsoft.com/office/drawing/2014/main" id="{81B8F85C-2FE5-54E7-63EB-22330433CDE4}"/>
                </a:ext>
              </a:extLst>
            </p:cNvPr>
            <p:cNvGrpSpPr>
              <a:grpSpLocks/>
            </p:cNvGrpSpPr>
            <p:nvPr/>
          </p:nvGrpSpPr>
          <p:grpSpPr bwMode="auto">
            <a:xfrm>
              <a:off x="301" y="3567"/>
              <a:ext cx="2765" cy="258"/>
              <a:chOff x="380" y="3619"/>
              <a:chExt cx="2765" cy="258"/>
            </a:xfrm>
          </p:grpSpPr>
          <p:sp>
            <p:nvSpPr>
              <p:cNvPr id="74" name="Rectangle 35">
                <a:extLst>
                  <a:ext uri="{FF2B5EF4-FFF2-40B4-BE49-F238E27FC236}">
                    <a16:creationId xmlns:a16="http://schemas.microsoft.com/office/drawing/2014/main" id="{BC6D5FF3-84AB-2498-0145-C87E453BE84D}"/>
                  </a:ext>
                </a:extLst>
              </p:cNvPr>
              <p:cNvSpPr>
                <a:spLocks noChangeArrowheads="1"/>
              </p:cNvSpPr>
              <p:nvPr/>
            </p:nvSpPr>
            <p:spPr bwMode="auto">
              <a:xfrm>
                <a:off x="380" y="3672"/>
                <a:ext cx="104" cy="10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75" name="Rectangle 36">
                <a:extLst>
                  <a:ext uri="{FF2B5EF4-FFF2-40B4-BE49-F238E27FC236}">
                    <a16:creationId xmlns:a16="http://schemas.microsoft.com/office/drawing/2014/main" id="{017168BC-3609-6452-BE3E-0BB13CA1BAF7}"/>
                  </a:ext>
                </a:extLst>
              </p:cNvPr>
              <p:cNvSpPr>
                <a:spLocks noChangeArrowheads="1"/>
              </p:cNvSpPr>
              <p:nvPr/>
            </p:nvSpPr>
            <p:spPr bwMode="auto">
              <a:xfrm>
                <a:off x="531" y="3619"/>
                <a:ext cx="261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900" b="1"/>
                  <a:t>Blood and Blood Products</a:t>
                </a:r>
                <a:endParaRPr lang="en-US" altLang="en-US" sz="1900"/>
              </a:p>
            </p:txBody>
          </p:sp>
        </p:grpSp>
        <p:grpSp>
          <p:nvGrpSpPr>
            <p:cNvPr id="66" name="Group 37">
              <a:extLst>
                <a:ext uri="{FF2B5EF4-FFF2-40B4-BE49-F238E27FC236}">
                  <a16:creationId xmlns:a16="http://schemas.microsoft.com/office/drawing/2014/main" id="{B4B731A1-549B-9AA0-8F20-D665E04850EA}"/>
                </a:ext>
              </a:extLst>
            </p:cNvPr>
            <p:cNvGrpSpPr>
              <a:grpSpLocks/>
            </p:cNvGrpSpPr>
            <p:nvPr/>
          </p:nvGrpSpPr>
          <p:grpSpPr bwMode="auto">
            <a:xfrm>
              <a:off x="3003" y="3567"/>
              <a:ext cx="1070" cy="258"/>
              <a:chOff x="3082" y="3619"/>
              <a:chExt cx="1070" cy="258"/>
            </a:xfrm>
          </p:grpSpPr>
          <p:sp>
            <p:nvSpPr>
              <p:cNvPr id="72" name="Rectangle 38">
                <a:extLst>
                  <a:ext uri="{FF2B5EF4-FFF2-40B4-BE49-F238E27FC236}">
                    <a16:creationId xmlns:a16="http://schemas.microsoft.com/office/drawing/2014/main" id="{6ED67286-569C-E3B5-0255-58F40DCB42E0}"/>
                  </a:ext>
                </a:extLst>
              </p:cNvPr>
              <p:cNvSpPr>
                <a:spLocks noChangeArrowheads="1"/>
              </p:cNvSpPr>
              <p:nvPr/>
            </p:nvSpPr>
            <p:spPr bwMode="auto">
              <a:xfrm>
                <a:off x="3082" y="3672"/>
                <a:ext cx="104" cy="10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73" name="Rectangle 39">
                <a:extLst>
                  <a:ext uri="{FF2B5EF4-FFF2-40B4-BE49-F238E27FC236}">
                    <a16:creationId xmlns:a16="http://schemas.microsoft.com/office/drawing/2014/main" id="{B66D5A88-3D0F-57C1-850D-6422D2FB510C}"/>
                  </a:ext>
                </a:extLst>
              </p:cNvPr>
              <p:cNvSpPr>
                <a:spLocks noChangeArrowheads="1"/>
              </p:cNvSpPr>
              <p:nvPr/>
            </p:nvSpPr>
            <p:spPr bwMode="auto">
              <a:xfrm>
                <a:off x="3233" y="3619"/>
                <a:ext cx="91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900" b="1"/>
                  <a:t>Perinatal</a:t>
                </a:r>
                <a:endParaRPr lang="en-US" altLang="en-US" sz="1900"/>
              </a:p>
            </p:txBody>
          </p:sp>
        </p:grpSp>
        <p:grpSp>
          <p:nvGrpSpPr>
            <p:cNvPr id="67" name="Group 40">
              <a:extLst>
                <a:ext uri="{FF2B5EF4-FFF2-40B4-BE49-F238E27FC236}">
                  <a16:creationId xmlns:a16="http://schemas.microsoft.com/office/drawing/2014/main" id="{8DF3C4CA-3C10-9AB5-239D-BE1001170874}"/>
                </a:ext>
              </a:extLst>
            </p:cNvPr>
            <p:cNvGrpSpPr>
              <a:grpSpLocks/>
            </p:cNvGrpSpPr>
            <p:nvPr/>
          </p:nvGrpSpPr>
          <p:grpSpPr bwMode="auto">
            <a:xfrm>
              <a:off x="301" y="3783"/>
              <a:ext cx="1400" cy="257"/>
              <a:chOff x="380" y="3835"/>
              <a:chExt cx="1400" cy="257"/>
            </a:xfrm>
          </p:grpSpPr>
          <p:sp>
            <p:nvSpPr>
              <p:cNvPr id="70" name="Rectangle 41">
                <a:extLst>
                  <a:ext uri="{FF2B5EF4-FFF2-40B4-BE49-F238E27FC236}">
                    <a16:creationId xmlns:a16="http://schemas.microsoft.com/office/drawing/2014/main" id="{E4FDD1D1-D2F9-18A8-F88E-3A3675530F26}"/>
                  </a:ext>
                </a:extLst>
              </p:cNvPr>
              <p:cNvSpPr>
                <a:spLocks noChangeArrowheads="1"/>
              </p:cNvSpPr>
              <p:nvPr/>
            </p:nvSpPr>
            <p:spPr bwMode="auto">
              <a:xfrm>
                <a:off x="380" y="3888"/>
                <a:ext cx="104" cy="10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71" name="Rectangle 42">
                <a:extLst>
                  <a:ext uri="{FF2B5EF4-FFF2-40B4-BE49-F238E27FC236}">
                    <a16:creationId xmlns:a16="http://schemas.microsoft.com/office/drawing/2014/main" id="{0C70C417-2BC7-CDA1-41A3-0BDC46E9344C}"/>
                  </a:ext>
                </a:extLst>
              </p:cNvPr>
              <p:cNvSpPr>
                <a:spLocks noChangeArrowheads="1"/>
              </p:cNvSpPr>
              <p:nvPr/>
            </p:nvSpPr>
            <p:spPr bwMode="auto">
              <a:xfrm>
                <a:off x="531" y="3835"/>
                <a:ext cx="1249"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900" b="1"/>
                  <a:t>Unidentified</a:t>
                </a:r>
                <a:endParaRPr lang="en-US" altLang="en-US" sz="1900"/>
              </a:p>
            </p:txBody>
          </p:sp>
        </p:grpSp>
        <p:sp>
          <p:nvSpPr>
            <p:cNvPr id="68" name="Line 43">
              <a:extLst>
                <a:ext uri="{FF2B5EF4-FFF2-40B4-BE49-F238E27FC236}">
                  <a16:creationId xmlns:a16="http://schemas.microsoft.com/office/drawing/2014/main" id="{92217943-C5AB-EB43-158C-246A3C1FB6A9}"/>
                </a:ext>
              </a:extLst>
            </p:cNvPr>
            <p:cNvSpPr>
              <a:spLocks noChangeShapeType="1"/>
            </p:cNvSpPr>
            <p:nvPr/>
          </p:nvSpPr>
          <p:spPr bwMode="auto">
            <a:xfrm>
              <a:off x="2791" y="1394"/>
              <a:ext cx="137" cy="28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69" name="Rectangle 44">
              <a:extLst>
                <a:ext uri="{FF2B5EF4-FFF2-40B4-BE49-F238E27FC236}">
                  <a16:creationId xmlns:a16="http://schemas.microsoft.com/office/drawing/2014/main" id="{49D1E88E-B39B-93FC-A33B-8C3845C70017}"/>
                </a:ext>
              </a:extLst>
            </p:cNvPr>
            <p:cNvSpPr>
              <a:spLocks noChangeArrowheads="1"/>
            </p:cNvSpPr>
            <p:nvPr/>
          </p:nvSpPr>
          <p:spPr bwMode="auto">
            <a:xfrm>
              <a:off x="0" y="144"/>
              <a:ext cx="576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b="1">
                  <a:solidFill>
                    <a:srgbClr val="CC3300"/>
                  </a:solidFill>
                </a:rPr>
                <a:t>Routes of HIV Transmission</a:t>
              </a:r>
            </a:p>
          </p:txBody>
        </p:sp>
      </p:grpSp>
    </p:spTree>
    <p:extLst>
      <p:ext uri="{BB962C8B-B14F-4D97-AF65-F5344CB8AC3E}">
        <p14:creationId xmlns:p14="http://schemas.microsoft.com/office/powerpoint/2010/main" val="251303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188B-0091-C995-A295-3FB91B21DDCE}"/>
              </a:ext>
            </a:extLst>
          </p:cNvPr>
          <p:cNvSpPr>
            <a:spLocks noGrp="1"/>
          </p:cNvSpPr>
          <p:nvPr>
            <p:ph type="title"/>
          </p:nvPr>
        </p:nvSpPr>
        <p:spPr/>
        <p:txBody>
          <a:bodyPr/>
          <a:lstStyle/>
          <a:p>
            <a:r>
              <a:rPr lang="en-US" sz="4800" dirty="0">
                <a:latin typeface="Roboto Condensed Light" panose="020B0604020202020204" charset="0"/>
                <a:ea typeface="Roboto Condensed Light" panose="020B0604020202020204" charset="0"/>
              </a:rPr>
              <a:t>Disease Progression</a:t>
            </a:r>
            <a:endParaRPr lang="en-IN" dirty="0"/>
          </a:p>
        </p:txBody>
      </p:sp>
      <p:pic>
        <p:nvPicPr>
          <p:cNvPr id="5" name="Content Placeholder 4">
            <a:extLst>
              <a:ext uri="{FF2B5EF4-FFF2-40B4-BE49-F238E27FC236}">
                <a16:creationId xmlns:a16="http://schemas.microsoft.com/office/drawing/2014/main" id="{663CB093-EC92-00B9-C57B-4CFCA5836BEB}"/>
              </a:ext>
            </a:extLst>
          </p:cNvPr>
          <p:cNvPicPr>
            <a:picLocks noGrp="1" noChangeAspect="1"/>
          </p:cNvPicPr>
          <p:nvPr>
            <p:ph idx="1"/>
          </p:nvPr>
        </p:nvPicPr>
        <p:blipFill>
          <a:blip r:embed="rId2">
            <a:duotone>
              <a:schemeClr val="accent3">
                <a:shade val="45000"/>
                <a:satMod val="135000"/>
              </a:schemeClr>
              <a:prstClr val="white"/>
            </a:duotone>
          </a:blip>
          <a:stretch>
            <a:fillRect/>
          </a:stretch>
        </p:blipFill>
        <p:spPr>
          <a:xfrm>
            <a:off x="665612" y="2073920"/>
            <a:ext cx="10860775" cy="3474125"/>
          </a:xfrm>
        </p:spPr>
      </p:pic>
    </p:spTree>
    <p:extLst>
      <p:ext uri="{BB962C8B-B14F-4D97-AF65-F5344CB8AC3E}">
        <p14:creationId xmlns:p14="http://schemas.microsoft.com/office/powerpoint/2010/main" val="1928429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FC4A-B6DE-EE59-E769-EB15200E757C}"/>
              </a:ext>
            </a:extLst>
          </p:cNvPr>
          <p:cNvSpPr>
            <a:spLocks noGrp="1"/>
          </p:cNvSpPr>
          <p:nvPr>
            <p:ph type="title"/>
          </p:nvPr>
        </p:nvSpPr>
        <p:spPr/>
        <p:txBody>
          <a:bodyPr>
            <a:normAutofit/>
          </a:bodyPr>
          <a:lstStyle/>
          <a:p>
            <a:r>
              <a:rPr lang="en-US" sz="4400" dirty="0">
                <a:latin typeface="+mn-lt"/>
                <a:ea typeface="Roboto Condensed Light" panose="020B0604020202020204" charset="0"/>
              </a:rPr>
              <a:t>Natural Course (Typical Progressors)</a:t>
            </a:r>
            <a:endParaRPr lang="en-IN" sz="4400" dirty="0">
              <a:latin typeface="+mn-lt"/>
            </a:endParaRPr>
          </a:p>
        </p:txBody>
      </p:sp>
      <p:sp>
        <p:nvSpPr>
          <p:cNvPr id="3" name="Content Placeholder 2">
            <a:extLst>
              <a:ext uri="{FF2B5EF4-FFF2-40B4-BE49-F238E27FC236}">
                <a16:creationId xmlns:a16="http://schemas.microsoft.com/office/drawing/2014/main" id="{969D2981-14E7-8D99-CCB9-03BDB2891802}"/>
              </a:ext>
            </a:extLst>
          </p:cNvPr>
          <p:cNvSpPr>
            <a:spLocks noGrp="1"/>
          </p:cNvSpPr>
          <p:nvPr>
            <p:ph idx="1"/>
          </p:nvPr>
        </p:nvSpPr>
        <p:spPr>
          <a:xfrm>
            <a:off x="1066800" y="1845734"/>
            <a:ext cx="10058400" cy="4023360"/>
          </a:xfrm>
        </p:spPr>
        <p:txBody>
          <a:bodyPr/>
          <a:lstStyle/>
          <a:p>
            <a:r>
              <a:rPr lang="en-US" sz="2000" dirty="0"/>
              <a:t>About 80–90% of HIV, infected individuals are “typical progressors,” with a median survival time of approximately 10 years.</a:t>
            </a:r>
          </a:p>
          <a:p>
            <a:endParaRPr lang="en-IN" dirty="0"/>
          </a:p>
        </p:txBody>
      </p:sp>
      <p:pic>
        <p:nvPicPr>
          <p:cNvPr id="4" name="Picture 3">
            <a:extLst>
              <a:ext uri="{FF2B5EF4-FFF2-40B4-BE49-F238E27FC236}">
                <a16:creationId xmlns:a16="http://schemas.microsoft.com/office/drawing/2014/main" id="{C2E15BC0-AD81-5D27-9EF8-F80A7E900CFD}"/>
              </a:ext>
            </a:extLst>
          </p:cNvPr>
          <p:cNvPicPr>
            <a:picLocks noChangeAspect="1"/>
          </p:cNvPicPr>
          <p:nvPr/>
        </p:nvPicPr>
        <p:blipFill rotWithShape="1">
          <a:blip r:embed="rId2"/>
          <a:srcRect r="50992"/>
          <a:stretch/>
        </p:blipFill>
        <p:spPr>
          <a:xfrm>
            <a:off x="1397263" y="2674867"/>
            <a:ext cx="5269948" cy="3302601"/>
          </a:xfrm>
          <a:prstGeom prst="rect">
            <a:avLst/>
          </a:prstGeom>
          <a:ln>
            <a:solidFill>
              <a:schemeClr val="accent1"/>
            </a:solidFill>
          </a:ln>
        </p:spPr>
      </p:pic>
      <p:pic>
        <p:nvPicPr>
          <p:cNvPr id="5" name="Picture 4">
            <a:extLst>
              <a:ext uri="{FF2B5EF4-FFF2-40B4-BE49-F238E27FC236}">
                <a16:creationId xmlns:a16="http://schemas.microsoft.com/office/drawing/2014/main" id="{5E6DE94C-B4C6-0439-0525-3721CF26E251}"/>
              </a:ext>
            </a:extLst>
          </p:cNvPr>
          <p:cNvPicPr>
            <a:picLocks noChangeAspect="1"/>
          </p:cNvPicPr>
          <p:nvPr/>
        </p:nvPicPr>
        <p:blipFill>
          <a:blip r:embed="rId3"/>
          <a:stretch>
            <a:fillRect/>
          </a:stretch>
        </p:blipFill>
        <p:spPr>
          <a:xfrm>
            <a:off x="7911079" y="3743441"/>
            <a:ext cx="2883658" cy="377985"/>
          </a:xfrm>
          <a:prstGeom prst="rect">
            <a:avLst/>
          </a:prstGeom>
        </p:spPr>
      </p:pic>
    </p:spTree>
    <p:extLst>
      <p:ext uri="{BB962C8B-B14F-4D97-AF65-F5344CB8AC3E}">
        <p14:creationId xmlns:p14="http://schemas.microsoft.com/office/powerpoint/2010/main" val="2267601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D013-5F58-9330-6EF0-9710FA982D80}"/>
              </a:ext>
            </a:extLst>
          </p:cNvPr>
          <p:cNvSpPr>
            <a:spLocks noGrp="1"/>
          </p:cNvSpPr>
          <p:nvPr>
            <p:ph type="title"/>
          </p:nvPr>
        </p:nvSpPr>
        <p:spPr/>
        <p:txBody>
          <a:bodyPr/>
          <a:lstStyle/>
          <a:p>
            <a:r>
              <a:rPr lang="en-US" sz="4800" dirty="0">
                <a:solidFill>
                  <a:schemeClr val="tx1"/>
                </a:solidFill>
                <a:latin typeface="+mn-lt"/>
                <a:ea typeface="Roboto Condensed Light" panose="020B0604020202020204" charset="0"/>
              </a:rPr>
              <a:t>Acute HIV Disease /Acute Retroviral Syndrome</a:t>
            </a:r>
            <a:endParaRPr lang="en-IN" dirty="0">
              <a:solidFill>
                <a:schemeClr val="tx1"/>
              </a:solidFill>
              <a:latin typeface="+mn-lt"/>
            </a:endParaRPr>
          </a:p>
        </p:txBody>
      </p:sp>
      <p:sp>
        <p:nvSpPr>
          <p:cNvPr id="3" name="Content Placeholder 2">
            <a:extLst>
              <a:ext uri="{FF2B5EF4-FFF2-40B4-BE49-F238E27FC236}">
                <a16:creationId xmlns:a16="http://schemas.microsoft.com/office/drawing/2014/main" id="{024E8DAD-902D-D6F5-6169-0E550AAB7A0F}"/>
              </a:ext>
            </a:extLst>
          </p:cNvPr>
          <p:cNvSpPr>
            <a:spLocks noGrp="1"/>
          </p:cNvSpPr>
          <p:nvPr>
            <p:ph idx="1"/>
          </p:nvPr>
        </p:nvSpPr>
        <p:spPr/>
        <p:txBody>
          <a:bodyPr>
            <a:normAutofit fontScale="92500"/>
          </a:bodyPr>
          <a:lstStyle/>
          <a:p>
            <a:pPr algn="just">
              <a:lnSpc>
                <a:spcPct val="100000"/>
              </a:lnSpc>
            </a:pPr>
            <a:r>
              <a:rPr lang="en-US" sz="2800" dirty="0"/>
              <a:t>Following infection - HIV carried to the lymph nodes and other lymphoid tissues where further multiplication occurs in T cells. </a:t>
            </a:r>
          </a:p>
          <a:p>
            <a:pPr algn="just">
              <a:lnSpc>
                <a:spcPct val="100000"/>
              </a:lnSpc>
            </a:pPr>
            <a:r>
              <a:rPr lang="en-US" sz="2800" dirty="0"/>
              <a:t>Initially, HIV destroys the infected T cells and spills over into blood stream to cause </a:t>
            </a:r>
            <a:r>
              <a:rPr lang="en-US" sz="2800" b="1" dirty="0"/>
              <a:t>primary viremia </a:t>
            </a:r>
            <a:r>
              <a:rPr lang="en-US" sz="2800" dirty="0"/>
              <a:t>(or acute mononucleosis-like syndrome)</a:t>
            </a:r>
          </a:p>
          <a:p>
            <a:pPr algn="just">
              <a:lnSpc>
                <a:spcPct val="100000"/>
              </a:lnSpc>
            </a:pPr>
            <a:r>
              <a:rPr lang="en-US" sz="2800" dirty="0"/>
              <a:t>This coincides with an </a:t>
            </a:r>
            <a:r>
              <a:rPr lang="en-US" sz="2800" b="1" dirty="0"/>
              <a:t>initial flu like illness </a:t>
            </a:r>
            <a:r>
              <a:rPr lang="en-US" sz="2800" dirty="0"/>
              <a:t>that occurs in many patients (50-75%) 3-6 weeks after the primary infection. </a:t>
            </a:r>
          </a:p>
          <a:p>
            <a:pPr algn="just">
              <a:lnSpc>
                <a:spcPct val="100000"/>
              </a:lnSpc>
            </a:pPr>
            <a:r>
              <a:rPr lang="en-US" sz="2800" dirty="0"/>
              <a:t>There is a </a:t>
            </a:r>
            <a:r>
              <a:rPr lang="en-US" sz="2800" b="1" dirty="0"/>
              <a:t>significant drop in numbers of circulating CD4 T cells </a:t>
            </a:r>
            <a:r>
              <a:rPr lang="en-US" sz="2800" dirty="0"/>
              <a:t>at this stage.</a:t>
            </a:r>
          </a:p>
          <a:p>
            <a:pPr algn="just">
              <a:lnSpc>
                <a:spcPct val="150000"/>
              </a:lnSpc>
            </a:pPr>
            <a:endParaRPr lang="en-US" sz="2000" dirty="0"/>
          </a:p>
          <a:p>
            <a:endParaRPr lang="en-IN" dirty="0"/>
          </a:p>
        </p:txBody>
      </p:sp>
    </p:spTree>
    <p:extLst>
      <p:ext uri="{BB962C8B-B14F-4D97-AF65-F5344CB8AC3E}">
        <p14:creationId xmlns:p14="http://schemas.microsoft.com/office/powerpoint/2010/main" val="2976254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0D0B-1E41-6ADD-9769-B72B9700C7E8}"/>
              </a:ext>
            </a:extLst>
          </p:cNvPr>
          <p:cNvSpPr>
            <a:spLocks noGrp="1"/>
          </p:cNvSpPr>
          <p:nvPr>
            <p:ph type="title"/>
          </p:nvPr>
        </p:nvSpPr>
        <p:spPr/>
        <p:txBody>
          <a:bodyPr/>
          <a:lstStyle/>
          <a:p>
            <a:r>
              <a:rPr lang="en-US" sz="4800" dirty="0">
                <a:solidFill>
                  <a:schemeClr val="tx1"/>
                </a:solidFill>
                <a:latin typeface="+mn-lt"/>
                <a:ea typeface="Roboto Condensed Light" panose="020B0604020202020204" charset="0"/>
              </a:rPr>
              <a:t>Asymptomatic Stage (Clinical Latency)</a:t>
            </a:r>
            <a:endParaRPr lang="en-IN" dirty="0">
              <a:solidFill>
                <a:schemeClr val="tx1"/>
              </a:solidFill>
              <a:latin typeface="+mn-lt"/>
            </a:endParaRPr>
          </a:p>
        </p:txBody>
      </p:sp>
      <p:sp>
        <p:nvSpPr>
          <p:cNvPr id="3" name="Content Placeholder 2">
            <a:extLst>
              <a:ext uri="{FF2B5EF4-FFF2-40B4-BE49-F238E27FC236}">
                <a16:creationId xmlns:a16="http://schemas.microsoft.com/office/drawing/2014/main" id="{2224ADE8-3AF8-C60A-44A8-3CCB79049D05}"/>
              </a:ext>
            </a:extLst>
          </p:cNvPr>
          <p:cNvSpPr>
            <a:spLocks noGrp="1"/>
          </p:cNvSpPr>
          <p:nvPr>
            <p:ph idx="1"/>
          </p:nvPr>
        </p:nvSpPr>
        <p:spPr>
          <a:xfrm>
            <a:off x="246580" y="1845734"/>
            <a:ext cx="10909100" cy="4023360"/>
          </a:xfrm>
        </p:spPr>
        <p:txBody>
          <a:bodyPr>
            <a:noAutofit/>
          </a:bodyPr>
          <a:lstStyle/>
          <a:p>
            <a:pPr algn="just">
              <a:lnSpc>
                <a:spcPct val="100000"/>
              </a:lnSpc>
              <a:spcBef>
                <a:spcPts val="1200"/>
              </a:spcBef>
            </a:pPr>
            <a:r>
              <a:rPr lang="en-US" sz="2400" dirty="0"/>
              <a:t>Adequate immune response develops within 1-months in most of the patients. Both effective CMI response (HIV specific CD8 T cells) and humoral response (HIV specific neutralizing antibodies) comes into play.</a:t>
            </a:r>
          </a:p>
          <a:p>
            <a:pPr marL="0" indent="0" algn="just">
              <a:lnSpc>
                <a:spcPct val="100000"/>
              </a:lnSpc>
              <a:spcBef>
                <a:spcPts val="1200"/>
              </a:spcBef>
              <a:buNone/>
            </a:pPr>
            <a:r>
              <a:rPr lang="en-US" sz="2400" dirty="0"/>
              <a:t>Viremia drops down and CD4 T cell count becomes normal.</a:t>
            </a:r>
          </a:p>
          <a:p>
            <a:pPr algn="just">
              <a:lnSpc>
                <a:spcPct val="100000"/>
              </a:lnSpc>
              <a:spcBef>
                <a:spcPts val="1200"/>
              </a:spcBef>
            </a:pPr>
            <a:r>
              <a:rPr lang="en-US" sz="2400" dirty="0"/>
              <a:t>State of clinical latency, but </a:t>
            </a:r>
            <a:r>
              <a:rPr lang="en-US" sz="2400" b="1" dirty="0"/>
              <a:t>not microbiological latency.</a:t>
            </a:r>
          </a:p>
          <a:p>
            <a:pPr algn="just">
              <a:lnSpc>
                <a:spcPct val="100000"/>
              </a:lnSpc>
            </a:pPr>
            <a:r>
              <a:rPr lang="en-US" sz="2400" dirty="0"/>
              <a:t>Immune response cannot clear the infection completely, HIV-infected cells persist in the LN, and there is a high level of ongoing viral replication . May last for 10 years but ranges from few months to 30 years.</a:t>
            </a:r>
          </a:p>
          <a:p>
            <a:pPr algn="just">
              <a:lnSpc>
                <a:spcPct val="100000"/>
              </a:lnSpc>
            </a:pPr>
            <a:r>
              <a:rPr lang="en-US" sz="2400" b="1" dirty="0"/>
              <a:t>Once the latency is broken, the disease progresses rapidly </a:t>
            </a:r>
            <a:r>
              <a:rPr lang="en-US" sz="2400" dirty="0"/>
              <a:t>and death usually occurs within 2 years if left untreated.</a:t>
            </a:r>
          </a:p>
          <a:p>
            <a:pPr>
              <a:lnSpc>
                <a:spcPct val="100000"/>
              </a:lnSpc>
            </a:pPr>
            <a:endParaRPr lang="en-IN" dirty="0"/>
          </a:p>
        </p:txBody>
      </p:sp>
    </p:spTree>
    <p:extLst>
      <p:ext uri="{BB962C8B-B14F-4D97-AF65-F5344CB8AC3E}">
        <p14:creationId xmlns:p14="http://schemas.microsoft.com/office/powerpoint/2010/main" val="3880773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0FB6-8AFD-FFD5-7D7C-B01CC1AF6323}"/>
              </a:ext>
            </a:extLst>
          </p:cNvPr>
          <p:cNvSpPr>
            <a:spLocks noGrp="1"/>
          </p:cNvSpPr>
          <p:nvPr>
            <p:ph type="title"/>
          </p:nvPr>
        </p:nvSpPr>
        <p:spPr/>
        <p:txBody>
          <a:bodyPr/>
          <a:lstStyle/>
          <a:p>
            <a:r>
              <a:rPr lang="en-US" sz="4800" dirty="0">
                <a:solidFill>
                  <a:schemeClr val="tx1"/>
                </a:solidFill>
                <a:latin typeface="+mn-lt"/>
                <a:ea typeface="Roboto Condensed Light" panose="020B0604020202020204" charset="0"/>
              </a:rPr>
              <a:t>Persistent Generalized Lymphadenopathy (PGL)</a:t>
            </a:r>
            <a:endParaRPr lang="en-IN" dirty="0">
              <a:solidFill>
                <a:schemeClr val="tx1"/>
              </a:solidFill>
              <a:latin typeface="+mn-lt"/>
            </a:endParaRPr>
          </a:p>
        </p:txBody>
      </p:sp>
      <p:sp>
        <p:nvSpPr>
          <p:cNvPr id="3" name="Content Placeholder 2">
            <a:extLst>
              <a:ext uri="{FF2B5EF4-FFF2-40B4-BE49-F238E27FC236}">
                <a16:creationId xmlns:a16="http://schemas.microsoft.com/office/drawing/2014/main" id="{E37AADE0-2AA2-D9D0-8767-AF1242C46695}"/>
              </a:ext>
            </a:extLst>
          </p:cNvPr>
          <p:cNvSpPr>
            <a:spLocks noGrp="1"/>
          </p:cNvSpPr>
          <p:nvPr>
            <p:ph idx="1"/>
          </p:nvPr>
        </p:nvSpPr>
        <p:spPr/>
        <p:txBody>
          <a:bodyPr>
            <a:normAutofit/>
          </a:bodyPr>
          <a:lstStyle/>
          <a:p>
            <a:pPr algn="just">
              <a:lnSpc>
                <a:spcPct val="110000"/>
              </a:lnSpc>
            </a:pPr>
            <a:r>
              <a:rPr lang="en-US" sz="2800" dirty="0"/>
              <a:t>As a result of HIV replication in lymph nodes, 25-30% of infected people who are otherwise asymptomatic, develop lymphadenopathy. </a:t>
            </a:r>
          </a:p>
          <a:p>
            <a:pPr algn="just">
              <a:lnSpc>
                <a:spcPct val="110000"/>
              </a:lnSpc>
            </a:pPr>
            <a:r>
              <a:rPr lang="en-US" sz="2800" b="1" dirty="0"/>
              <a:t>PGL is defined as enlarged lymph nodes of  &gt;1cm size in two or more non-contiguous sites that persist for at least 3 months. </a:t>
            </a:r>
          </a:p>
          <a:p>
            <a:pPr algn="just">
              <a:lnSpc>
                <a:spcPct val="110000"/>
              </a:lnSpc>
            </a:pPr>
            <a:r>
              <a:rPr lang="en-US" sz="2800" dirty="0"/>
              <a:t>PGL must be distinguished from other causes of lymphadenopathies such as lymphoma.</a:t>
            </a:r>
          </a:p>
          <a:p>
            <a:endParaRPr lang="en-IN" dirty="0"/>
          </a:p>
        </p:txBody>
      </p:sp>
    </p:spTree>
    <p:extLst>
      <p:ext uri="{BB962C8B-B14F-4D97-AF65-F5344CB8AC3E}">
        <p14:creationId xmlns:p14="http://schemas.microsoft.com/office/powerpoint/2010/main" val="1055801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371B-D467-4123-A848-602B49A81A16}"/>
              </a:ext>
            </a:extLst>
          </p:cNvPr>
          <p:cNvSpPr>
            <a:spLocks noGrp="1"/>
          </p:cNvSpPr>
          <p:nvPr>
            <p:ph type="title"/>
          </p:nvPr>
        </p:nvSpPr>
        <p:spPr/>
        <p:txBody>
          <a:bodyPr/>
          <a:lstStyle/>
          <a:p>
            <a:r>
              <a:rPr lang="en-US" sz="4800" dirty="0">
                <a:solidFill>
                  <a:schemeClr val="tx1"/>
                </a:solidFill>
                <a:latin typeface="+mn-lt"/>
                <a:ea typeface="Roboto Condensed Light" panose="020B0604020202020204" charset="0"/>
              </a:rPr>
              <a:t>Symptomatic HIV Infection (AIDS-related Complex)</a:t>
            </a:r>
            <a:endParaRPr lang="en-IN" dirty="0">
              <a:solidFill>
                <a:schemeClr val="tx1"/>
              </a:solidFill>
              <a:latin typeface="+mn-lt"/>
            </a:endParaRPr>
          </a:p>
        </p:txBody>
      </p:sp>
      <p:sp>
        <p:nvSpPr>
          <p:cNvPr id="3" name="Content Placeholder 2">
            <a:extLst>
              <a:ext uri="{FF2B5EF4-FFF2-40B4-BE49-F238E27FC236}">
                <a16:creationId xmlns:a16="http://schemas.microsoft.com/office/drawing/2014/main" id="{27F2113B-7BB5-0435-16C5-AC57800F7C3D}"/>
              </a:ext>
            </a:extLst>
          </p:cNvPr>
          <p:cNvSpPr>
            <a:spLocks noGrp="1"/>
          </p:cNvSpPr>
          <p:nvPr>
            <p:ph idx="1"/>
          </p:nvPr>
        </p:nvSpPr>
        <p:spPr/>
        <p:txBody>
          <a:bodyPr>
            <a:normAutofit/>
          </a:bodyPr>
          <a:lstStyle/>
          <a:p>
            <a:pPr algn="just">
              <a:lnSpc>
                <a:spcPct val="100000"/>
              </a:lnSpc>
            </a:pPr>
            <a:r>
              <a:rPr lang="en-US" sz="2800" dirty="0"/>
              <a:t>After variable period of clinical latency, the CD4 T cell level starts falling.</a:t>
            </a:r>
          </a:p>
          <a:p>
            <a:pPr algn="just">
              <a:lnSpc>
                <a:spcPct val="100000"/>
              </a:lnSpc>
            </a:pPr>
            <a:r>
              <a:rPr lang="en-US" sz="2800" dirty="0"/>
              <a:t>Eventually patients develop </a:t>
            </a:r>
            <a:r>
              <a:rPr lang="en-US" sz="2800" b="1" dirty="0"/>
              <a:t>constitutional symptoms </a:t>
            </a:r>
            <a:r>
              <a:rPr lang="en-US" sz="2800" dirty="0"/>
              <a:t>such as:</a:t>
            </a:r>
          </a:p>
          <a:p>
            <a:pPr lvl="1" algn="just">
              <a:lnSpc>
                <a:spcPct val="100000"/>
              </a:lnSpc>
              <a:buFont typeface="Wingdings" panose="05000000000000000000" pitchFamily="2" charset="2"/>
              <a:buChar char="Ø"/>
            </a:pPr>
            <a:r>
              <a:rPr lang="en-US" sz="2800" dirty="0"/>
              <a:t>Unexplained diarrhea lasting for &gt;1 month</a:t>
            </a:r>
          </a:p>
          <a:p>
            <a:pPr lvl="1" algn="just">
              <a:lnSpc>
                <a:spcPct val="100000"/>
              </a:lnSpc>
              <a:buFont typeface="Wingdings" panose="05000000000000000000" pitchFamily="2" charset="2"/>
              <a:buChar char="Ø"/>
            </a:pPr>
            <a:r>
              <a:rPr lang="en-US" sz="2800" dirty="0"/>
              <a:t>Weight loss &gt;10% of body weight, fatigue malaise, and night sweat</a:t>
            </a:r>
          </a:p>
          <a:p>
            <a:pPr lvl="1" algn="just">
              <a:lnSpc>
                <a:spcPct val="100000"/>
              </a:lnSpc>
              <a:buFont typeface="Wingdings" panose="05000000000000000000" pitchFamily="2" charset="2"/>
              <a:buChar char="Ø"/>
            </a:pPr>
            <a:r>
              <a:rPr lang="en-US" sz="2800" dirty="0"/>
              <a:t>Mild opportunistic infections such as oral thrush</a:t>
            </a:r>
          </a:p>
          <a:p>
            <a:pPr>
              <a:lnSpc>
                <a:spcPct val="100000"/>
              </a:lnSpc>
            </a:pPr>
            <a:endParaRPr lang="en-IN" sz="2800" dirty="0"/>
          </a:p>
        </p:txBody>
      </p:sp>
    </p:spTree>
    <p:extLst>
      <p:ext uri="{BB962C8B-B14F-4D97-AF65-F5344CB8AC3E}">
        <p14:creationId xmlns:p14="http://schemas.microsoft.com/office/powerpoint/2010/main" val="203821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9730-389C-BF1B-C19B-3670743324EB}"/>
              </a:ext>
            </a:extLst>
          </p:cNvPr>
          <p:cNvSpPr>
            <a:spLocks noGrp="1"/>
          </p:cNvSpPr>
          <p:nvPr>
            <p:ph type="title"/>
          </p:nvPr>
        </p:nvSpPr>
        <p:spPr>
          <a:xfrm>
            <a:off x="838200" y="681037"/>
            <a:ext cx="10515600" cy="1009651"/>
          </a:xfrm>
        </p:spPr>
        <p:txBody>
          <a:bodyPr/>
          <a:lstStyle/>
          <a:p>
            <a:r>
              <a:rPr lang="en-IN" sz="3200" b="1" dirty="0">
                <a:solidFill>
                  <a:schemeClr val="bg1"/>
                </a:solidFill>
              </a:rPr>
              <a:t>Introduction &amp; Morphology</a:t>
            </a:r>
          </a:p>
        </p:txBody>
      </p:sp>
      <p:sp>
        <p:nvSpPr>
          <p:cNvPr id="3" name="Content Placeholder 2">
            <a:extLst>
              <a:ext uri="{FF2B5EF4-FFF2-40B4-BE49-F238E27FC236}">
                <a16:creationId xmlns:a16="http://schemas.microsoft.com/office/drawing/2014/main" id="{535D6813-CC1A-48E1-0C4E-468A00E52E28}"/>
              </a:ext>
            </a:extLst>
          </p:cNvPr>
          <p:cNvSpPr>
            <a:spLocks noGrp="1"/>
          </p:cNvSpPr>
          <p:nvPr>
            <p:ph idx="1"/>
          </p:nvPr>
        </p:nvSpPr>
        <p:spPr>
          <a:xfrm>
            <a:off x="1102760" y="1825625"/>
            <a:ext cx="9534418" cy="4351338"/>
          </a:xfrm>
        </p:spPr>
        <p:txBody>
          <a:bodyPr>
            <a:normAutofit/>
          </a:bodyPr>
          <a:lstStyle/>
          <a:p>
            <a:pPr algn="just">
              <a:lnSpc>
                <a:spcPct val="100000"/>
              </a:lnSpc>
            </a:pPr>
            <a:r>
              <a:rPr lang="en-US" sz="2800" b="1" dirty="0">
                <a:ea typeface="Roboto Condensed Light" panose="020B0604020202020204" charset="0"/>
              </a:rPr>
              <a:t>Retroviruses</a:t>
            </a:r>
            <a:r>
              <a:rPr lang="en-US" sz="2800" dirty="0">
                <a:ea typeface="Roboto Condensed Light" panose="020B0604020202020204" charset="0"/>
              </a:rPr>
              <a:t> -  group of RNA viruses that possess a unique enzyme </a:t>
            </a:r>
            <a:r>
              <a:rPr lang="en-US" sz="2800" b="1" dirty="0">
                <a:ea typeface="Roboto Condensed Light" panose="020B0604020202020204" charset="0"/>
              </a:rPr>
              <a:t>‘reverse transcriptase’</a:t>
            </a:r>
            <a:r>
              <a:rPr lang="en-US" sz="2800" dirty="0">
                <a:ea typeface="Roboto Condensed Light" panose="020B0604020202020204" charset="0"/>
              </a:rPr>
              <a:t> that directs the synthesis of DNA from the viral RNA after infection into a host cell.</a:t>
            </a:r>
          </a:p>
          <a:p>
            <a:pPr lvl="1" algn="just">
              <a:lnSpc>
                <a:spcPct val="100000"/>
              </a:lnSpc>
              <a:buFont typeface="Wingdings" panose="05000000000000000000" pitchFamily="2" charset="2"/>
              <a:buChar char="Ø"/>
            </a:pPr>
            <a:r>
              <a:rPr lang="en-US" sz="2800" b="1" dirty="0">
                <a:ea typeface="Roboto Condensed Light" panose="020B0604020202020204" charset="0"/>
              </a:rPr>
              <a:t>Genus </a:t>
            </a:r>
            <a:r>
              <a:rPr lang="en-US" sz="2800" b="1" i="1" dirty="0">
                <a:ea typeface="Roboto Condensed Light" panose="020B0604020202020204" charset="0"/>
              </a:rPr>
              <a:t>Lentivirus</a:t>
            </a:r>
            <a:r>
              <a:rPr lang="en-US" sz="2800" b="1" dirty="0">
                <a:ea typeface="Roboto Condensed Light" panose="020B0604020202020204" charset="0"/>
              </a:rPr>
              <a:t> – </a:t>
            </a:r>
            <a:r>
              <a:rPr lang="en-US" sz="2800" dirty="0">
                <a:ea typeface="Roboto Condensed Light" panose="020B0604020202020204" charset="0"/>
              </a:rPr>
              <a:t>contains  Human Immunodeficiency Virus (HIV)- 1 &amp; 2</a:t>
            </a:r>
          </a:p>
          <a:p>
            <a:pPr lvl="1" algn="just">
              <a:lnSpc>
                <a:spcPct val="100000"/>
              </a:lnSpc>
              <a:buFont typeface="Wingdings" panose="05000000000000000000" pitchFamily="2" charset="2"/>
              <a:buChar char="Ø"/>
            </a:pPr>
            <a:r>
              <a:rPr lang="en-US" sz="2800" b="1" dirty="0">
                <a:ea typeface="Roboto Condensed Light" panose="020B0604020202020204" charset="0"/>
              </a:rPr>
              <a:t>Genus </a:t>
            </a:r>
            <a:r>
              <a:rPr lang="en-US" sz="2800" b="1" i="1" dirty="0">
                <a:ea typeface="Roboto Condensed Light" panose="020B0604020202020204" charset="0"/>
              </a:rPr>
              <a:t>Deltaretrovirus</a:t>
            </a:r>
            <a:r>
              <a:rPr lang="en-US" sz="2800" b="1" dirty="0">
                <a:ea typeface="Roboto Condensed Light" panose="020B0604020202020204" charset="0"/>
              </a:rPr>
              <a:t> – </a:t>
            </a:r>
            <a:r>
              <a:rPr lang="en-US" sz="2800" dirty="0">
                <a:ea typeface="Roboto Condensed Light" panose="020B0604020202020204" charset="0"/>
              </a:rPr>
              <a:t>contains Human T cell Lymphotropic Virus-1 (HTLV-1).</a:t>
            </a:r>
          </a:p>
          <a:p>
            <a:pPr marL="457200" lvl="1" indent="0" algn="just">
              <a:lnSpc>
                <a:spcPct val="100000"/>
              </a:lnSpc>
              <a:buNone/>
            </a:pPr>
            <a:r>
              <a:rPr lang="en-US" sz="2800" dirty="0">
                <a:ea typeface="Roboto Condensed Light" panose="020B0604020202020204" charset="0"/>
              </a:rPr>
              <a:t>Human Immunodeficiency Virus(HIV) is the etiologic agent of </a:t>
            </a:r>
            <a:r>
              <a:rPr lang="en-US" sz="2800" b="1" dirty="0">
                <a:ea typeface="Roboto Condensed Light" panose="020B0604020202020204" charset="0"/>
              </a:rPr>
              <a:t>Acquired Immunodeficiency Syndrome(AIDS).</a:t>
            </a:r>
            <a:endParaRPr lang="en-US" sz="2800" dirty="0">
              <a:ea typeface="Roboto Condensed Light" panose="020B0604020202020204" charset="0"/>
            </a:endParaRPr>
          </a:p>
          <a:p>
            <a:pPr marL="457200" lvl="1" indent="0" algn="just">
              <a:lnSpc>
                <a:spcPct val="100000"/>
              </a:lnSpc>
              <a:buNone/>
            </a:pPr>
            <a:endParaRPr lang="en-US" sz="2800" dirty="0">
              <a:ea typeface="Roboto Condensed Light" panose="020B0604020202020204" charset="0"/>
            </a:endParaRPr>
          </a:p>
          <a:p>
            <a:endParaRPr lang="en-IN" sz="2800" dirty="0"/>
          </a:p>
        </p:txBody>
      </p:sp>
    </p:spTree>
    <p:extLst>
      <p:ext uri="{BB962C8B-B14F-4D97-AF65-F5344CB8AC3E}">
        <p14:creationId xmlns:p14="http://schemas.microsoft.com/office/powerpoint/2010/main" val="2802738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212B-CC11-14D6-4D7B-3D7B582D9871}"/>
              </a:ext>
            </a:extLst>
          </p:cNvPr>
          <p:cNvSpPr>
            <a:spLocks noGrp="1"/>
          </p:cNvSpPr>
          <p:nvPr>
            <p:ph type="title"/>
          </p:nvPr>
        </p:nvSpPr>
        <p:spPr/>
        <p:txBody>
          <a:bodyPr/>
          <a:lstStyle/>
          <a:p>
            <a:r>
              <a:rPr lang="en-US" sz="4800" dirty="0">
                <a:solidFill>
                  <a:schemeClr val="tx1"/>
                </a:solidFill>
                <a:latin typeface="+mn-lt"/>
                <a:ea typeface="Roboto Condensed Light" panose="02000000000000000000" pitchFamily="2" charset="0"/>
                <a:cs typeface="Roboto Condensed Light" panose="02000000000000000000" pitchFamily="2" charset="0"/>
              </a:rPr>
              <a:t>AIDS - </a:t>
            </a:r>
            <a:r>
              <a:rPr lang="en-US" sz="4800" b="1" dirty="0">
                <a:solidFill>
                  <a:schemeClr val="tx1"/>
                </a:solidFill>
                <a:latin typeface="+mn-lt"/>
                <a:ea typeface="Roboto Condensed Light" panose="02000000000000000000" pitchFamily="2" charset="0"/>
                <a:cs typeface="Roboto Condensed Light" panose="02000000000000000000" pitchFamily="2" charset="0"/>
              </a:rPr>
              <a:t>advanced end stage </a:t>
            </a:r>
            <a:endParaRPr lang="en-IN" dirty="0">
              <a:solidFill>
                <a:schemeClr val="tx1"/>
              </a:solidFill>
              <a:latin typeface="+mn-lt"/>
            </a:endParaRPr>
          </a:p>
        </p:txBody>
      </p:sp>
      <p:sp>
        <p:nvSpPr>
          <p:cNvPr id="3" name="Content Placeholder 2">
            <a:extLst>
              <a:ext uri="{FF2B5EF4-FFF2-40B4-BE49-F238E27FC236}">
                <a16:creationId xmlns:a16="http://schemas.microsoft.com/office/drawing/2014/main" id="{2F44BF63-56AC-A163-2A2F-60E3987034C2}"/>
              </a:ext>
            </a:extLst>
          </p:cNvPr>
          <p:cNvSpPr>
            <a:spLocks noGrp="1"/>
          </p:cNvSpPr>
          <p:nvPr>
            <p:ph idx="1"/>
          </p:nvPr>
        </p:nvSpPr>
        <p:spPr/>
        <p:txBody>
          <a:bodyPr>
            <a:normAutofit lnSpcReduction="10000"/>
          </a:bodyPr>
          <a:lstStyle/>
          <a:p>
            <a:pPr>
              <a:spcBef>
                <a:spcPts val="1200"/>
              </a:spcBef>
            </a:pPr>
            <a:r>
              <a:rPr lang="en-US" sz="2800" dirty="0"/>
              <a:t>Rapid fall in CD4 T cell count (usually less than 200 cells/µl)</a:t>
            </a:r>
          </a:p>
          <a:p>
            <a:pPr>
              <a:spcBef>
                <a:spcPts val="1200"/>
              </a:spcBef>
            </a:pPr>
            <a:r>
              <a:rPr lang="en-US" sz="2800" dirty="0"/>
              <a:t>High virus load</a:t>
            </a:r>
          </a:p>
          <a:p>
            <a:pPr>
              <a:spcBef>
                <a:spcPts val="1200"/>
              </a:spcBef>
            </a:pPr>
            <a:r>
              <a:rPr lang="en-US" sz="2800" dirty="0"/>
              <a:t>Lymphoid tissue is totally destroyed and replaced by fibrous tissue.</a:t>
            </a:r>
          </a:p>
          <a:p>
            <a:pPr>
              <a:spcBef>
                <a:spcPts val="1200"/>
              </a:spcBef>
            </a:pPr>
            <a:r>
              <a:rPr lang="en-US" sz="2800" dirty="0"/>
              <a:t>Opportunistic infections set in secondary to profound immune suppression.</a:t>
            </a:r>
          </a:p>
          <a:p>
            <a:pPr>
              <a:spcBef>
                <a:spcPts val="1200"/>
              </a:spcBef>
            </a:pPr>
            <a:r>
              <a:rPr lang="en-US" sz="2800" dirty="0"/>
              <a:t>Development of neoplasia (e.g. CNS lymphoma)</a:t>
            </a:r>
          </a:p>
          <a:p>
            <a:pPr>
              <a:spcBef>
                <a:spcPts val="1200"/>
              </a:spcBef>
            </a:pPr>
            <a:r>
              <a:rPr lang="en-US" sz="2800" dirty="0"/>
              <a:t>Development of direct HIV induced manifestations such as HIV encephalopathy </a:t>
            </a:r>
          </a:p>
          <a:p>
            <a:endParaRPr lang="en-IN" dirty="0"/>
          </a:p>
        </p:txBody>
      </p:sp>
    </p:spTree>
    <p:extLst>
      <p:ext uri="{BB962C8B-B14F-4D97-AF65-F5344CB8AC3E}">
        <p14:creationId xmlns:p14="http://schemas.microsoft.com/office/powerpoint/2010/main" val="2824210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0002-B156-161A-076A-AF1B948CA43B}"/>
              </a:ext>
            </a:extLst>
          </p:cNvPr>
          <p:cNvSpPr>
            <a:spLocks noGrp="1"/>
          </p:cNvSpPr>
          <p:nvPr>
            <p:ph type="title"/>
          </p:nvPr>
        </p:nvSpPr>
        <p:spPr/>
        <p:txBody>
          <a:bodyPr/>
          <a:lstStyle/>
          <a:p>
            <a:r>
              <a:rPr lang="en-US" sz="4800" dirty="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rPr>
              <a:t>AIDS - </a:t>
            </a:r>
            <a:r>
              <a:rPr lang="en-US" sz="4800" b="1" dirty="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rPr>
              <a:t>advanced end stage </a:t>
            </a:r>
            <a:endParaRPr lang="en-IN" dirty="0">
              <a:solidFill>
                <a:schemeClr val="tx1"/>
              </a:solidFill>
            </a:endParaRPr>
          </a:p>
        </p:txBody>
      </p:sp>
      <p:pic>
        <p:nvPicPr>
          <p:cNvPr id="4" name="Content Placeholder 3">
            <a:extLst>
              <a:ext uri="{FF2B5EF4-FFF2-40B4-BE49-F238E27FC236}">
                <a16:creationId xmlns:a16="http://schemas.microsoft.com/office/drawing/2014/main" id="{EC80BFF7-EA7F-F828-0727-A7C27E2B1E80}"/>
              </a:ext>
            </a:extLst>
          </p:cNvPr>
          <p:cNvPicPr>
            <a:picLocks noGrp="1" noChangeAspect="1"/>
          </p:cNvPicPr>
          <p:nvPr>
            <p:ph idx="1"/>
          </p:nvPr>
        </p:nvPicPr>
        <p:blipFill>
          <a:blip r:embed="rId2"/>
          <a:stretch>
            <a:fillRect/>
          </a:stretch>
        </p:blipFill>
        <p:spPr>
          <a:xfrm>
            <a:off x="1097280" y="2107932"/>
            <a:ext cx="5208272" cy="3496982"/>
          </a:xfrm>
          <a:prstGeom prst="rect">
            <a:avLst/>
          </a:prstGeom>
        </p:spPr>
      </p:pic>
      <p:sp>
        <p:nvSpPr>
          <p:cNvPr id="6" name="TextBox 5">
            <a:extLst>
              <a:ext uri="{FF2B5EF4-FFF2-40B4-BE49-F238E27FC236}">
                <a16:creationId xmlns:a16="http://schemas.microsoft.com/office/drawing/2014/main" id="{9F508671-A2C7-0BA2-4599-BB58216FB604}"/>
              </a:ext>
            </a:extLst>
          </p:cNvPr>
          <p:cNvSpPr txBox="1"/>
          <p:nvPr/>
        </p:nvSpPr>
        <p:spPr>
          <a:xfrm>
            <a:off x="6626318" y="2652919"/>
            <a:ext cx="5119099" cy="646331"/>
          </a:xfrm>
          <a:prstGeom prst="rect">
            <a:avLst/>
          </a:prstGeom>
          <a:noFill/>
        </p:spPr>
        <p:txBody>
          <a:bodyPr wrap="square">
            <a:spAutoFit/>
          </a:bodyPr>
          <a:lstStyle/>
          <a:p>
            <a:pPr algn="l"/>
            <a:r>
              <a:rPr lang="en-IN" sz="1800" b="0" i="0" u="none" strike="noStrike" baseline="0" dirty="0">
                <a:latin typeface="Roboto Condensed Light" panose="02000000000000000000" pitchFamily="2" charset="0"/>
                <a:ea typeface="Roboto Condensed Light" panose="02000000000000000000" pitchFamily="2" charset="0"/>
                <a:cs typeface="Roboto Condensed Light" panose="02000000000000000000" pitchFamily="2" charset="0"/>
              </a:rPr>
              <a:t>Opportunistic infections associated with HIV infection and correlation with CD4 T cell counts</a:t>
            </a:r>
            <a:endParaRPr lang="en-IN" sz="18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732518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047B-1B06-94A9-0056-1251C2C8C082}"/>
              </a:ext>
            </a:extLst>
          </p:cNvPr>
          <p:cNvSpPr>
            <a:spLocks noGrp="1"/>
          </p:cNvSpPr>
          <p:nvPr>
            <p:ph type="title"/>
          </p:nvPr>
        </p:nvSpPr>
        <p:spPr>
          <a:xfrm>
            <a:off x="1097280" y="286603"/>
            <a:ext cx="10058400" cy="1539880"/>
          </a:xfrm>
        </p:spPr>
        <p:txBody>
          <a:bodyPr/>
          <a:lstStyle/>
          <a:p>
            <a:pPr algn="ctr"/>
            <a:r>
              <a:rPr lang="en-US" sz="4800" dirty="0">
                <a:latin typeface="+mn-lt"/>
                <a:ea typeface="Roboto Condensed Light" panose="020B0604020202020204" charset="0"/>
              </a:rPr>
              <a:t>Reservoir</a:t>
            </a:r>
            <a:br>
              <a:rPr lang="en-US" sz="4800" dirty="0"/>
            </a:br>
            <a:endParaRPr lang="en-IN" dirty="0"/>
          </a:p>
        </p:txBody>
      </p:sp>
      <p:sp>
        <p:nvSpPr>
          <p:cNvPr id="3" name="Content Placeholder 2">
            <a:extLst>
              <a:ext uri="{FF2B5EF4-FFF2-40B4-BE49-F238E27FC236}">
                <a16:creationId xmlns:a16="http://schemas.microsoft.com/office/drawing/2014/main" id="{6A39142E-0E23-7528-D862-81303A262B62}"/>
              </a:ext>
            </a:extLst>
          </p:cNvPr>
          <p:cNvSpPr>
            <a:spLocks noGrp="1"/>
          </p:cNvSpPr>
          <p:nvPr>
            <p:ph idx="1"/>
          </p:nvPr>
        </p:nvSpPr>
        <p:spPr>
          <a:xfrm>
            <a:off x="579120" y="1826483"/>
            <a:ext cx="11094720" cy="4023360"/>
          </a:xfrm>
        </p:spPr>
        <p:txBody>
          <a:bodyPr>
            <a:normAutofit/>
          </a:bodyPr>
          <a:lstStyle/>
          <a:p>
            <a:pPr>
              <a:lnSpc>
                <a:spcPct val="100000"/>
              </a:lnSpc>
            </a:pPr>
            <a:r>
              <a:rPr lang="en-US" sz="3200" dirty="0"/>
              <a:t>Infected people (both symptomatic as well as asymptomatic) are the only reservoir host. </a:t>
            </a:r>
          </a:p>
          <a:p>
            <a:pPr>
              <a:lnSpc>
                <a:spcPct val="100000"/>
              </a:lnSpc>
            </a:pPr>
            <a:r>
              <a:rPr lang="en-US" sz="3200" dirty="0"/>
              <a:t>Once infected, they harbor the virus for life.</a:t>
            </a:r>
          </a:p>
          <a:p>
            <a:pPr>
              <a:lnSpc>
                <a:spcPct val="100000"/>
              </a:lnSpc>
            </a:pPr>
            <a:endParaRPr lang="en-US" sz="3200" dirty="0"/>
          </a:p>
          <a:p>
            <a:pPr>
              <a:lnSpc>
                <a:spcPct val="100000"/>
              </a:lnSpc>
            </a:pPr>
            <a:endParaRPr lang="en-IN" sz="3200" dirty="0"/>
          </a:p>
        </p:txBody>
      </p:sp>
    </p:spTree>
    <p:extLst>
      <p:ext uri="{BB962C8B-B14F-4D97-AF65-F5344CB8AC3E}">
        <p14:creationId xmlns:p14="http://schemas.microsoft.com/office/powerpoint/2010/main" val="699452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00DB-9C82-C42A-4779-5A3ADA823C40}"/>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1A58E0FA-B797-D7EE-70BE-7E5E0D1244CD}"/>
              </a:ext>
            </a:extLst>
          </p:cNvPr>
          <p:cNvSpPr>
            <a:spLocks noGrp="1"/>
          </p:cNvSpPr>
          <p:nvPr>
            <p:ph idx="1"/>
          </p:nvPr>
        </p:nvSpPr>
        <p:spPr/>
        <p:txBody>
          <a:bodyPr>
            <a:normAutofit fontScale="70000" lnSpcReduction="20000"/>
          </a:bodyPr>
          <a:lstStyle/>
          <a:p>
            <a:pPr>
              <a:lnSpc>
                <a:spcPct val="120000"/>
              </a:lnSpc>
            </a:pPr>
            <a:r>
              <a:rPr lang="en-US" sz="3100" b="1" dirty="0"/>
              <a:t>Extremely high-risk group</a:t>
            </a:r>
            <a:r>
              <a:rPr lang="en-US" sz="3100" dirty="0"/>
              <a:t>:  </a:t>
            </a:r>
          </a:p>
          <a:p>
            <a:pPr lvl="1">
              <a:lnSpc>
                <a:spcPct val="120000"/>
              </a:lnSpc>
              <a:buFont typeface="Wingdings" panose="05000000000000000000" pitchFamily="2" charset="2"/>
              <a:buChar char="Ø"/>
            </a:pPr>
            <a:r>
              <a:rPr lang="en-US" sz="3100" dirty="0"/>
              <a:t>Female sex workers</a:t>
            </a:r>
          </a:p>
          <a:p>
            <a:pPr lvl="1">
              <a:lnSpc>
                <a:spcPct val="120000"/>
              </a:lnSpc>
              <a:buFont typeface="Wingdings" panose="05000000000000000000" pitchFamily="2" charset="2"/>
              <a:buChar char="Ø"/>
            </a:pPr>
            <a:r>
              <a:rPr lang="en-US" sz="3100" dirty="0"/>
              <a:t>Men who have sex with men </a:t>
            </a:r>
          </a:p>
          <a:p>
            <a:pPr lvl="1">
              <a:lnSpc>
                <a:spcPct val="120000"/>
              </a:lnSpc>
              <a:buFont typeface="Wingdings" panose="05000000000000000000" pitchFamily="2" charset="2"/>
              <a:buChar char="Ø"/>
            </a:pPr>
            <a:r>
              <a:rPr lang="en-US" sz="3100" dirty="0"/>
              <a:t>Hijra/transgenders  </a:t>
            </a:r>
          </a:p>
          <a:p>
            <a:pPr lvl="1">
              <a:lnSpc>
                <a:spcPct val="120000"/>
              </a:lnSpc>
              <a:buFont typeface="Wingdings" panose="05000000000000000000" pitchFamily="2" charset="2"/>
              <a:buChar char="Ø"/>
            </a:pPr>
            <a:r>
              <a:rPr lang="en-US" sz="3100" dirty="0"/>
              <a:t>IV drug abuser group</a:t>
            </a:r>
          </a:p>
          <a:p>
            <a:pPr>
              <a:lnSpc>
                <a:spcPct val="120000"/>
              </a:lnSpc>
            </a:pPr>
            <a:r>
              <a:rPr lang="en-US" sz="3100" b="1" dirty="0"/>
              <a:t>Moderately high-risk group: </a:t>
            </a:r>
            <a:endParaRPr lang="en-US" sz="3100" dirty="0"/>
          </a:p>
          <a:p>
            <a:pPr lvl="1">
              <a:lnSpc>
                <a:spcPct val="120000"/>
              </a:lnSpc>
              <a:buFont typeface="Wingdings" panose="05000000000000000000" pitchFamily="2" charset="2"/>
              <a:buChar char="Ø"/>
            </a:pPr>
            <a:r>
              <a:rPr lang="en-US" sz="3100" dirty="0"/>
              <a:t>Health care workers (via needle pricks or splashes injury) </a:t>
            </a:r>
          </a:p>
          <a:p>
            <a:pPr lvl="1">
              <a:lnSpc>
                <a:spcPct val="120000"/>
              </a:lnSpc>
              <a:buFont typeface="Wingdings" panose="05000000000000000000" pitchFamily="2" charset="2"/>
              <a:buChar char="Ø"/>
            </a:pPr>
            <a:r>
              <a:rPr lang="en-US" sz="3100" dirty="0"/>
              <a:t>Hemophiliacs and other recipients of blood products </a:t>
            </a:r>
          </a:p>
          <a:p>
            <a:pPr lvl="1">
              <a:lnSpc>
                <a:spcPct val="120000"/>
              </a:lnSpc>
              <a:buFont typeface="Wingdings" panose="05000000000000000000" pitchFamily="2" charset="2"/>
              <a:buChar char="Ø"/>
            </a:pPr>
            <a:r>
              <a:rPr lang="en-US" sz="3100" dirty="0"/>
              <a:t>People with other STIs (sexually-transmitted infections).</a:t>
            </a:r>
          </a:p>
          <a:p>
            <a:pPr lvl="1">
              <a:lnSpc>
                <a:spcPct val="150000"/>
              </a:lnSpc>
              <a:buFont typeface="Wingdings" panose="05000000000000000000" pitchFamily="2" charset="2"/>
              <a:buChar char="Ø"/>
            </a:pPr>
            <a:endParaRPr lang="en-US" sz="2200" dirty="0"/>
          </a:p>
          <a:p>
            <a:endParaRPr lang="en-IN" dirty="0"/>
          </a:p>
        </p:txBody>
      </p:sp>
    </p:spTree>
    <p:extLst>
      <p:ext uri="{BB962C8B-B14F-4D97-AF65-F5344CB8AC3E}">
        <p14:creationId xmlns:p14="http://schemas.microsoft.com/office/powerpoint/2010/main" val="1758600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D92C-15ED-603F-1F59-3A16A06AC975}"/>
              </a:ext>
            </a:extLst>
          </p:cNvPr>
          <p:cNvSpPr>
            <a:spLocks noGrp="1"/>
          </p:cNvSpPr>
          <p:nvPr>
            <p:ph type="title"/>
          </p:nvPr>
        </p:nvSpPr>
        <p:spPr>
          <a:xfrm>
            <a:off x="1097280" y="286603"/>
            <a:ext cx="10058400" cy="1166812"/>
          </a:xfrm>
        </p:spPr>
        <p:txBody>
          <a:bodyPr/>
          <a:lstStyle/>
          <a:p>
            <a:pPr algn="ctr"/>
            <a:r>
              <a:rPr lang="en-US" sz="4800" dirty="0">
                <a:latin typeface="+mn-lt"/>
                <a:ea typeface="Roboto Condensed Light" panose="020B0604020202020204" charset="0"/>
              </a:rPr>
              <a:t>Opportunistic Infections</a:t>
            </a:r>
            <a:endParaRPr lang="en-IN" dirty="0">
              <a:latin typeface="+mn-lt"/>
            </a:endParaRPr>
          </a:p>
        </p:txBody>
      </p:sp>
      <p:sp>
        <p:nvSpPr>
          <p:cNvPr id="3" name="Content Placeholder 2">
            <a:extLst>
              <a:ext uri="{FF2B5EF4-FFF2-40B4-BE49-F238E27FC236}">
                <a16:creationId xmlns:a16="http://schemas.microsoft.com/office/drawing/2014/main" id="{3A54184D-60F1-3630-6DFF-DAE61905285E}"/>
              </a:ext>
            </a:extLst>
          </p:cNvPr>
          <p:cNvSpPr>
            <a:spLocks noGrp="1"/>
          </p:cNvSpPr>
          <p:nvPr>
            <p:ph idx="1"/>
          </p:nvPr>
        </p:nvSpPr>
        <p:spPr/>
        <p:txBody>
          <a:bodyPr>
            <a:normAutofit/>
          </a:bodyPr>
          <a:lstStyle/>
          <a:p>
            <a:pPr lvl="0" algn="just"/>
            <a:r>
              <a:rPr lang="en-IN" sz="2800" dirty="0"/>
              <a:t>Globally including India, tuberculosis is the most common OI that occurs in HIV infected people </a:t>
            </a:r>
            <a:endParaRPr lang="en-US" sz="2800" dirty="0"/>
          </a:p>
          <a:p>
            <a:pPr lvl="1" algn="just">
              <a:buFont typeface="Wingdings" panose="05000000000000000000" pitchFamily="2" charset="2"/>
              <a:buChar char="Ø"/>
            </a:pPr>
            <a:r>
              <a:rPr lang="en-IN" sz="2800" b="1" dirty="0"/>
              <a:t>Common fungal infections </a:t>
            </a:r>
            <a:r>
              <a:rPr lang="en-IN" sz="2800" dirty="0"/>
              <a:t>are candidiasis (oral thrush) and </a:t>
            </a:r>
            <a:r>
              <a:rPr lang="en-IN" sz="2800" i="1" dirty="0"/>
              <a:t>Pneumocystis jirovecii</a:t>
            </a:r>
            <a:endParaRPr lang="en-US" sz="2800" dirty="0"/>
          </a:p>
          <a:p>
            <a:pPr lvl="1" algn="just">
              <a:buFont typeface="Wingdings" panose="05000000000000000000" pitchFamily="2" charset="2"/>
              <a:buChar char="Ø"/>
            </a:pPr>
            <a:r>
              <a:rPr lang="en-IN" sz="2800" b="1" dirty="0"/>
              <a:t>Frequent viral infections </a:t>
            </a:r>
            <a:r>
              <a:rPr lang="en-IN" sz="2800" dirty="0"/>
              <a:t>are herpes simplex mucosal lesions and CMV retinitis </a:t>
            </a:r>
            <a:endParaRPr lang="en-US" sz="2800" dirty="0"/>
          </a:p>
          <a:p>
            <a:pPr lvl="1" algn="just">
              <a:buFont typeface="Wingdings" panose="05000000000000000000" pitchFamily="2" charset="2"/>
              <a:buChar char="Ø"/>
            </a:pPr>
            <a:r>
              <a:rPr lang="en-IN" sz="2800" b="1" dirty="0"/>
              <a:t>Common parasitic infections </a:t>
            </a:r>
            <a:r>
              <a:rPr lang="en-IN" sz="2800" dirty="0"/>
              <a:t>are </a:t>
            </a:r>
            <a:r>
              <a:rPr lang="en-IN" sz="2800" i="1" dirty="0"/>
              <a:t>Cryptosporidium parvum </a:t>
            </a:r>
            <a:r>
              <a:rPr lang="en-IN" sz="2800" dirty="0"/>
              <a:t>diarrhoea and </a:t>
            </a:r>
            <a:r>
              <a:rPr lang="en-IN" sz="2800" i="1" dirty="0"/>
              <a:t>Toxoplasma</a:t>
            </a:r>
            <a:r>
              <a:rPr lang="en-IN" sz="2800" dirty="0"/>
              <a:t> encephalitis</a:t>
            </a:r>
          </a:p>
          <a:p>
            <a:endParaRPr lang="en-IN" sz="2800" dirty="0"/>
          </a:p>
        </p:txBody>
      </p:sp>
    </p:spTree>
    <p:extLst>
      <p:ext uri="{BB962C8B-B14F-4D97-AF65-F5344CB8AC3E}">
        <p14:creationId xmlns:p14="http://schemas.microsoft.com/office/powerpoint/2010/main" val="41307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6010-C6C9-2193-6F21-6EC7D7EEA535}"/>
              </a:ext>
            </a:extLst>
          </p:cNvPr>
          <p:cNvSpPr>
            <a:spLocks noGrp="1"/>
          </p:cNvSpPr>
          <p:nvPr>
            <p:ph type="title"/>
          </p:nvPr>
        </p:nvSpPr>
        <p:spPr>
          <a:xfrm>
            <a:off x="1097280" y="286603"/>
            <a:ext cx="10058400" cy="1118685"/>
          </a:xfrm>
        </p:spPr>
        <p:txBody>
          <a:bodyPr>
            <a:normAutofit/>
          </a:bodyPr>
          <a:lstStyle/>
          <a:p>
            <a:pPr algn="ctr"/>
            <a:r>
              <a:rPr lang="en-US" sz="4000" dirty="0">
                <a:latin typeface="+mn-lt"/>
                <a:ea typeface="Roboto Condensed Light" panose="020B0604020202020204" charset="0"/>
              </a:rPr>
              <a:t>AIDS Control Organizations</a:t>
            </a:r>
            <a:endParaRPr lang="en-IN" sz="4000" dirty="0">
              <a:latin typeface="+mn-lt"/>
            </a:endParaRPr>
          </a:p>
        </p:txBody>
      </p:sp>
      <p:sp>
        <p:nvSpPr>
          <p:cNvPr id="3" name="Content Placeholder 2">
            <a:extLst>
              <a:ext uri="{FF2B5EF4-FFF2-40B4-BE49-F238E27FC236}">
                <a16:creationId xmlns:a16="http://schemas.microsoft.com/office/drawing/2014/main" id="{DAD12C71-14EE-1132-4184-CC0F8FBA32C8}"/>
              </a:ext>
            </a:extLst>
          </p:cNvPr>
          <p:cNvSpPr>
            <a:spLocks noGrp="1"/>
          </p:cNvSpPr>
          <p:nvPr>
            <p:ph idx="1"/>
          </p:nvPr>
        </p:nvSpPr>
        <p:spPr/>
        <p:txBody>
          <a:bodyPr/>
          <a:lstStyle/>
          <a:p>
            <a:pPr lvl="0">
              <a:lnSpc>
                <a:spcPct val="150000"/>
              </a:lnSpc>
            </a:pPr>
            <a:r>
              <a:rPr lang="en-IN" sz="2000" dirty="0"/>
              <a:t>UNAIDS: The Joint United Nations Program on HIV and AIDS (UNAIDS)</a:t>
            </a:r>
          </a:p>
          <a:p>
            <a:pPr lvl="0">
              <a:lnSpc>
                <a:spcPct val="150000"/>
              </a:lnSpc>
            </a:pPr>
            <a:r>
              <a:rPr lang="en-IN" sz="2000" dirty="0"/>
              <a:t>NACO-National AIDS Control Organisation (NACO) </a:t>
            </a:r>
          </a:p>
          <a:p>
            <a:pPr lvl="0">
              <a:lnSpc>
                <a:spcPct val="150000"/>
              </a:lnSpc>
            </a:pPr>
            <a:r>
              <a:rPr lang="en-IN" sz="2000" dirty="0"/>
              <a:t>SACS-State AIDS Prevention and Control Societies (SACS)</a:t>
            </a:r>
          </a:p>
          <a:p>
            <a:pPr lvl="0">
              <a:lnSpc>
                <a:spcPct val="150000"/>
              </a:lnSpc>
            </a:pPr>
            <a:r>
              <a:rPr lang="en-IN" sz="2000" dirty="0"/>
              <a:t>National Strategic Plan for HIV/AIDS and STI (2017–2024)</a:t>
            </a:r>
          </a:p>
          <a:p>
            <a:endParaRPr lang="en-IN" dirty="0"/>
          </a:p>
        </p:txBody>
      </p:sp>
    </p:spTree>
    <p:extLst>
      <p:ext uri="{BB962C8B-B14F-4D97-AF65-F5344CB8AC3E}">
        <p14:creationId xmlns:p14="http://schemas.microsoft.com/office/powerpoint/2010/main" val="3325711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B123-765D-B44E-446C-7310DF0D164E}"/>
              </a:ext>
            </a:extLst>
          </p:cNvPr>
          <p:cNvSpPr>
            <a:spLocks noGrp="1"/>
          </p:cNvSpPr>
          <p:nvPr>
            <p:ph type="title"/>
          </p:nvPr>
        </p:nvSpPr>
        <p:spPr>
          <a:xfrm>
            <a:off x="1097280" y="286604"/>
            <a:ext cx="10058400" cy="983932"/>
          </a:xfrm>
        </p:spPr>
        <p:txBody>
          <a:bodyPr>
            <a:normAutofit/>
          </a:bodyPr>
          <a:lstStyle/>
          <a:p>
            <a:pPr algn="ctr"/>
            <a:r>
              <a:rPr lang="en-US" sz="3600" dirty="0">
                <a:solidFill>
                  <a:schemeClr val="tx1"/>
                </a:solidFill>
                <a:latin typeface="+mn-lt"/>
                <a:ea typeface="Roboto Condensed Light" panose="020B0604020202020204" charset="0"/>
              </a:rPr>
              <a:t>KINETICS OF IMMUNE RESPONSE</a:t>
            </a:r>
            <a:endParaRPr lang="en-IN" sz="3600" dirty="0">
              <a:solidFill>
                <a:schemeClr val="tx1"/>
              </a:solidFill>
              <a:latin typeface="+mn-lt"/>
            </a:endParaRPr>
          </a:p>
        </p:txBody>
      </p:sp>
      <p:sp>
        <p:nvSpPr>
          <p:cNvPr id="3" name="Content Placeholder 2">
            <a:extLst>
              <a:ext uri="{FF2B5EF4-FFF2-40B4-BE49-F238E27FC236}">
                <a16:creationId xmlns:a16="http://schemas.microsoft.com/office/drawing/2014/main" id="{93B88AE3-A092-B409-B89A-8BA699F793B8}"/>
              </a:ext>
            </a:extLst>
          </p:cNvPr>
          <p:cNvSpPr>
            <a:spLocks noGrp="1"/>
          </p:cNvSpPr>
          <p:nvPr>
            <p:ph idx="1"/>
          </p:nvPr>
        </p:nvSpPr>
        <p:spPr/>
        <p:txBody>
          <a:bodyPr>
            <a:normAutofit/>
          </a:bodyPr>
          <a:lstStyle/>
          <a:p>
            <a:pPr lvl="0" algn="just"/>
            <a:r>
              <a:rPr lang="en-IN" sz="2400" b="1" dirty="0"/>
              <a:t>Viremia </a:t>
            </a:r>
            <a:r>
              <a:rPr lang="en-IN" sz="2400" dirty="0"/>
              <a:t>- Viral entry into the body leads to a transient period of high level viremia and p24 antigenemia. </a:t>
            </a:r>
          </a:p>
          <a:p>
            <a:pPr lvl="0" algn="just"/>
            <a:r>
              <a:rPr lang="en-IN" sz="2400" b="1" dirty="0"/>
              <a:t>Humoral response </a:t>
            </a:r>
            <a:r>
              <a:rPr lang="en-IN" sz="2400" dirty="0"/>
              <a:t>is evidenced by formation of antibodies of different classes(IgM, IgA, IgG) against different:</a:t>
            </a:r>
          </a:p>
          <a:p>
            <a:pPr lvl="1" algn="just">
              <a:buFont typeface="Wingdings" panose="05000000000000000000" pitchFamily="2" charset="2"/>
              <a:buChar char="Ø"/>
            </a:pPr>
            <a:r>
              <a:rPr lang="en-IN" sz="2400" b="1" dirty="0"/>
              <a:t>Structural proteins </a:t>
            </a:r>
            <a:r>
              <a:rPr lang="en-IN" sz="2400" dirty="0"/>
              <a:t>(</a:t>
            </a:r>
            <a:r>
              <a:rPr lang="en-IN" sz="2400" i="1" dirty="0"/>
              <a:t>gag</a:t>
            </a:r>
            <a:r>
              <a:rPr lang="en-IN" sz="2400" dirty="0"/>
              <a:t> - p15, p17, p24, p55; </a:t>
            </a:r>
            <a:r>
              <a:rPr lang="en-IN" sz="2400" i="1" dirty="0"/>
              <a:t>env</a:t>
            </a:r>
            <a:r>
              <a:rPr lang="en-IN" sz="2400" dirty="0"/>
              <a:t> - </a:t>
            </a:r>
            <a:r>
              <a:rPr lang="en-IN" sz="2400" dirty="0" err="1"/>
              <a:t>gp</a:t>
            </a:r>
            <a:r>
              <a:rPr lang="en-IN" sz="2400" dirty="0"/>
              <a:t> 41, </a:t>
            </a:r>
            <a:r>
              <a:rPr lang="en-IN" sz="2400" dirty="0" err="1"/>
              <a:t>gp</a:t>
            </a:r>
            <a:r>
              <a:rPr lang="en-IN" sz="2400" dirty="0"/>
              <a:t> 120, </a:t>
            </a:r>
            <a:r>
              <a:rPr lang="en-IN" sz="2400" dirty="0" err="1"/>
              <a:t>gp</a:t>
            </a:r>
            <a:r>
              <a:rPr lang="en-IN" sz="2400" dirty="0"/>
              <a:t> 160; and </a:t>
            </a:r>
            <a:r>
              <a:rPr lang="en-IN" sz="2400" i="1" dirty="0"/>
              <a:t>pol</a:t>
            </a:r>
            <a:r>
              <a:rPr lang="en-IN" sz="2400" dirty="0"/>
              <a:t> - p31, p51 and p66)</a:t>
            </a:r>
          </a:p>
          <a:p>
            <a:pPr lvl="1" algn="just">
              <a:buFont typeface="Wingdings" panose="05000000000000000000" pitchFamily="2" charset="2"/>
              <a:buChar char="Ø"/>
            </a:pPr>
            <a:r>
              <a:rPr lang="en-IN" sz="2400" b="1" dirty="0"/>
              <a:t>Regulatory proteins </a:t>
            </a:r>
            <a:r>
              <a:rPr lang="en-IN" sz="2400" dirty="0"/>
              <a:t>(</a:t>
            </a:r>
            <a:r>
              <a:rPr lang="en-IN" sz="2400" dirty="0" err="1"/>
              <a:t>nef</a:t>
            </a:r>
            <a:r>
              <a:rPr lang="en-IN" sz="2400" dirty="0"/>
              <a:t>, rev, tat) </a:t>
            </a:r>
          </a:p>
          <a:p>
            <a:pPr lvl="1" algn="just">
              <a:buFont typeface="Wingdings" panose="05000000000000000000" pitchFamily="2" charset="2"/>
              <a:buChar char="Ø"/>
            </a:pPr>
            <a:r>
              <a:rPr lang="en-IN" sz="2400" b="1" dirty="0"/>
              <a:t>Accessory proteins </a:t>
            </a:r>
            <a:r>
              <a:rPr lang="en-IN" sz="2400" dirty="0"/>
              <a:t>(</a:t>
            </a:r>
            <a:r>
              <a:rPr lang="en-IN" sz="2400" dirty="0" err="1"/>
              <a:t>vif,vpu</a:t>
            </a:r>
            <a:r>
              <a:rPr lang="en-IN" sz="2400" dirty="0"/>
              <a:t> and </a:t>
            </a:r>
            <a:r>
              <a:rPr lang="en-IN" sz="2400" dirty="0" err="1"/>
              <a:t>vpr</a:t>
            </a:r>
            <a:r>
              <a:rPr lang="en-IN" sz="2400" dirty="0"/>
              <a:t>).  </a:t>
            </a:r>
          </a:p>
          <a:p>
            <a:pPr lvl="0" algn="just">
              <a:spcBef>
                <a:spcPts val="1200"/>
              </a:spcBef>
            </a:pPr>
            <a:r>
              <a:rPr lang="en-IN" sz="2400" b="1" dirty="0"/>
              <a:t>Window period-</a:t>
            </a:r>
            <a:r>
              <a:rPr lang="en-IN" sz="2400" b="1" dirty="0">
                <a:solidFill>
                  <a:srgbClr val="FF0000"/>
                </a:solidFill>
              </a:rPr>
              <a:t> </a:t>
            </a:r>
            <a:r>
              <a:rPr lang="en-IN" sz="2400" dirty="0">
                <a:solidFill>
                  <a:srgbClr val="FF0000"/>
                </a:solidFill>
              </a:rPr>
              <a:t>3 to 12 weeks.</a:t>
            </a:r>
          </a:p>
        </p:txBody>
      </p:sp>
    </p:spTree>
    <p:extLst>
      <p:ext uri="{BB962C8B-B14F-4D97-AF65-F5344CB8AC3E}">
        <p14:creationId xmlns:p14="http://schemas.microsoft.com/office/powerpoint/2010/main" val="9116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FF98-4E64-AB61-0478-4826F336F5D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E68D8A8-4F75-D7EC-0828-0C30F477A569}"/>
              </a:ext>
            </a:extLst>
          </p:cNvPr>
          <p:cNvSpPr>
            <a:spLocks noGrp="1"/>
          </p:cNvSpPr>
          <p:nvPr>
            <p:ph idx="1"/>
          </p:nvPr>
        </p:nvSpPr>
        <p:spPr/>
        <p:txBody>
          <a:bodyPr>
            <a:noAutofit/>
          </a:bodyPr>
          <a:lstStyle/>
          <a:p>
            <a:pPr lvl="0" algn="just">
              <a:lnSpc>
                <a:spcPct val="100000"/>
              </a:lnSpc>
              <a:spcBef>
                <a:spcPts val="1200"/>
              </a:spcBef>
            </a:pPr>
            <a:r>
              <a:rPr lang="en-US" sz="2400" b="1" dirty="0"/>
              <a:t>Antibodies to </a:t>
            </a:r>
            <a:r>
              <a:rPr lang="en-US" sz="2400" b="1" i="1" dirty="0"/>
              <a:t>gag</a:t>
            </a:r>
            <a:r>
              <a:rPr lang="en-US" sz="2400" b="1" dirty="0"/>
              <a:t> protein (p24 and p55) usually appear first</a:t>
            </a:r>
            <a:r>
              <a:rPr lang="en-US" sz="2400" dirty="0"/>
              <a:t>, though antibodies to env proteins and pol proteins may also be produced simultaneously.   </a:t>
            </a:r>
          </a:p>
          <a:p>
            <a:pPr lvl="0" algn="just">
              <a:lnSpc>
                <a:spcPct val="100000"/>
              </a:lnSpc>
              <a:spcBef>
                <a:spcPts val="1200"/>
              </a:spcBef>
            </a:pPr>
            <a:r>
              <a:rPr lang="en-US" sz="2400" dirty="0"/>
              <a:t>As infection progresses to AIDS, antibody to p24 usually declines as p24 antigen levels rise concomitant with progression of disease to AIDS. </a:t>
            </a:r>
          </a:p>
          <a:p>
            <a:pPr marL="0" lvl="0" indent="0" algn="just">
              <a:lnSpc>
                <a:spcPct val="100000"/>
              </a:lnSpc>
              <a:spcBef>
                <a:spcPts val="1200"/>
              </a:spcBef>
              <a:buNone/>
            </a:pPr>
            <a:r>
              <a:rPr lang="en-US" sz="2400" dirty="0"/>
              <a:t>  Antibodies to </a:t>
            </a:r>
            <a:r>
              <a:rPr lang="en-US" sz="2400" i="1" dirty="0"/>
              <a:t>env</a:t>
            </a:r>
            <a:r>
              <a:rPr lang="en-US" sz="2400" dirty="0"/>
              <a:t> proteins persist throughout the infection</a:t>
            </a:r>
            <a:endParaRPr lang="en-IN" sz="2400" dirty="0"/>
          </a:p>
          <a:p>
            <a:pPr lvl="0" algn="just">
              <a:lnSpc>
                <a:spcPct val="100000"/>
              </a:lnSpc>
            </a:pPr>
            <a:r>
              <a:rPr lang="en-US" sz="2400" b="1" dirty="0"/>
              <a:t>Anti-HIV antibodies</a:t>
            </a:r>
            <a:r>
              <a:rPr lang="en-US" sz="2400" dirty="0"/>
              <a:t>: Among the antibodies (IgA, IgM and IgG) that appear, only IgG response is consistent and long lasting. </a:t>
            </a:r>
          </a:p>
          <a:p>
            <a:pPr>
              <a:lnSpc>
                <a:spcPct val="100000"/>
              </a:lnSpc>
            </a:pPr>
            <a:endParaRPr lang="en-IN" sz="2400" dirty="0"/>
          </a:p>
        </p:txBody>
      </p:sp>
    </p:spTree>
    <p:extLst>
      <p:ext uri="{BB962C8B-B14F-4D97-AF65-F5344CB8AC3E}">
        <p14:creationId xmlns:p14="http://schemas.microsoft.com/office/powerpoint/2010/main" val="3185171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B071-FC93-79B1-15B3-508EA485BF5A}"/>
              </a:ext>
            </a:extLst>
          </p:cNvPr>
          <p:cNvSpPr>
            <a:spLocks noGrp="1"/>
          </p:cNvSpPr>
          <p:nvPr>
            <p:ph type="title"/>
          </p:nvPr>
        </p:nvSpPr>
        <p:spPr>
          <a:xfrm>
            <a:off x="838200" y="681037"/>
            <a:ext cx="10515600" cy="989102"/>
          </a:xfrm>
        </p:spPr>
        <p:txBody>
          <a:bodyPr>
            <a:normAutofit/>
          </a:bodyPr>
          <a:lstStyle/>
          <a:p>
            <a:r>
              <a:rPr lang="en-US" sz="3200" dirty="0">
                <a:solidFill>
                  <a:schemeClr val="bg1"/>
                </a:solidFill>
                <a:latin typeface="+mn-lt"/>
                <a:ea typeface="Roboto Condensed Light" panose="020B0604020202020204" charset="0"/>
              </a:rPr>
              <a:t>LABORATORY DIAGNOSIS HIV INFECTION</a:t>
            </a:r>
            <a:endParaRPr lang="en-IN" sz="3200" dirty="0">
              <a:solidFill>
                <a:schemeClr val="bg1"/>
              </a:solidFill>
              <a:latin typeface="+mn-lt"/>
            </a:endParaRPr>
          </a:p>
        </p:txBody>
      </p:sp>
      <p:sp>
        <p:nvSpPr>
          <p:cNvPr id="3" name="Content Placeholder 2">
            <a:extLst>
              <a:ext uri="{FF2B5EF4-FFF2-40B4-BE49-F238E27FC236}">
                <a16:creationId xmlns:a16="http://schemas.microsoft.com/office/drawing/2014/main" id="{C03014A2-4DDA-A404-60BD-1DFC9C940CF5}"/>
              </a:ext>
            </a:extLst>
          </p:cNvPr>
          <p:cNvSpPr>
            <a:spLocks noGrp="1"/>
          </p:cNvSpPr>
          <p:nvPr>
            <p:ph idx="1"/>
          </p:nvPr>
        </p:nvSpPr>
        <p:spPr/>
        <p:txBody>
          <a:bodyPr/>
          <a:lstStyle/>
          <a:p>
            <a:pPr marL="101600" lvl="0" indent="0" algn="just">
              <a:buNone/>
            </a:pPr>
            <a:r>
              <a:rPr lang="en-IN" sz="2400" b="1" dirty="0">
                <a:solidFill>
                  <a:srgbClr val="FF0000"/>
                </a:solidFill>
              </a:rPr>
              <a:t>3Cs</a:t>
            </a:r>
            <a:r>
              <a:rPr lang="en-IN" sz="2400" b="1" dirty="0"/>
              <a:t> while performing the test for HIV.</a:t>
            </a:r>
          </a:p>
          <a:p>
            <a:pPr algn="just">
              <a:lnSpc>
                <a:spcPct val="150000"/>
              </a:lnSpc>
            </a:pPr>
            <a:r>
              <a:rPr lang="en-IN" sz="2400" b="1" dirty="0">
                <a:solidFill>
                  <a:srgbClr val="FF0000"/>
                </a:solidFill>
              </a:rPr>
              <a:t>Consent</a:t>
            </a:r>
            <a:r>
              <a:rPr lang="en-IN" sz="2400" dirty="0">
                <a:solidFill>
                  <a:srgbClr val="FF0000"/>
                </a:solidFill>
              </a:rPr>
              <a:t> </a:t>
            </a:r>
            <a:r>
              <a:rPr lang="en-IN" sz="2400" dirty="0"/>
              <a:t>in written format should be taken before the test is done. </a:t>
            </a:r>
          </a:p>
          <a:p>
            <a:pPr lvl="0" algn="just">
              <a:lnSpc>
                <a:spcPct val="150000"/>
              </a:lnSpc>
            </a:pPr>
            <a:r>
              <a:rPr lang="en-IN" sz="2400" b="1" dirty="0">
                <a:solidFill>
                  <a:srgbClr val="FF0000"/>
                </a:solidFill>
              </a:rPr>
              <a:t>Confidentiality</a:t>
            </a:r>
            <a:r>
              <a:rPr lang="en-IN" sz="2400" dirty="0">
                <a:solidFill>
                  <a:srgbClr val="FF0000"/>
                </a:solidFill>
              </a:rPr>
              <a:t> </a:t>
            </a:r>
            <a:r>
              <a:rPr lang="en-IN" sz="2400" dirty="0"/>
              <a:t>of a positive test result is a must. Patient name or the word “HIV positive” should not be written on the report form</a:t>
            </a:r>
          </a:p>
          <a:p>
            <a:pPr lvl="0" algn="just">
              <a:lnSpc>
                <a:spcPct val="150000"/>
              </a:lnSpc>
            </a:pPr>
            <a:r>
              <a:rPr lang="en-IN" sz="2400" b="1" dirty="0">
                <a:solidFill>
                  <a:srgbClr val="FF0000"/>
                </a:solidFill>
              </a:rPr>
              <a:t>Counselling</a:t>
            </a:r>
            <a:r>
              <a:rPr lang="en-IN" sz="2400" dirty="0"/>
              <a:t> should be provided to motivate the individual to tell the spouse/family and induce behavioural change.</a:t>
            </a:r>
          </a:p>
          <a:p>
            <a:endParaRPr lang="en-IN" sz="2400" dirty="0"/>
          </a:p>
        </p:txBody>
      </p:sp>
      <p:sp>
        <p:nvSpPr>
          <p:cNvPr id="5" name="TextBox 4">
            <a:extLst>
              <a:ext uri="{FF2B5EF4-FFF2-40B4-BE49-F238E27FC236}">
                <a16:creationId xmlns:a16="http://schemas.microsoft.com/office/drawing/2014/main" id="{3DF00CA1-947A-0F40-64AC-10D44CF25408}"/>
              </a:ext>
            </a:extLst>
          </p:cNvPr>
          <p:cNvSpPr txBox="1"/>
          <p:nvPr/>
        </p:nvSpPr>
        <p:spPr>
          <a:xfrm>
            <a:off x="1097280" y="790867"/>
            <a:ext cx="10256520" cy="769441"/>
          </a:xfrm>
          <a:prstGeom prst="rect">
            <a:avLst/>
          </a:prstGeom>
          <a:noFill/>
        </p:spPr>
        <p:txBody>
          <a:bodyPr wrap="square">
            <a:spAutoFit/>
          </a:bodyPr>
          <a:lstStyle/>
          <a:p>
            <a:r>
              <a:rPr lang="en-IN" sz="4400" b="1" dirty="0"/>
              <a:t>Laboratory Diagnosis of HIV</a:t>
            </a:r>
            <a:endParaRPr lang="en-IN" sz="4400" dirty="0"/>
          </a:p>
        </p:txBody>
      </p:sp>
    </p:spTree>
    <p:extLst>
      <p:ext uri="{BB962C8B-B14F-4D97-AF65-F5344CB8AC3E}">
        <p14:creationId xmlns:p14="http://schemas.microsoft.com/office/powerpoint/2010/main" val="3816667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965D-6C6F-B4C5-00BA-81F4120C17CE}"/>
              </a:ext>
            </a:extLst>
          </p:cNvPr>
          <p:cNvSpPr>
            <a:spLocks noGrp="1"/>
          </p:cNvSpPr>
          <p:nvPr>
            <p:ph type="title"/>
          </p:nvPr>
        </p:nvSpPr>
        <p:spPr>
          <a:xfrm>
            <a:off x="1097280" y="286603"/>
            <a:ext cx="10058400" cy="987393"/>
          </a:xfrm>
        </p:spPr>
        <p:txBody>
          <a:bodyPr>
            <a:normAutofit/>
          </a:bodyPr>
          <a:lstStyle/>
          <a:p>
            <a:pPr algn="ctr"/>
            <a:r>
              <a:rPr lang="en-IN" sz="3600" b="1" dirty="0"/>
              <a:t>Antibody detection</a:t>
            </a:r>
          </a:p>
        </p:txBody>
      </p:sp>
      <p:sp>
        <p:nvSpPr>
          <p:cNvPr id="3" name="Content Placeholder 2">
            <a:extLst>
              <a:ext uri="{FF2B5EF4-FFF2-40B4-BE49-F238E27FC236}">
                <a16:creationId xmlns:a16="http://schemas.microsoft.com/office/drawing/2014/main" id="{CE80966B-9163-4241-A697-C05809A0FCE3}"/>
              </a:ext>
            </a:extLst>
          </p:cNvPr>
          <p:cNvSpPr>
            <a:spLocks noGrp="1"/>
          </p:cNvSpPr>
          <p:nvPr>
            <p:ph idx="1"/>
          </p:nvPr>
        </p:nvSpPr>
        <p:spPr/>
        <p:txBody>
          <a:bodyPr>
            <a:normAutofit/>
          </a:bodyPr>
          <a:lstStyle/>
          <a:p>
            <a:pPr lvl="0"/>
            <a:r>
              <a:rPr lang="en-US" sz="3200" b="1" dirty="0"/>
              <a:t>Specific Tests for HIV Infection:</a:t>
            </a:r>
          </a:p>
          <a:p>
            <a:pPr marL="0" lvl="0" indent="0">
              <a:buNone/>
            </a:pPr>
            <a:endParaRPr lang="en-US" sz="3200" b="1" dirty="0"/>
          </a:p>
          <a:p>
            <a:pPr lvl="1">
              <a:buFont typeface="Wingdings" panose="05000000000000000000" pitchFamily="2" charset="2"/>
              <a:buChar char="Ø"/>
            </a:pPr>
            <a:r>
              <a:rPr lang="en-US" sz="3200" dirty="0"/>
              <a:t>Screening tests (antibody detection)</a:t>
            </a:r>
          </a:p>
          <a:p>
            <a:pPr lvl="1">
              <a:buFont typeface="Wingdings" panose="05000000000000000000" pitchFamily="2" charset="2"/>
              <a:buChar char="Ø"/>
            </a:pPr>
            <a:r>
              <a:rPr lang="en-US" sz="3200" dirty="0"/>
              <a:t>Supplemental tests (antibody detection)</a:t>
            </a:r>
          </a:p>
          <a:p>
            <a:pPr lvl="1">
              <a:buFont typeface="Wingdings" panose="05000000000000000000" pitchFamily="2" charset="2"/>
              <a:buChar char="Ø"/>
            </a:pPr>
            <a:r>
              <a:rPr lang="en-US" sz="3200" dirty="0"/>
              <a:t>Confirmatory tests</a:t>
            </a:r>
          </a:p>
          <a:p>
            <a:pPr marL="457200" lvl="1" indent="0">
              <a:buNone/>
            </a:pPr>
            <a:endParaRPr lang="en-US" sz="3200" dirty="0"/>
          </a:p>
          <a:p>
            <a:pPr lvl="0"/>
            <a:r>
              <a:rPr lang="en-IN" sz="3200" b="1" dirty="0"/>
              <a:t>Non–specific Immunological Methods</a:t>
            </a:r>
          </a:p>
          <a:p>
            <a:endParaRPr lang="en-IN" dirty="0"/>
          </a:p>
        </p:txBody>
      </p:sp>
    </p:spTree>
    <p:extLst>
      <p:ext uri="{BB962C8B-B14F-4D97-AF65-F5344CB8AC3E}">
        <p14:creationId xmlns:p14="http://schemas.microsoft.com/office/powerpoint/2010/main" val="321785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E8BE6-E6CC-E7D8-F798-6E99E534AB57}"/>
              </a:ext>
            </a:extLst>
          </p:cNvPr>
          <p:cNvSpPr>
            <a:spLocks noGrp="1"/>
          </p:cNvSpPr>
          <p:nvPr>
            <p:ph type="title"/>
          </p:nvPr>
        </p:nvSpPr>
        <p:spPr>
          <a:xfrm>
            <a:off x="838200" y="606175"/>
            <a:ext cx="10515600" cy="1084513"/>
          </a:xfrm>
        </p:spPr>
        <p:txBody>
          <a:bodyPr/>
          <a:lstStyle/>
          <a:p>
            <a:r>
              <a:rPr lang="en-IN" sz="3600" b="1" dirty="0">
                <a:solidFill>
                  <a:schemeClr val="tx1"/>
                </a:solidFill>
              </a:rPr>
              <a:t>         Structure of HIV</a:t>
            </a:r>
          </a:p>
        </p:txBody>
      </p:sp>
      <p:sp>
        <p:nvSpPr>
          <p:cNvPr id="3" name="Content Placeholder 2">
            <a:extLst>
              <a:ext uri="{FF2B5EF4-FFF2-40B4-BE49-F238E27FC236}">
                <a16:creationId xmlns:a16="http://schemas.microsoft.com/office/drawing/2014/main" id="{413D0F38-BB78-646F-1BF4-16B7A11ABB12}"/>
              </a:ext>
            </a:extLst>
          </p:cNvPr>
          <p:cNvSpPr>
            <a:spLocks noGrp="1"/>
          </p:cNvSpPr>
          <p:nvPr>
            <p:ph idx="1"/>
          </p:nvPr>
        </p:nvSpPr>
        <p:spPr>
          <a:xfrm>
            <a:off x="838200" y="1781176"/>
            <a:ext cx="6610564" cy="4351338"/>
          </a:xfrm>
        </p:spPr>
        <p:txBody>
          <a:bodyPr>
            <a:normAutofit fontScale="77500" lnSpcReduction="20000"/>
          </a:bodyPr>
          <a:lstStyle/>
          <a:p>
            <a:pPr>
              <a:lnSpc>
                <a:spcPct val="150000"/>
              </a:lnSpc>
            </a:pPr>
            <a:r>
              <a:rPr lang="en-US" sz="3000" dirty="0">
                <a:ea typeface="Roboto Condensed Light" panose="020B0604020202020204" charset="0"/>
              </a:rPr>
              <a:t>Spherical and 80–110 nm in size </a:t>
            </a:r>
          </a:p>
          <a:p>
            <a:pPr>
              <a:lnSpc>
                <a:spcPct val="150000"/>
              </a:lnSpc>
            </a:pPr>
            <a:r>
              <a:rPr lang="en-US" sz="3000" b="1" dirty="0">
                <a:ea typeface="Roboto Condensed Light" panose="020B0604020202020204" charset="0"/>
              </a:rPr>
              <a:t>Enveloped</a:t>
            </a:r>
            <a:r>
              <a:rPr lang="en-US" sz="3000" dirty="0">
                <a:ea typeface="Roboto Condensed Light" panose="020B0604020202020204" charset="0"/>
              </a:rPr>
              <a:t> virus - envelope is made up of-</a:t>
            </a:r>
          </a:p>
          <a:p>
            <a:pPr>
              <a:lnSpc>
                <a:spcPct val="150000"/>
              </a:lnSpc>
              <a:buFont typeface="Wingdings" panose="05000000000000000000" pitchFamily="2" charset="2"/>
              <a:buChar char="Ø"/>
            </a:pPr>
            <a:r>
              <a:rPr lang="en-US" sz="3000" dirty="0">
                <a:ea typeface="Roboto Condensed Light" panose="020B0604020202020204" charset="0"/>
              </a:rPr>
              <a:t>Lipid part is host cell membrane derived.</a:t>
            </a:r>
          </a:p>
          <a:p>
            <a:pPr>
              <a:buFont typeface="Wingdings" panose="05000000000000000000" pitchFamily="2" charset="2"/>
              <a:buChar char="Ø"/>
            </a:pPr>
            <a:r>
              <a:rPr lang="en-US" sz="3000" dirty="0">
                <a:ea typeface="Roboto Condensed Light" panose="020B0604020202020204" charset="0"/>
              </a:rPr>
              <a:t>Protein part has two components – </a:t>
            </a:r>
          </a:p>
          <a:p>
            <a:pPr marL="0" indent="0">
              <a:buNone/>
            </a:pPr>
            <a:endParaRPr lang="en-US" sz="3000" dirty="0">
              <a:ea typeface="Roboto Condensed Light" panose="020B0604020202020204" charset="0"/>
            </a:endParaRPr>
          </a:p>
          <a:p>
            <a:pPr lvl="1">
              <a:buFont typeface="Wingdings" panose="05000000000000000000" pitchFamily="2" charset="2"/>
              <a:buChar char="v"/>
            </a:pPr>
            <a:r>
              <a:rPr lang="en-US" sz="3000" dirty="0">
                <a:ea typeface="Roboto Condensed Light" panose="020B0604020202020204" charset="0"/>
              </a:rPr>
              <a:t>Glycoprotein-120(gp120)are projected as knoblike spikes on the surface.</a:t>
            </a:r>
          </a:p>
          <a:p>
            <a:pPr marL="457200" lvl="1" indent="0">
              <a:buNone/>
            </a:pPr>
            <a:endParaRPr lang="en-US" sz="3000" dirty="0">
              <a:ea typeface="Roboto Condensed Light" panose="020B0604020202020204" charset="0"/>
            </a:endParaRPr>
          </a:p>
          <a:p>
            <a:pPr lvl="1">
              <a:buFont typeface="Wingdings" panose="05000000000000000000" pitchFamily="2" charset="2"/>
              <a:buChar char="v"/>
            </a:pPr>
            <a:r>
              <a:rPr lang="en-US" sz="3000" dirty="0">
                <a:ea typeface="Roboto Condensed Light" panose="020B0604020202020204" charset="0"/>
              </a:rPr>
              <a:t>Glycoprotein- 41(gp41)- They form anchoring transmembrane pedicles.</a:t>
            </a:r>
          </a:p>
          <a:p>
            <a:pPr lvl="1">
              <a:buFont typeface="Wingdings" panose="05000000000000000000" pitchFamily="2" charset="2"/>
              <a:buChar char="v"/>
            </a:pPr>
            <a:endParaRPr lang="en-US" dirty="0">
              <a:ea typeface="Roboto Condensed Light" panose="020B0604020202020204" charset="0"/>
            </a:endParaRPr>
          </a:p>
          <a:p>
            <a:endParaRPr lang="en-IN" sz="2400" dirty="0"/>
          </a:p>
        </p:txBody>
      </p:sp>
      <p:pic>
        <p:nvPicPr>
          <p:cNvPr id="4" name="Picture 3">
            <a:extLst>
              <a:ext uri="{FF2B5EF4-FFF2-40B4-BE49-F238E27FC236}">
                <a16:creationId xmlns:a16="http://schemas.microsoft.com/office/drawing/2014/main" id="{2043292B-F9D1-3AC8-2A1E-0EA57CA5FA59}"/>
              </a:ext>
            </a:extLst>
          </p:cNvPr>
          <p:cNvPicPr>
            <a:picLocks noChangeAspect="1"/>
          </p:cNvPicPr>
          <p:nvPr/>
        </p:nvPicPr>
        <p:blipFill>
          <a:blip r:embed="rId2"/>
          <a:stretch>
            <a:fillRect/>
          </a:stretch>
        </p:blipFill>
        <p:spPr>
          <a:xfrm>
            <a:off x="7712760" y="3838895"/>
            <a:ext cx="3641040" cy="2328874"/>
          </a:xfrm>
          <a:prstGeom prst="rect">
            <a:avLst/>
          </a:prstGeom>
        </p:spPr>
      </p:pic>
      <p:pic>
        <p:nvPicPr>
          <p:cNvPr id="5" name="Picture 4">
            <a:extLst>
              <a:ext uri="{FF2B5EF4-FFF2-40B4-BE49-F238E27FC236}">
                <a16:creationId xmlns:a16="http://schemas.microsoft.com/office/drawing/2014/main" id="{08479EA5-8F50-5FA0-887D-2553EACC9573}"/>
              </a:ext>
            </a:extLst>
          </p:cNvPr>
          <p:cNvPicPr>
            <a:picLocks noChangeAspect="1"/>
          </p:cNvPicPr>
          <p:nvPr/>
        </p:nvPicPr>
        <p:blipFill>
          <a:blip r:embed="rId3"/>
          <a:stretch>
            <a:fillRect/>
          </a:stretch>
        </p:blipFill>
        <p:spPr>
          <a:xfrm>
            <a:off x="7712760" y="552236"/>
            <a:ext cx="3641040" cy="2738062"/>
          </a:xfrm>
          <a:prstGeom prst="rect">
            <a:avLst/>
          </a:prstGeom>
        </p:spPr>
      </p:pic>
    </p:spTree>
    <p:extLst>
      <p:ext uri="{BB962C8B-B14F-4D97-AF65-F5344CB8AC3E}">
        <p14:creationId xmlns:p14="http://schemas.microsoft.com/office/powerpoint/2010/main" val="670422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1E00-F3F0-E3A7-A8EE-0D871C994DDB}"/>
              </a:ext>
            </a:extLst>
          </p:cNvPr>
          <p:cNvSpPr>
            <a:spLocks noGrp="1"/>
          </p:cNvSpPr>
          <p:nvPr>
            <p:ph type="title"/>
          </p:nvPr>
        </p:nvSpPr>
        <p:spPr>
          <a:xfrm>
            <a:off x="2352782" y="441512"/>
            <a:ext cx="6924782" cy="1263998"/>
          </a:xfrm>
        </p:spPr>
        <p:txBody>
          <a:bodyPr/>
          <a:lstStyle/>
          <a:p>
            <a:r>
              <a:rPr lang="en-US" sz="3600" b="1" dirty="0">
                <a:solidFill>
                  <a:schemeClr val="tx1"/>
                </a:solidFill>
              </a:rPr>
              <a:t>Screening  tests (antibody detection)</a:t>
            </a:r>
            <a:br>
              <a:rPr lang="en-US" sz="3600" b="1" dirty="0">
                <a:solidFill>
                  <a:schemeClr val="tx1"/>
                </a:solidFill>
              </a:rPr>
            </a:br>
            <a:endParaRPr lang="en-IN" sz="3600" dirty="0">
              <a:solidFill>
                <a:schemeClr val="tx1"/>
              </a:solidFill>
            </a:endParaRPr>
          </a:p>
        </p:txBody>
      </p:sp>
      <p:sp>
        <p:nvSpPr>
          <p:cNvPr id="3" name="Content Placeholder 2">
            <a:extLst>
              <a:ext uri="{FF2B5EF4-FFF2-40B4-BE49-F238E27FC236}">
                <a16:creationId xmlns:a16="http://schemas.microsoft.com/office/drawing/2014/main" id="{3E367533-E3C3-BE18-9EC1-C2F0DE0457C1}"/>
              </a:ext>
            </a:extLst>
          </p:cNvPr>
          <p:cNvSpPr>
            <a:spLocks noGrp="1"/>
          </p:cNvSpPr>
          <p:nvPr>
            <p:ph idx="1"/>
          </p:nvPr>
        </p:nvSpPr>
        <p:spPr/>
        <p:txBody>
          <a:bodyPr>
            <a:noAutofit/>
          </a:bodyPr>
          <a:lstStyle/>
          <a:p>
            <a:pPr>
              <a:lnSpc>
                <a:spcPct val="100000"/>
              </a:lnSpc>
            </a:pPr>
            <a:r>
              <a:rPr lang="en-IN" sz="2800" b="1" dirty="0"/>
              <a:t>Take less time </a:t>
            </a:r>
            <a:r>
              <a:rPr lang="en-IN" sz="2800" dirty="0"/>
              <a:t>(2–3 hrs for ELISA; &lt;30 minutes for rapid/simple tests)</a:t>
            </a:r>
          </a:p>
          <a:p>
            <a:pPr>
              <a:lnSpc>
                <a:spcPct val="100000"/>
              </a:lnSpc>
            </a:pPr>
            <a:r>
              <a:rPr lang="en-IN" sz="2800" dirty="0"/>
              <a:t>High sensitivity and specificity</a:t>
            </a:r>
          </a:p>
          <a:p>
            <a:pPr>
              <a:lnSpc>
                <a:spcPct val="100000"/>
              </a:lnSpc>
            </a:pPr>
            <a:r>
              <a:rPr lang="en-IN" sz="2800" b="1" dirty="0"/>
              <a:t>Should be confirmed: </a:t>
            </a:r>
            <a:r>
              <a:rPr lang="en-IN" sz="2800" dirty="0"/>
              <a:t>Results of a single screening test should never be used as the final interpretation of HIV status as false positive results or technical errors can occur. </a:t>
            </a:r>
          </a:p>
          <a:p>
            <a:pPr>
              <a:lnSpc>
                <a:spcPct val="100000"/>
              </a:lnSpc>
            </a:pPr>
            <a:r>
              <a:rPr lang="en-IN" sz="2800" dirty="0"/>
              <a:t> HIV-1 specific (p24, </a:t>
            </a:r>
            <a:r>
              <a:rPr lang="en-IN" sz="2800" dirty="0" err="1"/>
              <a:t>gp</a:t>
            </a:r>
            <a:r>
              <a:rPr lang="en-IN" sz="2800" dirty="0"/>
              <a:t> 120, gp160, gp41)</a:t>
            </a:r>
          </a:p>
          <a:p>
            <a:pPr>
              <a:lnSpc>
                <a:spcPct val="100000"/>
              </a:lnSpc>
            </a:pPr>
            <a:r>
              <a:rPr lang="en-IN" sz="2800" dirty="0"/>
              <a:t> HIV-2 specific gp36.</a:t>
            </a:r>
          </a:p>
          <a:p>
            <a:pPr>
              <a:lnSpc>
                <a:spcPct val="100000"/>
              </a:lnSpc>
            </a:pPr>
            <a:endParaRPr lang="en-IN" sz="2800" dirty="0"/>
          </a:p>
        </p:txBody>
      </p:sp>
    </p:spTree>
    <p:extLst>
      <p:ext uri="{BB962C8B-B14F-4D97-AF65-F5344CB8AC3E}">
        <p14:creationId xmlns:p14="http://schemas.microsoft.com/office/powerpoint/2010/main" val="3716063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FC981-A580-98D7-867B-8963266860AE}"/>
              </a:ext>
            </a:extLst>
          </p:cNvPr>
          <p:cNvSpPr>
            <a:spLocks noGrp="1"/>
          </p:cNvSpPr>
          <p:nvPr>
            <p:ph type="title"/>
          </p:nvPr>
        </p:nvSpPr>
        <p:spPr>
          <a:xfrm>
            <a:off x="1097280" y="286603"/>
            <a:ext cx="10058400" cy="1049037"/>
          </a:xfrm>
        </p:spPr>
        <p:txBody>
          <a:bodyPr/>
          <a:lstStyle/>
          <a:p>
            <a:pPr algn="ctr"/>
            <a:r>
              <a:rPr lang="en-IN" sz="4800" b="1" dirty="0"/>
              <a:t>Antibody detection</a:t>
            </a:r>
            <a:endParaRPr lang="en-IN" dirty="0"/>
          </a:p>
        </p:txBody>
      </p:sp>
      <p:pic>
        <p:nvPicPr>
          <p:cNvPr id="5" name="Content Placeholder 4">
            <a:extLst>
              <a:ext uri="{FF2B5EF4-FFF2-40B4-BE49-F238E27FC236}">
                <a16:creationId xmlns:a16="http://schemas.microsoft.com/office/drawing/2014/main" id="{8AD3F9DC-AB07-29B1-D228-FC5F66B29A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771" y="1856537"/>
            <a:ext cx="9010435" cy="4472344"/>
          </a:xfrm>
        </p:spPr>
      </p:pic>
    </p:spTree>
    <p:extLst>
      <p:ext uri="{BB962C8B-B14F-4D97-AF65-F5344CB8AC3E}">
        <p14:creationId xmlns:p14="http://schemas.microsoft.com/office/powerpoint/2010/main" val="541693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A9FB-034E-97A6-5EF2-6EAF62D97BE5}"/>
              </a:ext>
            </a:extLst>
          </p:cNvPr>
          <p:cNvSpPr>
            <a:spLocks noGrp="1"/>
          </p:cNvSpPr>
          <p:nvPr>
            <p:ph type="title"/>
          </p:nvPr>
        </p:nvSpPr>
        <p:spPr>
          <a:xfrm>
            <a:off x="1097280" y="286604"/>
            <a:ext cx="10058400" cy="1049036"/>
          </a:xfrm>
        </p:spPr>
        <p:txBody>
          <a:bodyPr/>
          <a:lstStyle/>
          <a:p>
            <a:pPr algn="ctr"/>
            <a:r>
              <a:rPr lang="en-IN" sz="4800" b="1" dirty="0"/>
              <a:t>ELISA</a:t>
            </a:r>
            <a:endParaRPr lang="en-IN" dirty="0"/>
          </a:p>
        </p:txBody>
      </p:sp>
      <p:sp>
        <p:nvSpPr>
          <p:cNvPr id="3" name="Content Placeholder 2">
            <a:extLst>
              <a:ext uri="{FF2B5EF4-FFF2-40B4-BE49-F238E27FC236}">
                <a16:creationId xmlns:a16="http://schemas.microsoft.com/office/drawing/2014/main" id="{A64449AD-B420-C841-7FE1-F424B4A6C86A}"/>
              </a:ext>
            </a:extLst>
          </p:cNvPr>
          <p:cNvSpPr>
            <a:spLocks noGrp="1"/>
          </p:cNvSpPr>
          <p:nvPr>
            <p:ph idx="1"/>
          </p:nvPr>
        </p:nvSpPr>
        <p:spPr/>
        <p:txBody>
          <a:bodyPr>
            <a:normAutofit/>
          </a:bodyPr>
          <a:lstStyle/>
          <a:p>
            <a:pPr algn="just"/>
            <a:r>
              <a:rPr lang="en-IN" sz="2800" dirty="0"/>
              <a:t>MC performed screening test at blood banks and tertiary care sites.</a:t>
            </a:r>
          </a:p>
          <a:p>
            <a:pPr algn="just"/>
            <a:endParaRPr lang="en-IN" sz="2800" dirty="0"/>
          </a:p>
          <a:p>
            <a:pPr lvl="1" algn="just">
              <a:buFont typeface="Courier New" panose="02070309020205020404" pitchFamily="49" charset="0"/>
              <a:buChar char="o"/>
            </a:pPr>
            <a:r>
              <a:rPr lang="en-IN" sz="2800" dirty="0"/>
              <a:t> It is easy to perform, adaptable to large number of samples.</a:t>
            </a:r>
          </a:p>
          <a:p>
            <a:pPr lvl="1" algn="just">
              <a:buFont typeface="Courier New" panose="02070309020205020404" pitchFamily="49" charset="0"/>
              <a:buChar char="o"/>
            </a:pPr>
            <a:r>
              <a:rPr lang="en-IN" sz="2800" dirty="0"/>
              <a:t> Sensitive, specific, and cost effective.</a:t>
            </a:r>
          </a:p>
          <a:p>
            <a:pPr lvl="1" algn="just">
              <a:buFont typeface="Courier New" panose="02070309020205020404" pitchFamily="49" charset="0"/>
              <a:buChar char="o"/>
            </a:pPr>
            <a:r>
              <a:rPr lang="en-IN" sz="2800" b="1" dirty="0"/>
              <a:t> 4th generation ELISA </a:t>
            </a:r>
            <a:r>
              <a:rPr lang="en-IN" sz="2800" dirty="0"/>
              <a:t>-  detects both HIV antibodies and p24 antigen by using combination of recombinant/synthetic peptides as well as monoclonal antibodies respectively- reduces the window period considerably.</a:t>
            </a:r>
          </a:p>
          <a:p>
            <a:endParaRPr lang="en-IN" sz="2800" dirty="0"/>
          </a:p>
        </p:txBody>
      </p:sp>
    </p:spTree>
    <p:extLst>
      <p:ext uri="{BB962C8B-B14F-4D97-AF65-F5344CB8AC3E}">
        <p14:creationId xmlns:p14="http://schemas.microsoft.com/office/powerpoint/2010/main" val="2164911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F050-D146-7045-B357-8B519AB327C9}"/>
              </a:ext>
            </a:extLst>
          </p:cNvPr>
          <p:cNvSpPr>
            <a:spLocks noGrp="1"/>
          </p:cNvSpPr>
          <p:nvPr>
            <p:ph type="title"/>
          </p:nvPr>
        </p:nvSpPr>
        <p:spPr>
          <a:xfrm>
            <a:off x="891797" y="225334"/>
            <a:ext cx="10058400" cy="1049575"/>
          </a:xfrm>
        </p:spPr>
        <p:txBody>
          <a:bodyPr/>
          <a:lstStyle/>
          <a:p>
            <a:pPr algn="ctr"/>
            <a:r>
              <a:rPr lang="en-IN" sz="4800" b="1" dirty="0"/>
              <a:t>ELISA</a:t>
            </a:r>
            <a:endParaRPr lang="en-IN" dirty="0"/>
          </a:p>
        </p:txBody>
      </p:sp>
      <p:pic>
        <p:nvPicPr>
          <p:cNvPr id="4" name="Content Placeholder 3">
            <a:extLst>
              <a:ext uri="{FF2B5EF4-FFF2-40B4-BE49-F238E27FC236}">
                <a16:creationId xmlns:a16="http://schemas.microsoft.com/office/drawing/2014/main" id="{192C8B56-FA4F-EE5F-8642-1FD0983A39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2645" y="3020602"/>
            <a:ext cx="4969149" cy="27081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8A240D-6B35-9F63-67E5-A2B034334E2E}"/>
              </a:ext>
            </a:extLst>
          </p:cNvPr>
          <p:cNvSpPr txBox="1"/>
          <p:nvPr/>
        </p:nvSpPr>
        <p:spPr>
          <a:xfrm>
            <a:off x="1571945" y="5929307"/>
            <a:ext cx="5947141" cy="369332"/>
          </a:xfrm>
          <a:prstGeom prst="rect">
            <a:avLst/>
          </a:prstGeom>
          <a:noFill/>
        </p:spPr>
        <p:txBody>
          <a:bodyPr wrap="square">
            <a:spAutoFit/>
          </a:bodyPr>
          <a:lstStyle/>
          <a:p>
            <a:r>
              <a:rPr lang="en-US" sz="1800" b="1" dirty="0">
                <a:latin typeface="Roboto Condensed Light" panose="020B0604020202020204" charset="0"/>
                <a:ea typeface="Roboto Condensed Light" panose="020B0604020202020204" charset="0"/>
              </a:rPr>
              <a:t>A. ELISA reader (</a:t>
            </a:r>
            <a:r>
              <a:rPr lang="en-US" sz="1800" b="1" dirty="0" err="1">
                <a:latin typeface="Roboto Condensed Light" panose="020B0604020202020204" charset="0"/>
                <a:ea typeface="Roboto Condensed Light" panose="020B0604020202020204" charset="0"/>
              </a:rPr>
              <a:t>Biorad</a:t>
            </a:r>
            <a:r>
              <a:rPr lang="en-US" sz="1800" b="1" dirty="0">
                <a:latin typeface="Roboto Condensed Light" panose="020B0604020202020204" charset="0"/>
                <a:ea typeface="Roboto Condensed Light" panose="020B0604020202020204" charset="0"/>
              </a:rPr>
              <a:t>); B. ELISA washer </a:t>
            </a:r>
          </a:p>
        </p:txBody>
      </p:sp>
      <p:pic>
        <p:nvPicPr>
          <p:cNvPr id="7" name="Picture 6">
            <a:extLst>
              <a:ext uri="{FF2B5EF4-FFF2-40B4-BE49-F238E27FC236}">
                <a16:creationId xmlns:a16="http://schemas.microsoft.com/office/drawing/2014/main" id="{DDD04DA5-9CE0-D91A-5FB1-05339BF67D17}"/>
              </a:ext>
            </a:extLst>
          </p:cNvPr>
          <p:cNvPicPr>
            <a:picLocks noChangeAspect="1"/>
          </p:cNvPicPr>
          <p:nvPr/>
        </p:nvPicPr>
        <p:blipFill>
          <a:blip r:embed="rId3"/>
          <a:stretch>
            <a:fillRect/>
          </a:stretch>
        </p:blipFill>
        <p:spPr>
          <a:xfrm>
            <a:off x="7817038" y="3131342"/>
            <a:ext cx="3798137" cy="3167297"/>
          </a:xfrm>
          <a:prstGeom prst="rect">
            <a:avLst/>
          </a:prstGeom>
        </p:spPr>
      </p:pic>
      <p:sp>
        <p:nvSpPr>
          <p:cNvPr id="9" name="TextBox 8">
            <a:extLst>
              <a:ext uri="{FF2B5EF4-FFF2-40B4-BE49-F238E27FC236}">
                <a16:creationId xmlns:a16="http://schemas.microsoft.com/office/drawing/2014/main" id="{71C235CB-60AC-CCB9-2DB9-F4F700B051D5}"/>
              </a:ext>
            </a:extLst>
          </p:cNvPr>
          <p:cNvSpPr txBox="1"/>
          <p:nvPr/>
        </p:nvSpPr>
        <p:spPr>
          <a:xfrm>
            <a:off x="1157330" y="1773215"/>
            <a:ext cx="11034669" cy="1143070"/>
          </a:xfrm>
          <a:prstGeom prst="rect">
            <a:avLst/>
          </a:prstGeom>
          <a:noFill/>
        </p:spPr>
        <p:txBody>
          <a:bodyPr wrap="square">
            <a:spAutoFit/>
          </a:bodyPr>
          <a:lstStyle/>
          <a:p>
            <a:pPr>
              <a:lnSpc>
                <a:spcPct val="150000"/>
              </a:lnSpc>
            </a:pPr>
            <a:r>
              <a:rPr lang="en-US" sz="2400" dirty="0"/>
              <a:t>Immunoassay that detects either antigen or antibodies in the specimen, by using enzyme–substrate– chromogen system for detection. </a:t>
            </a:r>
          </a:p>
        </p:txBody>
      </p:sp>
    </p:spTree>
    <p:extLst>
      <p:ext uri="{BB962C8B-B14F-4D97-AF65-F5344CB8AC3E}">
        <p14:creationId xmlns:p14="http://schemas.microsoft.com/office/powerpoint/2010/main" val="3436475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0D5-AEC5-1F8E-0248-39E1A493CF67}"/>
              </a:ext>
            </a:extLst>
          </p:cNvPr>
          <p:cNvSpPr>
            <a:spLocks noGrp="1"/>
          </p:cNvSpPr>
          <p:nvPr>
            <p:ph type="title"/>
          </p:nvPr>
        </p:nvSpPr>
        <p:spPr/>
        <p:txBody>
          <a:bodyPr/>
          <a:lstStyle/>
          <a:p>
            <a:pPr algn="ctr"/>
            <a:r>
              <a:rPr lang="en-IN" b="1" dirty="0"/>
              <a:t>Rapid/Simple Test</a:t>
            </a:r>
            <a:br>
              <a:rPr lang="en-IN" b="1" dirty="0"/>
            </a:br>
            <a:endParaRPr lang="en-IN" dirty="0"/>
          </a:p>
        </p:txBody>
      </p:sp>
      <p:sp>
        <p:nvSpPr>
          <p:cNvPr id="3" name="Content Placeholder 2">
            <a:extLst>
              <a:ext uri="{FF2B5EF4-FFF2-40B4-BE49-F238E27FC236}">
                <a16:creationId xmlns:a16="http://schemas.microsoft.com/office/drawing/2014/main" id="{7689DAFB-B179-0E9D-4543-A206D22FC9DB}"/>
              </a:ext>
            </a:extLst>
          </p:cNvPr>
          <p:cNvSpPr>
            <a:spLocks noGrp="1"/>
          </p:cNvSpPr>
          <p:nvPr>
            <p:ph idx="1"/>
          </p:nvPr>
        </p:nvSpPr>
        <p:spPr/>
        <p:txBody>
          <a:bodyPr>
            <a:noAutofit/>
          </a:bodyPr>
          <a:lstStyle/>
          <a:p>
            <a:pPr lvl="1">
              <a:spcBef>
                <a:spcPts val="400"/>
              </a:spcBef>
              <a:buFont typeface="Courier New" panose="02070309020205020404" pitchFamily="49" charset="0"/>
              <a:buChar char="o"/>
            </a:pPr>
            <a:r>
              <a:rPr lang="en-IN" sz="2800" dirty="0"/>
              <a:t>Ease of performance &amp; quick results (&lt; 30 mins) and do not require special equipment.(Point of </a:t>
            </a:r>
            <a:r>
              <a:rPr lang="en-IN" sz="2800"/>
              <a:t>care test (POC)).</a:t>
            </a:r>
            <a:endParaRPr lang="en-IN" sz="2800" dirty="0"/>
          </a:p>
          <a:p>
            <a:pPr lvl="1">
              <a:spcBef>
                <a:spcPts val="400"/>
              </a:spcBef>
              <a:buFont typeface="Courier New" panose="02070309020205020404" pitchFamily="49" charset="0"/>
              <a:buChar char="o"/>
            </a:pPr>
            <a:r>
              <a:rPr lang="en-IN" sz="2800" dirty="0"/>
              <a:t> Most commonly used tests in India and it works on various principles such as:</a:t>
            </a:r>
          </a:p>
          <a:p>
            <a:pPr lvl="2">
              <a:spcBef>
                <a:spcPts val="400"/>
              </a:spcBef>
              <a:buFont typeface="Courier New" panose="02070309020205020404" pitchFamily="49" charset="0"/>
              <a:buChar char="o"/>
            </a:pPr>
            <a:r>
              <a:rPr lang="en-IN" sz="2800" b="1" dirty="0"/>
              <a:t> Dot blot assays </a:t>
            </a:r>
            <a:r>
              <a:rPr lang="en-IN" sz="2800" dirty="0"/>
              <a:t>(or Immunoconcentration or flow through method, e.g. Tridot test)</a:t>
            </a:r>
          </a:p>
          <a:p>
            <a:pPr lvl="2">
              <a:spcBef>
                <a:spcPts val="400"/>
              </a:spcBef>
              <a:buFont typeface="Courier New" panose="02070309020205020404" pitchFamily="49" charset="0"/>
              <a:buChar char="o"/>
            </a:pPr>
            <a:r>
              <a:rPr lang="en-IN" sz="2800" b="1" dirty="0"/>
              <a:t> Immunochromatography </a:t>
            </a:r>
            <a:r>
              <a:rPr lang="en-IN" sz="2800" dirty="0"/>
              <a:t>(or ICT, lateral flow assay)</a:t>
            </a:r>
          </a:p>
          <a:p>
            <a:pPr lvl="2">
              <a:spcBef>
                <a:spcPts val="400"/>
              </a:spcBef>
              <a:buFont typeface="Courier New" panose="02070309020205020404" pitchFamily="49" charset="0"/>
              <a:buChar char="o"/>
            </a:pPr>
            <a:r>
              <a:rPr lang="en-IN" sz="2800" b="1" dirty="0"/>
              <a:t> Particle agglutination assays </a:t>
            </a:r>
            <a:r>
              <a:rPr lang="en-IN" sz="2800" dirty="0"/>
              <a:t>(using latex, gelatin, RBCs)</a:t>
            </a:r>
          </a:p>
          <a:p>
            <a:pPr lvl="2">
              <a:spcBef>
                <a:spcPts val="400"/>
              </a:spcBef>
              <a:buFont typeface="Courier New" panose="02070309020205020404" pitchFamily="49" charset="0"/>
              <a:buChar char="o"/>
            </a:pPr>
            <a:r>
              <a:rPr lang="en-IN" sz="2800" b="1" dirty="0"/>
              <a:t> Dip stick/Comb tests </a:t>
            </a:r>
            <a:r>
              <a:rPr lang="en-IN" sz="2800" dirty="0"/>
              <a:t>(Enzyme immune assay-based tests).</a:t>
            </a:r>
          </a:p>
          <a:p>
            <a:endParaRPr lang="en-IN" sz="2800" dirty="0"/>
          </a:p>
        </p:txBody>
      </p:sp>
    </p:spTree>
    <p:extLst>
      <p:ext uri="{BB962C8B-B14F-4D97-AF65-F5344CB8AC3E}">
        <p14:creationId xmlns:p14="http://schemas.microsoft.com/office/powerpoint/2010/main" val="946158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5649-8339-83DF-A88D-2BD533DB2621}"/>
              </a:ext>
            </a:extLst>
          </p:cNvPr>
          <p:cNvSpPr>
            <a:spLocks noGrp="1"/>
          </p:cNvSpPr>
          <p:nvPr>
            <p:ph type="title"/>
          </p:nvPr>
        </p:nvSpPr>
        <p:spPr/>
        <p:txBody>
          <a:bodyPr/>
          <a:lstStyle/>
          <a:p>
            <a:r>
              <a:rPr lang="en-US" sz="4800" dirty="0">
                <a:latin typeface="Roboto Condensed Light" panose="020B0604020202020204" charset="0"/>
                <a:ea typeface="Roboto Condensed Light" panose="020B0604020202020204" charset="0"/>
              </a:rPr>
              <a:t>Flow-through Assay </a:t>
            </a:r>
            <a:endParaRPr lang="en-IN" dirty="0"/>
          </a:p>
        </p:txBody>
      </p:sp>
      <p:sp>
        <p:nvSpPr>
          <p:cNvPr id="3" name="Content Placeholder 2">
            <a:extLst>
              <a:ext uri="{FF2B5EF4-FFF2-40B4-BE49-F238E27FC236}">
                <a16:creationId xmlns:a16="http://schemas.microsoft.com/office/drawing/2014/main" id="{2B68AD51-D633-F28F-F64F-011650474587}"/>
              </a:ext>
            </a:extLst>
          </p:cNvPr>
          <p:cNvSpPr>
            <a:spLocks noGrp="1"/>
          </p:cNvSpPr>
          <p:nvPr>
            <p:ph idx="1"/>
          </p:nvPr>
        </p:nvSpPr>
        <p:spPr>
          <a:xfrm>
            <a:off x="688369" y="1845734"/>
            <a:ext cx="10467311" cy="4023360"/>
          </a:xfrm>
        </p:spPr>
        <p:txBody>
          <a:bodyPr>
            <a:noAutofit/>
          </a:bodyPr>
          <a:lstStyle/>
          <a:p>
            <a:pPr algn="just">
              <a:lnSpc>
                <a:spcPct val="100000"/>
              </a:lnSpc>
            </a:pPr>
            <a:r>
              <a:rPr lang="en-IN" dirty="0"/>
              <a:t>The NCM is coated at three regions</a:t>
            </a:r>
          </a:p>
          <a:p>
            <a:pPr algn="just">
              <a:lnSpc>
                <a:spcPct val="100000"/>
              </a:lnSpc>
            </a:pPr>
            <a:r>
              <a:rPr lang="en-IN" dirty="0"/>
              <a:t>Sample and buffer reagents are added sequentially from the top following which they pass through the membrane and excess fluid is absorbed into the underlying absorbent pad.</a:t>
            </a:r>
            <a:endParaRPr lang="en-US" dirty="0"/>
          </a:p>
          <a:p>
            <a:pPr lvl="0" algn="just">
              <a:lnSpc>
                <a:spcPct val="100000"/>
              </a:lnSpc>
            </a:pPr>
            <a:r>
              <a:rPr lang="en-IN" dirty="0"/>
              <a:t>As the patient’s sample passes through the membrane, HIV antibodies, if present bind to the immobilized antigens.</a:t>
            </a:r>
            <a:endParaRPr lang="en-IN" b="1" dirty="0"/>
          </a:p>
          <a:p>
            <a:pPr lvl="0" algn="just">
              <a:lnSpc>
                <a:spcPct val="100000"/>
              </a:lnSpc>
              <a:spcBef>
                <a:spcPts val="1200"/>
              </a:spcBef>
            </a:pPr>
            <a:r>
              <a:rPr lang="en-IN" b="1" dirty="0"/>
              <a:t>Test dots</a:t>
            </a:r>
            <a:r>
              <a:rPr lang="en-IN" dirty="0"/>
              <a:t>- Protein-A conjugate (present in buffer) binds to the Fc portion of the HIV antibodies to give distinct pinkish purple DOT(s), separately for HIV-1 and 2 antibodies.</a:t>
            </a:r>
            <a:endParaRPr lang="en-US" dirty="0"/>
          </a:p>
          <a:p>
            <a:pPr lvl="0" algn="just">
              <a:lnSpc>
                <a:spcPct val="100000"/>
              </a:lnSpc>
              <a:spcBef>
                <a:spcPts val="1200"/>
              </a:spcBef>
            </a:pPr>
            <a:r>
              <a:rPr lang="en-IN" b="1" dirty="0"/>
              <a:t>Control dot</a:t>
            </a:r>
            <a:r>
              <a:rPr lang="en-IN" dirty="0"/>
              <a:t>- Irrespective of whether the HIV antibodies are present or not, Protein-A can bind to any IgG present in serum and the IgG-protein A complex can further bind to the antihuman Ig at the control line to give a pinkish purple DOT</a:t>
            </a:r>
          </a:p>
        </p:txBody>
      </p:sp>
      <p:pic>
        <p:nvPicPr>
          <p:cNvPr id="4" name="Picture 3">
            <a:extLst>
              <a:ext uri="{FF2B5EF4-FFF2-40B4-BE49-F238E27FC236}">
                <a16:creationId xmlns:a16="http://schemas.microsoft.com/office/drawing/2014/main" id="{0B24A6B3-4B94-E60B-C7BF-0988569D3A8C}"/>
              </a:ext>
            </a:extLst>
          </p:cNvPr>
          <p:cNvPicPr>
            <a:picLocks noChangeAspect="1"/>
          </p:cNvPicPr>
          <p:nvPr/>
        </p:nvPicPr>
        <p:blipFill>
          <a:blip r:embed="rId2"/>
          <a:stretch>
            <a:fillRect/>
          </a:stretch>
        </p:blipFill>
        <p:spPr>
          <a:xfrm>
            <a:off x="6581425" y="409892"/>
            <a:ext cx="4840014" cy="1901793"/>
          </a:xfrm>
          <a:prstGeom prst="rect">
            <a:avLst/>
          </a:prstGeom>
          <a:ln>
            <a:solidFill>
              <a:schemeClr val="tx2">
                <a:lumMod val="60000"/>
                <a:lumOff val="40000"/>
              </a:schemeClr>
            </a:solidFill>
          </a:ln>
        </p:spPr>
      </p:pic>
    </p:spTree>
    <p:extLst>
      <p:ext uri="{BB962C8B-B14F-4D97-AF65-F5344CB8AC3E}">
        <p14:creationId xmlns:p14="http://schemas.microsoft.com/office/powerpoint/2010/main" val="3724831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EF35-8C1F-2640-627B-CF254AB1818B}"/>
              </a:ext>
            </a:extLst>
          </p:cNvPr>
          <p:cNvSpPr>
            <a:spLocks noGrp="1"/>
          </p:cNvSpPr>
          <p:nvPr>
            <p:ph type="title"/>
          </p:nvPr>
        </p:nvSpPr>
        <p:spPr>
          <a:xfrm>
            <a:off x="1097280" y="286604"/>
            <a:ext cx="10058400" cy="792183"/>
          </a:xfrm>
        </p:spPr>
        <p:txBody>
          <a:bodyPr>
            <a:normAutofit/>
          </a:bodyPr>
          <a:lstStyle/>
          <a:p>
            <a:pPr algn="ctr"/>
            <a:r>
              <a:rPr lang="en-US" sz="3600" dirty="0">
                <a:latin typeface="+mn-lt"/>
                <a:ea typeface="Roboto Condensed Light" panose="020B0604020202020204" charset="0"/>
              </a:rPr>
              <a:t>Immunochromatographic Test (Lateral Flow Assay)</a:t>
            </a:r>
            <a:endParaRPr lang="en-IN" sz="3600" dirty="0">
              <a:latin typeface="+mn-lt"/>
            </a:endParaRPr>
          </a:p>
        </p:txBody>
      </p:sp>
      <p:sp>
        <p:nvSpPr>
          <p:cNvPr id="3" name="Content Placeholder 2">
            <a:extLst>
              <a:ext uri="{FF2B5EF4-FFF2-40B4-BE49-F238E27FC236}">
                <a16:creationId xmlns:a16="http://schemas.microsoft.com/office/drawing/2014/main" id="{413B26F4-8CEF-BE0E-BA1A-000C0D805954}"/>
              </a:ext>
            </a:extLst>
          </p:cNvPr>
          <p:cNvSpPr>
            <a:spLocks noGrp="1"/>
          </p:cNvSpPr>
          <p:nvPr>
            <p:ph idx="1"/>
          </p:nvPr>
        </p:nvSpPr>
        <p:spPr>
          <a:xfrm>
            <a:off x="1097280" y="1907379"/>
            <a:ext cx="10058400" cy="4023360"/>
          </a:xfrm>
        </p:spPr>
        <p:txBody>
          <a:bodyPr>
            <a:noAutofit/>
          </a:bodyPr>
          <a:lstStyle/>
          <a:p>
            <a:pPr algn="just">
              <a:spcBef>
                <a:spcPts val="1200"/>
              </a:spcBef>
            </a:pPr>
            <a:r>
              <a:rPr lang="en-US" sz="2800" b="1" dirty="0"/>
              <a:t>Test band:</a:t>
            </a:r>
            <a:r>
              <a:rPr lang="en-US" sz="2800" dirty="0"/>
              <a:t> At the test line, the Ag-labeled Ab complex is immobilized by binding to the monoclonal Ab in the test line to form a colored band. </a:t>
            </a:r>
          </a:p>
          <a:p>
            <a:pPr algn="just">
              <a:spcBef>
                <a:spcPts val="1200"/>
              </a:spcBef>
            </a:pPr>
            <a:r>
              <a:rPr lang="en-US" sz="2800" b="1" dirty="0"/>
              <a:t>Control band:</a:t>
            </a:r>
            <a:r>
              <a:rPr lang="en-US" sz="2800" dirty="0"/>
              <a:t> The free colloidal gold labeled Ab can move further and binds to the anti-human Ig to form a color control band. </a:t>
            </a:r>
          </a:p>
          <a:p>
            <a:pPr algn="just">
              <a:spcBef>
                <a:spcPts val="1200"/>
              </a:spcBef>
            </a:pPr>
            <a:r>
              <a:rPr lang="en-US" sz="2800" dirty="0"/>
              <a:t>If the control band is not formed, then the test is considered invalid irrespective of whether the test band is formed or not.</a:t>
            </a:r>
            <a:endParaRPr lang="en-IN" sz="2800" dirty="0"/>
          </a:p>
          <a:p>
            <a:endParaRPr lang="en-IN" sz="2800" dirty="0"/>
          </a:p>
        </p:txBody>
      </p:sp>
    </p:spTree>
    <p:extLst>
      <p:ext uri="{BB962C8B-B14F-4D97-AF65-F5344CB8AC3E}">
        <p14:creationId xmlns:p14="http://schemas.microsoft.com/office/powerpoint/2010/main" val="1502051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F6C8F84E-6725-C649-02FB-289503F784C7}"/>
              </a:ext>
            </a:extLst>
          </p:cNvPr>
          <p:cNvSpPr>
            <a:spLocks noGrp="1"/>
          </p:cNvSpPr>
          <p:nvPr>
            <p:ph type="title"/>
          </p:nvPr>
        </p:nvSpPr>
        <p:spPr/>
        <p:txBody>
          <a:bodyPr/>
          <a:lstStyle/>
          <a:p>
            <a:endParaRPr lang="en-US" altLang="en-US" dirty="0"/>
          </a:p>
        </p:txBody>
      </p:sp>
      <p:sp>
        <p:nvSpPr>
          <p:cNvPr id="102403" name="Content Placeholder 2">
            <a:extLst>
              <a:ext uri="{FF2B5EF4-FFF2-40B4-BE49-F238E27FC236}">
                <a16:creationId xmlns:a16="http://schemas.microsoft.com/office/drawing/2014/main" id="{575F0968-5A63-F213-8B64-21813AD4F1A0}"/>
              </a:ext>
            </a:extLst>
          </p:cNvPr>
          <p:cNvSpPr>
            <a:spLocks noGrp="1"/>
          </p:cNvSpPr>
          <p:nvPr>
            <p:ph sz="half" idx="1"/>
          </p:nvPr>
        </p:nvSpPr>
        <p:spPr/>
        <p:txBody>
          <a:bodyPr/>
          <a:lstStyle/>
          <a:p>
            <a:r>
              <a:rPr lang="en-IN" altLang="en-US" dirty="0"/>
              <a:t>Write the Interpretation of the results of Sample A, B, C &amp;D detected by immunochromatography strip. </a:t>
            </a:r>
          </a:p>
          <a:p>
            <a:r>
              <a:rPr lang="en-IN" altLang="en-US" dirty="0"/>
              <a:t>A-</a:t>
            </a:r>
          </a:p>
          <a:p>
            <a:r>
              <a:rPr lang="en-IN" altLang="en-US" dirty="0"/>
              <a:t>B-</a:t>
            </a:r>
          </a:p>
          <a:p>
            <a:r>
              <a:rPr lang="en-IN" altLang="en-US" dirty="0"/>
              <a:t>C-</a:t>
            </a:r>
          </a:p>
          <a:p>
            <a:r>
              <a:rPr lang="en-IN" altLang="en-US" dirty="0"/>
              <a:t>D- </a:t>
            </a:r>
            <a:endParaRPr lang="en-US" altLang="en-US" dirty="0"/>
          </a:p>
        </p:txBody>
      </p:sp>
      <p:pic>
        <p:nvPicPr>
          <p:cNvPr id="102404" name="Content Placeholder 4">
            <a:extLst>
              <a:ext uri="{FF2B5EF4-FFF2-40B4-BE49-F238E27FC236}">
                <a16:creationId xmlns:a16="http://schemas.microsoft.com/office/drawing/2014/main" id="{4C89A4B8-E0D9-9594-806B-6AEB904BC01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34075" y="1735138"/>
            <a:ext cx="5419725" cy="4341812"/>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55B0-09E8-2A06-EB7B-33D321CD6788}"/>
              </a:ext>
            </a:extLst>
          </p:cNvPr>
          <p:cNvSpPr>
            <a:spLocks noGrp="1"/>
          </p:cNvSpPr>
          <p:nvPr>
            <p:ph type="title"/>
          </p:nvPr>
        </p:nvSpPr>
        <p:spPr/>
        <p:txBody>
          <a:bodyPr/>
          <a:lstStyle/>
          <a:p>
            <a:pPr algn="ctr"/>
            <a:r>
              <a:rPr lang="en-IN" b="1" i="1" dirty="0"/>
              <a:t>Western Blot</a:t>
            </a:r>
            <a:endParaRPr lang="en-IN" dirty="0"/>
          </a:p>
        </p:txBody>
      </p:sp>
      <p:sp>
        <p:nvSpPr>
          <p:cNvPr id="3" name="Content Placeholder 2">
            <a:extLst>
              <a:ext uri="{FF2B5EF4-FFF2-40B4-BE49-F238E27FC236}">
                <a16:creationId xmlns:a16="http://schemas.microsoft.com/office/drawing/2014/main" id="{BCD7603A-28C1-846B-5BDB-8DF286E70C89}"/>
              </a:ext>
            </a:extLst>
          </p:cNvPr>
          <p:cNvSpPr>
            <a:spLocks noGrp="1"/>
          </p:cNvSpPr>
          <p:nvPr>
            <p:ph idx="1"/>
          </p:nvPr>
        </p:nvSpPr>
        <p:spPr/>
        <p:txBody>
          <a:bodyPr/>
          <a:lstStyle/>
          <a:p>
            <a:pPr marL="101600" indent="0" algn="just">
              <a:spcBef>
                <a:spcPts val="300"/>
              </a:spcBef>
              <a:buNone/>
            </a:pPr>
            <a:r>
              <a:rPr lang="en-IN" dirty="0"/>
              <a:t>Most commonly used supplemental test available and is also recommended by NACO.</a:t>
            </a:r>
          </a:p>
          <a:p>
            <a:pPr algn="just">
              <a:spcBef>
                <a:spcPts val="300"/>
              </a:spcBef>
            </a:pPr>
            <a:r>
              <a:rPr lang="en-IN" b="1" dirty="0"/>
              <a:t>Principle-</a:t>
            </a:r>
            <a:r>
              <a:rPr lang="en-IN" dirty="0"/>
              <a:t> immunoblot technique</a:t>
            </a:r>
          </a:p>
          <a:p>
            <a:pPr algn="just">
              <a:spcBef>
                <a:spcPts val="300"/>
              </a:spcBef>
            </a:pPr>
            <a:endParaRPr lang="en-IN" dirty="0"/>
          </a:p>
          <a:p>
            <a:pPr algn="just">
              <a:spcBef>
                <a:spcPts val="300"/>
              </a:spcBef>
            </a:pPr>
            <a:endParaRPr lang="en-IN" dirty="0"/>
          </a:p>
          <a:p>
            <a:pPr algn="just">
              <a:spcBef>
                <a:spcPts val="300"/>
              </a:spcBef>
            </a:pPr>
            <a:endParaRPr lang="en-IN" dirty="0"/>
          </a:p>
          <a:p>
            <a:pPr algn="just">
              <a:spcBef>
                <a:spcPts val="300"/>
              </a:spcBef>
            </a:pPr>
            <a:endParaRPr lang="en-IN" dirty="0"/>
          </a:p>
          <a:p>
            <a:pPr algn="just">
              <a:spcBef>
                <a:spcPts val="300"/>
              </a:spcBef>
            </a:pPr>
            <a:endParaRPr lang="en-IN" dirty="0"/>
          </a:p>
          <a:p>
            <a:pPr algn="just">
              <a:spcBef>
                <a:spcPts val="300"/>
              </a:spcBef>
            </a:pPr>
            <a:r>
              <a:rPr lang="en-IN" dirty="0"/>
              <a:t>It detects individual antibodies in serum separately against various antigenic fragments of HIV </a:t>
            </a:r>
          </a:p>
          <a:p>
            <a:pPr algn="just">
              <a:spcBef>
                <a:spcPts val="300"/>
              </a:spcBef>
            </a:pPr>
            <a:r>
              <a:rPr lang="en-IN" b="1" dirty="0"/>
              <a:t>WHO criteria:</a:t>
            </a:r>
            <a:r>
              <a:rPr lang="en-IN" dirty="0"/>
              <a:t> presence of at least two envelope bands (out of gp120, gp160 or gp41) with or without gag or pol bands</a:t>
            </a:r>
          </a:p>
          <a:p>
            <a:pPr algn="just">
              <a:spcBef>
                <a:spcPts val="300"/>
              </a:spcBef>
            </a:pPr>
            <a:r>
              <a:rPr lang="en-IN" b="1" dirty="0"/>
              <a:t>CDC criteria: </a:t>
            </a:r>
            <a:r>
              <a:rPr lang="en-IN" dirty="0"/>
              <a:t>presence of any two; out of p24, gp120, gp160 and gp41 bands.</a:t>
            </a:r>
          </a:p>
          <a:p>
            <a:endParaRPr lang="en-IN" dirty="0"/>
          </a:p>
        </p:txBody>
      </p:sp>
      <p:pic>
        <p:nvPicPr>
          <p:cNvPr id="4" name="Picture 3">
            <a:extLst>
              <a:ext uri="{FF2B5EF4-FFF2-40B4-BE49-F238E27FC236}">
                <a16:creationId xmlns:a16="http://schemas.microsoft.com/office/drawing/2014/main" id="{48710864-167E-0848-841F-E29DF13ADC54}"/>
              </a:ext>
            </a:extLst>
          </p:cNvPr>
          <p:cNvPicPr>
            <a:picLocks noChangeAspect="1"/>
          </p:cNvPicPr>
          <p:nvPr/>
        </p:nvPicPr>
        <p:blipFill>
          <a:blip r:embed="rId2"/>
          <a:stretch>
            <a:fillRect/>
          </a:stretch>
        </p:blipFill>
        <p:spPr>
          <a:xfrm>
            <a:off x="3339101" y="2715243"/>
            <a:ext cx="5065160" cy="1137566"/>
          </a:xfrm>
          <a:prstGeom prst="rect">
            <a:avLst/>
          </a:prstGeom>
        </p:spPr>
      </p:pic>
    </p:spTree>
    <p:extLst>
      <p:ext uri="{BB962C8B-B14F-4D97-AF65-F5344CB8AC3E}">
        <p14:creationId xmlns:p14="http://schemas.microsoft.com/office/powerpoint/2010/main" val="288754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B40C-821A-3BB0-472F-C4D5CB92B5E3}"/>
              </a:ext>
            </a:extLst>
          </p:cNvPr>
          <p:cNvSpPr>
            <a:spLocks noGrp="1"/>
          </p:cNvSpPr>
          <p:nvPr>
            <p:ph type="title"/>
          </p:nvPr>
        </p:nvSpPr>
        <p:spPr>
          <a:xfrm>
            <a:off x="1797977" y="681037"/>
            <a:ext cx="9247597" cy="1325563"/>
          </a:xfrm>
        </p:spPr>
        <p:txBody>
          <a:bodyPr/>
          <a:lstStyle/>
          <a:p>
            <a:r>
              <a:rPr lang="en-IN" sz="4400" b="1" dirty="0">
                <a:solidFill>
                  <a:schemeClr val="tx1"/>
                </a:solidFill>
              </a:rPr>
              <a:t>Detection of p24 Core Antigen </a:t>
            </a:r>
            <a:br>
              <a:rPr lang="en-IN" sz="4400" b="1" dirty="0">
                <a:solidFill>
                  <a:schemeClr val="tx1"/>
                </a:solidFill>
              </a:rPr>
            </a:br>
            <a:endParaRPr lang="en-IN" dirty="0">
              <a:solidFill>
                <a:schemeClr val="tx1"/>
              </a:solidFill>
            </a:endParaRPr>
          </a:p>
        </p:txBody>
      </p:sp>
      <p:sp>
        <p:nvSpPr>
          <p:cNvPr id="3" name="Content Placeholder 2">
            <a:extLst>
              <a:ext uri="{FF2B5EF4-FFF2-40B4-BE49-F238E27FC236}">
                <a16:creationId xmlns:a16="http://schemas.microsoft.com/office/drawing/2014/main" id="{4234E268-12D3-EF12-1947-AD5F988E1F55}"/>
              </a:ext>
            </a:extLst>
          </p:cNvPr>
          <p:cNvSpPr>
            <a:spLocks noGrp="1"/>
          </p:cNvSpPr>
          <p:nvPr>
            <p:ph idx="1"/>
          </p:nvPr>
        </p:nvSpPr>
        <p:spPr>
          <a:xfrm>
            <a:off x="1146425" y="1715783"/>
            <a:ext cx="10699677" cy="4030743"/>
          </a:xfrm>
        </p:spPr>
        <p:txBody>
          <a:bodyPr>
            <a:noAutofit/>
          </a:bodyPr>
          <a:lstStyle/>
          <a:p>
            <a:pPr marL="101600" indent="0" algn="just">
              <a:lnSpc>
                <a:spcPct val="100000"/>
              </a:lnSpc>
              <a:buNone/>
            </a:pPr>
            <a:r>
              <a:rPr lang="en-IN" dirty="0"/>
              <a:t>p24 antigen becomes detectable after 12–26 days of infection and lasts for 3–4 weeks thereafter.</a:t>
            </a:r>
          </a:p>
          <a:p>
            <a:pPr algn="just">
              <a:lnSpc>
                <a:spcPct val="100000"/>
              </a:lnSpc>
            </a:pPr>
            <a:r>
              <a:rPr lang="en-IN" dirty="0"/>
              <a:t>p24 Ag is detected by 4th generation ELISA </a:t>
            </a:r>
          </a:p>
          <a:p>
            <a:pPr algn="just">
              <a:lnSpc>
                <a:spcPct val="100000"/>
              </a:lnSpc>
            </a:pPr>
            <a:r>
              <a:rPr lang="en-IN" dirty="0"/>
              <a:t>Less sensitive (~30%)</a:t>
            </a:r>
          </a:p>
          <a:p>
            <a:pPr>
              <a:lnSpc>
                <a:spcPct val="100000"/>
              </a:lnSpc>
            </a:pPr>
            <a:r>
              <a:rPr lang="en-IN" dirty="0"/>
              <a:t>Uses of p24 antigen detection test:</a:t>
            </a:r>
          </a:p>
          <a:p>
            <a:pPr lvl="1">
              <a:lnSpc>
                <a:spcPct val="100000"/>
              </a:lnSpc>
              <a:buFont typeface="Courier New" panose="02070309020205020404" pitchFamily="49" charset="0"/>
              <a:buChar char="o"/>
            </a:pPr>
            <a:r>
              <a:rPr lang="en-IN" sz="2000" dirty="0"/>
              <a:t>For confirmation of diagnosis of HIV/AIDS</a:t>
            </a:r>
          </a:p>
          <a:p>
            <a:pPr lvl="1">
              <a:lnSpc>
                <a:spcPct val="100000"/>
              </a:lnSpc>
              <a:buFont typeface="Courier New" panose="02070309020205020404" pitchFamily="49" charset="0"/>
              <a:buChar char="o"/>
            </a:pPr>
            <a:r>
              <a:rPr lang="en-IN" sz="2000" dirty="0"/>
              <a:t>Diagnosis of HIV during the window period</a:t>
            </a:r>
          </a:p>
          <a:p>
            <a:pPr lvl="1">
              <a:lnSpc>
                <a:spcPct val="100000"/>
              </a:lnSpc>
              <a:buFont typeface="Courier New" panose="02070309020205020404" pitchFamily="49" charset="0"/>
              <a:buChar char="o"/>
            </a:pPr>
            <a:r>
              <a:rPr lang="en-IN" sz="2000" dirty="0"/>
              <a:t>To diagnose the late stage of HIV/AIDS or CNS disease</a:t>
            </a:r>
          </a:p>
          <a:p>
            <a:pPr lvl="1">
              <a:lnSpc>
                <a:spcPct val="100000"/>
              </a:lnSpc>
              <a:buFont typeface="Courier New" panose="02070309020205020404" pitchFamily="49" charset="0"/>
              <a:buChar char="o"/>
            </a:pPr>
            <a:r>
              <a:rPr lang="en-IN" sz="2000" dirty="0"/>
              <a:t>Diagnosis of HIV in infants (not reliable)</a:t>
            </a:r>
          </a:p>
          <a:p>
            <a:pPr lvl="1">
              <a:lnSpc>
                <a:spcPct val="100000"/>
              </a:lnSpc>
              <a:buFont typeface="Courier New" panose="02070309020205020404" pitchFamily="49" charset="0"/>
              <a:buChar char="o"/>
            </a:pPr>
            <a:r>
              <a:rPr lang="en-IN" sz="2000" dirty="0"/>
              <a:t>Monitoring the progress of HIV infection</a:t>
            </a:r>
          </a:p>
          <a:p>
            <a:pPr marL="0" indent="0" algn="just">
              <a:lnSpc>
                <a:spcPct val="100000"/>
              </a:lnSpc>
              <a:buNone/>
            </a:pPr>
            <a:r>
              <a:rPr lang="en-IN" dirty="0"/>
              <a:t> </a:t>
            </a:r>
          </a:p>
          <a:p>
            <a:pPr>
              <a:lnSpc>
                <a:spcPct val="100000"/>
              </a:lnSpc>
            </a:pPr>
            <a:endParaRPr lang="en-IN" dirty="0"/>
          </a:p>
        </p:txBody>
      </p:sp>
    </p:spTree>
    <p:extLst>
      <p:ext uri="{BB962C8B-B14F-4D97-AF65-F5344CB8AC3E}">
        <p14:creationId xmlns:p14="http://schemas.microsoft.com/office/powerpoint/2010/main" val="88040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AECF-7D98-8C27-9679-7360BC559FD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DD225609-9958-F847-BD9B-C0CE65214ED7}"/>
              </a:ext>
            </a:extLst>
          </p:cNvPr>
          <p:cNvSpPr>
            <a:spLocks noGrp="1"/>
          </p:cNvSpPr>
          <p:nvPr>
            <p:ph idx="1"/>
          </p:nvPr>
        </p:nvSpPr>
        <p:spPr>
          <a:xfrm>
            <a:off x="1097279" y="1755293"/>
            <a:ext cx="5642567" cy="4188859"/>
          </a:xfrm>
        </p:spPr>
        <p:txBody>
          <a:bodyPr>
            <a:normAutofit/>
          </a:bodyPr>
          <a:lstStyle/>
          <a:p>
            <a:pPr algn="just">
              <a:lnSpc>
                <a:spcPct val="100000"/>
              </a:lnSpc>
            </a:pPr>
            <a:r>
              <a:rPr lang="en-US" sz="2400" b="1" dirty="0">
                <a:ea typeface="Roboto Condensed Light" panose="020B0604020202020204" charset="0"/>
              </a:rPr>
              <a:t>Nucleocapsid</a:t>
            </a:r>
            <a:r>
              <a:rPr lang="en-US" sz="2400" dirty="0">
                <a:ea typeface="Roboto Condensed Light" panose="020B0604020202020204" charset="0"/>
              </a:rPr>
              <a:t>- Capsid is icosahedral in symmetry, made up of core protein with dense cylindrical inner core which encloses :</a:t>
            </a:r>
          </a:p>
          <a:p>
            <a:pPr marL="0" indent="0" algn="just">
              <a:lnSpc>
                <a:spcPct val="100000"/>
              </a:lnSpc>
              <a:buNone/>
            </a:pPr>
            <a:endParaRPr lang="en-US" sz="2400" dirty="0">
              <a:ea typeface="Roboto Condensed Light" panose="020B0604020202020204" charset="0"/>
            </a:endParaRPr>
          </a:p>
          <a:p>
            <a:pPr lvl="1" algn="just">
              <a:lnSpc>
                <a:spcPct val="100000"/>
              </a:lnSpc>
              <a:buFont typeface="Wingdings" panose="05000000000000000000" pitchFamily="2" charset="2"/>
              <a:buChar char="Ø"/>
            </a:pPr>
            <a:r>
              <a:rPr lang="en-US" sz="2400" dirty="0">
                <a:ea typeface="Roboto Condensed Light" panose="020B0604020202020204" charset="0"/>
              </a:rPr>
              <a:t>RNA- Two identical copies of single-stranded positive sense linear RNA.</a:t>
            </a:r>
          </a:p>
          <a:p>
            <a:pPr lvl="1" algn="just">
              <a:lnSpc>
                <a:spcPct val="100000"/>
              </a:lnSpc>
              <a:buFont typeface="Wingdings" panose="05000000000000000000" pitchFamily="2" charset="2"/>
              <a:buChar char="Ø"/>
            </a:pPr>
            <a:r>
              <a:rPr lang="en-US" sz="2400" dirty="0">
                <a:ea typeface="Roboto Condensed Light" panose="020B0604020202020204" charset="0"/>
              </a:rPr>
              <a:t>Viral enzymes such as reverse transcriptase, integrase and proteases that are closely associated with HIV RNA.</a:t>
            </a:r>
          </a:p>
          <a:p>
            <a:pPr>
              <a:lnSpc>
                <a:spcPct val="100000"/>
              </a:lnSpc>
            </a:pPr>
            <a:endParaRPr lang="en-IN" sz="2400" dirty="0"/>
          </a:p>
        </p:txBody>
      </p:sp>
      <p:pic>
        <p:nvPicPr>
          <p:cNvPr id="5" name="Picture 4">
            <a:extLst>
              <a:ext uri="{FF2B5EF4-FFF2-40B4-BE49-F238E27FC236}">
                <a16:creationId xmlns:a16="http://schemas.microsoft.com/office/drawing/2014/main" id="{85595C56-3F04-4E61-E690-A3A1A6ABDE8F}"/>
              </a:ext>
            </a:extLst>
          </p:cNvPr>
          <p:cNvPicPr>
            <a:picLocks noChangeAspect="1"/>
          </p:cNvPicPr>
          <p:nvPr/>
        </p:nvPicPr>
        <p:blipFill>
          <a:blip r:embed="rId2"/>
          <a:stretch>
            <a:fillRect/>
          </a:stretch>
        </p:blipFill>
        <p:spPr>
          <a:xfrm>
            <a:off x="7058596" y="1496852"/>
            <a:ext cx="4449316" cy="4705742"/>
          </a:xfrm>
          <a:prstGeom prst="rect">
            <a:avLst/>
          </a:prstGeom>
        </p:spPr>
      </p:pic>
    </p:spTree>
    <p:extLst>
      <p:ext uri="{BB962C8B-B14F-4D97-AF65-F5344CB8AC3E}">
        <p14:creationId xmlns:p14="http://schemas.microsoft.com/office/powerpoint/2010/main" val="2436268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57D3-7B84-3D58-0DB0-206F994DEE82}"/>
              </a:ext>
            </a:extLst>
          </p:cNvPr>
          <p:cNvSpPr>
            <a:spLocks noGrp="1"/>
          </p:cNvSpPr>
          <p:nvPr>
            <p:ph type="title"/>
          </p:nvPr>
        </p:nvSpPr>
        <p:spPr>
          <a:xfrm>
            <a:off x="1097280" y="277403"/>
            <a:ext cx="10058400" cy="914400"/>
          </a:xfrm>
        </p:spPr>
        <p:txBody>
          <a:bodyPr/>
          <a:lstStyle/>
          <a:p>
            <a:pPr algn="ctr"/>
            <a:r>
              <a:rPr lang="en-IN" dirty="0"/>
              <a:t>Viral RNA Detection</a:t>
            </a:r>
          </a:p>
        </p:txBody>
      </p:sp>
      <p:sp>
        <p:nvSpPr>
          <p:cNvPr id="3" name="Content Placeholder 2">
            <a:extLst>
              <a:ext uri="{FF2B5EF4-FFF2-40B4-BE49-F238E27FC236}">
                <a16:creationId xmlns:a16="http://schemas.microsoft.com/office/drawing/2014/main" id="{5E50AC08-CF46-D0F7-18CB-4175E7E8D3F9}"/>
              </a:ext>
            </a:extLst>
          </p:cNvPr>
          <p:cNvSpPr>
            <a:spLocks noGrp="1"/>
          </p:cNvSpPr>
          <p:nvPr>
            <p:ph idx="1"/>
          </p:nvPr>
        </p:nvSpPr>
        <p:spPr/>
        <p:txBody>
          <a:bodyPr>
            <a:normAutofit/>
          </a:bodyPr>
          <a:lstStyle/>
          <a:p>
            <a:pPr marL="0" indent="0">
              <a:buNone/>
            </a:pPr>
            <a:r>
              <a:rPr lang="en-US" sz="2800" b="1" dirty="0"/>
              <a:t>HIV RNA</a:t>
            </a:r>
            <a:r>
              <a:rPr lang="en-US" sz="2800" dirty="0"/>
              <a:t> (best confirmatory method) - detected 10 -14 days after infection</a:t>
            </a:r>
          </a:p>
          <a:p>
            <a:pPr lvl="1">
              <a:buFont typeface="Wingdings" panose="05000000000000000000" pitchFamily="2" charset="2"/>
              <a:buChar char="v"/>
            </a:pPr>
            <a:r>
              <a:rPr lang="en-US" sz="2800" dirty="0"/>
              <a:t>Reverse transcriptase PCR (RT-PCR)</a:t>
            </a:r>
          </a:p>
          <a:p>
            <a:pPr lvl="1">
              <a:buFont typeface="Wingdings" panose="05000000000000000000" pitchFamily="2" charset="2"/>
              <a:buChar char="v"/>
            </a:pPr>
            <a:r>
              <a:rPr lang="en-US" sz="2800" dirty="0"/>
              <a:t>Branched DNA assay</a:t>
            </a:r>
          </a:p>
          <a:p>
            <a:pPr lvl="1">
              <a:buFont typeface="Wingdings" panose="05000000000000000000" pitchFamily="2" charset="2"/>
              <a:buChar char="v"/>
            </a:pPr>
            <a:r>
              <a:rPr lang="en-US" sz="2800" dirty="0"/>
              <a:t>NASBA (nucleic acid sequence-based amplification)</a:t>
            </a:r>
          </a:p>
          <a:p>
            <a:pPr lvl="1">
              <a:buFont typeface="Wingdings" panose="05000000000000000000" pitchFamily="2" charset="2"/>
              <a:buChar char="v"/>
            </a:pPr>
            <a:r>
              <a:rPr lang="en-US" sz="2800" dirty="0"/>
              <a:t>Real time RT-PCR for estimating viral load</a:t>
            </a:r>
          </a:p>
          <a:p>
            <a:endParaRPr lang="en-IN" sz="2800" dirty="0"/>
          </a:p>
        </p:txBody>
      </p:sp>
    </p:spTree>
    <p:extLst>
      <p:ext uri="{BB962C8B-B14F-4D97-AF65-F5344CB8AC3E}">
        <p14:creationId xmlns:p14="http://schemas.microsoft.com/office/powerpoint/2010/main" val="312181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CAB0-0734-AA4F-B865-BA52688D56C0}"/>
              </a:ext>
            </a:extLst>
          </p:cNvPr>
          <p:cNvSpPr>
            <a:spLocks noGrp="1"/>
          </p:cNvSpPr>
          <p:nvPr>
            <p:ph type="title"/>
          </p:nvPr>
        </p:nvSpPr>
        <p:spPr>
          <a:xfrm>
            <a:off x="1097280" y="286603"/>
            <a:ext cx="10058400" cy="1007941"/>
          </a:xfrm>
        </p:spPr>
        <p:txBody>
          <a:bodyPr>
            <a:normAutofit/>
          </a:bodyPr>
          <a:lstStyle/>
          <a:p>
            <a:pPr algn="ctr"/>
            <a:r>
              <a:rPr lang="en-IN" sz="3600" b="1" dirty="0"/>
              <a:t>Viral RNA detection ( Gold standard method)</a:t>
            </a:r>
          </a:p>
        </p:txBody>
      </p:sp>
      <p:sp>
        <p:nvSpPr>
          <p:cNvPr id="3" name="Content Placeholder 2">
            <a:extLst>
              <a:ext uri="{FF2B5EF4-FFF2-40B4-BE49-F238E27FC236}">
                <a16:creationId xmlns:a16="http://schemas.microsoft.com/office/drawing/2014/main" id="{3D9C1DED-5D18-4ED6-3807-0BFC943F5D42}"/>
              </a:ext>
            </a:extLst>
          </p:cNvPr>
          <p:cNvSpPr>
            <a:spLocks noGrp="1"/>
          </p:cNvSpPr>
          <p:nvPr>
            <p:ph idx="1"/>
          </p:nvPr>
        </p:nvSpPr>
        <p:spPr/>
        <p:txBody>
          <a:bodyPr>
            <a:noAutofit/>
          </a:bodyPr>
          <a:lstStyle/>
          <a:p>
            <a:pPr marL="0" indent="0">
              <a:buNone/>
            </a:pPr>
            <a:r>
              <a:rPr lang="en-IN" sz="2800" dirty="0">
                <a:solidFill>
                  <a:srgbClr val="FF0000"/>
                </a:solidFill>
              </a:rPr>
              <a:t> Advantage:</a:t>
            </a:r>
          </a:p>
          <a:p>
            <a:r>
              <a:rPr lang="en-IN" sz="2800" dirty="0"/>
              <a:t>Most sensitive &amp; specific method: detect even few copies of viral RNA</a:t>
            </a:r>
          </a:p>
          <a:p>
            <a:r>
              <a:rPr lang="en-IN" sz="2800" dirty="0"/>
              <a:t>Diagnosis of HIV during window period(early detection 10-14 days)</a:t>
            </a:r>
          </a:p>
          <a:p>
            <a:r>
              <a:rPr lang="en-IN" sz="2800" dirty="0"/>
              <a:t>Viral load monitoring : Quantify the viral load – monitoring the response to antiretroviral therapy.</a:t>
            </a:r>
          </a:p>
          <a:p>
            <a:r>
              <a:rPr lang="en-IN" sz="2800" dirty="0"/>
              <a:t>Typing: Differentiate between HIV-1 &amp; HIV-2 infections</a:t>
            </a:r>
          </a:p>
          <a:p>
            <a:r>
              <a:rPr lang="en-IN" sz="2800" dirty="0"/>
              <a:t>Detection of drug resistance genes.</a:t>
            </a:r>
          </a:p>
          <a:p>
            <a:pPr marL="0" indent="0">
              <a:buNone/>
            </a:pPr>
            <a:endParaRPr lang="en-IN" sz="2800" dirty="0"/>
          </a:p>
        </p:txBody>
      </p:sp>
    </p:spTree>
    <p:extLst>
      <p:ext uri="{BB962C8B-B14F-4D97-AF65-F5344CB8AC3E}">
        <p14:creationId xmlns:p14="http://schemas.microsoft.com/office/powerpoint/2010/main" val="3657432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BA06-54D7-9C0D-1CB2-9A96D6BE7386}"/>
              </a:ext>
            </a:extLst>
          </p:cNvPr>
          <p:cNvSpPr>
            <a:spLocks noGrp="1"/>
          </p:cNvSpPr>
          <p:nvPr>
            <p:ph type="title"/>
          </p:nvPr>
        </p:nvSpPr>
        <p:spPr>
          <a:xfrm>
            <a:off x="1097280" y="286604"/>
            <a:ext cx="10058400" cy="966844"/>
          </a:xfrm>
        </p:spPr>
        <p:txBody>
          <a:bodyPr/>
          <a:lstStyle/>
          <a:p>
            <a:pPr algn="ctr"/>
            <a:r>
              <a:rPr lang="en-US" sz="4800" b="1" dirty="0"/>
              <a:t>HIV DNA detection</a:t>
            </a:r>
            <a:endParaRPr lang="en-IN" dirty="0"/>
          </a:p>
        </p:txBody>
      </p:sp>
      <p:sp>
        <p:nvSpPr>
          <p:cNvPr id="3" name="Content Placeholder 2">
            <a:extLst>
              <a:ext uri="{FF2B5EF4-FFF2-40B4-BE49-F238E27FC236}">
                <a16:creationId xmlns:a16="http://schemas.microsoft.com/office/drawing/2014/main" id="{819B7334-ADDC-66C7-1C69-BE0F48B8B19C}"/>
              </a:ext>
            </a:extLst>
          </p:cNvPr>
          <p:cNvSpPr>
            <a:spLocks noGrp="1"/>
          </p:cNvSpPr>
          <p:nvPr>
            <p:ph idx="1"/>
          </p:nvPr>
        </p:nvSpPr>
        <p:spPr/>
        <p:txBody>
          <a:bodyPr>
            <a:normAutofit/>
          </a:bodyPr>
          <a:lstStyle/>
          <a:p>
            <a:pPr>
              <a:buFont typeface="Arial" panose="020B0604020202020204" pitchFamily="34" charset="0"/>
              <a:buChar char="•"/>
            </a:pPr>
            <a:r>
              <a:rPr lang="en-US" sz="2800" dirty="0"/>
              <a:t> Useful for diagnosis of pediatric HIV</a:t>
            </a:r>
          </a:p>
          <a:p>
            <a:pPr>
              <a:buFont typeface="Arial" panose="020B0604020202020204" pitchFamily="34" charset="0"/>
              <a:buChar char="•"/>
            </a:pPr>
            <a:r>
              <a:rPr lang="en-US" sz="2800" dirty="0"/>
              <a:t> Differentiate latent HIV infection from active viral transcription.</a:t>
            </a:r>
          </a:p>
          <a:p>
            <a:pPr>
              <a:buFont typeface="Arial" panose="020B0604020202020204" pitchFamily="34" charset="0"/>
              <a:buChar char="•"/>
            </a:pPr>
            <a:r>
              <a:rPr lang="en-US" sz="2800" dirty="0"/>
              <a:t> Useful during the window period ,viral load estimation( real time  PCR) &amp; detection of genotypes.</a:t>
            </a:r>
          </a:p>
          <a:p>
            <a:pPr>
              <a:buFont typeface="Arial" panose="020B0604020202020204" pitchFamily="34" charset="0"/>
              <a:buChar char="•"/>
            </a:pPr>
            <a:r>
              <a:rPr lang="en-IN" sz="2800" dirty="0"/>
              <a:t>HIV DNA PCR: Baby is tested for HIV DNA PCR at 6 weeks by DBS(Dry blood spot) Collection. If found positive then is reconfirmed by repeat HIV DNA PCR . It is reported as positive &amp; baby is then initiated on lifelong ART. </a:t>
            </a:r>
          </a:p>
          <a:p>
            <a:endParaRPr lang="en-IN" sz="2800" dirty="0"/>
          </a:p>
        </p:txBody>
      </p:sp>
    </p:spTree>
    <p:extLst>
      <p:ext uri="{BB962C8B-B14F-4D97-AF65-F5344CB8AC3E}">
        <p14:creationId xmlns:p14="http://schemas.microsoft.com/office/powerpoint/2010/main" val="1046549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BA06-54D7-9C0D-1CB2-9A96D6BE7386}"/>
              </a:ext>
            </a:extLst>
          </p:cNvPr>
          <p:cNvSpPr>
            <a:spLocks noGrp="1"/>
          </p:cNvSpPr>
          <p:nvPr>
            <p:ph type="title"/>
          </p:nvPr>
        </p:nvSpPr>
        <p:spPr>
          <a:xfrm>
            <a:off x="1097280" y="286604"/>
            <a:ext cx="10058400" cy="966844"/>
          </a:xfrm>
        </p:spPr>
        <p:txBody>
          <a:bodyPr/>
          <a:lstStyle/>
          <a:p>
            <a:pPr algn="ctr"/>
            <a:r>
              <a:rPr lang="en-US" sz="4800" b="1" dirty="0"/>
              <a:t>HIV DNA detection</a:t>
            </a:r>
            <a:endParaRPr lang="en-IN" dirty="0"/>
          </a:p>
        </p:txBody>
      </p:sp>
      <p:sp>
        <p:nvSpPr>
          <p:cNvPr id="3" name="Content Placeholder 2">
            <a:extLst>
              <a:ext uri="{FF2B5EF4-FFF2-40B4-BE49-F238E27FC236}">
                <a16:creationId xmlns:a16="http://schemas.microsoft.com/office/drawing/2014/main" id="{819B7334-ADDC-66C7-1C69-BE0F48B8B19C}"/>
              </a:ext>
            </a:extLst>
          </p:cNvPr>
          <p:cNvSpPr>
            <a:spLocks noGrp="1"/>
          </p:cNvSpPr>
          <p:nvPr>
            <p:ph idx="1"/>
          </p:nvPr>
        </p:nvSpPr>
        <p:spPr/>
        <p:txBody>
          <a:bodyPr>
            <a:normAutofit/>
          </a:bodyPr>
          <a:lstStyle/>
          <a:p>
            <a:pPr>
              <a:buFont typeface="Arial" panose="020B0604020202020204" pitchFamily="34" charset="0"/>
              <a:buChar char="•"/>
            </a:pPr>
            <a:r>
              <a:rPr lang="en-US" sz="2800" dirty="0"/>
              <a:t> Useful for diagnosis of pediatric HIV</a:t>
            </a:r>
          </a:p>
          <a:p>
            <a:pPr>
              <a:buFont typeface="Arial" panose="020B0604020202020204" pitchFamily="34" charset="0"/>
              <a:buChar char="•"/>
            </a:pPr>
            <a:r>
              <a:rPr lang="en-US" sz="2800" dirty="0"/>
              <a:t> Differentiate latent HIV infection from active viral transcription.</a:t>
            </a:r>
          </a:p>
          <a:p>
            <a:pPr>
              <a:buFont typeface="Arial" panose="020B0604020202020204" pitchFamily="34" charset="0"/>
              <a:buChar char="•"/>
            </a:pPr>
            <a:r>
              <a:rPr lang="en-US" sz="2800" dirty="0"/>
              <a:t> Useful during the window period ,viral load estimation( real time  PCR) &amp; detection of genotypes.</a:t>
            </a:r>
          </a:p>
          <a:p>
            <a:pPr>
              <a:buFont typeface="Arial" panose="020B0604020202020204" pitchFamily="34" charset="0"/>
              <a:buChar char="•"/>
            </a:pPr>
            <a:r>
              <a:rPr lang="en-IN" sz="2800" dirty="0"/>
              <a:t>HIV DNA PCR: Baby is tested for HIV DNA PCR at 6 weeks by DBS(Dry blood spot) Collection. If found positive then is reconfirmed by repeat HIV DNA PCR . It is reported as positive &amp; baby is then initiated on lifelong ART. </a:t>
            </a:r>
          </a:p>
          <a:p>
            <a:endParaRPr lang="en-IN" sz="2800" dirty="0"/>
          </a:p>
        </p:txBody>
      </p:sp>
    </p:spTree>
    <p:extLst>
      <p:ext uri="{BB962C8B-B14F-4D97-AF65-F5344CB8AC3E}">
        <p14:creationId xmlns:p14="http://schemas.microsoft.com/office/powerpoint/2010/main" val="78185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76B3-A32A-AC76-64A9-43149FF31258}"/>
              </a:ext>
            </a:extLst>
          </p:cNvPr>
          <p:cNvSpPr>
            <a:spLocks noGrp="1"/>
          </p:cNvSpPr>
          <p:nvPr>
            <p:ph type="title"/>
          </p:nvPr>
        </p:nvSpPr>
        <p:spPr>
          <a:xfrm>
            <a:off x="1097280" y="286603"/>
            <a:ext cx="10058400" cy="874377"/>
          </a:xfrm>
        </p:spPr>
        <p:txBody>
          <a:bodyPr/>
          <a:lstStyle/>
          <a:p>
            <a:pPr algn="ctr"/>
            <a:r>
              <a:rPr lang="en-IN" dirty="0"/>
              <a:t>Non- specific/Immunological test  </a:t>
            </a:r>
          </a:p>
        </p:txBody>
      </p:sp>
      <p:sp>
        <p:nvSpPr>
          <p:cNvPr id="3" name="Content Placeholder 2">
            <a:extLst>
              <a:ext uri="{FF2B5EF4-FFF2-40B4-BE49-F238E27FC236}">
                <a16:creationId xmlns:a16="http://schemas.microsoft.com/office/drawing/2014/main" id="{A5B3CFBA-68C9-F473-E7F0-3C2CDE3FFE57}"/>
              </a:ext>
            </a:extLst>
          </p:cNvPr>
          <p:cNvSpPr>
            <a:spLocks noGrp="1"/>
          </p:cNvSpPr>
          <p:nvPr>
            <p:ph idx="1"/>
          </p:nvPr>
        </p:nvSpPr>
        <p:spPr/>
        <p:txBody>
          <a:bodyPr>
            <a:normAutofit/>
          </a:bodyPr>
          <a:lstStyle/>
          <a:p>
            <a:pPr>
              <a:buFont typeface="Arial" panose="020B0604020202020204" pitchFamily="34" charset="0"/>
              <a:buChar char="•"/>
            </a:pPr>
            <a:r>
              <a:rPr lang="en-IN" sz="2800" dirty="0"/>
              <a:t> CD4 T cell count: Flow cytometry methods</a:t>
            </a:r>
          </a:p>
          <a:p>
            <a:pPr>
              <a:buFont typeface="Arial" panose="020B0604020202020204" pitchFamily="34" charset="0"/>
              <a:buChar char="•"/>
            </a:pPr>
            <a:r>
              <a:rPr lang="en-IN" sz="2800" dirty="0"/>
              <a:t> Assessing the risk of opportunistic infections.</a:t>
            </a:r>
          </a:p>
          <a:p>
            <a:pPr>
              <a:buFont typeface="Arial" panose="020B0604020202020204" pitchFamily="34" charset="0"/>
              <a:buChar char="•"/>
            </a:pPr>
            <a:r>
              <a:rPr lang="en-IN" sz="2800" dirty="0"/>
              <a:t> Initiation of antiretroviral therapy- previously used. Current guideline says treatment should be started in all patients regardless of CD4 T cell count.</a:t>
            </a:r>
          </a:p>
          <a:p>
            <a:pPr>
              <a:buFont typeface="Arial" panose="020B0604020202020204" pitchFamily="34" charset="0"/>
              <a:buChar char="•"/>
            </a:pPr>
            <a:r>
              <a:rPr lang="en-IN" sz="2800" dirty="0"/>
              <a:t> Monitoring the response to antiretroviral therapy.</a:t>
            </a:r>
          </a:p>
        </p:txBody>
      </p:sp>
    </p:spTree>
    <p:extLst>
      <p:ext uri="{BB962C8B-B14F-4D97-AF65-F5344CB8AC3E}">
        <p14:creationId xmlns:p14="http://schemas.microsoft.com/office/powerpoint/2010/main" val="2563222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AF46-0770-D819-1331-B3E0B7411FE9}"/>
              </a:ext>
            </a:extLst>
          </p:cNvPr>
          <p:cNvSpPr>
            <a:spLocks noGrp="1"/>
          </p:cNvSpPr>
          <p:nvPr>
            <p:ph type="title"/>
          </p:nvPr>
        </p:nvSpPr>
        <p:spPr>
          <a:xfrm>
            <a:off x="2662719" y="369868"/>
            <a:ext cx="6542926" cy="879030"/>
          </a:xfrm>
        </p:spPr>
        <p:txBody>
          <a:bodyPr/>
          <a:lstStyle/>
          <a:p>
            <a:r>
              <a:rPr lang="nb-NO" sz="3600" dirty="0">
                <a:solidFill>
                  <a:schemeClr val="tx1"/>
                </a:solidFill>
                <a:latin typeface="+mn-lt"/>
                <a:ea typeface="Roboto Condensed Light" panose="020B0604020202020204" charset="0"/>
              </a:rPr>
              <a:t>NACO Strategy for HIV Diagnosis</a:t>
            </a:r>
            <a:endParaRPr lang="en-IN" sz="3600" dirty="0">
              <a:solidFill>
                <a:schemeClr val="tx1"/>
              </a:solidFill>
              <a:latin typeface="+mn-lt"/>
            </a:endParaRPr>
          </a:p>
        </p:txBody>
      </p:sp>
      <p:sp>
        <p:nvSpPr>
          <p:cNvPr id="3" name="Content Placeholder 2">
            <a:extLst>
              <a:ext uri="{FF2B5EF4-FFF2-40B4-BE49-F238E27FC236}">
                <a16:creationId xmlns:a16="http://schemas.microsoft.com/office/drawing/2014/main" id="{459F1E6D-99CE-C07B-CA74-1AD34A7EF077}"/>
              </a:ext>
            </a:extLst>
          </p:cNvPr>
          <p:cNvSpPr>
            <a:spLocks noGrp="1"/>
          </p:cNvSpPr>
          <p:nvPr>
            <p:ph idx="1"/>
          </p:nvPr>
        </p:nvSpPr>
        <p:spPr/>
        <p:txBody>
          <a:bodyPr>
            <a:normAutofit fontScale="92500" lnSpcReduction="20000"/>
          </a:bodyPr>
          <a:lstStyle/>
          <a:p>
            <a:pPr algn="just">
              <a:lnSpc>
                <a:spcPct val="100000"/>
              </a:lnSpc>
            </a:pPr>
            <a:r>
              <a:rPr lang="en-IN" sz="2400" b="1" dirty="0"/>
              <a:t>NACO </a:t>
            </a:r>
            <a:r>
              <a:rPr lang="en-IN" sz="2400" dirty="0"/>
              <a:t>(National AIDS Control Organization, India) has formulated a strategic plan for HIV diagnosis. </a:t>
            </a:r>
            <a:endParaRPr lang="en-US" sz="2400" dirty="0"/>
          </a:p>
          <a:p>
            <a:pPr lvl="0" algn="just">
              <a:lnSpc>
                <a:spcPct val="100000"/>
              </a:lnSpc>
            </a:pPr>
            <a:r>
              <a:rPr lang="en-IN" sz="2400" dirty="0"/>
              <a:t>Depending on the situation/condition, for which the test is done, the positive result of the first screening test should be either considered as such or confirmed by another one or two screening tests.</a:t>
            </a:r>
          </a:p>
          <a:p>
            <a:pPr lvl="0" algn="just">
              <a:lnSpc>
                <a:spcPct val="100000"/>
              </a:lnSpc>
            </a:pPr>
            <a:r>
              <a:rPr lang="en-IN" sz="2400" b="1" dirty="0"/>
              <a:t>First screening test </a:t>
            </a:r>
            <a:r>
              <a:rPr lang="en-IN" sz="2400" dirty="0"/>
              <a:t>should be </a:t>
            </a:r>
            <a:r>
              <a:rPr lang="en-IN" sz="2400" b="1" dirty="0"/>
              <a:t>highly sensitive</a:t>
            </a:r>
            <a:r>
              <a:rPr lang="en-IN" sz="2400" dirty="0"/>
              <a:t> whereas the </a:t>
            </a:r>
            <a:r>
              <a:rPr lang="en-IN" sz="2400" b="1" dirty="0"/>
              <a:t>second and third screening tests</a:t>
            </a:r>
            <a:r>
              <a:rPr lang="en-IN" sz="2400" dirty="0"/>
              <a:t> should have </a:t>
            </a:r>
            <a:r>
              <a:rPr lang="en-IN" sz="2400" b="1" dirty="0"/>
              <a:t>high specificity</a:t>
            </a:r>
            <a:r>
              <a:rPr lang="en-IN" sz="2400" dirty="0"/>
              <a:t>. </a:t>
            </a:r>
            <a:endParaRPr lang="en-US" sz="2400" dirty="0"/>
          </a:p>
          <a:p>
            <a:pPr lvl="0" algn="just">
              <a:lnSpc>
                <a:spcPct val="100000"/>
              </a:lnSpc>
            </a:pPr>
            <a:r>
              <a:rPr lang="en-IN" sz="2400" dirty="0"/>
              <a:t>Three screening tests should use </a:t>
            </a:r>
            <a:r>
              <a:rPr lang="en-IN" sz="2400" b="1" dirty="0"/>
              <a:t>different principles or different antigens.</a:t>
            </a:r>
            <a:r>
              <a:rPr lang="en-IN" sz="2400" dirty="0"/>
              <a:t> The same kit should not be used again.</a:t>
            </a:r>
          </a:p>
          <a:p>
            <a:pPr lvl="0" algn="just">
              <a:lnSpc>
                <a:spcPct val="100000"/>
              </a:lnSpc>
            </a:pPr>
            <a:r>
              <a:rPr lang="en-US" sz="2400" dirty="0"/>
              <a:t>Supplemental or confirmatory tests should be used only when the screening test(s) result equivocal/intermediate.</a:t>
            </a:r>
          </a:p>
          <a:p>
            <a:pPr lvl="0" algn="just">
              <a:lnSpc>
                <a:spcPct val="100000"/>
              </a:lnSpc>
            </a:pPr>
            <a:endParaRPr lang="en-US" sz="2400" dirty="0"/>
          </a:p>
          <a:p>
            <a:pPr>
              <a:lnSpc>
                <a:spcPct val="100000"/>
              </a:lnSpc>
            </a:pPr>
            <a:endParaRPr lang="en-IN" sz="2400" dirty="0"/>
          </a:p>
        </p:txBody>
      </p:sp>
    </p:spTree>
    <p:extLst>
      <p:ext uri="{BB962C8B-B14F-4D97-AF65-F5344CB8AC3E}">
        <p14:creationId xmlns:p14="http://schemas.microsoft.com/office/powerpoint/2010/main" val="1859924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2083-A5D3-F9B4-DBAC-5BADB41107AE}"/>
              </a:ext>
            </a:extLst>
          </p:cNvPr>
          <p:cNvSpPr>
            <a:spLocks noGrp="1"/>
          </p:cNvSpPr>
          <p:nvPr>
            <p:ph type="title"/>
          </p:nvPr>
        </p:nvSpPr>
        <p:spPr>
          <a:xfrm>
            <a:off x="838200" y="678094"/>
            <a:ext cx="10515600" cy="1012594"/>
          </a:xfrm>
        </p:spPr>
        <p:txBody>
          <a:bodyPr/>
          <a:lstStyle/>
          <a:p>
            <a:r>
              <a:rPr lang="nb-NO" sz="3600" dirty="0">
                <a:solidFill>
                  <a:schemeClr val="bg1"/>
                </a:solidFill>
                <a:latin typeface="+mn-lt"/>
                <a:ea typeface="Roboto Condensed Light" panose="020B0604020202020204" charset="0"/>
              </a:rPr>
              <a:t>NACO Strategy for HIV Diagnosis</a:t>
            </a:r>
            <a:endParaRPr lang="en-IN" sz="3600" dirty="0">
              <a:solidFill>
                <a:schemeClr val="bg1"/>
              </a:solidFill>
              <a:latin typeface="+mn-lt"/>
            </a:endParaRPr>
          </a:p>
        </p:txBody>
      </p:sp>
      <p:pic>
        <p:nvPicPr>
          <p:cNvPr id="4" name="Content Placeholder 3">
            <a:extLst>
              <a:ext uri="{FF2B5EF4-FFF2-40B4-BE49-F238E27FC236}">
                <a16:creationId xmlns:a16="http://schemas.microsoft.com/office/drawing/2014/main" id="{D9F7C573-FC6B-5122-16F5-330D488C5302}"/>
              </a:ext>
            </a:extLst>
          </p:cNvPr>
          <p:cNvPicPr>
            <a:picLocks noGrp="1" noChangeAspect="1"/>
          </p:cNvPicPr>
          <p:nvPr>
            <p:ph idx="1"/>
          </p:nvPr>
        </p:nvPicPr>
        <p:blipFill rotWithShape="1">
          <a:blip r:embed="rId2"/>
          <a:srcRect t="-3422" r="55090" b="65778"/>
          <a:stretch>
            <a:fillRect/>
          </a:stretch>
        </p:blipFill>
        <p:spPr>
          <a:xfrm>
            <a:off x="0" y="0"/>
            <a:ext cx="12192000" cy="5694079"/>
          </a:xfrm>
          <a:prstGeom prst="rect">
            <a:avLst/>
          </a:prstGeom>
          <a:ln>
            <a:solidFill>
              <a:schemeClr val="accent1"/>
            </a:solidFill>
          </a:ln>
        </p:spPr>
      </p:pic>
      <p:sp>
        <p:nvSpPr>
          <p:cNvPr id="5" name="TextBox 4">
            <a:extLst>
              <a:ext uri="{FF2B5EF4-FFF2-40B4-BE49-F238E27FC236}">
                <a16:creationId xmlns:a16="http://schemas.microsoft.com/office/drawing/2014/main" id="{F587BB56-5498-DF56-F2B4-D4F6EAE25740}"/>
              </a:ext>
            </a:extLst>
          </p:cNvPr>
          <p:cNvSpPr txBox="1"/>
          <p:nvPr/>
        </p:nvSpPr>
        <p:spPr>
          <a:xfrm>
            <a:off x="1999179" y="5694079"/>
            <a:ext cx="8041239" cy="646331"/>
          </a:xfrm>
          <a:prstGeom prst="rect">
            <a:avLst/>
          </a:prstGeom>
          <a:noFill/>
        </p:spPr>
        <p:txBody>
          <a:bodyPr wrap="square">
            <a:spAutoFit/>
          </a:bodyPr>
          <a:lstStyle/>
          <a:p>
            <a:r>
              <a:rPr lang="nb-NO" sz="3600" dirty="0">
                <a:ea typeface="Roboto Condensed Light" panose="020B0604020202020204" charset="0"/>
              </a:rPr>
              <a:t>Screening of the blood donors &amp; banks </a:t>
            </a:r>
            <a:endParaRPr lang="en-IN" sz="3600" dirty="0"/>
          </a:p>
        </p:txBody>
      </p:sp>
    </p:spTree>
    <p:extLst>
      <p:ext uri="{BB962C8B-B14F-4D97-AF65-F5344CB8AC3E}">
        <p14:creationId xmlns:p14="http://schemas.microsoft.com/office/powerpoint/2010/main" val="1334463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9D53-61A3-F8AE-AE3D-77D6488EEB01}"/>
              </a:ext>
            </a:extLst>
          </p:cNvPr>
          <p:cNvSpPr>
            <a:spLocks noGrp="1"/>
          </p:cNvSpPr>
          <p:nvPr>
            <p:ph type="title"/>
          </p:nvPr>
        </p:nvSpPr>
        <p:spPr>
          <a:xfrm>
            <a:off x="838200" y="681037"/>
            <a:ext cx="10515600" cy="1009651"/>
          </a:xfrm>
        </p:spPr>
        <p:txBody>
          <a:bodyPr/>
          <a:lstStyle/>
          <a:p>
            <a:r>
              <a:rPr lang="nb-NO" sz="3200" dirty="0">
                <a:solidFill>
                  <a:schemeClr val="bg1"/>
                </a:solidFill>
                <a:latin typeface="+mn-lt"/>
                <a:ea typeface="Roboto Condensed Light" panose="020B0604020202020204" charset="0"/>
              </a:rPr>
              <a:t>NACO Strategy for HIV Diagnosis</a:t>
            </a:r>
            <a:endParaRPr lang="en-IN" sz="3200" dirty="0"/>
          </a:p>
        </p:txBody>
      </p:sp>
      <p:pic>
        <p:nvPicPr>
          <p:cNvPr id="4" name="Content Placeholder 3">
            <a:extLst>
              <a:ext uri="{FF2B5EF4-FFF2-40B4-BE49-F238E27FC236}">
                <a16:creationId xmlns:a16="http://schemas.microsoft.com/office/drawing/2014/main" id="{C6820D0A-33C6-D37E-A1B7-4A3AEBF06A9E}"/>
              </a:ext>
            </a:extLst>
          </p:cNvPr>
          <p:cNvPicPr>
            <a:picLocks noGrp="1" noChangeAspect="1"/>
          </p:cNvPicPr>
          <p:nvPr>
            <p:ph idx="1"/>
          </p:nvPr>
        </p:nvPicPr>
        <p:blipFill>
          <a:blip r:embed="rId3"/>
          <a:stretch>
            <a:fillRect/>
          </a:stretch>
        </p:blipFill>
        <p:spPr>
          <a:xfrm>
            <a:off x="0" y="0"/>
            <a:ext cx="12192000" cy="5501222"/>
          </a:xfrm>
          <a:prstGeom prst="rect">
            <a:avLst/>
          </a:prstGeom>
        </p:spPr>
      </p:pic>
      <p:sp>
        <p:nvSpPr>
          <p:cNvPr id="5" name="TextBox 4">
            <a:extLst>
              <a:ext uri="{FF2B5EF4-FFF2-40B4-BE49-F238E27FC236}">
                <a16:creationId xmlns:a16="http://schemas.microsoft.com/office/drawing/2014/main" id="{E5E3C96B-E84E-556A-5A86-926519E807D4}"/>
              </a:ext>
            </a:extLst>
          </p:cNvPr>
          <p:cNvSpPr txBox="1"/>
          <p:nvPr/>
        </p:nvSpPr>
        <p:spPr>
          <a:xfrm>
            <a:off x="0" y="5587834"/>
            <a:ext cx="12113231" cy="830997"/>
          </a:xfrm>
          <a:prstGeom prst="rect">
            <a:avLst/>
          </a:prstGeom>
          <a:noFill/>
        </p:spPr>
        <p:txBody>
          <a:bodyPr wrap="square">
            <a:spAutoFit/>
          </a:bodyPr>
          <a:lstStyle/>
          <a:p>
            <a:r>
              <a:rPr lang="nb-NO" sz="2000" b="1" dirty="0">
                <a:ea typeface="Roboto Condensed Light" panose="020B0604020202020204" charset="0"/>
              </a:rPr>
              <a:t>Sentinal surveillance</a:t>
            </a:r>
            <a:r>
              <a:rPr lang="nb-NO" sz="2000" dirty="0">
                <a:ea typeface="Roboto Condensed Light" panose="020B0604020202020204" charset="0"/>
              </a:rPr>
              <a:t>: Unliked anonymous testing,sample are permanently decoded of personal identifiers.(without informed consent) ,Mainly to estimate prevalence  of infection</a:t>
            </a:r>
            <a:r>
              <a:rPr lang="nb-NO" sz="2800" dirty="0">
                <a:ea typeface="Roboto Condensed Light" panose="020B0604020202020204" charset="0"/>
              </a:rPr>
              <a:t>. </a:t>
            </a:r>
            <a:endParaRPr lang="en-IN" sz="2800" dirty="0"/>
          </a:p>
        </p:txBody>
      </p:sp>
    </p:spTree>
    <p:extLst>
      <p:ext uri="{BB962C8B-B14F-4D97-AF65-F5344CB8AC3E}">
        <p14:creationId xmlns:p14="http://schemas.microsoft.com/office/powerpoint/2010/main" val="751675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0AEB-2517-B0D6-9A8B-16ACAEB2349D}"/>
              </a:ext>
            </a:extLst>
          </p:cNvPr>
          <p:cNvSpPr>
            <a:spLocks noGrp="1"/>
          </p:cNvSpPr>
          <p:nvPr>
            <p:ph type="title"/>
          </p:nvPr>
        </p:nvSpPr>
        <p:spPr>
          <a:xfrm>
            <a:off x="838200" y="513708"/>
            <a:ext cx="10515600" cy="1176980"/>
          </a:xfrm>
        </p:spPr>
        <p:txBody>
          <a:bodyPr/>
          <a:lstStyle/>
          <a:p>
            <a:r>
              <a:rPr lang="nb-NO" sz="3600" dirty="0">
                <a:solidFill>
                  <a:schemeClr val="bg1"/>
                </a:solidFill>
                <a:latin typeface="+mn-lt"/>
                <a:ea typeface="Roboto Condensed Light" panose="020B0604020202020204" charset="0"/>
              </a:rPr>
              <a:t>NACO Strategy for HIV Diagnosis</a:t>
            </a:r>
            <a:endParaRPr lang="en-IN" sz="3600" dirty="0"/>
          </a:p>
        </p:txBody>
      </p:sp>
      <p:pic>
        <p:nvPicPr>
          <p:cNvPr id="4" name="Content Placeholder 3">
            <a:extLst>
              <a:ext uri="{FF2B5EF4-FFF2-40B4-BE49-F238E27FC236}">
                <a16:creationId xmlns:a16="http://schemas.microsoft.com/office/drawing/2014/main" id="{E7309586-98AE-2BBF-76A2-EFED722DE6FD}"/>
              </a:ext>
            </a:extLst>
          </p:cNvPr>
          <p:cNvPicPr>
            <a:picLocks noGrp="1" noChangeAspect="1"/>
          </p:cNvPicPr>
          <p:nvPr>
            <p:ph idx="1"/>
          </p:nvPr>
        </p:nvPicPr>
        <p:blipFill rotWithShape="1">
          <a:blip r:embed="rId2"/>
          <a:srcRect t="36801" r="55090"/>
          <a:stretch>
            <a:fillRect/>
          </a:stretch>
        </p:blipFill>
        <p:spPr>
          <a:xfrm>
            <a:off x="848474" y="272265"/>
            <a:ext cx="10371691" cy="6082301"/>
          </a:xfrm>
          <a:prstGeom prst="rect">
            <a:avLst/>
          </a:prstGeom>
          <a:ln>
            <a:solidFill>
              <a:schemeClr val="accent1"/>
            </a:solidFill>
          </a:ln>
        </p:spPr>
      </p:pic>
    </p:spTree>
    <p:extLst>
      <p:ext uri="{BB962C8B-B14F-4D97-AF65-F5344CB8AC3E}">
        <p14:creationId xmlns:p14="http://schemas.microsoft.com/office/powerpoint/2010/main" val="3673055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E426-10C8-28D7-A8E0-62C5C3191941}"/>
              </a:ext>
            </a:extLst>
          </p:cNvPr>
          <p:cNvSpPr>
            <a:spLocks noGrp="1"/>
          </p:cNvSpPr>
          <p:nvPr>
            <p:ph type="title"/>
          </p:nvPr>
        </p:nvSpPr>
        <p:spPr/>
        <p:txBody>
          <a:bodyPr/>
          <a:lstStyle/>
          <a:p>
            <a:r>
              <a:rPr lang="en-IN" dirty="0"/>
              <a:t>Strategy III :</a:t>
            </a:r>
          </a:p>
        </p:txBody>
      </p:sp>
      <p:sp>
        <p:nvSpPr>
          <p:cNvPr id="3" name="Content Placeholder 2">
            <a:extLst>
              <a:ext uri="{FF2B5EF4-FFF2-40B4-BE49-F238E27FC236}">
                <a16:creationId xmlns:a16="http://schemas.microsoft.com/office/drawing/2014/main" id="{834C3080-0B7D-7579-982D-6CA5C939B6B1}"/>
              </a:ext>
            </a:extLst>
          </p:cNvPr>
          <p:cNvSpPr>
            <a:spLocks noGrp="1"/>
          </p:cNvSpPr>
          <p:nvPr>
            <p:ph idx="1"/>
          </p:nvPr>
        </p:nvSpPr>
        <p:spPr/>
        <p:txBody>
          <a:bodyPr>
            <a:normAutofit/>
          </a:bodyPr>
          <a:lstStyle/>
          <a:p>
            <a:pPr>
              <a:buFont typeface="Arial" panose="020B0604020202020204" pitchFamily="34" charset="0"/>
              <a:buChar char="•"/>
            </a:pPr>
            <a:r>
              <a:rPr lang="en-IN" sz="3600" dirty="0"/>
              <a:t> Diagnosis of asymptomatic HIV patients</a:t>
            </a:r>
          </a:p>
          <a:p>
            <a:pPr>
              <a:buFont typeface="Arial" panose="020B0604020202020204" pitchFamily="34" charset="0"/>
              <a:buChar char="•"/>
            </a:pPr>
            <a:r>
              <a:rPr lang="en-IN" sz="3600" dirty="0"/>
              <a:t> Antenatal screening</a:t>
            </a:r>
          </a:p>
          <a:p>
            <a:pPr>
              <a:buFont typeface="Arial" panose="020B0604020202020204" pitchFamily="34" charset="0"/>
              <a:buChar char="•"/>
            </a:pPr>
            <a:r>
              <a:rPr lang="en-IN" sz="3600" dirty="0"/>
              <a:t> Screening of patients awaiting surgeries </a:t>
            </a:r>
          </a:p>
        </p:txBody>
      </p:sp>
    </p:spTree>
    <p:extLst>
      <p:ext uri="{BB962C8B-B14F-4D97-AF65-F5344CB8AC3E}">
        <p14:creationId xmlns:p14="http://schemas.microsoft.com/office/powerpoint/2010/main" val="228828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5593-01FA-315A-656D-E300DC66FDD1}"/>
              </a:ext>
            </a:extLst>
          </p:cNvPr>
          <p:cNvSpPr>
            <a:spLocks noGrp="1"/>
          </p:cNvSpPr>
          <p:nvPr>
            <p:ph type="title"/>
          </p:nvPr>
        </p:nvSpPr>
        <p:spPr>
          <a:xfrm>
            <a:off x="571072" y="580882"/>
            <a:ext cx="10515600" cy="1325563"/>
          </a:xfrm>
        </p:spPr>
        <p:txBody>
          <a:bodyPr/>
          <a:lstStyle/>
          <a:p>
            <a:r>
              <a:rPr lang="en-US" sz="3600" dirty="0">
                <a:solidFill>
                  <a:schemeClr val="bg1"/>
                </a:solidFill>
                <a:latin typeface="+mn-lt"/>
                <a:ea typeface="Roboto Condensed Light" panose="020B0604020202020204" charset="0"/>
              </a:rPr>
              <a:t>HIV Genes and Antigens</a:t>
            </a:r>
            <a:endParaRPr lang="en-IN" sz="3600" dirty="0">
              <a:solidFill>
                <a:schemeClr val="bg1"/>
              </a:solidFill>
              <a:latin typeface="+mn-lt"/>
            </a:endParaRPr>
          </a:p>
        </p:txBody>
      </p:sp>
      <p:sp>
        <p:nvSpPr>
          <p:cNvPr id="3" name="Content Placeholder 2">
            <a:extLst>
              <a:ext uri="{FF2B5EF4-FFF2-40B4-BE49-F238E27FC236}">
                <a16:creationId xmlns:a16="http://schemas.microsoft.com/office/drawing/2014/main" id="{D2067C65-09F2-8394-703A-DA2ECBAF17E5}"/>
              </a:ext>
            </a:extLst>
          </p:cNvPr>
          <p:cNvSpPr>
            <a:spLocks noGrp="1"/>
          </p:cNvSpPr>
          <p:nvPr>
            <p:ph idx="1"/>
          </p:nvPr>
        </p:nvSpPr>
        <p:spPr>
          <a:xfrm>
            <a:off x="421240" y="1724356"/>
            <a:ext cx="10983073" cy="4234264"/>
          </a:xfrm>
        </p:spPr>
        <p:txBody>
          <a:bodyPr>
            <a:noAutofit/>
          </a:bodyPr>
          <a:lstStyle/>
          <a:p>
            <a:pPr>
              <a:lnSpc>
                <a:spcPct val="100000"/>
              </a:lnSpc>
            </a:pPr>
            <a:r>
              <a:rPr lang="en-US" sz="2400" dirty="0"/>
              <a:t>Three structural genes—</a:t>
            </a:r>
            <a:r>
              <a:rPr lang="en-US" sz="2400" i="1" dirty="0"/>
              <a:t>gag, pol, </a:t>
            </a:r>
            <a:r>
              <a:rPr lang="en-US" sz="2400" dirty="0"/>
              <a:t>and </a:t>
            </a:r>
            <a:r>
              <a:rPr lang="en-US" sz="2400" i="1" dirty="0"/>
              <a:t>env</a:t>
            </a:r>
            <a:r>
              <a:rPr lang="en-US" sz="2400" dirty="0"/>
              <a:t> </a:t>
            </a:r>
          </a:p>
          <a:p>
            <a:pPr>
              <a:lnSpc>
                <a:spcPct val="100000"/>
              </a:lnSpc>
            </a:pPr>
            <a:r>
              <a:rPr lang="en-US" sz="2400" b="1" i="1" dirty="0">
                <a:solidFill>
                  <a:srgbClr val="FF0000"/>
                </a:solidFill>
              </a:rPr>
              <a:t>gag</a:t>
            </a:r>
            <a:r>
              <a:rPr lang="en-US" sz="2400" b="1" dirty="0">
                <a:solidFill>
                  <a:srgbClr val="FF0000"/>
                </a:solidFill>
              </a:rPr>
              <a:t> gene</a:t>
            </a:r>
            <a:r>
              <a:rPr lang="en-US" sz="2400" b="1" dirty="0"/>
              <a:t> </a:t>
            </a:r>
            <a:r>
              <a:rPr lang="en-US" sz="2400" dirty="0"/>
              <a:t>codes for </a:t>
            </a:r>
            <a:r>
              <a:rPr lang="en-US" sz="2400" dirty="0">
                <a:solidFill>
                  <a:srgbClr val="FF0000"/>
                </a:solidFill>
              </a:rPr>
              <a:t>the core and shell of the virus. </a:t>
            </a:r>
          </a:p>
          <a:p>
            <a:pPr algn="just">
              <a:lnSpc>
                <a:spcPct val="100000"/>
              </a:lnSpc>
            </a:pPr>
            <a:r>
              <a:rPr lang="en-US" sz="2400" dirty="0"/>
              <a:t>Expressed as a precursor protein</a:t>
            </a:r>
            <a:r>
              <a:rPr lang="en-US" sz="2400" dirty="0">
                <a:solidFill>
                  <a:srgbClr val="FF0000"/>
                </a:solidFill>
              </a:rPr>
              <a:t>, p55 </a:t>
            </a:r>
            <a:r>
              <a:rPr lang="en-US" sz="2400" dirty="0"/>
              <a:t>which is cleaved into three proteins,</a:t>
            </a:r>
          </a:p>
          <a:p>
            <a:pPr lvl="1" algn="just">
              <a:lnSpc>
                <a:spcPct val="100000"/>
              </a:lnSpc>
              <a:buFont typeface="Wingdings" panose="05000000000000000000" pitchFamily="2" charset="2"/>
              <a:buChar char="Ø"/>
            </a:pPr>
            <a:r>
              <a:rPr lang="en-US" sz="2400" dirty="0"/>
              <a:t>p18 constitutes the matrix or shell antigen</a:t>
            </a:r>
          </a:p>
          <a:p>
            <a:pPr lvl="1" algn="just">
              <a:lnSpc>
                <a:spcPct val="100000"/>
              </a:lnSpc>
              <a:buFont typeface="Wingdings" panose="05000000000000000000" pitchFamily="2" charset="2"/>
              <a:buChar char="Ø"/>
            </a:pPr>
            <a:r>
              <a:rPr lang="en-US" sz="2400" dirty="0"/>
              <a:t>p24 and p15- constitute the core antigens</a:t>
            </a:r>
          </a:p>
          <a:p>
            <a:pPr lvl="0">
              <a:lnSpc>
                <a:spcPct val="100000"/>
              </a:lnSpc>
            </a:pPr>
            <a:r>
              <a:rPr lang="en-IN" sz="2400" b="1" i="1" dirty="0">
                <a:solidFill>
                  <a:srgbClr val="FF0000"/>
                </a:solidFill>
              </a:rPr>
              <a:t>pol </a:t>
            </a:r>
            <a:r>
              <a:rPr lang="en-IN" sz="2400" b="1" dirty="0">
                <a:solidFill>
                  <a:srgbClr val="FF0000"/>
                </a:solidFill>
              </a:rPr>
              <a:t>gene </a:t>
            </a:r>
            <a:r>
              <a:rPr lang="en-IN" sz="2400" dirty="0"/>
              <a:t>codes for </a:t>
            </a:r>
            <a:r>
              <a:rPr lang="en-IN" sz="2400" dirty="0">
                <a:solidFill>
                  <a:srgbClr val="FF0000"/>
                </a:solidFill>
              </a:rPr>
              <a:t>viral enzymes </a:t>
            </a:r>
            <a:r>
              <a:rPr lang="en-IN" sz="2400" dirty="0"/>
              <a:t>such as </a:t>
            </a:r>
            <a:r>
              <a:rPr lang="en-IN" sz="2400" dirty="0">
                <a:solidFill>
                  <a:srgbClr val="FF0000"/>
                </a:solidFill>
              </a:rPr>
              <a:t>reverse transcriptase, protease and integrase.</a:t>
            </a:r>
          </a:p>
          <a:p>
            <a:pPr lvl="1">
              <a:lnSpc>
                <a:spcPct val="100000"/>
              </a:lnSpc>
              <a:buFont typeface="Wingdings" panose="05000000000000000000" pitchFamily="2" charset="2"/>
              <a:buChar char="Ø"/>
            </a:pPr>
            <a:r>
              <a:rPr lang="en-IN" sz="2400" dirty="0"/>
              <a:t>Expressed as a precursor protein</a:t>
            </a:r>
          </a:p>
          <a:p>
            <a:pPr lvl="1">
              <a:lnSpc>
                <a:spcPct val="100000"/>
              </a:lnSpc>
              <a:buFont typeface="Wingdings" panose="05000000000000000000" pitchFamily="2" charset="2"/>
              <a:buChar char="Ø"/>
            </a:pPr>
            <a:r>
              <a:rPr lang="en-IN" sz="2400" dirty="0"/>
              <a:t>Cleaved into proteins p31, p51 and p66.</a:t>
            </a:r>
            <a:endParaRPr lang="en-US" sz="2400" dirty="0"/>
          </a:p>
          <a:p>
            <a:pPr marL="457200" lvl="1" indent="0" algn="just">
              <a:lnSpc>
                <a:spcPct val="100000"/>
              </a:lnSpc>
              <a:buNone/>
            </a:pPr>
            <a:endParaRPr lang="en-US" sz="2800" dirty="0"/>
          </a:p>
          <a:p>
            <a:pPr>
              <a:lnSpc>
                <a:spcPct val="100000"/>
              </a:lnSpc>
            </a:pPr>
            <a:endParaRPr lang="en-US" sz="2800" dirty="0">
              <a:latin typeface="Roboto Condensed Light" panose="020B0604020202020204" charset="0"/>
              <a:ea typeface="Roboto Condensed Light" panose="020B0604020202020204" charset="0"/>
            </a:endParaRPr>
          </a:p>
          <a:p>
            <a:pPr>
              <a:lnSpc>
                <a:spcPct val="100000"/>
              </a:lnSpc>
            </a:pPr>
            <a:endParaRPr lang="en-IN" sz="2800" dirty="0"/>
          </a:p>
        </p:txBody>
      </p:sp>
    </p:spTree>
    <p:extLst>
      <p:ext uri="{BB962C8B-B14F-4D97-AF65-F5344CB8AC3E}">
        <p14:creationId xmlns:p14="http://schemas.microsoft.com/office/powerpoint/2010/main" val="3060967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E329-4452-5FB2-3288-3EDF13B07B89}"/>
              </a:ext>
            </a:extLst>
          </p:cNvPr>
          <p:cNvSpPr>
            <a:spLocks noGrp="1"/>
          </p:cNvSpPr>
          <p:nvPr>
            <p:ph type="title"/>
          </p:nvPr>
        </p:nvSpPr>
        <p:spPr>
          <a:xfrm>
            <a:off x="838200" y="534256"/>
            <a:ext cx="10515600" cy="1156432"/>
          </a:xfrm>
        </p:spPr>
        <p:txBody>
          <a:bodyPr/>
          <a:lstStyle/>
          <a:p>
            <a:r>
              <a:rPr lang="nb-NO" sz="3600" dirty="0">
                <a:solidFill>
                  <a:schemeClr val="bg1"/>
                </a:solidFill>
                <a:latin typeface="+mn-lt"/>
                <a:ea typeface="Roboto Condensed Light" panose="020B0604020202020204" charset="0"/>
              </a:rPr>
              <a:t>NACO Strategy for HIV Diagnosis</a:t>
            </a:r>
            <a:endParaRPr lang="en-IN" sz="3600" dirty="0"/>
          </a:p>
        </p:txBody>
      </p:sp>
      <p:pic>
        <p:nvPicPr>
          <p:cNvPr id="4" name="Content Placeholder 3">
            <a:extLst>
              <a:ext uri="{FF2B5EF4-FFF2-40B4-BE49-F238E27FC236}">
                <a16:creationId xmlns:a16="http://schemas.microsoft.com/office/drawing/2014/main" id="{7A5C794F-98F4-1641-941E-C79199191F3C}"/>
              </a:ext>
            </a:extLst>
          </p:cNvPr>
          <p:cNvPicPr>
            <a:picLocks noGrp="1" noChangeAspect="1"/>
          </p:cNvPicPr>
          <p:nvPr>
            <p:ph idx="1"/>
          </p:nvPr>
        </p:nvPicPr>
        <p:blipFill>
          <a:blip r:embed="rId2"/>
          <a:stretch>
            <a:fillRect/>
          </a:stretch>
        </p:blipFill>
        <p:spPr>
          <a:xfrm>
            <a:off x="503434" y="397174"/>
            <a:ext cx="10850366" cy="5839240"/>
          </a:xfrm>
          <a:prstGeom prst="rect">
            <a:avLst/>
          </a:prstGeom>
        </p:spPr>
      </p:pic>
    </p:spTree>
    <p:extLst>
      <p:ext uri="{BB962C8B-B14F-4D97-AF65-F5344CB8AC3E}">
        <p14:creationId xmlns:p14="http://schemas.microsoft.com/office/powerpoint/2010/main" val="3822867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C347B82-D6B3-7565-55D0-DD531D43E5BA}"/>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974666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41D1-0F0E-79FB-96E9-0DA2DF049D4E}"/>
              </a:ext>
            </a:extLst>
          </p:cNvPr>
          <p:cNvSpPr>
            <a:spLocks noGrp="1"/>
          </p:cNvSpPr>
          <p:nvPr>
            <p:ph type="title"/>
          </p:nvPr>
        </p:nvSpPr>
        <p:spPr/>
        <p:txBody>
          <a:bodyPr/>
          <a:lstStyle/>
          <a:p>
            <a:r>
              <a:rPr lang="en-IN" dirty="0"/>
              <a:t>Q1</a:t>
            </a:r>
          </a:p>
        </p:txBody>
      </p:sp>
      <p:sp>
        <p:nvSpPr>
          <p:cNvPr id="3" name="Content Placeholder 2">
            <a:extLst>
              <a:ext uri="{FF2B5EF4-FFF2-40B4-BE49-F238E27FC236}">
                <a16:creationId xmlns:a16="http://schemas.microsoft.com/office/drawing/2014/main" id="{749EEDDC-D389-8D6A-3AE4-5B9DDA0622B8}"/>
              </a:ext>
            </a:extLst>
          </p:cNvPr>
          <p:cNvSpPr>
            <a:spLocks noGrp="1"/>
          </p:cNvSpPr>
          <p:nvPr>
            <p:ph idx="1"/>
          </p:nvPr>
        </p:nvSpPr>
        <p:spPr>
          <a:xfrm>
            <a:off x="760395" y="1737360"/>
            <a:ext cx="10905423" cy="4725663"/>
          </a:xfrm>
        </p:spPr>
        <p:txBody>
          <a:bodyPr>
            <a:normAutofit fontScale="85000" lnSpcReduction="20000"/>
          </a:bodyPr>
          <a:lstStyle/>
          <a:p>
            <a:r>
              <a:rPr lang="en-IN" sz="2800" dirty="0"/>
              <a:t> True regarding pathogenesis of HIV infection is</a:t>
            </a:r>
          </a:p>
          <a:p>
            <a:pPr marL="0" indent="0">
              <a:buNone/>
            </a:pPr>
            <a:r>
              <a:rPr lang="en-IN" sz="2800" dirty="0"/>
              <a:t>  (</a:t>
            </a:r>
            <a:r>
              <a:rPr lang="en-IN" sz="2800" dirty="0" err="1"/>
              <a:t>i</a:t>
            </a:r>
            <a:r>
              <a:rPr lang="en-IN" sz="2800" dirty="0"/>
              <a:t>) P24 antigen is required  for virus to bind  to CD4 cells</a:t>
            </a:r>
          </a:p>
          <a:p>
            <a:r>
              <a:rPr lang="en-IN" sz="2800" dirty="0"/>
              <a:t>(ii) Lysis of infected CD4 cells seen.</a:t>
            </a:r>
          </a:p>
          <a:p>
            <a:r>
              <a:rPr lang="en-IN" sz="2800" dirty="0"/>
              <a:t>(iii) Dendritic  cell does not support the replication.</a:t>
            </a:r>
          </a:p>
          <a:p>
            <a:r>
              <a:rPr lang="en-IN" sz="2800" dirty="0"/>
              <a:t>(iv) Macrophage are infected</a:t>
            </a:r>
          </a:p>
          <a:p>
            <a:endParaRPr lang="en-IN" sz="2800" dirty="0"/>
          </a:p>
          <a:p>
            <a:pPr marL="0" indent="0">
              <a:buNone/>
            </a:pPr>
            <a:r>
              <a:rPr lang="en-IN" sz="2800" dirty="0"/>
              <a:t>(a)Only </a:t>
            </a:r>
            <a:r>
              <a:rPr lang="en-IN" sz="2800" dirty="0" err="1"/>
              <a:t>i,ii</a:t>
            </a:r>
            <a:r>
              <a:rPr lang="en-IN" sz="2800" dirty="0"/>
              <a:t>  and iii are correct</a:t>
            </a:r>
          </a:p>
          <a:p>
            <a:pPr marL="0" indent="0">
              <a:buNone/>
            </a:pPr>
            <a:r>
              <a:rPr lang="en-IN" sz="2800" dirty="0"/>
              <a:t>(b) Only </a:t>
            </a:r>
            <a:r>
              <a:rPr lang="en-IN" sz="2800" dirty="0" err="1"/>
              <a:t>i</a:t>
            </a:r>
            <a:r>
              <a:rPr lang="en-IN" sz="2800" dirty="0"/>
              <a:t> &amp; iii are correct</a:t>
            </a:r>
          </a:p>
          <a:p>
            <a:pPr marL="0" indent="0">
              <a:buNone/>
            </a:pPr>
            <a:r>
              <a:rPr lang="en-IN" sz="2800" dirty="0"/>
              <a:t>(c) Only ii &amp; iv are correct</a:t>
            </a:r>
          </a:p>
          <a:p>
            <a:pPr marL="0" indent="0">
              <a:buNone/>
            </a:pPr>
            <a:r>
              <a:rPr lang="en-IN" sz="2800" dirty="0"/>
              <a:t>(d) Only iv is correct</a:t>
            </a:r>
          </a:p>
          <a:p>
            <a:pPr marL="0" indent="0">
              <a:buNone/>
            </a:pPr>
            <a:r>
              <a:rPr lang="en-IN" sz="2800" dirty="0"/>
              <a:t>(e) All four are correct</a:t>
            </a:r>
          </a:p>
          <a:p>
            <a:endParaRPr lang="en-IN" dirty="0"/>
          </a:p>
        </p:txBody>
      </p:sp>
    </p:spTree>
    <p:extLst>
      <p:ext uri="{BB962C8B-B14F-4D97-AF65-F5344CB8AC3E}">
        <p14:creationId xmlns:p14="http://schemas.microsoft.com/office/powerpoint/2010/main" val="182020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8" end="8"/>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889D-0458-2F78-8F0D-2C1E144CCB7D}"/>
              </a:ext>
            </a:extLst>
          </p:cNvPr>
          <p:cNvSpPr>
            <a:spLocks noGrp="1"/>
          </p:cNvSpPr>
          <p:nvPr>
            <p:ph type="title"/>
          </p:nvPr>
        </p:nvSpPr>
        <p:spPr/>
        <p:txBody>
          <a:bodyPr/>
          <a:lstStyle/>
          <a:p>
            <a:r>
              <a:rPr lang="en-IN" dirty="0"/>
              <a:t>Q2</a:t>
            </a:r>
          </a:p>
        </p:txBody>
      </p:sp>
      <p:sp>
        <p:nvSpPr>
          <p:cNvPr id="3" name="Content Placeholder 2">
            <a:extLst>
              <a:ext uri="{FF2B5EF4-FFF2-40B4-BE49-F238E27FC236}">
                <a16:creationId xmlns:a16="http://schemas.microsoft.com/office/drawing/2014/main" id="{B9F01E42-31C6-DFA4-A1E5-0CE720FED4DB}"/>
              </a:ext>
            </a:extLst>
          </p:cNvPr>
          <p:cNvSpPr>
            <a:spLocks noGrp="1"/>
          </p:cNvSpPr>
          <p:nvPr>
            <p:ph idx="1"/>
          </p:nvPr>
        </p:nvSpPr>
        <p:spPr/>
        <p:txBody>
          <a:bodyPr>
            <a:normAutofit/>
          </a:bodyPr>
          <a:lstStyle/>
          <a:p>
            <a:r>
              <a:rPr lang="en-IN" sz="2800" dirty="0"/>
              <a:t>Which of the following is the pathogen responsible for blindness in advanced HIV infection?</a:t>
            </a:r>
          </a:p>
          <a:p>
            <a:r>
              <a:rPr lang="en-IN" sz="2800" dirty="0"/>
              <a:t>(a) Cytomegalovirus</a:t>
            </a:r>
          </a:p>
          <a:p>
            <a:r>
              <a:rPr lang="en-IN" sz="2800" dirty="0"/>
              <a:t>(b) Epstein-</a:t>
            </a:r>
            <a:r>
              <a:rPr lang="en-IN" sz="2800" dirty="0" err="1"/>
              <a:t>barr</a:t>
            </a:r>
            <a:r>
              <a:rPr lang="en-IN" sz="2800" dirty="0"/>
              <a:t> virus</a:t>
            </a:r>
          </a:p>
          <a:p>
            <a:r>
              <a:rPr lang="en-IN" sz="2800" dirty="0"/>
              <a:t>(c) Fugus</a:t>
            </a:r>
          </a:p>
          <a:p>
            <a:r>
              <a:rPr lang="en-IN" sz="2800" dirty="0"/>
              <a:t>(d) Toxoplasma</a:t>
            </a:r>
          </a:p>
        </p:txBody>
      </p:sp>
    </p:spTree>
    <p:extLst>
      <p:ext uri="{BB962C8B-B14F-4D97-AF65-F5344CB8AC3E}">
        <p14:creationId xmlns:p14="http://schemas.microsoft.com/office/powerpoint/2010/main" val="136230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8AC5-F71B-B9F6-DCAA-689E84368E8A}"/>
              </a:ext>
            </a:extLst>
          </p:cNvPr>
          <p:cNvSpPr>
            <a:spLocks noGrp="1"/>
          </p:cNvSpPr>
          <p:nvPr>
            <p:ph type="title"/>
          </p:nvPr>
        </p:nvSpPr>
        <p:spPr/>
        <p:txBody>
          <a:bodyPr/>
          <a:lstStyle/>
          <a:p>
            <a:r>
              <a:rPr lang="en-IN" dirty="0"/>
              <a:t>Q3</a:t>
            </a:r>
          </a:p>
        </p:txBody>
      </p:sp>
      <p:sp>
        <p:nvSpPr>
          <p:cNvPr id="3" name="Content Placeholder 2">
            <a:extLst>
              <a:ext uri="{FF2B5EF4-FFF2-40B4-BE49-F238E27FC236}">
                <a16:creationId xmlns:a16="http://schemas.microsoft.com/office/drawing/2014/main" id="{21CA86FF-49C3-DECB-8D5D-DF9208BC5185}"/>
              </a:ext>
            </a:extLst>
          </p:cNvPr>
          <p:cNvSpPr>
            <a:spLocks noGrp="1"/>
          </p:cNvSpPr>
          <p:nvPr>
            <p:ph idx="1"/>
          </p:nvPr>
        </p:nvSpPr>
        <p:spPr/>
        <p:txBody>
          <a:bodyPr>
            <a:normAutofit/>
          </a:bodyPr>
          <a:lstStyle/>
          <a:p>
            <a:r>
              <a:rPr lang="en-IN" sz="3200" dirty="0"/>
              <a:t>Highest risk of transmission of HIV:</a:t>
            </a:r>
          </a:p>
          <a:p>
            <a:r>
              <a:rPr lang="en-IN" sz="3200" dirty="0"/>
              <a:t>(a) Sexual </a:t>
            </a:r>
          </a:p>
          <a:p>
            <a:r>
              <a:rPr lang="en-IN" sz="3200" dirty="0"/>
              <a:t>(b) Blood product </a:t>
            </a:r>
          </a:p>
          <a:p>
            <a:r>
              <a:rPr lang="en-IN" sz="3200" dirty="0"/>
              <a:t>(c) Needle/ Syringe</a:t>
            </a:r>
          </a:p>
          <a:p>
            <a:r>
              <a:rPr lang="en-IN" sz="3200" dirty="0"/>
              <a:t>(d) Mother to </a:t>
            </a:r>
            <a:r>
              <a:rPr lang="en-IN" sz="3200" dirty="0" err="1"/>
              <a:t>fetus</a:t>
            </a:r>
            <a:r>
              <a:rPr lang="en-IN" sz="3200" dirty="0"/>
              <a:t> </a:t>
            </a:r>
          </a:p>
        </p:txBody>
      </p:sp>
    </p:spTree>
    <p:extLst>
      <p:ext uri="{BB962C8B-B14F-4D97-AF65-F5344CB8AC3E}">
        <p14:creationId xmlns:p14="http://schemas.microsoft.com/office/powerpoint/2010/main" val="241658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9C8F-5D47-4EF1-6F75-DD08B9A53134}"/>
              </a:ext>
            </a:extLst>
          </p:cNvPr>
          <p:cNvSpPr>
            <a:spLocks noGrp="1"/>
          </p:cNvSpPr>
          <p:nvPr>
            <p:ph type="title"/>
          </p:nvPr>
        </p:nvSpPr>
        <p:spPr/>
        <p:txBody>
          <a:bodyPr/>
          <a:lstStyle/>
          <a:p>
            <a:r>
              <a:rPr lang="en-IN" dirty="0"/>
              <a:t>Q4</a:t>
            </a:r>
          </a:p>
        </p:txBody>
      </p:sp>
      <p:sp>
        <p:nvSpPr>
          <p:cNvPr id="3" name="Content Placeholder 2">
            <a:extLst>
              <a:ext uri="{FF2B5EF4-FFF2-40B4-BE49-F238E27FC236}">
                <a16:creationId xmlns:a16="http://schemas.microsoft.com/office/drawing/2014/main" id="{2D1572D8-6B04-6FB2-8CA9-14B1E4FB8C4B}"/>
              </a:ext>
            </a:extLst>
          </p:cNvPr>
          <p:cNvSpPr>
            <a:spLocks noGrp="1"/>
          </p:cNvSpPr>
          <p:nvPr>
            <p:ph idx="1"/>
          </p:nvPr>
        </p:nvSpPr>
        <p:spPr/>
        <p:txBody>
          <a:bodyPr>
            <a:normAutofit/>
          </a:bodyPr>
          <a:lstStyle/>
          <a:p>
            <a:r>
              <a:rPr lang="en-IN" sz="2800" dirty="0"/>
              <a:t>The gene coding for core of HIV is :</a:t>
            </a:r>
          </a:p>
          <a:p>
            <a:endParaRPr lang="en-IN" sz="2800" dirty="0"/>
          </a:p>
          <a:p>
            <a:r>
              <a:rPr lang="en-IN" sz="2800" dirty="0"/>
              <a:t>(a) gag </a:t>
            </a:r>
          </a:p>
          <a:p>
            <a:r>
              <a:rPr lang="en-IN" sz="2800" dirty="0"/>
              <a:t>(b) env</a:t>
            </a:r>
          </a:p>
          <a:p>
            <a:r>
              <a:rPr lang="en-IN" sz="2800" dirty="0"/>
              <a:t>(c) pol</a:t>
            </a:r>
          </a:p>
          <a:p>
            <a:r>
              <a:rPr lang="en-IN" sz="2800" dirty="0"/>
              <a:t>(d) tat</a:t>
            </a:r>
          </a:p>
        </p:txBody>
      </p:sp>
    </p:spTree>
    <p:extLst>
      <p:ext uri="{BB962C8B-B14F-4D97-AF65-F5344CB8AC3E}">
        <p14:creationId xmlns:p14="http://schemas.microsoft.com/office/powerpoint/2010/main" val="69428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CEAC-F98A-53E5-9237-E101FE7B7E98}"/>
              </a:ext>
            </a:extLst>
          </p:cNvPr>
          <p:cNvSpPr>
            <a:spLocks noGrp="1"/>
          </p:cNvSpPr>
          <p:nvPr>
            <p:ph type="title"/>
          </p:nvPr>
        </p:nvSpPr>
        <p:spPr/>
        <p:txBody>
          <a:bodyPr/>
          <a:lstStyle/>
          <a:p>
            <a:r>
              <a:rPr lang="en-IN" dirty="0"/>
              <a:t>Q5</a:t>
            </a:r>
          </a:p>
        </p:txBody>
      </p:sp>
      <p:sp>
        <p:nvSpPr>
          <p:cNvPr id="3" name="Content Placeholder 2">
            <a:extLst>
              <a:ext uri="{FF2B5EF4-FFF2-40B4-BE49-F238E27FC236}">
                <a16:creationId xmlns:a16="http://schemas.microsoft.com/office/drawing/2014/main" id="{A8AD3B98-3511-3849-0535-B77189CD8396}"/>
              </a:ext>
            </a:extLst>
          </p:cNvPr>
          <p:cNvSpPr>
            <a:spLocks noGrp="1"/>
          </p:cNvSpPr>
          <p:nvPr>
            <p:ph idx="1"/>
          </p:nvPr>
        </p:nvSpPr>
        <p:spPr/>
        <p:txBody>
          <a:bodyPr>
            <a:normAutofit/>
          </a:bodyPr>
          <a:lstStyle/>
          <a:p>
            <a:r>
              <a:rPr lang="en-IN" sz="2800" dirty="0"/>
              <a:t>Drug used against  HIV virus fusion(gp41) protein as fusion inhibitor is:</a:t>
            </a:r>
          </a:p>
          <a:p>
            <a:endParaRPr lang="en-IN" sz="2800" dirty="0"/>
          </a:p>
          <a:p>
            <a:r>
              <a:rPr lang="en-IN" sz="2800" dirty="0"/>
              <a:t>(a) Maraviroc</a:t>
            </a:r>
          </a:p>
          <a:p>
            <a:r>
              <a:rPr lang="en-IN" sz="2800" dirty="0"/>
              <a:t>(b) Enfuvirtide</a:t>
            </a:r>
          </a:p>
          <a:p>
            <a:r>
              <a:rPr lang="en-IN" sz="2800" dirty="0"/>
              <a:t>(c) Zidovudine </a:t>
            </a:r>
          </a:p>
          <a:p>
            <a:r>
              <a:rPr lang="en-IN" sz="2800" dirty="0"/>
              <a:t>(d) Nevirapine</a:t>
            </a:r>
          </a:p>
        </p:txBody>
      </p:sp>
    </p:spTree>
    <p:extLst>
      <p:ext uri="{BB962C8B-B14F-4D97-AF65-F5344CB8AC3E}">
        <p14:creationId xmlns:p14="http://schemas.microsoft.com/office/powerpoint/2010/main" val="10395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48E1-46C8-A2A7-1180-A5335E071B2D}"/>
              </a:ext>
            </a:extLst>
          </p:cNvPr>
          <p:cNvSpPr>
            <a:spLocks noGrp="1"/>
          </p:cNvSpPr>
          <p:nvPr>
            <p:ph type="title"/>
          </p:nvPr>
        </p:nvSpPr>
        <p:spPr>
          <a:xfrm>
            <a:off x="838200" y="595901"/>
            <a:ext cx="10515600" cy="1094787"/>
          </a:xfrm>
        </p:spPr>
        <p:txBody>
          <a:bodyPr>
            <a:normAutofit fontScale="90000"/>
          </a:bodyPr>
          <a:lstStyle/>
          <a:p>
            <a:r>
              <a:rPr lang="en-US" b="1" dirty="0">
                <a:solidFill>
                  <a:schemeClr val="bg1"/>
                </a:solidFill>
                <a:ea typeface="Roboto Condensed Light" panose="020B0604020202020204" charset="0"/>
              </a:rPr>
              <a:t>Non-structural Genes</a:t>
            </a:r>
            <a:br>
              <a:rPr lang="en-US" i="1" dirty="0">
                <a:ea typeface="Roboto Condensed Light" panose="020B0604020202020204" charset="0"/>
              </a:rPr>
            </a:br>
            <a:endParaRPr lang="en-IN" dirty="0"/>
          </a:p>
        </p:txBody>
      </p:sp>
      <p:sp>
        <p:nvSpPr>
          <p:cNvPr id="3" name="Content Placeholder 2">
            <a:extLst>
              <a:ext uri="{FF2B5EF4-FFF2-40B4-BE49-F238E27FC236}">
                <a16:creationId xmlns:a16="http://schemas.microsoft.com/office/drawing/2014/main" id="{404F0FAB-CE3B-7EE7-750C-65FE5887211F}"/>
              </a:ext>
            </a:extLst>
          </p:cNvPr>
          <p:cNvSpPr>
            <a:spLocks noGrp="1"/>
          </p:cNvSpPr>
          <p:nvPr>
            <p:ph idx="1"/>
          </p:nvPr>
        </p:nvSpPr>
        <p:spPr>
          <a:xfrm>
            <a:off x="206767" y="2153024"/>
            <a:ext cx="11778466" cy="4571411"/>
          </a:xfrm>
        </p:spPr>
        <p:txBody>
          <a:bodyPr>
            <a:noAutofit/>
          </a:bodyPr>
          <a:lstStyle/>
          <a:p>
            <a:pPr lvl="0" algn="just">
              <a:lnSpc>
                <a:spcPct val="100000"/>
              </a:lnSpc>
            </a:pPr>
            <a:r>
              <a:rPr lang="en-IN" sz="2400" b="1" i="1" dirty="0">
                <a:solidFill>
                  <a:srgbClr val="FF0000"/>
                </a:solidFill>
              </a:rPr>
              <a:t>env </a:t>
            </a:r>
            <a:r>
              <a:rPr lang="en-IN" sz="2400" b="1" dirty="0">
                <a:solidFill>
                  <a:srgbClr val="FF0000"/>
                </a:solidFill>
              </a:rPr>
              <a:t>gene </a:t>
            </a:r>
            <a:r>
              <a:rPr lang="en-IN" sz="2400" dirty="0"/>
              <a:t>codes for the </a:t>
            </a:r>
            <a:r>
              <a:rPr lang="en-IN" sz="2400" dirty="0">
                <a:solidFill>
                  <a:srgbClr val="FF0000"/>
                </a:solidFill>
              </a:rPr>
              <a:t>envelope glycoprotein (gp160), </a:t>
            </a:r>
            <a:r>
              <a:rPr lang="en-IN" sz="2400" dirty="0"/>
              <a:t>which is cleaved into two components: </a:t>
            </a:r>
            <a:endParaRPr lang="en-US" sz="2400" dirty="0"/>
          </a:p>
          <a:p>
            <a:pPr lvl="1" algn="just">
              <a:lnSpc>
                <a:spcPct val="100000"/>
              </a:lnSpc>
              <a:buFont typeface="Wingdings" panose="05000000000000000000" pitchFamily="2" charset="2"/>
              <a:buChar char="Ø"/>
            </a:pPr>
            <a:r>
              <a:rPr lang="en-IN" sz="2400" dirty="0" err="1"/>
              <a:t>gp</a:t>
            </a:r>
            <a:r>
              <a:rPr lang="en-IN" sz="2400" dirty="0"/>
              <a:t> 120- main receptor of HIV that binds to CD4 molecules on host cell to initiate infection</a:t>
            </a:r>
            <a:endParaRPr lang="en-US" sz="2400" dirty="0"/>
          </a:p>
          <a:p>
            <a:pPr lvl="1" algn="just">
              <a:lnSpc>
                <a:spcPct val="100000"/>
              </a:lnSpc>
              <a:buFont typeface="Wingdings" panose="05000000000000000000" pitchFamily="2" charset="2"/>
              <a:buChar char="Ø"/>
            </a:pPr>
            <a:r>
              <a:rPr lang="en-IN" sz="2400" dirty="0"/>
              <a:t>gp41-It is the fusion protein</a:t>
            </a:r>
            <a:endParaRPr lang="en-US" sz="2400" dirty="0">
              <a:solidFill>
                <a:srgbClr val="FF0000"/>
              </a:solidFill>
            </a:endParaRPr>
          </a:p>
          <a:p>
            <a:pPr algn="just">
              <a:lnSpc>
                <a:spcPct val="100000"/>
              </a:lnSpc>
            </a:pPr>
            <a:r>
              <a:rPr lang="en-US" sz="2400" dirty="0">
                <a:solidFill>
                  <a:srgbClr val="FF0000"/>
                </a:solidFill>
              </a:rPr>
              <a:t>Non-structural genes regulate viral replication </a:t>
            </a:r>
            <a:r>
              <a:rPr lang="en-US" sz="2400" dirty="0"/>
              <a:t>- important in disease pathogenesis </a:t>
            </a:r>
            <a:r>
              <a:rPr lang="en-US" sz="2400" i="1" dirty="0"/>
              <a:t>in vivo</a:t>
            </a:r>
            <a:r>
              <a:rPr lang="en-US" sz="2400" dirty="0"/>
              <a:t>. </a:t>
            </a:r>
          </a:p>
          <a:p>
            <a:pPr algn="just">
              <a:lnSpc>
                <a:spcPct val="100000"/>
              </a:lnSpc>
            </a:pPr>
            <a:r>
              <a:rPr lang="en-US" sz="2400" dirty="0"/>
              <a:t>They can be grouped into: </a:t>
            </a:r>
          </a:p>
          <a:p>
            <a:pPr lvl="1" algn="just">
              <a:lnSpc>
                <a:spcPct val="100000"/>
              </a:lnSpc>
              <a:buFont typeface="Wingdings" panose="05000000000000000000" pitchFamily="2" charset="2"/>
              <a:buChar char="Ø"/>
            </a:pPr>
            <a:r>
              <a:rPr lang="en-US" sz="2400" dirty="0"/>
              <a:t>Essential regulatory genes: </a:t>
            </a:r>
            <a:r>
              <a:rPr lang="en-US" sz="2400" i="1" dirty="0"/>
              <a:t>tat</a:t>
            </a:r>
            <a:r>
              <a:rPr lang="en-US" sz="2400" dirty="0"/>
              <a:t> (transcriptional transactivator), </a:t>
            </a:r>
            <a:r>
              <a:rPr lang="en-US" sz="2400" i="1" dirty="0"/>
              <a:t>nef</a:t>
            </a:r>
            <a:r>
              <a:rPr lang="en-US" sz="2400" dirty="0"/>
              <a:t> (negative factor) and </a:t>
            </a:r>
            <a:r>
              <a:rPr lang="en-US" sz="2400" i="1" dirty="0"/>
              <a:t>rev</a:t>
            </a:r>
            <a:r>
              <a:rPr lang="en-US" sz="2400" dirty="0"/>
              <a:t> genes </a:t>
            </a:r>
          </a:p>
          <a:p>
            <a:pPr lvl="1" algn="just">
              <a:lnSpc>
                <a:spcPct val="100000"/>
              </a:lnSpc>
              <a:buFont typeface="Wingdings" panose="05000000000000000000" pitchFamily="2" charset="2"/>
              <a:buChar char="Ø"/>
            </a:pPr>
            <a:r>
              <a:rPr lang="en-US" sz="2400" dirty="0"/>
              <a:t>Accessory regulatory genes: </a:t>
            </a:r>
            <a:r>
              <a:rPr lang="en-US" sz="2400" i="1" dirty="0" err="1"/>
              <a:t>vif</a:t>
            </a:r>
            <a:r>
              <a:rPr lang="en-US" sz="2400" dirty="0"/>
              <a:t> (viral infectivity factor), </a:t>
            </a:r>
            <a:r>
              <a:rPr lang="en-US" sz="2400" i="1" dirty="0" err="1"/>
              <a:t>vpr</a:t>
            </a:r>
            <a:r>
              <a:rPr lang="en-US" sz="2400" dirty="0"/>
              <a:t> and </a:t>
            </a:r>
            <a:r>
              <a:rPr lang="en-US" sz="2400" i="1" dirty="0" err="1"/>
              <a:t>vpu</a:t>
            </a:r>
            <a:r>
              <a:rPr lang="en-US" sz="2400" dirty="0"/>
              <a:t> genes</a:t>
            </a:r>
          </a:p>
          <a:p>
            <a:pPr marL="457200" lvl="1" indent="0" algn="just">
              <a:lnSpc>
                <a:spcPct val="100000"/>
              </a:lnSpc>
              <a:buNone/>
            </a:pPr>
            <a:endParaRPr lang="en-IN" sz="2400" dirty="0"/>
          </a:p>
        </p:txBody>
      </p:sp>
    </p:spTree>
    <p:extLst>
      <p:ext uri="{BB962C8B-B14F-4D97-AF65-F5344CB8AC3E}">
        <p14:creationId xmlns:p14="http://schemas.microsoft.com/office/powerpoint/2010/main" val="14263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a:extLst>
              <a:ext uri="{FF2B5EF4-FFF2-40B4-BE49-F238E27FC236}">
                <a16:creationId xmlns:a16="http://schemas.microsoft.com/office/drawing/2014/main" id="{F2011F47-F66B-C402-6986-609A29561ECD}"/>
              </a:ext>
            </a:extLst>
          </p:cNvPr>
          <p:cNvSpPr>
            <a:spLocks noChangeArrowheads="1"/>
          </p:cNvSpPr>
          <p:nvPr/>
        </p:nvSpPr>
        <p:spPr bwMode="auto">
          <a:xfrm>
            <a:off x="9059864" y="-1908175"/>
            <a:ext cx="2022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IN" altLang="en-US" sz="2400"/>
          </a:p>
        </p:txBody>
      </p:sp>
      <p:pic>
        <p:nvPicPr>
          <p:cNvPr id="22532" name="Picture 5" descr="uhnlogo2">
            <a:extLst>
              <a:ext uri="{FF2B5EF4-FFF2-40B4-BE49-F238E27FC236}">
                <a16:creationId xmlns:a16="http://schemas.microsoft.com/office/drawing/2014/main" id="{0149F203-F812-A656-8BB4-04287C50F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614" y="-3165475"/>
            <a:ext cx="80470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Home">
            <a:hlinkClick r:id="rId5"/>
            <a:extLst>
              <a:ext uri="{FF2B5EF4-FFF2-40B4-BE49-F238E27FC236}">
                <a16:creationId xmlns:a16="http://schemas.microsoft.com/office/drawing/2014/main" id="{70975AA7-24E8-AFD0-0089-19D74A4F0D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6614" y="-1535113"/>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Clinic info">
            <a:hlinkClick r:id="rId7"/>
            <a:extLst>
              <a:ext uri="{FF2B5EF4-FFF2-40B4-BE49-F238E27FC236}">
                <a16:creationId xmlns:a16="http://schemas.microsoft.com/office/drawing/2014/main" id="{9B6430C8-2490-A8D5-A587-1F8A901C95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501" y="-1535113"/>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Patient info">
            <a:hlinkClick r:id="rId9"/>
            <a:extLst>
              <a:ext uri="{FF2B5EF4-FFF2-40B4-BE49-F238E27FC236}">
                <a16:creationId xmlns:a16="http://schemas.microsoft.com/office/drawing/2014/main" id="{CB3E39FE-E92A-575D-DE6E-0A56C5B8EB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6389" y="-1535113"/>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Medical Info">
            <a:hlinkClick r:id="rId11"/>
            <a:extLst>
              <a:ext uri="{FF2B5EF4-FFF2-40B4-BE49-F238E27FC236}">
                <a16:creationId xmlns:a16="http://schemas.microsoft.com/office/drawing/2014/main" id="{D7B68AC2-0C48-80F4-8489-8AE5BA4C4C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21276" y="-1535113"/>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descr="HIV info">
            <a:hlinkClick r:id="rId13"/>
            <a:extLst>
              <a:ext uri="{FF2B5EF4-FFF2-40B4-BE49-F238E27FC236}">
                <a16:creationId xmlns:a16="http://schemas.microsoft.com/office/drawing/2014/main" id="{C953D2F4-F17F-DB92-A4BC-403EAC9CA1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6164" y="-1535113"/>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1" descr="Research">
            <a:hlinkClick r:id="rId15"/>
            <a:extLst>
              <a:ext uri="{FF2B5EF4-FFF2-40B4-BE49-F238E27FC236}">
                <a16:creationId xmlns:a16="http://schemas.microsoft.com/office/drawing/2014/main" id="{0AD5AF0D-4A3F-B058-FB8E-9E24C475B72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31051" y="-1535113"/>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2" descr="Education">
            <a:hlinkClick r:id="rId17"/>
            <a:extLst>
              <a:ext uri="{FF2B5EF4-FFF2-40B4-BE49-F238E27FC236}">
                <a16:creationId xmlns:a16="http://schemas.microsoft.com/office/drawing/2014/main" id="{623E763B-EF04-AA7A-A336-398D8F96EA3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35939" y="-1535113"/>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3" descr="Publications">
            <a:hlinkClick r:id="rId19"/>
            <a:extLst>
              <a:ext uri="{FF2B5EF4-FFF2-40B4-BE49-F238E27FC236}">
                <a16:creationId xmlns:a16="http://schemas.microsoft.com/office/drawing/2014/main" id="{B3625DB5-D7F3-0C3F-D459-CD4FC0B88D4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40826" y="-1535113"/>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4" descr="arrowtipleft">
            <a:hlinkClick r:id="rId21"/>
            <a:extLst>
              <a:ext uri="{FF2B5EF4-FFF2-40B4-BE49-F238E27FC236}">
                <a16:creationId xmlns:a16="http://schemas.microsoft.com/office/drawing/2014/main" id="{22AB9931-0DBC-297D-DE9A-46B542A5FFA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90963" y="430214"/>
            <a:ext cx="5715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5" descr="arrowtip">
            <a:hlinkClick r:id="rId23"/>
            <a:extLst>
              <a:ext uri="{FF2B5EF4-FFF2-40B4-BE49-F238E27FC236}">
                <a16:creationId xmlns:a16="http://schemas.microsoft.com/office/drawing/2014/main" id="{FE0DA398-A3F8-2168-F866-E50B288F591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38775" y="430214"/>
            <a:ext cx="5715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6" descr="Fig_20">
            <a:extLst>
              <a:ext uri="{FF2B5EF4-FFF2-40B4-BE49-F238E27FC236}">
                <a16:creationId xmlns:a16="http://schemas.microsoft.com/office/drawing/2014/main" id="{A999D1C1-7E21-C0A7-90C3-5097BC8F620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11456"/>
            <a:ext cx="12192000" cy="684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7" descr="arrowtipleft">
            <a:hlinkClick r:id="rId21"/>
            <a:extLst>
              <a:ext uri="{FF2B5EF4-FFF2-40B4-BE49-F238E27FC236}">
                <a16:creationId xmlns:a16="http://schemas.microsoft.com/office/drawing/2014/main" id="{5047E378-DF81-49AA-DC1C-45B8CE9E184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79625" y="8562975"/>
            <a:ext cx="5715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8" descr="arrowtip">
            <a:hlinkClick r:id="rId23"/>
            <a:extLst>
              <a:ext uri="{FF2B5EF4-FFF2-40B4-BE49-F238E27FC236}">
                <a16:creationId xmlns:a16="http://schemas.microsoft.com/office/drawing/2014/main" id="{B8C2235F-A2DE-8B68-75CD-15FE655B849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76650" y="8562975"/>
            <a:ext cx="5715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9" descr="Home">
            <a:hlinkClick r:id="rId5"/>
            <a:extLst>
              <a:ext uri="{FF2B5EF4-FFF2-40B4-BE49-F238E27FC236}">
                <a16:creationId xmlns:a16="http://schemas.microsoft.com/office/drawing/2014/main" id="{9CEDA7C0-1B13-A1EA-5049-7CA01BA201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6614" y="9293225"/>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20" descr="Clinic info">
            <a:hlinkClick r:id="rId7"/>
            <a:extLst>
              <a:ext uri="{FF2B5EF4-FFF2-40B4-BE49-F238E27FC236}">
                <a16:creationId xmlns:a16="http://schemas.microsoft.com/office/drawing/2014/main" id="{290A687E-5206-1567-AB9A-06262D886B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501" y="9293225"/>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21" descr="Patient info">
            <a:hlinkClick r:id="rId9"/>
            <a:extLst>
              <a:ext uri="{FF2B5EF4-FFF2-40B4-BE49-F238E27FC236}">
                <a16:creationId xmlns:a16="http://schemas.microsoft.com/office/drawing/2014/main" id="{11B05014-B1E3-CBD0-AF13-9BCCF44D6A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6389" y="9293225"/>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22" descr="Medical Info">
            <a:hlinkClick r:id="rId11"/>
            <a:extLst>
              <a:ext uri="{FF2B5EF4-FFF2-40B4-BE49-F238E27FC236}">
                <a16:creationId xmlns:a16="http://schemas.microsoft.com/office/drawing/2014/main" id="{C50BF5BC-FC33-3BC8-E7BB-7D126853C74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21276" y="9293225"/>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23" descr="HIV info">
            <a:hlinkClick r:id="rId13"/>
            <a:extLst>
              <a:ext uri="{FF2B5EF4-FFF2-40B4-BE49-F238E27FC236}">
                <a16:creationId xmlns:a16="http://schemas.microsoft.com/office/drawing/2014/main" id="{A7AF981B-5453-1712-2468-6769D36F5A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6164" y="9293225"/>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4" descr="Research">
            <a:hlinkClick r:id="rId15"/>
            <a:extLst>
              <a:ext uri="{FF2B5EF4-FFF2-40B4-BE49-F238E27FC236}">
                <a16:creationId xmlns:a16="http://schemas.microsoft.com/office/drawing/2014/main" id="{D9C40457-1246-DEE8-730C-03F64301759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31051" y="9293225"/>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5" descr="Education">
            <a:hlinkClick r:id="rId17"/>
            <a:extLst>
              <a:ext uri="{FF2B5EF4-FFF2-40B4-BE49-F238E27FC236}">
                <a16:creationId xmlns:a16="http://schemas.microsoft.com/office/drawing/2014/main" id="{010EF72B-FB38-253E-123D-5127468537D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35939" y="9293225"/>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26" descr="Publications">
            <a:hlinkClick r:id="rId19"/>
            <a:extLst>
              <a:ext uri="{FF2B5EF4-FFF2-40B4-BE49-F238E27FC236}">
                <a16:creationId xmlns:a16="http://schemas.microsoft.com/office/drawing/2014/main" id="{FA09C41C-A5FC-F57C-26BC-7A873FAB1F4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40826" y="9293225"/>
            <a:ext cx="10064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4" name="Text Box 27">
            <a:extLst>
              <a:ext uri="{FF2B5EF4-FFF2-40B4-BE49-F238E27FC236}">
                <a16:creationId xmlns:a16="http://schemas.microsoft.com/office/drawing/2014/main" id="{758AB449-89B2-D422-E5A2-0ABB1B2572D2}"/>
              </a:ext>
            </a:extLst>
          </p:cNvPr>
          <p:cNvSpPr txBox="1">
            <a:spLocks noChangeArrowheads="1"/>
          </p:cNvSpPr>
          <p:nvPr/>
        </p:nvSpPr>
        <p:spPr bwMode="auto">
          <a:xfrm>
            <a:off x="2667000" y="4191000"/>
            <a:ext cx="2590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600" b="1" dirty="0">
                <a:solidFill>
                  <a:schemeClr val="bg1"/>
                </a:solidFill>
                <a:latin typeface="Times New Roman" panose="02020603050405020304" pitchFamily="18" charset="0"/>
              </a:rPr>
              <a:t>Attachment</a:t>
            </a:r>
          </a:p>
        </p:txBody>
      </p:sp>
      <p:pic>
        <p:nvPicPr>
          <p:cNvPr id="233500" name="Picture 28" descr="ribbon">
            <a:extLst>
              <a:ext uri="{FF2B5EF4-FFF2-40B4-BE49-F238E27FC236}">
                <a16:creationId xmlns:a16="http://schemas.microsoft.com/office/drawing/2014/main" id="{CB318F65-B580-3E63-4A10-0D22C97F45B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77401" y="228600"/>
            <a:ext cx="658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name="DefaultOcx" r:id="rId1" imgW="3079800" imgH="228600"/>
        </mc:Choice>
        <mc:Fallback>
          <p:control name="DefaultOcx" r:id="rId1" imgW="3079800" imgH="228600">
            <p:pic>
              <p:nvPicPr>
                <p:cNvPr id="22530" name="DefaultOcx">
                  <a:extLst>
                    <a:ext uri="{FF2B5EF4-FFF2-40B4-BE49-F238E27FC236}">
                      <a16:creationId xmlns:a16="http://schemas.microsoft.com/office/drawing/2014/main" id="{A9A379C9-9AAF-7822-E6D0-A4D80C8363F8}"/>
                    </a:ext>
                  </a:extLst>
                </p:cNvPr>
                <p:cNvPicPr preferRelativeResize="0">
                  <a:picLocks noChangeArrowheads="1" noChangeShapeType="1"/>
                </p:cNvPicPr>
                <p:nvPr/>
              </p:nvPicPr>
              <p:blipFill>
                <a:blip r:embed="rId27"/>
                <a:srcRect/>
                <a:stretch>
                  <a:fillRect/>
                </a:stretch>
              </p:blipFill>
              <p:spPr bwMode="auto">
                <a:xfrm>
                  <a:off x="1936750" y="-3213100"/>
                  <a:ext cx="307975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000"/>
                                  </p:stCondLst>
                                  <p:childTnLst>
                                    <p:set>
                                      <p:cBhvr>
                                        <p:cTn id="6" dur="1" fill="hold">
                                          <p:stCondLst>
                                            <p:cond delay="0"/>
                                          </p:stCondLst>
                                        </p:cTn>
                                        <p:tgtEl>
                                          <p:spTgt spid="233500"/>
                                        </p:tgtEl>
                                        <p:attrNameLst>
                                          <p:attrName>style.visibility</p:attrName>
                                        </p:attrNameLst>
                                      </p:cBhvr>
                                      <p:to>
                                        <p:strVal val="visible"/>
                                      </p:to>
                                    </p:set>
                                    <p:anim calcmode="lin" valueType="num">
                                      <p:cBhvr>
                                        <p:cTn id="7" dur="500" fill="hold"/>
                                        <p:tgtEl>
                                          <p:spTgt spid="233500"/>
                                        </p:tgtEl>
                                        <p:attrNameLst>
                                          <p:attrName>ppt_w</p:attrName>
                                        </p:attrNameLst>
                                      </p:cBhvr>
                                      <p:tavLst>
                                        <p:tav tm="0">
                                          <p:val>
                                            <p:fltVal val="0"/>
                                          </p:val>
                                        </p:tav>
                                        <p:tav tm="100000">
                                          <p:val>
                                            <p:strVal val="#ppt_w"/>
                                          </p:val>
                                        </p:tav>
                                      </p:tavLst>
                                    </p:anim>
                                    <p:anim calcmode="lin" valueType="num">
                                      <p:cBhvr>
                                        <p:cTn id="8" dur="500" fill="hold"/>
                                        <p:tgtEl>
                                          <p:spTgt spid="233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B2A9D0-FB31-9872-9251-37DC9FE5AB4B}"/>
              </a:ext>
            </a:extLst>
          </p:cNvPr>
          <p:cNvPicPr>
            <a:picLocks noChangeAspect="1"/>
          </p:cNvPicPr>
          <p:nvPr/>
        </p:nvPicPr>
        <p:blipFill>
          <a:blip r:embed="rId2"/>
          <a:stretch>
            <a:fillRect/>
          </a:stretch>
        </p:blipFill>
        <p:spPr>
          <a:xfrm>
            <a:off x="0" y="-221381"/>
            <a:ext cx="12192000" cy="6858000"/>
          </a:xfrm>
          <a:prstGeom prst="rect">
            <a:avLst/>
          </a:prstGeom>
        </p:spPr>
      </p:pic>
    </p:spTree>
    <p:extLst>
      <p:ext uri="{BB962C8B-B14F-4D97-AF65-F5344CB8AC3E}">
        <p14:creationId xmlns:p14="http://schemas.microsoft.com/office/powerpoint/2010/main" val="306405074"/>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508</TotalTime>
  <Words>3218</Words>
  <Application>Microsoft Office PowerPoint</Application>
  <PresentationFormat>Widescreen</PresentationFormat>
  <Paragraphs>325</Paragraphs>
  <Slides>66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Calibri Light</vt:lpstr>
      <vt:lpstr>Courier New</vt:lpstr>
      <vt:lpstr>Roboto Condensed Light</vt:lpstr>
      <vt:lpstr>Times New Roman</vt:lpstr>
      <vt:lpstr>Wingdings</vt:lpstr>
      <vt:lpstr>Retrospect</vt:lpstr>
      <vt:lpstr>     HIV</vt:lpstr>
      <vt:lpstr>  Learning objectives</vt:lpstr>
      <vt:lpstr>Introduction &amp; Morphology</vt:lpstr>
      <vt:lpstr>         Structure of HIV</vt:lpstr>
      <vt:lpstr>PowerPoint Presentation</vt:lpstr>
      <vt:lpstr>HIV Genes and Antigens</vt:lpstr>
      <vt:lpstr>Non-structural Genes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Antigenic Variation and Diversity </vt:lpstr>
      <vt:lpstr>HIV Serotyping</vt:lpstr>
      <vt:lpstr>Transmission of HIV</vt:lpstr>
      <vt:lpstr>Mode of Transmission</vt:lpstr>
      <vt:lpstr>Mode of Transmission</vt:lpstr>
      <vt:lpstr>PowerPoint Presentation</vt:lpstr>
      <vt:lpstr>Disease Progression</vt:lpstr>
      <vt:lpstr>Natural Course (Typical Progressors)</vt:lpstr>
      <vt:lpstr>Acute HIV Disease /Acute Retroviral Syndrome</vt:lpstr>
      <vt:lpstr>Asymptomatic Stage (Clinical Latency)</vt:lpstr>
      <vt:lpstr>Persistent Generalized Lymphadenopathy (PGL)</vt:lpstr>
      <vt:lpstr>Symptomatic HIV Infection (AIDS-related Complex)</vt:lpstr>
      <vt:lpstr>AIDS - advanced end stage </vt:lpstr>
      <vt:lpstr>AIDS - advanced end stage </vt:lpstr>
      <vt:lpstr>Reservoir </vt:lpstr>
      <vt:lpstr>PowerPoint Presentation</vt:lpstr>
      <vt:lpstr>Opportunistic Infections</vt:lpstr>
      <vt:lpstr>AIDS Control Organizations</vt:lpstr>
      <vt:lpstr>KINETICS OF IMMUNE RESPONSE</vt:lpstr>
      <vt:lpstr>PowerPoint Presentation</vt:lpstr>
      <vt:lpstr>LABORATORY DIAGNOSIS HIV INFECTION</vt:lpstr>
      <vt:lpstr>Antibody detection</vt:lpstr>
      <vt:lpstr>Screening  tests (antibody detection) </vt:lpstr>
      <vt:lpstr>Antibody detection</vt:lpstr>
      <vt:lpstr>ELISA</vt:lpstr>
      <vt:lpstr>ELISA</vt:lpstr>
      <vt:lpstr>Rapid/Simple Test </vt:lpstr>
      <vt:lpstr>Flow-through Assay </vt:lpstr>
      <vt:lpstr>Immunochromatographic Test (Lateral Flow Assay)</vt:lpstr>
      <vt:lpstr>PowerPoint Presentation</vt:lpstr>
      <vt:lpstr>Western Blot</vt:lpstr>
      <vt:lpstr>Detection of p24 Core Antigen  </vt:lpstr>
      <vt:lpstr>Viral RNA Detection</vt:lpstr>
      <vt:lpstr>Viral RNA detection ( Gold standard method)</vt:lpstr>
      <vt:lpstr>HIV DNA detection</vt:lpstr>
      <vt:lpstr>HIV DNA detection</vt:lpstr>
      <vt:lpstr>Non- specific/Immunological test  </vt:lpstr>
      <vt:lpstr>NACO Strategy for HIV Diagnosis</vt:lpstr>
      <vt:lpstr>NACO Strategy for HIV Diagnosis</vt:lpstr>
      <vt:lpstr>NACO Strategy for HIV Diagnosis</vt:lpstr>
      <vt:lpstr>NACO Strategy for HIV Diagnosis</vt:lpstr>
      <vt:lpstr>Strategy III :</vt:lpstr>
      <vt:lpstr>NACO Strategy for HIV Diagnosis</vt:lpstr>
      <vt:lpstr>PowerPoint Presentation</vt:lpstr>
      <vt:lpstr>Q1</vt:lpstr>
      <vt:lpstr>Q2</vt:lpstr>
      <vt:lpstr>Q3</vt:lpstr>
      <vt:lpstr>Q4</vt:lpstr>
      <vt:lpstr>Q5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dc:title>
  <dc:creator>Dr Binda Pipaliya</dc:creator>
  <cp:lastModifiedBy>Dr Binda Pipaliya</cp:lastModifiedBy>
  <cp:revision>45</cp:revision>
  <dcterms:created xsi:type="dcterms:W3CDTF">2023-06-07T10:35:26Z</dcterms:created>
  <dcterms:modified xsi:type="dcterms:W3CDTF">2024-11-28T09:11:43Z</dcterms:modified>
</cp:coreProperties>
</file>