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9"/>
  </p:notesMasterIdLst>
  <p:sldIdLst>
    <p:sldId id="354" r:id="rId2"/>
    <p:sldId id="407" r:id="rId3"/>
    <p:sldId id="408" r:id="rId4"/>
    <p:sldId id="409" r:id="rId5"/>
    <p:sldId id="410" r:id="rId6"/>
    <p:sldId id="411" r:id="rId7"/>
    <p:sldId id="412" r:id="rId8"/>
    <p:sldId id="355" r:id="rId9"/>
    <p:sldId id="487" r:id="rId10"/>
    <p:sldId id="488" r:id="rId11"/>
    <p:sldId id="489" r:id="rId12"/>
    <p:sldId id="490" r:id="rId13"/>
    <p:sldId id="491" r:id="rId14"/>
    <p:sldId id="492" r:id="rId15"/>
    <p:sldId id="493" r:id="rId16"/>
    <p:sldId id="494" r:id="rId17"/>
    <p:sldId id="495" r:id="rId18"/>
    <p:sldId id="496" r:id="rId19"/>
    <p:sldId id="497" r:id="rId20"/>
    <p:sldId id="498" r:id="rId21"/>
    <p:sldId id="499" r:id="rId22"/>
    <p:sldId id="500" r:id="rId23"/>
    <p:sldId id="501" r:id="rId24"/>
    <p:sldId id="502" r:id="rId25"/>
    <p:sldId id="503" r:id="rId26"/>
    <p:sldId id="504" r:id="rId27"/>
    <p:sldId id="505" r:id="rId28"/>
    <p:sldId id="506" r:id="rId29"/>
    <p:sldId id="507" r:id="rId30"/>
    <p:sldId id="508" r:id="rId31"/>
    <p:sldId id="509" r:id="rId32"/>
    <p:sldId id="510" r:id="rId33"/>
    <p:sldId id="511" r:id="rId34"/>
    <p:sldId id="512" r:id="rId35"/>
    <p:sldId id="513" r:id="rId36"/>
    <p:sldId id="514" r:id="rId37"/>
    <p:sldId id="515" r:id="rId38"/>
    <p:sldId id="518" r:id="rId39"/>
    <p:sldId id="542" r:id="rId40"/>
    <p:sldId id="543" r:id="rId41"/>
    <p:sldId id="519" r:id="rId42"/>
    <p:sldId id="520" r:id="rId43"/>
    <p:sldId id="521" r:id="rId44"/>
    <p:sldId id="522" r:id="rId45"/>
    <p:sldId id="523" r:id="rId46"/>
    <p:sldId id="524" r:id="rId47"/>
    <p:sldId id="525" r:id="rId48"/>
    <p:sldId id="526" r:id="rId49"/>
    <p:sldId id="527" r:id="rId50"/>
    <p:sldId id="528" r:id="rId51"/>
    <p:sldId id="529" r:id="rId52"/>
    <p:sldId id="530" r:id="rId53"/>
    <p:sldId id="531" r:id="rId54"/>
    <p:sldId id="532" r:id="rId55"/>
    <p:sldId id="533" r:id="rId56"/>
    <p:sldId id="534" r:id="rId57"/>
    <p:sldId id="535" r:id="rId58"/>
    <p:sldId id="536" r:id="rId59"/>
    <p:sldId id="537" r:id="rId60"/>
    <p:sldId id="538" r:id="rId61"/>
    <p:sldId id="539" r:id="rId62"/>
    <p:sldId id="540" r:id="rId63"/>
    <p:sldId id="541" r:id="rId64"/>
    <p:sldId id="298" r:id="rId65"/>
    <p:sldId id="299" r:id="rId66"/>
    <p:sldId id="257" r:id="rId67"/>
    <p:sldId id="321" r:id="rId68"/>
    <p:sldId id="360" r:id="rId69"/>
    <p:sldId id="405" r:id="rId70"/>
    <p:sldId id="262" r:id="rId71"/>
    <p:sldId id="263" r:id="rId72"/>
    <p:sldId id="264" r:id="rId73"/>
    <p:sldId id="358" r:id="rId74"/>
    <p:sldId id="265" r:id="rId75"/>
    <p:sldId id="266" r:id="rId76"/>
    <p:sldId id="267" r:id="rId77"/>
    <p:sldId id="268" r:id="rId78"/>
    <p:sldId id="269" r:id="rId79"/>
    <p:sldId id="293" r:id="rId80"/>
    <p:sldId id="270" r:id="rId81"/>
    <p:sldId id="280" r:id="rId82"/>
    <p:sldId id="427" r:id="rId83"/>
    <p:sldId id="459" r:id="rId84"/>
    <p:sldId id="460" r:id="rId85"/>
    <p:sldId id="461" r:id="rId86"/>
    <p:sldId id="462" r:id="rId87"/>
    <p:sldId id="313" r:id="rId88"/>
    <p:sldId id="463" r:id="rId89"/>
    <p:sldId id="464" r:id="rId90"/>
    <p:sldId id="471" r:id="rId91"/>
    <p:sldId id="472" r:id="rId92"/>
    <p:sldId id="324" r:id="rId93"/>
    <p:sldId id="473" r:id="rId94"/>
    <p:sldId id="474" r:id="rId95"/>
    <p:sldId id="304" r:id="rId96"/>
    <p:sldId id="475" r:id="rId97"/>
    <p:sldId id="476" r:id="rId98"/>
    <p:sldId id="477" r:id="rId99"/>
    <p:sldId id="478" r:id="rId100"/>
    <p:sldId id="318" r:id="rId101"/>
    <p:sldId id="479" r:id="rId102"/>
    <p:sldId id="480" r:id="rId103"/>
    <p:sldId id="481" r:id="rId104"/>
    <p:sldId id="482" r:id="rId105"/>
    <p:sldId id="483" r:id="rId106"/>
    <p:sldId id="322" r:id="rId107"/>
    <p:sldId id="484"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3" autoAdjust="0"/>
    <p:restoredTop sz="94660"/>
  </p:normalViewPr>
  <p:slideViewPr>
    <p:cSldViewPr snapToGrid="0">
      <p:cViewPr varScale="1">
        <p:scale>
          <a:sx n="81" d="100"/>
          <a:sy n="81" d="100"/>
        </p:scale>
        <p:origin x="56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04638-644D-45D3-86CF-B65C2794B763}" type="datetimeFigureOut">
              <a:rPr lang="en-IN" smtClean="0"/>
              <a:t>01-07-2024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B6F64-48AD-4E3D-B576-59B6C3EA06D6}"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381000" y="685800"/>
            <a:ext cx="6096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t>mid brain corpora quadrigemina is aka Tectum . sup colliculi (visual), Inf colliculi (Auditory)… Transient ischemia can cause Auditory (also seen in lesions of tegmentum) and Visual hallucinations.</a:t>
            </a:r>
          </a:p>
          <a:p>
            <a:r>
              <a:t>nuclei and tracts in front of Cerebral aqueduct = TEGMENTUM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Apraxia is the loss of ability to execute or carry out skilled movement and gestures, despite having the physical ability and desire to perform them.</a:t>
            </a:r>
            <a:endParaRPr lang="en-IN" dirty="0"/>
          </a:p>
        </p:txBody>
      </p:sp>
      <p:sp>
        <p:nvSpPr>
          <p:cNvPr id="4" name="Slide Number Placeholder 3"/>
          <p:cNvSpPr>
            <a:spLocks noGrp="1"/>
          </p:cNvSpPr>
          <p:nvPr>
            <p:ph type="sldNum" sz="quarter" idx="10"/>
          </p:nvPr>
        </p:nvSpPr>
        <p:spPr/>
        <p:txBody>
          <a:bodyPr/>
          <a:lstStyle/>
          <a:p>
            <a:fld id="{F5BEA726-952F-4326-9226-666F594980F6}" type="slidenum">
              <a:rPr lang="en-IN" smtClean="0"/>
              <a:t>16</a:t>
            </a:fld>
            <a:endParaRPr lang="en-IN"/>
          </a:p>
        </p:txBody>
      </p:sp>
    </p:spTree>
    <p:extLst>
      <p:ext uri="{BB962C8B-B14F-4D97-AF65-F5344CB8AC3E}">
        <p14:creationId xmlns:p14="http://schemas.microsoft.com/office/powerpoint/2010/main" val="2730813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PPRF – </a:t>
            </a:r>
            <a:r>
              <a:rPr lang="en-US" dirty="0" err="1"/>
              <a:t>Paramedian</a:t>
            </a:r>
            <a:r>
              <a:rPr lang="en-US" dirty="0"/>
              <a:t> Pontine Reticular Formation</a:t>
            </a:r>
            <a:endParaRPr lang="en-IN" dirty="0"/>
          </a:p>
        </p:txBody>
      </p:sp>
      <p:sp>
        <p:nvSpPr>
          <p:cNvPr id="4" name="Slide Number Placeholder 3"/>
          <p:cNvSpPr>
            <a:spLocks noGrp="1"/>
          </p:cNvSpPr>
          <p:nvPr>
            <p:ph type="sldNum" sz="quarter" idx="10"/>
          </p:nvPr>
        </p:nvSpPr>
        <p:spPr/>
        <p:txBody>
          <a:bodyPr/>
          <a:lstStyle/>
          <a:p>
            <a:fld id="{F5BEA726-952F-4326-9226-666F594980F6}" type="slidenum">
              <a:rPr lang="en-IN" smtClean="0"/>
              <a:t>18</a:t>
            </a:fld>
            <a:endParaRPr lang="en-IN"/>
          </a:p>
        </p:txBody>
      </p:sp>
    </p:spTree>
    <p:extLst>
      <p:ext uri="{BB962C8B-B14F-4D97-AF65-F5344CB8AC3E}">
        <p14:creationId xmlns:p14="http://schemas.microsoft.com/office/powerpoint/2010/main" val="235436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xfrm>
            <a:off x="381000" y="685800"/>
            <a:ext cx="6096000" cy="3429000"/>
          </a:xfrm>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p>
            <a:r>
              <a:t>kinaesthesia</a:t>
            </a:r>
          </a:p>
        </p:txBody>
      </p:sp>
    </p:spTree>
    <p:extLst>
      <p:ext uri="{BB962C8B-B14F-4D97-AF65-F5344CB8AC3E}">
        <p14:creationId xmlns:p14="http://schemas.microsoft.com/office/powerpoint/2010/main" val="3959991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xfrm>
            <a:off x="381000" y="685800"/>
            <a:ext cx="6096000" cy="3429000"/>
          </a:xfrm>
          <a:prstGeom prst="rect">
            <a:avLst/>
          </a:prstGeom>
        </p:spPr>
        <p:txBody>
          <a:bodyPr/>
          <a:lstStyle/>
          <a:p>
            <a:endParaRPr/>
          </a:p>
        </p:txBody>
      </p:sp>
      <p:sp>
        <p:nvSpPr>
          <p:cNvPr id="281" name="Shape 281"/>
          <p:cNvSpPr>
            <a:spLocks noGrp="1"/>
          </p:cNvSpPr>
          <p:nvPr>
            <p:ph type="body" sz="quarter" idx="1"/>
          </p:nvPr>
        </p:nvSpPr>
        <p:spPr>
          <a:prstGeom prst="rect">
            <a:avLst/>
          </a:prstGeom>
        </p:spPr>
        <p:txBody>
          <a:bodyPr/>
          <a:lstStyle/>
          <a:p>
            <a:r>
              <a:t>apraxia</a:t>
            </a:r>
          </a:p>
          <a:p>
            <a:r>
              <a:t>constructional</a:t>
            </a:r>
          </a:p>
          <a:p>
            <a:r>
              <a:t>alexia, agraphia, Acalculia</a:t>
            </a:r>
          </a:p>
          <a:p>
            <a:r>
              <a:t>C/L neglect</a:t>
            </a:r>
          </a:p>
        </p:txBody>
      </p:sp>
    </p:spTree>
    <p:extLst>
      <p:ext uri="{BB962C8B-B14F-4D97-AF65-F5344CB8AC3E}">
        <p14:creationId xmlns:p14="http://schemas.microsoft.com/office/powerpoint/2010/main" val="3064941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BFB6F64-48AD-4E3D-B576-59B6C3EA06D6}" type="slidenum">
              <a:rPr lang="en-IN" smtClean="0"/>
              <a:t>41</a:t>
            </a:fld>
            <a:endParaRPr lang="en-IN"/>
          </a:p>
        </p:txBody>
      </p:sp>
    </p:spTree>
    <p:extLst>
      <p:ext uri="{BB962C8B-B14F-4D97-AF65-F5344CB8AC3E}">
        <p14:creationId xmlns:p14="http://schemas.microsoft.com/office/powerpoint/2010/main" val="314618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BFB6F64-48AD-4E3D-B576-59B6C3EA06D6}" type="slidenum">
              <a:rPr lang="en-IN" smtClean="0"/>
              <a:t>55</a:t>
            </a:fld>
            <a:endParaRPr lang="en-IN"/>
          </a:p>
        </p:txBody>
      </p:sp>
    </p:spTree>
    <p:extLst>
      <p:ext uri="{BB962C8B-B14F-4D97-AF65-F5344CB8AC3E}">
        <p14:creationId xmlns:p14="http://schemas.microsoft.com/office/powerpoint/2010/main" val="422304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Déjà vu</a:t>
            </a:r>
            <a:r>
              <a:rPr lang="en-US" baseline="0" dirty="0"/>
              <a:t> – Already seen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Jamais</a:t>
            </a:r>
            <a:r>
              <a:rPr lang="en-US" dirty="0"/>
              <a:t> Vu</a:t>
            </a:r>
            <a:r>
              <a:rPr lang="en-US" baseline="0" dirty="0"/>
              <a:t> – Something familiar is strange or new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Deja </a:t>
            </a:r>
            <a:r>
              <a:rPr lang="en-US" dirty="0" err="1"/>
              <a:t>Pansee</a:t>
            </a:r>
            <a:r>
              <a:rPr lang="en-US" dirty="0"/>
              <a:t>/Deja </a:t>
            </a:r>
            <a:r>
              <a:rPr lang="en-US" dirty="0" err="1"/>
              <a:t>Vacu</a:t>
            </a:r>
            <a:r>
              <a:rPr lang="en-US" baseline="0" dirty="0"/>
              <a:t> – </a:t>
            </a:r>
            <a:r>
              <a:rPr lang="en-US" baseline="0" dirty="0" err="1"/>
              <a:t>somethingnew</a:t>
            </a:r>
            <a:r>
              <a:rPr lang="en-US" baseline="0" dirty="0"/>
              <a:t> seeming strangely familiar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Experiential Hallucinations – based</a:t>
            </a:r>
            <a:r>
              <a:rPr lang="en-US" baseline="0" dirty="0"/>
              <a:t> on remembered experiences</a:t>
            </a:r>
            <a:endParaRPr lang="en-US" dirty="0"/>
          </a:p>
          <a:p>
            <a:endParaRPr lang="en-IN" dirty="0"/>
          </a:p>
        </p:txBody>
      </p:sp>
      <p:sp>
        <p:nvSpPr>
          <p:cNvPr id="4" name="Slide Number Placeholder 3"/>
          <p:cNvSpPr>
            <a:spLocks noGrp="1"/>
          </p:cNvSpPr>
          <p:nvPr>
            <p:ph type="sldNum" sz="quarter" idx="10"/>
          </p:nvPr>
        </p:nvSpPr>
        <p:spPr/>
        <p:txBody>
          <a:bodyPr/>
          <a:lstStyle/>
          <a:p>
            <a:fld id="{F5BEA726-952F-4326-9226-666F594980F6}" type="slidenum">
              <a:rPr lang="en-IN" smtClean="0"/>
              <a:t>99</a:t>
            </a:fld>
            <a:endParaRPr lang="en-IN"/>
          </a:p>
        </p:txBody>
      </p:sp>
    </p:spTree>
    <p:extLst>
      <p:ext uri="{BB962C8B-B14F-4D97-AF65-F5344CB8AC3E}">
        <p14:creationId xmlns:p14="http://schemas.microsoft.com/office/powerpoint/2010/main" val="2125804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1F85CBC-856C-4847-80C5-DF3DF8A46A80}"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5D97F3E-DD1B-43C8-BC97-43FFEF2B9A91}"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F85CBC-856C-4847-80C5-DF3DF8A46A80}"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5D97F3E-DD1B-43C8-BC97-43FFEF2B9A91}"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F85CBC-856C-4847-80C5-DF3DF8A46A80}"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5D97F3E-DD1B-43C8-BC97-43FFEF2B9A91}" type="slidenum">
              <a:rPr lang="en-IN" smtClean="0"/>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Attribution</a:t>
            </a:r>
          </a:p>
        </p:txBody>
      </p:sp>
      <p:sp>
        <p:nvSpPr>
          <p:cNvPr id="116" name="Body Level One…"/>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atin typeface="Helvetica Neue Medium"/>
                <a:ea typeface="Helvetica Neue Medium"/>
                <a:cs typeface="Helvetica Neue Medium"/>
                <a:sym typeface="Helvetica Neue Medium"/>
              </a:defRPr>
            </a:lvl1pPr>
            <a:lvl2pPr marL="319462" indent="-234950">
              <a:spcBef>
                <a:spcPts val="0"/>
              </a:spcBef>
              <a:buSzTx/>
              <a:buNone/>
              <a:defRPr sz="4250" spc="-85">
                <a:latin typeface="Helvetica Neue Medium"/>
                <a:ea typeface="Helvetica Neue Medium"/>
                <a:cs typeface="Helvetica Neue Medium"/>
                <a:sym typeface="Helvetica Neue Medium"/>
              </a:defRPr>
            </a:lvl2pPr>
            <a:lvl3pPr marL="319462" indent="-234950">
              <a:spcBef>
                <a:spcPts val="0"/>
              </a:spcBef>
              <a:buSzTx/>
              <a:buNone/>
              <a:defRPr sz="4250" spc="-85">
                <a:latin typeface="Helvetica Neue Medium"/>
                <a:ea typeface="Helvetica Neue Medium"/>
                <a:cs typeface="Helvetica Neue Medium"/>
                <a:sym typeface="Helvetica Neue Medium"/>
              </a:defRPr>
            </a:lvl3pPr>
            <a:lvl4pPr marL="319462" indent="-234950">
              <a:spcBef>
                <a:spcPts val="0"/>
              </a:spcBef>
              <a:buSzTx/>
              <a:buNone/>
              <a:defRPr sz="4250" spc="-85">
                <a:latin typeface="Helvetica Neue Medium"/>
                <a:ea typeface="Helvetica Neue Medium"/>
                <a:cs typeface="Helvetica Neue Medium"/>
                <a:sym typeface="Helvetica Neue Medium"/>
              </a:defRPr>
            </a:lvl4pPr>
            <a:lvl5pPr marL="319462" indent="-234950">
              <a:spcBef>
                <a:spcPts val="0"/>
              </a:spcBef>
              <a:buSzTx/>
              <a:buNone/>
              <a:defRPr sz="4250" spc="-85">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8906626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389771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61" name="Body Level One…"/>
          <p:cNvSpPr txBox="1">
            <a:spLocks noGrp="1"/>
          </p:cNvSpPr>
          <p:nvPr>
            <p:ph type="body" sz="half" idx="1" hasCustomPrompt="1"/>
          </p:nvPr>
        </p:nvSpPr>
        <p:spPr>
          <a:xfrm>
            <a:off x="603250" y="2124252"/>
            <a:ext cx="4889500" cy="4128315"/>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603250" y="539750"/>
            <a:ext cx="4889500" cy="71755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5048352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666750" y="-2762250"/>
            <a:ext cx="13525500" cy="108204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35761858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F85CBC-856C-4847-80C5-DF3DF8A46A80}"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5D97F3E-DD1B-43C8-BC97-43FFEF2B9A91}"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F85CBC-856C-4847-80C5-DF3DF8A46A80}"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5D97F3E-DD1B-43C8-BC97-43FFEF2B9A91}"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1F85CBC-856C-4847-80C5-DF3DF8A46A80}"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5D97F3E-DD1B-43C8-BC97-43FFEF2B9A91}"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1F85CBC-856C-4847-80C5-DF3DF8A46A80}" type="datetimeFigureOut">
              <a:rPr lang="en-IN" smtClean="0"/>
              <a:t>01-07-2024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5D97F3E-DD1B-43C8-BC97-43FFEF2B9A91}"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1F85CBC-856C-4847-80C5-DF3DF8A46A80}" type="datetimeFigureOut">
              <a:rPr lang="en-IN" smtClean="0"/>
              <a:t>01-07-2024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5D97F3E-DD1B-43C8-BC97-43FFEF2B9A91}"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85CBC-856C-4847-80C5-DF3DF8A46A80}" type="datetimeFigureOut">
              <a:rPr lang="en-IN" smtClean="0"/>
              <a:t>01-07-2024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5D97F3E-DD1B-43C8-BC97-43FFEF2B9A91}"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F85CBC-856C-4847-80C5-DF3DF8A46A80}"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5D97F3E-DD1B-43C8-BC97-43FFEF2B9A91}"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F85CBC-856C-4847-80C5-DF3DF8A46A80}"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5D97F3E-DD1B-43C8-BC97-43FFEF2B9A91}"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85CBC-856C-4847-80C5-DF3DF8A46A80}" type="datetimeFigureOut">
              <a:rPr lang="en-IN" smtClean="0"/>
              <a:t>01-07-2024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97F3E-DD1B-43C8-BC97-43FFEF2B9A91}"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338073-58EB-484A-9151-B30042566FDE}"/>
              </a:ext>
            </a:extLst>
          </p:cNvPr>
          <p:cNvSpPr>
            <a:spLocks noGrp="1"/>
          </p:cNvSpPr>
          <p:nvPr>
            <p:ph type="body" sz="quarter" idx="21"/>
          </p:nvPr>
        </p:nvSpPr>
        <p:spPr/>
        <p:txBody>
          <a:bodyPr>
            <a:noAutofit/>
          </a:bodyPr>
          <a:lstStyle/>
          <a:p>
            <a:pPr algn="r"/>
            <a:r>
              <a:rPr lang="en-US" sz="1600" dirty="0"/>
              <a:t> By</a:t>
            </a:r>
          </a:p>
          <a:p>
            <a:pPr algn="r"/>
            <a:r>
              <a:rPr lang="en-US" sz="1600" dirty="0"/>
              <a:t>                                            Department of Psychiatry</a:t>
            </a:r>
          </a:p>
          <a:p>
            <a:pPr algn="r"/>
            <a:r>
              <a:rPr lang="en-US" sz="1600" dirty="0"/>
              <a:t>                                                                SBKS MI &amp; RC</a:t>
            </a:r>
            <a:endParaRPr lang="en-IN" sz="1600" dirty="0"/>
          </a:p>
        </p:txBody>
      </p:sp>
      <p:sp>
        <p:nvSpPr>
          <p:cNvPr id="3" name="Text Placeholder 2">
            <a:extLst>
              <a:ext uri="{FF2B5EF4-FFF2-40B4-BE49-F238E27FC236}">
                <a16:creationId xmlns:a16="http://schemas.microsoft.com/office/drawing/2014/main" id="{67171F9A-805D-41DC-93A6-562088576DAD}"/>
              </a:ext>
            </a:extLst>
          </p:cNvPr>
          <p:cNvSpPr>
            <a:spLocks noGrp="1"/>
          </p:cNvSpPr>
          <p:nvPr>
            <p:ph type="body" sz="half" idx="1"/>
          </p:nvPr>
        </p:nvSpPr>
        <p:spPr/>
        <p:txBody>
          <a:bodyPr>
            <a:normAutofit/>
          </a:bodyPr>
          <a:lstStyle/>
          <a:p>
            <a:pPr algn="ctr"/>
            <a:r>
              <a:rPr lang="en-US" sz="4800" dirty="0"/>
              <a:t>Function of brain lobes and its assessment</a:t>
            </a:r>
            <a:endParaRPr lang="en-IN" sz="4800" dirty="0"/>
          </a:p>
        </p:txBody>
      </p:sp>
    </p:spTree>
    <p:extLst>
      <p:ext uri="{BB962C8B-B14F-4D97-AF65-F5344CB8AC3E}">
        <p14:creationId xmlns:p14="http://schemas.microsoft.com/office/powerpoint/2010/main" val="294998132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8145"/>
            <a:ext cx="10515600" cy="5428818"/>
          </a:xfrm>
        </p:spPr>
        <p:txBody>
          <a:bodyPr>
            <a:normAutofit fontScale="47500" lnSpcReduction="20000"/>
          </a:bodyPr>
          <a:lstStyle/>
          <a:p>
            <a:pPr>
              <a:lnSpc>
                <a:spcPct val="100000"/>
              </a:lnSpc>
              <a:buSzPct val="100000"/>
              <a:buFont typeface="Arial"/>
              <a:defRPr sz="4000">
                <a:latin typeface="Canela Text Regular"/>
                <a:ea typeface="Canela Text Regular"/>
                <a:cs typeface="Canela Text Regular"/>
                <a:sym typeface="Canela Text Regular"/>
              </a:defRPr>
            </a:pPr>
            <a:r>
              <a:rPr lang="en-IN" sz="6000" b="1" u="sng" dirty="0">
                <a:latin typeface="Canela Text Bold"/>
                <a:ea typeface="Canela Text Bold"/>
                <a:cs typeface="Canela Text Bold"/>
                <a:sym typeface="Canela Text Bold"/>
              </a:rPr>
              <a:t>Four principal </a:t>
            </a:r>
            <a:r>
              <a:rPr lang="en-IN" sz="6000" b="1" u="sng" dirty="0" err="1">
                <a:latin typeface="Canela Text Bold"/>
                <a:ea typeface="Canela Text Bold"/>
                <a:cs typeface="Canela Text Bold"/>
                <a:sym typeface="Canela Text Bold"/>
              </a:rPr>
              <a:t>gyri</a:t>
            </a:r>
            <a:r>
              <a:rPr lang="en-IN" sz="6000" b="1" dirty="0"/>
              <a:t> </a:t>
            </a:r>
            <a:r>
              <a:rPr lang="en-IN" sz="6000" dirty="0"/>
              <a:t>in the frontal lobe. </a:t>
            </a:r>
          </a:p>
          <a:p>
            <a:pPr marL="838200" lvl="1">
              <a:lnSpc>
                <a:spcPct val="100000"/>
              </a:lnSpc>
              <a:spcBef>
                <a:spcPts val="1000"/>
              </a:spcBef>
              <a:buSzPct val="100000"/>
              <a:buFont typeface="Arial"/>
              <a:defRPr sz="4000">
                <a:latin typeface="Canela Text Regular"/>
                <a:ea typeface="Canela Text Regular"/>
                <a:cs typeface="Canela Text Regular"/>
                <a:sym typeface="Canela Text Regular"/>
              </a:defRPr>
            </a:pPr>
            <a:r>
              <a:rPr lang="en-IN" sz="6000" dirty="0"/>
              <a:t>The </a:t>
            </a:r>
            <a:r>
              <a:rPr lang="en-IN" sz="6000" dirty="0" err="1">
                <a:latin typeface="Canela Text Bold"/>
                <a:ea typeface="Canela Text Bold"/>
                <a:cs typeface="Canela Text Bold"/>
                <a:sym typeface="Canela Text Bold"/>
              </a:rPr>
              <a:t>precentral</a:t>
            </a:r>
            <a:r>
              <a:rPr lang="en-IN" sz="6000" dirty="0">
                <a:latin typeface="Canela Text Bold"/>
                <a:ea typeface="Canela Text Bold"/>
                <a:cs typeface="Canela Text Bold"/>
                <a:sym typeface="Canela Text Bold"/>
              </a:rPr>
              <a:t> </a:t>
            </a:r>
            <a:r>
              <a:rPr lang="en-IN" sz="6000" dirty="0" err="1">
                <a:latin typeface="Canela Text Bold"/>
                <a:ea typeface="Canela Text Bold"/>
                <a:cs typeface="Canela Text Bold"/>
                <a:sym typeface="Canela Text Bold"/>
              </a:rPr>
              <a:t>gyrus</a:t>
            </a:r>
            <a:r>
              <a:rPr lang="en-IN" sz="6000" dirty="0"/>
              <a:t>, is directly anterior to the central sulcus, running parallel to it and contains the primary motor cortex. </a:t>
            </a:r>
          </a:p>
          <a:p>
            <a:pPr marL="838200" lvl="1">
              <a:lnSpc>
                <a:spcPct val="100000"/>
              </a:lnSpc>
              <a:spcBef>
                <a:spcPts val="1000"/>
              </a:spcBef>
              <a:buSzPct val="100000"/>
              <a:buFont typeface="Arial"/>
              <a:defRPr sz="4000">
                <a:latin typeface="Canela Text Regular"/>
                <a:ea typeface="Canela Text Regular"/>
                <a:cs typeface="Canela Text Regular"/>
                <a:sym typeface="Canela Text Regular"/>
              </a:defRPr>
            </a:pPr>
            <a:r>
              <a:rPr lang="en-IN" sz="6000" dirty="0">
                <a:latin typeface="Canela Text Bold"/>
                <a:ea typeface="Canela Text Bold"/>
                <a:cs typeface="Canela Text Bold"/>
                <a:sym typeface="Canela Text Bold"/>
              </a:rPr>
              <a:t>Three</a:t>
            </a:r>
            <a:r>
              <a:rPr lang="en-IN" sz="6000" dirty="0"/>
              <a:t> </a:t>
            </a:r>
            <a:r>
              <a:rPr lang="en-IN" sz="6000" dirty="0">
                <a:latin typeface="Canela Text Bold"/>
                <a:ea typeface="Canela Text Bold"/>
                <a:cs typeface="Canela Text Bold"/>
                <a:sym typeface="Canela Text Bold"/>
              </a:rPr>
              <a:t>horizontally</a:t>
            </a:r>
            <a:r>
              <a:rPr lang="en-IN" sz="6000" dirty="0"/>
              <a:t> arranged </a:t>
            </a:r>
            <a:r>
              <a:rPr lang="en-IN" sz="6000" dirty="0">
                <a:latin typeface="Canela Text Bold"/>
                <a:ea typeface="Canela Text Bold"/>
                <a:cs typeface="Canela Text Bold"/>
                <a:sym typeface="Canela Text Bold"/>
              </a:rPr>
              <a:t>subsections</a:t>
            </a:r>
            <a:r>
              <a:rPr lang="en-IN" sz="6000" dirty="0"/>
              <a:t> of the frontal </a:t>
            </a:r>
            <a:r>
              <a:rPr lang="en-IN" sz="6000" dirty="0" err="1"/>
              <a:t>gyrus</a:t>
            </a:r>
            <a:r>
              <a:rPr lang="en-IN" sz="6000" dirty="0"/>
              <a:t> are</a:t>
            </a:r>
          </a:p>
          <a:p>
            <a:pPr marL="1219200" lvl="2" indent="0">
              <a:lnSpc>
                <a:spcPct val="100000"/>
              </a:lnSpc>
              <a:spcBef>
                <a:spcPts val="1000"/>
              </a:spcBef>
              <a:buSzPct val="100000"/>
              <a:buNone/>
              <a:defRPr sz="4000">
                <a:latin typeface="Canela Text Regular"/>
                <a:ea typeface="Canela Text Regular"/>
                <a:cs typeface="Canela Text Regular"/>
                <a:sym typeface="Canela Text Regular"/>
              </a:defRPr>
            </a:pPr>
            <a:r>
              <a:rPr lang="en-IN" sz="6000" dirty="0"/>
              <a:t>the </a:t>
            </a:r>
            <a:r>
              <a:rPr lang="en-IN" sz="6000" dirty="0">
                <a:latin typeface="Canela Text Bold"/>
                <a:ea typeface="Canela Text Bold"/>
                <a:cs typeface="Canela Text Bold"/>
                <a:sym typeface="Canela Text Bold"/>
              </a:rPr>
              <a:t>superior</a:t>
            </a:r>
            <a:r>
              <a:rPr lang="en-IN" sz="6000" dirty="0"/>
              <a:t> frontal </a:t>
            </a:r>
            <a:r>
              <a:rPr lang="en-IN" sz="6000" dirty="0" err="1"/>
              <a:t>gyrus</a:t>
            </a:r>
            <a:r>
              <a:rPr lang="en-IN" sz="6000" dirty="0"/>
              <a:t>, </a:t>
            </a:r>
          </a:p>
          <a:p>
            <a:pPr marL="1219200" lvl="2" indent="0">
              <a:lnSpc>
                <a:spcPct val="100000"/>
              </a:lnSpc>
              <a:spcBef>
                <a:spcPts val="1000"/>
              </a:spcBef>
              <a:buSzPct val="100000"/>
              <a:buNone/>
              <a:defRPr sz="4000">
                <a:latin typeface="Canela Text Regular"/>
                <a:ea typeface="Canela Text Regular"/>
                <a:cs typeface="Canela Text Regular"/>
                <a:sym typeface="Canela Text Regular"/>
              </a:defRPr>
            </a:pPr>
            <a:r>
              <a:rPr lang="en-IN" sz="6000" dirty="0"/>
              <a:t>the </a:t>
            </a:r>
            <a:r>
              <a:rPr lang="en-IN" sz="6000" dirty="0">
                <a:latin typeface="Canela Text Bold"/>
                <a:ea typeface="Canela Text Bold"/>
                <a:cs typeface="Canela Text Bold"/>
                <a:sym typeface="Canela Text Bold"/>
              </a:rPr>
              <a:t>middle</a:t>
            </a:r>
            <a:r>
              <a:rPr lang="en-IN" sz="6000" dirty="0"/>
              <a:t> frontal </a:t>
            </a:r>
            <a:r>
              <a:rPr lang="en-IN" sz="6000" dirty="0" err="1"/>
              <a:t>gyrus</a:t>
            </a:r>
            <a:r>
              <a:rPr lang="en-IN" sz="6000" dirty="0"/>
              <a:t>, and </a:t>
            </a:r>
          </a:p>
          <a:p>
            <a:pPr marL="1219200" lvl="2" indent="0">
              <a:lnSpc>
                <a:spcPct val="100000"/>
              </a:lnSpc>
              <a:spcBef>
                <a:spcPts val="1000"/>
              </a:spcBef>
              <a:buSzPct val="100000"/>
              <a:buNone/>
              <a:defRPr sz="4000">
                <a:latin typeface="Canela Text Regular"/>
                <a:ea typeface="Canela Text Regular"/>
                <a:cs typeface="Canela Text Regular"/>
                <a:sym typeface="Canela Text Regular"/>
              </a:defRPr>
            </a:pPr>
            <a:r>
              <a:rPr lang="en-IN" sz="6000" dirty="0"/>
              <a:t>the </a:t>
            </a:r>
            <a:r>
              <a:rPr lang="en-IN" sz="6000" dirty="0">
                <a:latin typeface="Canela Text Bold"/>
                <a:ea typeface="Canela Text Bold"/>
                <a:cs typeface="Canela Text Bold"/>
                <a:sym typeface="Canela Text Bold"/>
              </a:rPr>
              <a:t>inferior</a:t>
            </a:r>
            <a:r>
              <a:rPr lang="en-IN" sz="6000" dirty="0"/>
              <a:t> frontal </a:t>
            </a:r>
            <a:r>
              <a:rPr lang="en-IN" sz="6000" dirty="0" err="1"/>
              <a:t>gyrus</a:t>
            </a:r>
            <a:r>
              <a:rPr lang="en-IN" sz="6000" dirty="0"/>
              <a:t>.</a:t>
            </a:r>
          </a:p>
          <a:p>
            <a:pPr marL="838200" lvl="1">
              <a:lnSpc>
                <a:spcPct val="100000"/>
              </a:lnSpc>
              <a:spcBef>
                <a:spcPts val="1000"/>
              </a:spcBef>
              <a:buSzPct val="100000"/>
              <a:buFont typeface="Arial"/>
              <a:defRPr sz="4000">
                <a:latin typeface="Canela Text Regular"/>
                <a:ea typeface="Canela Text Regular"/>
                <a:cs typeface="Canela Text Regular"/>
                <a:sym typeface="Canela Text Regular"/>
              </a:defRPr>
            </a:pPr>
            <a:r>
              <a:rPr lang="en-IN" sz="6000" dirty="0"/>
              <a:t> The </a:t>
            </a:r>
            <a:r>
              <a:rPr lang="en-IN" sz="6000" dirty="0">
                <a:latin typeface="Canela Text Bold"/>
                <a:ea typeface="Canela Text Bold"/>
                <a:cs typeface="Canela Text Bold"/>
                <a:sym typeface="Canela Text Bold"/>
              </a:rPr>
              <a:t>inferior frontal </a:t>
            </a:r>
            <a:r>
              <a:rPr lang="en-IN" sz="6000" dirty="0" err="1">
                <a:latin typeface="Canela Text Bold"/>
                <a:ea typeface="Canela Text Bold"/>
                <a:cs typeface="Canela Text Bold"/>
                <a:sym typeface="Canela Text Bold"/>
              </a:rPr>
              <a:t>gyrus</a:t>
            </a:r>
            <a:r>
              <a:rPr lang="en-IN" sz="6000" dirty="0"/>
              <a:t> is divided into </a:t>
            </a:r>
            <a:r>
              <a:rPr lang="en-IN" sz="6000" dirty="0">
                <a:latin typeface="Canela Text Bold"/>
                <a:ea typeface="Canela Text Bold"/>
                <a:cs typeface="Canela Text Bold"/>
                <a:sym typeface="Canela Text Bold"/>
              </a:rPr>
              <a:t>three</a:t>
            </a:r>
            <a:r>
              <a:rPr lang="en-IN" sz="6000" dirty="0"/>
              <a:t> parts – </a:t>
            </a:r>
          </a:p>
          <a:p>
            <a:pPr marL="1219200" lvl="2" indent="0">
              <a:lnSpc>
                <a:spcPct val="100000"/>
              </a:lnSpc>
              <a:spcBef>
                <a:spcPts val="1000"/>
              </a:spcBef>
              <a:buSzPct val="100000"/>
              <a:buNone/>
              <a:defRPr sz="4000">
                <a:latin typeface="Canela Text Regular"/>
                <a:ea typeface="Canela Text Regular"/>
                <a:cs typeface="Canela Text Regular"/>
                <a:sym typeface="Canela Text Regular"/>
              </a:defRPr>
            </a:pPr>
            <a:r>
              <a:rPr lang="en-IN" sz="6000" dirty="0"/>
              <a:t>the </a:t>
            </a:r>
            <a:r>
              <a:rPr lang="en-IN" sz="6000" dirty="0">
                <a:latin typeface="Canela Text Bold"/>
                <a:ea typeface="Canela Text Bold"/>
                <a:cs typeface="Canela Text Bold"/>
                <a:sym typeface="Canela Text Bold"/>
              </a:rPr>
              <a:t>orbital</a:t>
            </a:r>
            <a:r>
              <a:rPr lang="en-IN" sz="6000" dirty="0"/>
              <a:t> part, </a:t>
            </a:r>
          </a:p>
          <a:p>
            <a:pPr marL="1219200" lvl="2" indent="0">
              <a:lnSpc>
                <a:spcPct val="100000"/>
              </a:lnSpc>
              <a:spcBef>
                <a:spcPts val="1000"/>
              </a:spcBef>
              <a:buSzPct val="100000"/>
              <a:buNone/>
              <a:defRPr sz="4000">
                <a:latin typeface="Canela Text Regular"/>
                <a:ea typeface="Canela Text Regular"/>
                <a:cs typeface="Canela Text Regular"/>
                <a:sym typeface="Canela Text Regular"/>
              </a:defRPr>
            </a:pPr>
            <a:r>
              <a:rPr lang="en-IN" sz="6000" dirty="0"/>
              <a:t>the </a:t>
            </a:r>
            <a:r>
              <a:rPr lang="en-IN" sz="6000" dirty="0">
                <a:latin typeface="Canela Text Bold"/>
                <a:ea typeface="Canela Text Bold"/>
                <a:cs typeface="Canela Text Bold"/>
                <a:sym typeface="Canela Text Bold"/>
              </a:rPr>
              <a:t>triangular</a:t>
            </a:r>
            <a:r>
              <a:rPr lang="en-IN" sz="6000" dirty="0"/>
              <a:t> part, and </a:t>
            </a:r>
          </a:p>
          <a:p>
            <a:pPr marL="1219200" lvl="2" indent="0">
              <a:lnSpc>
                <a:spcPct val="100000"/>
              </a:lnSpc>
              <a:spcBef>
                <a:spcPts val="1000"/>
              </a:spcBef>
              <a:buSzPct val="100000"/>
              <a:buNone/>
              <a:defRPr sz="4000">
                <a:latin typeface="Canela Text Regular"/>
                <a:ea typeface="Canela Text Regular"/>
                <a:cs typeface="Canela Text Regular"/>
                <a:sym typeface="Canela Text Regular"/>
              </a:defRPr>
            </a:pPr>
            <a:r>
              <a:rPr lang="en-IN" sz="6000" dirty="0"/>
              <a:t>the </a:t>
            </a:r>
            <a:r>
              <a:rPr lang="en-IN" sz="6000" dirty="0" err="1">
                <a:latin typeface="Canela Text Bold"/>
                <a:ea typeface="Canela Text Bold"/>
                <a:cs typeface="Canela Text Bold"/>
                <a:sym typeface="Canela Text Bold"/>
              </a:rPr>
              <a:t>opercular</a:t>
            </a:r>
            <a:r>
              <a:rPr lang="en-IN" sz="6000" dirty="0"/>
              <a:t> part.</a:t>
            </a:r>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9051706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37260"/>
          </a:xfrm>
        </p:spPr>
        <p:txBody>
          <a:bodyPr/>
          <a:lstStyle/>
          <a:p>
            <a:r>
              <a:rPr lang="en-US" b="1" dirty="0" err="1"/>
              <a:t>Kluver</a:t>
            </a:r>
            <a:r>
              <a:rPr lang="en-US" b="1" dirty="0"/>
              <a:t> - </a:t>
            </a:r>
            <a:r>
              <a:rPr lang="en-US" b="1" dirty="0" err="1"/>
              <a:t>Bucy</a:t>
            </a:r>
            <a:r>
              <a:rPr lang="en-US" b="1" dirty="0"/>
              <a:t> Syndrome</a:t>
            </a:r>
            <a:endParaRPr lang="en-IN" b="1" dirty="0"/>
          </a:p>
        </p:txBody>
      </p:sp>
      <p:sp>
        <p:nvSpPr>
          <p:cNvPr id="3" name="Content Placeholder 2"/>
          <p:cNvSpPr>
            <a:spLocks noGrp="1"/>
          </p:cNvSpPr>
          <p:nvPr>
            <p:ph idx="1"/>
          </p:nvPr>
        </p:nvSpPr>
        <p:spPr>
          <a:xfrm>
            <a:off x="838200" y="937260"/>
            <a:ext cx="10515600" cy="5623559"/>
          </a:xfrm>
        </p:spPr>
        <p:txBody>
          <a:bodyPr>
            <a:normAutofit lnSpcReduction="10000"/>
          </a:bodyPr>
          <a:lstStyle/>
          <a:p>
            <a:r>
              <a:rPr lang="en-US" dirty="0"/>
              <a:t>It is due to B/L destruction of the </a:t>
            </a:r>
            <a:r>
              <a:rPr lang="en-US" dirty="0" err="1"/>
              <a:t>amygdaloid</a:t>
            </a:r>
            <a:r>
              <a:rPr lang="en-US" dirty="0"/>
              <a:t> body and inferior temporal cortex. In humans, it was first documented in patients with temporal lobectomy. </a:t>
            </a:r>
          </a:p>
          <a:p>
            <a:r>
              <a:rPr lang="en-US" dirty="0"/>
              <a:t>S/S – a) Visual </a:t>
            </a:r>
            <a:r>
              <a:rPr lang="en-US" dirty="0" err="1"/>
              <a:t>Agnosia</a:t>
            </a:r>
            <a:endParaRPr lang="en-US" dirty="0"/>
          </a:p>
          <a:p>
            <a:pPr marL="0" indent="0">
              <a:buNone/>
            </a:pPr>
            <a:r>
              <a:rPr lang="en-US" dirty="0"/>
              <a:t>b)</a:t>
            </a:r>
            <a:r>
              <a:rPr lang="en-US" b="1" dirty="0"/>
              <a:t>Placidity</a:t>
            </a:r>
            <a:r>
              <a:rPr lang="en-US" dirty="0"/>
              <a:t> (extreme calmness)</a:t>
            </a:r>
          </a:p>
          <a:p>
            <a:pPr marL="0" indent="0">
              <a:buNone/>
            </a:pPr>
            <a:r>
              <a:rPr lang="en-US" dirty="0"/>
              <a:t>c) </a:t>
            </a:r>
            <a:r>
              <a:rPr lang="en-US" dirty="0" err="1"/>
              <a:t>Hypermetamorphosis</a:t>
            </a:r>
            <a:r>
              <a:rPr lang="en-US" dirty="0"/>
              <a:t> (Rapid and Sudden change of ideas)</a:t>
            </a:r>
          </a:p>
          <a:p>
            <a:pPr marL="0" indent="0">
              <a:buNone/>
            </a:pPr>
            <a:r>
              <a:rPr lang="en-US" dirty="0"/>
              <a:t>d) </a:t>
            </a:r>
            <a:r>
              <a:rPr lang="en-US" b="1" dirty="0" err="1"/>
              <a:t>Hyperorality</a:t>
            </a:r>
            <a:endParaRPr lang="en-US" b="1" dirty="0"/>
          </a:p>
          <a:p>
            <a:pPr marL="0" indent="0">
              <a:buNone/>
            </a:pPr>
            <a:r>
              <a:rPr lang="en-US" dirty="0"/>
              <a:t>e) </a:t>
            </a:r>
            <a:r>
              <a:rPr lang="en-US" dirty="0" err="1"/>
              <a:t>Hypersexuality</a:t>
            </a:r>
            <a:endParaRPr lang="en-US" dirty="0"/>
          </a:p>
          <a:p>
            <a:pPr marL="0" indent="0">
              <a:buNone/>
            </a:pPr>
            <a:r>
              <a:rPr lang="en-US" dirty="0"/>
              <a:t>f) Amnesia (anterograde and retrograde)</a:t>
            </a:r>
          </a:p>
          <a:p>
            <a:pPr marL="0" indent="0">
              <a:buNone/>
            </a:pPr>
            <a:r>
              <a:rPr lang="en-US" dirty="0"/>
              <a:t>g) </a:t>
            </a:r>
            <a:r>
              <a:rPr lang="en-US" dirty="0" err="1"/>
              <a:t>Hypoemotionality</a:t>
            </a:r>
            <a:r>
              <a:rPr lang="en-US" dirty="0"/>
              <a:t> </a:t>
            </a:r>
          </a:p>
          <a:p>
            <a:r>
              <a:rPr lang="en-US" dirty="0"/>
              <a:t>Causes – Cerebral trauma, Infections(encephalitis), </a:t>
            </a:r>
            <a:r>
              <a:rPr lang="en-US" dirty="0" err="1"/>
              <a:t>Alzheimers</a:t>
            </a:r>
            <a:r>
              <a:rPr lang="en-US" dirty="0"/>
              <a:t> and other dementias, </a:t>
            </a:r>
            <a:r>
              <a:rPr lang="en-US" dirty="0" err="1"/>
              <a:t>Niemann</a:t>
            </a:r>
            <a:r>
              <a:rPr lang="en-US" dirty="0"/>
              <a:t>-Pick disease, CVA. </a:t>
            </a:r>
            <a:endParaRPr lang="en-IN" dirty="0"/>
          </a:p>
        </p:txBody>
      </p:sp>
      <p:sp>
        <p:nvSpPr>
          <p:cNvPr id="4" name="Footer Placeholder 3"/>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59-88</a:t>
            </a:r>
            <a:endParaRPr lang="en-IN" dirty="0"/>
          </a:p>
        </p:txBody>
      </p:sp>
    </p:spTree>
    <p:extLst>
      <p:ext uri="{BB962C8B-B14F-4D97-AF65-F5344CB8AC3E}">
        <p14:creationId xmlns:p14="http://schemas.microsoft.com/office/powerpoint/2010/main" val="34459558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5"/>
            <a:ext cx="10515600" cy="937895"/>
          </a:xfrm>
        </p:spPr>
        <p:txBody>
          <a:bodyPr/>
          <a:lstStyle/>
          <a:p>
            <a:r>
              <a:rPr lang="en-US" b="1" dirty="0"/>
              <a:t>Wernicke’s Aphasia</a:t>
            </a:r>
            <a:endParaRPr lang="en-IN" b="1" dirty="0"/>
          </a:p>
        </p:txBody>
      </p:sp>
      <p:sp>
        <p:nvSpPr>
          <p:cNvPr id="3" name="Content Placeholder 2"/>
          <p:cNvSpPr>
            <a:spLocks noGrp="1"/>
          </p:cNvSpPr>
          <p:nvPr>
            <p:ph idx="1"/>
          </p:nvPr>
        </p:nvSpPr>
        <p:spPr>
          <a:xfrm>
            <a:off x="838200" y="1120140"/>
            <a:ext cx="10515600" cy="5056823"/>
          </a:xfrm>
        </p:spPr>
        <p:txBody>
          <a:bodyPr/>
          <a:lstStyle/>
          <a:p>
            <a:r>
              <a:rPr lang="en-US" dirty="0"/>
              <a:t>Mainly due to the damage of BA 22 i.e. in auditory processing </a:t>
            </a:r>
          </a:p>
          <a:p>
            <a:r>
              <a:rPr lang="en-US" dirty="0"/>
              <a:t>AKA Fluent/Repetitive/Sensory/Post-</a:t>
            </a:r>
            <a:r>
              <a:rPr lang="en-US" dirty="0" err="1"/>
              <a:t>rolandic</a:t>
            </a:r>
            <a:r>
              <a:rPr lang="en-US" dirty="0"/>
              <a:t> Aphasia</a:t>
            </a:r>
          </a:p>
          <a:p>
            <a:r>
              <a:rPr lang="en-US" dirty="0"/>
              <a:t>S/S –</a:t>
            </a:r>
          </a:p>
          <a:p>
            <a:pPr marL="0" indent="0">
              <a:buNone/>
            </a:pPr>
            <a:r>
              <a:rPr lang="en-US" dirty="0"/>
              <a:t> a) Fluency intact (normal or increased word output k/a LOGORRHEA)</a:t>
            </a:r>
          </a:p>
          <a:p>
            <a:pPr marL="0" indent="0">
              <a:buNone/>
            </a:pPr>
            <a:r>
              <a:rPr lang="en-US" dirty="0"/>
              <a:t>b) Meaningless Speech </a:t>
            </a:r>
          </a:p>
          <a:p>
            <a:pPr marL="0" indent="0">
              <a:buNone/>
            </a:pPr>
            <a:r>
              <a:rPr lang="en-US" dirty="0"/>
              <a:t>c) </a:t>
            </a:r>
            <a:r>
              <a:rPr lang="en-US" dirty="0" err="1"/>
              <a:t>Paraphasias</a:t>
            </a:r>
            <a:r>
              <a:rPr lang="en-US" dirty="0"/>
              <a:t>, neologisms, </a:t>
            </a:r>
            <a:r>
              <a:rPr lang="en-US" dirty="0" err="1"/>
              <a:t>paragrammatism</a:t>
            </a:r>
            <a:r>
              <a:rPr lang="en-US" dirty="0"/>
              <a:t> (Jargon Aphasia)</a:t>
            </a:r>
          </a:p>
          <a:p>
            <a:pPr marL="0" indent="0">
              <a:buNone/>
            </a:pPr>
            <a:r>
              <a:rPr lang="en-US" dirty="0"/>
              <a:t>d) Impaired Comprehension, Repetition, Reading, Naming, Writing,  Insight about aphasia </a:t>
            </a:r>
          </a:p>
          <a:p>
            <a:endParaRPr lang="en-IN" dirty="0"/>
          </a:p>
        </p:txBody>
      </p:sp>
      <p:sp>
        <p:nvSpPr>
          <p:cNvPr id="4" name="Footer Placeholder 3"/>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59-88</a:t>
            </a:r>
            <a:endParaRPr lang="en-IN" dirty="0"/>
          </a:p>
        </p:txBody>
      </p:sp>
    </p:spTree>
    <p:extLst>
      <p:ext uri="{BB962C8B-B14F-4D97-AF65-F5344CB8AC3E}">
        <p14:creationId xmlns:p14="http://schemas.microsoft.com/office/powerpoint/2010/main" val="13855369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34291" y="277813"/>
            <a:ext cx="10654145" cy="5899150"/>
          </a:xfrm>
          <a:prstGeom prst="rect">
            <a:avLst/>
          </a:prstGeom>
        </p:spPr>
      </p:pic>
      <p:sp>
        <p:nvSpPr>
          <p:cNvPr id="2" name="Footer Placeholder 1"/>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12801159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 y="251460"/>
            <a:ext cx="11361420" cy="6286500"/>
          </a:xfrm>
        </p:spPr>
        <p:txBody>
          <a:bodyPr/>
          <a:lstStyle/>
          <a:p>
            <a:pPr marL="0" indent="0">
              <a:buNone/>
            </a:pPr>
            <a:r>
              <a:rPr lang="en-US" b="1" u="sng" dirty="0" err="1"/>
              <a:t>FrontoTemporal</a:t>
            </a:r>
            <a:r>
              <a:rPr lang="en-US" b="1" u="sng" dirty="0"/>
              <a:t> Dementia </a:t>
            </a:r>
            <a:r>
              <a:rPr lang="en-US" dirty="0"/>
              <a:t>– </a:t>
            </a:r>
          </a:p>
          <a:p>
            <a:r>
              <a:rPr lang="en-US" dirty="0"/>
              <a:t>Personality and </a:t>
            </a:r>
            <a:r>
              <a:rPr lang="en-US" dirty="0" err="1"/>
              <a:t>Behavioural</a:t>
            </a:r>
            <a:r>
              <a:rPr lang="en-US" dirty="0"/>
              <a:t> Changes are earlier affected as compared to memory and other cognitive functions. </a:t>
            </a:r>
          </a:p>
          <a:p>
            <a:r>
              <a:rPr lang="en-US" dirty="0"/>
              <a:t>Can be associated with </a:t>
            </a:r>
            <a:r>
              <a:rPr lang="en-US" dirty="0" err="1"/>
              <a:t>Kluver-Bucy</a:t>
            </a:r>
            <a:r>
              <a:rPr lang="en-US" dirty="0"/>
              <a:t> Syndrome </a:t>
            </a:r>
          </a:p>
          <a:p>
            <a:pPr marL="0" indent="0">
              <a:buNone/>
            </a:pPr>
            <a:r>
              <a:rPr lang="en-US" b="1" u="sng" dirty="0"/>
              <a:t>Alzheimer’s Disease – </a:t>
            </a:r>
          </a:p>
          <a:p>
            <a:r>
              <a:rPr lang="en-US" dirty="0"/>
              <a:t>Atrophy in the posterior temporal cortex, parietal and frontal lobe is most prominent. </a:t>
            </a:r>
          </a:p>
          <a:p>
            <a:pPr marL="0" indent="0">
              <a:buNone/>
            </a:pPr>
            <a:r>
              <a:rPr lang="en-US" b="1" u="sng" dirty="0"/>
              <a:t>Temporal Lobe Tumors – </a:t>
            </a:r>
          </a:p>
          <a:p>
            <a:r>
              <a:rPr lang="en-US" dirty="0"/>
              <a:t>May have s/s of slowing, </a:t>
            </a:r>
            <a:r>
              <a:rPr lang="en-US" dirty="0" err="1"/>
              <a:t>aspontaneity</a:t>
            </a:r>
            <a:r>
              <a:rPr lang="en-US" dirty="0"/>
              <a:t>, </a:t>
            </a:r>
            <a:r>
              <a:rPr lang="en-US" dirty="0" err="1"/>
              <a:t>Korsakoff</a:t>
            </a:r>
            <a:r>
              <a:rPr lang="en-US" dirty="0"/>
              <a:t> psychosis, affective disturbances, auditory and visual hallucinations and personality changes </a:t>
            </a:r>
          </a:p>
          <a:p>
            <a:pPr marL="0" indent="0">
              <a:buNone/>
            </a:pPr>
            <a:r>
              <a:rPr lang="en-US" b="1" u="sng" dirty="0"/>
              <a:t>Memory Dysfunction – </a:t>
            </a:r>
          </a:p>
          <a:p>
            <a:r>
              <a:rPr lang="en-US" dirty="0"/>
              <a:t>Left sided – Verbal</a:t>
            </a:r>
          </a:p>
          <a:p>
            <a:r>
              <a:rPr lang="en-US" dirty="0"/>
              <a:t>Right sided – Non-verbal </a:t>
            </a:r>
          </a:p>
          <a:p>
            <a:endParaRPr lang="en-US" dirty="0"/>
          </a:p>
          <a:p>
            <a:pPr marL="0" indent="0">
              <a:buNone/>
            </a:pPr>
            <a:endParaRPr lang="en-IN" dirty="0"/>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59-88</a:t>
            </a:r>
            <a:endParaRPr lang="en-IN" dirty="0"/>
          </a:p>
        </p:txBody>
      </p:sp>
    </p:spTree>
    <p:extLst>
      <p:ext uri="{BB962C8B-B14F-4D97-AF65-F5344CB8AC3E}">
        <p14:creationId xmlns:p14="http://schemas.microsoft.com/office/powerpoint/2010/main" val="28140831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365760"/>
            <a:ext cx="11452860" cy="5811203"/>
          </a:xfrm>
        </p:spPr>
        <p:txBody>
          <a:bodyPr/>
          <a:lstStyle/>
          <a:p>
            <a:pPr marL="0" indent="0">
              <a:buNone/>
            </a:pPr>
            <a:r>
              <a:rPr lang="en-US" b="1" u="sng" dirty="0"/>
              <a:t>Schizophrenia – </a:t>
            </a:r>
          </a:p>
          <a:p>
            <a:r>
              <a:rPr lang="en-US" dirty="0" err="1"/>
              <a:t>Localised</a:t>
            </a:r>
            <a:r>
              <a:rPr lang="en-US" dirty="0"/>
              <a:t> reduction (decreased volume) of gray matter mainly of the left temporal lobe are correlated with disease severity. </a:t>
            </a:r>
          </a:p>
          <a:p>
            <a:r>
              <a:rPr lang="en-US" dirty="0"/>
              <a:t>Decrease in the volume of left posterior superior temporal </a:t>
            </a:r>
            <a:r>
              <a:rPr lang="en-US" dirty="0" err="1"/>
              <a:t>gyrus</a:t>
            </a:r>
            <a:r>
              <a:rPr lang="en-US" dirty="0"/>
              <a:t> is proportional to the severity of thought disorders. </a:t>
            </a:r>
          </a:p>
          <a:p>
            <a:r>
              <a:rPr lang="en-US" dirty="0" err="1"/>
              <a:t>rTMS</a:t>
            </a:r>
            <a:r>
              <a:rPr lang="en-US" dirty="0"/>
              <a:t> (low </a:t>
            </a:r>
            <a:r>
              <a:rPr lang="en-US" dirty="0" err="1"/>
              <a:t>freq</a:t>
            </a:r>
            <a:r>
              <a:rPr lang="en-US" dirty="0"/>
              <a:t>) over </a:t>
            </a:r>
            <a:r>
              <a:rPr lang="en-US" dirty="0" err="1"/>
              <a:t>temporo</a:t>
            </a:r>
            <a:r>
              <a:rPr lang="en-US" dirty="0"/>
              <a:t>-parietal region can be helpful to reduce hallucinations (not FDA approved).</a:t>
            </a:r>
          </a:p>
          <a:p>
            <a:pPr marL="0" indent="0">
              <a:buNone/>
            </a:pPr>
            <a:r>
              <a:rPr lang="en-US" b="1" u="sng" dirty="0"/>
              <a:t>Antisocial Personality disorder – </a:t>
            </a:r>
          </a:p>
          <a:p>
            <a:r>
              <a:rPr lang="en-US" dirty="0" err="1"/>
              <a:t>Decreaase</a:t>
            </a:r>
            <a:r>
              <a:rPr lang="en-US" dirty="0"/>
              <a:t> in the temporal lobe size especially that of amygdala is a/s with impulsive-aggressive acts seen in ASPD.</a:t>
            </a:r>
            <a:endParaRPr lang="en-IN" dirty="0"/>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59-88</a:t>
            </a:r>
            <a:endParaRPr lang="en-IN" dirty="0"/>
          </a:p>
        </p:txBody>
      </p:sp>
    </p:spTree>
    <p:extLst>
      <p:ext uri="{BB962C8B-B14F-4D97-AF65-F5344CB8AC3E}">
        <p14:creationId xmlns:p14="http://schemas.microsoft.com/office/powerpoint/2010/main" val="24065047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Temporal Lobe Syndromes </a:t>
            </a:r>
            <a:endParaRPr lang="en-IN" b="1" dirty="0"/>
          </a:p>
        </p:txBody>
      </p:sp>
      <p:sp>
        <p:nvSpPr>
          <p:cNvPr id="5" name="Content Placeholder 4"/>
          <p:cNvSpPr>
            <a:spLocks noGrp="1"/>
          </p:cNvSpPr>
          <p:nvPr>
            <p:ph sz="half" idx="1"/>
          </p:nvPr>
        </p:nvSpPr>
        <p:spPr/>
        <p:txBody>
          <a:bodyPr/>
          <a:lstStyle/>
          <a:p>
            <a:pPr>
              <a:buFont typeface="Wingdings" panose="05000000000000000000" pitchFamily="2" charset="2"/>
              <a:buChar char="Ø"/>
            </a:pPr>
            <a:r>
              <a:rPr lang="en-US" dirty="0"/>
              <a:t>U/L </a:t>
            </a:r>
            <a:r>
              <a:rPr lang="en-US" dirty="0" err="1"/>
              <a:t>diz</a:t>
            </a:r>
            <a:r>
              <a:rPr lang="en-US" dirty="0"/>
              <a:t> of dominant lobe -  </a:t>
            </a:r>
          </a:p>
          <a:p>
            <a:r>
              <a:rPr lang="en-US" dirty="0"/>
              <a:t>Homonymous upper </a:t>
            </a:r>
            <a:r>
              <a:rPr lang="en-US" dirty="0" err="1"/>
              <a:t>quadrantanopia</a:t>
            </a:r>
            <a:endParaRPr lang="en-US" dirty="0"/>
          </a:p>
          <a:p>
            <a:r>
              <a:rPr lang="en-US" dirty="0"/>
              <a:t>Wernicke’s aphasia</a:t>
            </a:r>
          </a:p>
          <a:p>
            <a:r>
              <a:rPr lang="en-US" dirty="0" err="1"/>
              <a:t>Amusia</a:t>
            </a:r>
            <a:endParaRPr lang="en-US" dirty="0"/>
          </a:p>
          <a:p>
            <a:r>
              <a:rPr lang="en-US" dirty="0"/>
              <a:t>Anomia</a:t>
            </a:r>
          </a:p>
          <a:p>
            <a:r>
              <a:rPr lang="en-US" dirty="0"/>
              <a:t>Visual </a:t>
            </a:r>
            <a:r>
              <a:rPr lang="en-US" dirty="0" err="1"/>
              <a:t>Agnosia</a:t>
            </a:r>
            <a:r>
              <a:rPr lang="en-US" dirty="0"/>
              <a:t> </a:t>
            </a:r>
          </a:p>
          <a:p>
            <a:r>
              <a:rPr lang="en-US" dirty="0"/>
              <a:t>Impairment on tests of visually presented material</a:t>
            </a:r>
            <a:endParaRPr lang="en-IN" dirty="0"/>
          </a:p>
        </p:txBody>
      </p:sp>
      <p:sp>
        <p:nvSpPr>
          <p:cNvPr id="6" name="Content Placeholder 5"/>
          <p:cNvSpPr>
            <a:spLocks noGrp="1"/>
          </p:cNvSpPr>
          <p:nvPr>
            <p:ph sz="half" idx="2"/>
          </p:nvPr>
        </p:nvSpPr>
        <p:spPr/>
        <p:txBody>
          <a:bodyPr/>
          <a:lstStyle/>
          <a:p>
            <a:pPr>
              <a:buFont typeface="Wingdings" panose="05000000000000000000" pitchFamily="2" charset="2"/>
              <a:buChar char="Ø"/>
            </a:pPr>
            <a:r>
              <a:rPr lang="en-US" dirty="0"/>
              <a:t>U/L </a:t>
            </a:r>
            <a:r>
              <a:rPr lang="en-US" dirty="0" err="1"/>
              <a:t>diz</a:t>
            </a:r>
            <a:r>
              <a:rPr lang="en-US" dirty="0"/>
              <a:t> of non-dominant lobe- </a:t>
            </a:r>
          </a:p>
          <a:p>
            <a:r>
              <a:rPr lang="en-US" dirty="0"/>
              <a:t>Homonymous upper </a:t>
            </a:r>
            <a:r>
              <a:rPr lang="en-US" dirty="0" err="1"/>
              <a:t>quadrantanopia</a:t>
            </a:r>
            <a:endParaRPr lang="en-US" dirty="0"/>
          </a:p>
          <a:p>
            <a:r>
              <a:rPr lang="en-US" dirty="0" err="1"/>
              <a:t>Agnosia</a:t>
            </a:r>
            <a:r>
              <a:rPr lang="en-US" dirty="0"/>
              <a:t> for sounds and some qualities of music </a:t>
            </a:r>
          </a:p>
          <a:p>
            <a:r>
              <a:rPr lang="en-US" dirty="0"/>
              <a:t>Impairment on tests of visually presented material</a:t>
            </a:r>
            <a:endParaRPr lang="en-IN" dirty="0"/>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59-88</a:t>
            </a:r>
            <a:endParaRPr lang="en-IN" dirty="0"/>
          </a:p>
        </p:txBody>
      </p:sp>
    </p:spTree>
    <p:extLst>
      <p:ext uri="{BB962C8B-B14F-4D97-AF65-F5344CB8AC3E}">
        <p14:creationId xmlns:p14="http://schemas.microsoft.com/office/powerpoint/2010/main" val="29349244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838200" y="548640"/>
            <a:ext cx="5181600" cy="5628323"/>
          </a:xfrm>
        </p:spPr>
        <p:txBody>
          <a:bodyPr/>
          <a:lstStyle/>
          <a:p>
            <a:pPr>
              <a:buFont typeface="Wingdings" panose="05000000000000000000" pitchFamily="2" charset="2"/>
              <a:buChar char="Ø"/>
            </a:pPr>
            <a:r>
              <a:rPr lang="en-US" dirty="0"/>
              <a:t>Either Lobe – </a:t>
            </a:r>
          </a:p>
          <a:p>
            <a:r>
              <a:rPr lang="en-US" dirty="0"/>
              <a:t>Auditory, Visual, Olfactory and Gustatory hallucinations</a:t>
            </a:r>
          </a:p>
          <a:p>
            <a:r>
              <a:rPr lang="en-US" dirty="0"/>
              <a:t>Dreamy states</a:t>
            </a:r>
          </a:p>
          <a:p>
            <a:r>
              <a:rPr lang="en-US" dirty="0"/>
              <a:t>Emotional and </a:t>
            </a:r>
            <a:r>
              <a:rPr lang="en-US" dirty="0" err="1"/>
              <a:t>behavioural</a:t>
            </a:r>
            <a:r>
              <a:rPr lang="en-US" dirty="0"/>
              <a:t> changes </a:t>
            </a:r>
          </a:p>
          <a:p>
            <a:r>
              <a:rPr lang="en-US" dirty="0"/>
              <a:t>Delirium </a:t>
            </a:r>
          </a:p>
          <a:p>
            <a:r>
              <a:rPr lang="en-US" dirty="0"/>
              <a:t>Disturbance of time Perception </a:t>
            </a:r>
            <a:endParaRPr lang="en-IN" dirty="0"/>
          </a:p>
        </p:txBody>
      </p:sp>
      <p:sp>
        <p:nvSpPr>
          <p:cNvPr id="9" name="Content Placeholder 8"/>
          <p:cNvSpPr>
            <a:spLocks noGrp="1"/>
          </p:cNvSpPr>
          <p:nvPr>
            <p:ph sz="half" idx="2"/>
          </p:nvPr>
        </p:nvSpPr>
        <p:spPr>
          <a:xfrm>
            <a:off x="6172200" y="548640"/>
            <a:ext cx="5181600" cy="5628323"/>
          </a:xfrm>
        </p:spPr>
        <p:txBody>
          <a:bodyPr/>
          <a:lstStyle/>
          <a:p>
            <a:pPr>
              <a:buFont typeface="Wingdings" panose="05000000000000000000" pitchFamily="2" charset="2"/>
              <a:buChar char="Ø"/>
            </a:pPr>
            <a:r>
              <a:rPr lang="en-US" dirty="0"/>
              <a:t>B/L </a:t>
            </a:r>
            <a:r>
              <a:rPr lang="en-US" dirty="0" err="1"/>
              <a:t>diz</a:t>
            </a:r>
            <a:r>
              <a:rPr lang="en-US" dirty="0"/>
              <a:t> – </a:t>
            </a:r>
          </a:p>
          <a:p>
            <a:r>
              <a:rPr lang="en-US" dirty="0" err="1"/>
              <a:t>Korsakoff</a:t>
            </a:r>
            <a:r>
              <a:rPr lang="en-US" dirty="0"/>
              <a:t> Amnesic defect</a:t>
            </a:r>
          </a:p>
          <a:p>
            <a:r>
              <a:rPr lang="en-US" dirty="0"/>
              <a:t>Apathy and Placidity</a:t>
            </a:r>
          </a:p>
          <a:p>
            <a:r>
              <a:rPr lang="en-US" dirty="0" err="1"/>
              <a:t>Kluver</a:t>
            </a:r>
            <a:r>
              <a:rPr lang="en-US" dirty="0"/>
              <a:t> </a:t>
            </a:r>
            <a:r>
              <a:rPr lang="en-US" dirty="0" err="1"/>
              <a:t>Bucy</a:t>
            </a:r>
            <a:r>
              <a:rPr lang="en-US" dirty="0"/>
              <a:t> Syndrome</a:t>
            </a:r>
            <a:endParaRPr lang="en-IN" dirty="0"/>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59-88</a:t>
            </a:r>
            <a:endParaRPr lang="en-IN" dirty="0"/>
          </a:p>
        </p:txBody>
      </p:sp>
    </p:spTree>
    <p:extLst>
      <p:ext uri="{BB962C8B-B14F-4D97-AF65-F5344CB8AC3E}">
        <p14:creationId xmlns:p14="http://schemas.microsoft.com/office/powerpoint/2010/main" val="10962585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35575"/>
          </a:xfrm>
        </p:spPr>
        <p:txBody>
          <a:bodyPr>
            <a:normAutofit/>
          </a:bodyPr>
          <a:lstStyle/>
          <a:p>
            <a:pPr algn="ctr"/>
            <a:r>
              <a:rPr lang="en-US" sz="8000" dirty="0"/>
              <a:t>THANK YOU </a:t>
            </a:r>
            <a:endParaRPr lang="en-IN" sz="8000" dirty="0"/>
          </a:p>
        </p:txBody>
      </p:sp>
      <p:sp>
        <p:nvSpPr>
          <p:cNvPr id="3" name="Footer Placeholder 2"/>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2633054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ontal lobe | Radiology Reference Article | Radiopaedia.or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5672" y="0"/>
            <a:ext cx="8118763" cy="671945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1627569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t>Functional areas in the frontal lobe</a:t>
            </a:r>
            <a:endParaRPr lang="en-IN" dirty="0"/>
          </a:p>
        </p:txBody>
      </p:sp>
      <p:sp>
        <p:nvSpPr>
          <p:cNvPr id="3" name="Content Placeholder 2"/>
          <p:cNvSpPr>
            <a:spLocks noGrp="1"/>
          </p:cNvSpPr>
          <p:nvPr>
            <p:ph idx="1"/>
          </p:nvPr>
        </p:nvSpPr>
        <p:spPr/>
        <p:txBody>
          <a:bodyPr/>
          <a:lstStyle/>
          <a:p>
            <a:r>
              <a:rPr lang="en-US" dirty="0"/>
              <a:t>Primary Motor Cortex (Area 4)                                           </a:t>
            </a:r>
          </a:p>
          <a:p>
            <a:r>
              <a:rPr lang="en-US" dirty="0"/>
              <a:t>Premotor Cortex (Area 6)</a:t>
            </a:r>
          </a:p>
          <a:p>
            <a:r>
              <a:rPr lang="en-US" dirty="0"/>
              <a:t>Supplementary Motor Area (Medial BA 6)</a:t>
            </a:r>
          </a:p>
          <a:p>
            <a:r>
              <a:rPr lang="en-US" dirty="0"/>
              <a:t>Frontal Eye Fields (Area 8)</a:t>
            </a:r>
          </a:p>
          <a:p>
            <a:r>
              <a:rPr lang="en-US" dirty="0"/>
              <a:t>Dorsolateral Pre Frontal Cortex </a:t>
            </a:r>
            <a:r>
              <a:rPr lang="en-US" sz="2400" dirty="0"/>
              <a:t>(Area 9,10,46</a:t>
            </a:r>
            <a:r>
              <a:rPr lang="en-US" dirty="0"/>
              <a:t>)</a:t>
            </a:r>
          </a:p>
          <a:p>
            <a:r>
              <a:rPr lang="en-US" dirty="0"/>
              <a:t>Orbitofrontal Cortex (Area 10,11)</a:t>
            </a:r>
          </a:p>
          <a:p>
            <a:endParaRPr lang="en-IN" dirty="0"/>
          </a:p>
        </p:txBody>
      </p:sp>
      <p:pic>
        <p:nvPicPr>
          <p:cNvPr id="4" name="Picture 3"/>
          <p:cNvPicPr>
            <a:picLocks noChangeAspect="1"/>
          </p:cNvPicPr>
          <p:nvPr/>
        </p:nvPicPr>
        <p:blipFill>
          <a:blip r:embed="rId2"/>
          <a:stretch>
            <a:fillRect/>
          </a:stretch>
        </p:blipFill>
        <p:spPr>
          <a:xfrm>
            <a:off x="7485823" y="1439229"/>
            <a:ext cx="4706177" cy="3201352"/>
          </a:xfrm>
          <a:prstGeom prst="rect">
            <a:avLst/>
          </a:prstGeom>
        </p:spPr>
      </p:pic>
      <p:sp>
        <p:nvSpPr>
          <p:cNvPr id="5" name="Footer Placeholder 4"/>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627135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8620"/>
            <a:ext cx="10515600" cy="5788343"/>
          </a:xfrm>
        </p:spPr>
        <p:txBody>
          <a:bodyPr>
            <a:normAutofit/>
          </a:bodyPr>
          <a:lstStyle/>
          <a:p>
            <a:pPr marL="0" indent="0">
              <a:buNone/>
            </a:pPr>
            <a:r>
              <a:rPr lang="en-IN" b="1" u="sng" dirty="0"/>
              <a:t>Primary motor area (area 4 of </a:t>
            </a:r>
            <a:r>
              <a:rPr lang="en-IN" b="1" u="sng" dirty="0" err="1"/>
              <a:t>Brodmann</a:t>
            </a:r>
            <a:r>
              <a:rPr lang="en-IN" b="1" u="sng" dirty="0"/>
              <a:t>)</a:t>
            </a:r>
            <a:endParaRPr lang="en-IN" dirty="0"/>
          </a:p>
          <a:p>
            <a:r>
              <a:rPr lang="en-IN" dirty="0"/>
              <a:t>Located in the </a:t>
            </a:r>
            <a:r>
              <a:rPr lang="en-IN" dirty="0" err="1"/>
              <a:t>Precentral</a:t>
            </a:r>
            <a:r>
              <a:rPr lang="en-IN" dirty="0"/>
              <a:t> </a:t>
            </a:r>
            <a:r>
              <a:rPr lang="en-IN" dirty="0" err="1"/>
              <a:t>Gyrus</a:t>
            </a:r>
            <a:r>
              <a:rPr lang="en-IN" dirty="0"/>
              <a:t>.      </a:t>
            </a:r>
          </a:p>
          <a:p>
            <a:r>
              <a:rPr lang="en-IN" dirty="0">
                <a:sym typeface="Wingdings" panose="05000000000000000000" pitchFamily="2" charset="2"/>
              </a:rPr>
              <a:t>C</a:t>
            </a:r>
            <a:r>
              <a:rPr lang="en-IN" dirty="0"/>
              <a:t>ontains large pyramidal cells (of Betz).</a:t>
            </a:r>
          </a:p>
          <a:p>
            <a:r>
              <a:rPr lang="en-US" dirty="0"/>
              <a:t>Receives inputs from thalamus, basal ganglia, premotor area and sensory cortex</a:t>
            </a:r>
          </a:p>
          <a:p>
            <a:r>
              <a:rPr lang="en-US" dirty="0"/>
              <a:t>Send the output of motor </a:t>
            </a:r>
            <a:r>
              <a:rPr lang="en-US" dirty="0" err="1"/>
              <a:t>fibres</a:t>
            </a:r>
            <a:r>
              <a:rPr lang="en-US" dirty="0"/>
              <a:t> to the brainstem and the spinal cord</a:t>
            </a:r>
            <a:endParaRPr lang="en-IN" dirty="0"/>
          </a:p>
          <a:p>
            <a:pPr algn="just"/>
            <a:r>
              <a:rPr lang="en-IN" dirty="0"/>
              <a:t> </a:t>
            </a:r>
            <a:r>
              <a:rPr lang="en-IN" dirty="0">
                <a:sym typeface="Wingdings" panose="05000000000000000000" pitchFamily="2" charset="2"/>
              </a:rPr>
              <a:t>S</a:t>
            </a:r>
            <a:r>
              <a:rPr lang="en-IN" dirty="0"/>
              <a:t>timulation of primary motor area produces contraction of muscles of  opposite half of the body.  </a:t>
            </a:r>
          </a:p>
          <a:p>
            <a:pPr algn="just"/>
            <a:r>
              <a:rPr lang="en-IN" dirty="0"/>
              <a:t>B/L control of the muscles of the upper part of the face, tongue (</a:t>
            </a:r>
            <a:r>
              <a:rPr lang="en-IN" dirty="0" err="1"/>
              <a:t>genio-glossus</a:t>
            </a:r>
            <a:r>
              <a:rPr lang="en-IN" dirty="0"/>
              <a:t>), mandible, larynx, pharynx and axial musculature. </a:t>
            </a:r>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2249831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0060"/>
            <a:ext cx="10515600" cy="5696903"/>
          </a:xfrm>
        </p:spPr>
        <p:txBody>
          <a:bodyPr>
            <a:normAutofit fontScale="92500" lnSpcReduction="20000"/>
          </a:bodyPr>
          <a:lstStyle/>
          <a:p>
            <a:r>
              <a:rPr lang="en-US" dirty="0"/>
              <a:t>Lesions will include increased/decreased </a:t>
            </a:r>
            <a:r>
              <a:rPr lang="en-US" i="1" dirty="0"/>
              <a:t>tone</a:t>
            </a:r>
            <a:r>
              <a:rPr lang="en-US" dirty="0"/>
              <a:t> of the muscles, decreased </a:t>
            </a:r>
            <a:r>
              <a:rPr lang="en-US" i="1" dirty="0"/>
              <a:t>power</a:t>
            </a:r>
            <a:r>
              <a:rPr lang="en-US" dirty="0"/>
              <a:t> of the muscles and decreased </a:t>
            </a:r>
            <a:r>
              <a:rPr lang="en-US" i="1" dirty="0"/>
              <a:t>fine motor sensation </a:t>
            </a:r>
            <a:r>
              <a:rPr lang="en-US" dirty="0"/>
              <a:t>on the contralateral side. </a:t>
            </a:r>
          </a:p>
          <a:p>
            <a:r>
              <a:rPr lang="en-US" dirty="0"/>
              <a:t>Bedside tests – </a:t>
            </a:r>
          </a:p>
          <a:p>
            <a:pPr marL="514350" indent="-514350">
              <a:buAutoNum type="alphaLcParenR"/>
            </a:pPr>
            <a:r>
              <a:rPr lang="en-US" b="1" dirty="0"/>
              <a:t>Motor Strength of Hand Grip </a:t>
            </a:r>
            <a:r>
              <a:rPr lang="en-US" dirty="0"/>
              <a:t>– Strength should be roughly equal with greater strength on the dominant side. It should be difficult for the examiner to free his/her fingers. </a:t>
            </a:r>
          </a:p>
          <a:p>
            <a:pPr marL="0" indent="0">
              <a:buNone/>
            </a:pPr>
            <a:endParaRPr lang="en-US" dirty="0"/>
          </a:p>
          <a:p>
            <a:pPr marL="0" indent="0">
              <a:buNone/>
            </a:pPr>
            <a:endParaRPr lang="en-US" dirty="0"/>
          </a:p>
          <a:p>
            <a:pPr marL="0" indent="0">
              <a:buNone/>
            </a:pPr>
            <a:r>
              <a:rPr lang="en-US" b="1" dirty="0"/>
              <a:t>b) Motor Speed (Finger Tapping) </a:t>
            </a:r>
            <a:r>
              <a:rPr lang="en-US" dirty="0"/>
              <a:t>– It is a useful test but does not discriminate from the premotor cortex.</a:t>
            </a:r>
          </a:p>
          <a:p>
            <a:pPr marL="0" indent="0">
              <a:buNone/>
            </a:pPr>
            <a:endParaRPr lang="en-US" dirty="0"/>
          </a:p>
          <a:p>
            <a:r>
              <a:rPr lang="en-US" dirty="0"/>
              <a:t>Diagnostically, poor performances suggest local lesions such as vascular or neoplastic pathology or a generalized lesion such as a degenerative disease after ruling out peripheral nerve lesion.</a:t>
            </a:r>
            <a:endParaRPr lang="en-IN" dirty="0"/>
          </a:p>
        </p:txBody>
      </p:sp>
      <p:pic>
        <p:nvPicPr>
          <p:cNvPr id="2" name="Picture 1"/>
          <p:cNvPicPr>
            <a:picLocks noChangeAspect="1"/>
          </p:cNvPicPr>
          <p:nvPr/>
        </p:nvPicPr>
        <p:blipFill>
          <a:blip r:embed="rId2"/>
          <a:stretch>
            <a:fillRect/>
          </a:stretch>
        </p:blipFill>
        <p:spPr>
          <a:xfrm>
            <a:off x="7218218" y="2473507"/>
            <a:ext cx="3659184" cy="1073257"/>
          </a:xfrm>
          <a:prstGeom prst="rect">
            <a:avLst/>
          </a:prstGeom>
        </p:spPr>
      </p:pic>
      <p:sp>
        <p:nvSpPr>
          <p:cNvPr id="4" name="Footer Placeholder 3"/>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2434752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020" y="365760"/>
            <a:ext cx="11254740" cy="5788343"/>
          </a:xfrm>
        </p:spPr>
        <p:txBody>
          <a:bodyPr/>
          <a:lstStyle/>
          <a:p>
            <a:r>
              <a:rPr lang="en-US" dirty="0"/>
              <a:t>Bedside Test – </a:t>
            </a:r>
          </a:p>
          <a:p>
            <a:pPr marL="514350" indent="-514350">
              <a:buAutoNum type="alphaLcParenR"/>
            </a:pPr>
            <a:r>
              <a:rPr lang="en-US" dirty="0"/>
              <a:t>Ask the patient to follow the movement of a finger from left to right and up and down.</a:t>
            </a:r>
          </a:p>
          <a:p>
            <a:pPr marL="514350" indent="-514350">
              <a:buAutoNum type="alphaLcParenR"/>
            </a:pPr>
            <a:r>
              <a:rPr lang="en-US" dirty="0"/>
              <a:t>Ask the patient to look from left to right, up and down (with no finger to follow).</a:t>
            </a:r>
          </a:p>
          <a:p>
            <a:pPr marL="0" indent="0">
              <a:buNone/>
            </a:pPr>
            <a:r>
              <a:rPr lang="en-US" dirty="0"/>
              <a:t>Note for inability to move or any jerky movement.</a:t>
            </a:r>
            <a:endParaRPr lang="en-IN" dirty="0"/>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1094199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1480"/>
            <a:ext cx="10515600" cy="5765483"/>
          </a:xfrm>
        </p:spPr>
        <p:txBody>
          <a:bodyPr>
            <a:normAutofit lnSpcReduction="10000"/>
          </a:bodyPr>
          <a:lstStyle/>
          <a:p>
            <a:pPr marL="0" indent="0">
              <a:buNone/>
            </a:pPr>
            <a:r>
              <a:rPr lang="en-US" b="1" u="sng" dirty="0"/>
              <a:t>Premotor Area (</a:t>
            </a:r>
            <a:r>
              <a:rPr lang="en-US" b="1" u="sng" dirty="0" err="1"/>
              <a:t>Brodmann</a:t>
            </a:r>
            <a:r>
              <a:rPr lang="en-US" b="1" u="sng" dirty="0"/>
              <a:t> area 6) : </a:t>
            </a:r>
          </a:p>
          <a:p>
            <a:r>
              <a:rPr lang="en-US" dirty="0"/>
              <a:t>It stores motor </a:t>
            </a:r>
            <a:r>
              <a:rPr lang="en-US" dirty="0" err="1"/>
              <a:t>programmes</a:t>
            </a:r>
            <a:r>
              <a:rPr lang="en-US" dirty="0"/>
              <a:t> and controls coarse postural movements.</a:t>
            </a:r>
          </a:p>
          <a:p>
            <a:r>
              <a:rPr lang="en-US" dirty="0"/>
              <a:t>It receives its inputs from Thalamus, Basal Ganglia, Sensory Cortex and </a:t>
            </a:r>
            <a:r>
              <a:rPr lang="en-US" dirty="0" err="1"/>
              <a:t>suplementary</a:t>
            </a:r>
            <a:r>
              <a:rPr lang="en-US" dirty="0"/>
              <a:t> motor cortex and gives output to the Primary motor area. </a:t>
            </a:r>
          </a:p>
          <a:p>
            <a:r>
              <a:rPr lang="en-US" dirty="0"/>
              <a:t>Lesion in this area will lead to weakness in proximal muscles on the C/L side.</a:t>
            </a:r>
          </a:p>
          <a:p>
            <a:r>
              <a:rPr lang="en-US" dirty="0"/>
              <a:t>Bedside tests – </a:t>
            </a:r>
          </a:p>
          <a:p>
            <a:pPr marL="514350" indent="-514350">
              <a:buAutoNum type="alphaLcParenR"/>
            </a:pPr>
            <a:r>
              <a:rPr lang="en-US" i="1" dirty="0"/>
              <a:t>Sensorimotor abilities </a:t>
            </a:r>
            <a:r>
              <a:rPr lang="en-US" dirty="0"/>
              <a:t>are tested by asking the patient to touch each finger to the thumb in succession as rapidly as possible. Watch for speed and dexterity.</a:t>
            </a:r>
          </a:p>
          <a:p>
            <a:pPr marL="514350" indent="-514350">
              <a:buAutoNum type="alphaLcParenR"/>
            </a:pPr>
            <a:r>
              <a:rPr lang="en-US" i="1" dirty="0"/>
              <a:t>Apraxia</a:t>
            </a:r>
            <a:r>
              <a:rPr lang="en-US" dirty="0"/>
              <a:t> can be tested by asking the patient to “blow a kiss” and to demonstrate the use of a shovel.</a:t>
            </a:r>
          </a:p>
          <a:p>
            <a:endParaRPr lang="en-IN" dirty="0"/>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448602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1480"/>
            <a:ext cx="10515600" cy="5765483"/>
          </a:xfrm>
        </p:spPr>
        <p:txBody>
          <a:bodyPr/>
          <a:lstStyle/>
          <a:p>
            <a:pPr marL="0" indent="0">
              <a:buNone/>
            </a:pPr>
            <a:r>
              <a:rPr lang="en-US" b="1" u="sng" dirty="0"/>
              <a:t>Supplementary Motor Area (Medial </a:t>
            </a:r>
            <a:r>
              <a:rPr lang="en-US" b="1" u="sng" dirty="0" err="1"/>
              <a:t>Brodmann</a:t>
            </a:r>
            <a:r>
              <a:rPr lang="en-US" b="1" u="sng" dirty="0"/>
              <a:t> Area 6) : </a:t>
            </a:r>
          </a:p>
          <a:p>
            <a:r>
              <a:rPr lang="en-US" dirty="0"/>
              <a:t>It gets its inputs from cingulate </a:t>
            </a:r>
            <a:r>
              <a:rPr lang="en-US" dirty="0" err="1"/>
              <a:t>gyrus</a:t>
            </a:r>
            <a:r>
              <a:rPr lang="en-US" dirty="0"/>
              <a:t>, thalamus, sensory cortex and prefrontal cortex.</a:t>
            </a:r>
          </a:p>
          <a:p>
            <a:r>
              <a:rPr lang="en-US" dirty="0"/>
              <a:t>It sends output to the premotor cortex and primary motor cortex.</a:t>
            </a:r>
          </a:p>
          <a:p>
            <a:r>
              <a:rPr lang="en-US" dirty="0"/>
              <a:t>Its function is the intentional perception of movement and procedural memory. </a:t>
            </a:r>
          </a:p>
          <a:p>
            <a:r>
              <a:rPr lang="en-US" dirty="0"/>
              <a:t>Lesions will include </a:t>
            </a:r>
            <a:r>
              <a:rPr lang="en-US" dirty="0" err="1"/>
              <a:t>Mutism</a:t>
            </a:r>
            <a:r>
              <a:rPr lang="en-US" dirty="0"/>
              <a:t> and </a:t>
            </a:r>
            <a:r>
              <a:rPr lang="en-US" dirty="0" err="1"/>
              <a:t>Akinesia</a:t>
            </a:r>
            <a:r>
              <a:rPr lang="en-US" dirty="0"/>
              <a:t>. </a:t>
            </a:r>
          </a:p>
          <a:p>
            <a:pPr marL="0" indent="0">
              <a:buNone/>
            </a:pPr>
            <a:endParaRPr lang="en-US" dirty="0"/>
          </a:p>
          <a:p>
            <a:endParaRPr lang="en-IN" dirty="0"/>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939800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4909"/>
            <a:ext cx="10515600" cy="5692054"/>
          </a:xfrm>
        </p:spPr>
        <p:txBody>
          <a:bodyPr/>
          <a:lstStyle/>
          <a:p>
            <a:pPr marL="0" indent="0">
              <a:buNone/>
            </a:pPr>
            <a:r>
              <a:rPr lang="en-IN" b="1" u="sng" dirty="0"/>
              <a:t>Frontal eye field (area 8 of </a:t>
            </a:r>
            <a:r>
              <a:rPr lang="en-IN" b="1" u="sng" dirty="0" err="1"/>
              <a:t>Brodmann</a:t>
            </a:r>
            <a:r>
              <a:rPr lang="en-IN" b="1" u="sng" dirty="0"/>
              <a:t>) </a:t>
            </a:r>
          </a:p>
          <a:p>
            <a:pPr marL="571500" indent="-571500"/>
            <a:r>
              <a:rPr lang="en-IN" dirty="0"/>
              <a:t>Stimulation of this region causes deviation of both the eyes especially to the opposite side. (saccadic eye movements)</a:t>
            </a:r>
          </a:p>
          <a:p>
            <a:pPr marL="571500" indent="-571500"/>
            <a:r>
              <a:rPr lang="en-US" dirty="0"/>
              <a:t>It receives inputs from the parietal and temporal cortex and gives outputs to caudate nucleus, superior </a:t>
            </a:r>
            <a:r>
              <a:rPr lang="en-US" dirty="0" err="1"/>
              <a:t>colliculus</a:t>
            </a:r>
            <a:r>
              <a:rPr lang="en-US" dirty="0"/>
              <a:t> and PPRF. </a:t>
            </a:r>
            <a:endParaRPr lang="en-IN" dirty="0"/>
          </a:p>
          <a:p>
            <a:pPr marL="571500" indent="-571500"/>
            <a:r>
              <a:rPr lang="en-IN" dirty="0"/>
              <a:t>Lesions of the frontal eye field of one hemisphere cause the two eyes to deviate to the side of lesion if it’s a destructive lesion and towards the opposite side if its an irritating lesion and an inability to turn the eyes to the opposite side. </a:t>
            </a:r>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1524282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02326" y="331788"/>
            <a:ext cx="9573491" cy="6179848"/>
          </a:xfrm>
          <a:prstGeom prst="rect">
            <a:avLst/>
          </a:prstGeom>
        </p:spPr>
      </p:pic>
      <p:sp>
        <p:nvSpPr>
          <p:cNvPr id="2" name="Footer Placeholder 1"/>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2949786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Screenshot 2020-09-10 at 10.19.16 AM.png" descr="Screenshot 2020-09-10 at 10.19.16 AM.png"/>
          <p:cNvPicPr>
            <a:picLocks noChangeAspect="1"/>
          </p:cNvPicPr>
          <p:nvPr/>
        </p:nvPicPr>
        <p:blipFill>
          <a:blip r:embed="rId2"/>
          <a:stretch>
            <a:fillRect/>
          </a:stretch>
        </p:blipFill>
        <p:spPr>
          <a:xfrm>
            <a:off x="242866" y="1185883"/>
            <a:ext cx="11706269" cy="4486235"/>
          </a:xfrm>
          <a:prstGeom prst="rect">
            <a:avLst/>
          </a:prstGeom>
          <a:ln w="12700">
            <a:miter lim="400000"/>
          </a:ln>
        </p:spPr>
      </p:pic>
      <p:sp>
        <p:nvSpPr>
          <p:cNvPr id="171" name="Textbook of Clinical Neuroanatomy, by Vishram Singh"/>
          <p:cNvSpPr txBox="1"/>
          <p:nvPr/>
        </p:nvSpPr>
        <p:spPr>
          <a:xfrm>
            <a:off x="6546828" y="6400934"/>
            <a:ext cx="4890185" cy="32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3500">
                <a:latin typeface="Canela Text Regular"/>
                <a:ea typeface="Canela Text Regular"/>
                <a:cs typeface="Canela Text Regular"/>
                <a:sym typeface="Canela Text Regular"/>
              </a:defRPr>
            </a:lvl1pPr>
          </a:lstStyle>
          <a:p>
            <a:r>
              <a:rPr sz="1750"/>
              <a:t>Textbook of Clinical Neuroanatomy, by Vishram Singh</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3236"/>
            <a:ext cx="10515600" cy="5913727"/>
          </a:xfrm>
        </p:spPr>
        <p:txBody>
          <a:bodyPr>
            <a:normAutofit/>
          </a:bodyPr>
          <a:lstStyle/>
          <a:p>
            <a:pPr marL="0" indent="0">
              <a:buNone/>
            </a:pPr>
            <a:r>
              <a:rPr lang="en-IN" b="1" u="sng" dirty="0"/>
              <a:t>Motor speech area of </a:t>
            </a:r>
            <a:r>
              <a:rPr lang="en-IN" b="1" u="sng" dirty="0" err="1"/>
              <a:t>Broca</a:t>
            </a:r>
            <a:r>
              <a:rPr lang="en-IN" b="1" u="sng" dirty="0"/>
              <a:t> (areas 44 &amp; 45 of </a:t>
            </a:r>
            <a:r>
              <a:rPr lang="en-IN" b="1" u="sng" dirty="0" err="1"/>
              <a:t>Brodmann</a:t>
            </a:r>
            <a:r>
              <a:rPr lang="en-IN" b="1" u="sng" dirty="0"/>
              <a:t>)</a:t>
            </a:r>
          </a:p>
          <a:p>
            <a:r>
              <a:rPr lang="en-IN" dirty="0"/>
              <a:t>Located in the pars </a:t>
            </a:r>
            <a:r>
              <a:rPr lang="en-IN" dirty="0" err="1"/>
              <a:t>triangularis</a:t>
            </a:r>
            <a:r>
              <a:rPr lang="en-IN" dirty="0"/>
              <a:t> (area 45) and pars </a:t>
            </a:r>
            <a:r>
              <a:rPr lang="en-IN" dirty="0" err="1"/>
              <a:t>opercularis</a:t>
            </a:r>
            <a:r>
              <a:rPr lang="en-IN" dirty="0"/>
              <a:t> (area 44) of inferior frontal </a:t>
            </a:r>
            <a:r>
              <a:rPr lang="en-IN" dirty="0" err="1"/>
              <a:t>gyrus</a:t>
            </a:r>
            <a:r>
              <a:rPr lang="en-IN" dirty="0"/>
              <a:t> of frontal lobe of left hemisphere (dominant hemisphere) in most of the individuals, and the persons are right handed.</a:t>
            </a:r>
          </a:p>
          <a:p>
            <a:r>
              <a:rPr lang="en-IN" dirty="0" err="1"/>
              <a:t>Broca's</a:t>
            </a:r>
            <a:r>
              <a:rPr lang="en-IN" dirty="0"/>
              <a:t> area is responsible for the production of expressive speech/vocalization. It brings the formation of words by its connections with the adjacent primary motor area, which in turn stimulate the muscles of the larynx, mouth, tongue, soft palate, and the respiratory muscles.</a:t>
            </a:r>
          </a:p>
          <a:p>
            <a:r>
              <a:rPr lang="en-IN" dirty="0"/>
              <a:t>Lesions of motor speech area of </a:t>
            </a:r>
            <a:r>
              <a:rPr lang="en-IN" dirty="0" err="1"/>
              <a:t>Broca</a:t>
            </a:r>
            <a:r>
              <a:rPr lang="en-IN" dirty="0"/>
              <a:t> : loss of ability to produce speech k/a Expressive aphasia (also called motor aphasia).</a:t>
            </a:r>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2970063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normAutofit fontScale="92500" lnSpcReduction="10000"/>
          </a:bodyPr>
          <a:lstStyle/>
          <a:p>
            <a:pPr marL="0" indent="0">
              <a:buNone/>
            </a:pPr>
            <a:r>
              <a:rPr lang="en-IN" b="1" u="sng" dirty="0"/>
              <a:t>Prefrontal area :</a:t>
            </a:r>
          </a:p>
          <a:p>
            <a:pPr marL="571500" indent="-571500"/>
            <a:r>
              <a:rPr lang="en-IN" dirty="0"/>
              <a:t>Concerned with the individual's personality. </a:t>
            </a:r>
          </a:p>
          <a:p>
            <a:pPr marL="571500" indent="-571500"/>
            <a:r>
              <a:rPr lang="en-IN" dirty="0"/>
              <a:t>Exerts its influence in determining the initiative and judgement of an individual. </a:t>
            </a:r>
          </a:p>
          <a:p>
            <a:pPr marL="571500" indent="-571500"/>
            <a:r>
              <a:rPr lang="en-IN" dirty="0"/>
              <a:t>concerned with depth of emotions, social, moral and ethical awareness, concentration, orientation, and foresightedness. </a:t>
            </a:r>
          </a:p>
          <a:p>
            <a:pPr marL="571500" indent="-571500"/>
            <a:r>
              <a:rPr lang="en-IN" dirty="0"/>
              <a:t>associating experiences that are necessary for the production of abstract ideas.</a:t>
            </a:r>
          </a:p>
          <a:p>
            <a:r>
              <a:rPr lang="en-IN" u="sng" dirty="0"/>
              <a:t>Clinical Correlation</a:t>
            </a:r>
            <a:r>
              <a:rPr lang="en-IN" dirty="0"/>
              <a:t>:</a:t>
            </a:r>
          </a:p>
          <a:p>
            <a:r>
              <a:rPr lang="en-IN" dirty="0"/>
              <a:t>B/L destruction due to trauma or tumours results in profound change in personality, loss of concentration, initiative and judgement. The individual no longer conforms to the accepted mode of social behaviour and becomes careless about his dress and appearance (i.e. inappropriate social behaviour), e.g. use of obscene language, urinating in public.</a:t>
            </a:r>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975544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2900"/>
            <a:ext cx="10515600" cy="5834063"/>
          </a:xfrm>
        </p:spPr>
        <p:txBody>
          <a:bodyPr/>
          <a:lstStyle/>
          <a:p>
            <a:pPr marL="0" indent="0">
              <a:buNone/>
            </a:pPr>
            <a:r>
              <a:rPr lang="en-US" b="1" u="sng" dirty="0"/>
              <a:t>DLPFC (</a:t>
            </a:r>
            <a:r>
              <a:rPr lang="en-US" b="1" u="sng" dirty="0" err="1"/>
              <a:t>Brodmann’s</a:t>
            </a:r>
            <a:r>
              <a:rPr lang="en-US" b="1" u="sng" dirty="0"/>
              <a:t> Area 9,10,46) : </a:t>
            </a:r>
          </a:p>
          <a:p>
            <a:r>
              <a:rPr lang="en-US" dirty="0"/>
              <a:t>DLPFC and subcortical elements are responsible for executive function which includes integration of sensory information, generation of range of responses alternatives to environmental challenges, selection of most appropriate response, maintenance of task set, sequential ordering of data, self –evaluation of performance and the selection of a replacement responses if the first applied response fails. </a:t>
            </a:r>
          </a:p>
          <a:p>
            <a:r>
              <a:rPr lang="en-US" dirty="0"/>
              <a:t>The executive functions determine the ability of the individual to cope with ever changing challenges of the environment. </a:t>
            </a:r>
          </a:p>
          <a:p>
            <a:r>
              <a:rPr lang="en-US" dirty="0"/>
              <a:t>It is believed by some that formal thought disorder arises from a lack of executive planning and editing.</a:t>
            </a:r>
            <a:endParaRPr lang="en-IN" dirty="0"/>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172178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297180"/>
            <a:ext cx="11475720" cy="5879783"/>
          </a:xfrm>
        </p:spPr>
        <p:txBody>
          <a:bodyPr/>
          <a:lstStyle/>
          <a:p>
            <a:r>
              <a:rPr lang="en-US" dirty="0"/>
              <a:t>Bedside Test : </a:t>
            </a:r>
          </a:p>
          <a:p>
            <a:pPr marL="514350" indent="-514350">
              <a:buAutoNum type="alphaLcParenR"/>
            </a:pPr>
            <a:r>
              <a:rPr lang="en-US" dirty="0"/>
              <a:t>Is the patient able to </a:t>
            </a:r>
            <a:r>
              <a:rPr lang="en-US" b="1" dirty="0"/>
              <a:t>make an appointment </a:t>
            </a:r>
            <a:r>
              <a:rPr lang="en-US" dirty="0"/>
              <a:t>and arrive on time? </a:t>
            </a:r>
          </a:p>
          <a:p>
            <a:pPr marL="514350" indent="-514350">
              <a:buAutoNum type="alphaLcParenR"/>
            </a:pPr>
            <a:r>
              <a:rPr lang="en-US" dirty="0"/>
              <a:t>Is the patient able to give a coherent account of current problems and the reason for the interview? Is there evidence of thought disorder? </a:t>
            </a:r>
          </a:p>
          <a:p>
            <a:pPr marL="514350" indent="-514350">
              <a:buAutoNum type="alphaLcParenR"/>
            </a:pPr>
            <a:r>
              <a:rPr lang="en-US" b="1" dirty="0"/>
              <a:t>Digit Span</a:t>
            </a:r>
            <a:r>
              <a:rPr lang="en-US" dirty="0"/>
              <a:t>, </a:t>
            </a:r>
            <a:r>
              <a:rPr lang="en-US" b="1" dirty="0"/>
              <a:t>days of the week </a:t>
            </a:r>
            <a:r>
              <a:rPr lang="en-US" dirty="0"/>
              <a:t>or </a:t>
            </a:r>
            <a:r>
              <a:rPr lang="en-US" b="1" dirty="0"/>
              <a:t>months of the year </a:t>
            </a:r>
            <a:r>
              <a:rPr lang="en-US" dirty="0"/>
              <a:t>backwards. </a:t>
            </a:r>
          </a:p>
          <a:p>
            <a:pPr marL="514350" indent="-514350">
              <a:buAutoNum type="alphaLcParenR"/>
            </a:pPr>
            <a:r>
              <a:rPr lang="en-US" b="1" dirty="0"/>
              <a:t>Controlled oral word association test (COWAT) </a:t>
            </a:r>
            <a:r>
              <a:rPr lang="en-US" dirty="0"/>
              <a:t>– The patient is asked to produce as many words as possible, in 1 minute, starting with F, then A, then S. Proper nouns and previously used words with a different suffix are prohibited. </a:t>
            </a:r>
          </a:p>
          <a:p>
            <a:pPr marL="0" indent="0">
              <a:buNone/>
            </a:pPr>
            <a:r>
              <a:rPr lang="en-US" dirty="0"/>
              <a:t>Other categorical fluency tests include naming animals, fruits and vegetables. </a:t>
            </a:r>
          </a:p>
          <a:p>
            <a:pPr marL="0" indent="0">
              <a:buNone/>
            </a:pPr>
            <a:r>
              <a:rPr lang="en-US" dirty="0"/>
              <a:t>A normal individual will be able to provide </a:t>
            </a:r>
            <a:r>
              <a:rPr lang="en-US" i="1" dirty="0"/>
              <a:t>more than 10 items </a:t>
            </a:r>
            <a:r>
              <a:rPr lang="en-US" dirty="0"/>
              <a:t>for each of these categories, while a patient with significant deficits will usually score less than eight. </a:t>
            </a:r>
          </a:p>
          <a:p>
            <a:pPr marL="514350" indent="-514350">
              <a:buAutoNum type="alphaLcParenR"/>
            </a:pPr>
            <a:endParaRPr lang="en-IN" dirty="0"/>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3188625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60020"/>
            <a:ext cx="11475720" cy="6515100"/>
          </a:xfrm>
        </p:spPr>
        <p:txBody>
          <a:bodyPr/>
          <a:lstStyle/>
          <a:p>
            <a:pPr marL="0" indent="0">
              <a:buNone/>
            </a:pPr>
            <a:r>
              <a:rPr lang="en-US" dirty="0"/>
              <a:t>e) </a:t>
            </a:r>
            <a:r>
              <a:rPr lang="en-US" b="1" dirty="0"/>
              <a:t>Alternating Hand Sequences/Luria test </a:t>
            </a:r>
            <a:r>
              <a:rPr lang="en-US" dirty="0"/>
              <a:t>– One hand is placed palm upwards and the other with palm downwards and the patient is asked to reverse these positions as rapidly as possible. </a:t>
            </a:r>
          </a:p>
          <a:p>
            <a:pPr marL="0" indent="0">
              <a:buNone/>
            </a:pPr>
            <a:r>
              <a:rPr lang="en-US" dirty="0"/>
              <a:t>Patients with frontal lobe deficits usually perform poorly in these tests. </a:t>
            </a:r>
          </a:p>
          <a:p>
            <a:pPr marL="0" indent="0">
              <a:buNone/>
            </a:pPr>
            <a:endParaRPr lang="en-US" dirty="0"/>
          </a:p>
          <a:p>
            <a:pPr marL="0" indent="0">
              <a:buNone/>
            </a:pPr>
            <a:r>
              <a:rPr lang="en-US" dirty="0"/>
              <a:t>f) </a:t>
            </a:r>
            <a:r>
              <a:rPr lang="en-US" b="1" dirty="0"/>
              <a:t>Wisconsin Card Sorting Test </a:t>
            </a:r>
            <a:r>
              <a:rPr lang="en-US" dirty="0"/>
              <a:t>– This contains stimulus cards of different </a:t>
            </a:r>
            <a:r>
              <a:rPr lang="en-US" dirty="0" err="1"/>
              <a:t>colour</a:t>
            </a:r>
            <a:r>
              <a:rPr lang="en-US" dirty="0"/>
              <a:t>, form and number. These are presented to the patients to sort into groups according to a single principle (</a:t>
            </a:r>
            <a:r>
              <a:rPr lang="en-US" dirty="0" err="1"/>
              <a:t>colour</a:t>
            </a:r>
            <a:r>
              <a:rPr lang="en-US" dirty="0"/>
              <a:t>, ignoring form and number).</a:t>
            </a:r>
          </a:p>
          <a:p>
            <a:pPr marL="0" indent="0">
              <a:buNone/>
            </a:pPr>
            <a:r>
              <a:rPr lang="en-US" dirty="0"/>
              <a:t>Persons with damage to the frontal lobes or to caudate lobe and some persons with schizophrenia give abnormal persons. </a:t>
            </a:r>
          </a:p>
          <a:p>
            <a:pPr marL="0" indent="0">
              <a:buNone/>
            </a:pPr>
            <a:endParaRPr lang="en-US" dirty="0"/>
          </a:p>
          <a:p>
            <a:pPr marL="0" indent="0">
              <a:buNone/>
            </a:pPr>
            <a:r>
              <a:rPr lang="en-US" dirty="0"/>
              <a:t>g) </a:t>
            </a:r>
            <a:r>
              <a:rPr lang="en-US" b="1" dirty="0"/>
              <a:t>Trail Making Test </a:t>
            </a:r>
            <a:r>
              <a:rPr lang="en-US" dirty="0"/>
              <a:t>– Connect the set of dots as quickly as possible. </a:t>
            </a:r>
          </a:p>
          <a:p>
            <a:pPr marL="0" indent="0">
              <a:buNone/>
            </a:pPr>
            <a:r>
              <a:rPr lang="en-US" dirty="0"/>
              <a:t>It tests for  mental flexibility, executive functioning and speed of processing. </a:t>
            </a:r>
            <a:endParaRPr lang="en-IN" dirty="0"/>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917663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92344" y="607940"/>
            <a:ext cx="3119438" cy="2980387"/>
          </a:xfrm>
          <a:prstGeom prst="rect">
            <a:avLst/>
          </a:prstGeom>
        </p:spPr>
      </p:pic>
      <p:pic>
        <p:nvPicPr>
          <p:cNvPr id="5" name="Picture 4"/>
          <p:cNvPicPr>
            <a:picLocks noChangeAspect="1"/>
          </p:cNvPicPr>
          <p:nvPr/>
        </p:nvPicPr>
        <p:blipFill>
          <a:blip r:embed="rId3"/>
          <a:stretch>
            <a:fillRect/>
          </a:stretch>
        </p:blipFill>
        <p:spPr>
          <a:xfrm>
            <a:off x="5888183" y="255045"/>
            <a:ext cx="5555672" cy="3686175"/>
          </a:xfrm>
          <a:prstGeom prst="rect">
            <a:avLst/>
          </a:prstGeom>
        </p:spPr>
      </p:pic>
      <p:pic>
        <p:nvPicPr>
          <p:cNvPr id="6" name="Picture 5"/>
          <p:cNvPicPr>
            <a:picLocks noChangeAspect="1"/>
          </p:cNvPicPr>
          <p:nvPr/>
        </p:nvPicPr>
        <p:blipFill>
          <a:blip r:embed="rId4"/>
          <a:stretch>
            <a:fillRect/>
          </a:stretch>
        </p:blipFill>
        <p:spPr>
          <a:xfrm>
            <a:off x="3677516" y="4250315"/>
            <a:ext cx="3867150" cy="2486025"/>
          </a:xfrm>
          <a:prstGeom prst="rect">
            <a:avLst/>
          </a:prstGeom>
        </p:spPr>
      </p:pic>
      <p:sp>
        <p:nvSpPr>
          <p:cNvPr id="7" name="TextBox 6"/>
          <p:cNvSpPr txBox="1"/>
          <p:nvPr/>
        </p:nvSpPr>
        <p:spPr>
          <a:xfrm>
            <a:off x="1565564" y="5805055"/>
            <a:ext cx="2424545" cy="369332"/>
          </a:xfrm>
          <a:prstGeom prst="rect">
            <a:avLst/>
          </a:prstGeom>
          <a:noFill/>
        </p:spPr>
        <p:txBody>
          <a:bodyPr wrap="square" rtlCol="0">
            <a:spAutoFit/>
          </a:bodyPr>
          <a:lstStyle/>
          <a:p>
            <a:r>
              <a:rPr lang="en-US" dirty="0"/>
              <a:t>Trail Making Test</a:t>
            </a:r>
            <a:endParaRPr lang="en-IN" dirty="0"/>
          </a:p>
        </p:txBody>
      </p:sp>
      <p:sp>
        <p:nvSpPr>
          <p:cNvPr id="8" name="TextBox 7"/>
          <p:cNvSpPr txBox="1"/>
          <p:nvPr/>
        </p:nvSpPr>
        <p:spPr>
          <a:xfrm>
            <a:off x="8035636" y="4250315"/>
            <a:ext cx="3629891" cy="369332"/>
          </a:xfrm>
          <a:prstGeom prst="rect">
            <a:avLst/>
          </a:prstGeom>
          <a:noFill/>
        </p:spPr>
        <p:txBody>
          <a:bodyPr wrap="square" rtlCol="0">
            <a:spAutoFit/>
          </a:bodyPr>
          <a:lstStyle/>
          <a:p>
            <a:r>
              <a:rPr lang="en-US" dirty="0"/>
              <a:t>Wisconsin Card Sorting test </a:t>
            </a:r>
            <a:endParaRPr lang="en-IN" dirty="0"/>
          </a:p>
        </p:txBody>
      </p:sp>
      <p:sp>
        <p:nvSpPr>
          <p:cNvPr id="2" name="Footer Placeholder 1"/>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1886930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365760"/>
            <a:ext cx="11498580" cy="5811203"/>
          </a:xfrm>
        </p:spPr>
        <p:txBody>
          <a:bodyPr/>
          <a:lstStyle/>
          <a:p>
            <a:pPr marL="0" indent="0">
              <a:buNone/>
            </a:pPr>
            <a:r>
              <a:rPr lang="en-US" b="1" u="sng" dirty="0"/>
              <a:t>Orbitofrontal Cortex (</a:t>
            </a:r>
            <a:r>
              <a:rPr lang="en-US" b="1" u="sng" dirty="0" err="1"/>
              <a:t>Brodmann’s</a:t>
            </a:r>
            <a:r>
              <a:rPr lang="en-US" b="1" u="sng" dirty="0"/>
              <a:t> Area 10,11) :</a:t>
            </a:r>
            <a:r>
              <a:rPr lang="en-IN" b="1" u="sng" dirty="0"/>
              <a:t> </a:t>
            </a:r>
          </a:p>
          <a:p>
            <a:r>
              <a:rPr lang="en-US" dirty="0"/>
              <a:t>This part mediates empathic, civil and socially appropriate behavior. Most of the personality change described in cases of frontal lobe injury is due to lesion in this area. </a:t>
            </a:r>
          </a:p>
          <a:p>
            <a:r>
              <a:rPr lang="en-US" dirty="0"/>
              <a:t>Patients may become irritable, labile, disinhibited and fail to respond to the conventions of acceptable social </a:t>
            </a:r>
            <a:r>
              <a:rPr lang="en-US" dirty="0" err="1"/>
              <a:t>behaviour</a:t>
            </a:r>
            <a:r>
              <a:rPr lang="en-US" dirty="0"/>
              <a:t>. Similar changes are also seen in Huntington’s disease. </a:t>
            </a:r>
          </a:p>
          <a:p>
            <a:r>
              <a:rPr lang="en-US" dirty="0"/>
              <a:t>Increased concern about social </a:t>
            </a:r>
            <a:r>
              <a:rPr lang="en-US" dirty="0" err="1"/>
              <a:t>behaviour</a:t>
            </a:r>
            <a:r>
              <a:rPr lang="en-US" dirty="0"/>
              <a:t> has been associated with increased OFC and caudate metabolism. It is also seen in lesions of the </a:t>
            </a:r>
            <a:r>
              <a:rPr lang="en-US" dirty="0" err="1"/>
              <a:t>globus</a:t>
            </a:r>
            <a:r>
              <a:rPr lang="en-US" dirty="0"/>
              <a:t> </a:t>
            </a:r>
            <a:r>
              <a:rPr lang="en-US" dirty="0" err="1"/>
              <a:t>pallidus</a:t>
            </a:r>
            <a:r>
              <a:rPr lang="en-US" dirty="0"/>
              <a:t> and in OCD. </a:t>
            </a:r>
            <a:endParaRPr lang="en-IN" dirty="0"/>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4245036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0"/>
            <a:ext cx="11475720" cy="6629400"/>
          </a:xfrm>
        </p:spPr>
        <p:txBody>
          <a:bodyPr>
            <a:normAutofit lnSpcReduction="10000"/>
          </a:bodyPr>
          <a:lstStyle/>
          <a:p>
            <a:r>
              <a:rPr lang="en-US" dirty="0"/>
              <a:t>Bedside Tests : </a:t>
            </a:r>
          </a:p>
          <a:p>
            <a:pPr marL="514350" indent="-514350">
              <a:buAutoNum type="alphaLcParenR"/>
            </a:pPr>
            <a:r>
              <a:rPr lang="en-US" dirty="0"/>
              <a:t>Does the patient dress or behave in a way which suggests lack of concern with the feelings of others or without concern to accepted social norms? </a:t>
            </a:r>
          </a:p>
          <a:p>
            <a:pPr marL="514350" indent="-514350">
              <a:buAutoNum type="alphaLcParenR"/>
            </a:pPr>
            <a:r>
              <a:rPr lang="en-US" b="1" dirty="0"/>
              <a:t>Sense of Smell </a:t>
            </a:r>
            <a:r>
              <a:rPr lang="en-US" dirty="0"/>
              <a:t>– Coffee, cloves, </a:t>
            </a:r>
            <a:r>
              <a:rPr lang="en-US" dirty="0" err="1"/>
              <a:t>etc</a:t>
            </a:r>
            <a:endParaRPr lang="en-US" dirty="0"/>
          </a:p>
          <a:p>
            <a:pPr marL="514350" indent="-514350">
              <a:buAutoNum type="alphaLcParenR"/>
            </a:pPr>
            <a:r>
              <a:rPr lang="en-US" b="1" dirty="0"/>
              <a:t>Go/no-go test </a:t>
            </a:r>
            <a:r>
              <a:rPr lang="en-US" dirty="0"/>
              <a:t>– The patient is asked to make a response to one signal (Go signal) and not to respond to another signal (the no-go signal). The task may be made more demanding by reversing the customary meaning of signals. </a:t>
            </a:r>
          </a:p>
          <a:p>
            <a:pPr marL="514350" indent="-514350">
              <a:buAutoNum type="alphaLcParenR"/>
            </a:pPr>
            <a:r>
              <a:rPr lang="en-US" b="1" dirty="0" err="1"/>
              <a:t>Stroop</a:t>
            </a:r>
            <a:r>
              <a:rPr lang="en-US" dirty="0"/>
              <a:t> Test – It examines the ability of the patient to inhibit responses. Patients are asked to state the </a:t>
            </a:r>
            <a:r>
              <a:rPr lang="en-US" dirty="0" err="1"/>
              <a:t>colour</a:t>
            </a:r>
            <a:r>
              <a:rPr lang="en-US" dirty="0"/>
              <a:t> in which words are printed rather than the word themselves. This task is made difficult by presenting the name of colors printed in different </a:t>
            </a:r>
            <a:r>
              <a:rPr lang="en-US" dirty="0" err="1"/>
              <a:t>coloured</a:t>
            </a:r>
            <a:r>
              <a:rPr lang="en-US" dirty="0"/>
              <a:t> ink. </a:t>
            </a:r>
          </a:p>
          <a:p>
            <a:pPr marL="0" indent="0">
              <a:buNone/>
            </a:pPr>
            <a:r>
              <a:rPr lang="en-US" dirty="0"/>
              <a:t>Failure of inhibition is found in impulse control and antisocial personality disorder and it may complicate head injury, schizophrenia and destructive lesions(dementing processes). </a:t>
            </a:r>
          </a:p>
          <a:p>
            <a:pPr marL="0" indent="0">
              <a:buNone/>
            </a:pPr>
            <a:r>
              <a:rPr lang="en-US" dirty="0"/>
              <a:t>OCD is associated with increased metabolism in the OFC area.</a:t>
            </a:r>
            <a:endParaRPr lang="en-IN" dirty="0"/>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2540305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1055" y="338571"/>
            <a:ext cx="5417127" cy="2903394"/>
          </a:xfrm>
          <a:prstGeom prst="rect">
            <a:avLst/>
          </a:prstGeom>
        </p:spPr>
      </p:pic>
      <p:pic>
        <p:nvPicPr>
          <p:cNvPr id="5" name="Picture 4"/>
          <p:cNvPicPr>
            <a:picLocks noChangeAspect="1"/>
          </p:cNvPicPr>
          <p:nvPr/>
        </p:nvPicPr>
        <p:blipFill>
          <a:blip r:embed="rId3"/>
          <a:stretch>
            <a:fillRect/>
          </a:stretch>
        </p:blipFill>
        <p:spPr>
          <a:xfrm>
            <a:off x="6151418" y="2937164"/>
            <a:ext cx="5611091" cy="3148445"/>
          </a:xfrm>
          <a:prstGeom prst="rect">
            <a:avLst/>
          </a:prstGeom>
        </p:spPr>
      </p:pic>
      <p:sp>
        <p:nvSpPr>
          <p:cNvPr id="2" name="Footer Placeholder 1"/>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2136075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98657"/>
          </a:xfrm>
        </p:spPr>
        <p:txBody>
          <a:bodyPr/>
          <a:lstStyle/>
          <a:p>
            <a:r>
              <a:rPr lang="en-US" dirty="0"/>
              <a:t>Other Tests</a:t>
            </a:r>
            <a:endParaRPr lang="en-IN" dirty="0"/>
          </a:p>
        </p:txBody>
      </p:sp>
      <p:sp>
        <p:nvSpPr>
          <p:cNvPr id="3" name="Content Placeholder 2"/>
          <p:cNvSpPr>
            <a:spLocks noGrp="1"/>
          </p:cNvSpPr>
          <p:nvPr>
            <p:ph idx="1"/>
          </p:nvPr>
        </p:nvSpPr>
        <p:spPr>
          <a:xfrm>
            <a:off x="318655" y="798656"/>
            <a:ext cx="11540836" cy="5796107"/>
          </a:xfrm>
        </p:spPr>
        <p:txBody>
          <a:bodyPr>
            <a:normAutofit lnSpcReduction="10000"/>
          </a:bodyPr>
          <a:lstStyle/>
          <a:p>
            <a:r>
              <a:rPr lang="en-US" b="1" u="sng" dirty="0"/>
              <a:t>Attention : </a:t>
            </a:r>
          </a:p>
          <a:p>
            <a:pPr marL="0" indent="0">
              <a:buNone/>
            </a:pPr>
            <a:r>
              <a:rPr lang="en-US" u="sng" dirty="0"/>
              <a:t>Digit Span Test </a:t>
            </a:r>
            <a:r>
              <a:rPr lang="en-US" dirty="0"/>
              <a:t>– Tell the patient to repeat some numbers that you give him/her. Start with three or four digit numbers and increase until the patient makes several mistakes at one number of digits. Then explain them to repeat the numbers backwards. </a:t>
            </a:r>
          </a:p>
          <a:p>
            <a:pPr marL="0" indent="0">
              <a:buNone/>
            </a:pPr>
            <a:r>
              <a:rPr lang="en-US" dirty="0"/>
              <a:t>Normal – seven forwards, five backwards</a:t>
            </a:r>
          </a:p>
          <a:p>
            <a:r>
              <a:rPr lang="en-US" b="1" u="sng" dirty="0"/>
              <a:t>Concentration : </a:t>
            </a:r>
          </a:p>
          <a:p>
            <a:pPr marL="0" indent="0">
              <a:buNone/>
            </a:pPr>
            <a:r>
              <a:rPr lang="en-US" u="sng" dirty="0"/>
              <a:t>Serial Sevens  </a:t>
            </a:r>
            <a:r>
              <a:rPr lang="en-US" dirty="0"/>
              <a:t>- Ask the patient to take 7 from a 100, then 7 from what remains</a:t>
            </a:r>
          </a:p>
          <a:p>
            <a:pPr marL="0" indent="0">
              <a:buNone/>
            </a:pPr>
            <a:r>
              <a:rPr lang="en-US" u="sng" dirty="0"/>
              <a:t>Doubling Threes </a:t>
            </a:r>
            <a:r>
              <a:rPr lang="en-US" dirty="0"/>
              <a:t>– Done if serial sevens is too tough for the patient. Ask the patient what is 2*3? Twice that? Keep on doubling upon how high the patient goes and how long it takes ? </a:t>
            </a:r>
          </a:p>
          <a:p>
            <a:pPr marL="0" indent="0">
              <a:buNone/>
            </a:pPr>
            <a:r>
              <a:rPr lang="en-US" dirty="0"/>
              <a:t>Further Tests – Ask the patient to perform increasingly difficult mental arithmetic like 7+12 ; 21-9 ; 4X7 ; 36/9</a:t>
            </a:r>
          </a:p>
          <a:p>
            <a:pPr marL="0" indent="0">
              <a:buNone/>
            </a:pPr>
            <a:endParaRPr lang="en-IN" dirty="0"/>
          </a:p>
        </p:txBody>
      </p:sp>
      <p:sp>
        <p:nvSpPr>
          <p:cNvPr id="4" name="Footer Placeholder 3"/>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342444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3 main parts of the brain include: -…"/>
          <p:cNvSpPr txBox="1">
            <a:spLocks noGrp="1"/>
          </p:cNvSpPr>
          <p:nvPr>
            <p:ph type="body" sz="half" idx="1"/>
          </p:nvPr>
        </p:nvSpPr>
        <p:spPr>
          <a:xfrm>
            <a:off x="603250" y="1330070"/>
            <a:ext cx="10933430" cy="4430650"/>
          </a:xfrm>
          <a:prstGeom prst="rect">
            <a:avLst/>
          </a:prstGeom>
        </p:spPr>
        <p:txBody>
          <a:bodyPr>
            <a:normAutofit lnSpcReduction="10000"/>
          </a:bodyPr>
          <a:lstStyle/>
          <a:p>
            <a:pPr marL="97155" indent="-97155" defTabSz="388620">
              <a:spcBef>
                <a:spcPts val="400"/>
              </a:spcBef>
              <a:buSzPct val="100000"/>
              <a:buFont typeface="Arial"/>
              <a:defRPr sz="4165">
                <a:latin typeface="Canela Text Regular"/>
                <a:ea typeface="Canela Text Regular"/>
                <a:cs typeface="Canela Text Regular"/>
                <a:sym typeface="Canela Text Regular"/>
              </a:defRPr>
            </a:pPr>
            <a:r>
              <a:rPr dirty="0"/>
              <a:t> </a:t>
            </a:r>
            <a:r>
              <a:rPr sz="3000" dirty="0"/>
              <a:t>3 main parts of the brain include: - </a:t>
            </a:r>
          </a:p>
          <a:p>
            <a:pPr marL="0" indent="0" defTabSz="388620">
              <a:spcBef>
                <a:spcPts val="400"/>
              </a:spcBef>
              <a:buNone/>
              <a:defRPr sz="4165">
                <a:latin typeface="Canela Text Regular"/>
                <a:ea typeface="Canela Text Regular"/>
                <a:cs typeface="Canela Text Regular"/>
                <a:sym typeface="Canela Text Regular"/>
              </a:defRPr>
            </a:pPr>
            <a:endParaRPr sz="3000" dirty="0"/>
          </a:p>
          <a:p>
            <a:pPr marL="0" indent="0" defTabSz="388620">
              <a:spcBef>
                <a:spcPts val="400"/>
              </a:spcBef>
              <a:buNone/>
              <a:defRPr sz="4165">
                <a:latin typeface="Canela Text Regular"/>
                <a:ea typeface="Canela Text Regular"/>
                <a:cs typeface="Canela Text Regular"/>
                <a:sym typeface="Canela Text Regular"/>
              </a:defRPr>
            </a:pPr>
            <a:r>
              <a:rPr sz="3000" dirty="0"/>
              <a:t>1) </a:t>
            </a:r>
            <a:r>
              <a:rPr sz="3000" u="sng" dirty="0">
                <a:latin typeface="Canela Text Bold"/>
                <a:ea typeface="Canela Text Bold"/>
                <a:cs typeface="Canela Text Bold"/>
                <a:sym typeface="Canela Text Bold"/>
              </a:rPr>
              <a:t>Forebrain</a:t>
            </a:r>
            <a:r>
              <a:rPr sz="3000" dirty="0">
                <a:latin typeface="Canela Text Bold"/>
                <a:ea typeface="Canela Text Bold"/>
                <a:cs typeface="Canela Text Bold"/>
                <a:sym typeface="Canela Text Bold"/>
              </a:rPr>
              <a:t>: </a:t>
            </a:r>
            <a:r>
              <a:rPr sz="3000" dirty="0"/>
              <a:t>consists of the cerebrum, Diencephalon (principally the thalamus and hypothalamus)</a:t>
            </a:r>
            <a:br>
              <a:rPr sz="3000" dirty="0"/>
            </a:br>
            <a:br>
              <a:rPr sz="3000" dirty="0"/>
            </a:br>
            <a:r>
              <a:rPr sz="3000" dirty="0"/>
              <a:t>2) </a:t>
            </a:r>
            <a:r>
              <a:rPr sz="3000" u="sng" dirty="0">
                <a:latin typeface="Canela Text Bold"/>
                <a:ea typeface="Canela Text Bold"/>
                <a:cs typeface="Canela Text Bold"/>
                <a:sym typeface="Canela Text Bold"/>
              </a:rPr>
              <a:t>Midbrain</a:t>
            </a:r>
            <a:r>
              <a:rPr sz="3000" dirty="0">
                <a:latin typeface="Canela Text Bold"/>
                <a:ea typeface="Canela Text Bold"/>
                <a:cs typeface="Canela Text Bold"/>
                <a:sym typeface="Canela Text Bold"/>
              </a:rPr>
              <a:t>: </a:t>
            </a:r>
            <a:r>
              <a:rPr sz="3000" dirty="0"/>
              <a:t>consists of the tectum and tegmentum.</a:t>
            </a:r>
            <a:br>
              <a:rPr sz="3000" dirty="0"/>
            </a:br>
            <a:br>
              <a:rPr sz="3000" dirty="0"/>
            </a:br>
            <a:r>
              <a:rPr sz="3000" dirty="0"/>
              <a:t>3) </a:t>
            </a:r>
            <a:r>
              <a:rPr sz="3000" u="sng" dirty="0">
                <a:latin typeface="Canela Text Bold"/>
                <a:ea typeface="Canela Text Bold"/>
                <a:cs typeface="Canela Text Bold"/>
                <a:sym typeface="Canela Text Bold"/>
              </a:rPr>
              <a:t>Hindbrain</a:t>
            </a:r>
            <a:r>
              <a:rPr sz="3000" dirty="0">
                <a:latin typeface="Canela Text Bold"/>
                <a:ea typeface="Canela Text Bold"/>
                <a:cs typeface="Canela Text Bold"/>
                <a:sym typeface="Canela Text Bold"/>
              </a:rPr>
              <a:t>: </a:t>
            </a:r>
            <a:r>
              <a:rPr sz="3000" dirty="0"/>
              <a:t>consists of the cerebellum, pons and medulla.</a:t>
            </a:r>
          </a:p>
          <a:p>
            <a:pPr marL="0" indent="0" defTabSz="388620">
              <a:spcBef>
                <a:spcPts val="400"/>
              </a:spcBef>
              <a:buNone/>
              <a:defRPr sz="4165">
                <a:latin typeface="Canela Text Regular"/>
                <a:ea typeface="Canela Text Regular"/>
                <a:cs typeface="Canela Text Regular"/>
                <a:sym typeface="Canela Text Regular"/>
              </a:defRPr>
            </a:pPr>
            <a:endParaRPr sz="3000" dirty="0"/>
          </a:p>
          <a:p>
            <a:pPr marL="0" indent="0" defTabSz="388620">
              <a:spcBef>
                <a:spcPts val="400"/>
              </a:spcBef>
              <a:buNone/>
              <a:defRPr sz="4165">
                <a:latin typeface="Canela Text Regular"/>
                <a:ea typeface="Canela Text Regular"/>
                <a:cs typeface="Canela Text Regular"/>
                <a:sym typeface="Canela Text Regular"/>
              </a:defRPr>
            </a:pPr>
            <a:r>
              <a:rPr sz="3000" dirty="0"/>
              <a:t>(Brain Stem= Midbrain + Pons + Medulla)</a:t>
            </a:r>
          </a:p>
        </p:txBody>
      </p:sp>
      <p:sp>
        <p:nvSpPr>
          <p:cNvPr id="177" name="Parts of Brain"/>
          <p:cNvSpPr txBox="1">
            <a:spLocks noGrp="1"/>
          </p:cNvSpPr>
          <p:nvPr>
            <p:ph type="title"/>
          </p:nvPr>
        </p:nvSpPr>
        <p:spPr>
          <a:prstGeom prst="rect">
            <a:avLst/>
          </a:prstGeom>
        </p:spPr>
        <p:txBody>
          <a:bodyPr>
            <a:normAutofit fontScale="90000"/>
          </a:bodyPr>
          <a:lstStyle>
            <a:lvl1pPr defTabSz="1975054">
              <a:defRPr sz="6885" b="0" spc="-137">
                <a:latin typeface="Canela Text Bold"/>
                <a:ea typeface="Canela Text Bold"/>
                <a:cs typeface="Canela Text Bold"/>
                <a:sym typeface="Canela Text Bold"/>
              </a:defRPr>
            </a:lvl1pPr>
          </a:lstStyle>
          <a:p>
            <a:r>
              <a:t>Parts of Brain</a:t>
            </a:r>
          </a:p>
        </p:txBody>
      </p:sp>
      <p:sp>
        <p:nvSpPr>
          <p:cNvPr id="179" name="Textbook of Clinical Neuroanatomy, by Vishram Singh"/>
          <p:cNvSpPr txBox="1"/>
          <p:nvPr/>
        </p:nvSpPr>
        <p:spPr>
          <a:xfrm>
            <a:off x="174365" y="6400934"/>
            <a:ext cx="4890185" cy="32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3500">
                <a:latin typeface="Canela Text Regular"/>
                <a:ea typeface="Canela Text Regular"/>
                <a:cs typeface="Canela Text Regular"/>
                <a:sym typeface="Canela Text Regular"/>
              </a:defRPr>
            </a:lvl1pPr>
          </a:lstStyle>
          <a:p>
            <a:r>
              <a:rPr sz="1750"/>
              <a:t>Textbook of Clinical Neuroanatomy, by Vishram Singh</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4073"/>
            <a:ext cx="10515600" cy="5802890"/>
          </a:xfrm>
        </p:spPr>
        <p:txBody>
          <a:bodyPr/>
          <a:lstStyle/>
          <a:p>
            <a:r>
              <a:rPr lang="en-US" dirty="0"/>
              <a:t>Alternating hand sequences</a:t>
            </a:r>
          </a:p>
          <a:p>
            <a:r>
              <a:rPr lang="en-US" dirty="0"/>
              <a:t>Perseveration</a:t>
            </a:r>
          </a:p>
          <a:p>
            <a:r>
              <a:rPr lang="en-US" dirty="0"/>
              <a:t>Soft signs and release reflexes</a:t>
            </a:r>
          </a:p>
          <a:p>
            <a:r>
              <a:rPr lang="en-US" dirty="0"/>
              <a:t>Apathy </a:t>
            </a:r>
          </a:p>
          <a:p>
            <a:r>
              <a:rPr lang="en-US" dirty="0" err="1"/>
              <a:t>Aprosody</a:t>
            </a:r>
            <a:endParaRPr lang="en-US" dirty="0"/>
          </a:p>
          <a:p>
            <a:r>
              <a:rPr lang="en-US" dirty="0"/>
              <a:t>Abstract reasoning </a:t>
            </a:r>
          </a:p>
          <a:p>
            <a:r>
              <a:rPr lang="en-US" dirty="0" err="1"/>
              <a:t>Judgement</a:t>
            </a:r>
            <a:r>
              <a:rPr lang="en-US" dirty="0"/>
              <a:t> </a:t>
            </a:r>
          </a:p>
          <a:p>
            <a:r>
              <a:rPr lang="en-US" dirty="0"/>
              <a:t>Conceptual Series Completion</a:t>
            </a:r>
          </a:p>
          <a:p>
            <a:r>
              <a:rPr lang="en-US" dirty="0"/>
              <a:t>General Intelligence and Information</a:t>
            </a:r>
          </a:p>
          <a:p>
            <a:endParaRPr lang="en-US" dirty="0"/>
          </a:p>
          <a:p>
            <a:endParaRPr lang="en-US" dirty="0"/>
          </a:p>
          <a:p>
            <a:endParaRPr lang="en-US" dirty="0"/>
          </a:p>
          <a:p>
            <a:endParaRPr lang="en-IN" dirty="0"/>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2845475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44981" y="0"/>
            <a:ext cx="5015345" cy="6858000"/>
          </a:xfrm>
          <a:prstGeom prst="rect">
            <a:avLst/>
          </a:prstGeom>
        </p:spPr>
      </p:pic>
      <p:sp>
        <p:nvSpPr>
          <p:cNvPr id="2" name="Footer Placeholder 1"/>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2445540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IN" dirty="0"/>
              <a:t>Specific implications</a:t>
            </a:r>
          </a:p>
        </p:txBody>
      </p:sp>
      <p:sp>
        <p:nvSpPr>
          <p:cNvPr id="3" name="Content Placeholder 2"/>
          <p:cNvSpPr>
            <a:spLocks noGrp="1"/>
          </p:cNvSpPr>
          <p:nvPr>
            <p:ph idx="1"/>
          </p:nvPr>
        </p:nvSpPr>
        <p:spPr>
          <a:xfrm>
            <a:off x="838200" y="1463040"/>
            <a:ext cx="10515600" cy="5090160"/>
          </a:xfrm>
        </p:spPr>
        <p:txBody>
          <a:bodyPr>
            <a:normAutofit fontScale="92500" lnSpcReduction="20000"/>
          </a:bodyPr>
          <a:lstStyle/>
          <a:p>
            <a:pPr marL="0" indent="0">
              <a:buNone/>
              <a:defRPr b="1" u="sng"/>
            </a:pPr>
            <a:r>
              <a:rPr lang="en-US" dirty="0"/>
              <a:t>1. Orbitofrontal syndrome: - </a:t>
            </a:r>
          </a:p>
          <a:p>
            <a:r>
              <a:rPr lang="en-US" dirty="0"/>
              <a:t>Also known as </a:t>
            </a:r>
            <a:r>
              <a:rPr lang="en-US" dirty="0" err="1"/>
              <a:t>pseudopsychopathic</a:t>
            </a:r>
            <a:r>
              <a:rPr lang="en-US" dirty="0"/>
              <a:t> state.</a:t>
            </a:r>
          </a:p>
          <a:p>
            <a:r>
              <a:rPr lang="en-US" dirty="0"/>
              <a:t>It is associated with impulsiveness, distractibility, </a:t>
            </a:r>
            <a:r>
              <a:rPr lang="en-US" dirty="0" err="1"/>
              <a:t>hyperkinesis</a:t>
            </a:r>
            <a:r>
              <a:rPr lang="en-US" dirty="0"/>
              <a:t>, lack of empathy and lack of concern for the feelings of others.</a:t>
            </a:r>
          </a:p>
          <a:p>
            <a:r>
              <a:rPr lang="en-US" dirty="0"/>
              <a:t>The mood is typically irritable and labile, with insensitive humor (</a:t>
            </a:r>
            <a:r>
              <a:rPr lang="en-US" i="1" dirty="0" err="1"/>
              <a:t>Witzelsucht</a:t>
            </a:r>
            <a:r>
              <a:rPr lang="en-US" dirty="0"/>
              <a:t>).</a:t>
            </a:r>
          </a:p>
          <a:p>
            <a:pPr marL="0" indent="0">
              <a:buNone/>
            </a:pPr>
            <a:endParaRPr lang="en-US" dirty="0"/>
          </a:p>
          <a:p>
            <a:pPr marL="0" indent="0">
              <a:lnSpc>
                <a:spcPct val="81000"/>
              </a:lnSpc>
              <a:buNone/>
              <a:defRPr b="1" u="sng"/>
            </a:pPr>
            <a:r>
              <a:rPr lang="en-US" dirty="0"/>
              <a:t>2. Medial Frontal Lobe Syndrome (MFLS): - </a:t>
            </a:r>
          </a:p>
          <a:p>
            <a:pPr>
              <a:lnSpc>
                <a:spcPct val="81000"/>
              </a:lnSpc>
            </a:pPr>
            <a:r>
              <a:rPr lang="en-US" dirty="0"/>
              <a:t>Also known as </a:t>
            </a:r>
            <a:r>
              <a:rPr lang="en-US" dirty="0" err="1"/>
              <a:t>pseudoapathetic</a:t>
            </a:r>
            <a:r>
              <a:rPr lang="en-US" dirty="0"/>
              <a:t> state.</a:t>
            </a:r>
          </a:p>
          <a:p>
            <a:pPr>
              <a:lnSpc>
                <a:spcPct val="81000"/>
              </a:lnSpc>
            </a:pPr>
            <a:r>
              <a:rPr lang="en-US" dirty="0"/>
              <a:t>It is predominantly characterized by apathy.</a:t>
            </a:r>
          </a:p>
          <a:p>
            <a:pPr>
              <a:lnSpc>
                <a:spcPct val="81000"/>
              </a:lnSpc>
            </a:pPr>
            <a:r>
              <a:rPr lang="en-US" dirty="0"/>
              <a:t>The severity extends from </a:t>
            </a:r>
            <a:r>
              <a:rPr lang="en-US" dirty="0" err="1"/>
              <a:t>akinetic</a:t>
            </a:r>
            <a:r>
              <a:rPr lang="en-US" dirty="0"/>
              <a:t> </a:t>
            </a:r>
            <a:r>
              <a:rPr lang="en-US" dirty="0" err="1"/>
              <a:t>mutism</a:t>
            </a:r>
            <a:r>
              <a:rPr lang="en-US" dirty="0"/>
              <a:t> at one end to a mild lack of motivation(</a:t>
            </a:r>
            <a:r>
              <a:rPr lang="en-US" dirty="0" err="1"/>
              <a:t>abulia</a:t>
            </a:r>
            <a:r>
              <a:rPr lang="en-US" dirty="0"/>
              <a:t>) at the other end.</a:t>
            </a:r>
          </a:p>
          <a:p>
            <a:pPr>
              <a:lnSpc>
                <a:spcPct val="81000"/>
              </a:lnSpc>
            </a:pPr>
            <a:r>
              <a:rPr lang="en-US" dirty="0"/>
              <a:t>It is reported following bilateral anterior cerebral artery occlusion, trauma, hydrocephalus, bilateral thalamic infarction, etc.</a:t>
            </a:r>
          </a:p>
        </p:txBody>
      </p:sp>
      <p:sp>
        <p:nvSpPr>
          <p:cNvPr id="4" name="Footer Placeholder 3"/>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223450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5780"/>
            <a:ext cx="10515600" cy="5651183"/>
          </a:xfrm>
        </p:spPr>
        <p:txBody>
          <a:bodyPr/>
          <a:lstStyle/>
          <a:p>
            <a:pPr marL="0" indent="0">
              <a:buNone/>
              <a:defRPr b="1" u="sng"/>
            </a:pPr>
            <a:r>
              <a:rPr lang="en-US" dirty="0"/>
              <a:t>3. Frontal Convexity Syndrome (FCS): - </a:t>
            </a:r>
          </a:p>
          <a:p>
            <a:r>
              <a:rPr lang="en-US" dirty="0"/>
              <a:t>It is called as the lateral frontal lobe syndrome</a:t>
            </a:r>
          </a:p>
          <a:p>
            <a:r>
              <a:rPr lang="en-US" dirty="0"/>
              <a:t>Also known as </a:t>
            </a:r>
            <a:r>
              <a:rPr lang="en-US" dirty="0" err="1"/>
              <a:t>pseudodepressive</a:t>
            </a:r>
            <a:r>
              <a:rPr lang="en-US" dirty="0"/>
              <a:t> state.</a:t>
            </a:r>
          </a:p>
          <a:p>
            <a:r>
              <a:rPr lang="en-US" dirty="0"/>
              <a:t>It is characterized predominantly by executive deficits (perseveration, </a:t>
            </a:r>
            <a:r>
              <a:rPr lang="en-US" dirty="0" err="1"/>
              <a:t>impersistence</a:t>
            </a:r>
            <a:r>
              <a:rPr lang="en-US" dirty="0"/>
              <a:t>, difficulty in planning and impaired serial order behavior). It also includes decreased attention to relevant stimuli, disinterest/indifference and lack of flexibility.</a:t>
            </a:r>
          </a:p>
          <a:p>
            <a:r>
              <a:rPr lang="en-US" dirty="0"/>
              <a:t>Schizophrenia is often considered to be a frontal convexity syndrome.</a:t>
            </a:r>
          </a:p>
          <a:p>
            <a:r>
              <a:rPr lang="en-US" dirty="0"/>
              <a:t>Another feature is the appearance of release reflexes and various soft neurological signs.</a:t>
            </a:r>
          </a:p>
          <a:p>
            <a:endParaRPr lang="en-IN" dirty="0"/>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3768829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055" y="263236"/>
            <a:ext cx="11208327" cy="6303819"/>
          </a:xfrm>
        </p:spPr>
        <p:txBody>
          <a:bodyPr/>
          <a:lstStyle/>
          <a:p>
            <a:pPr marL="0" indent="0">
              <a:buNone/>
            </a:pPr>
            <a:r>
              <a:rPr lang="en-US" b="1" u="sng" dirty="0"/>
              <a:t>4. </a:t>
            </a:r>
            <a:r>
              <a:rPr lang="en-US" b="1" u="sng" dirty="0" err="1"/>
              <a:t>Frontotemporal</a:t>
            </a:r>
            <a:r>
              <a:rPr lang="en-US" b="1" u="sng" dirty="0"/>
              <a:t> Dementia : </a:t>
            </a:r>
          </a:p>
          <a:p>
            <a:r>
              <a:rPr lang="en-US" dirty="0"/>
              <a:t>The core features according to the </a:t>
            </a:r>
            <a:r>
              <a:rPr lang="en-US" b="1" dirty="0" err="1"/>
              <a:t>Neary</a:t>
            </a:r>
            <a:r>
              <a:rPr lang="en-US" dirty="0"/>
              <a:t> criteria include : </a:t>
            </a:r>
          </a:p>
          <a:p>
            <a:pPr marL="514350" indent="-514350">
              <a:buAutoNum type="alphaLcParenR"/>
            </a:pPr>
            <a:r>
              <a:rPr lang="en-US" dirty="0"/>
              <a:t>Early decline in social and personal conduct </a:t>
            </a:r>
          </a:p>
          <a:p>
            <a:pPr marL="514350" indent="-514350">
              <a:buAutoNum type="alphaLcParenR"/>
            </a:pPr>
            <a:r>
              <a:rPr lang="en-US" dirty="0"/>
              <a:t>Emotional Blunting</a:t>
            </a:r>
          </a:p>
          <a:p>
            <a:pPr marL="514350" indent="-514350">
              <a:buAutoNum type="alphaLcParenR"/>
            </a:pPr>
            <a:r>
              <a:rPr lang="en-US" dirty="0"/>
              <a:t>Loss of insight</a:t>
            </a:r>
          </a:p>
          <a:p>
            <a:r>
              <a:rPr lang="en-US" dirty="0"/>
              <a:t>There is relative sparing of memory and </a:t>
            </a:r>
            <a:r>
              <a:rPr lang="en-US" dirty="0" err="1"/>
              <a:t>visuospatial</a:t>
            </a:r>
            <a:r>
              <a:rPr lang="en-US" dirty="0"/>
              <a:t> functions in the early stages and executive function is more affected. </a:t>
            </a:r>
          </a:p>
          <a:p>
            <a:r>
              <a:rPr lang="en-US" dirty="0"/>
              <a:t>There are 2 variants : </a:t>
            </a:r>
          </a:p>
          <a:p>
            <a:pPr marL="514350" indent="-514350">
              <a:buAutoNum type="alphaUcParenR"/>
            </a:pPr>
            <a:r>
              <a:rPr lang="en-US" i="1" u="sng" dirty="0" err="1"/>
              <a:t>Behavioural</a:t>
            </a:r>
            <a:r>
              <a:rPr lang="en-US" dirty="0"/>
              <a:t> Variant : </a:t>
            </a:r>
            <a:r>
              <a:rPr lang="en-US" dirty="0" err="1"/>
              <a:t>Behavioural</a:t>
            </a:r>
            <a:r>
              <a:rPr lang="en-US" dirty="0"/>
              <a:t> </a:t>
            </a:r>
            <a:r>
              <a:rPr lang="en-US" dirty="0" err="1"/>
              <a:t>disinhibition</a:t>
            </a:r>
            <a:r>
              <a:rPr lang="en-US" dirty="0"/>
              <a:t>, apathy, loss of sympathy or empathy, perseveration/stereotypical or compulsive/ritualistic </a:t>
            </a:r>
            <a:r>
              <a:rPr lang="en-US" dirty="0" err="1"/>
              <a:t>behaviour</a:t>
            </a:r>
            <a:r>
              <a:rPr lang="en-US" dirty="0"/>
              <a:t>, </a:t>
            </a:r>
            <a:r>
              <a:rPr lang="en-US" dirty="0" err="1"/>
              <a:t>hyperorality</a:t>
            </a:r>
            <a:r>
              <a:rPr lang="en-US" dirty="0"/>
              <a:t> and dietary changes are seen.</a:t>
            </a:r>
          </a:p>
          <a:p>
            <a:pPr marL="514350" indent="-514350">
              <a:buAutoNum type="alphaUcParenR"/>
            </a:pPr>
            <a:r>
              <a:rPr lang="en-US" i="1" u="sng" dirty="0"/>
              <a:t>Semantic</a:t>
            </a:r>
            <a:r>
              <a:rPr lang="en-US" dirty="0"/>
              <a:t> Variant : Speech production, word finding, object naming, grammar and word comprehension are affected.</a:t>
            </a:r>
            <a:endParaRPr lang="en-IN" dirty="0"/>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1408059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 y="205740"/>
            <a:ext cx="11452860" cy="6240780"/>
          </a:xfrm>
        </p:spPr>
        <p:txBody>
          <a:bodyPr>
            <a:normAutofit fontScale="92500" lnSpcReduction="20000"/>
          </a:bodyPr>
          <a:lstStyle/>
          <a:p>
            <a:pPr marL="0" indent="0">
              <a:buNone/>
            </a:pPr>
            <a:r>
              <a:rPr lang="en-US" b="1" u="sng" dirty="0"/>
              <a:t>5. Frontal Lobe Epilepsy : </a:t>
            </a:r>
          </a:p>
          <a:p>
            <a:r>
              <a:rPr lang="en-US" dirty="0"/>
              <a:t>There maybe </a:t>
            </a:r>
            <a:r>
              <a:rPr lang="en-US" dirty="0" err="1"/>
              <a:t>bizzare</a:t>
            </a:r>
            <a:r>
              <a:rPr lang="en-US" dirty="0"/>
              <a:t> presentation with physical/emotional aura, tingling, numbness and tension. </a:t>
            </a:r>
          </a:p>
          <a:p>
            <a:r>
              <a:rPr lang="en-US" dirty="0"/>
              <a:t>Fear expressed on face, tonic posturing and </a:t>
            </a:r>
            <a:r>
              <a:rPr lang="en-US" dirty="0" err="1"/>
              <a:t>clonic</a:t>
            </a:r>
            <a:r>
              <a:rPr lang="en-US" dirty="0"/>
              <a:t> movements. It may be Simple or Complex partial epilepsy.</a:t>
            </a:r>
          </a:p>
          <a:p>
            <a:r>
              <a:rPr lang="en-US" dirty="0"/>
              <a:t>The presentation may vary based on the specific area involved. </a:t>
            </a:r>
          </a:p>
          <a:p>
            <a:r>
              <a:rPr lang="en-US" dirty="0"/>
              <a:t>It accounts for 20-30% cases of operative procedures for intractable epilepsy. </a:t>
            </a:r>
          </a:p>
          <a:p>
            <a:pPr marL="0" indent="0">
              <a:buNone/>
            </a:pPr>
            <a:r>
              <a:rPr lang="en-US" b="1" u="sng" dirty="0"/>
              <a:t>6. </a:t>
            </a:r>
            <a:r>
              <a:rPr lang="en-US" b="1" u="sng" dirty="0" err="1"/>
              <a:t>Broca’s</a:t>
            </a:r>
            <a:r>
              <a:rPr lang="en-US" b="1" u="sng" dirty="0"/>
              <a:t> Aphasia : </a:t>
            </a:r>
          </a:p>
          <a:p>
            <a:r>
              <a:rPr lang="en-IN" dirty="0"/>
              <a:t>Lesions of </a:t>
            </a:r>
            <a:r>
              <a:rPr lang="en-IN" dirty="0" err="1"/>
              <a:t>Brodmann’s</a:t>
            </a:r>
            <a:r>
              <a:rPr lang="en-IN" dirty="0"/>
              <a:t> Area 44,45</a:t>
            </a:r>
          </a:p>
          <a:p>
            <a:r>
              <a:rPr lang="en-IN" dirty="0"/>
              <a:t>It is the loss of ability to produce speech k/a Expressive aphasia (also called motor aphasia).</a:t>
            </a:r>
          </a:p>
          <a:p>
            <a:r>
              <a:rPr lang="en-IN" dirty="0"/>
              <a:t>  The patients retain the ability to think about the words they wish to say, they can write the words, and they can understand their meaning when they see or hear them, they can understand the language, But they cannot  express in speech (difficulty in initiating speech, repetition, taking dictation and non-fluent and laboured speech) even though there is no paralysis of muscles of lips, tongue, and vocal cords. </a:t>
            </a:r>
          </a:p>
          <a:p>
            <a:r>
              <a:rPr lang="en-US" dirty="0"/>
              <a:t>These problems can increase the chance of MDD in such patients.</a:t>
            </a:r>
            <a:endParaRPr lang="en-IN" dirty="0"/>
          </a:p>
          <a:p>
            <a:endParaRPr lang="en-US" dirty="0"/>
          </a:p>
          <a:p>
            <a:endParaRPr lang="en-IN" dirty="0"/>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2859585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82880"/>
            <a:ext cx="11567160" cy="6469380"/>
          </a:xfrm>
        </p:spPr>
        <p:txBody>
          <a:bodyPr>
            <a:normAutofit fontScale="92500" lnSpcReduction="20000"/>
          </a:bodyPr>
          <a:lstStyle/>
          <a:p>
            <a:pPr marL="0" indent="0">
              <a:buNone/>
            </a:pPr>
            <a:r>
              <a:rPr lang="en-US" b="1" u="sng" dirty="0"/>
              <a:t>7. Schizophrenia : </a:t>
            </a:r>
          </a:p>
          <a:p>
            <a:r>
              <a:rPr lang="en-US" dirty="0"/>
              <a:t>Most symptoms are due to the involvement of the PFC. </a:t>
            </a:r>
          </a:p>
          <a:p>
            <a:r>
              <a:rPr lang="en-US" dirty="0"/>
              <a:t>Affective S/S due to VMPFC, Cognitive S/S due to DLPFC, Aggressive S/S due to OFC and Negative S/S due to involvement of </a:t>
            </a:r>
            <a:r>
              <a:rPr lang="en-US" dirty="0" err="1"/>
              <a:t>Mesocortical</a:t>
            </a:r>
            <a:r>
              <a:rPr lang="en-US" dirty="0"/>
              <a:t> areas and PFC. </a:t>
            </a:r>
          </a:p>
          <a:p>
            <a:r>
              <a:rPr lang="en-US" dirty="0"/>
              <a:t>DBS over Nucleus </a:t>
            </a:r>
            <a:r>
              <a:rPr lang="en-US" dirty="0" err="1"/>
              <a:t>Accumbens</a:t>
            </a:r>
            <a:r>
              <a:rPr lang="en-US" dirty="0"/>
              <a:t> and Ventral Striatum</a:t>
            </a:r>
          </a:p>
          <a:p>
            <a:pPr marL="0" indent="0">
              <a:buNone/>
            </a:pPr>
            <a:r>
              <a:rPr lang="en-US" b="1" u="sng" dirty="0"/>
              <a:t>8. Depression : </a:t>
            </a:r>
          </a:p>
          <a:p>
            <a:r>
              <a:rPr lang="en-US" dirty="0"/>
              <a:t>Reduced DA, NE and 5-HT in PFC leads to cognitive dulling. </a:t>
            </a:r>
          </a:p>
          <a:p>
            <a:r>
              <a:rPr lang="en-US" dirty="0"/>
              <a:t>Damage to the left side frontal lobe (due to stroke, any lesion etc.) can increase the chances of depression. </a:t>
            </a:r>
          </a:p>
          <a:p>
            <a:r>
              <a:rPr lang="en-US" dirty="0" err="1"/>
              <a:t>rTMS</a:t>
            </a:r>
            <a:r>
              <a:rPr lang="en-US" dirty="0"/>
              <a:t> (high </a:t>
            </a:r>
            <a:r>
              <a:rPr lang="en-US" dirty="0" err="1"/>
              <a:t>freq</a:t>
            </a:r>
            <a:r>
              <a:rPr lang="en-US" dirty="0"/>
              <a:t>) over DLPFC is FDA approved for Rx resistant cases. </a:t>
            </a:r>
          </a:p>
          <a:p>
            <a:r>
              <a:rPr lang="en-US" dirty="0"/>
              <a:t>DBS over VMPFC</a:t>
            </a:r>
          </a:p>
          <a:p>
            <a:pPr marL="0" indent="0">
              <a:buNone/>
            </a:pPr>
            <a:r>
              <a:rPr lang="en-US" b="1" u="sng" dirty="0"/>
              <a:t>9. ADHD : </a:t>
            </a:r>
          </a:p>
          <a:p>
            <a:r>
              <a:rPr lang="en-US" dirty="0"/>
              <a:t>There are problems in executive functions of the frontal cortex. </a:t>
            </a:r>
          </a:p>
          <a:p>
            <a:r>
              <a:rPr lang="en-US" dirty="0"/>
              <a:t>Hyperactivity due to PFC, Selective attention deficit due to Dorsal Anterior Cingulate </a:t>
            </a:r>
            <a:r>
              <a:rPr lang="en-US" dirty="0" err="1"/>
              <a:t>gyrus</a:t>
            </a:r>
            <a:r>
              <a:rPr lang="en-US" dirty="0"/>
              <a:t>, sustained attention and problem solving deficits are due to DLPFC and impulsivity is due to the involvement of OFC. </a:t>
            </a:r>
            <a:endParaRPr lang="en-IN" dirty="0"/>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4148740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8620"/>
            <a:ext cx="10515600" cy="5788343"/>
          </a:xfrm>
        </p:spPr>
        <p:txBody>
          <a:bodyPr/>
          <a:lstStyle/>
          <a:p>
            <a:pPr marL="0" indent="0">
              <a:buNone/>
            </a:pPr>
            <a:r>
              <a:rPr lang="en-US" b="1" u="sng" dirty="0"/>
              <a:t>10. OCD : </a:t>
            </a:r>
          </a:p>
          <a:p>
            <a:r>
              <a:rPr lang="en-US" dirty="0"/>
              <a:t>It is due to the abnormalities of the CSTC loops. </a:t>
            </a:r>
          </a:p>
          <a:p>
            <a:r>
              <a:rPr lang="en-US" dirty="0"/>
              <a:t>Mainly OFC is involved </a:t>
            </a:r>
          </a:p>
          <a:p>
            <a:r>
              <a:rPr lang="en-US" dirty="0"/>
              <a:t>Low levels of 5-HT in frontal lobe. </a:t>
            </a:r>
          </a:p>
          <a:p>
            <a:r>
              <a:rPr lang="en-US" dirty="0" err="1"/>
              <a:t>rTMS</a:t>
            </a:r>
            <a:r>
              <a:rPr lang="en-US" dirty="0"/>
              <a:t> (low </a:t>
            </a:r>
            <a:r>
              <a:rPr lang="en-US" dirty="0" err="1"/>
              <a:t>freq</a:t>
            </a:r>
            <a:r>
              <a:rPr lang="en-US" dirty="0"/>
              <a:t>) over supplementary motor area and OFC can be given(not FDA approved).</a:t>
            </a:r>
          </a:p>
          <a:p>
            <a:pPr marL="0" indent="0">
              <a:buNone/>
            </a:pPr>
            <a:endParaRPr lang="en-US" dirty="0"/>
          </a:p>
          <a:p>
            <a:pPr marL="0" indent="0">
              <a:buNone/>
            </a:pPr>
            <a:r>
              <a:rPr lang="en-US" b="1" u="sng" dirty="0"/>
              <a:t>11. Alcoholism :</a:t>
            </a:r>
            <a:r>
              <a:rPr lang="en-US" dirty="0"/>
              <a:t> </a:t>
            </a:r>
          </a:p>
          <a:p>
            <a:r>
              <a:rPr lang="en-US" dirty="0"/>
              <a:t>PFC is linked to impulse control and therefore its damage leads to increased binge drinking.  </a:t>
            </a:r>
            <a:endParaRPr lang="en-IN" dirty="0"/>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3098068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740"/>
            <a:ext cx="10515600" cy="1325563"/>
          </a:xfrm>
        </p:spPr>
        <p:txBody>
          <a:bodyPr/>
          <a:lstStyle/>
          <a:p>
            <a:pPr algn="ctr"/>
            <a:r>
              <a:rPr lang="en-IN" altLang="en-US" sz="8000" b="1"/>
              <a:t>Parietal Lobe</a:t>
            </a:r>
          </a:p>
        </p:txBody>
      </p:sp>
      <p:pic>
        <p:nvPicPr>
          <p:cNvPr id="5" name="Content Placeholder 4"/>
          <p:cNvPicPr>
            <a:picLocks noGrp="1" noChangeAspect="1"/>
          </p:cNvPicPr>
          <p:nvPr>
            <p:ph idx="1"/>
          </p:nvPr>
        </p:nvPicPr>
        <p:blipFill>
          <a:blip r:embed="rId2"/>
          <a:stretch>
            <a:fillRect/>
          </a:stretch>
        </p:blipFill>
        <p:spPr>
          <a:xfrm>
            <a:off x="2799715" y="1875790"/>
            <a:ext cx="7162800" cy="4453255"/>
          </a:xfrm>
          <a:prstGeom prst="rect">
            <a:avLst/>
          </a:prstGeom>
        </p:spPr>
      </p:pic>
    </p:spTree>
    <p:extLst>
      <p:ext uri="{BB962C8B-B14F-4D97-AF65-F5344CB8AC3E}">
        <p14:creationId xmlns:p14="http://schemas.microsoft.com/office/powerpoint/2010/main" val="2162749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arietal Lobe"/>
          <p:cNvSpPr txBox="1">
            <a:spLocks noGrp="1"/>
          </p:cNvSpPr>
          <p:nvPr>
            <p:ph type="title"/>
          </p:nvPr>
        </p:nvSpPr>
        <p:spPr>
          <a:prstGeom prst="rect">
            <a:avLst/>
          </a:prstGeom>
        </p:spPr>
        <p:txBody>
          <a:bodyPr>
            <a:normAutofit/>
          </a:bodyPr>
          <a:lstStyle>
            <a:lvl1pPr defTabSz="1975054">
              <a:defRPr sz="6885" b="0" spc="-137">
                <a:latin typeface="Canela Text Bold"/>
                <a:ea typeface="Canela Text Bold"/>
                <a:cs typeface="Canela Text Bold"/>
                <a:sym typeface="Canela Text Bold"/>
              </a:defRPr>
            </a:lvl1pPr>
          </a:lstStyle>
          <a:p>
            <a:r>
              <a:rPr sz="4800" b="1" dirty="0"/>
              <a:t>Parietal Lobe</a:t>
            </a:r>
          </a:p>
        </p:txBody>
      </p:sp>
      <p:sp>
        <p:nvSpPr>
          <p:cNvPr id="274" name="Functions:…"/>
          <p:cNvSpPr txBox="1">
            <a:spLocks noGrp="1"/>
          </p:cNvSpPr>
          <p:nvPr>
            <p:ph type="body" idx="1"/>
          </p:nvPr>
        </p:nvSpPr>
        <p:spPr>
          <a:xfrm>
            <a:off x="603250" y="1216623"/>
            <a:ext cx="10985500" cy="5544985"/>
          </a:xfrm>
          <a:prstGeom prst="rect">
            <a:avLst/>
          </a:prstGeom>
        </p:spPr>
        <p:txBody>
          <a:bodyPr numCol="2" spcCol="1098550">
            <a:normAutofit/>
          </a:bodyPr>
          <a:lstStyle/>
          <a:p>
            <a:pPr marL="114300" indent="-114300" defTabSz="457200">
              <a:spcBef>
                <a:spcPts val="500"/>
              </a:spcBef>
              <a:buSzPct val="100000"/>
              <a:buFont typeface="Arial"/>
              <a:defRPr sz="4400">
                <a:latin typeface="Canela Text Regular"/>
                <a:ea typeface="Canela Text Regular"/>
                <a:cs typeface="Canela Text Regular"/>
                <a:sym typeface="Canela Text Regular"/>
              </a:defRPr>
            </a:pPr>
            <a:r>
              <a:rPr sz="3000" dirty="0"/>
              <a:t>Functions: </a:t>
            </a:r>
          </a:p>
          <a:p>
            <a:pPr marL="0" indent="0" defTabSz="457200">
              <a:spcBef>
                <a:spcPts val="500"/>
              </a:spcBef>
              <a:buNone/>
              <a:defRPr sz="4400">
                <a:latin typeface="Canela Text Regular"/>
                <a:ea typeface="Canela Text Regular"/>
                <a:cs typeface="Canela Text Regular"/>
                <a:sym typeface="Canela Text Regular"/>
              </a:defRPr>
            </a:pPr>
            <a:r>
              <a:rPr sz="3000" dirty="0"/>
              <a:t>1. Tactile localization and discrimination, </a:t>
            </a:r>
          </a:p>
          <a:p>
            <a:pPr marL="0" indent="0" defTabSz="457200">
              <a:spcBef>
                <a:spcPts val="500"/>
              </a:spcBef>
              <a:buNone/>
              <a:defRPr sz="4400">
                <a:latin typeface="Canela Text Regular"/>
                <a:ea typeface="Canela Text Regular"/>
                <a:cs typeface="Canela Text Regular"/>
                <a:sym typeface="Canela Text Regular"/>
              </a:defRPr>
            </a:pPr>
            <a:r>
              <a:rPr sz="3000" dirty="0"/>
              <a:t>2. Fine touch, sensation, </a:t>
            </a:r>
          </a:p>
          <a:p>
            <a:pPr marL="0" indent="0" defTabSz="457200">
              <a:spcBef>
                <a:spcPts val="500"/>
              </a:spcBef>
              <a:buNone/>
              <a:defRPr sz="4400">
                <a:latin typeface="Canela Text Regular"/>
                <a:ea typeface="Canela Text Regular"/>
                <a:cs typeface="Canela Text Regular"/>
                <a:sym typeface="Canela Text Regular"/>
              </a:defRPr>
            </a:pPr>
            <a:r>
              <a:rPr sz="3000" dirty="0"/>
              <a:t>3. Proprioception, </a:t>
            </a:r>
          </a:p>
          <a:p>
            <a:pPr marL="0" indent="0" defTabSz="457200">
              <a:spcBef>
                <a:spcPts val="500"/>
              </a:spcBef>
              <a:buNone/>
              <a:defRPr sz="4400">
                <a:latin typeface="Canela Text Regular"/>
                <a:ea typeface="Canela Text Regular"/>
                <a:cs typeface="Canela Text Regular"/>
                <a:sym typeface="Canela Text Regular"/>
              </a:defRPr>
            </a:pPr>
            <a:r>
              <a:rPr sz="3000" dirty="0"/>
              <a:t>4. </a:t>
            </a:r>
            <a:r>
              <a:rPr sz="3000" dirty="0" err="1"/>
              <a:t>Kinaesthesia</a:t>
            </a:r>
            <a:r>
              <a:rPr sz="3000" dirty="0"/>
              <a:t>, </a:t>
            </a:r>
          </a:p>
          <a:p>
            <a:pPr marL="0" indent="0" defTabSz="457200">
              <a:spcBef>
                <a:spcPts val="500"/>
              </a:spcBef>
              <a:buNone/>
              <a:defRPr sz="4400">
                <a:latin typeface="Canela Text Regular"/>
                <a:ea typeface="Canela Text Regular"/>
                <a:cs typeface="Canela Text Regular"/>
                <a:sym typeface="Canela Text Regular"/>
              </a:defRPr>
            </a:pPr>
            <a:r>
              <a:rPr sz="3000" dirty="0"/>
              <a:t>5. Stereognosis, </a:t>
            </a:r>
          </a:p>
          <a:p>
            <a:pPr marL="0" indent="0" defTabSz="457200">
              <a:spcBef>
                <a:spcPts val="500"/>
              </a:spcBef>
              <a:buNone/>
              <a:defRPr sz="4400">
                <a:latin typeface="Canela Text Regular"/>
                <a:ea typeface="Canela Text Regular"/>
                <a:cs typeface="Canela Text Regular"/>
                <a:sym typeface="Canela Text Regular"/>
              </a:defRPr>
            </a:pPr>
            <a:r>
              <a:rPr sz="3000" dirty="0"/>
              <a:t>6. Gnosis: recognition of received tactile, visual or auditory input, </a:t>
            </a:r>
          </a:p>
          <a:p>
            <a:pPr marL="0" indent="0" defTabSz="457200">
              <a:spcBef>
                <a:spcPts val="500"/>
              </a:spcBef>
              <a:buNone/>
              <a:defRPr sz="4400">
                <a:latin typeface="Canela Text Regular"/>
                <a:ea typeface="Canela Text Regular"/>
                <a:cs typeface="Canela Text Regular"/>
                <a:sym typeface="Canela Text Regular"/>
              </a:defRPr>
            </a:pPr>
            <a:r>
              <a:rPr sz="3000" dirty="0"/>
              <a:t>7. Praxis: storage of program or </a:t>
            </a:r>
            <a:r>
              <a:rPr sz="3000" dirty="0" err="1"/>
              <a:t>visuokinesthetic</a:t>
            </a:r>
            <a:r>
              <a:rPr sz="3000" dirty="0"/>
              <a:t> motor engrams necessary for motor sequences, </a:t>
            </a:r>
          </a:p>
          <a:p>
            <a:pPr marL="0" indent="0" defTabSz="457200">
              <a:spcBef>
                <a:spcPts val="500"/>
              </a:spcBef>
              <a:buNone/>
              <a:defRPr sz="4400">
                <a:latin typeface="Canela Text Regular"/>
                <a:ea typeface="Canela Text Regular"/>
                <a:cs typeface="Canela Text Regular"/>
                <a:sym typeface="Canela Text Regular"/>
              </a:defRPr>
            </a:pPr>
            <a:r>
              <a:rPr sz="3000" dirty="0"/>
              <a:t>8.Body schema: postural model of body, body parts and their relation to the environment,</a:t>
            </a:r>
          </a:p>
          <a:p>
            <a:pPr marL="0" indent="0" defTabSz="457200">
              <a:spcBef>
                <a:spcPts val="500"/>
              </a:spcBef>
              <a:buNone/>
              <a:defRPr sz="4400">
                <a:latin typeface="Canela Text Regular"/>
                <a:ea typeface="Canela Text Regular"/>
                <a:cs typeface="Canela Text Regular"/>
                <a:sym typeface="Canela Text Regular"/>
              </a:defRPr>
            </a:pPr>
            <a:r>
              <a:rPr sz="3000" dirty="0"/>
              <a:t>9. Language: comprehension of words, interpretation of tone, loudness and timing</a:t>
            </a:r>
            <a:r>
              <a:rPr lang="en-IN" sz="3000" dirty="0"/>
              <a:t> of words</a:t>
            </a:r>
            <a:endParaRPr sz="3000" dirty="0"/>
          </a:p>
        </p:txBody>
      </p:sp>
    </p:spTree>
    <p:extLst>
      <p:ext uri="{BB962C8B-B14F-4D97-AF65-F5344CB8AC3E}">
        <p14:creationId xmlns:p14="http://schemas.microsoft.com/office/powerpoint/2010/main" val="3568739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Screenshot 2020-09-10 at 10.31.17 AM.png" descr="Screenshot 2020-09-10 at 10.31.17 AM.png"/>
          <p:cNvPicPr>
            <a:picLocks noChangeAspect="1"/>
          </p:cNvPicPr>
          <p:nvPr/>
        </p:nvPicPr>
        <p:blipFill>
          <a:blip r:embed="rId3"/>
          <a:stretch>
            <a:fillRect/>
          </a:stretch>
        </p:blipFill>
        <p:spPr>
          <a:xfrm>
            <a:off x="282141" y="63899"/>
            <a:ext cx="11627718" cy="6671817"/>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Parietal Lobe"/>
          <p:cNvSpPr txBox="1">
            <a:spLocks noGrp="1"/>
          </p:cNvSpPr>
          <p:nvPr>
            <p:ph type="title"/>
          </p:nvPr>
        </p:nvSpPr>
        <p:spPr>
          <a:xfrm>
            <a:off x="603250" y="356870"/>
            <a:ext cx="10985500" cy="716582"/>
          </a:xfrm>
          <a:prstGeom prst="rect">
            <a:avLst/>
          </a:prstGeom>
        </p:spPr>
        <p:txBody>
          <a:bodyPr>
            <a:normAutofit fontScale="90000"/>
          </a:bodyPr>
          <a:lstStyle>
            <a:lvl1pPr defTabSz="1975054">
              <a:defRPr sz="6885" b="0" spc="-137">
                <a:latin typeface="Canela Text Bold"/>
                <a:ea typeface="Canela Text Bold"/>
                <a:cs typeface="Canela Text Bold"/>
                <a:sym typeface="Canela Text Bold"/>
              </a:defRPr>
            </a:lvl1pPr>
          </a:lstStyle>
          <a:p>
            <a:r>
              <a:rPr sz="4800" b="1" dirty="0"/>
              <a:t>Parietal Lobe</a:t>
            </a:r>
          </a:p>
        </p:txBody>
      </p:sp>
      <p:sp>
        <p:nvSpPr>
          <p:cNvPr id="279" name="Clinical Implications:…"/>
          <p:cNvSpPr txBox="1">
            <a:spLocks noGrp="1"/>
          </p:cNvSpPr>
          <p:nvPr>
            <p:ph type="body" idx="1"/>
          </p:nvPr>
        </p:nvSpPr>
        <p:spPr>
          <a:xfrm>
            <a:off x="603250" y="1216623"/>
            <a:ext cx="10985500" cy="5544985"/>
          </a:xfrm>
          <a:prstGeom prst="rect">
            <a:avLst/>
          </a:prstGeom>
        </p:spPr>
        <p:txBody>
          <a:bodyPr numCol="2" spcCol="1098550">
            <a:normAutofit/>
          </a:bodyPr>
          <a:lstStyle/>
          <a:p>
            <a:pPr marL="114300" indent="-114300" defTabSz="457200">
              <a:spcBef>
                <a:spcPts val="500"/>
              </a:spcBef>
              <a:buSzPct val="100000"/>
              <a:buFont typeface="Arial"/>
              <a:defRPr sz="5000">
                <a:latin typeface="Canela Text Regular"/>
                <a:ea typeface="Canela Text Regular"/>
                <a:cs typeface="Canela Text Regular"/>
                <a:sym typeface="Canela Text Regular"/>
              </a:defRPr>
            </a:pPr>
            <a:r>
              <a:rPr sz="3600" dirty="0"/>
              <a:t>Clinical Implications: </a:t>
            </a:r>
          </a:p>
          <a:p>
            <a:pPr marL="370417" indent="-370417" defTabSz="457200">
              <a:spcBef>
                <a:spcPts val="500"/>
              </a:spcBef>
              <a:buSzPct val="100000"/>
              <a:buAutoNum type="arabicPeriod"/>
              <a:defRPr sz="5000">
                <a:latin typeface="Canela Text Regular"/>
                <a:ea typeface="Canela Text Regular"/>
                <a:cs typeface="Canela Text Regular"/>
                <a:sym typeface="Canela Text Regular"/>
              </a:defRPr>
            </a:pPr>
            <a:r>
              <a:rPr sz="3600" dirty="0"/>
              <a:t>Disorders of tactile functions, </a:t>
            </a:r>
          </a:p>
          <a:p>
            <a:pPr marL="370417" indent="-370417" defTabSz="457200">
              <a:spcBef>
                <a:spcPts val="500"/>
              </a:spcBef>
              <a:buSzPct val="100000"/>
              <a:buAutoNum type="arabicPeriod"/>
              <a:defRPr sz="5000">
                <a:latin typeface="Canela Text Regular"/>
                <a:ea typeface="Canela Text Regular"/>
                <a:cs typeface="Canela Text Regular"/>
                <a:sym typeface="Canela Text Regular"/>
              </a:defRPr>
            </a:pPr>
            <a:r>
              <a:rPr sz="3600" dirty="0"/>
              <a:t>Visual or tactile agnosia, </a:t>
            </a:r>
          </a:p>
          <a:p>
            <a:pPr marL="370417" indent="-370417" defTabSz="457200">
              <a:spcBef>
                <a:spcPts val="500"/>
              </a:spcBef>
              <a:buSzPct val="100000"/>
              <a:buAutoNum type="arabicPeriod"/>
              <a:defRPr sz="5000">
                <a:latin typeface="Canela Text Regular"/>
                <a:ea typeface="Canela Text Regular"/>
                <a:cs typeface="Canela Text Regular"/>
                <a:sym typeface="Canela Text Regular"/>
              </a:defRPr>
            </a:pPr>
            <a:r>
              <a:rPr sz="3600" dirty="0" err="1"/>
              <a:t>Apraxias</a:t>
            </a:r>
            <a:r>
              <a:rPr sz="3600" dirty="0"/>
              <a:t>, </a:t>
            </a:r>
          </a:p>
          <a:p>
            <a:pPr marL="370417" indent="-370417" defTabSz="457200">
              <a:spcBef>
                <a:spcPts val="500"/>
              </a:spcBef>
              <a:buSzPct val="100000"/>
              <a:buAutoNum type="arabicPeriod"/>
              <a:defRPr sz="5000">
                <a:latin typeface="Canela Text Regular"/>
                <a:ea typeface="Canela Text Regular"/>
                <a:cs typeface="Canela Text Regular"/>
                <a:sym typeface="Canela Text Regular"/>
              </a:defRPr>
            </a:pPr>
            <a:r>
              <a:rPr sz="3600" dirty="0"/>
              <a:t>Constructional apraxia, </a:t>
            </a:r>
          </a:p>
          <a:p>
            <a:pPr marL="370417" indent="-370417" defTabSz="457200">
              <a:spcBef>
                <a:spcPts val="500"/>
              </a:spcBef>
              <a:buSzPct val="100000"/>
              <a:buAutoNum type="arabicPeriod"/>
              <a:defRPr sz="5000">
                <a:latin typeface="Canela Text Regular"/>
                <a:ea typeface="Canela Text Regular"/>
                <a:cs typeface="Canela Text Regular"/>
                <a:sym typeface="Canela Text Regular"/>
              </a:defRPr>
            </a:pPr>
            <a:r>
              <a:rPr sz="3600" dirty="0"/>
              <a:t>Disorders of language (such as alexia and agraphia), </a:t>
            </a:r>
          </a:p>
          <a:p>
            <a:pPr marL="370417" indent="-370417" defTabSz="457200">
              <a:spcBef>
                <a:spcPts val="500"/>
              </a:spcBef>
              <a:buSzPct val="100000"/>
              <a:buAutoNum type="arabicPeriod"/>
              <a:defRPr sz="5000">
                <a:latin typeface="Canela Text Regular"/>
                <a:ea typeface="Canela Text Regular"/>
                <a:cs typeface="Canela Text Regular"/>
                <a:sym typeface="Canela Text Regular"/>
              </a:defRPr>
            </a:pPr>
            <a:r>
              <a:rPr sz="3600" dirty="0"/>
              <a:t>Acalculia, </a:t>
            </a:r>
          </a:p>
          <a:p>
            <a:pPr marL="370417" indent="-370417" defTabSz="457200">
              <a:spcBef>
                <a:spcPts val="500"/>
              </a:spcBef>
              <a:buSzPct val="100000"/>
              <a:buAutoNum type="arabicPeriod"/>
              <a:defRPr sz="5000">
                <a:latin typeface="Canela Text Regular"/>
                <a:ea typeface="Canela Text Regular"/>
                <a:cs typeface="Canela Text Regular"/>
                <a:sym typeface="Canela Text Regular"/>
              </a:defRPr>
            </a:pPr>
            <a:r>
              <a:rPr sz="3600" dirty="0"/>
              <a:t>Contralateral neglect, </a:t>
            </a:r>
          </a:p>
          <a:p>
            <a:pPr marL="370417" indent="-370417" defTabSz="457200">
              <a:spcBef>
                <a:spcPts val="500"/>
              </a:spcBef>
              <a:buSzPct val="100000"/>
              <a:buAutoNum type="arabicPeriod"/>
              <a:defRPr sz="5000">
                <a:latin typeface="Canela Text Regular"/>
                <a:ea typeface="Canela Text Regular"/>
                <a:cs typeface="Canela Text Regular"/>
                <a:sym typeface="Canela Text Regular"/>
              </a:defRPr>
            </a:pPr>
            <a:r>
              <a:rPr sz="3600" dirty="0"/>
              <a:t>Disorders of visuospatial functions/spatial ability, </a:t>
            </a:r>
          </a:p>
          <a:p>
            <a:pPr marL="370417" indent="-370417" defTabSz="457200">
              <a:spcBef>
                <a:spcPts val="500"/>
              </a:spcBef>
              <a:buSzPct val="100000"/>
              <a:buAutoNum type="arabicPeriod"/>
              <a:defRPr sz="5000">
                <a:latin typeface="Canela Text Regular"/>
                <a:ea typeface="Canela Text Regular"/>
                <a:cs typeface="Canela Text Regular"/>
                <a:sym typeface="Canela Text Regular"/>
              </a:defRPr>
            </a:pPr>
            <a:r>
              <a:rPr sz="3600" dirty="0"/>
              <a:t>Body – schema disturbances, </a:t>
            </a:r>
          </a:p>
          <a:p>
            <a:pPr marL="370417" indent="-370417" defTabSz="457200">
              <a:spcBef>
                <a:spcPts val="500"/>
              </a:spcBef>
              <a:buSzPct val="100000"/>
              <a:buAutoNum type="arabicPeriod"/>
              <a:defRPr sz="5000">
                <a:latin typeface="Canela Text Regular"/>
                <a:ea typeface="Canela Text Regular"/>
                <a:cs typeface="Canela Text Regular"/>
                <a:sym typeface="Canela Text Regular"/>
              </a:defRPr>
            </a:pPr>
            <a:r>
              <a:rPr sz="3600" dirty="0"/>
              <a:t>Right – left confusion</a:t>
            </a:r>
          </a:p>
        </p:txBody>
      </p:sp>
    </p:spTree>
    <p:extLst>
      <p:ext uri="{BB962C8B-B14F-4D97-AF65-F5344CB8AC3E}">
        <p14:creationId xmlns:p14="http://schemas.microsoft.com/office/powerpoint/2010/main" val="231856665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369" y="134355"/>
            <a:ext cx="10443337" cy="4030980"/>
          </a:xfrm>
          <a:prstGeom prst="rect">
            <a:avLst/>
          </a:prstGeom>
        </p:spPr>
        <p:txBody>
          <a:bodyPr wrap="square">
            <a:spAutoFit/>
          </a:bodyPr>
          <a:lstStyle/>
          <a:p>
            <a:pPr algn="ctr"/>
            <a:r>
              <a:rPr lang="en-US" sz="4000" b="1" dirty="0"/>
              <a:t>Parietal lobe </a:t>
            </a:r>
          </a:p>
          <a:p>
            <a:pPr marL="285750" indent="-285750">
              <a:buFont typeface="Arial" panose="020B0604020202020204" pitchFamily="34" charset="0"/>
              <a:buChar char="•"/>
            </a:pPr>
            <a:r>
              <a:rPr lang="en-US" sz="2400" dirty="0"/>
              <a:t>It underlies the parietal bone of the skull. </a:t>
            </a:r>
          </a:p>
          <a:p>
            <a:pPr marL="285750" indent="-285750">
              <a:buFont typeface="Arial" panose="020B0604020202020204" pitchFamily="34" charset="0"/>
              <a:buChar char="•"/>
            </a:pPr>
            <a:r>
              <a:rPr lang="en-US" sz="2400" dirty="0"/>
              <a:t>Its anterior border on the lateral aspect is marked by the central sulcus and its posterior border by the </a:t>
            </a:r>
            <a:r>
              <a:rPr lang="en-US" sz="2400" dirty="0" err="1"/>
              <a:t>parieto</a:t>
            </a:r>
            <a:r>
              <a:rPr lang="en-US" sz="2400" dirty="0"/>
              <a:t>-occipital fissure. </a:t>
            </a:r>
          </a:p>
          <a:p>
            <a:pPr marL="285750" indent="-285750">
              <a:buFont typeface="Arial" panose="020B0604020202020204" pitchFamily="34" charset="0"/>
              <a:buChar char="•"/>
            </a:pPr>
            <a:r>
              <a:rPr lang="en-US" sz="2400" dirty="0"/>
              <a:t>1. Primary somatosensory cortex (Postcentral Gyrus) (BA 1, BA 2, and BA 3)</a:t>
            </a:r>
          </a:p>
          <a:p>
            <a:pPr marL="285750" indent="-285750">
              <a:buFont typeface="Arial" panose="020B0604020202020204" pitchFamily="34" charset="0"/>
              <a:buChar char="•"/>
            </a:pPr>
            <a:r>
              <a:rPr lang="en-US" sz="2400" dirty="0"/>
              <a:t>2. </a:t>
            </a:r>
            <a:r>
              <a:rPr lang="en-US" sz="2400" dirty="0" err="1"/>
              <a:t>Somaesthetic</a:t>
            </a:r>
            <a:r>
              <a:rPr lang="en-US" sz="2400" dirty="0"/>
              <a:t> Association Area</a:t>
            </a:r>
          </a:p>
          <a:p>
            <a:pPr marL="285750" indent="-285750">
              <a:buFont typeface="Arial" panose="020B0604020202020204" pitchFamily="34" charset="0"/>
              <a:buChar char="•"/>
            </a:pPr>
            <a:r>
              <a:rPr lang="en-US" sz="2400" dirty="0"/>
              <a:t>3. Superior parietal lobule (SPL; BA 5 and BA 7)            </a:t>
            </a:r>
          </a:p>
          <a:p>
            <a:pPr marL="285750" indent="-285750">
              <a:buFont typeface="Arial" panose="020B0604020202020204" pitchFamily="34" charset="0"/>
              <a:buChar char="•"/>
            </a:pPr>
            <a:r>
              <a:rPr lang="en-US" sz="2400" dirty="0"/>
              <a:t>4. Inferior parietal lobule (IPL ; BA 39 and BA 40)              Angular Gyrus and </a:t>
            </a:r>
            <a:r>
              <a:rPr lang="en-US" sz="2400" dirty="0" err="1"/>
              <a:t>Supramarginal</a:t>
            </a:r>
            <a:r>
              <a:rPr lang="en-US" sz="2400" dirty="0"/>
              <a:t> Gyrus </a:t>
            </a:r>
          </a:p>
          <a:p>
            <a:endParaRPr lang="en-US" sz="2400" dirty="0"/>
          </a:p>
        </p:txBody>
      </p:sp>
      <p:sp>
        <p:nvSpPr>
          <p:cNvPr id="5" name="Right Arrow 4"/>
          <p:cNvSpPr/>
          <p:nvPr/>
        </p:nvSpPr>
        <p:spPr>
          <a:xfrm>
            <a:off x="6956665" y="2771192"/>
            <a:ext cx="475862" cy="391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20314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 y="797511"/>
            <a:ext cx="11297920" cy="3416320"/>
          </a:xfrm>
          <a:prstGeom prst="rect">
            <a:avLst/>
          </a:prstGeom>
        </p:spPr>
        <p:txBody>
          <a:bodyPr wrap="square">
            <a:spAutoFit/>
          </a:bodyPr>
          <a:lstStyle/>
          <a:p>
            <a:pPr marL="285750" indent="-285750">
              <a:buFont typeface="Arial" panose="020B0604020202020204" pitchFamily="34" charset="0"/>
              <a:buChar char="•"/>
            </a:pPr>
            <a:r>
              <a:rPr lang="en-US" sz="2400" dirty="0"/>
              <a:t>The anterior parietal lobe, made up of the postcentral gyrus (lateral aspect) and posterior paracentral lobule (medial aspect) </a:t>
            </a:r>
          </a:p>
          <a:p>
            <a:pPr marL="285750" indent="-285750">
              <a:buFont typeface="Arial" panose="020B0604020202020204" pitchFamily="34" charset="0"/>
              <a:buChar char="•"/>
            </a:pPr>
            <a:endParaRPr lang="en-US" sz="2400" dirty="0"/>
          </a:p>
          <a:p>
            <a:pPr lvl="1"/>
            <a:r>
              <a:rPr lang="en-US" sz="2400" dirty="0"/>
              <a:t>somatosensory sensations – Touch, pain, temperature, and Proprioception</a:t>
            </a:r>
          </a:p>
          <a:p>
            <a:pPr lvl="1"/>
            <a:endParaRPr lang="en-US" sz="2400" dirty="0"/>
          </a:p>
          <a:p>
            <a:pPr marL="342900" indent="-342900">
              <a:buFont typeface="Arial" panose="020B0604020202020204" pitchFamily="34" charset="0"/>
              <a:buChar char="•"/>
            </a:pPr>
            <a:r>
              <a:rPr lang="en-US" sz="2400" dirty="0"/>
              <a:t>The posterior parietal lobe consisting of BA 7, BA 39, and BA 40</a:t>
            </a:r>
          </a:p>
          <a:p>
            <a:pPr marL="342900" indent="-342900">
              <a:buFont typeface="Arial" panose="020B0604020202020204" pitchFamily="34" charset="0"/>
              <a:buChar char="•"/>
            </a:pPr>
            <a:endParaRPr lang="en-US" sz="2400" dirty="0"/>
          </a:p>
          <a:p>
            <a:pPr lvl="1"/>
            <a:r>
              <a:rPr lang="en-US" sz="2400" dirty="0"/>
              <a:t>Integrates somatosensory signals with signals from the visual, auditory, and vestibular systems (sensorimotor integration). </a:t>
            </a:r>
            <a:endParaRPr lang="en-IN" sz="2400" dirty="0"/>
          </a:p>
        </p:txBody>
      </p:sp>
      <p:sp>
        <p:nvSpPr>
          <p:cNvPr id="6" name="Right Arrow 5"/>
          <p:cNvSpPr/>
          <p:nvPr/>
        </p:nvSpPr>
        <p:spPr>
          <a:xfrm rot="5400000">
            <a:off x="4853545" y="1592632"/>
            <a:ext cx="475862" cy="391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ight Arrow 6"/>
          <p:cNvSpPr/>
          <p:nvPr/>
        </p:nvSpPr>
        <p:spPr>
          <a:xfrm rot="5400000">
            <a:off x="4853545" y="3045512"/>
            <a:ext cx="475862" cy="391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480642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320" y="105985"/>
            <a:ext cx="11236960" cy="5754370"/>
          </a:xfrm>
          <a:prstGeom prst="rect">
            <a:avLst/>
          </a:prstGeom>
        </p:spPr>
        <p:txBody>
          <a:bodyPr wrap="square">
            <a:spAutoFit/>
          </a:bodyPr>
          <a:lstStyle/>
          <a:p>
            <a:endParaRPr lang="en-US" sz="2000" dirty="0"/>
          </a:p>
          <a:p>
            <a:pPr marL="457200" indent="-457200">
              <a:buAutoNum type="arabicPeriod"/>
            </a:pPr>
            <a:r>
              <a:rPr lang="en-US" sz="2800" b="1" dirty="0"/>
              <a:t>Primary somatosensory cortex</a:t>
            </a:r>
            <a:r>
              <a:rPr lang="en-US" sz="2000" b="1" dirty="0"/>
              <a:t> </a:t>
            </a:r>
            <a:r>
              <a:rPr lang="en-US" sz="2000" dirty="0"/>
              <a:t>: Somatosensory signals from both</a:t>
            </a:r>
            <a:r>
              <a:rPr lang="en-IN" altLang="en-US" sz="2000" dirty="0"/>
              <a:t> </a:t>
            </a:r>
            <a:r>
              <a:rPr lang="en-US" sz="2000" dirty="0">
                <a:sym typeface="+mn-ea"/>
              </a:rPr>
              <a:t>sides of face and </a:t>
            </a:r>
          </a:p>
          <a:p>
            <a:pPr indent="0">
              <a:buNone/>
            </a:pPr>
            <a:r>
              <a:rPr lang="en-IN" altLang="en-US" sz="2000" dirty="0">
                <a:sym typeface="+mn-ea"/>
              </a:rPr>
              <a:t>                                                                                          </a:t>
            </a:r>
            <a:r>
              <a:rPr lang="en-US" sz="2000" dirty="0">
                <a:sym typeface="+mn-ea"/>
              </a:rPr>
              <a:t>contralateral body</a:t>
            </a:r>
            <a:r>
              <a:rPr lang="en-IN" altLang="en-US" sz="2000" dirty="0">
                <a:sym typeface="+mn-ea"/>
              </a:rPr>
              <a:t>.</a:t>
            </a:r>
          </a:p>
          <a:p>
            <a:pPr indent="0">
              <a:buNone/>
            </a:pPr>
            <a:r>
              <a:rPr lang="en-IN" altLang="en-US" sz="2000" dirty="0">
                <a:sym typeface="+mn-ea"/>
              </a:rPr>
              <a:t>                                                                                  </a:t>
            </a:r>
            <a:r>
              <a:rPr lang="en-US" sz="2000" dirty="0"/>
              <a:t>       Lesion results in</a:t>
            </a:r>
            <a:r>
              <a:rPr lang="en-US" sz="2000" dirty="0">
                <a:sym typeface="+mn-ea"/>
              </a:rPr>
              <a:t> temporary loss </a:t>
            </a:r>
            <a:r>
              <a:rPr lang="en-IN" altLang="en-US" sz="2000" dirty="0">
                <a:sym typeface="+mn-ea"/>
              </a:rPr>
              <a:t> </a:t>
            </a:r>
            <a:r>
              <a:rPr lang="en-US" sz="2000" dirty="0">
                <a:sym typeface="+mn-ea"/>
              </a:rPr>
              <a:t>of sensation  over </a:t>
            </a:r>
          </a:p>
          <a:p>
            <a:pPr indent="0">
              <a:buNone/>
            </a:pPr>
            <a:r>
              <a:rPr lang="en-IN" altLang="en-US" sz="2000" dirty="0">
                <a:sym typeface="+mn-ea"/>
              </a:rPr>
              <a:t>                                                                                          </a:t>
            </a:r>
            <a:r>
              <a:rPr lang="en-US" sz="2000" dirty="0">
                <a:sym typeface="+mn-ea"/>
              </a:rPr>
              <a:t>contralateral body</a:t>
            </a:r>
            <a:endParaRPr lang="en-US" sz="2000" dirty="0"/>
          </a:p>
          <a:p>
            <a:pPr marL="457200" indent="-457200">
              <a:buAutoNum type="arabicPeriod"/>
            </a:pPr>
            <a:endParaRPr lang="en-US" sz="2000" dirty="0"/>
          </a:p>
          <a:p>
            <a:r>
              <a:rPr lang="en-US" sz="2000" dirty="0"/>
              <a:t>                                                                                                                                       </a:t>
            </a:r>
            <a:r>
              <a:rPr lang="en-US" sz="2000" dirty="0">
                <a:sym typeface="+mn-ea"/>
              </a:rPr>
              <a:t> </a:t>
            </a:r>
            <a:endParaRPr lang="en-US" sz="2000" dirty="0"/>
          </a:p>
          <a:p>
            <a:r>
              <a:rPr lang="en-US" sz="2000" dirty="0"/>
              <a:t>        VPM and VPL nuclei of thalamus</a:t>
            </a:r>
          </a:p>
          <a:p>
            <a:endParaRPr lang="en-US" sz="2000" dirty="0"/>
          </a:p>
          <a:p>
            <a:r>
              <a:rPr lang="en-US" sz="2000" dirty="0"/>
              <a:t>        </a:t>
            </a:r>
            <a:r>
              <a:rPr lang="en-US" sz="2000" dirty="0" err="1"/>
              <a:t>Thalamocortical</a:t>
            </a:r>
            <a:r>
              <a:rPr lang="en-US" sz="2000" dirty="0"/>
              <a:t> </a:t>
            </a:r>
            <a:r>
              <a:rPr lang="en-US" sz="2000" dirty="0" err="1"/>
              <a:t>fibres</a:t>
            </a:r>
            <a:r>
              <a:rPr lang="en-US" sz="2000" dirty="0"/>
              <a:t> to Primary Somatosensory Cortex. (Touch and proprioceptive signals project        </a:t>
            </a:r>
          </a:p>
          <a:p>
            <a:r>
              <a:rPr lang="en-US" sz="2000" dirty="0"/>
              <a:t>        predominantly to BA 1 and  Pain signals project to BA 3)</a:t>
            </a:r>
          </a:p>
          <a:p>
            <a:endParaRPr lang="en-US" sz="2000" dirty="0"/>
          </a:p>
          <a:p>
            <a:r>
              <a:rPr lang="en-US" sz="2000" dirty="0"/>
              <a:t>        Representation of leg and genitalia on the medial aspect of the cortex</a:t>
            </a:r>
          </a:p>
          <a:p>
            <a:r>
              <a:rPr lang="en-US" sz="2000" dirty="0"/>
              <a:t>        Representation of remainder of the body and head on the lateral aspect. </a:t>
            </a:r>
          </a:p>
          <a:p>
            <a:endParaRPr lang="en-US" sz="2000" dirty="0"/>
          </a:p>
          <a:p>
            <a:r>
              <a:rPr lang="en-US" sz="2000" dirty="0"/>
              <a:t>       </a:t>
            </a:r>
            <a:r>
              <a:rPr lang="en-US" sz="2000" dirty="0" err="1"/>
              <a:t>Corticothalamic</a:t>
            </a:r>
            <a:r>
              <a:rPr lang="en-US" sz="2000" dirty="0"/>
              <a:t> projections from the primary somatosensory cortex project back to the VPM and VPL </a:t>
            </a:r>
          </a:p>
          <a:p>
            <a:r>
              <a:rPr lang="en-US" sz="2000" dirty="0"/>
              <a:t>       thalamic nuclei. Also efferent from Primary Somatosensory cortex goes to opposite Primary </a:t>
            </a:r>
          </a:p>
          <a:p>
            <a:r>
              <a:rPr lang="en-US" sz="2000" dirty="0"/>
              <a:t>       Somatosensory Area, Secondary Somatosensory Area and Superior Parietal Lobule</a:t>
            </a:r>
            <a:endParaRPr lang="en-IN" sz="2000" dirty="0"/>
          </a:p>
        </p:txBody>
      </p:sp>
      <p:sp>
        <p:nvSpPr>
          <p:cNvPr id="8" name="Down Arrow 7"/>
          <p:cNvSpPr/>
          <p:nvPr/>
        </p:nvSpPr>
        <p:spPr>
          <a:xfrm>
            <a:off x="2194560" y="2707640"/>
            <a:ext cx="132080" cy="345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2194560" y="3647440"/>
            <a:ext cx="111760" cy="345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ight Brace 10"/>
          <p:cNvSpPr/>
          <p:nvPr/>
        </p:nvSpPr>
        <p:spPr>
          <a:xfrm>
            <a:off x="8263890" y="3977204"/>
            <a:ext cx="558800" cy="7213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2" name="Left Brace 11"/>
          <p:cNvSpPr/>
          <p:nvPr/>
        </p:nvSpPr>
        <p:spPr>
          <a:xfrm>
            <a:off x="476885" y="3880485"/>
            <a:ext cx="406400"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3" name="Down Arrow 12"/>
          <p:cNvSpPr/>
          <p:nvPr/>
        </p:nvSpPr>
        <p:spPr>
          <a:xfrm>
            <a:off x="2174240" y="4522470"/>
            <a:ext cx="132080" cy="345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29902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880" y="241727"/>
            <a:ext cx="11541760" cy="6123940"/>
          </a:xfrm>
          <a:prstGeom prst="rect">
            <a:avLst/>
          </a:prstGeom>
        </p:spPr>
        <p:txBody>
          <a:bodyPr wrap="square">
            <a:spAutoFit/>
          </a:bodyPr>
          <a:lstStyle/>
          <a:p>
            <a:pPr marL="457200" indent="-457200">
              <a:buAutoNum type="arabicPeriod" startAt="2"/>
            </a:pPr>
            <a:r>
              <a:rPr lang="en-US" sz="3200" b="1" dirty="0"/>
              <a:t>Secondary somatosensory cortex and the parietal operculum </a:t>
            </a:r>
            <a:r>
              <a:rPr lang="en-US" sz="3200" dirty="0"/>
              <a:t>:</a:t>
            </a:r>
            <a:endParaRPr lang="en-US" sz="2400" dirty="0"/>
          </a:p>
          <a:p>
            <a:endParaRPr lang="en-US" sz="2400" dirty="0"/>
          </a:p>
          <a:p>
            <a:r>
              <a:rPr lang="en-US" sz="2400" dirty="0"/>
              <a:t> Secondary Somatosensory cortex receives input from SI as well as from VPL and VPM of the thalamus. </a:t>
            </a:r>
          </a:p>
          <a:p>
            <a:r>
              <a:rPr lang="en-US" sz="2400" dirty="0"/>
              <a:t> It receives input from both sides of the body.</a:t>
            </a:r>
          </a:p>
          <a:p>
            <a:endParaRPr lang="en-US" sz="2400" dirty="0"/>
          </a:p>
          <a:p>
            <a:r>
              <a:rPr lang="en-US" sz="2400" dirty="0"/>
              <a:t> Four areas of the parietal operculum have been described: OP 1–4. </a:t>
            </a:r>
          </a:p>
          <a:p>
            <a:endParaRPr lang="en-US" sz="2400" dirty="0"/>
          </a:p>
          <a:p>
            <a:pPr lvl="2"/>
            <a:r>
              <a:rPr lang="en-US" sz="2400" dirty="0"/>
              <a:t>OP 1, OP 3, and OP 4 appear to be a part of SII </a:t>
            </a:r>
          </a:p>
          <a:p>
            <a:pPr lvl="2"/>
            <a:r>
              <a:rPr lang="en-US" sz="2400" dirty="0"/>
              <a:t>OP 2 lies deep inside the lateral fissure just posterior to the insula. OP 2 is recognized as the primary vestibular area. </a:t>
            </a:r>
          </a:p>
          <a:p>
            <a:endParaRPr lang="en-US" sz="2400" dirty="0"/>
          </a:p>
          <a:p>
            <a:pPr lvl="1"/>
            <a:r>
              <a:rPr lang="en-US" sz="2400" dirty="0"/>
              <a:t>The anatomy of the parietal lobe varies from individual to individual, including that of the parietal operculum. An accessory postcentral gyrus accompanied by a parietal operculum of reduced length - This variation is related to impaired receptive language processing and dyslexia.</a:t>
            </a:r>
            <a:endParaRPr lang="en-IN" sz="2400" dirty="0"/>
          </a:p>
        </p:txBody>
      </p:sp>
      <p:sp>
        <p:nvSpPr>
          <p:cNvPr id="7" name="Down Arrow 6"/>
          <p:cNvSpPr/>
          <p:nvPr/>
        </p:nvSpPr>
        <p:spPr>
          <a:xfrm>
            <a:off x="4053840" y="807513"/>
            <a:ext cx="152400" cy="274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4053840" y="156972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4053840" y="2362241"/>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36662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840" y="185511"/>
            <a:ext cx="11557000" cy="6607175"/>
          </a:xfrm>
        </p:spPr>
        <p:txBody>
          <a:bodyPr>
            <a:normAutofit lnSpcReduction="10000"/>
          </a:bodyPr>
          <a:lstStyle/>
          <a:p>
            <a:pPr marL="0" indent="0">
              <a:buNone/>
            </a:pPr>
            <a:r>
              <a:rPr lang="en-IN" sz="3200" b="1" dirty="0"/>
              <a:t>3. </a:t>
            </a:r>
            <a:r>
              <a:rPr lang="en-US" sz="3200" b="1" dirty="0"/>
              <a:t>Superior parietal lobule </a:t>
            </a:r>
            <a:r>
              <a:rPr lang="en-US" sz="3200" dirty="0"/>
              <a:t>:</a:t>
            </a:r>
            <a:r>
              <a:rPr lang="en-US" sz="2000" dirty="0"/>
              <a:t> </a:t>
            </a:r>
          </a:p>
          <a:p>
            <a:pPr marL="0" indent="0">
              <a:buNone/>
            </a:pPr>
            <a:endParaRPr lang="en-US" sz="2000" dirty="0"/>
          </a:p>
          <a:p>
            <a:pPr marL="0" indent="0">
              <a:buNone/>
            </a:pPr>
            <a:r>
              <a:rPr lang="en-US" sz="2000" dirty="0" err="1"/>
              <a:t>Broadmann’s</a:t>
            </a:r>
            <a:r>
              <a:rPr lang="en-US" sz="2000" dirty="0"/>
              <a:t> areas 5 and 7 on the lateral aspect make up the superior parietal lobule. BA 7 on the medial aspect is called as the </a:t>
            </a:r>
            <a:r>
              <a:rPr lang="en-US" sz="2000" dirty="0" err="1"/>
              <a:t>precuneus</a:t>
            </a:r>
            <a:r>
              <a:rPr lang="en-US" sz="2000" dirty="0"/>
              <a:t>.</a:t>
            </a:r>
          </a:p>
          <a:p>
            <a:pPr marL="0" indent="0">
              <a:buNone/>
            </a:pPr>
            <a:endParaRPr lang="en-US" sz="2000" dirty="0"/>
          </a:p>
          <a:p>
            <a:pPr marL="0" indent="0">
              <a:buNone/>
            </a:pPr>
            <a:r>
              <a:rPr lang="en-US" sz="2000" dirty="0"/>
              <a:t>It receives afferents from Primary and Secondary Somatosensory Area (It is the highest level of </a:t>
            </a:r>
            <a:r>
              <a:rPr lang="en-US" sz="2000" dirty="0" err="1"/>
              <a:t>somaesthetic</a:t>
            </a:r>
            <a:r>
              <a:rPr lang="en-US" sz="2000" dirty="0"/>
              <a:t> integration). Cortical association fibers connect it with adjacent cortex.</a:t>
            </a:r>
          </a:p>
          <a:p>
            <a:pPr marL="0" indent="0">
              <a:buNone/>
            </a:pPr>
            <a:endParaRPr lang="en-US" sz="2000" dirty="0"/>
          </a:p>
          <a:p>
            <a:pPr lvl="1"/>
            <a:r>
              <a:rPr lang="en-US" sz="2000" dirty="0"/>
              <a:t>SPL integrates the sensation of touch and proprioception with vision as well as with audition. It is especially important in planning and executing visually guided reaching.</a:t>
            </a:r>
          </a:p>
          <a:p>
            <a:pPr lvl="1"/>
            <a:r>
              <a:rPr lang="en-US" sz="2000" dirty="0"/>
              <a:t> The parietal lobe is concerned with selecting and attending to a specific target located on the skin or in the nearby </a:t>
            </a:r>
            <a:r>
              <a:rPr lang="en-US" sz="2000" dirty="0" err="1"/>
              <a:t>extrapersonal</a:t>
            </a:r>
            <a:r>
              <a:rPr lang="en-US" sz="2000" dirty="0"/>
              <a:t> space. </a:t>
            </a:r>
          </a:p>
          <a:p>
            <a:pPr lvl="1"/>
            <a:r>
              <a:rPr lang="en-US" sz="2000" dirty="0"/>
              <a:t>Provides the ability to appreciate the weight and texture of an object held in hand. Also in  evaluating the shape and size of objects based on touch.</a:t>
            </a:r>
          </a:p>
          <a:p>
            <a:pPr lvl="1"/>
            <a:r>
              <a:rPr lang="en-US" sz="2000" dirty="0"/>
              <a:t>It provides information about the location of the target including the direction and velocity of movement of that target.</a:t>
            </a:r>
            <a:r>
              <a:rPr lang="en-US" sz="2000" b="1" dirty="0"/>
              <a:t> Optic ataxia </a:t>
            </a:r>
            <a:r>
              <a:rPr lang="en-US" sz="2000" dirty="0"/>
              <a:t>: Following a lesion on either side involving the dorsal visual processing stream in the posterior superior parietal lobule.</a:t>
            </a:r>
          </a:p>
          <a:p>
            <a:pPr marL="457200" lvl="1" indent="0">
              <a:buNone/>
            </a:pPr>
            <a:r>
              <a:rPr lang="en-US" sz="2000" dirty="0"/>
              <a:t>Patients are impaired in the ability to reach for and grasp objects in the </a:t>
            </a:r>
            <a:r>
              <a:rPr lang="en-US" sz="2000" dirty="0" err="1"/>
              <a:t>contralesional</a:t>
            </a:r>
            <a:r>
              <a:rPr lang="en-US" sz="2000" dirty="0"/>
              <a:t> visual field with either hand. Their efforts are inaccurate when using peripheral vision (dorsal visual stream), but accuracy is normal when using </a:t>
            </a:r>
            <a:r>
              <a:rPr lang="en-US" sz="2000" dirty="0" err="1"/>
              <a:t>foveal</a:t>
            </a:r>
            <a:r>
              <a:rPr lang="en-US" sz="2000" dirty="0"/>
              <a:t> vision (ventral visual stream). </a:t>
            </a:r>
            <a:endParaRPr lang="en-IN" sz="2000" dirty="0"/>
          </a:p>
          <a:p>
            <a:pPr lvl="1"/>
            <a:endParaRPr lang="en-US" sz="2000" dirty="0"/>
          </a:p>
          <a:p>
            <a:pPr lvl="1"/>
            <a:endParaRPr lang="en-US" sz="2000" dirty="0"/>
          </a:p>
          <a:p>
            <a:pPr lvl="1"/>
            <a:endParaRPr lang="en-US" sz="2000" dirty="0"/>
          </a:p>
          <a:p>
            <a:pPr marL="457200" lvl="1" indent="0">
              <a:buNone/>
            </a:pPr>
            <a:endParaRPr lang="en-US" sz="2000" dirty="0"/>
          </a:p>
          <a:p>
            <a:pPr marL="0" indent="0">
              <a:buNone/>
            </a:pPr>
            <a:endParaRPr lang="en-US" sz="2000" dirty="0"/>
          </a:p>
          <a:p>
            <a:pPr marL="0" indent="0">
              <a:buNone/>
            </a:pPr>
            <a:endParaRPr lang="en-US" sz="2000" dirty="0"/>
          </a:p>
          <a:p>
            <a:pPr marL="0" indent="0">
              <a:buNone/>
            </a:pPr>
            <a:endParaRPr lang="en-IN" sz="2000" dirty="0"/>
          </a:p>
        </p:txBody>
      </p:sp>
      <p:sp>
        <p:nvSpPr>
          <p:cNvPr id="4" name="Down Arrow 3"/>
          <p:cNvSpPr/>
          <p:nvPr/>
        </p:nvSpPr>
        <p:spPr>
          <a:xfrm>
            <a:off x="4226560" y="1496218"/>
            <a:ext cx="284480"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4226560" y="2741611"/>
            <a:ext cx="284480"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Left Brace 5"/>
          <p:cNvSpPr/>
          <p:nvPr/>
        </p:nvSpPr>
        <p:spPr>
          <a:xfrm>
            <a:off x="658495" y="5545455"/>
            <a:ext cx="121920" cy="6705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 name="Right Brace 6"/>
          <p:cNvSpPr/>
          <p:nvPr/>
        </p:nvSpPr>
        <p:spPr>
          <a:xfrm>
            <a:off x="11663680" y="5361940"/>
            <a:ext cx="264160" cy="61976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2017898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600" y="236419"/>
            <a:ext cx="11277600" cy="5262979"/>
          </a:xfrm>
          <a:prstGeom prst="rect">
            <a:avLst/>
          </a:prstGeom>
        </p:spPr>
        <p:txBody>
          <a:bodyPr wrap="square">
            <a:spAutoFit/>
          </a:bodyPr>
          <a:lstStyle/>
          <a:p>
            <a:pPr marL="342900" indent="-342900">
              <a:buFont typeface="Wingdings" panose="05000000000000000000" pitchFamily="2" charset="2"/>
              <a:buChar char="ü"/>
            </a:pPr>
            <a:r>
              <a:rPr lang="en-US" sz="2400" b="1" dirty="0"/>
              <a:t>Right (</a:t>
            </a:r>
            <a:r>
              <a:rPr lang="en-US" sz="2400" b="1" dirty="0" err="1"/>
              <a:t>nondominant</a:t>
            </a:r>
            <a:r>
              <a:rPr lang="en-US" sz="2400" b="1" dirty="0"/>
              <a:t>) SPL </a:t>
            </a:r>
            <a:r>
              <a:rPr lang="en-US" sz="2400" dirty="0"/>
              <a:t>: </a:t>
            </a:r>
          </a:p>
          <a:p>
            <a:pPr lvl="1"/>
            <a:r>
              <a:rPr lang="en-US" sz="2400" dirty="0"/>
              <a:t>It is critical in selecting one stimulus location among many. </a:t>
            </a:r>
          </a:p>
          <a:p>
            <a:pPr lvl="1"/>
            <a:endParaRPr lang="en-US" sz="2400" dirty="0"/>
          </a:p>
          <a:p>
            <a:pPr lvl="2"/>
            <a:r>
              <a:rPr lang="en-US" sz="2400" u="sng" dirty="0"/>
              <a:t>Spatial Neglect(Spatial Agnosia) :</a:t>
            </a:r>
            <a:r>
              <a:rPr lang="en-US" sz="2400" dirty="0"/>
              <a:t> is more severe following right parietal damage as there is a map of the contralateral body and </a:t>
            </a:r>
            <a:r>
              <a:rPr lang="en-US" sz="2400" dirty="0" err="1"/>
              <a:t>peripersonal</a:t>
            </a:r>
            <a:r>
              <a:rPr lang="en-US" sz="2400" dirty="0"/>
              <a:t> space in the left IPL, but both an ipsilateral and contralateral map in the right IPL and norepinephrine input to the right parietal region is greater than to the left. </a:t>
            </a:r>
          </a:p>
          <a:p>
            <a:pPr lvl="1"/>
            <a:endParaRPr lang="en-US" sz="2400" dirty="0"/>
          </a:p>
          <a:p>
            <a:pPr lvl="2"/>
            <a:r>
              <a:rPr lang="en-US" sz="2400" u="sng" dirty="0"/>
              <a:t>Dressing </a:t>
            </a:r>
            <a:r>
              <a:rPr lang="en-US" sz="2400" u="sng" dirty="0" err="1"/>
              <a:t>Aprexia</a:t>
            </a:r>
            <a:r>
              <a:rPr lang="en-US" sz="2400" u="sng" dirty="0"/>
              <a:t> </a:t>
            </a:r>
            <a:r>
              <a:rPr lang="en-US" sz="2400" dirty="0"/>
              <a:t>: Patients do not recognize the opposite side of their body and will not dress it.</a:t>
            </a:r>
          </a:p>
          <a:p>
            <a:pPr lvl="2"/>
            <a:r>
              <a:rPr lang="en-US" sz="2400" u="sng" dirty="0"/>
              <a:t>Constructional apraxia : </a:t>
            </a:r>
            <a:r>
              <a:rPr lang="en-US" sz="2400" dirty="0"/>
              <a:t>Inability to correctly copy a simple drawn symmetrical figure</a:t>
            </a:r>
          </a:p>
          <a:p>
            <a:pPr lvl="2"/>
            <a:r>
              <a:rPr lang="en-US" sz="2400" u="sng" dirty="0" err="1"/>
              <a:t>Anosognosia</a:t>
            </a:r>
            <a:r>
              <a:rPr lang="en-US" sz="2400" u="sng" dirty="0"/>
              <a:t> : </a:t>
            </a:r>
            <a:r>
              <a:rPr lang="en-US" sz="2400" dirty="0"/>
              <a:t> Patients are often unaware of the deficit. (due to loss of motor planning ability)</a:t>
            </a:r>
          </a:p>
        </p:txBody>
      </p:sp>
      <p:sp>
        <p:nvSpPr>
          <p:cNvPr id="5" name="Down Arrow 4"/>
          <p:cNvSpPr/>
          <p:nvPr/>
        </p:nvSpPr>
        <p:spPr>
          <a:xfrm>
            <a:off x="4318000" y="995680"/>
            <a:ext cx="477520" cy="477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21940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0" y="359519"/>
            <a:ext cx="11501120" cy="4954270"/>
          </a:xfrm>
          <a:prstGeom prst="rect">
            <a:avLst/>
          </a:prstGeom>
        </p:spPr>
        <p:txBody>
          <a:bodyPr wrap="square">
            <a:spAutoFit/>
          </a:bodyPr>
          <a:lstStyle/>
          <a:p>
            <a:pPr marL="342900" indent="-342900">
              <a:buFont typeface="Wingdings" panose="05000000000000000000" pitchFamily="2" charset="2"/>
              <a:buChar char="ü"/>
            </a:pPr>
            <a:r>
              <a:rPr lang="en-US" sz="2800" b="1" dirty="0"/>
              <a:t>Left (dominant) SPL </a:t>
            </a:r>
            <a:r>
              <a:rPr lang="en-US" sz="2800" dirty="0"/>
              <a:t>: </a:t>
            </a:r>
          </a:p>
          <a:p>
            <a:pPr lvl="1"/>
            <a:r>
              <a:rPr lang="en-US" sz="2400" dirty="0"/>
              <a:t>Dysphasia and </a:t>
            </a:r>
            <a:r>
              <a:rPr lang="en-US" sz="2400" dirty="0" err="1"/>
              <a:t>Agnosias</a:t>
            </a:r>
            <a:endParaRPr lang="en-US" sz="2400" dirty="0"/>
          </a:p>
          <a:p>
            <a:pPr lvl="2"/>
            <a:r>
              <a:rPr lang="en-US" sz="2400" b="1" u="sng" dirty="0"/>
              <a:t>Sensory Dysphasia</a:t>
            </a:r>
            <a:r>
              <a:rPr lang="en-US" sz="2400" u="sng" dirty="0"/>
              <a:t> </a:t>
            </a:r>
            <a:r>
              <a:rPr lang="en-US" sz="2400" dirty="0"/>
              <a:t>: patient speaks slowly, makes many grammatical errors, and </a:t>
            </a:r>
          </a:p>
          <a:p>
            <a:pPr lvl="2"/>
            <a:r>
              <a:rPr lang="en-US" sz="2400" dirty="0"/>
              <a:t>                                    may be mistakenly labeled uncooperative or confused. </a:t>
            </a:r>
          </a:p>
          <a:p>
            <a:pPr lvl="2"/>
            <a:r>
              <a:rPr lang="en-US" sz="2400" b="1" u="sng" dirty="0"/>
              <a:t>Agnosia</a:t>
            </a:r>
            <a:r>
              <a:rPr lang="en-US" sz="2400" dirty="0"/>
              <a:t> : </a:t>
            </a:r>
            <a:r>
              <a:rPr lang="en-US" sz="2400" b="1" dirty="0"/>
              <a:t>Tactile Agnosia </a:t>
            </a:r>
            <a:r>
              <a:rPr lang="en-US" sz="2400" dirty="0"/>
              <a:t>- A lesion bordering the postcentral gyrus can produce        </a:t>
            </a:r>
          </a:p>
          <a:p>
            <a:pPr lvl="2"/>
            <a:r>
              <a:rPr lang="en-US" sz="2400" dirty="0"/>
              <a:t>                                                tactile agnosia, in which the patient cannot recall the </a:t>
            </a:r>
          </a:p>
          <a:p>
            <a:pPr lvl="2"/>
            <a:r>
              <a:rPr lang="en-US" sz="2400" dirty="0"/>
              <a:t>                                                name of an object by touch alone. With eyes closed a patient with   </a:t>
            </a:r>
          </a:p>
          <a:p>
            <a:pPr lvl="2"/>
            <a:r>
              <a:rPr lang="en-US" sz="2400" dirty="0"/>
              <a:t>                </a:t>
            </a:r>
            <a:r>
              <a:rPr lang="en-US" sz="2400" b="1" dirty="0"/>
              <a:t> </a:t>
            </a:r>
            <a:r>
              <a:rPr lang="en-US" sz="2400" b="1" dirty="0" err="1"/>
              <a:t>Astereoagnosia</a:t>
            </a:r>
            <a:r>
              <a:rPr lang="en-US" sz="2400" b="1" dirty="0"/>
              <a:t> – </a:t>
            </a:r>
            <a:r>
              <a:rPr lang="en-US" sz="2400" dirty="0"/>
              <a:t>patient is unable to name a familiar object held in his </a:t>
            </a:r>
          </a:p>
          <a:p>
            <a:pPr lvl="2"/>
            <a:r>
              <a:rPr lang="en-US" sz="2400" dirty="0"/>
              <a:t>                                                 or her hand based on the weight and three-</a:t>
            </a:r>
          </a:p>
          <a:p>
            <a:pPr lvl="2"/>
            <a:r>
              <a:rPr lang="en-US" sz="2400" dirty="0"/>
              <a:t>                                                 dimensional characteristics of the object. </a:t>
            </a:r>
          </a:p>
          <a:p>
            <a:pPr lvl="2"/>
            <a:r>
              <a:rPr lang="en-US" sz="2400" dirty="0"/>
              <a:t>                 </a:t>
            </a:r>
            <a:r>
              <a:rPr lang="en-US" sz="2400" b="1" dirty="0" err="1"/>
              <a:t>Agraphesthesia</a:t>
            </a:r>
            <a:r>
              <a:rPr lang="en-US" sz="2400" b="1" dirty="0"/>
              <a:t> - </a:t>
            </a:r>
            <a:r>
              <a:rPr lang="en-US" sz="2400" dirty="0"/>
              <a:t>A number or letter written on the patient’s skin will not   </a:t>
            </a:r>
          </a:p>
          <a:p>
            <a:pPr lvl="2"/>
            <a:r>
              <a:rPr lang="en-US" sz="2400" dirty="0"/>
              <a:t>                                                be recognized.</a:t>
            </a:r>
            <a:endParaRPr lang="en-IN" dirty="0"/>
          </a:p>
        </p:txBody>
      </p:sp>
    </p:spTree>
    <p:extLst>
      <p:ext uri="{BB962C8B-B14F-4D97-AF65-F5344CB8AC3E}">
        <p14:creationId xmlns:p14="http://schemas.microsoft.com/office/powerpoint/2010/main" val="24077495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 y="265837"/>
            <a:ext cx="11551920" cy="6123940"/>
          </a:xfrm>
          <a:prstGeom prst="rect">
            <a:avLst/>
          </a:prstGeom>
        </p:spPr>
        <p:txBody>
          <a:bodyPr wrap="square">
            <a:spAutoFit/>
          </a:bodyPr>
          <a:lstStyle/>
          <a:p>
            <a:pPr marL="342900" indent="-342900">
              <a:buFont typeface="Wingdings" panose="05000000000000000000" pitchFamily="2" charset="2"/>
              <a:buChar char="ü"/>
            </a:pPr>
            <a:r>
              <a:rPr lang="en-US" sz="3200" b="1" dirty="0" err="1"/>
              <a:t>Precuneus</a:t>
            </a:r>
            <a:r>
              <a:rPr lang="en-US" sz="2400" b="1" dirty="0"/>
              <a:t>(Formed by </a:t>
            </a:r>
            <a:r>
              <a:rPr lang="en-US" sz="2400" b="1" dirty="0" err="1"/>
              <a:t>Broadmann’s</a:t>
            </a:r>
            <a:r>
              <a:rPr lang="en-US" sz="2400" b="1" dirty="0"/>
              <a:t> area 7 on medial aspect) :</a:t>
            </a:r>
            <a:endParaRPr lang="en-US" sz="2400" dirty="0"/>
          </a:p>
          <a:p>
            <a:pPr marL="800100" lvl="1" indent="-342900">
              <a:buFont typeface="Arial" panose="020B0604020202020204" pitchFamily="34" charset="0"/>
              <a:buChar char="•"/>
            </a:pPr>
            <a:r>
              <a:rPr lang="en-US" sz="2400" dirty="0"/>
              <a:t>It is rarely damaged due to strokes or trauma </a:t>
            </a:r>
          </a:p>
          <a:p>
            <a:pPr marL="800100" lvl="1" indent="-342900">
              <a:buFont typeface="Arial" panose="020B0604020202020204" pitchFamily="34" charset="0"/>
              <a:buChar char="•"/>
            </a:pPr>
            <a:r>
              <a:rPr lang="en-US" sz="2400" dirty="0"/>
              <a:t>The neurons are not uniform in shape throughout the </a:t>
            </a:r>
            <a:r>
              <a:rPr lang="en-US" sz="2400" dirty="0" err="1"/>
              <a:t>precuneus</a:t>
            </a:r>
            <a:r>
              <a:rPr lang="en-US" sz="2400" dirty="0"/>
              <a:t>. The anterior portion is characterized by larger neurons and the posterior portion is characterized by smaller neurons.</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receives multimodal sensory input superior and inferior lobules as well as from the cortex within the intraparietal sulcus (IPS).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It has strong reciprocal connections with frontal lobe, including the premotor and supplementary motor areas, as well as the dorsolateral and ventromedial prefrontal area.</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Four general functions of </a:t>
            </a:r>
            <a:r>
              <a:rPr lang="en-US" sz="2400" dirty="0" err="1"/>
              <a:t>Precuneus</a:t>
            </a:r>
            <a:r>
              <a:rPr lang="en-US" sz="2400" dirty="0"/>
              <a:t>: </a:t>
            </a:r>
          </a:p>
          <a:p>
            <a:pPr lvl="1"/>
            <a:r>
              <a:rPr lang="en-US" sz="2400" dirty="0"/>
              <a:t>1. Consciousness   2. body movements in space  3.  self-awareness  4. episodic memory retrieval. </a:t>
            </a:r>
            <a:endParaRPr lang="en-IN" sz="2400" dirty="0"/>
          </a:p>
        </p:txBody>
      </p:sp>
      <p:sp>
        <p:nvSpPr>
          <p:cNvPr id="5" name="Down Arrow 4"/>
          <p:cNvSpPr/>
          <p:nvPr/>
        </p:nvSpPr>
        <p:spPr>
          <a:xfrm>
            <a:off x="4561840" y="3261360"/>
            <a:ext cx="213360" cy="3759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459765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680" y="129411"/>
            <a:ext cx="11521440" cy="5262979"/>
          </a:xfrm>
          <a:prstGeom prst="rect">
            <a:avLst/>
          </a:prstGeom>
        </p:spPr>
        <p:txBody>
          <a:bodyPr wrap="square">
            <a:spAutoFit/>
          </a:bodyPr>
          <a:lstStyle/>
          <a:p>
            <a:pPr lvl="2"/>
            <a:r>
              <a:rPr lang="en-US" sz="2400" dirty="0"/>
              <a:t>1. Consciousness : </a:t>
            </a:r>
            <a:r>
              <a:rPr lang="en-US" sz="2400" dirty="0" err="1"/>
              <a:t>Precuneus</a:t>
            </a:r>
            <a:r>
              <a:rPr lang="en-US" sz="2400" dirty="0"/>
              <a:t> is highly metabolically active during the resting state.”   </a:t>
            </a:r>
          </a:p>
          <a:p>
            <a:pPr lvl="2"/>
            <a:r>
              <a:rPr lang="en-US" sz="2400" dirty="0"/>
              <a:t>                                  (consuming about 35% more glucose)</a:t>
            </a:r>
          </a:p>
          <a:p>
            <a:pPr lvl="2"/>
            <a:r>
              <a:rPr lang="en-US" sz="2400" dirty="0"/>
              <a:t>                             </a:t>
            </a:r>
          </a:p>
          <a:p>
            <a:pPr lvl="2"/>
            <a:r>
              <a:rPr lang="en-US" sz="2400" dirty="0"/>
              <a:t>                                 Joint activation of the </a:t>
            </a:r>
            <a:r>
              <a:rPr lang="en-US" sz="2400" dirty="0" err="1"/>
              <a:t>precuneus</a:t>
            </a:r>
            <a:r>
              <a:rPr lang="en-US" sz="2400" dirty="0"/>
              <a:t> and prefrontal cortex may </a:t>
            </a:r>
          </a:p>
          <a:p>
            <a:pPr lvl="2"/>
            <a:r>
              <a:rPr lang="en-US" sz="2400" dirty="0"/>
              <a:t>                                 underlie a state of reflective self-awareness, and activity </a:t>
            </a:r>
          </a:p>
          <a:p>
            <a:pPr lvl="2"/>
            <a:r>
              <a:rPr lang="en-US" sz="2400" dirty="0"/>
              <a:t>                                 correlates with mind-wandering </a:t>
            </a:r>
          </a:p>
          <a:p>
            <a:pPr lvl="2"/>
            <a:endParaRPr lang="en-US" sz="2400" dirty="0"/>
          </a:p>
          <a:p>
            <a:pPr marL="1257300" lvl="2" indent="-342900">
              <a:buFont typeface="Arial" panose="020B0604020202020204" pitchFamily="34" charset="0"/>
              <a:buChar char="•"/>
            </a:pPr>
            <a:r>
              <a:rPr lang="en-US" sz="2400" dirty="0"/>
              <a:t>                                 significant deactivation during states of altered consciousness.  </a:t>
            </a:r>
          </a:p>
          <a:p>
            <a:pPr marL="1257300" lvl="2" indent="-342900">
              <a:buFont typeface="Arial" panose="020B0604020202020204" pitchFamily="34" charset="0"/>
              <a:buChar char="•"/>
            </a:pPr>
            <a:r>
              <a:rPr lang="en-US" sz="2400" dirty="0"/>
              <a:t>                                 progressively deactivated as anesthetic-induced sedation </a:t>
            </a:r>
          </a:p>
          <a:p>
            <a:pPr lvl="2"/>
            <a:r>
              <a:rPr lang="en-US" sz="2400" dirty="0"/>
              <a:t>                                      progresses </a:t>
            </a:r>
          </a:p>
          <a:p>
            <a:pPr marL="1257300" lvl="2" indent="-342900">
              <a:buFont typeface="Arial" panose="020B0604020202020204" pitchFamily="34" charset="0"/>
              <a:buChar char="•"/>
            </a:pPr>
            <a:r>
              <a:rPr lang="en-US" sz="2400" dirty="0"/>
              <a:t>                                 It is also one of the first areas to resume activity when </a:t>
            </a:r>
          </a:p>
          <a:p>
            <a:pPr lvl="2"/>
            <a:r>
              <a:rPr lang="en-US" sz="2400" dirty="0"/>
              <a:t>                                      consciousness is regained.</a:t>
            </a:r>
          </a:p>
          <a:p>
            <a:pPr marL="1257300" lvl="2" indent="-342900">
              <a:buFont typeface="Arial" panose="020B0604020202020204" pitchFamily="34" charset="0"/>
              <a:buChar char="•"/>
            </a:pPr>
            <a:r>
              <a:rPr lang="en-US" sz="2400" dirty="0"/>
              <a:t>                                 Its activity is reduced in normal aging but more so in patients  </a:t>
            </a:r>
          </a:p>
          <a:p>
            <a:pPr lvl="2"/>
            <a:r>
              <a:rPr lang="en-US" sz="2400" dirty="0"/>
              <a:t>                                      with dementia.</a:t>
            </a:r>
            <a:endParaRPr lang="en-IN" sz="2400" dirty="0"/>
          </a:p>
        </p:txBody>
      </p:sp>
      <p:sp>
        <p:nvSpPr>
          <p:cNvPr id="5" name="Down Arrow 4"/>
          <p:cNvSpPr/>
          <p:nvPr/>
        </p:nvSpPr>
        <p:spPr>
          <a:xfrm>
            <a:off x="5212080" y="965200"/>
            <a:ext cx="132080" cy="335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87584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lide Subtitle"/>
          <p:cNvSpPr txBox="1">
            <a:spLocks noGrp="1"/>
          </p:cNvSpPr>
          <p:nvPr>
            <p:ph type="body" idx="21"/>
          </p:nvPr>
        </p:nvSpPr>
        <p:spPr>
          <a:prstGeom prst="rect">
            <a:avLst/>
          </a:prstGeom>
        </p:spPr>
        <p:txBody>
          <a:bodyPr>
            <a:normAutofit fontScale="62500" lnSpcReduction="20000"/>
          </a:bodyPr>
          <a:lstStyle/>
          <a:p>
            <a:pPr defTabSz="334328">
              <a:defRPr sz="4455" b="0">
                <a:latin typeface="Canela Text Bold"/>
                <a:ea typeface="Canela Text Bold"/>
                <a:cs typeface="Canela Text Bold"/>
                <a:sym typeface="Canela Text Bold"/>
              </a:defRPr>
            </a:pPr>
            <a:endParaRPr dirty="0"/>
          </a:p>
        </p:txBody>
      </p:sp>
      <p:sp>
        <p:nvSpPr>
          <p:cNvPr id="246" name="4 Main lobes of the Brain include:…"/>
          <p:cNvSpPr txBox="1">
            <a:spLocks noGrp="1"/>
          </p:cNvSpPr>
          <p:nvPr>
            <p:ph type="body" sz="half" idx="1"/>
          </p:nvPr>
        </p:nvSpPr>
        <p:spPr>
          <a:xfrm>
            <a:off x="603250" y="2124252"/>
            <a:ext cx="3748852" cy="4583818"/>
          </a:xfrm>
          <a:prstGeom prst="rect">
            <a:avLst/>
          </a:prstGeom>
        </p:spPr>
        <p:txBody>
          <a:bodyPr>
            <a:normAutofit/>
          </a:bodyPr>
          <a:lstStyle/>
          <a:p>
            <a:pPr>
              <a:defRPr>
                <a:latin typeface="Canela Text Regular"/>
                <a:ea typeface="Canela Text Regular"/>
                <a:cs typeface="Canela Text Regular"/>
                <a:sym typeface="Canela Text Regular"/>
              </a:defRPr>
            </a:pPr>
            <a:r>
              <a:rPr sz="3300" dirty="0"/>
              <a:t>4 Main lobes of the Brain include:</a:t>
            </a:r>
          </a:p>
          <a:p>
            <a:pPr marL="444500" indent="-444500">
              <a:buSzPct val="100000"/>
              <a:buAutoNum type="arabicPeriod"/>
              <a:defRPr>
                <a:latin typeface="Canela Text Regular"/>
                <a:ea typeface="Canela Text Regular"/>
                <a:cs typeface="Canela Text Regular"/>
                <a:sym typeface="Canela Text Regular"/>
              </a:defRPr>
            </a:pPr>
            <a:r>
              <a:rPr sz="3300" dirty="0"/>
              <a:t>Frontal lobe</a:t>
            </a:r>
          </a:p>
          <a:p>
            <a:pPr marL="444500" indent="-444500">
              <a:buSzPct val="100000"/>
              <a:buAutoNum type="arabicPeriod"/>
              <a:defRPr>
                <a:latin typeface="Canela Text Regular"/>
                <a:ea typeface="Canela Text Regular"/>
                <a:cs typeface="Canela Text Regular"/>
                <a:sym typeface="Canela Text Regular"/>
              </a:defRPr>
            </a:pPr>
            <a:r>
              <a:rPr sz="3300" dirty="0"/>
              <a:t>Parietal lobe</a:t>
            </a:r>
          </a:p>
          <a:p>
            <a:pPr marL="444500" indent="-444500">
              <a:buSzPct val="100000"/>
              <a:buAutoNum type="arabicPeriod"/>
              <a:defRPr>
                <a:latin typeface="Canela Text Regular"/>
                <a:ea typeface="Canela Text Regular"/>
                <a:cs typeface="Canela Text Regular"/>
                <a:sym typeface="Canela Text Regular"/>
              </a:defRPr>
            </a:pPr>
            <a:r>
              <a:rPr sz="3300" dirty="0"/>
              <a:t>Temporal lobe</a:t>
            </a:r>
          </a:p>
          <a:p>
            <a:pPr marL="444500" indent="-444500">
              <a:buSzPct val="100000"/>
              <a:buAutoNum type="arabicPeriod"/>
              <a:defRPr>
                <a:latin typeface="Canela Text Regular"/>
                <a:ea typeface="Canela Text Regular"/>
                <a:cs typeface="Canela Text Regular"/>
                <a:sym typeface="Canela Text Regular"/>
              </a:defRPr>
            </a:pPr>
            <a:r>
              <a:rPr sz="3300" dirty="0"/>
              <a:t>Occipital lobe</a:t>
            </a:r>
          </a:p>
        </p:txBody>
      </p:sp>
      <p:sp>
        <p:nvSpPr>
          <p:cNvPr id="247" name="Lobes of the Brain"/>
          <p:cNvSpPr txBox="1">
            <a:spLocks noGrp="1"/>
          </p:cNvSpPr>
          <p:nvPr>
            <p:ph type="title"/>
          </p:nvPr>
        </p:nvSpPr>
        <p:spPr>
          <a:xfrm>
            <a:off x="174365" y="350520"/>
            <a:ext cx="5677795" cy="1069656"/>
          </a:xfrm>
          <a:prstGeom prst="rect">
            <a:avLst/>
          </a:prstGeom>
        </p:spPr>
        <p:txBody>
          <a:bodyPr>
            <a:normAutofit/>
          </a:bodyPr>
          <a:lstStyle>
            <a:lvl1pPr defTabSz="1975054">
              <a:defRPr sz="6885" b="0" spc="-137">
                <a:latin typeface="Canela Text Bold"/>
                <a:ea typeface="Canela Text Bold"/>
                <a:cs typeface="Canela Text Bold"/>
                <a:sym typeface="Canela Text Bold"/>
              </a:defRPr>
            </a:lvl1pPr>
          </a:lstStyle>
          <a:p>
            <a:r>
              <a:rPr sz="4800" dirty="0"/>
              <a:t>Lobes of the Brain</a:t>
            </a:r>
          </a:p>
        </p:txBody>
      </p:sp>
      <p:pic>
        <p:nvPicPr>
          <p:cNvPr id="248" name="Screenshot 2020-09-10 at 6.26.13 PM.png" descr="Screenshot 2020-09-10 at 6.26.13 PM.png"/>
          <p:cNvPicPr>
            <a:picLocks noChangeAspect="1"/>
          </p:cNvPicPr>
          <p:nvPr/>
        </p:nvPicPr>
        <p:blipFill>
          <a:blip r:embed="rId2"/>
          <a:stretch>
            <a:fillRect/>
          </a:stretch>
        </p:blipFill>
        <p:spPr>
          <a:xfrm>
            <a:off x="4205760" y="1450656"/>
            <a:ext cx="7986240" cy="5287893"/>
          </a:xfrm>
          <a:prstGeom prst="rect">
            <a:avLst/>
          </a:prstGeom>
          <a:ln w="12700">
            <a:miter lim="400000"/>
          </a:ln>
        </p:spPr>
      </p:pic>
      <p:sp>
        <p:nvSpPr>
          <p:cNvPr id="249" name="Textbook of Clinical Neuroanatomy, by Vishram Singh"/>
          <p:cNvSpPr txBox="1"/>
          <p:nvPr/>
        </p:nvSpPr>
        <p:spPr>
          <a:xfrm>
            <a:off x="174365" y="6400934"/>
            <a:ext cx="51361" cy="32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3500">
                <a:latin typeface="Canela Text Regular"/>
                <a:ea typeface="Canela Text Regular"/>
                <a:cs typeface="Canela Text Regular"/>
                <a:sym typeface="Canela Text Regular"/>
              </a:defRPr>
            </a:lvl1pPr>
          </a:lstStyle>
          <a:p>
            <a:endParaRPr sz="1750" dirty="0"/>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4551680" y="1026160"/>
            <a:ext cx="162560" cy="335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223520" y="438507"/>
            <a:ext cx="11155680" cy="5262979"/>
          </a:xfrm>
          <a:prstGeom prst="rect">
            <a:avLst/>
          </a:prstGeom>
        </p:spPr>
        <p:txBody>
          <a:bodyPr wrap="square">
            <a:spAutoFit/>
          </a:bodyPr>
          <a:lstStyle/>
          <a:p>
            <a:pPr lvl="2"/>
            <a:r>
              <a:rPr lang="en-US" sz="2400" dirty="0"/>
              <a:t>2. Body movements in space : The </a:t>
            </a:r>
            <a:r>
              <a:rPr lang="en-US" sz="2400" dirty="0" err="1"/>
              <a:t>precuneus</a:t>
            </a:r>
            <a:r>
              <a:rPr lang="en-US" sz="2400" dirty="0"/>
              <a:t> is activated when preparing to </a:t>
            </a:r>
          </a:p>
          <a:p>
            <a:pPr lvl="2"/>
            <a:r>
              <a:rPr lang="en-US" sz="2400" dirty="0"/>
              <a:t>                                                       make a movement or when executing a movement </a:t>
            </a:r>
          </a:p>
          <a:p>
            <a:pPr lvl="2"/>
            <a:r>
              <a:rPr lang="en-US" sz="2400" dirty="0"/>
              <a:t>                                                       in space, especially movements involving pointing, </a:t>
            </a:r>
          </a:p>
          <a:p>
            <a:pPr lvl="2"/>
            <a:r>
              <a:rPr lang="en-US" sz="2400" dirty="0"/>
              <a:t>                                                       reaching, and saccades. </a:t>
            </a:r>
          </a:p>
          <a:p>
            <a:pPr lvl="2"/>
            <a:endParaRPr lang="en-US" sz="2400" dirty="0"/>
          </a:p>
          <a:p>
            <a:pPr lvl="2"/>
            <a:r>
              <a:rPr lang="en-US" sz="2400" dirty="0"/>
              <a:t>                                                       When imagining moving through an environment </a:t>
            </a:r>
          </a:p>
          <a:p>
            <a:pPr lvl="2"/>
            <a:r>
              <a:rPr lang="en-US" sz="2400" dirty="0"/>
              <a:t>                                                       with obstacles the </a:t>
            </a:r>
            <a:r>
              <a:rPr lang="en-US" sz="2400" dirty="0" err="1"/>
              <a:t>precuneus</a:t>
            </a:r>
            <a:r>
              <a:rPr lang="en-US" sz="2400" dirty="0"/>
              <a:t> is activated </a:t>
            </a:r>
          </a:p>
          <a:p>
            <a:pPr lvl="2"/>
            <a:r>
              <a:rPr lang="en-US" sz="2400" dirty="0"/>
              <a:t>                                                       bilaterally. </a:t>
            </a:r>
            <a:r>
              <a:rPr lang="en-US" sz="2400" dirty="0" err="1"/>
              <a:t>Precuneus</a:t>
            </a:r>
            <a:r>
              <a:rPr lang="en-US" sz="2400" dirty="0"/>
              <a:t> acts as the “mind’s eye” in </a:t>
            </a:r>
          </a:p>
          <a:p>
            <a:pPr lvl="2"/>
            <a:r>
              <a:rPr lang="en-US" sz="2400" dirty="0"/>
              <a:t>                                                       these situations, assessing the environment and </a:t>
            </a:r>
          </a:p>
          <a:p>
            <a:pPr lvl="2"/>
            <a:r>
              <a:rPr lang="en-US" sz="2400" dirty="0"/>
              <a:t>                                                       choosing a navigable route through it.</a:t>
            </a:r>
          </a:p>
          <a:p>
            <a:pPr lvl="2"/>
            <a:endParaRPr lang="en-US" sz="2400" dirty="0"/>
          </a:p>
          <a:p>
            <a:pPr lvl="2"/>
            <a:r>
              <a:rPr lang="en-US" sz="2400" dirty="0"/>
              <a:t>3. Episodic memory retrieval : Memories of personally experienced events </a:t>
            </a:r>
          </a:p>
          <a:p>
            <a:pPr lvl="2"/>
            <a:r>
              <a:rPr lang="en-US" sz="2400" dirty="0"/>
              <a:t>                                                       (episodic memory) are retrieved to the </a:t>
            </a:r>
            <a:r>
              <a:rPr lang="en-US" sz="2400" dirty="0" err="1"/>
              <a:t>precuneus</a:t>
            </a:r>
            <a:r>
              <a:rPr lang="en-US" sz="2400" dirty="0"/>
              <a:t> </a:t>
            </a:r>
          </a:p>
          <a:p>
            <a:pPr lvl="2"/>
            <a:r>
              <a:rPr lang="en-US" sz="2400" dirty="0"/>
              <a:t>                                                      where they are relived and elaborated.</a:t>
            </a:r>
            <a:endParaRPr lang="en-IN" sz="2400" dirty="0"/>
          </a:p>
        </p:txBody>
      </p:sp>
      <p:sp>
        <p:nvSpPr>
          <p:cNvPr id="7" name="Down Arrow 6"/>
          <p:cNvSpPr/>
          <p:nvPr/>
        </p:nvSpPr>
        <p:spPr>
          <a:xfrm>
            <a:off x="7579360" y="1991360"/>
            <a:ext cx="172720" cy="325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0285196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240" y="305921"/>
            <a:ext cx="11094720" cy="1200329"/>
          </a:xfrm>
          <a:prstGeom prst="rect">
            <a:avLst/>
          </a:prstGeom>
        </p:spPr>
        <p:txBody>
          <a:bodyPr wrap="square">
            <a:spAutoFit/>
          </a:bodyPr>
          <a:lstStyle/>
          <a:p>
            <a:pPr lvl="2"/>
            <a:r>
              <a:rPr lang="en-US" sz="2400" dirty="0"/>
              <a:t>4. Self-awareness : Self-awareness includes the recognition of self-ownership   </a:t>
            </a:r>
          </a:p>
          <a:p>
            <a:pPr lvl="2"/>
            <a:r>
              <a:rPr lang="en-US" sz="2400" dirty="0"/>
              <a:t>                                   that “I am the initiator of the action and thus that I am  </a:t>
            </a:r>
          </a:p>
          <a:p>
            <a:pPr lvl="2"/>
            <a:r>
              <a:rPr lang="en-US" sz="2400" dirty="0"/>
              <a:t>                                   causally involved in production of that action”. </a:t>
            </a:r>
            <a:endParaRPr lang="en-IN" sz="2400" dirty="0"/>
          </a:p>
        </p:txBody>
      </p:sp>
    </p:spTree>
    <p:extLst>
      <p:ext uri="{BB962C8B-B14F-4D97-AF65-F5344CB8AC3E}">
        <p14:creationId xmlns:p14="http://schemas.microsoft.com/office/powerpoint/2010/main" val="3058351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4160" y="277059"/>
            <a:ext cx="11267440" cy="6862445"/>
          </a:xfrm>
          <a:prstGeom prst="rect">
            <a:avLst/>
          </a:prstGeom>
        </p:spPr>
        <p:txBody>
          <a:bodyPr wrap="square">
            <a:spAutoFit/>
          </a:bodyPr>
          <a:lstStyle/>
          <a:p>
            <a:pPr marL="285750" indent="-285750">
              <a:buFont typeface="Wingdings" panose="05000000000000000000" pitchFamily="2" charset="2"/>
              <a:buChar char="ü"/>
            </a:pPr>
            <a:r>
              <a:rPr lang="en-US" sz="3200" b="1" dirty="0"/>
              <a:t>Intraparietal sulcus : </a:t>
            </a:r>
          </a:p>
          <a:p>
            <a:pPr marL="285750" indent="-285750">
              <a:buFont typeface="Wingdings" panose="05000000000000000000" pitchFamily="2" charset="2"/>
              <a:buChar char="ü"/>
            </a:pPr>
            <a:endParaRPr lang="en-US" sz="2400" b="1" dirty="0"/>
          </a:p>
          <a:p>
            <a:pPr marL="742950" lvl="1" indent="-285750">
              <a:buFont typeface="Arial" panose="020B0604020202020204" pitchFamily="34" charset="0"/>
              <a:buChar char="•"/>
            </a:pPr>
            <a:r>
              <a:rPr lang="en-US" sz="2400" dirty="0"/>
              <a:t>The IPS (or intraparietal fissure) lies on the lateral aspect, separates the superior from the inferior parietal lobule, and contains the intraparietal cortex. It extends from the postcentral sulcus to the occipital lobe</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Lateral intraparietal area (parietal saccade region) : </a:t>
            </a:r>
          </a:p>
          <a:p>
            <a:pPr lvl="2"/>
            <a:r>
              <a:rPr lang="en-US" sz="2400" dirty="0"/>
              <a:t>-This area receives information regarding objects in the contralateral </a:t>
            </a:r>
            <a:r>
              <a:rPr lang="en-US" sz="2400" dirty="0" err="1"/>
              <a:t>hemifield</a:t>
            </a:r>
            <a:r>
              <a:rPr lang="en-US" sz="2400" dirty="0"/>
              <a:t>. Object location, direction, and velocity are registered. </a:t>
            </a:r>
          </a:p>
          <a:p>
            <a:pPr lvl="2"/>
            <a:r>
              <a:rPr lang="en-US" sz="2400" dirty="0"/>
              <a:t>-It also monitors current eye position with respect to the head and head position and with respect to the body as well as the head’s orientation to gravity.</a:t>
            </a:r>
          </a:p>
          <a:p>
            <a:pPr lvl="2"/>
            <a:endParaRPr lang="en-US" sz="2400" dirty="0"/>
          </a:p>
          <a:p>
            <a:pPr marL="800100" lvl="1" indent="-342900">
              <a:buFont typeface="Arial" panose="020B0604020202020204" pitchFamily="34" charset="0"/>
              <a:buChar char="•"/>
            </a:pPr>
            <a:r>
              <a:rPr lang="en-US" sz="2400" dirty="0"/>
              <a:t>Medial intraparietal area (parietal reach region) :</a:t>
            </a:r>
          </a:p>
          <a:p>
            <a:pPr lvl="1"/>
            <a:r>
              <a:rPr lang="en-US" sz="2400" dirty="0"/>
              <a:t>        -It operates in a manner similar to saccade programming but is responsible for </a:t>
            </a:r>
          </a:p>
          <a:p>
            <a:pPr lvl="1"/>
            <a:r>
              <a:rPr lang="en-US" sz="2400" dirty="0"/>
              <a:t>         planning and executing visually guided reaching movements of the upper limb.     </a:t>
            </a:r>
          </a:p>
          <a:p>
            <a:pPr lvl="1"/>
            <a:r>
              <a:rPr lang="en-US" sz="2400" dirty="0"/>
              <a:t>        -Success of the movement is greater if the target is located on the fovea. If the </a:t>
            </a:r>
          </a:p>
          <a:p>
            <a:pPr lvl="1"/>
            <a:r>
              <a:rPr lang="en-US" sz="2400" dirty="0"/>
              <a:t>         target is in the periphery, a larger region of </a:t>
            </a:r>
            <a:r>
              <a:rPr lang="en-US" sz="2400" dirty="0" err="1"/>
              <a:t>parieto</a:t>
            </a:r>
            <a:r>
              <a:rPr lang="en-US" sz="2400" dirty="0"/>
              <a:t>-occipital cortex is activated </a:t>
            </a:r>
          </a:p>
          <a:p>
            <a:pPr lvl="1"/>
            <a:r>
              <a:rPr lang="en-US" sz="2400" dirty="0"/>
              <a:t>         including the </a:t>
            </a:r>
            <a:r>
              <a:rPr lang="en-US" sz="2400" dirty="0" err="1"/>
              <a:t>precuneus</a:t>
            </a:r>
            <a:r>
              <a:rPr lang="en-US" sz="2400" dirty="0"/>
              <a:t>.</a:t>
            </a:r>
            <a:endParaRPr lang="en-IN" sz="2400" dirty="0"/>
          </a:p>
        </p:txBody>
      </p:sp>
    </p:spTree>
    <p:extLst>
      <p:ext uri="{BB962C8B-B14F-4D97-AF65-F5344CB8AC3E}">
        <p14:creationId xmlns:p14="http://schemas.microsoft.com/office/powerpoint/2010/main" val="541139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920" y="132140"/>
            <a:ext cx="11003280" cy="6370975"/>
          </a:xfrm>
          <a:prstGeom prst="rect">
            <a:avLst/>
          </a:prstGeom>
        </p:spPr>
        <p:txBody>
          <a:bodyPr wrap="square">
            <a:spAutoFit/>
          </a:bodyPr>
          <a:lstStyle/>
          <a:p>
            <a:pPr marL="800100" lvl="1" indent="-342900">
              <a:buFont typeface="Arial" panose="020B0604020202020204" pitchFamily="34" charset="0"/>
              <a:buChar char="•"/>
            </a:pPr>
            <a:r>
              <a:rPr lang="en-US" sz="2400" dirty="0"/>
              <a:t>Anterior intraparietal area (parietal reach and grasp region) :</a:t>
            </a:r>
          </a:p>
          <a:p>
            <a:pPr lvl="1"/>
            <a:r>
              <a:rPr lang="en-US" sz="2400" dirty="0"/>
              <a:t>          -It contains neurons that are sensitive to size, shape, and orientation of </a:t>
            </a:r>
          </a:p>
          <a:p>
            <a:pPr lvl="1"/>
            <a:r>
              <a:rPr lang="en-US" sz="2400" dirty="0"/>
              <a:t>           objects to be grasped. The objects may be viewed or remembered and the </a:t>
            </a:r>
          </a:p>
          <a:p>
            <a:pPr lvl="1"/>
            <a:r>
              <a:rPr lang="en-US" sz="2400" dirty="0"/>
              <a:t>           area also monitors hand position and movement. </a:t>
            </a:r>
          </a:p>
          <a:p>
            <a:pPr lvl="1"/>
            <a:r>
              <a:rPr lang="en-US" sz="2400" dirty="0"/>
              <a:t>          -It projects to the ventral premotor cortex to provide signals for finger and </a:t>
            </a:r>
          </a:p>
          <a:p>
            <a:pPr lvl="1"/>
            <a:r>
              <a:rPr lang="en-US" sz="2400" dirty="0"/>
              <a:t>           arm movements involved in reaching and grasping.</a:t>
            </a:r>
          </a:p>
          <a:p>
            <a:pPr lvl="1"/>
            <a:endParaRPr lang="en-US" sz="2400" dirty="0"/>
          </a:p>
          <a:p>
            <a:pPr marL="800100" lvl="1" indent="-342900">
              <a:buFont typeface="Arial" panose="020B0604020202020204" pitchFamily="34" charset="0"/>
              <a:buChar char="•"/>
            </a:pPr>
            <a:r>
              <a:rPr lang="en-US" sz="2400" dirty="0"/>
              <a:t>Ventral intraparietal area (navigation in space) :</a:t>
            </a:r>
          </a:p>
          <a:p>
            <a:pPr lvl="1"/>
            <a:r>
              <a:rPr lang="en-US" sz="2400" dirty="0"/>
              <a:t>          -Contain a crude </a:t>
            </a:r>
            <a:r>
              <a:rPr lang="en-US" sz="2400" dirty="0" err="1"/>
              <a:t>somatotopic</a:t>
            </a:r>
            <a:r>
              <a:rPr lang="en-US" sz="2400" dirty="0"/>
              <a:t> map with most of the map devoted to the head.   </a:t>
            </a:r>
          </a:p>
          <a:p>
            <a:pPr lvl="1"/>
            <a:r>
              <a:rPr lang="en-US" sz="2400" dirty="0"/>
              <a:t>          -It plans motor responses to navigate through nearby space while avoiding </a:t>
            </a:r>
          </a:p>
          <a:p>
            <a:pPr lvl="1"/>
            <a:r>
              <a:rPr lang="en-US" sz="2400" dirty="0"/>
              <a:t>           obstacles.</a:t>
            </a:r>
          </a:p>
          <a:p>
            <a:pPr lvl="1"/>
            <a:endParaRPr lang="en-US" sz="2400" dirty="0"/>
          </a:p>
          <a:p>
            <a:pPr marL="800100" lvl="1" indent="-342900">
              <a:buFont typeface="Arial" panose="020B0604020202020204" pitchFamily="34" charset="0"/>
              <a:buChar char="•"/>
            </a:pPr>
            <a:r>
              <a:rPr lang="en-US" sz="2400" dirty="0"/>
              <a:t>Posterior intraparietal area (three-dimensional analysis) :</a:t>
            </a:r>
          </a:p>
          <a:p>
            <a:pPr lvl="1"/>
            <a:r>
              <a:rPr lang="en-US" sz="2400" dirty="0"/>
              <a:t>          -It receives input from visual areas V3 and V4 and is involved in the analysis of   </a:t>
            </a:r>
          </a:p>
          <a:p>
            <a:pPr lvl="1"/>
            <a:r>
              <a:rPr lang="en-US" sz="2400" dirty="0"/>
              <a:t>           the features of three-dimensional (3D) objects.</a:t>
            </a:r>
          </a:p>
          <a:p>
            <a:pPr lvl="1"/>
            <a:r>
              <a:rPr lang="en-US" sz="2400" dirty="0"/>
              <a:t>         -Binocular and monocular depth cues and other information from both the </a:t>
            </a:r>
          </a:p>
          <a:p>
            <a:pPr lvl="1"/>
            <a:r>
              <a:rPr lang="en-US" sz="2400" dirty="0"/>
              <a:t>          dorsal and ventral visual streams are integrated in this region. </a:t>
            </a:r>
            <a:endParaRPr lang="en-IN" sz="2400" dirty="0"/>
          </a:p>
        </p:txBody>
      </p:sp>
    </p:spTree>
    <p:extLst>
      <p:ext uri="{BB962C8B-B14F-4D97-AF65-F5344CB8AC3E}">
        <p14:creationId xmlns:p14="http://schemas.microsoft.com/office/powerpoint/2010/main" val="2459190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792" y="156215"/>
            <a:ext cx="11181184" cy="7232015"/>
          </a:xfrm>
          <a:prstGeom prst="rect">
            <a:avLst/>
          </a:prstGeom>
        </p:spPr>
        <p:txBody>
          <a:bodyPr wrap="square">
            <a:spAutoFit/>
          </a:bodyPr>
          <a:lstStyle/>
          <a:p>
            <a:r>
              <a:rPr lang="en-US" sz="3200" b="1" dirty="0"/>
              <a:t>4</a:t>
            </a:r>
            <a:r>
              <a:rPr lang="en-US" sz="2400" b="1" dirty="0"/>
              <a:t>.</a:t>
            </a:r>
            <a:r>
              <a:rPr lang="en-US" sz="3200" b="1" dirty="0"/>
              <a:t> Inferior Parietal Lobule :</a:t>
            </a:r>
          </a:p>
          <a:p>
            <a:r>
              <a:rPr lang="en-US" sz="2400" dirty="0"/>
              <a:t>                           </a:t>
            </a:r>
            <a:r>
              <a:rPr lang="en-US" sz="2400" dirty="0" err="1"/>
              <a:t>Supramarginal</a:t>
            </a:r>
            <a:r>
              <a:rPr lang="en-US" sz="2400" dirty="0"/>
              <a:t> gyrus (BA 40) and the Angular gyrus (BA39)</a:t>
            </a:r>
          </a:p>
          <a:p>
            <a:endParaRPr lang="en-US" sz="2400" dirty="0"/>
          </a:p>
          <a:p>
            <a:r>
              <a:rPr lang="en-US" sz="2400" dirty="0"/>
              <a:t>Divided into                       5 areas                                             2 areas</a:t>
            </a:r>
          </a:p>
          <a:p>
            <a:endParaRPr lang="en-US" sz="2400" dirty="0"/>
          </a:p>
          <a:p>
            <a:pPr marL="800100" lvl="1" indent="-342900">
              <a:buFont typeface="Arial" panose="020B0604020202020204" pitchFamily="34" charset="0"/>
              <a:buChar char="•"/>
            </a:pPr>
            <a:r>
              <a:rPr lang="en-US" sz="2400" dirty="0"/>
              <a:t>This is one of the last areas to mature so variability has been found between specimens based on experience and also left right differences.</a:t>
            </a:r>
          </a:p>
          <a:p>
            <a:pPr marL="1257300" lvl="2" indent="-342900">
              <a:buFont typeface="Arial" panose="020B0604020202020204" pitchFamily="34" charset="0"/>
              <a:buChar char="•"/>
            </a:pPr>
            <a:r>
              <a:rPr lang="en-US" sz="2400" dirty="0"/>
              <a:t>Total IPL volume is greater in males than females and the left IPL is larger in men than women (i.e., leftward asymmetry). </a:t>
            </a:r>
          </a:p>
          <a:p>
            <a:pPr marL="1257300" lvl="2" indent="-342900">
              <a:buFont typeface="Arial" panose="020B0604020202020204" pitchFamily="34" charset="0"/>
              <a:buChar char="•"/>
            </a:pPr>
            <a:r>
              <a:rPr lang="en-US" sz="2400" dirty="0"/>
              <a:t>Weaker leftward asymmetry has been reported for patients with borderline personality disorder, Psychotic symptoms and schizoid personality and correlates with deficits in social communication and interaction, and repetitive, stereotyped behavior in children with autism spectrum disorder.</a:t>
            </a:r>
          </a:p>
          <a:p>
            <a:pPr marL="800100" lvl="1" indent="-342900">
              <a:buFont typeface="Arial" panose="020B0604020202020204" pitchFamily="34" charset="0"/>
              <a:buChar char="•"/>
            </a:pPr>
            <a:r>
              <a:rPr lang="en-US" sz="2400" dirty="0"/>
              <a:t>Like the SPL, the IPL has reciprocal connections with the </a:t>
            </a:r>
            <a:r>
              <a:rPr lang="en-US" sz="2400" dirty="0" err="1"/>
              <a:t>pulvinar</a:t>
            </a:r>
            <a:r>
              <a:rPr lang="en-US" sz="2400" dirty="0"/>
              <a:t> and the lateral thalamic nuclei. </a:t>
            </a:r>
          </a:p>
          <a:p>
            <a:pPr marL="800100" lvl="1" indent="-342900">
              <a:buFont typeface="Arial" panose="020B0604020202020204" pitchFamily="34" charset="0"/>
              <a:buChar char="•"/>
            </a:pPr>
            <a:r>
              <a:rPr lang="en-US" sz="2400" dirty="0"/>
              <a:t>Short association fibers connect it with nearby occipital and temporal lobes, as well as the SPL and </a:t>
            </a:r>
            <a:r>
              <a:rPr lang="en-US" sz="2400" dirty="0" err="1"/>
              <a:t>precuneus</a:t>
            </a:r>
            <a:r>
              <a:rPr lang="en-US" sz="2400" dirty="0"/>
              <a:t>.</a:t>
            </a:r>
          </a:p>
          <a:p>
            <a:pPr marL="800100" lvl="1" indent="-342900">
              <a:buFont typeface="Arial" panose="020B0604020202020204" pitchFamily="34" charset="0"/>
              <a:buChar char="•"/>
            </a:pPr>
            <a:r>
              <a:rPr lang="en-US" sz="2400" dirty="0"/>
              <a:t> Long association fibers link the IPL with the frontal cortex, including the frontal eye fields. </a:t>
            </a:r>
            <a:endParaRPr lang="en-IN" sz="2400" dirty="0"/>
          </a:p>
        </p:txBody>
      </p:sp>
      <p:sp>
        <p:nvSpPr>
          <p:cNvPr id="5" name="Down Arrow 4"/>
          <p:cNvSpPr/>
          <p:nvPr/>
        </p:nvSpPr>
        <p:spPr>
          <a:xfrm>
            <a:off x="3820886" y="1035543"/>
            <a:ext cx="214604" cy="401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7794172" y="1035698"/>
            <a:ext cx="214604" cy="401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454885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776" y="274023"/>
            <a:ext cx="11349134" cy="2677656"/>
          </a:xfrm>
          <a:prstGeom prst="rect">
            <a:avLst/>
          </a:prstGeom>
        </p:spPr>
        <p:txBody>
          <a:bodyPr wrap="square">
            <a:spAutoFit/>
          </a:bodyPr>
          <a:lstStyle/>
          <a:p>
            <a:pPr marL="742950" lvl="1" indent="-285750">
              <a:buFont typeface="Arial" panose="020B0604020202020204" pitchFamily="34" charset="0"/>
              <a:buChar char="•"/>
            </a:pPr>
            <a:r>
              <a:rPr lang="en-US" sz="2400" dirty="0"/>
              <a:t>The IPL plays an important role when the self takes the perspective of others (and may be part of a “</a:t>
            </a:r>
            <a:r>
              <a:rPr lang="en-US" sz="2400" b="1" dirty="0"/>
              <a:t>concern mechanism</a:t>
            </a:r>
            <a:r>
              <a:rPr lang="en-US" sz="2400" dirty="0"/>
              <a:t>”.</a:t>
            </a:r>
          </a:p>
          <a:p>
            <a:pPr marL="742950" lvl="1" indent="-285750">
              <a:buFont typeface="Arial" panose="020B0604020202020204" pitchFamily="34" charset="0"/>
              <a:buChar char="•"/>
            </a:pPr>
            <a:r>
              <a:rPr lang="en-US" sz="2400" dirty="0"/>
              <a:t>The IPL and the </a:t>
            </a:r>
            <a:r>
              <a:rPr lang="en-US" sz="2400" dirty="0" err="1"/>
              <a:t>supramarginal</a:t>
            </a:r>
            <a:r>
              <a:rPr lang="en-US" sz="2400" dirty="0"/>
              <a:t> gyrus in particular are activated in </a:t>
            </a:r>
            <a:r>
              <a:rPr lang="en-US" sz="2400" b="1" dirty="0"/>
              <a:t>skill learning </a:t>
            </a:r>
            <a:r>
              <a:rPr lang="en-US" sz="2400" dirty="0"/>
              <a:t>(right side) and </a:t>
            </a:r>
            <a:r>
              <a:rPr lang="en-US" sz="2400" b="1" dirty="0"/>
              <a:t>tool use </a:t>
            </a:r>
            <a:r>
              <a:rPr lang="en-US" sz="2400" dirty="0"/>
              <a:t>(left side). It is hypothesized that the </a:t>
            </a:r>
            <a:r>
              <a:rPr lang="en-US" sz="2400" dirty="0" err="1"/>
              <a:t>supramarginal</a:t>
            </a:r>
            <a:r>
              <a:rPr lang="en-US" sz="2400" dirty="0"/>
              <a:t> gyrus stores information about limb and hand positions based on previous experience. Retrieval of a previously formed motor memory may be important in elaborating the skill and adapting it to a new situation.</a:t>
            </a:r>
          </a:p>
        </p:txBody>
      </p:sp>
    </p:spTree>
    <p:extLst>
      <p:ext uri="{BB962C8B-B14F-4D97-AF65-F5344CB8AC3E}">
        <p14:creationId xmlns:p14="http://schemas.microsoft.com/office/powerpoint/2010/main" val="627306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0" y="297637"/>
            <a:ext cx="11171853" cy="5632311"/>
          </a:xfrm>
          <a:prstGeom prst="rect">
            <a:avLst/>
          </a:prstGeom>
        </p:spPr>
        <p:txBody>
          <a:bodyPr wrap="square">
            <a:spAutoFit/>
          </a:bodyPr>
          <a:lstStyle/>
          <a:p>
            <a:pPr marL="285750" indent="-285750">
              <a:buFont typeface="Wingdings" panose="05000000000000000000" pitchFamily="2" charset="2"/>
              <a:buChar char="ü"/>
            </a:pPr>
            <a:r>
              <a:rPr lang="en-US" sz="2400" b="1" dirty="0"/>
              <a:t>Schizophrenia :</a:t>
            </a:r>
            <a:r>
              <a:rPr lang="en-US" sz="2400" dirty="0"/>
              <a:t>  Volume reductions were reported for the IPL in patients with </a:t>
            </a:r>
          </a:p>
          <a:p>
            <a:r>
              <a:rPr lang="en-US" sz="2400" dirty="0"/>
              <a:t>                                  schizophrenia and in all parietal </a:t>
            </a:r>
            <a:r>
              <a:rPr lang="en-US" sz="2400" dirty="0" err="1"/>
              <a:t>subregions</a:t>
            </a:r>
            <a:r>
              <a:rPr lang="en-US" sz="2400" dirty="0"/>
              <a:t>. </a:t>
            </a:r>
          </a:p>
          <a:p>
            <a:r>
              <a:rPr lang="en-US" sz="2400" dirty="0"/>
              <a:t>                               :  Delusions of passivity in individuals with schizophrenia are associated </a:t>
            </a:r>
          </a:p>
          <a:p>
            <a:r>
              <a:rPr lang="en-US" sz="2400" dirty="0"/>
              <a:t>                                 with hyperactivity coupled with reductions in gray matter volume of </a:t>
            </a:r>
          </a:p>
          <a:p>
            <a:r>
              <a:rPr lang="en-US" sz="2400" dirty="0"/>
              <a:t>                                 the inferior parietal lobule.</a:t>
            </a:r>
          </a:p>
          <a:p>
            <a:r>
              <a:rPr lang="en-US" sz="2400" dirty="0"/>
              <a:t>                               : These regions support language and may help explain the language </a:t>
            </a:r>
          </a:p>
          <a:p>
            <a:r>
              <a:rPr lang="en-US" sz="2400" dirty="0"/>
              <a:t>                                 and thought disorders found in schizophrenia.</a:t>
            </a:r>
          </a:p>
          <a:p>
            <a:r>
              <a:rPr lang="en-US" sz="2400" dirty="0"/>
              <a:t>                               : During a verbal task subjects at high risk for schizophrenia showed </a:t>
            </a:r>
          </a:p>
          <a:p>
            <a:r>
              <a:rPr lang="en-US" sz="2400" dirty="0"/>
              <a:t>                                 increased activation in the left IPL compared with controls. It was </a:t>
            </a:r>
          </a:p>
          <a:p>
            <a:r>
              <a:rPr lang="en-US" sz="2400" dirty="0"/>
              <a:t>                                 suggested that the </a:t>
            </a:r>
            <a:r>
              <a:rPr lang="en-US" sz="2400" dirty="0" err="1"/>
              <a:t>overactivation</a:t>
            </a:r>
            <a:r>
              <a:rPr lang="en-US" sz="2400" dirty="0"/>
              <a:t> of the IPL is a compensatory action </a:t>
            </a:r>
          </a:p>
          <a:p>
            <a:r>
              <a:rPr lang="en-US" sz="2400" dirty="0"/>
              <a:t>                                 related to attention to task and preparation of a suitable response. </a:t>
            </a:r>
          </a:p>
          <a:p>
            <a:r>
              <a:rPr lang="en-IN" sz="2400" dirty="0"/>
              <a:t>                               :  Reduced asymmetry has been reported for individuals with </a:t>
            </a:r>
          </a:p>
          <a:p>
            <a:r>
              <a:rPr lang="en-IN" sz="2400" dirty="0"/>
              <a:t>                                 schizophrenia, with smaller left and larger right IPLs than controls.</a:t>
            </a:r>
          </a:p>
          <a:p>
            <a:r>
              <a:rPr lang="en-IN" sz="2400" dirty="0"/>
              <a:t>                               : The smaller size of left </a:t>
            </a:r>
            <a:r>
              <a:rPr lang="en-IN" sz="2400" dirty="0" err="1"/>
              <a:t>supramarginal</a:t>
            </a:r>
            <a:r>
              <a:rPr lang="en-IN" sz="2400" dirty="0"/>
              <a:t> gyrus correlates with the</a:t>
            </a:r>
          </a:p>
          <a:p>
            <a:r>
              <a:rPr lang="en-IN" sz="2400" dirty="0"/>
              <a:t>                                 severity of auditory hallucinations in patients with schizophrenia. </a:t>
            </a:r>
          </a:p>
        </p:txBody>
      </p:sp>
    </p:spTree>
    <p:extLst>
      <p:ext uri="{BB962C8B-B14F-4D97-AF65-F5344CB8AC3E}">
        <p14:creationId xmlns:p14="http://schemas.microsoft.com/office/powerpoint/2010/main" val="35571997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7035" y="252095"/>
            <a:ext cx="1656715" cy="686435"/>
          </a:xfrm>
        </p:spPr>
        <p:txBody>
          <a:bodyPr/>
          <a:lstStyle/>
          <a:p>
            <a:pPr>
              <a:buFont typeface="Wingdings" panose="05000000000000000000" charset="0"/>
              <a:buChar char="ü"/>
            </a:pPr>
            <a:r>
              <a:rPr lang="en-IN" altLang="en-US" b="1"/>
              <a:t>PTSD :</a:t>
            </a:r>
          </a:p>
          <a:p>
            <a:pPr marL="0" indent="0">
              <a:buFont typeface="Wingdings" panose="05000000000000000000" charset="0"/>
              <a:buNone/>
            </a:pPr>
            <a:endParaRPr lang="en-IN" altLang="en-US" b="1"/>
          </a:p>
        </p:txBody>
      </p:sp>
      <p:pic>
        <p:nvPicPr>
          <p:cNvPr id="4" name="Content Placeholder 3"/>
          <p:cNvPicPr>
            <a:picLocks noGrp="1" noChangeAspect="1"/>
          </p:cNvPicPr>
          <p:nvPr>
            <p:ph sz="half" idx="2"/>
          </p:nvPr>
        </p:nvPicPr>
        <p:blipFill>
          <a:blip r:embed="rId2"/>
          <a:stretch>
            <a:fillRect/>
          </a:stretch>
        </p:blipFill>
        <p:spPr>
          <a:xfrm>
            <a:off x="1088390" y="810895"/>
            <a:ext cx="8501380" cy="5666740"/>
          </a:xfrm>
          <a:prstGeom prst="rect">
            <a:avLst/>
          </a:prstGeom>
        </p:spPr>
      </p:pic>
    </p:spTree>
    <p:extLst>
      <p:ext uri="{BB962C8B-B14F-4D97-AF65-F5344CB8AC3E}">
        <p14:creationId xmlns:p14="http://schemas.microsoft.com/office/powerpoint/2010/main" val="27745851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776" y="207822"/>
            <a:ext cx="11554408" cy="6062345"/>
          </a:xfrm>
          <a:prstGeom prst="rect">
            <a:avLst/>
          </a:prstGeom>
        </p:spPr>
        <p:txBody>
          <a:bodyPr wrap="square">
            <a:spAutoFit/>
          </a:bodyPr>
          <a:lstStyle/>
          <a:p>
            <a:pPr marL="342900" indent="-342900">
              <a:buFont typeface="Wingdings" panose="05000000000000000000" pitchFamily="2" charset="2"/>
              <a:buChar char="ü"/>
            </a:pPr>
            <a:r>
              <a:rPr lang="en-US" sz="2800" b="1" dirty="0"/>
              <a:t>Left(Dominant IPL) :</a:t>
            </a:r>
          </a:p>
          <a:p>
            <a:pPr lvl="1"/>
            <a:r>
              <a:rPr lang="en-US" sz="2400" b="1" u="sng" dirty="0"/>
              <a:t>Apraxia</a:t>
            </a:r>
            <a:r>
              <a:rPr lang="en-US" sz="2400" b="1" dirty="0"/>
              <a:t> :</a:t>
            </a:r>
            <a:r>
              <a:rPr lang="en-US" sz="2400" dirty="0"/>
              <a:t>  The inability to execute skilled, learned motor acts despite preservation of   </a:t>
            </a:r>
          </a:p>
          <a:p>
            <a:pPr lvl="1"/>
            <a:r>
              <a:rPr lang="en-US" sz="2400" dirty="0"/>
              <a:t>  motor and sensory systems, comprehension, cooperation, and coordination.         </a:t>
            </a:r>
          </a:p>
          <a:p>
            <a:pPr lvl="1"/>
            <a:r>
              <a:rPr lang="en-US" sz="2400" dirty="0"/>
              <a:t>       </a:t>
            </a:r>
            <a:r>
              <a:rPr lang="en-US" sz="2400" b="1" u="sng" dirty="0" err="1"/>
              <a:t>Ideomotor</a:t>
            </a:r>
            <a:r>
              <a:rPr lang="en-US" sz="2400" b="1" u="sng" dirty="0"/>
              <a:t> apraxia </a:t>
            </a:r>
            <a:r>
              <a:rPr lang="en-US" sz="2400" dirty="0"/>
              <a:t>:  Impaired performance in spite of preservation of sensory, motor, and language function. The patient cannot perform a meaningful movement of a limb when requested. It also includes inability to imitate gestures as part of </a:t>
            </a:r>
            <a:r>
              <a:rPr lang="en-US" sz="2400" dirty="0" err="1"/>
              <a:t>ideomotor</a:t>
            </a:r>
            <a:r>
              <a:rPr lang="en-US" sz="2400" dirty="0"/>
              <a:t> apraxia. Impaired ability to carry out the appropriate sequential actions of a multistep, complex task. The patient cannot form a plan to carry out movements in a proper sequence. </a:t>
            </a:r>
          </a:p>
          <a:p>
            <a:pPr lvl="1"/>
            <a:r>
              <a:rPr lang="en-US" sz="2400" dirty="0"/>
              <a:t>     </a:t>
            </a:r>
            <a:r>
              <a:rPr lang="en-US" sz="2400" b="1" u="sng" dirty="0"/>
              <a:t>Ideational apraxia</a:t>
            </a:r>
            <a:r>
              <a:rPr lang="en-US" sz="2400" b="1" dirty="0"/>
              <a:t> </a:t>
            </a:r>
            <a:r>
              <a:rPr lang="en-US" sz="2400" dirty="0"/>
              <a:t>: Lesions of the left parietal lobe alone or in combination with            </a:t>
            </a:r>
          </a:p>
          <a:p>
            <a:pPr lvl="1"/>
            <a:r>
              <a:rPr lang="en-US" sz="2400" dirty="0"/>
              <a:t>temporal and frontal lesions produces inability to carryout meaningful limb movements. </a:t>
            </a:r>
          </a:p>
          <a:p>
            <a:r>
              <a:rPr lang="en-US" sz="2400" dirty="0"/>
              <a:t>       </a:t>
            </a:r>
            <a:r>
              <a:rPr lang="en-US" sz="2400" b="1" u="sng" dirty="0" err="1"/>
              <a:t>Gerstmann</a:t>
            </a:r>
            <a:r>
              <a:rPr lang="en-US" sz="2400" b="1" u="sng" dirty="0"/>
              <a:t> syndrome</a:t>
            </a:r>
            <a:r>
              <a:rPr lang="en-US" sz="2400" u="sng" dirty="0"/>
              <a:t> :</a:t>
            </a:r>
            <a:r>
              <a:rPr lang="en-US" sz="2400" dirty="0"/>
              <a:t> Recognition of common gestures may be lost following   </a:t>
            </a:r>
          </a:p>
          <a:p>
            <a:r>
              <a:rPr lang="en-US" sz="2400" dirty="0"/>
              <a:t>        damage to the dominant IPL.  </a:t>
            </a:r>
          </a:p>
          <a:p>
            <a:r>
              <a:rPr lang="en-US" sz="2400" dirty="0"/>
              <a:t>        A lesion involving the angular gyrus (BA 39) may produce part or all of </a:t>
            </a:r>
            <a:r>
              <a:rPr lang="en-US" sz="2400" dirty="0" err="1"/>
              <a:t>Gerstmann</a:t>
            </a:r>
            <a:r>
              <a:rPr lang="en-US" sz="2400" dirty="0"/>
              <a:t>     </a:t>
            </a:r>
          </a:p>
          <a:p>
            <a:r>
              <a:rPr lang="en-US" sz="2400" dirty="0"/>
              <a:t>        syndrome• Left–right confusion • Finger agnosia –difficulty in naming fingers. • </a:t>
            </a:r>
          </a:p>
          <a:p>
            <a:r>
              <a:rPr lang="en-US" sz="2400" dirty="0"/>
              <a:t>        Dysgraphia –difficulty with writing. • Dyscalculia –difficulty with numbers</a:t>
            </a:r>
            <a:endParaRPr lang="en-IN" sz="2400" dirty="0"/>
          </a:p>
        </p:txBody>
      </p:sp>
    </p:spTree>
    <p:extLst>
      <p:ext uri="{BB962C8B-B14F-4D97-AF65-F5344CB8AC3E}">
        <p14:creationId xmlns:p14="http://schemas.microsoft.com/office/powerpoint/2010/main" val="38896148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1845" y="357426"/>
            <a:ext cx="11374016" cy="1568450"/>
          </a:xfrm>
          <a:prstGeom prst="rect">
            <a:avLst/>
          </a:prstGeom>
        </p:spPr>
        <p:txBody>
          <a:bodyPr wrap="square">
            <a:spAutoFit/>
          </a:bodyPr>
          <a:lstStyle/>
          <a:p>
            <a:pPr marL="285750" indent="-285750">
              <a:buFont typeface="Wingdings" panose="05000000000000000000" pitchFamily="2" charset="2"/>
              <a:buChar char="ü"/>
            </a:pPr>
            <a:r>
              <a:rPr lang="en-US" sz="2400" b="1" dirty="0"/>
              <a:t>Right(</a:t>
            </a:r>
            <a:r>
              <a:rPr lang="en-US" sz="2400" b="1" dirty="0" err="1"/>
              <a:t>NonDominant</a:t>
            </a:r>
            <a:r>
              <a:rPr lang="en-US" sz="2400" b="1" dirty="0"/>
              <a:t>) IPL :</a:t>
            </a:r>
          </a:p>
          <a:p>
            <a:pPr lvl="1"/>
            <a:r>
              <a:rPr lang="en-US" sz="2400" b="1" u="sng" dirty="0" err="1"/>
              <a:t>Aprosodia</a:t>
            </a:r>
            <a:r>
              <a:rPr lang="en-US" sz="2400" b="1" dirty="0"/>
              <a:t> </a:t>
            </a:r>
            <a:r>
              <a:rPr lang="en-US" sz="2400" dirty="0"/>
              <a:t>: A deficit in processing the </a:t>
            </a:r>
            <a:r>
              <a:rPr lang="en-US" sz="2400" dirty="0" err="1"/>
              <a:t>nonsyntactic</a:t>
            </a:r>
            <a:r>
              <a:rPr lang="en-US" sz="2400" dirty="0"/>
              <a:t> component of language.  </a:t>
            </a:r>
          </a:p>
          <a:p>
            <a:pPr lvl="1"/>
            <a:r>
              <a:rPr lang="en-US" sz="2400" dirty="0"/>
              <a:t>                     Patients fail to appreciate aspects of a verbal message that are conveyed </a:t>
            </a:r>
          </a:p>
          <a:p>
            <a:pPr lvl="1"/>
            <a:r>
              <a:rPr lang="en-US" sz="2400" dirty="0"/>
              <a:t>                     by the tone, loudness, and timing of the words (i.e., emotional tone). </a:t>
            </a:r>
            <a:endParaRPr lang="en-IN" sz="2400" dirty="0"/>
          </a:p>
        </p:txBody>
      </p:sp>
    </p:spTree>
    <p:extLst>
      <p:ext uri="{BB962C8B-B14F-4D97-AF65-F5344CB8AC3E}">
        <p14:creationId xmlns:p14="http://schemas.microsoft.com/office/powerpoint/2010/main" val="3667294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Screenshot 2020-09-10 at 6.30.37 PM.png" descr="Screenshot 2020-09-10 at 6.30.37 PM.png"/>
          <p:cNvPicPr>
            <a:picLocks noChangeAspect="1"/>
          </p:cNvPicPr>
          <p:nvPr/>
        </p:nvPicPr>
        <p:blipFill>
          <a:blip r:embed="rId2"/>
          <a:stretch>
            <a:fillRect/>
          </a:stretch>
        </p:blipFill>
        <p:spPr>
          <a:xfrm>
            <a:off x="0" y="1389339"/>
            <a:ext cx="12329160" cy="4125214"/>
          </a:xfrm>
          <a:prstGeom prst="rect">
            <a:avLst/>
          </a:prstGeom>
          <a:ln w="12700">
            <a:miter lim="400000"/>
          </a:ln>
        </p:spPr>
      </p:pic>
      <p:sp>
        <p:nvSpPr>
          <p:cNvPr id="252" name="Neuroanatomy An Illustrated Colour text, by Alan Crossman and David Neary"/>
          <p:cNvSpPr txBox="1"/>
          <p:nvPr/>
        </p:nvSpPr>
        <p:spPr>
          <a:xfrm>
            <a:off x="208617" y="6428581"/>
            <a:ext cx="51361" cy="32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3500">
                <a:latin typeface="Canela Text Regular"/>
                <a:ea typeface="Canela Text Regular"/>
                <a:cs typeface="Canela Text Regular"/>
                <a:sym typeface="Canela Text Regular"/>
              </a:defRPr>
            </a:lvl1pPr>
          </a:lstStyle>
          <a:p>
            <a:endParaRPr sz="1750" dirty="0"/>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555" y="428179"/>
            <a:ext cx="11290041" cy="3846195"/>
          </a:xfrm>
          <a:prstGeom prst="rect">
            <a:avLst/>
          </a:prstGeom>
        </p:spPr>
        <p:txBody>
          <a:bodyPr wrap="square">
            <a:spAutoFit/>
          </a:bodyPr>
          <a:lstStyle/>
          <a:p>
            <a:pPr marL="800100" lvl="1" indent="-342900">
              <a:buFont typeface="Wingdings" panose="05000000000000000000" pitchFamily="2" charset="2"/>
              <a:buChar char="ü"/>
            </a:pPr>
            <a:r>
              <a:rPr lang="en-US" sz="2800" b="1" u="sng" dirty="0"/>
              <a:t>B/L Damage to IPL :</a:t>
            </a:r>
            <a:endParaRPr lang="en-US" sz="2400" b="1" u="sng" dirty="0"/>
          </a:p>
          <a:p>
            <a:pPr marL="800100" lvl="1" indent="-342900">
              <a:buFont typeface="Wingdings" panose="05000000000000000000" pitchFamily="2" charset="2"/>
              <a:buChar char="ü"/>
            </a:pPr>
            <a:endParaRPr lang="en-US" sz="2400" u="sng" dirty="0"/>
          </a:p>
          <a:p>
            <a:pPr lvl="2"/>
            <a:r>
              <a:rPr lang="en-US" sz="2400" b="1" u="sng" dirty="0" err="1"/>
              <a:t>Balint</a:t>
            </a:r>
            <a:r>
              <a:rPr lang="en-US" sz="2400" b="1" u="sng" dirty="0"/>
              <a:t> syndrome</a:t>
            </a:r>
            <a:r>
              <a:rPr lang="en-US" sz="2400" u="sng" dirty="0"/>
              <a:t> </a:t>
            </a:r>
            <a:r>
              <a:rPr lang="en-US" sz="2400" dirty="0"/>
              <a:t>: Bilateral damage to the posterior IPL, often including adjacent </a:t>
            </a:r>
          </a:p>
          <a:p>
            <a:pPr lvl="1"/>
            <a:r>
              <a:rPr lang="en-US" sz="2400" dirty="0"/>
              <a:t>                                occipital cortex, may produce </a:t>
            </a:r>
            <a:r>
              <a:rPr lang="en-US" sz="2400" dirty="0" err="1"/>
              <a:t>Balint</a:t>
            </a:r>
            <a:r>
              <a:rPr lang="en-US" sz="2400" dirty="0"/>
              <a:t> syndrome: </a:t>
            </a:r>
          </a:p>
          <a:p>
            <a:pPr lvl="1"/>
            <a:r>
              <a:rPr lang="en-US" sz="2400" dirty="0"/>
              <a:t>                               • Optic apraxia –eyes tend to remain fixed (stuck) on a visual target, </a:t>
            </a:r>
          </a:p>
          <a:p>
            <a:pPr lvl="1"/>
            <a:r>
              <a:rPr lang="en-US" sz="2400" dirty="0"/>
              <a:t>                                                             although spontaneous eye movements are </a:t>
            </a:r>
          </a:p>
          <a:p>
            <a:pPr lvl="1"/>
            <a:r>
              <a:rPr lang="en-US" sz="2400" dirty="0"/>
              <a:t>                                                             unaffected.</a:t>
            </a:r>
          </a:p>
          <a:p>
            <a:pPr lvl="1"/>
            <a:r>
              <a:rPr lang="en-US" sz="2400" dirty="0"/>
              <a:t>                               • Optic ataxia –a deficit in using visual guidance to grasp an object.                                              </a:t>
            </a:r>
          </a:p>
          <a:p>
            <a:pPr marL="800100" lvl="1" indent="-342900">
              <a:buFont typeface="Arial" panose="020B0604020202020204" pitchFamily="34" charset="0"/>
              <a:buChar char="•"/>
            </a:pPr>
            <a:r>
              <a:rPr lang="en-US" sz="2400" dirty="0"/>
              <a:t>                                  </a:t>
            </a:r>
            <a:r>
              <a:rPr lang="en-US" sz="2400" dirty="0" err="1"/>
              <a:t>Simultanagnosia</a:t>
            </a:r>
            <a:r>
              <a:rPr lang="en-US" sz="2400" dirty="0"/>
              <a:t> –seeing only the components of a visual object; unable to see the object as a whole. </a:t>
            </a:r>
          </a:p>
        </p:txBody>
      </p:sp>
    </p:spTree>
    <p:extLst>
      <p:ext uri="{BB962C8B-B14F-4D97-AF65-F5344CB8AC3E}">
        <p14:creationId xmlns:p14="http://schemas.microsoft.com/office/powerpoint/2010/main" val="2582879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7440" y="139700"/>
            <a:ext cx="10556240" cy="6393180"/>
          </a:xfrm>
          <a:prstGeom prst="rect">
            <a:avLst/>
          </a:prstGeom>
        </p:spPr>
      </p:pic>
    </p:spTree>
    <p:extLst>
      <p:ext uri="{BB962C8B-B14F-4D97-AF65-F5344CB8AC3E}">
        <p14:creationId xmlns:p14="http://schemas.microsoft.com/office/powerpoint/2010/main" val="26873971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nvSpPr>
        <p:spPr>
          <a:xfrm>
            <a:off x="822960" y="345440"/>
            <a:ext cx="10637520" cy="934720"/>
          </a:xfrm>
          <a:prstGeom prst="rect">
            <a:avLst/>
          </a:prstGeom>
          <a:ln w="12700">
            <a:miter lim="400000"/>
          </a:ln>
        </p:spPr>
        <p:txBody>
          <a:bodyPr lIns="50800" tIns="50800" rIns="50800" bIns="50800">
            <a:normAutofit/>
          </a:bodyPr>
          <a:lstStyle>
            <a:lvl1pPr marL="0" marR="0" indent="0" algn="l" defTabSz="2438400" rtl="0" latinLnBrk="0">
              <a:lnSpc>
                <a:spcPct val="80000"/>
              </a:lnSpc>
              <a:spcBef>
                <a:spcPts val="0"/>
              </a:spcBef>
              <a:spcAft>
                <a:spcPts val="0"/>
              </a:spcAft>
              <a:buClrTx/>
              <a:buSzTx/>
              <a:buFontTx/>
              <a:buNone/>
              <a:defRPr sz="8500" b="1" i="0" u="none" strike="noStrike" cap="none" spc="-170" baseline="0">
                <a:solidFill>
                  <a:srgbClr val="000000"/>
                </a:solidFill>
                <a:uFillTx/>
                <a:latin typeface="+mn-lt"/>
                <a:ea typeface="+mn-ea"/>
                <a:cs typeface="+mn-cs"/>
                <a:sym typeface="Helvetica Neue"/>
              </a:defRPr>
            </a:lvl1pPr>
            <a:lvl2pPr marL="0" marR="0" indent="0" algn="l" defTabSz="2438400" rtl="0" latinLnBrk="0">
              <a:lnSpc>
                <a:spcPct val="80000"/>
              </a:lnSpc>
              <a:spcBef>
                <a:spcPts val="0"/>
              </a:spcBef>
              <a:spcAft>
                <a:spcPts val="0"/>
              </a:spcAft>
              <a:buClrTx/>
              <a:buSzTx/>
              <a:buFontTx/>
              <a:buNone/>
              <a:defRPr sz="8500" b="1" i="0" u="none" strike="noStrike" cap="none" spc="-170" baseline="0">
                <a:solidFill>
                  <a:srgbClr val="000000"/>
                </a:solidFill>
                <a:uFillTx/>
                <a:latin typeface="+mn-lt"/>
                <a:ea typeface="+mn-ea"/>
                <a:cs typeface="+mn-cs"/>
                <a:sym typeface="Helvetica Neue"/>
              </a:defRPr>
            </a:lvl2pPr>
            <a:lvl3pPr marL="0" marR="0" indent="0" algn="l" defTabSz="2438400" rtl="0" latinLnBrk="0">
              <a:lnSpc>
                <a:spcPct val="80000"/>
              </a:lnSpc>
              <a:spcBef>
                <a:spcPts val="0"/>
              </a:spcBef>
              <a:spcAft>
                <a:spcPts val="0"/>
              </a:spcAft>
              <a:buClrTx/>
              <a:buSzTx/>
              <a:buFontTx/>
              <a:buNone/>
              <a:defRPr sz="8500" b="1" i="0" u="none" strike="noStrike" cap="none" spc="-170" baseline="0">
                <a:solidFill>
                  <a:srgbClr val="000000"/>
                </a:solidFill>
                <a:uFillTx/>
                <a:latin typeface="+mn-lt"/>
                <a:ea typeface="+mn-ea"/>
                <a:cs typeface="+mn-cs"/>
                <a:sym typeface="Helvetica Neue"/>
              </a:defRPr>
            </a:lvl3pPr>
            <a:lvl4pPr marL="0" marR="0" indent="0" algn="l" defTabSz="2438400" rtl="0" latinLnBrk="0">
              <a:lnSpc>
                <a:spcPct val="80000"/>
              </a:lnSpc>
              <a:spcBef>
                <a:spcPts val="0"/>
              </a:spcBef>
              <a:spcAft>
                <a:spcPts val="0"/>
              </a:spcAft>
              <a:buClrTx/>
              <a:buSzTx/>
              <a:buFontTx/>
              <a:buNone/>
              <a:defRPr sz="8500" b="1" i="0" u="none" strike="noStrike" cap="none" spc="-170" baseline="0">
                <a:solidFill>
                  <a:srgbClr val="000000"/>
                </a:solidFill>
                <a:uFillTx/>
                <a:latin typeface="+mn-lt"/>
                <a:ea typeface="+mn-ea"/>
                <a:cs typeface="+mn-cs"/>
                <a:sym typeface="Helvetica Neue"/>
              </a:defRPr>
            </a:lvl4pPr>
            <a:lvl5pPr marL="0" marR="0" indent="0" algn="l" defTabSz="2438400" rtl="0" latinLnBrk="0">
              <a:lnSpc>
                <a:spcPct val="80000"/>
              </a:lnSpc>
              <a:spcBef>
                <a:spcPts val="0"/>
              </a:spcBef>
              <a:spcAft>
                <a:spcPts val="0"/>
              </a:spcAft>
              <a:buClrTx/>
              <a:buSzTx/>
              <a:buFontTx/>
              <a:buNone/>
              <a:defRPr sz="8500" b="1" i="0" u="none" strike="noStrike" cap="none" spc="-170" baseline="0">
                <a:solidFill>
                  <a:srgbClr val="000000"/>
                </a:solidFill>
                <a:uFillTx/>
                <a:latin typeface="+mn-lt"/>
                <a:ea typeface="+mn-ea"/>
                <a:cs typeface="+mn-cs"/>
                <a:sym typeface="Helvetica Neue"/>
              </a:defRPr>
            </a:lvl5pPr>
            <a:lvl6pPr marL="0" marR="0" indent="0" algn="l" defTabSz="2438400" rtl="0" latinLnBrk="0">
              <a:lnSpc>
                <a:spcPct val="80000"/>
              </a:lnSpc>
              <a:spcBef>
                <a:spcPts val="0"/>
              </a:spcBef>
              <a:spcAft>
                <a:spcPts val="0"/>
              </a:spcAft>
              <a:buClrTx/>
              <a:buSzTx/>
              <a:buFontTx/>
              <a:buNone/>
              <a:defRPr sz="8500" b="1" i="0" u="none" strike="noStrike" cap="none" spc="-170" baseline="0">
                <a:solidFill>
                  <a:srgbClr val="000000"/>
                </a:solidFill>
                <a:uFillTx/>
                <a:latin typeface="+mn-lt"/>
                <a:ea typeface="+mn-ea"/>
                <a:cs typeface="+mn-cs"/>
                <a:sym typeface="Helvetica Neue"/>
              </a:defRPr>
            </a:lvl6pPr>
            <a:lvl7pPr marL="0" marR="0" indent="0" algn="l" defTabSz="2438400" rtl="0" latinLnBrk="0">
              <a:lnSpc>
                <a:spcPct val="80000"/>
              </a:lnSpc>
              <a:spcBef>
                <a:spcPts val="0"/>
              </a:spcBef>
              <a:spcAft>
                <a:spcPts val="0"/>
              </a:spcAft>
              <a:buClrTx/>
              <a:buSzTx/>
              <a:buFontTx/>
              <a:buNone/>
              <a:defRPr sz="8500" b="1" i="0" u="none" strike="noStrike" cap="none" spc="-170" baseline="0">
                <a:solidFill>
                  <a:srgbClr val="000000"/>
                </a:solidFill>
                <a:uFillTx/>
                <a:latin typeface="+mn-lt"/>
                <a:ea typeface="+mn-ea"/>
                <a:cs typeface="+mn-cs"/>
                <a:sym typeface="Helvetica Neue"/>
              </a:defRPr>
            </a:lvl7pPr>
            <a:lvl8pPr marL="0" marR="0" indent="0" algn="l" defTabSz="2438400" rtl="0" latinLnBrk="0">
              <a:lnSpc>
                <a:spcPct val="80000"/>
              </a:lnSpc>
              <a:spcBef>
                <a:spcPts val="0"/>
              </a:spcBef>
              <a:spcAft>
                <a:spcPts val="0"/>
              </a:spcAft>
              <a:buClrTx/>
              <a:buSzTx/>
              <a:buFontTx/>
              <a:buNone/>
              <a:defRPr sz="8500" b="1" i="0" u="none" strike="noStrike" cap="none" spc="-170" baseline="0">
                <a:solidFill>
                  <a:srgbClr val="000000"/>
                </a:solidFill>
                <a:uFillTx/>
                <a:latin typeface="+mn-lt"/>
                <a:ea typeface="+mn-ea"/>
                <a:cs typeface="+mn-cs"/>
                <a:sym typeface="Helvetica Neue"/>
              </a:defRPr>
            </a:lvl8pPr>
            <a:lvl9pPr marL="0" marR="0" indent="0" algn="l" defTabSz="2438400" rtl="0" latinLnBrk="0">
              <a:lnSpc>
                <a:spcPct val="80000"/>
              </a:lnSpc>
              <a:spcBef>
                <a:spcPts val="0"/>
              </a:spcBef>
              <a:spcAft>
                <a:spcPts val="0"/>
              </a:spcAft>
              <a:buClrTx/>
              <a:buSzTx/>
              <a:buFontTx/>
              <a:buNone/>
              <a:defRPr sz="8500" b="1" i="0" u="none" strike="noStrike" cap="none" spc="-170" baseline="0">
                <a:solidFill>
                  <a:srgbClr val="000000"/>
                </a:solidFill>
                <a:uFillTx/>
                <a:latin typeface="+mn-lt"/>
                <a:ea typeface="+mn-ea"/>
                <a:cs typeface="+mn-cs"/>
                <a:sym typeface="Helvetica Neue"/>
              </a:defRPr>
            </a:lvl9pPr>
          </a:lstStyle>
          <a:p>
            <a:pPr algn="ctr"/>
            <a:r>
              <a:rPr lang="en-IN" sz="2800" dirty="0"/>
              <a:t>Parietal lobe </a:t>
            </a:r>
            <a:r>
              <a:rPr sz="2800" dirty="0"/>
              <a:t>Assessments</a:t>
            </a:r>
          </a:p>
        </p:txBody>
      </p:sp>
      <p:sp>
        <p:nvSpPr>
          <p:cNvPr id="8" name="Content Placeholder 2"/>
          <p:cNvSpPr txBox="1">
            <a:spLocks noGrp="1"/>
          </p:cNvSpPr>
          <p:nvPr>
            <p:ph idx="1"/>
          </p:nvPr>
        </p:nvSpPr>
        <p:spPr>
          <a:xfrm>
            <a:off x="1" y="0"/>
            <a:ext cx="11355354" cy="6858000"/>
          </a:xfrm>
          <a:prstGeom prst="rect">
            <a:avLst/>
          </a:prstGeom>
          <a:ln w="12700">
            <a:miter lim="400000"/>
          </a:ln>
        </p:spPr>
        <p:txBody>
          <a:bodyPr lIns="50800" tIns="50800" rIns="50800" bIns="50800">
            <a:noAutofit/>
          </a:bodyPr>
          <a:lstStyle>
            <a:lvl1pPr marL="6096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a:defRPr>
            </a:lvl1pPr>
            <a:lvl2pPr marL="12192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a:defRPr>
            </a:lvl2pPr>
            <a:lvl3pPr marL="18288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a:defRPr>
            </a:lvl3pPr>
            <a:lvl4pPr marL="24384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a:defRPr>
            </a:lvl4pPr>
            <a:lvl5pPr marL="30480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a:defRPr>
            </a:lvl5pPr>
            <a:lvl6pPr marL="36576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a:defRPr>
            </a:lvl6pPr>
            <a:lvl7pPr marL="42672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a:defRPr>
            </a:lvl7pPr>
            <a:lvl8pPr marL="48768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a:defRPr>
            </a:lvl8pPr>
            <a:lvl9pPr marL="54864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a:defRPr>
            </a:lvl9pPr>
          </a:lstStyle>
          <a:p>
            <a:pPr marL="0" indent="0">
              <a:lnSpc>
                <a:spcPct val="81000"/>
              </a:lnSpc>
              <a:buNone/>
              <a:defRPr b="1"/>
            </a:pPr>
            <a:r>
              <a:rPr lang="en-US" sz="2000" dirty="0"/>
              <a:t>1.  Loss of Proprioception</a:t>
            </a:r>
          </a:p>
          <a:p>
            <a:pPr marL="0" indent="0">
              <a:lnSpc>
                <a:spcPct val="81000"/>
              </a:lnSpc>
              <a:buNone/>
              <a:defRPr b="1"/>
            </a:pPr>
            <a:r>
              <a:rPr lang="en-US" sz="2000" dirty="0"/>
              <a:t>2.  Tactile Agnosia (Tactile, Thermal and Noxious stimuli)</a:t>
            </a:r>
          </a:p>
          <a:p>
            <a:pPr marL="0" indent="0">
              <a:lnSpc>
                <a:spcPct val="81000"/>
              </a:lnSpc>
              <a:buNone/>
              <a:defRPr b="1"/>
            </a:pPr>
            <a:r>
              <a:rPr lang="en-US" sz="2000" dirty="0"/>
              <a:t>3.  </a:t>
            </a:r>
            <a:r>
              <a:rPr lang="en-US" sz="2000" dirty="0" err="1"/>
              <a:t>Agraphaesthesia</a:t>
            </a:r>
            <a:endParaRPr lang="en-US" sz="2000" dirty="0"/>
          </a:p>
          <a:p>
            <a:pPr marL="0" indent="0">
              <a:lnSpc>
                <a:spcPct val="81000"/>
              </a:lnSpc>
              <a:buNone/>
              <a:defRPr b="1"/>
            </a:pPr>
            <a:r>
              <a:rPr lang="en-US" sz="2000" dirty="0"/>
              <a:t>4.  </a:t>
            </a:r>
            <a:r>
              <a:rPr lang="en-US" sz="2000" dirty="0" err="1"/>
              <a:t>Astereognosis</a:t>
            </a:r>
            <a:r>
              <a:rPr lang="en-US" sz="2000" dirty="0"/>
              <a:t>     (</a:t>
            </a:r>
            <a:r>
              <a:rPr lang="en-US" sz="2000" dirty="0" err="1"/>
              <a:t>Stereognosis</a:t>
            </a:r>
            <a:r>
              <a:rPr lang="en-US" sz="2000" dirty="0"/>
              <a:t>)</a:t>
            </a:r>
          </a:p>
          <a:p>
            <a:pPr marL="0" indent="0">
              <a:lnSpc>
                <a:spcPct val="81000"/>
              </a:lnSpc>
              <a:buNone/>
              <a:defRPr b="1"/>
            </a:pPr>
            <a:r>
              <a:rPr lang="en-US" sz="2000" dirty="0"/>
              <a:t>5.  Loss of 2 point discrimination     (2 Point Discrimination Test)</a:t>
            </a:r>
          </a:p>
          <a:p>
            <a:pPr marL="0" indent="0">
              <a:lnSpc>
                <a:spcPct val="81000"/>
              </a:lnSpc>
              <a:buNone/>
              <a:defRPr b="1"/>
            </a:pPr>
            <a:r>
              <a:rPr lang="en-US" sz="2000" dirty="0"/>
              <a:t>6.  </a:t>
            </a:r>
            <a:r>
              <a:rPr lang="en-US" sz="2000" dirty="0" err="1"/>
              <a:t>Asomatoagnosia</a:t>
            </a:r>
            <a:r>
              <a:rPr lang="en-US" sz="2000" dirty="0"/>
              <a:t> : </a:t>
            </a:r>
            <a:r>
              <a:rPr lang="en-US" sz="2000" dirty="0" err="1"/>
              <a:t>Anosoagnosia</a:t>
            </a:r>
            <a:r>
              <a:rPr lang="en-US" sz="2000" dirty="0"/>
              <a:t> (Dull, Apathetic, Inattentive)</a:t>
            </a:r>
          </a:p>
          <a:p>
            <a:pPr marL="0" indent="0">
              <a:lnSpc>
                <a:spcPct val="81000"/>
              </a:lnSpc>
              <a:buNone/>
              <a:defRPr b="1"/>
            </a:pPr>
            <a:r>
              <a:rPr lang="en-IN" altLang="en-US" sz="2000" dirty="0"/>
              <a:t>        </a:t>
            </a:r>
            <a:r>
              <a:rPr lang="en-US" sz="2000" dirty="0"/>
              <a:t>                                Spatial neglect     (Ask patient to copy models of clock)</a:t>
            </a:r>
          </a:p>
          <a:p>
            <a:pPr marL="0" indent="0">
              <a:lnSpc>
                <a:spcPct val="81000"/>
              </a:lnSpc>
              <a:buNone/>
              <a:defRPr b="1"/>
            </a:pPr>
            <a:r>
              <a:rPr lang="en-IN" altLang="en-US" sz="2000" dirty="0"/>
              <a:t>    </a:t>
            </a:r>
            <a:r>
              <a:rPr lang="en-US" sz="2000" dirty="0"/>
              <a:t>                                    </a:t>
            </a:r>
            <a:r>
              <a:rPr lang="en-US" sz="2000" dirty="0" err="1"/>
              <a:t>Gerstmann</a:t>
            </a:r>
            <a:r>
              <a:rPr lang="en-US" sz="2000" dirty="0"/>
              <a:t> Syndrome (B/L </a:t>
            </a:r>
            <a:r>
              <a:rPr lang="en-US" sz="2000" dirty="0" err="1"/>
              <a:t>Asomatoagnosia</a:t>
            </a:r>
            <a:r>
              <a:rPr lang="en-US" sz="2000" dirty="0"/>
              <a:t>) (Finger Agnosia, L R     </a:t>
            </a:r>
          </a:p>
          <a:p>
            <a:pPr marL="0" indent="0">
              <a:lnSpc>
                <a:spcPct val="81000"/>
              </a:lnSpc>
              <a:buNone/>
              <a:defRPr b="1"/>
            </a:pPr>
            <a:r>
              <a:rPr lang="en-US" sz="2000" dirty="0"/>
              <a:t>                                                                         confusion, </a:t>
            </a:r>
            <a:r>
              <a:rPr lang="en-US" sz="2000" dirty="0" err="1"/>
              <a:t>Acalculia</a:t>
            </a:r>
            <a:r>
              <a:rPr lang="en-US" sz="2000" dirty="0"/>
              <a:t>, Agraphia, Alexia) (L Inferior Parietal Lobe) </a:t>
            </a:r>
          </a:p>
          <a:p>
            <a:pPr marL="1028700" indent="-1028700">
              <a:buFontTx/>
              <a:buAutoNum type="arabicPeriod" startAt="12"/>
              <a:defRPr b="1"/>
            </a:pPr>
            <a:endParaRPr lang="en-IN" sz="2000" dirty="0"/>
          </a:p>
          <a:p>
            <a:pPr marL="1028700" indent="-1028700">
              <a:buFontTx/>
              <a:buAutoNum type="arabicPeriod" startAt="9"/>
              <a:defRPr b="1"/>
            </a:pPr>
            <a:endParaRPr lang="en-IN" sz="2000" dirty="0"/>
          </a:p>
          <a:p>
            <a:pPr marL="1028700" indent="-1028700">
              <a:buFontTx/>
              <a:buAutoNum type="arabicPeriod" startAt="6"/>
              <a:defRPr b="1"/>
            </a:pPr>
            <a:endParaRPr lang="en-IN" sz="2000" dirty="0"/>
          </a:p>
          <a:p>
            <a:pPr marL="1028700" indent="-1028700">
              <a:lnSpc>
                <a:spcPct val="81000"/>
              </a:lnSpc>
              <a:buFontTx/>
              <a:buAutoNum type="arabicPeriod" startAt="3"/>
              <a:defRPr b="1"/>
            </a:pPr>
            <a:endParaRPr sz="2000" dirty="0"/>
          </a:p>
          <a:p>
            <a:pPr marL="0" indent="0" algn="r">
              <a:lnSpc>
                <a:spcPct val="81000"/>
              </a:lnSpc>
              <a:buSzTx/>
              <a:buNone/>
              <a:defRPr sz="2000"/>
            </a:pPr>
            <a:endParaRPr sz="2000" dirty="0"/>
          </a:p>
          <a:p>
            <a:pPr marL="0" indent="0" algn="r">
              <a:lnSpc>
                <a:spcPct val="81000"/>
              </a:lnSpc>
              <a:buSzTx/>
              <a:buNone/>
              <a:defRPr sz="2000"/>
            </a:pPr>
            <a:endParaRPr sz="2000" dirty="0"/>
          </a:p>
        </p:txBody>
      </p:sp>
      <p:sp>
        <p:nvSpPr>
          <p:cNvPr id="9" name="Left Brace 8"/>
          <p:cNvSpPr/>
          <p:nvPr/>
        </p:nvSpPr>
        <p:spPr>
          <a:xfrm>
            <a:off x="2181726" y="4011061"/>
            <a:ext cx="288758" cy="29677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0" name="Oval 9"/>
          <p:cNvSpPr/>
          <p:nvPr/>
        </p:nvSpPr>
        <p:spPr>
          <a:xfrm>
            <a:off x="7587915" y="224589"/>
            <a:ext cx="4283242" cy="16202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u="sng" dirty="0"/>
              <a:t>Calculations:</a:t>
            </a:r>
          </a:p>
          <a:p>
            <a:pPr marL="342900" indent="-342900" algn="ctr">
              <a:buAutoNum type="arabicPeriod"/>
            </a:pPr>
            <a:r>
              <a:rPr lang="en-US" dirty="0"/>
              <a:t>Tables</a:t>
            </a:r>
          </a:p>
          <a:p>
            <a:pPr marL="342900" indent="-342900" algn="ctr">
              <a:buAutoNum type="arabicPeriod"/>
            </a:pPr>
            <a:r>
              <a:rPr lang="en-US" dirty="0"/>
              <a:t>Recognition of signs + -</a:t>
            </a:r>
          </a:p>
          <a:p>
            <a:pPr marL="342900" indent="-342900" algn="ctr">
              <a:buAutoNum type="arabicPeriod"/>
            </a:pPr>
            <a:r>
              <a:rPr lang="en-US" dirty="0"/>
              <a:t>Basic Arithmetic</a:t>
            </a:r>
          </a:p>
          <a:p>
            <a:pPr marL="342900" indent="-342900" algn="ctr">
              <a:buAutoNum type="arabicPeriod"/>
            </a:pPr>
            <a:r>
              <a:rPr lang="en-US" dirty="0"/>
              <a:t>Verbal Complex </a:t>
            </a:r>
            <a:r>
              <a:rPr lang="en-US" dirty="0" err="1"/>
              <a:t>eg</a:t>
            </a:r>
            <a:endParaRPr lang="en-IN" dirty="0"/>
          </a:p>
        </p:txBody>
      </p:sp>
      <p:sp>
        <p:nvSpPr>
          <p:cNvPr id="11" name="Oval 10"/>
          <p:cNvSpPr/>
          <p:nvPr/>
        </p:nvSpPr>
        <p:spPr>
          <a:xfrm>
            <a:off x="7330014" y="1844843"/>
            <a:ext cx="4283242" cy="16202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u="sng" dirty="0"/>
              <a:t>Right Left Confusion</a:t>
            </a:r>
          </a:p>
          <a:p>
            <a:pPr marL="342900" indent="-342900" algn="ctr">
              <a:buAutoNum type="arabicPeriod"/>
            </a:pPr>
            <a:r>
              <a:rPr lang="en-US" u="sng" dirty="0"/>
              <a:t>Identification on self</a:t>
            </a:r>
          </a:p>
          <a:p>
            <a:pPr marL="342900" indent="-342900" algn="ctr">
              <a:buAutoNum type="arabicPeriod"/>
            </a:pPr>
            <a:r>
              <a:rPr lang="en-US" u="sng" dirty="0"/>
              <a:t>Cross commands on self</a:t>
            </a:r>
          </a:p>
          <a:p>
            <a:pPr marL="342900" indent="-342900" algn="ctr">
              <a:buAutoNum type="arabicPeriod"/>
            </a:pPr>
            <a:r>
              <a:rPr lang="en-US" u="sng" dirty="0"/>
              <a:t>Identification on examiner</a:t>
            </a:r>
          </a:p>
          <a:p>
            <a:pPr marL="342900" indent="-342900" algn="ctr">
              <a:buAutoNum type="arabicPeriod"/>
            </a:pPr>
            <a:r>
              <a:rPr lang="en-US" u="sng" dirty="0"/>
              <a:t>Crossed commands on examiner</a:t>
            </a:r>
          </a:p>
        </p:txBody>
      </p:sp>
      <p:sp>
        <p:nvSpPr>
          <p:cNvPr id="12" name="Oval 11"/>
          <p:cNvSpPr/>
          <p:nvPr/>
        </p:nvSpPr>
        <p:spPr>
          <a:xfrm>
            <a:off x="7908758" y="3465097"/>
            <a:ext cx="4283242" cy="20765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u="sng" dirty="0"/>
              <a:t>Finger Agnosia:</a:t>
            </a:r>
          </a:p>
          <a:p>
            <a:pPr marL="342900" indent="-342900" algn="ctr">
              <a:buAutoNum type="arabicPeriod"/>
            </a:pPr>
            <a:r>
              <a:rPr lang="en-US" dirty="0"/>
              <a:t>Nonverbal Finger Recognition</a:t>
            </a:r>
          </a:p>
          <a:p>
            <a:pPr marL="342900" indent="-342900" algn="ctr">
              <a:buAutoNum type="arabicPeriod"/>
            </a:pPr>
            <a:r>
              <a:rPr lang="en-US" dirty="0"/>
              <a:t>Verbal Identification Of Fingers</a:t>
            </a:r>
          </a:p>
          <a:p>
            <a:pPr marL="342900" indent="-342900" algn="ctr">
              <a:buAutoNum type="arabicPeriod"/>
            </a:pPr>
            <a:r>
              <a:rPr lang="en-US" dirty="0" err="1"/>
              <a:t>Identifing</a:t>
            </a:r>
            <a:r>
              <a:rPr lang="en-US" dirty="0"/>
              <a:t> named fingers on examiner </a:t>
            </a:r>
          </a:p>
        </p:txBody>
      </p:sp>
    </p:spTree>
    <p:extLst>
      <p:ext uri="{BB962C8B-B14F-4D97-AF65-F5344CB8AC3E}">
        <p14:creationId xmlns:p14="http://schemas.microsoft.com/office/powerpoint/2010/main" val="11813034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1"/>
          </p:nvPr>
        </p:nvSpPr>
        <p:spPr>
          <a:xfrm>
            <a:off x="661737" y="0"/>
            <a:ext cx="10515600" cy="5881688"/>
          </a:xfrm>
          <a:prstGeom prst="rect">
            <a:avLst/>
          </a:prstGeom>
          <a:ln w="12700">
            <a:miter lim="400000"/>
          </a:ln>
        </p:spPr>
        <p:txBody>
          <a:bodyPr lIns="50800" tIns="50800" rIns="50800" bIns="50800">
            <a:noAutofit/>
          </a:bodyPr>
          <a:lstStyle>
            <a:lvl1pPr marL="6096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a:defRPr>
            </a:lvl1pPr>
            <a:lvl2pPr marL="12192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a:defRPr>
            </a:lvl2pPr>
            <a:lvl3pPr marL="18288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a:defRPr>
            </a:lvl3pPr>
            <a:lvl4pPr marL="24384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a:defRPr>
            </a:lvl4pPr>
            <a:lvl5pPr marL="30480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a:defRPr>
            </a:lvl5pPr>
            <a:lvl6pPr marL="36576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a:defRPr>
            </a:lvl6pPr>
            <a:lvl7pPr marL="42672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a:defRPr>
            </a:lvl7pPr>
            <a:lvl8pPr marL="48768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a:defRPr>
            </a:lvl8pPr>
            <a:lvl9pPr marL="54864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a:defRPr>
            </a:lvl9pPr>
          </a:lstStyle>
          <a:p>
            <a:pPr marL="1028700" indent="-1028700">
              <a:buFontTx/>
              <a:buAutoNum type="arabicPeriod" startAt="11"/>
              <a:defRPr b="1"/>
            </a:pPr>
            <a:endParaRPr lang="en-IN" sz="1800" dirty="0"/>
          </a:p>
          <a:p>
            <a:pPr marL="0" indent="0">
              <a:lnSpc>
                <a:spcPct val="81000"/>
              </a:lnSpc>
              <a:buNone/>
              <a:defRPr b="1"/>
            </a:pPr>
            <a:r>
              <a:rPr lang="en-IN" altLang="en-US" sz="2400" dirty="0"/>
              <a:t>7.   </a:t>
            </a:r>
            <a:r>
              <a:rPr lang="en-US" sz="2400" dirty="0"/>
              <a:t>Apraxia </a:t>
            </a:r>
            <a:endParaRPr lang="en-IN" sz="2400" dirty="0"/>
          </a:p>
          <a:p>
            <a:pPr marL="0" indent="0">
              <a:buNone/>
              <a:defRPr b="1"/>
            </a:pPr>
            <a:r>
              <a:rPr lang="en-IN" altLang="en-US" sz="2400" dirty="0"/>
              <a:t>8</a:t>
            </a:r>
            <a:r>
              <a:rPr lang="en-US" sz="2400" dirty="0"/>
              <a:t>.</a:t>
            </a:r>
            <a:r>
              <a:rPr lang="en-IN" altLang="en-US" sz="2400" dirty="0"/>
              <a:t> </a:t>
            </a:r>
            <a:r>
              <a:rPr lang="en-US" sz="2400" dirty="0"/>
              <a:t> </a:t>
            </a:r>
            <a:r>
              <a:rPr lang="en-US" sz="2400" dirty="0" err="1"/>
              <a:t>Balint</a:t>
            </a:r>
            <a:r>
              <a:rPr lang="en-US" sz="2400" dirty="0"/>
              <a:t> Syndrome : Optic Ataxia + Psychic Paralysis of Gaze + </a:t>
            </a:r>
            <a:r>
              <a:rPr lang="en-US" sz="2400" dirty="0" err="1"/>
              <a:t>Simultagnosia</a:t>
            </a:r>
            <a:r>
              <a:rPr lang="en-US" sz="2400" dirty="0"/>
              <a:t> </a:t>
            </a:r>
            <a:endParaRPr lang="en-IN" sz="2400" dirty="0"/>
          </a:p>
        </p:txBody>
      </p:sp>
      <p:sp>
        <p:nvSpPr>
          <p:cNvPr id="2" name="Oval 1"/>
          <p:cNvSpPr/>
          <p:nvPr/>
        </p:nvSpPr>
        <p:spPr>
          <a:xfrm>
            <a:off x="384175" y="2531110"/>
            <a:ext cx="10792460" cy="422973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err="1"/>
              <a:t>Apraxias</a:t>
            </a:r>
            <a:endParaRPr lang="en-US" sz="2400" b="1" dirty="0"/>
          </a:p>
          <a:p>
            <a:pPr algn="ctr"/>
            <a:r>
              <a:rPr lang="en-US" sz="2400" dirty="0"/>
              <a:t>Give patient Hammer and Nail : and ask what to do with it</a:t>
            </a:r>
          </a:p>
          <a:p>
            <a:pPr marL="342900" indent="-342900" algn="ctr">
              <a:buAutoNum type="arabicPeriod"/>
            </a:pPr>
            <a:r>
              <a:rPr lang="en-US" sz="2400" dirty="0"/>
              <a:t>Conceptual Apraxia : Not able to identify tools</a:t>
            </a:r>
          </a:p>
          <a:p>
            <a:pPr marL="342900" indent="-342900" algn="ctr">
              <a:buAutoNum type="arabicPeriod"/>
            </a:pPr>
            <a:r>
              <a:rPr lang="en-US" sz="2400" dirty="0"/>
              <a:t>Ideational Apraxia : Not able to plan the movement to be performed</a:t>
            </a:r>
          </a:p>
          <a:p>
            <a:pPr marL="342900" indent="-342900" algn="ctr">
              <a:buAutoNum type="arabicPeriod"/>
            </a:pPr>
            <a:r>
              <a:rPr lang="en-US" sz="2400" dirty="0" err="1"/>
              <a:t>Ideomotor</a:t>
            </a:r>
            <a:r>
              <a:rPr lang="en-US" sz="2400" dirty="0"/>
              <a:t> Apraxia : Not able to perform the movement asked / instructed</a:t>
            </a:r>
          </a:p>
          <a:p>
            <a:pPr marL="342900" indent="-342900" algn="ctr">
              <a:buAutoNum type="arabicPeriod"/>
            </a:pPr>
            <a:r>
              <a:rPr lang="en-US" sz="2400" dirty="0"/>
              <a:t>Limb Apraxia : Not able to use the limb</a:t>
            </a:r>
          </a:p>
          <a:p>
            <a:pPr marL="342900" indent="-342900" algn="ctr">
              <a:buAutoNum type="arabicPeriod"/>
            </a:pPr>
            <a:r>
              <a:rPr lang="en-US" sz="2400" dirty="0"/>
              <a:t>Constructional Apraxia : Not able to copy a diagram / Not able to put things into a meaningful whole.</a:t>
            </a:r>
            <a:endParaRPr lang="en-IN" sz="2400" dirty="0"/>
          </a:p>
        </p:txBody>
      </p:sp>
    </p:spTree>
    <p:extLst>
      <p:ext uri="{BB962C8B-B14F-4D97-AF65-F5344CB8AC3E}">
        <p14:creationId xmlns:p14="http://schemas.microsoft.com/office/powerpoint/2010/main" val="21602469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Occipital Lobe"/>
          <p:cNvSpPr txBox="1">
            <a:spLocks noGrp="1"/>
          </p:cNvSpPr>
          <p:nvPr>
            <p:ph type="title"/>
          </p:nvPr>
        </p:nvSpPr>
        <p:spPr>
          <a:prstGeom prst="rect">
            <a:avLst/>
          </a:prstGeom>
        </p:spPr>
        <p:txBody>
          <a:bodyPr>
            <a:normAutofit/>
          </a:bodyPr>
          <a:lstStyle>
            <a:lvl1pPr defTabSz="1975054">
              <a:defRPr sz="6885" b="0" spc="-137">
                <a:latin typeface="Canela Text Bold"/>
                <a:ea typeface="Canela Text Bold"/>
                <a:cs typeface="Canela Text Bold"/>
                <a:sym typeface="Canela Text Bold"/>
              </a:defRPr>
            </a:lvl1pPr>
          </a:lstStyle>
          <a:p>
            <a:r>
              <a:rPr sz="4800" b="1" dirty="0"/>
              <a:t>Occipital Lobe</a:t>
            </a:r>
          </a:p>
        </p:txBody>
      </p:sp>
      <p:sp>
        <p:nvSpPr>
          <p:cNvPr id="295" name="The occipital lobe is the visual processing centre, containing most of the anatomical region of the visual cortex.…"/>
          <p:cNvSpPr txBox="1">
            <a:spLocks noGrp="1"/>
          </p:cNvSpPr>
          <p:nvPr>
            <p:ph type="body" idx="1"/>
          </p:nvPr>
        </p:nvSpPr>
        <p:spPr>
          <a:xfrm>
            <a:off x="261258" y="1469571"/>
            <a:ext cx="11930743" cy="5447721"/>
          </a:xfrm>
          <a:prstGeom prst="rect">
            <a:avLst/>
          </a:prstGeom>
        </p:spPr>
        <p:txBody>
          <a:bodyPr>
            <a:noAutofit/>
          </a:bodyPr>
          <a:lstStyle/>
          <a:p>
            <a:pPr marL="114300" indent="-114300" defTabSz="457200">
              <a:lnSpc>
                <a:spcPct val="100000"/>
              </a:lnSpc>
              <a:spcBef>
                <a:spcPts val="500"/>
              </a:spcBef>
              <a:buSzPct val="100000"/>
              <a:buFont typeface="Arial"/>
              <a:defRPr sz="4700">
                <a:latin typeface="Canela Text Regular"/>
                <a:ea typeface="Canela Text Regular"/>
                <a:cs typeface="Canela Text Regular"/>
                <a:sym typeface="Canela Text Regular"/>
              </a:defRPr>
            </a:pPr>
            <a:r>
              <a:rPr lang="en-IN" sz="3600" dirty="0">
                <a:latin typeface="Canela Text Bold"/>
                <a:ea typeface="Canela Text Bold"/>
                <a:cs typeface="Canela Text Bold"/>
                <a:sym typeface="Canela Text Bold"/>
              </a:rPr>
              <a:t>V</a:t>
            </a:r>
            <a:r>
              <a:rPr sz="3600" dirty="0" err="1">
                <a:latin typeface="Canela Text Bold"/>
                <a:ea typeface="Canela Text Bold"/>
                <a:cs typeface="Canela Text Bold"/>
                <a:sym typeface="Canela Text Bold"/>
              </a:rPr>
              <a:t>isual</a:t>
            </a:r>
            <a:r>
              <a:rPr sz="3600" dirty="0">
                <a:latin typeface="Canela Text Bold"/>
                <a:ea typeface="Canela Text Bold"/>
                <a:cs typeface="Canela Text Bold"/>
                <a:sym typeface="Canela Text Bold"/>
              </a:rPr>
              <a:t> processing </a:t>
            </a:r>
            <a:r>
              <a:rPr sz="3600" dirty="0" err="1">
                <a:latin typeface="Canela Text Bold"/>
                <a:ea typeface="Canela Text Bold"/>
                <a:cs typeface="Canela Text Bold"/>
                <a:sym typeface="Canela Text Bold"/>
              </a:rPr>
              <a:t>centre</a:t>
            </a:r>
            <a:r>
              <a:rPr sz="3600" dirty="0"/>
              <a:t>, </a:t>
            </a:r>
            <a:endParaRPr lang="en-IN" sz="3600" dirty="0"/>
          </a:p>
          <a:p>
            <a:pPr marL="114300" indent="-114300" defTabSz="457200">
              <a:lnSpc>
                <a:spcPct val="100000"/>
              </a:lnSpc>
              <a:spcBef>
                <a:spcPts val="500"/>
              </a:spcBef>
              <a:buSzPct val="100000"/>
              <a:buFont typeface="Arial"/>
              <a:defRPr sz="4700">
                <a:latin typeface="Canela Text Regular"/>
                <a:ea typeface="Canela Text Regular"/>
                <a:cs typeface="Canela Text Regular"/>
                <a:sym typeface="Canela Text Regular"/>
              </a:defRPr>
            </a:pPr>
            <a:r>
              <a:rPr lang="en-IN" sz="3600" dirty="0"/>
              <a:t>C</a:t>
            </a:r>
            <a:r>
              <a:rPr sz="3600" dirty="0" err="1"/>
              <a:t>ontaining</a:t>
            </a:r>
            <a:r>
              <a:rPr sz="3600" dirty="0"/>
              <a:t> most of the anatomical region of the visual cortex.</a:t>
            </a:r>
          </a:p>
          <a:p>
            <a:pPr marL="114300" indent="-114300" defTabSz="457200">
              <a:lnSpc>
                <a:spcPct val="100000"/>
              </a:lnSpc>
              <a:spcBef>
                <a:spcPts val="500"/>
              </a:spcBef>
              <a:buSzPct val="100000"/>
              <a:buFont typeface="Arial"/>
              <a:defRPr sz="4700">
                <a:latin typeface="Canela Text Regular"/>
                <a:ea typeface="Canela Text Regular"/>
                <a:cs typeface="Canela Text Regular"/>
                <a:sym typeface="Canela Text Regular"/>
              </a:defRPr>
            </a:pPr>
            <a:r>
              <a:rPr lang="en-IN" sz="3600" dirty="0">
                <a:latin typeface="Canela Text Bold"/>
                <a:ea typeface="Canela Text Bold"/>
                <a:cs typeface="Canela Text Bold"/>
                <a:sym typeface="Canela Text Bold"/>
              </a:rPr>
              <a:t>P</a:t>
            </a:r>
            <a:r>
              <a:rPr sz="3600" dirty="0" err="1">
                <a:latin typeface="Canela Text Bold"/>
                <a:ea typeface="Canela Text Bold"/>
                <a:cs typeface="Canela Text Bold"/>
                <a:sym typeface="Canela Text Bold"/>
              </a:rPr>
              <a:t>rimary</a:t>
            </a:r>
            <a:r>
              <a:rPr sz="3600" dirty="0">
                <a:latin typeface="Canela Text Bold"/>
                <a:ea typeface="Canela Text Bold"/>
                <a:cs typeface="Canela Text Bold"/>
                <a:sym typeface="Canela Text Bold"/>
              </a:rPr>
              <a:t> visual cortex</a:t>
            </a:r>
            <a:r>
              <a:rPr sz="3600" dirty="0"/>
              <a:t> is </a:t>
            </a:r>
            <a:r>
              <a:rPr sz="3600" dirty="0">
                <a:latin typeface="Canela Text Bold"/>
                <a:ea typeface="Canela Text Bold"/>
                <a:cs typeface="Canela Text Bold"/>
                <a:sym typeface="Canela Text Bold"/>
              </a:rPr>
              <a:t>Brodmann area 17</a:t>
            </a:r>
            <a:r>
              <a:rPr sz="3600" dirty="0"/>
              <a:t>, commonly called </a:t>
            </a:r>
            <a:r>
              <a:rPr sz="3600" dirty="0">
                <a:latin typeface="Canela Text Bold"/>
                <a:ea typeface="Canela Text Bold"/>
                <a:cs typeface="Canela Text Bold"/>
                <a:sym typeface="Canela Text Bold"/>
              </a:rPr>
              <a:t>V1</a:t>
            </a:r>
            <a:r>
              <a:rPr sz="3600" dirty="0"/>
              <a:t> (visual one). </a:t>
            </a:r>
            <a:endParaRPr lang="en-IN" sz="3600" dirty="0"/>
          </a:p>
          <a:p>
            <a:pPr marL="114300" indent="-114300" defTabSz="457200">
              <a:lnSpc>
                <a:spcPct val="100000"/>
              </a:lnSpc>
              <a:spcBef>
                <a:spcPts val="500"/>
              </a:spcBef>
              <a:buSzPct val="100000"/>
              <a:buFont typeface="Arial"/>
              <a:defRPr sz="4700">
                <a:latin typeface="Canela Text Regular"/>
                <a:ea typeface="Canela Text Regular"/>
                <a:cs typeface="Canela Text Regular"/>
                <a:sym typeface="Canela Text Regular"/>
              </a:defRPr>
            </a:pPr>
            <a:r>
              <a:rPr sz="3600" dirty="0"/>
              <a:t>The full extent of V1 often continues onto the</a:t>
            </a:r>
            <a:r>
              <a:rPr sz="3600" dirty="0">
                <a:latin typeface="Canela Text Bold"/>
                <a:ea typeface="Canela Text Bold"/>
                <a:cs typeface="Canela Text Bold"/>
                <a:sym typeface="Canela Text Bold"/>
              </a:rPr>
              <a:t> occipital pole</a:t>
            </a:r>
            <a:r>
              <a:rPr sz="3600" dirty="0"/>
              <a:t>.</a:t>
            </a:r>
          </a:p>
          <a:p>
            <a:pPr marL="114300" indent="-114300" defTabSz="457200">
              <a:lnSpc>
                <a:spcPct val="100000"/>
              </a:lnSpc>
              <a:spcBef>
                <a:spcPts val="500"/>
              </a:spcBef>
              <a:buSzPct val="100000"/>
              <a:buFont typeface="Arial"/>
              <a:defRPr sz="4700">
                <a:latin typeface="Canela Text Regular"/>
                <a:ea typeface="Canela Text Regular"/>
                <a:cs typeface="Canela Text Regular"/>
                <a:sym typeface="Canela Text Regular"/>
              </a:defRPr>
            </a:pPr>
            <a:r>
              <a:rPr lang="en-IN" sz="3600" dirty="0"/>
              <a:t>T</a:t>
            </a:r>
            <a:r>
              <a:rPr sz="3600" dirty="0"/>
              <a:t>wo occipital lobes are the </a:t>
            </a:r>
            <a:r>
              <a:rPr sz="3600" dirty="0">
                <a:latin typeface="Canela Text Bold"/>
                <a:ea typeface="Canela Text Bold"/>
                <a:cs typeface="Canela Text Bold"/>
                <a:sym typeface="Canela Text Bold"/>
              </a:rPr>
              <a:t>smallest</a:t>
            </a:r>
            <a:r>
              <a:rPr sz="3600" dirty="0"/>
              <a:t> of four paired lobes. </a:t>
            </a:r>
          </a:p>
          <a:p>
            <a:pPr marL="114300" indent="-114300" defTabSz="457200">
              <a:lnSpc>
                <a:spcPct val="100000"/>
              </a:lnSpc>
              <a:spcBef>
                <a:spcPts val="500"/>
              </a:spcBef>
              <a:buSzPct val="100000"/>
              <a:buFont typeface="Arial"/>
              <a:defRPr sz="4700">
                <a:latin typeface="Canela Text Regular"/>
                <a:ea typeface="Canela Text Regular"/>
                <a:cs typeface="Canela Text Regular"/>
                <a:sym typeface="Canela Text Regular"/>
              </a:defRPr>
            </a:pPr>
            <a:r>
              <a:rPr lang="en-IN" sz="3600" dirty="0">
                <a:latin typeface="Canela Text Bold"/>
                <a:ea typeface="Canela Text Bold"/>
                <a:cs typeface="Canela Text Bold"/>
                <a:sym typeface="Canela Text Bold"/>
              </a:rPr>
              <a:t>P</a:t>
            </a:r>
            <a:r>
              <a:rPr sz="3600" dirty="0">
                <a:latin typeface="Canela Text Bold"/>
                <a:ea typeface="Canela Text Bold"/>
                <a:cs typeface="Canela Text Bold"/>
                <a:sym typeface="Canela Text Bold"/>
              </a:rPr>
              <a:t>art of</a:t>
            </a:r>
            <a:r>
              <a:rPr sz="3600" dirty="0"/>
              <a:t> the </a:t>
            </a:r>
            <a:r>
              <a:rPr sz="3600" dirty="0">
                <a:latin typeface="Canela Text Bold"/>
                <a:ea typeface="Canela Text Bold"/>
                <a:cs typeface="Canela Text Bold"/>
                <a:sym typeface="Canela Text Bold"/>
              </a:rPr>
              <a:t>posterior cerebrum</a:t>
            </a:r>
            <a:r>
              <a:rPr sz="3600" dirty="0"/>
              <a:t>.</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Functions:…"/>
          <p:cNvSpPr txBox="1">
            <a:spLocks noGrp="1"/>
          </p:cNvSpPr>
          <p:nvPr>
            <p:ph type="body" idx="1"/>
          </p:nvPr>
        </p:nvSpPr>
        <p:spPr>
          <a:xfrm>
            <a:off x="228600" y="137160"/>
            <a:ext cx="11963400" cy="6720840"/>
          </a:xfrm>
          <a:prstGeom prst="rect">
            <a:avLst/>
          </a:prstGeom>
        </p:spPr>
        <p:txBody>
          <a:bodyPr>
            <a:normAutofit fontScale="77500" lnSpcReduction="20000"/>
          </a:bodyPr>
          <a:lstStyle/>
          <a:p>
            <a:pPr marL="114300" indent="-114300" defTabSz="457200">
              <a:spcBef>
                <a:spcPts val="500"/>
              </a:spcBef>
              <a:buSzPct val="100000"/>
              <a:buFont typeface="Arial"/>
              <a:defRPr sz="4500">
                <a:latin typeface="Canela Text Regular"/>
                <a:ea typeface="Canela Text Regular"/>
                <a:cs typeface="Canela Text Regular"/>
                <a:sym typeface="Canela Text Regular"/>
              </a:defRPr>
            </a:pPr>
            <a:r>
              <a:rPr dirty="0"/>
              <a:t>Functions: </a:t>
            </a:r>
          </a:p>
          <a:p>
            <a:pPr marL="370417" indent="-370417" defTabSz="457200">
              <a:spcBef>
                <a:spcPts val="500"/>
              </a:spcBef>
              <a:buSzPct val="100000"/>
              <a:buAutoNum type="arabicPeriod"/>
              <a:defRPr sz="4500">
                <a:latin typeface="Canela Text Regular"/>
                <a:ea typeface="Canela Text Regular"/>
                <a:cs typeface="Canela Text Regular"/>
                <a:sym typeface="Canela Text Regular"/>
              </a:defRPr>
            </a:pPr>
            <a:r>
              <a:rPr dirty="0"/>
              <a:t>Visual reception, </a:t>
            </a:r>
          </a:p>
          <a:p>
            <a:pPr marL="370417" indent="-370417" defTabSz="457200">
              <a:spcBef>
                <a:spcPts val="500"/>
              </a:spcBef>
              <a:buSzPct val="100000"/>
              <a:buAutoNum type="arabicPeriod"/>
              <a:defRPr sz="4500">
                <a:latin typeface="Canela Text Regular"/>
                <a:ea typeface="Canela Text Regular"/>
                <a:cs typeface="Canela Text Regular"/>
                <a:sym typeface="Canela Text Regular"/>
              </a:defRPr>
            </a:pPr>
            <a:r>
              <a:rPr dirty="0"/>
              <a:t>Synthesis and integration of visual information, </a:t>
            </a:r>
          </a:p>
          <a:p>
            <a:pPr marL="370417" indent="-370417" defTabSz="457200">
              <a:spcBef>
                <a:spcPts val="500"/>
              </a:spcBef>
              <a:buSzPct val="100000"/>
              <a:buAutoNum type="arabicPeriod"/>
              <a:defRPr sz="4500">
                <a:latin typeface="Canela Text Regular"/>
                <a:ea typeface="Canela Text Regular"/>
                <a:cs typeface="Canela Text Regular"/>
                <a:sym typeface="Canela Text Regular"/>
              </a:defRPr>
            </a:pPr>
            <a:r>
              <a:rPr dirty="0"/>
              <a:t>Perception of visuospatial relationships, </a:t>
            </a:r>
          </a:p>
          <a:p>
            <a:pPr marL="370417" indent="-370417" defTabSz="457200">
              <a:spcBef>
                <a:spcPts val="500"/>
              </a:spcBef>
              <a:buSzPct val="100000"/>
              <a:buAutoNum type="arabicPeriod"/>
              <a:defRPr sz="4500">
                <a:latin typeface="Canela Text Regular"/>
                <a:ea typeface="Canela Text Regular"/>
                <a:cs typeface="Canela Text Regular"/>
                <a:sym typeface="Canela Text Regular"/>
              </a:defRPr>
            </a:pPr>
            <a:r>
              <a:rPr dirty="0"/>
              <a:t>Formation of visual memory traces, </a:t>
            </a:r>
          </a:p>
          <a:p>
            <a:pPr marL="370417" indent="-370417" defTabSz="457200">
              <a:spcBef>
                <a:spcPts val="500"/>
              </a:spcBef>
              <a:buSzPct val="100000"/>
              <a:buAutoNum type="arabicPeriod"/>
              <a:defRPr sz="4500">
                <a:latin typeface="Canela Text Regular"/>
                <a:ea typeface="Canela Text Regular"/>
                <a:cs typeface="Canela Text Regular"/>
                <a:sym typeface="Canela Text Regular"/>
              </a:defRPr>
            </a:pPr>
            <a:r>
              <a:rPr dirty="0"/>
              <a:t>Prepositional construction in language comprehension and speech, </a:t>
            </a:r>
          </a:p>
          <a:p>
            <a:pPr marL="370417" indent="-370417" defTabSz="457200">
              <a:spcBef>
                <a:spcPts val="500"/>
              </a:spcBef>
              <a:buSzPct val="100000"/>
              <a:buAutoNum type="arabicPeriod"/>
              <a:defRPr sz="4500">
                <a:latin typeface="Canela Text Regular"/>
                <a:ea typeface="Canela Text Regular"/>
                <a:cs typeface="Canela Text Regular"/>
                <a:sym typeface="Canela Text Regular"/>
              </a:defRPr>
            </a:pPr>
            <a:r>
              <a:rPr dirty="0"/>
              <a:t>Formation of </a:t>
            </a:r>
            <a:r>
              <a:rPr dirty="0" err="1"/>
              <a:t>visuokinesthetic</a:t>
            </a:r>
            <a:r>
              <a:rPr dirty="0"/>
              <a:t> motor engrams</a:t>
            </a:r>
          </a:p>
          <a:p>
            <a:pPr marL="0" indent="0" defTabSz="457200">
              <a:spcBef>
                <a:spcPts val="500"/>
              </a:spcBef>
              <a:buNone/>
              <a:defRPr sz="4500">
                <a:latin typeface="Canela Text Regular"/>
                <a:ea typeface="Canela Text Regular"/>
                <a:cs typeface="Canela Text Regular"/>
                <a:sym typeface="Canela Text Regular"/>
              </a:defRPr>
            </a:pPr>
            <a:endParaRPr dirty="0"/>
          </a:p>
          <a:p>
            <a:pPr marL="254000" indent="-254000" defTabSz="457200">
              <a:lnSpc>
                <a:spcPct val="81000"/>
              </a:lnSpc>
              <a:spcBef>
                <a:spcPts val="500"/>
              </a:spcBef>
              <a:defRPr sz="4500">
                <a:latin typeface="Canela Text Regular"/>
                <a:ea typeface="Canela Text Regular"/>
                <a:cs typeface="Canela Text Regular"/>
                <a:sym typeface="Canela Text Regular"/>
              </a:defRPr>
            </a:pPr>
            <a:r>
              <a:rPr dirty="0"/>
              <a:t>Clinical Implications: </a:t>
            </a:r>
          </a:p>
          <a:p>
            <a:pPr marL="0" indent="0" defTabSz="457200">
              <a:lnSpc>
                <a:spcPct val="81000"/>
              </a:lnSpc>
              <a:spcBef>
                <a:spcPts val="500"/>
              </a:spcBef>
              <a:buNone/>
              <a:defRPr sz="4500">
                <a:latin typeface="Canela Text Regular"/>
                <a:ea typeface="Canela Text Regular"/>
                <a:cs typeface="Canela Text Regular"/>
                <a:sym typeface="Canela Text Regular"/>
              </a:defRPr>
            </a:pPr>
            <a:r>
              <a:rPr dirty="0"/>
              <a:t>1.   Impaired visual reception, </a:t>
            </a:r>
          </a:p>
          <a:p>
            <a:pPr marL="0" indent="0" defTabSz="457200">
              <a:lnSpc>
                <a:spcPct val="81000"/>
              </a:lnSpc>
              <a:spcBef>
                <a:spcPts val="500"/>
              </a:spcBef>
              <a:buNone/>
              <a:defRPr sz="4500">
                <a:latin typeface="Canela Text Regular"/>
                <a:ea typeface="Canela Text Regular"/>
                <a:cs typeface="Canela Text Regular"/>
                <a:sym typeface="Canela Text Regular"/>
              </a:defRPr>
            </a:pPr>
            <a:r>
              <a:rPr dirty="0"/>
              <a:t>2.  Disturbances of selection of visual input, </a:t>
            </a:r>
          </a:p>
          <a:p>
            <a:pPr marL="0" indent="0" defTabSz="457200">
              <a:lnSpc>
                <a:spcPct val="81000"/>
              </a:lnSpc>
              <a:spcBef>
                <a:spcPts val="500"/>
              </a:spcBef>
              <a:buNone/>
              <a:defRPr sz="4500">
                <a:latin typeface="Canela Text Regular"/>
                <a:ea typeface="Canela Text Regular"/>
                <a:cs typeface="Canela Text Regular"/>
                <a:sym typeface="Canela Text Regular"/>
              </a:defRPr>
            </a:pPr>
            <a:r>
              <a:rPr dirty="0"/>
              <a:t>3.  Impaired visuospatial </a:t>
            </a:r>
            <a:r>
              <a:rPr dirty="0" err="1"/>
              <a:t>organisation</a:t>
            </a:r>
            <a:endParaRPr lang="en-IN" dirty="0"/>
          </a:p>
          <a:p>
            <a:pPr marL="0" indent="0">
              <a:lnSpc>
                <a:spcPct val="81000"/>
              </a:lnSpc>
              <a:buNone/>
              <a:defRPr u="sng"/>
            </a:pPr>
            <a:r>
              <a:rPr lang="en-IN" sz="2150" dirty="0"/>
              <a:t>Anton’s syndrome: Combination of cortical blindness, usually secondary to bilateral posterior cerebral artery occlusion and denial of any loss of vision by the patients.</a:t>
            </a:r>
          </a:p>
          <a:p>
            <a:pPr marL="0" indent="0" defTabSz="448056">
              <a:spcBef>
                <a:spcPts val="450"/>
              </a:spcBef>
              <a:buNone/>
              <a:defRPr sz="2744" u="sng"/>
            </a:pPr>
            <a:r>
              <a:rPr lang="en-IN" sz="2150" dirty="0"/>
              <a:t>Balint’s syndrome: Bilateral temporoparietal lesions cause ataxia of optically guided movements, inability to </a:t>
            </a:r>
            <a:r>
              <a:rPr lang="en-IN" sz="2150" dirty="0" err="1"/>
              <a:t>refix</a:t>
            </a:r>
            <a:r>
              <a:rPr lang="en-IN" sz="2150" dirty="0"/>
              <a:t> the eyes after fixation without first closing the eyes, and inability to see more than one object at a time.</a:t>
            </a:r>
          </a:p>
          <a:p>
            <a:pPr marL="112014" indent="-112014" defTabSz="448056">
              <a:spcBef>
                <a:spcPts val="450"/>
              </a:spcBef>
              <a:defRPr sz="2744"/>
            </a:pPr>
            <a:endParaRPr lang="en-IN" dirty="0"/>
          </a:p>
          <a:p>
            <a:pPr marL="0" indent="0" defTabSz="457200">
              <a:lnSpc>
                <a:spcPct val="81000"/>
              </a:lnSpc>
              <a:spcBef>
                <a:spcPts val="500"/>
              </a:spcBef>
              <a:buNone/>
              <a:defRPr sz="4500">
                <a:latin typeface="Canela Text Regular"/>
                <a:ea typeface="Canela Text Regular"/>
                <a:cs typeface="Canela Text Regular"/>
                <a:sym typeface="Canela Text Regular"/>
              </a:defRPr>
            </a:pPr>
            <a:endParaRPr dirty="0"/>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Content Placeholder 3"/>
          <p:cNvPicPr>
            <a:picLocks noGrp="1" noChangeAspect="1"/>
          </p:cNvPicPr>
          <p:nvPr>
            <p:ph sz="half" idx="1"/>
          </p:nvPr>
        </p:nvPicPr>
        <p:blipFill>
          <a:blip r:embed="rId2"/>
          <a:stretch>
            <a:fillRect/>
          </a:stretch>
        </p:blipFill>
        <p:spPr>
          <a:xfrm>
            <a:off x="170180" y="1531620"/>
            <a:ext cx="5568950" cy="3827145"/>
          </a:xfrm>
          <a:prstGeom prst="rect">
            <a:avLst/>
          </a:prstGeom>
          <a:ln w="12700">
            <a:miter lim="400000"/>
            <a:headEnd/>
            <a:tailEnd/>
          </a:ln>
        </p:spPr>
      </p:pic>
      <p:pic>
        <p:nvPicPr>
          <p:cNvPr id="100" name="Content Placeholder 99"/>
          <p:cNvPicPr>
            <a:picLocks noGrp="1"/>
          </p:cNvPicPr>
          <p:nvPr>
            <p:ph sz="half" idx="2"/>
          </p:nvPr>
        </p:nvPicPr>
        <p:blipFill>
          <a:blip r:embed="rId3"/>
          <a:stretch>
            <a:fillRect/>
          </a:stretch>
        </p:blipFill>
        <p:spPr>
          <a:xfrm>
            <a:off x="6020435" y="1824990"/>
            <a:ext cx="6238875" cy="4351655"/>
          </a:xfrm>
          <a:prstGeom prst="rect">
            <a:avLst/>
          </a:prstGeom>
          <a:noFill/>
          <a:ln w="9525">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330"/>
            <a:ext cx="10515600" cy="1325563"/>
          </a:xfrm>
        </p:spPr>
        <p:txBody>
          <a:bodyPr/>
          <a:lstStyle/>
          <a:p>
            <a:pPr algn="ctr"/>
            <a:r>
              <a:rPr lang="en-IN" altLang="en-US" sz="7200" b="1"/>
              <a:t>Occipital Lobe</a:t>
            </a:r>
          </a:p>
        </p:txBody>
      </p:sp>
      <p:pic>
        <p:nvPicPr>
          <p:cNvPr id="7" name="Content Placeholder 6"/>
          <p:cNvPicPr>
            <a:picLocks noGrp="1" noChangeAspect="1"/>
          </p:cNvPicPr>
          <p:nvPr>
            <p:ph idx="1"/>
          </p:nvPr>
        </p:nvPicPr>
        <p:blipFill>
          <a:blip r:embed="rId2"/>
          <a:stretch>
            <a:fillRect/>
          </a:stretch>
        </p:blipFill>
        <p:spPr>
          <a:xfrm>
            <a:off x="4328795" y="2033905"/>
            <a:ext cx="4287520" cy="3911600"/>
          </a:xfrm>
          <a:prstGeom prst="rect">
            <a:avLst/>
          </a:prstGeom>
        </p:spPr>
      </p:pic>
      <p:sp>
        <p:nvSpPr>
          <p:cNvPr id="3" name="Rectangles 2"/>
          <p:cNvSpPr/>
          <p:nvPr/>
        </p:nvSpPr>
        <p:spPr>
          <a:xfrm>
            <a:off x="8394700" y="1680210"/>
            <a:ext cx="689610" cy="5816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L</a:t>
            </a:r>
          </a:p>
        </p:txBody>
      </p:sp>
      <p:sp>
        <p:nvSpPr>
          <p:cNvPr id="4" name="Rectangles 3"/>
          <p:cNvSpPr/>
          <p:nvPr/>
        </p:nvSpPr>
        <p:spPr>
          <a:xfrm>
            <a:off x="8394700" y="4078605"/>
            <a:ext cx="689610" cy="5816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M</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09245" y="481330"/>
            <a:ext cx="11002010" cy="6554470"/>
          </a:xfrm>
          <a:prstGeom prst="rect">
            <a:avLst/>
          </a:prstGeom>
          <a:noFill/>
        </p:spPr>
        <p:txBody>
          <a:bodyPr wrap="square" rtlCol="0" anchor="t">
            <a:spAutoFit/>
          </a:bodyPr>
          <a:lstStyle/>
          <a:p>
            <a:pPr marL="285750" indent="-285750">
              <a:buFont typeface="Arial" panose="020B0604020202020204" pitchFamily="34" charset="0"/>
              <a:buChar char="•"/>
            </a:pPr>
            <a:r>
              <a:rPr lang="en-US" sz="2800" dirty="0">
                <a:sym typeface="+mn-ea"/>
              </a:rPr>
              <a:t>Visual images are transduced into neural activity within the retina and are processed through a series of brain cells</a:t>
            </a:r>
          </a:p>
          <a:p>
            <a:pPr marL="285750" indent="-285750">
              <a:buFont typeface="Arial" panose="020B0604020202020204" pitchFamily="34" charset="0"/>
              <a:buChar char="•"/>
            </a:pPr>
            <a:r>
              <a:rPr lang="en-US" sz="2800" dirty="0">
                <a:sym typeface="+mn-ea"/>
              </a:rPr>
              <a:t>Optic </a:t>
            </a:r>
            <a:r>
              <a:rPr lang="en-US" sz="2800" dirty="0" err="1">
                <a:sym typeface="+mn-ea"/>
              </a:rPr>
              <a:t>n</a:t>
            </a:r>
            <a:r>
              <a:rPr lang="en-IN" altLang="en-US" sz="2800" dirty="0" err="1">
                <a:sym typeface="+mn-ea"/>
              </a:rPr>
              <a:t>erve </a:t>
            </a:r>
            <a:r>
              <a:rPr lang="en-US" sz="2800" dirty="0">
                <a:sym typeface="+mn-ea"/>
              </a:rPr>
              <a:t>-</a:t>
            </a:r>
            <a:r>
              <a:rPr lang="en-IN" altLang="en-US" sz="2800" dirty="0">
                <a:sym typeface="+mn-ea"/>
              </a:rPr>
              <a:t> </a:t>
            </a:r>
            <a:r>
              <a:rPr lang="en-US" sz="2800" dirty="0">
                <a:sym typeface="+mn-ea"/>
              </a:rPr>
              <a:t>optic chiasma</a:t>
            </a:r>
            <a:r>
              <a:rPr lang="en-IN" altLang="en-US" sz="2800" dirty="0">
                <a:sym typeface="+mn-ea"/>
              </a:rPr>
              <a:t> </a:t>
            </a:r>
            <a:r>
              <a:rPr lang="en-US" sz="2800" dirty="0">
                <a:sym typeface="+mn-ea"/>
              </a:rPr>
              <a:t>-</a:t>
            </a:r>
            <a:r>
              <a:rPr lang="en-IN" altLang="en-US" sz="2800" dirty="0">
                <a:sym typeface="+mn-ea"/>
              </a:rPr>
              <a:t> </a:t>
            </a:r>
            <a:r>
              <a:rPr lang="en-US" sz="2800" dirty="0">
                <a:sym typeface="+mn-ea"/>
              </a:rPr>
              <a:t>optic tract</a:t>
            </a:r>
            <a:r>
              <a:rPr lang="en-IN" altLang="en-US" sz="2800" dirty="0">
                <a:sym typeface="+mn-ea"/>
              </a:rPr>
              <a:t> </a:t>
            </a:r>
            <a:r>
              <a:rPr lang="en-US" sz="2800" dirty="0">
                <a:sym typeface="+mn-ea"/>
              </a:rPr>
              <a:t>-</a:t>
            </a:r>
            <a:r>
              <a:rPr lang="en-IN" altLang="en-US" sz="2800" dirty="0">
                <a:sym typeface="+mn-ea"/>
              </a:rPr>
              <a:t> </a:t>
            </a:r>
            <a:r>
              <a:rPr lang="en-US" sz="2800" dirty="0">
                <a:sym typeface="+mn-ea"/>
              </a:rPr>
              <a:t>LGB</a:t>
            </a:r>
            <a:r>
              <a:rPr lang="en-IN" altLang="en-US" sz="2800" dirty="0">
                <a:sym typeface="+mn-ea"/>
              </a:rPr>
              <a:t> </a:t>
            </a:r>
            <a:r>
              <a:rPr lang="en-US" sz="2800" dirty="0">
                <a:sym typeface="+mn-ea"/>
              </a:rPr>
              <a:t>-</a:t>
            </a:r>
            <a:r>
              <a:rPr lang="en-IN" altLang="en-US" sz="2800" dirty="0">
                <a:sym typeface="+mn-ea"/>
              </a:rPr>
              <a:t> </a:t>
            </a:r>
            <a:r>
              <a:rPr lang="en-US" sz="2800" dirty="0">
                <a:sym typeface="+mn-ea"/>
              </a:rPr>
              <a:t>optic radiation</a:t>
            </a:r>
            <a:r>
              <a:rPr lang="en-IN" altLang="en-US" sz="2800" dirty="0">
                <a:sym typeface="+mn-ea"/>
              </a:rPr>
              <a:t> </a:t>
            </a:r>
            <a:r>
              <a:rPr lang="en-US" sz="2800" dirty="0">
                <a:sym typeface="+mn-ea"/>
              </a:rPr>
              <a:t>-</a:t>
            </a:r>
            <a:r>
              <a:rPr lang="en-IN" altLang="en-US" sz="2800" dirty="0">
                <a:sym typeface="+mn-ea"/>
              </a:rPr>
              <a:t> </a:t>
            </a:r>
            <a:r>
              <a:rPr lang="en-US" sz="2800" dirty="0">
                <a:sym typeface="+mn-ea"/>
              </a:rPr>
              <a:t>visual cortex(occipital) (BA 17,18,19).</a:t>
            </a:r>
            <a:endParaRPr lang="en-IN" altLang="en-US" sz="2800" dirty="0">
              <a:sym typeface="+mn-ea"/>
            </a:endParaRPr>
          </a:p>
          <a:p>
            <a:pPr marL="285750" indent="-285750">
              <a:buFont typeface="Arial" panose="020B0604020202020204" pitchFamily="34" charset="0"/>
              <a:buChar char="•"/>
            </a:pPr>
            <a:r>
              <a:rPr lang="en-US" sz="2800" dirty="0">
                <a:sym typeface="+mn-ea"/>
              </a:rPr>
              <a:t>The cells of the primary visual cortex(V1) project to the secondary visual cortex(V2, V3, V4), where cells respond specifically to particular movements of lines and to angles. In turn, these cells project to two association areas.</a:t>
            </a:r>
          </a:p>
          <a:p>
            <a:pPr marL="285750" indent="-285750">
              <a:buFont typeface="Arial" panose="020B0604020202020204" pitchFamily="34" charset="0"/>
              <a:buChar char="•"/>
            </a:pPr>
            <a:endParaRPr lang="en-US" sz="2800" dirty="0">
              <a:sym typeface="+mn-ea"/>
            </a:endParaRPr>
          </a:p>
          <a:p>
            <a:pPr indent="0">
              <a:buFont typeface="Arial" panose="020B0604020202020204" pitchFamily="34" charset="0"/>
              <a:buNone/>
            </a:pPr>
            <a:endParaRPr lang="en-US" sz="2800" dirty="0">
              <a:sym typeface="+mn-ea"/>
            </a:endParaRPr>
          </a:p>
          <a:p>
            <a:pPr marL="285750" indent="-285750">
              <a:buFont typeface="Arial" panose="020B0604020202020204" pitchFamily="34" charset="0"/>
              <a:buChar char="•"/>
            </a:pPr>
            <a:r>
              <a:rPr lang="en-US" sz="2800" dirty="0">
                <a:sym typeface="+mn-ea"/>
              </a:rPr>
              <a:t> The </a:t>
            </a:r>
            <a:r>
              <a:rPr lang="en-US" sz="2800" b="1" dirty="0">
                <a:sym typeface="+mn-ea"/>
              </a:rPr>
              <a:t>inferior temporal lobe </a:t>
            </a:r>
            <a:r>
              <a:rPr lang="en-US" sz="2800" dirty="0">
                <a:sym typeface="+mn-ea"/>
              </a:rPr>
              <a:t>detects the shape, form, and color of the object </a:t>
            </a:r>
            <a:r>
              <a:rPr lang="en-US" sz="2800" b="1" dirty="0">
                <a:sym typeface="+mn-ea"/>
              </a:rPr>
              <a:t>(“What Pathway”)</a:t>
            </a:r>
          </a:p>
          <a:p>
            <a:pPr marL="285750" indent="-285750">
              <a:buFont typeface="Arial" panose="020B0604020202020204" pitchFamily="34" charset="0"/>
              <a:buChar char="•"/>
            </a:pPr>
            <a:r>
              <a:rPr lang="en-US" sz="2800" dirty="0">
                <a:sym typeface="+mn-ea"/>
              </a:rPr>
              <a:t> The </a:t>
            </a:r>
            <a:r>
              <a:rPr lang="en-US" sz="2800" b="1" dirty="0">
                <a:sym typeface="+mn-ea"/>
              </a:rPr>
              <a:t>posterior parietal lob</a:t>
            </a:r>
            <a:r>
              <a:rPr lang="en-US" sz="2800" dirty="0">
                <a:sym typeface="+mn-ea"/>
              </a:rPr>
              <a:t>e tracks the location, motion, and distance.</a:t>
            </a:r>
            <a:r>
              <a:rPr lang="en-US" sz="2800" b="1" dirty="0">
                <a:sym typeface="+mn-ea"/>
              </a:rPr>
              <a:t>(“When Pathway”)</a:t>
            </a:r>
            <a:endParaRPr lang="en-US" sz="2800" b="1" dirty="0"/>
          </a:p>
          <a:p>
            <a:pPr indent="0">
              <a:buFont typeface="Arial" panose="020B0604020202020204" pitchFamily="34" charset="0"/>
              <a:buNone/>
            </a:pPr>
            <a:endParaRPr lang="en-IN" altLang="en-US" sz="2800" b="1" dirty="0"/>
          </a:p>
        </p:txBody>
      </p:sp>
      <p:sp>
        <p:nvSpPr>
          <p:cNvPr id="5" name="Down Arrow 4"/>
          <p:cNvSpPr/>
          <p:nvPr/>
        </p:nvSpPr>
        <p:spPr>
          <a:xfrm>
            <a:off x="4958715" y="4069715"/>
            <a:ext cx="226695" cy="6769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22885" y="210185"/>
            <a:ext cx="11508105" cy="3076575"/>
          </a:xfrm>
          <a:prstGeom prst="rect">
            <a:avLst/>
          </a:prstGeom>
          <a:noFill/>
        </p:spPr>
        <p:txBody>
          <a:bodyPr wrap="square" rtlCol="0" anchor="t">
            <a:spAutoFit/>
          </a:bodyPr>
          <a:lstStyle/>
          <a:p>
            <a:r>
              <a:rPr lang="en-US"/>
              <a:t> </a:t>
            </a:r>
            <a:r>
              <a:rPr lang="en-US" sz="3200" b="1"/>
              <a:t>Visually Evoked Potentials (VEP) :</a:t>
            </a:r>
          </a:p>
          <a:p>
            <a:endParaRPr lang="en-US"/>
          </a:p>
          <a:p>
            <a:pPr marL="800100" lvl="1" indent="-342900">
              <a:buFont typeface="Arial" panose="020B0604020202020204" pitchFamily="34" charset="0"/>
              <a:buChar char="•"/>
            </a:pPr>
            <a:r>
              <a:rPr lang="en-US" sz="2400"/>
              <a:t>Visual Evoked Potential/Response (VEP) measures the electrical signal generated at the visual cortex in response to visual stimulation. The visual cortex is primarily activated by the central visual field and there is a large representation of the macula in the occipital cortex.</a:t>
            </a:r>
          </a:p>
          <a:p>
            <a:pPr marL="800100" lvl="1" indent="-342900">
              <a:buFont typeface="Arial" panose="020B0604020202020204" pitchFamily="34" charset="0"/>
              <a:buChar char="•"/>
            </a:pPr>
            <a:r>
              <a:rPr lang="en-US" sz="2400"/>
              <a:t>VEP amplitude decrease in optic neuritis indicated axonal atrophy or focal inflammation, or a combination of both.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Frontal lobe is anterior to the central sulcus and above the lateral sulcus.…"/>
          <p:cNvSpPr txBox="1">
            <a:spLocks noGrp="1"/>
          </p:cNvSpPr>
          <p:nvPr>
            <p:ph type="body" idx="1"/>
          </p:nvPr>
        </p:nvSpPr>
        <p:spPr>
          <a:xfrm>
            <a:off x="603250" y="473792"/>
            <a:ext cx="10985500" cy="6110167"/>
          </a:xfrm>
          <a:prstGeom prst="rect">
            <a:avLst/>
          </a:prstGeom>
        </p:spPr>
        <p:txBody>
          <a:bodyPr>
            <a:normAutofit/>
          </a:bodyPr>
          <a:lstStyle/>
          <a:p>
            <a:pPr marL="265747" indent="-265747" defTabSz="212598">
              <a:lnSpc>
                <a:spcPct val="100000"/>
              </a:lnSpc>
              <a:spcBef>
                <a:spcPts val="550"/>
              </a:spcBef>
              <a:defRPr sz="3720">
                <a:latin typeface="Canela Text Regular"/>
                <a:ea typeface="Canela Text Regular"/>
                <a:cs typeface="Canela Text Regular"/>
                <a:sym typeface="Canela Text Regular"/>
              </a:defRPr>
            </a:pPr>
            <a:r>
              <a:rPr sz="3000" dirty="0">
                <a:latin typeface="Canela Text Bold"/>
                <a:ea typeface="Canela Text Bold"/>
                <a:cs typeface="Canela Text Bold"/>
                <a:sym typeface="Canela Text Bold"/>
              </a:rPr>
              <a:t>Frontal lobe </a:t>
            </a:r>
            <a:r>
              <a:rPr sz="3000" dirty="0"/>
              <a:t>is </a:t>
            </a:r>
            <a:r>
              <a:rPr sz="3000" dirty="0">
                <a:latin typeface="Canela Text Bold"/>
                <a:ea typeface="Canela Text Bold"/>
                <a:cs typeface="Canela Text Bold"/>
                <a:sym typeface="Canela Text Bold"/>
              </a:rPr>
              <a:t>anterior to the central sulcus</a:t>
            </a:r>
            <a:r>
              <a:rPr sz="3000" dirty="0"/>
              <a:t> and above the lateral sulcus. </a:t>
            </a:r>
          </a:p>
          <a:p>
            <a:pPr marL="519684" lvl="1" indent="-236220" defTabSz="212598">
              <a:lnSpc>
                <a:spcPct val="100000"/>
              </a:lnSpc>
              <a:spcBef>
                <a:spcPts val="550"/>
              </a:spcBef>
              <a:defRPr sz="3720">
                <a:latin typeface="Canela Text Regular"/>
                <a:ea typeface="Canela Text Regular"/>
                <a:cs typeface="Canela Text Regular"/>
                <a:sym typeface="Canela Text Regular"/>
              </a:defRPr>
            </a:pPr>
            <a:r>
              <a:rPr sz="3000" dirty="0"/>
              <a:t>The </a:t>
            </a:r>
            <a:r>
              <a:rPr sz="3000" i="1" dirty="0"/>
              <a:t>frontal lobe </a:t>
            </a:r>
            <a:r>
              <a:rPr sz="3000" dirty="0"/>
              <a:t>is important for </a:t>
            </a:r>
            <a:r>
              <a:rPr sz="3000" dirty="0">
                <a:latin typeface="Canela Text Bold"/>
                <a:ea typeface="Canela Text Bold"/>
                <a:cs typeface="Canela Text Bold"/>
                <a:sym typeface="Canela Text Bold"/>
              </a:rPr>
              <a:t>voluntary motor functions</a:t>
            </a:r>
            <a:r>
              <a:rPr sz="3000" dirty="0"/>
              <a:t>, motivation, aggression, emotions, effect, drive and awareness of self. </a:t>
            </a:r>
            <a:endParaRPr lang="en-IN" sz="3000" dirty="0"/>
          </a:p>
          <a:p>
            <a:pPr marL="519684" lvl="1" indent="-236220" defTabSz="212598">
              <a:lnSpc>
                <a:spcPct val="100000"/>
              </a:lnSpc>
              <a:spcBef>
                <a:spcPts val="550"/>
              </a:spcBef>
              <a:defRPr sz="3720">
                <a:latin typeface="Canela Text Regular"/>
                <a:ea typeface="Canela Text Regular"/>
                <a:cs typeface="Canela Text Regular"/>
                <a:sym typeface="Canela Text Regular"/>
              </a:defRPr>
            </a:pPr>
            <a:endParaRPr sz="3000" dirty="0"/>
          </a:p>
          <a:p>
            <a:pPr marL="265747" indent="-265747" defTabSz="212598">
              <a:lnSpc>
                <a:spcPct val="100000"/>
              </a:lnSpc>
              <a:spcBef>
                <a:spcPts val="550"/>
              </a:spcBef>
              <a:defRPr sz="3720">
                <a:latin typeface="Canela Text Regular"/>
                <a:ea typeface="Canela Text Regular"/>
                <a:cs typeface="Canela Text Regular"/>
                <a:sym typeface="Canela Text Regular"/>
              </a:defRPr>
            </a:pPr>
            <a:r>
              <a:rPr sz="3000" dirty="0">
                <a:latin typeface="Canela Text Bold"/>
                <a:ea typeface="Canela Text Bold"/>
                <a:cs typeface="Canela Text Bold"/>
                <a:sym typeface="Canela Text Bold"/>
              </a:rPr>
              <a:t>Parietal lobe </a:t>
            </a:r>
            <a:r>
              <a:rPr sz="3000" dirty="0"/>
              <a:t>is </a:t>
            </a:r>
            <a:r>
              <a:rPr sz="3000" dirty="0">
                <a:latin typeface="Canela Text Bold"/>
                <a:ea typeface="Canela Text Bold"/>
                <a:cs typeface="Canela Text Bold"/>
                <a:sym typeface="Canela Text Bold"/>
              </a:rPr>
              <a:t>posterior to the central sulcus</a:t>
            </a:r>
            <a:r>
              <a:rPr sz="3000" dirty="0"/>
              <a:t> and above the lateral sulcus. </a:t>
            </a:r>
          </a:p>
          <a:p>
            <a:pPr marL="519684" lvl="1" indent="-236220" defTabSz="212598">
              <a:lnSpc>
                <a:spcPct val="100000"/>
              </a:lnSpc>
              <a:spcBef>
                <a:spcPts val="550"/>
              </a:spcBef>
              <a:defRPr sz="3720">
                <a:latin typeface="Canela Text Regular"/>
                <a:ea typeface="Canela Text Regular"/>
                <a:cs typeface="Canela Text Regular"/>
                <a:sym typeface="Canela Text Regular"/>
              </a:defRPr>
            </a:pPr>
            <a:r>
              <a:rPr sz="3000" dirty="0"/>
              <a:t>The </a:t>
            </a:r>
            <a:r>
              <a:rPr sz="3000" i="1" dirty="0"/>
              <a:t>parietal lobe </a:t>
            </a:r>
            <a:r>
              <a:rPr sz="3000" dirty="0"/>
              <a:t>is the major </a:t>
            </a:r>
            <a:r>
              <a:rPr sz="3000" dirty="0" err="1"/>
              <a:t>centre</a:t>
            </a:r>
            <a:r>
              <a:rPr sz="3000" dirty="0"/>
              <a:t> for </a:t>
            </a:r>
            <a:r>
              <a:rPr sz="3000" dirty="0">
                <a:latin typeface="Canela Text Bold"/>
                <a:ea typeface="Canela Text Bold"/>
                <a:cs typeface="Canela Text Bold"/>
                <a:sym typeface="Canela Text Bold"/>
              </a:rPr>
              <a:t>reception and evaluation of all sensory </a:t>
            </a:r>
            <a:r>
              <a:rPr sz="3000" dirty="0" err="1">
                <a:latin typeface="Canela Text Bold"/>
                <a:ea typeface="Canela Text Bold"/>
                <a:cs typeface="Canela Text Bold"/>
                <a:sym typeface="Canela Text Bold"/>
              </a:rPr>
              <a:t>informations</a:t>
            </a:r>
            <a:r>
              <a:rPr sz="3000" dirty="0"/>
              <a:t> except for smell, hearing, and vision. </a:t>
            </a:r>
          </a:p>
        </p:txBody>
      </p:sp>
      <p:sp>
        <p:nvSpPr>
          <p:cNvPr id="255" name="Textbook of Clinical Neuroanatomy, by Vishram Singh"/>
          <p:cNvSpPr txBox="1"/>
          <p:nvPr/>
        </p:nvSpPr>
        <p:spPr>
          <a:xfrm flipV="1">
            <a:off x="7010400" y="6852047"/>
            <a:ext cx="5033016" cy="32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3500">
                <a:latin typeface="Canela Text Regular"/>
                <a:ea typeface="Canela Text Regular"/>
                <a:cs typeface="Canela Text Regular"/>
                <a:sym typeface="Canela Text Regular"/>
              </a:defRPr>
            </a:lvl1pPr>
          </a:lstStyle>
          <a:p>
            <a:r>
              <a:rPr sz="1750" dirty="0"/>
              <a:t>Textbook of Clinical Neuroanatomy, by </a:t>
            </a:r>
            <a:r>
              <a:rPr sz="1750" dirty="0" err="1"/>
              <a:t>Vishram</a:t>
            </a:r>
            <a:r>
              <a:rPr sz="1750" dirty="0"/>
              <a:t> Singh</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0808" y="631373"/>
            <a:ext cx="11043920" cy="6308725"/>
          </a:xfrm>
          <a:prstGeom prst="rect">
            <a:avLst/>
          </a:prstGeom>
        </p:spPr>
        <p:txBody>
          <a:bodyPr wrap="square">
            <a:spAutoFit/>
          </a:bodyPr>
          <a:lstStyle/>
          <a:p>
            <a:pPr algn="ctr"/>
            <a:r>
              <a:rPr lang="en-US" sz="3600" b="1" dirty="0"/>
              <a:t>Occipital Lobe</a:t>
            </a:r>
          </a:p>
          <a:p>
            <a:pPr marL="342900" indent="-342900">
              <a:buFont typeface="Arial" panose="020B0604020202020204" pitchFamily="34" charset="0"/>
              <a:buChar char="•"/>
            </a:pPr>
            <a:r>
              <a:rPr lang="en-US" sz="2400" dirty="0"/>
              <a:t>Demarcated from the parietal lobe on the medial surface by the </a:t>
            </a:r>
            <a:r>
              <a:rPr lang="en-US" sz="2400" dirty="0" err="1"/>
              <a:t>parieto</a:t>
            </a:r>
            <a:r>
              <a:rPr lang="en-US" sz="2400" dirty="0"/>
              <a:t>-occipital sulcus and the anterior limb of the </a:t>
            </a:r>
            <a:r>
              <a:rPr lang="en-US" sz="2400" dirty="0" err="1"/>
              <a:t>calcarine</a:t>
            </a:r>
            <a:r>
              <a:rPr lang="en-US" sz="2400" dirty="0"/>
              <a:t> fissure</a:t>
            </a:r>
          </a:p>
          <a:p>
            <a:pPr marL="285750" indent="-285750">
              <a:buFont typeface="Arial" panose="020B0604020202020204" pitchFamily="34" charset="0"/>
              <a:buChar char="•"/>
            </a:pPr>
            <a:r>
              <a:rPr lang="en-US" sz="2400" dirty="0"/>
              <a:t>The entire cortex is dedicated to vision </a:t>
            </a:r>
          </a:p>
          <a:p>
            <a:pPr marL="285750" indent="-285750">
              <a:buFont typeface="Arial" panose="020B0604020202020204" pitchFamily="34" charset="0"/>
              <a:buChar char="•"/>
            </a:pPr>
            <a:r>
              <a:rPr lang="en-US" sz="2400" dirty="0" err="1"/>
              <a:t>Brodmann’s</a:t>
            </a:r>
            <a:r>
              <a:rPr lang="en-US" sz="2400" dirty="0"/>
              <a:t> areas 17, 18, and 19 </a:t>
            </a:r>
          </a:p>
          <a:p>
            <a:pPr marL="742950" lvl="1" indent="-285750">
              <a:buFont typeface="Arial" panose="020B0604020202020204" pitchFamily="34" charset="0"/>
              <a:buChar char="•"/>
            </a:pPr>
            <a:r>
              <a:rPr lang="en-US" sz="2400" dirty="0" err="1"/>
              <a:t>Brodmann’s</a:t>
            </a:r>
            <a:r>
              <a:rPr lang="en-US" sz="2400" dirty="0"/>
              <a:t> area (BA) 17 : primary visual cortex (striate cortex). Much of the primary visual cortex lies within the </a:t>
            </a:r>
            <a:r>
              <a:rPr lang="en-US" sz="2400" dirty="0" err="1"/>
              <a:t>calcarine</a:t>
            </a:r>
            <a:r>
              <a:rPr lang="en-US" sz="2400" dirty="0"/>
              <a:t> fissure, which extends approximately 2.5 cm deep into the occipital lobe. </a:t>
            </a:r>
          </a:p>
          <a:p>
            <a:pPr marL="742950" lvl="1" indent="-285750">
              <a:buFont typeface="Arial" panose="020B0604020202020204" pitchFamily="34" charset="0"/>
              <a:buChar char="•"/>
            </a:pPr>
            <a:r>
              <a:rPr lang="en-US" sz="2400" dirty="0"/>
              <a:t> </a:t>
            </a:r>
            <a:r>
              <a:rPr lang="en-US" sz="2400" dirty="0" err="1"/>
              <a:t>Brodmann’s</a:t>
            </a:r>
            <a:r>
              <a:rPr lang="en-US" sz="2400" dirty="0"/>
              <a:t> areas 18 and 19 : Secondary and tertiary visual areas, respectively, and represent the visual association areas.</a:t>
            </a:r>
          </a:p>
          <a:p>
            <a:pPr marL="285750" indent="-285750">
              <a:buFont typeface="Arial" panose="020B0604020202020204" pitchFamily="34" charset="0"/>
              <a:buChar char="•"/>
            </a:pPr>
            <a:r>
              <a:rPr lang="en-US" sz="3200" b="1" dirty="0"/>
              <a:t>Primary visual cortex</a:t>
            </a:r>
            <a:r>
              <a:rPr lang="en-US" sz="3200" dirty="0"/>
              <a:t> : </a:t>
            </a:r>
            <a:endParaRPr lang="en-US" sz="2400" dirty="0"/>
          </a:p>
          <a:p>
            <a:pPr marL="742950" lvl="1" indent="-285750">
              <a:buFont typeface="Arial" panose="020B0604020202020204" pitchFamily="34" charset="0"/>
              <a:buChar char="•"/>
            </a:pPr>
            <a:r>
              <a:rPr lang="en-US" sz="2400" dirty="0"/>
              <a:t>Nerve cell bodies in LGB of Thalamus Fibers project to the V1 (where they terminate and produce a retinal map. </a:t>
            </a:r>
          </a:p>
          <a:p>
            <a:pPr marL="742950" lvl="1" indent="-285750">
              <a:buFont typeface="Arial" panose="020B0604020202020204" pitchFamily="34" charset="0"/>
              <a:buChar char="•"/>
            </a:pPr>
            <a:r>
              <a:rPr lang="en-US" sz="2400" dirty="0"/>
              <a:t>Macular areas of the retina - represented close to the occipital pole - occupy a relatively large area of the visual cortex. </a:t>
            </a:r>
          </a:p>
          <a:p>
            <a:pPr marL="742950" lvl="1" indent="-285750">
              <a:buFont typeface="Arial" panose="020B0604020202020204" pitchFamily="34" charset="0"/>
              <a:buChar char="•"/>
            </a:pPr>
            <a:r>
              <a:rPr lang="en-US" sz="2400" dirty="0"/>
              <a:t>Peripheral vision - represented more anteriorly.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840" y="428179"/>
            <a:ext cx="10993120" cy="3416320"/>
          </a:xfrm>
          <a:prstGeom prst="rect">
            <a:avLst/>
          </a:prstGeom>
        </p:spPr>
        <p:txBody>
          <a:bodyPr wrap="square">
            <a:spAutoFit/>
          </a:bodyPr>
          <a:lstStyle/>
          <a:p>
            <a:pPr marL="742950" lvl="1" indent="-285750">
              <a:buFont typeface="Arial" panose="020B0604020202020204" pitchFamily="34" charset="0"/>
              <a:buChar char="•"/>
            </a:pPr>
            <a:r>
              <a:rPr lang="en-US" sz="2400" dirty="0"/>
              <a:t>Small spots of light are very effective in exciting the cells of the retina and the lateral geniculate body But cells of the primary visual cortex respond only to visual images that have linear properties (lines and edges). </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A lesion of V1 will produce an area of blindness (scotoma) in the contralateral visual field. Loss of an area as large as an entire quadrant of vision may go unnoticed by the patient. A lesion of the entire primary visual cortex on both sides results in cortical blindness.</a:t>
            </a:r>
          </a:p>
          <a:p>
            <a:pPr marL="742950" lvl="1" indent="-285750">
              <a:buFont typeface="Arial" panose="020B0604020202020204" pitchFamily="34" charset="0"/>
              <a:buChar char="•"/>
            </a:pPr>
            <a:endParaRPr lang="en-IN" sz="2400" dirty="0"/>
          </a:p>
        </p:txBody>
      </p:sp>
      <p:sp>
        <p:nvSpPr>
          <p:cNvPr id="5" name="Down Arrow 4"/>
          <p:cNvSpPr/>
          <p:nvPr/>
        </p:nvSpPr>
        <p:spPr>
          <a:xfrm>
            <a:off x="5547360" y="1534160"/>
            <a:ext cx="243840" cy="477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26780"/>
            <a:ext cx="11165840" cy="4769485"/>
          </a:xfrm>
          <a:prstGeom prst="rect">
            <a:avLst/>
          </a:prstGeom>
        </p:spPr>
        <p:txBody>
          <a:bodyPr wrap="square">
            <a:spAutoFit/>
          </a:bodyPr>
          <a:lstStyle/>
          <a:p>
            <a:pPr marL="285750" indent="-285750">
              <a:buFont typeface="Arial" panose="020B0604020202020204" pitchFamily="34" charset="0"/>
              <a:buChar char="•"/>
            </a:pPr>
            <a:r>
              <a:rPr lang="en-US" sz="3200" b="1" dirty="0"/>
              <a:t>Secondary and tertiary visual cortex (</a:t>
            </a:r>
            <a:r>
              <a:rPr lang="en-US" sz="3200" b="1" dirty="0" err="1"/>
              <a:t>Extrastriate</a:t>
            </a:r>
            <a:r>
              <a:rPr lang="en-US" sz="3200" b="1" dirty="0"/>
              <a:t> Visual Cortex)</a:t>
            </a:r>
            <a:r>
              <a:rPr lang="en-US" sz="3200" dirty="0"/>
              <a:t>: </a:t>
            </a:r>
          </a:p>
          <a:p>
            <a:pPr marL="742950" lvl="1" indent="-285750">
              <a:buFont typeface="Arial" panose="020B0604020202020204" pitchFamily="34" charset="0"/>
              <a:buChar char="•"/>
            </a:pPr>
            <a:r>
              <a:rPr lang="en-US" sz="2400" dirty="0"/>
              <a:t>BA 18 (V2) receives binocular input and allows for the appreciation of three dimensions (stereopsis). </a:t>
            </a:r>
          </a:p>
          <a:p>
            <a:pPr marL="800100" lvl="1" indent="-342900">
              <a:buFont typeface="Arial" panose="020B0604020202020204" pitchFamily="34" charset="0"/>
              <a:buChar char="•"/>
            </a:pPr>
            <a:r>
              <a:rPr lang="en-US" sz="2400" dirty="0"/>
              <a:t>BA 19 (V3) integrate visual with auditory and tactile signals. Area V3 is located dorsal and anterior to V2 on both the medial and lateral surfaces of the occipital lobe.</a:t>
            </a:r>
          </a:p>
          <a:p>
            <a:pPr marL="800100" lvl="1" indent="-342900">
              <a:buFont typeface="Arial" panose="020B0604020202020204" pitchFamily="34" charset="0"/>
              <a:buChar char="•"/>
            </a:pPr>
            <a:r>
              <a:rPr lang="en-US" sz="2400" dirty="0"/>
              <a:t>Area V4 is represented by the cortex of lingual and fusiform gyri, located on the inferior surface of the brain, and is important in color perception. </a:t>
            </a:r>
          </a:p>
          <a:p>
            <a:pPr marL="800100" lvl="1" indent="-342900">
              <a:buFont typeface="Arial" panose="020B0604020202020204" pitchFamily="34" charset="0"/>
              <a:buChar char="•"/>
            </a:pPr>
            <a:r>
              <a:rPr lang="en-IN" sz="2400" dirty="0"/>
              <a:t>Area V5 is also important in stereopsis (like V2) and planning smooth </a:t>
            </a:r>
            <a:r>
              <a:rPr lang="en-IN" sz="2400" dirty="0" err="1"/>
              <a:t>persuit</a:t>
            </a:r>
            <a:r>
              <a:rPr lang="en-IN" sz="2400" dirty="0"/>
              <a:t> eye movements and direction of moving visual objects.</a:t>
            </a:r>
          </a:p>
          <a:p>
            <a:pPr lvl="1" indent="0">
              <a:buFont typeface="Arial" panose="020B0604020202020204" pitchFamily="34" charset="0"/>
              <a:buNone/>
            </a:pPr>
            <a:endParaRPr lang="en-US" sz="2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4810" y="297815"/>
            <a:ext cx="10871835" cy="5262245"/>
          </a:xfrm>
          <a:prstGeom prst="rect">
            <a:avLst/>
          </a:prstGeom>
          <a:noFill/>
        </p:spPr>
        <p:txBody>
          <a:bodyPr wrap="square" rtlCol="0" anchor="t">
            <a:spAutoFit/>
          </a:bodyPr>
          <a:lstStyle/>
          <a:p>
            <a:pPr marL="800100" lvl="1" indent="-342900">
              <a:buFont typeface="Arial" panose="020B0604020202020204" pitchFamily="34" charset="0"/>
              <a:buChar char="•"/>
            </a:pPr>
            <a:r>
              <a:rPr lang="en-US" sz="2400" dirty="0">
                <a:sym typeface="+mn-ea"/>
              </a:rPr>
              <a:t>Two parallel pathways from the retina :</a:t>
            </a:r>
            <a:endParaRPr lang="en-US" sz="2400" dirty="0"/>
          </a:p>
          <a:p>
            <a:pPr marL="1257300" lvl="2" indent="-342900">
              <a:buFont typeface="Wingdings" panose="05000000000000000000" pitchFamily="2" charset="2"/>
              <a:buChar char="ü"/>
            </a:pPr>
            <a:r>
              <a:rPr lang="en-US" sz="2400" b="1" dirty="0">
                <a:sym typeface="+mn-ea"/>
              </a:rPr>
              <a:t>Magnocellular pathway</a:t>
            </a:r>
            <a:r>
              <a:rPr lang="en-US" sz="2400" dirty="0">
                <a:sym typeface="+mn-ea"/>
              </a:rPr>
              <a:t> arises from large retinal ganglion cells concentrated near the periphery of the retina and terminates on cells in the magnocellular layer of the lateral geniculate body. The magnocellular pathway carries signals related to object motion and location.</a:t>
            </a:r>
          </a:p>
          <a:p>
            <a:pPr marL="1257300" lvl="4" indent="-342900">
              <a:buFont typeface="Wingdings" panose="05000000000000000000" pitchFamily="2" charset="2"/>
              <a:buChar char="ü"/>
            </a:pPr>
            <a:r>
              <a:rPr lang="en-IN" altLang="en-US" sz="2400" b="1" dirty="0">
                <a:sym typeface="+mn-ea"/>
              </a:rPr>
              <a:t>P</a:t>
            </a:r>
            <a:r>
              <a:rPr lang="en-US" sz="2400" b="1" dirty="0">
                <a:sym typeface="+mn-ea"/>
              </a:rPr>
              <a:t>arvocellular (</a:t>
            </a:r>
            <a:r>
              <a:rPr lang="en-US" sz="2400" b="1" dirty="0" err="1">
                <a:sym typeface="+mn-ea"/>
              </a:rPr>
              <a:t>parvo</a:t>
            </a:r>
            <a:r>
              <a:rPr lang="en-US" sz="2400" b="1" dirty="0">
                <a:sym typeface="+mn-ea"/>
              </a:rPr>
              <a:t>) pathway</a:t>
            </a:r>
            <a:r>
              <a:rPr lang="en-US" sz="2400" dirty="0">
                <a:sym typeface="+mn-ea"/>
              </a:rPr>
              <a:t> arises from small retinal ganglion cells that serve mainly cones associated with the macula of the retina and terminates on cells in the parvocellular layer of the lateral geniculate body. The parvocellular pathway carries signals related to color and form.</a:t>
            </a:r>
            <a:endParaRPr lang="en-US" sz="2400" dirty="0"/>
          </a:p>
          <a:p>
            <a:pPr marL="1200150" lvl="4" indent="-285750">
              <a:buFont typeface="Wingdings" panose="05000000000000000000" pitchFamily="2" charset="2"/>
              <a:buChar char="§"/>
            </a:pPr>
            <a:r>
              <a:rPr lang="en-US" sz="2400" dirty="0">
                <a:sym typeface="+mn-ea"/>
              </a:rPr>
              <a:t> These two continue as separate parallel pathways to V1 of the occipital cortex.</a:t>
            </a:r>
          </a:p>
          <a:p>
            <a:pPr marL="1257300" lvl="4" indent="-342900">
              <a:buFont typeface="Wingdings" panose="05000000000000000000" charset="0"/>
              <a:buChar char="ü"/>
            </a:pPr>
            <a:r>
              <a:rPr lang="en-US" sz="2400" dirty="0">
                <a:sym typeface="+mn-ea"/>
              </a:rPr>
              <a:t>A </a:t>
            </a:r>
            <a:r>
              <a:rPr lang="en-US" sz="2400" b="1" dirty="0">
                <a:sym typeface="+mn-ea"/>
              </a:rPr>
              <a:t>third pathway arises</a:t>
            </a:r>
            <a:r>
              <a:rPr lang="en-US" sz="2400" dirty="0">
                <a:sym typeface="+mn-ea"/>
              </a:rPr>
              <a:t> from small cells in the lateral geniculate body that make up the </a:t>
            </a:r>
            <a:r>
              <a:rPr lang="en-US" sz="2400" dirty="0" err="1">
                <a:sym typeface="+mn-ea"/>
              </a:rPr>
              <a:t>koniocellular</a:t>
            </a:r>
            <a:r>
              <a:rPr lang="en-US" sz="2400" dirty="0">
                <a:sym typeface="+mn-ea"/>
              </a:rPr>
              <a:t> layer. The </a:t>
            </a:r>
            <a:r>
              <a:rPr lang="en-US" sz="2400" dirty="0" err="1">
                <a:sym typeface="+mn-ea"/>
              </a:rPr>
              <a:t>koniocellular</a:t>
            </a:r>
            <a:r>
              <a:rPr lang="en-US" sz="2400" dirty="0">
                <a:sym typeface="+mn-ea"/>
              </a:rPr>
              <a:t> layer receives color information from the retina.</a:t>
            </a:r>
            <a:endParaRPr lang="en-US" sz="24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920" y="474345"/>
            <a:ext cx="11287760" cy="6000750"/>
          </a:xfrm>
          <a:prstGeom prst="rect">
            <a:avLst/>
          </a:prstGeom>
        </p:spPr>
        <p:txBody>
          <a:bodyPr wrap="square">
            <a:spAutoFit/>
          </a:bodyPr>
          <a:lstStyle/>
          <a:p>
            <a:pPr marL="914400" lvl="4"/>
            <a:endParaRPr lang="en-US" sz="2400" dirty="0"/>
          </a:p>
          <a:p>
            <a:pPr marL="914400" lvl="4"/>
            <a:r>
              <a:rPr lang="en-US" sz="2400" dirty="0"/>
              <a:t>There is considerable mixing of all three pathways in V1. </a:t>
            </a:r>
          </a:p>
          <a:p>
            <a:pPr marL="914400" lvl="4"/>
            <a:endParaRPr lang="en-US" sz="2400" dirty="0"/>
          </a:p>
          <a:p>
            <a:pPr marL="914400" lvl="4"/>
            <a:endParaRPr lang="en-US" sz="2400" dirty="0"/>
          </a:p>
          <a:p>
            <a:pPr marL="914400" lvl="4"/>
            <a:r>
              <a:rPr lang="en-US" sz="2400" dirty="0"/>
              <a:t>Two cortical visual streams arise from V1. </a:t>
            </a:r>
          </a:p>
          <a:p>
            <a:pPr marL="914400" lvl="4"/>
            <a:endParaRPr lang="en-IN" sz="2400" dirty="0"/>
          </a:p>
          <a:p>
            <a:pPr marL="1371600" lvl="5"/>
            <a:r>
              <a:rPr lang="en-US" sz="2400" b="1" dirty="0">
                <a:sym typeface="+mn-ea"/>
              </a:rPr>
              <a:t>Ventral Stream (What Pathway)</a:t>
            </a:r>
            <a:r>
              <a:rPr lang="en-US" sz="2400" dirty="0">
                <a:sym typeface="+mn-ea"/>
              </a:rPr>
              <a:t>: V1 – V2 - Ventral V3 - V4</a:t>
            </a:r>
            <a:endParaRPr lang="en-US" sz="2400" dirty="0"/>
          </a:p>
          <a:p>
            <a:pPr marL="914400" lvl="4"/>
            <a:endParaRPr lang="en-US" sz="2400" dirty="0"/>
          </a:p>
          <a:p>
            <a:pPr marL="914400" lvl="4"/>
            <a:r>
              <a:rPr lang="en-US" sz="2400" dirty="0">
                <a:sym typeface="+mn-ea"/>
              </a:rPr>
              <a:t>      </a:t>
            </a:r>
            <a:r>
              <a:rPr lang="en-IN" altLang="en-US" sz="2400" dirty="0">
                <a:sym typeface="+mn-ea"/>
              </a:rPr>
              <a:t>                                                          </a:t>
            </a:r>
            <a:r>
              <a:rPr lang="en-US" sz="2400" dirty="0">
                <a:sym typeface="+mn-ea"/>
              </a:rPr>
              <a:t>Signals pass to the </a:t>
            </a:r>
            <a:r>
              <a:rPr lang="en-US" sz="2400" dirty="0" err="1">
                <a:sym typeface="+mn-ea"/>
              </a:rPr>
              <a:t>extrastriate</a:t>
            </a:r>
            <a:r>
              <a:rPr lang="en-US" sz="2400" dirty="0">
                <a:sym typeface="+mn-ea"/>
              </a:rPr>
              <a:t> body area </a:t>
            </a:r>
            <a:r>
              <a:rPr lang="en-IN" altLang="en-US" sz="2400" dirty="0">
                <a:sym typeface="+mn-ea"/>
              </a:rPr>
              <a:t>  </a:t>
            </a:r>
          </a:p>
          <a:p>
            <a:pPr marL="914400" lvl="4"/>
            <a:r>
              <a:rPr lang="en-IN" altLang="en-US" sz="2400" dirty="0">
                <a:sym typeface="+mn-ea"/>
              </a:rPr>
              <a:t>                                                                </a:t>
            </a:r>
            <a:r>
              <a:rPr lang="en-US" sz="2400" dirty="0">
                <a:sym typeface="+mn-ea"/>
              </a:rPr>
              <a:t>located bilaterally in the inferior temporal  </a:t>
            </a:r>
          </a:p>
          <a:p>
            <a:pPr marL="914400" lvl="4"/>
            <a:r>
              <a:rPr lang="en-US" sz="2400" dirty="0">
                <a:sym typeface="+mn-ea"/>
              </a:rPr>
              <a:t>                                                                lobe.</a:t>
            </a:r>
            <a:endParaRPr lang="en-US" sz="2400" dirty="0"/>
          </a:p>
          <a:p>
            <a:pPr marL="1371600" lvl="5"/>
            <a:endParaRPr lang="en-US" sz="2400" dirty="0">
              <a:sym typeface="+mn-ea"/>
            </a:endParaRPr>
          </a:p>
          <a:p>
            <a:pPr marL="1371600" lvl="5"/>
            <a:r>
              <a:rPr lang="en-US" sz="2400" b="1" dirty="0">
                <a:sym typeface="+mn-ea"/>
              </a:rPr>
              <a:t>Dorsal Stream (Where Pathway) </a:t>
            </a:r>
            <a:r>
              <a:rPr lang="en-US" sz="2400" dirty="0">
                <a:sym typeface="+mn-ea"/>
              </a:rPr>
              <a:t>: V1 - V2 – Dorsal V3 – V4</a:t>
            </a:r>
            <a:endParaRPr lang="en-US" sz="2400" dirty="0"/>
          </a:p>
          <a:p>
            <a:pPr marL="1371600" lvl="5"/>
            <a:r>
              <a:rPr lang="en-US" sz="2400" dirty="0">
                <a:sym typeface="+mn-ea"/>
              </a:rPr>
              <a:t>                   </a:t>
            </a:r>
            <a:endParaRPr lang="en-US" sz="2400" dirty="0"/>
          </a:p>
          <a:p>
            <a:pPr marL="1371600" lvl="5"/>
            <a:r>
              <a:rPr lang="en-IN" sz="2400" dirty="0">
                <a:sym typeface="+mn-ea"/>
              </a:rPr>
              <a:t>                                                             Signals pass to posterior Parietal </a:t>
            </a:r>
            <a:r>
              <a:rPr lang="en-US" altLang="en-IN" sz="2400" dirty="0">
                <a:sym typeface="+mn-ea"/>
              </a:rPr>
              <a:t>lobe.</a:t>
            </a:r>
            <a:endParaRPr lang="en-IN" sz="2400" dirty="0"/>
          </a:p>
          <a:p>
            <a:pPr marL="914400" lvl="4"/>
            <a:endParaRPr lang="en-IN" sz="2400" dirty="0"/>
          </a:p>
        </p:txBody>
      </p:sp>
      <p:sp>
        <p:nvSpPr>
          <p:cNvPr id="5" name="Down Arrow 4"/>
          <p:cNvSpPr/>
          <p:nvPr/>
        </p:nvSpPr>
        <p:spPr>
          <a:xfrm>
            <a:off x="4836160" y="1332895"/>
            <a:ext cx="406400" cy="335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749800" y="2446020"/>
            <a:ext cx="406400" cy="335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Down Arrow 1"/>
          <p:cNvSpPr/>
          <p:nvPr/>
        </p:nvSpPr>
        <p:spPr>
          <a:xfrm>
            <a:off x="7386320" y="5332095"/>
            <a:ext cx="406400" cy="335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Down Arrow 2"/>
          <p:cNvSpPr/>
          <p:nvPr/>
        </p:nvSpPr>
        <p:spPr>
          <a:xfrm>
            <a:off x="7289165" y="3120390"/>
            <a:ext cx="406400" cy="335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7638"/>
            <a:ext cx="11958320" cy="1198880"/>
          </a:xfrm>
          <a:prstGeom prst="rect">
            <a:avLst/>
          </a:prstGeom>
        </p:spPr>
        <p:txBody>
          <a:bodyPr wrap="square">
            <a:spAutoFit/>
          </a:bodyPr>
          <a:lstStyle/>
          <a:p>
            <a:pPr marL="1257300" lvl="4" indent="-342900">
              <a:buFont typeface="Arial" panose="020B0604020202020204" pitchFamily="34" charset="0"/>
              <a:buChar char="•"/>
            </a:pPr>
            <a:r>
              <a:rPr lang="en-US" sz="2400" b="1" dirty="0"/>
              <a:t>Face-responsive occipital region :</a:t>
            </a:r>
            <a:r>
              <a:rPr lang="en-US" sz="2400" dirty="0"/>
              <a:t>A region of the striate cortex in the inferior occipital gyrus is sensitive to faces and is sensitive to physical differences between faces and between faces and objects, but it does not extract face identity</a:t>
            </a:r>
            <a:endParaRPr lang="en-IN" sz="2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606" y="294717"/>
            <a:ext cx="10720873" cy="6186309"/>
          </a:xfrm>
          <a:prstGeom prst="rect">
            <a:avLst/>
          </a:prstGeom>
        </p:spPr>
        <p:txBody>
          <a:bodyPr wrap="square">
            <a:spAutoFit/>
          </a:bodyPr>
          <a:lstStyle/>
          <a:p>
            <a:r>
              <a:rPr lang="en-US" b="1" dirty="0"/>
              <a:t>Schizophrenia</a:t>
            </a:r>
            <a:r>
              <a:rPr lang="en-US" dirty="0"/>
              <a:t> : </a:t>
            </a:r>
          </a:p>
          <a:p>
            <a:pPr marL="742950" lvl="1" indent="-285750">
              <a:buFont typeface="Arial" panose="020B0604020202020204" pitchFamily="34" charset="0"/>
              <a:buChar char="•"/>
            </a:pPr>
            <a:r>
              <a:rPr lang="en-US" dirty="0"/>
              <a:t>V1 (along with BA 9 in the frontal lobe) is decreased in thickness in the brains of patients with schizophrenia.  and is accompanied by a 10% increase in neuronal density </a:t>
            </a:r>
          </a:p>
          <a:p>
            <a:pPr lvl="1"/>
            <a:r>
              <a:rPr lang="en-US" dirty="0"/>
              <a:t>                                              </a:t>
            </a:r>
          </a:p>
          <a:p>
            <a:pPr lvl="1"/>
            <a:r>
              <a:rPr lang="en-US" dirty="0"/>
              <a:t>                                               poor eye tracking </a:t>
            </a:r>
          </a:p>
          <a:p>
            <a:pPr lvl="1"/>
            <a:endParaRPr lang="en-US" dirty="0"/>
          </a:p>
          <a:p>
            <a:pPr lvl="1"/>
            <a:r>
              <a:rPr lang="en-US" dirty="0"/>
              <a:t>A group of patients with schizophrenia exhibited visual defects when tested for contrast sensitivity and form discrimination.</a:t>
            </a:r>
          </a:p>
          <a:p>
            <a:pPr lvl="1"/>
            <a:endParaRPr lang="en-US" dirty="0"/>
          </a:p>
          <a:p>
            <a:pPr lvl="1"/>
            <a:r>
              <a:rPr lang="en-US" dirty="0"/>
              <a:t>Patients with schizophrenia exhibiting reduced gray matter in the occipital lobe were found to have a poor outcome.</a:t>
            </a:r>
          </a:p>
          <a:p>
            <a:pPr lvl="1"/>
            <a:endParaRPr lang="en-US" dirty="0"/>
          </a:p>
          <a:p>
            <a:r>
              <a:rPr lang="en-US" b="1" dirty="0"/>
              <a:t>Hallucinations </a:t>
            </a:r>
            <a:r>
              <a:rPr lang="en-US" dirty="0"/>
              <a:t>(MC following lesion on Right side of Occipital Cortex):</a:t>
            </a:r>
          </a:p>
          <a:p>
            <a:pPr marL="742950" lvl="1" indent="-285750">
              <a:buFont typeface="Arial" panose="020B0604020202020204" pitchFamily="34" charset="0"/>
              <a:buChar char="•"/>
            </a:pPr>
            <a:r>
              <a:rPr lang="en-US" dirty="0"/>
              <a:t> Four categories of visual hallucinations </a:t>
            </a:r>
          </a:p>
          <a:p>
            <a:pPr marL="800100" lvl="1" indent="-342900">
              <a:buAutoNum type="arabicPeriod"/>
            </a:pPr>
            <a:r>
              <a:rPr lang="en-US" dirty="0"/>
              <a:t>Elementary  2. complex  3. illusions  4. distortions. </a:t>
            </a:r>
          </a:p>
          <a:p>
            <a:pPr lvl="1"/>
            <a:r>
              <a:rPr lang="en-US" dirty="0"/>
              <a:t>1.   Elementary hallucinations : include static or moving spots, line segments or simple shapes.      Reflects activity in Primary Visual areas (even </a:t>
            </a:r>
            <a:r>
              <a:rPr lang="en-US" dirty="0" err="1"/>
              <a:t>precortical</a:t>
            </a:r>
            <a:r>
              <a:rPr lang="en-US" dirty="0"/>
              <a:t> structures) (Electrical Stimulation of V1)</a:t>
            </a:r>
          </a:p>
          <a:p>
            <a:pPr lvl="1"/>
            <a:r>
              <a:rPr lang="en-US" dirty="0"/>
              <a:t>2.   Complex hallucinations include objects, faces.        Reflects activity in ventral visual stream (electrical Stimulation of V2 and V3)</a:t>
            </a:r>
          </a:p>
          <a:p>
            <a:pPr lvl="1"/>
            <a:r>
              <a:rPr lang="en-US" dirty="0"/>
              <a:t>3.   Illusions and distortions are alternations in perception of the external world, commonly alterations in shape, color, size, or movement). Objects may become disproportionately large (</a:t>
            </a:r>
            <a:r>
              <a:rPr lang="en-US" dirty="0" err="1"/>
              <a:t>macropsia</a:t>
            </a:r>
            <a:r>
              <a:rPr lang="en-US" dirty="0"/>
              <a:t>) or distorted in shape.</a:t>
            </a:r>
            <a:endParaRPr lang="en-IN" dirty="0"/>
          </a:p>
        </p:txBody>
      </p:sp>
      <p:sp>
        <p:nvSpPr>
          <p:cNvPr id="5" name="Down Arrow 4"/>
          <p:cNvSpPr/>
          <p:nvPr/>
        </p:nvSpPr>
        <p:spPr>
          <a:xfrm>
            <a:off x="4422710" y="1175657"/>
            <a:ext cx="177282" cy="242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418045" y="1688555"/>
            <a:ext cx="177282" cy="242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4418045" y="2387032"/>
            <a:ext cx="177282" cy="242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rot="16358460">
            <a:off x="9422362" y="4467728"/>
            <a:ext cx="318797" cy="2815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Down Arrow 9"/>
          <p:cNvSpPr/>
          <p:nvPr/>
        </p:nvSpPr>
        <p:spPr>
          <a:xfrm rot="16358460">
            <a:off x="5351643" y="4993352"/>
            <a:ext cx="318797" cy="2815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147" y="132289"/>
            <a:ext cx="10602686" cy="6862445"/>
          </a:xfrm>
          <a:prstGeom prst="rect">
            <a:avLst/>
          </a:prstGeom>
        </p:spPr>
        <p:txBody>
          <a:bodyPr wrap="square">
            <a:spAutoFit/>
          </a:bodyPr>
          <a:lstStyle/>
          <a:p>
            <a:pPr marL="800100" lvl="1" indent="-342900">
              <a:buFont typeface="Arial" panose="020B0604020202020204" pitchFamily="34" charset="0"/>
              <a:buChar char="•"/>
            </a:pPr>
            <a:r>
              <a:rPr lang="en-US" sz="2800" b="1" dirty="0"/>
              <a:t>Anton Syndrome</a:t>
            </a:r>
            <a:r>
              <a:rPr lang="en-US" sz="2400" b="1" dirty="0"/>
              <a:t> </a:t>
            </a:r>
            <a:r>
              <a:rPr lang="en-US" sz="2400" dirty="0"/>
              <a:t>: Denial of blindness resulting from complete bilateral lesion of all visual cortices resulting from occlusion of both posterior cerebral arteries.</a:t>
            </a:r>
          </a:p>
          <a:p>
            <a:pPr lvl="1"/>
            <a:endParaRPr lang="en-US" sz="2400" dirty="0"/>
          </a:p>
          <a:p>
            <a:pPr marL="742950" lvl="1" indent="-285750">
              <a:buFont typeface="Arial" panose="020B0604020202020204" pitchFamily="34" charset="0"/>
              <a:buChar char="•"/>
            </a:pPr>
            <a:r>
              <a:rPr lang="en-US" sz="2400" dirty="0"/>
              <a:t>The </a:t>
            </a:r>
            <a:r>
              <a:rPr lang="en-IN" altLang="en-US" sz="2400" b="1" dirty="0"/>
              <a:t>M</a:t>
            </a:r>
            <a:r>
              <a:rPr lang="en-US" sz="2800" b="1" dirty="0"/>
              <a:t>igraine visual aura</a:t>
            </a:r>
            <a:r>
              <a:rPr lang="en-US" sz="2400" b="1" dirty="0"/>
              <a:t> </a:t>
            </a:r>
            <a:r>
              <a:rPr lang="en-US" sz="2400" dirty="0"/>
              <a:t>: Positive and Negative Component. </a:t>
            </a:r>
          </a:p>
          <a:p>
            <a:pPr marL="742950" lvl="1" indent="-285750">
              <a:buFont typeface="Arial" panose="020B0604020202020204" pitchFamily="34" charset="0"/>
              <a:buChar char="•"/>
            </a:pPr>
            <a:endParaRPr lang="en-US" sz="2400" dirty="0"/>
          </a:p>
          <a:p>
            <a:pPr lvl="1"/>
            <a:r>
              <a:rPr lang="en-US" sz="2400" dirty="0"/>
              <a:t>                                         Bright, white, silver, or colored line segments, patterns or  </a:t>
            </a:r>
          </a:p>
          <a:p>
            <a:pPr lvl="1"/>
            <a:r>
              <a:rPr lang="en-US" sz="2400" dirty="0"/>
              <a:t>                                         geometrical shapes that may flicker, pulsate, or move. </a:t>
            </a:r>
          </a:p>
          <a:p>
            <a:pPr lvl="1"/>
            <a:r>
              <a:rPr lang="en-US" sz="2400" dirty="0"/>
              <a:t>                                         More complex hallucinations, including faces, may be </a:t>
            </a:r>
          </a:p>
          <a:p>
            <a:pPr lvl="1"/>
            <a:r>
              <a:rPr lang="en-US" sz="2400" dirty="0"/>
              <a:t>                                         seen</a:t>
            </a:r>
          </a:p>
          <a:p>
            <a:pPr lvl="1"/>
            <a:endParaRPr lang="en-US" sz="2400" dirty="0"/>
          </a:p>
          <a:p>
            <a:pPr lvl="1"/>
            <a:r>
              <a:rPr lang="en-US" sz="2400" dirty="0"/>
              <a:t>                                         The aura begins in a restricted area of the occipital lobe </a:t>
            </a:r>
          </a:p>
          <a:p>
            <a:pPr lvl="1"/>
            <a:r>
              <a:rPr lang="en-US" sz="2400" dirty="0"/>
              <a:t>                                         representing the fovea then migrates as a form of </a:t>
            </a:r>
          </a:p>
          <a:p>
            <a:pPr lvl="1"/>
            <a:r>
              <a:rPr lang="en-US" sz="2400" dirty="0"/>
              <a:t>                                         spreading depression across the cortex representing the </a:t>
            </a:r>
          </a:p>
          <a:p>
            <a:pPr lvl="1"/>
            <a:r>
              <a:rPr lang="en-US" sz="2400" dirty="0"/>
              <a:t>                                         peripheral retina</a:t>
            </a:r>
          </a:p>
          <a:p>
            <a:pPr marL="800100" lvl="1" indent="-342900">
              <a:buFont typeface="Arial" panose="020B0604020202020204" pitchFamily="34" charset="0"/>
              <a:buChar char="•"/>
            </a:pPr>
            <a:r>
              <a:rPr lang="en-US" sz="2400" dirty="0"/>
              <a:t>Infarction of the left posterior cerebral artery involving the medial occipital lobe produces  a </a:t>
            </a:r>
            <a:r>
              <a:rPr lang="en-US" sz="2400" b="1" dirty="0" err="1"/>
              <a:t>confusional</a:t>
            </a:r>
            <a:r>
              <a:rPr lang="en-US" sz="2400" b="1" dirty="0"/>
              <a:t> state</a:t>
            </a:r>
            <a:r>
              <a:rPr lang="en-US" sz="2400" dirty="0"/>
              <a:t>. Confusion and agitation may alternate with mutism. </a:t>
            </a:r>
            <a:endParaRPr lang="en-IN" sz="2400" dirty="0"/>
          </a:p>
        </p:txBody>
      </p:sp>
      <p:sp>
        <p:nvSpPr>
          <p:cNvPr id="5" name="Down Arrow 4"/>
          <p:cNvSpPr/>
          <p:nvPr/>
        </p:nvSpPr>
        <p:spPr>
          <a:xfrm>
            <a:off x="4609322" y="2015412"/>
            <a:ext cx="158621" cy="3359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609322" y="3520674"/>
            <a:ext cx="158621" cy="3359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901" y="492293"/>
            <a:ext cx="10776857" cy="3384550"/>
          </a:xfrm>
          <a:prstGeom prst="rect">
            <a:avLst/>
          </a:prstGeom>
        </p:spPr>
        <p:txBody>
          <a:bodyPr wrap="square">
            <a:spAutoFit/>
          </a:bodyPr>
          <a:lstStyle/>
          <a:p>
            <a:pPr marL="285750" indent="-285750">
              <a:buFont typeface="Arial" panose="020B0604020202020204" pitchFamily="34" charset="0"/>
              <a:buChar char="•"/>
            </a:pPr>
            <a:r>
              <a:rPr lang="en-US" sz="2800" b="1" dirty="0"/>
              <a:t>Visual agnosia</a:t>
            </a:r>
            <a:r>
              <a:rPr lang="en-US" sz="2400" b="1" dirty="0"/>
              <a:t> </a:t>
            </a:r>
            <a:r>
              <a:rPr lang="en-US" sz="2400" dirty="0"/>
              <a:t>: lesions in the ventromedial occipital lobe</a:t>
            </a:r>
          </a:p>
          <a:p>
            <a:r>
              <a:rPr lang="en-US" sz="2400" dirty="0"/>
              <a:t> </a:t>
            </a:r>
          </a:p>
          <a:p>
            <a:pPr marL="742950" lvl="1" indent="-285750">
              <a:buFont typeface="Wingdings" panose="05000000000000000000" pitchFamily="2" charset="2"/>
              <a:buChar char="ü"/>
            </a:pPr>
            <a:r>
              <a:rPr lang="en-US" sz="2400" dirty="0"/>
              <a:t>The objects are seen but cannot be named, and the patient does not know what the object can be used for.</a:t>
            </a:r>
          </a:p>
          <a:p>
            <a:pPr marL="742950" lvl="1" indent="-285750">
              <a:buFont typeface="Wingdings" panose="05000000000000000000" pitchFamily="2" charset="2"/>
              <a:buChar char="ü"/>
            </a:pPr>
            <a:r>
              <a:rPr lang="en-US" sz="2400" dirty="0"/>
              <a:t>Prosopagnosia :  Loss of the ability to recognize the faces of known people may follow unilateral or bilateral lesions of the ventromedial occipital lobe that extend into the ventral temporal lobe and include the fusiform gyrus. </a:t>
            </a:r>
          </a:p>
          <a:p>
            <a:pPr marL="742950" lvl="1" indent="-285750">
              <a:buFont typeface="Wingdings" panose="05000000000000000000" pitchFamily="2" charset="2"/>
              <a:buChar char="ü"/>
            </a:pPr>
            <a:r>
              <a:rPr lang="en-US" sz="2400" dirty="0" err="1"/>
              <a:t>Achromatopsia</a:t>
            </a:r>
            <a:r>
              <a:rPr lang="en-US" sz="2400" dirty="0"/>
              <a:t> : Loss of </a:t>
            </a:r>
            <a:r>
              <a:rPr lang="en-US" sz="2400" dirty="0" err="1"/>
              <a:t>colour</a:t>
            </a:r>
            <a:r>
              <a:rPr lang="en-US" sz="2400" dirty="0"/>
              <a:t> vision, leaving shape detection relatively intact. </a:t>
            </a:r>
          </a:p>
          <a:p>
            <a:pPr lvl="1"/>
            <a:endParaRPr lang="en-US" dirty="0"/>
          </a:p>
        </p:txBody>
      </p:sp>
      <p:sp>
        <p:nvSpPr>
          <p:cNvPr id="5" name="Down Arrow 4"/>
          <p:cNvSpPr/>
          <p:nvPr/>
        </p:nvSpPr>
        <p:spPr>
          <a:xfrm>
            <a:off x="4118429" y="951722"/>
            <a:ext cx="139959" cy="298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134395" y="951722"/>
            <a:ext cx="4571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 y="474345"/>
            <a:ext cx="11033760" cy="6123940"/>
          </a:xfrm>
          <a:prstGeom prst="rect">
            <a:avLst/>
          </a:prstGeom>
        </p:spPr>
        <p:txBody>
          <a:bodyPr wrap="square">
            <a:spAutoFit/>
          </a:bodyPr>
          <a:lstStyle/>
          <a:p>
            <a:pPr marL="285750" indent="-285750">
              <a:buFont typeface="Arial" panose="020B0604020202020204" pitchFamily="34" charset="0"/>
              <a:buChar char="•"/>
            </a:pPr>
            <a:r>
              <a:rPr lang="en-US" sz="2800" b="1" dirty="0" err="1"/>
              <a:t>Blindsight</a:t>
            </a:r>
            <a:r>
              <a:rPr lang="en-US" sz="2400" b="1" dirty="0"/>
              <a:t> : </a:t>
            </a:r>
            <a:r>
              <a:rPr lang="en-US" sz="2400" dirty="0"/>
              <a:t>Loss of the V1 renders the patient blind. (Activity in V1 is required for visual stimuli to be perceived.) However, when confronted with forced choice testing some patients show residual capacity in the blind visual field. (Guess the location and motion (</a:t>
            </a:r>
            <a:r>
              <a:rPr lang="en-US" sz="2400" dirty="0" err="1"/>
              <a:t>Dosal</a:t>
            </a:r>
            <a:r>
              <a:rPr lang="en-US" sz="2400" dirty="0"/>
              <a:t> Visual Stream)).  This residual capacity is called </a:t>
            </a:r>
            <a:r>
              <a:rPr lang="en-US" sz="2400" dirty="0" err="1"/>
              <a:t>blindsight</a:t>
            </a:r>
            <a:r>
              <a:rPr lang="en-US" sz="2400" dirty="0"/>
              <a:t>. </a:t>
            </a:r>
          </a:p>
          <a:p>
            <a:r>
              <a:rPr lang="en-US" sz="2400" dirty="0"/>
              <a:t>                                                                           Due to </a:t>
            </a:r>
          </a:p>
          <a:p>
            <a:r>
              <a:rPr lang="en-US" sz="2400" dirty="0"/>
              <a:t> </a:t>
            </a:r>
            <a:r>
              <a:rPr lang="en-IN" altLang="en-US" sz="2400" dirty="0"/>
              <a:t>   </a:t>
            </a:r>
            <a:r>
              <a:rPr lang="en-US" sz="2400" dirty="0"/>
              <a:t>Direct ipsilateral connections from the lateral geniculate body of the thalamus to the </a:t>
            </a:r>
            <a:r>
              <a:rPr lang="en-IN" altLang="en-US" sz="2400" dirty="0"/>
              <a:t> </a:t>
            </a:r>
          </a:p>
          <a:p>
            <a:r>
              <a:rPr lang="en-IN" altLang="en-US" sz="2400" dirty="0"/>
              <a:t>    </a:t>
            </a:r>
            <a:r>
              <a:rPr lang="en-US" sz="2400" dirty="0"/>
              <a:t>middle temporal area (MT/ V5).</a:t>
            </a:r>
          </a:p>
          <a:p>
            <a:pPr lvl="1"/>
            <a:endParaRPr lang="en-US" sz="2400" dirty="0"/>
          </a:p>
          <a:p>
            <a:pPr marL="742950" lvl="1" indent="-285750">
              <a:buFont typeface="Wingdings" panose="05000000000000000000" pitchFamily="2" charset="2"/>
              <a:buChar char="ü"/>
            </a:pPr>
            <a:r>
              <a:rPr lang="en-US" sz="2800" b="1" dirty="0"/>
              <a:t>Affective </a:t>
            </a:r>
            <a:r>
              <a:rPr lang="en-US" sz="2800" b="1" dirty="0" err="1"/>
              <a:t>Blindsight</a:t>
            </a:r>
            <a:r>
              <a:rPr lang="en-US" sz="2400" b="1" dirty="0"/>
              <a:t> </a:t>
            </a:r>
            <a:r>
              <a:rPr lang="en-US" sz="2400" dirty="0"/>
              <a:t>: Emotional valence of facial images can be detected even </a:t>
            </a:r>
            <a:r>
              <a:rPr lang="en-IN" altLang="en-US" sz="2400" dirty="0"/>
              <a:t> </a:t>
            </a:r>
          </a:p>
          <a:p>
            <a:pPr lvl="1" indent="0">
              <a:buFont typeface="Wingdings" panose="05000000000000000000" pitchFamily="2" charset="2"/>
              <a:buNone/>
            </a:pPr>
            <a:r>
              <a:rPr lang="en-IN" altLang="en-US" sz="2400" dirty="0"/>
              <a:t>                                           </a:t>
            </a:r>
            <a:r>
              <a:rPr lang="en-US" sz="2400" dirty="0"/>
              <a:t>after loss of V1</a:t>
            </a:r>
          </a:p>
          <a:p>
            <a:pPr lvl="1"/>
            <a:r>
              <a:rPr lang="en-US" sz="2400" dirty="0"/>
              <a:t>                                                </a:t>
            </a:r>
          </a:p>
          <a:p>
            <a:pPr lvl="1"/>
            <a:r>
              <a:rPr lang="en-US" sz="2400" dirty="0"/>
              <a:t>                                           By way of a separate subcortical pathway involving the </a:t>
            </a:r>
            <a:r>
              <a:rPr lang="en-IN" altLang="en-US" sz="2400" dirty="0"/>
              <a:t>  </a:t>
            </a:r>
          </a:p>
          <a:p>
            <a:pPr lvl="1"/>
            <a:r>
              <a:rPr lang="en-IN" altLang="en-US" sz="2400" dirty="0"/>
              <a:t>                                           </a:t>
            </a:r>
            <a:r>
              <a:rPr lang="en-US" sz="2400" dirty="0"/>
              <a:t>colliculus, </a:t>
            </a:r>
            <a:r>
              <a:rPr lang="en-US" sz="2400" dirty="0" err="1"/>
              <a:t>pulvinar</a:t>
            </a:r>
            <a:r>
              <a:rPr lang="en-US" sz="2400" dirty="0"/>
              <a:t>, and amygdala. This pathway does not </a:t>
            </a:r>
          </a:p>
          <a:p>
            <a:pPr lvl="1"/>
            <a:r>
              <a:rPr lang="en-IN" altLang="en-US" sz="2400" dirty="0"/>
              <a:t>                                           </a:t>
            </a:r>
            <a:r>
              <a:rPr lang="en-US" sz="2400" dirty="0"/>
              <a:t>pass through the occipital lobe and allows for the </a:t>
            </a:r>
          </a:p>
          <a:p>
            <a:pPr lvl="1"/>
            <a:r>
              <a:rPr lang="en-IN" altLang="en-US" sz="2400" dirty="0" err="1"/>
              <a:t>                                           </a:t>
            </a:r>
            <a:r>
              <a:rPr lang="en-US" sz="2400" dirty="0" err="1"/>
              <a:t>nonconscious</a:t>
            </a:r>
            <a:r>
              <a:rPr lang="en-US" sz="2400" dirty="0"/>
              <a:t> recognition of fearful as well as happy </a:t>
            </a:r>
          </a:p>
          <a:p>
            <a:pPr lvl="1"/>
            <a:r>
              <a:rPr lang="en-IN" altLang="en-US" sz="2400" dirty="0"/>
              <a:t>                                           </a:t>
            </a:r>
            <a:r>
              <a:rPr lang="en-US" sz="2400" dirty="0"/>
              <a:t>expressions in sighted individuals. </a:t>
            </a:r>
            <a:endParaRPr lang="en-IN" sz="2400" dirty="0"/>
          </a:p>
        </p:txBody>
      </p:sp>
      <p:sp>
        <p:nvSpPr>
          <p:cNvPr id="5" name="Down Arrow 4"/>
          <p:cNvSpPr/>
          <p:nvPr/>
        </p:nvSpPr>
        <p:spPr>
          <a:xfrm>
            <a:off x="5337665" y="2014881"/>
            <a:ext cx="139959" cy="298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5337665" y="4266359"/>
            <a:ext cx="139959" cy="298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8F60A5-E7DD-48FB-89F8-3B18C58B4D52}"/>
              </a:ext>
            </a:extLst>
          </p:cNvPr>
          <p:cNvSpPr>
            <a:spLocks noGrp="1"/>
          </p:cNvSpPr>
          <p:nvPr>
            <p:ph type="body" idx="1"/>
          </p:nvPr>
        </p:nvSpPr>
        <p:spPr>
          <a:xfrm>
            <a:off x="335280" y="365760"/>
            <a:ext cx="11445240" cy="6202680"/>
          </a:xfrm>
        </p:spPr>
        <p:txBody>
          <a:bodyPr/>
          <a:lstStyle/>
          <a:p>
            <a:pPr marL="265747" indent="-265747" defTabSz="212598">
              <a:lnSpc>
                <a:spcPct val="100000"/>
              </a:lnSpc>
              <a:spcBef>
                <a:spcPts val="550"/>
              </a:spcBef>
              <a:defRPr sz="3720">
                <a:latin typeface="Canela Text Regular"/>
                <a:ea typeface="Canela Text Regular"/>
                <a:cs typeface="Canela Text Regular"/>
                <a:sym typeface="Canela Text Regular"/>
              </a:defRPr>
            </a:pPr>
            <a:r>
              <a:rPr lang="en-IN" sz="3000" dirty="0">
                <a:latin typeface="Canela Text Bold"/>
                <a:ea typeface="Canela Text Bold"/>
                <a:cs typeface="Canela Text Bold"/>
                <a:sym typeface="Canela Text Bold"/>
              </a:rPr>
              <a:t>Occipital lobe </a:t>
            </a:r>
            <a:r>
              <a:rPr lang="en-IN" sz="3000" dirty="0"/>
              <a:t>is behind a line extending from parieto-occipital sulcus to the pre-occipital notch. </a:t>
            </a:r>
          </a:p>
          <a:p>
            <a:pPr marL="519684" lvl="1" indent="-236220" defTabSz="212598">
              <a:lnSpc>
                <a:spcPct val="100000"/>
              </a:lnSpc>
              <a:spcBef>
                <a:spcPts val="550"/>
              </a:spcBef>
              <a:defRPr sz="3720">
                <a:latin typeface="Canela Text Regular"/>
                <a:ea typeface="Canela Text Regular"/>
                <a:cs typeface="Canela Text Regular"/>
                <a:sym typeface="Canela Text Regular"/>
              </a:defRPr>
            </a:pPr>
            <a:r>
              <a:rPr lang="en-IN" sz="3000" dirty="0"/>
              <a:t>The </a:t>
            </a:r>
            <a:r>
              <a:rPr lang="en-IN" sz="3000" i="1" dirty="0"/>
              <a:t>occipital lobe </a:t>
            </a:r>
            <a:r>
              <a:rPr lang="en-IN" sz="3000" dirty="0"/>
              <a:t>is responsible for </a:t>
            </a:r>
            <a:r>
              <a:rPr lang="en-IN" sz="3000" dirty="0">
                <a:latin typeface="Canela Text Bold"/>
                <a:ea typeface="Canela Text Bold"/>
                <a:cs typeface="Canela Text Bold"/>
                <a:sym typeface="Canela Text Bold"/>
              </a:rPr>
              <a:t>reception</a:t>
            </a:r>
            <a:r>
              <a:rPr lang="en-IN" sz="3000" dirty="0"/>
              <a:t> and </a:t>
            </a:r>
            <a:r>
              <a:rPr lang="en-IN" sz="3000" dirty="0">
                <a:latin typeface="Canela Text Bold"/>
                <a:ea typeface="Canela Text Bold"/>
                <a:cs typeface="Canela Text Bold"/>
                <a:sym typeface="Canela Text Bold"/>
              </a:rPr>
              <a:t>integration</a:t>
            </a:r>
            <a:r>
              <a:rPr lang="en-IN" sz="3000" dirty="0"/>
              <a:t> of </a:t>
            </a:r>
            <a:r>
              <a:rPr lang="en-IN" sz="3000" dirty="0">
                <a:latin typeface="Canela Text Bold"/>
                <a:ea typeface="Canela Text Bold"/>
                <a:cs typeface="Canela Text Bold"/>
                <a:sym typeface="Canela Text Bold"/>
              </a:rPr>
              <a:t>visual input</a:t>
            </a:r>
            <a:r>
              <a:rPr lang="en-IN" sz="3000" dirty="0"/>
              <a:t>.</a:t>
            </a:r>
          </a:p>
          <a:p>
            <a:pPr marL="519684" lvl="1" indent="-236220" defTabSz="212598">
              <a:lnSpc>
                <a:spcPct val="100000"/>
              </a:lnSpc>
              <a:spcBef>
                <a:spcPts val="550"/>
              </a:spcBef>
              <a:defRPr sz="3720">
                <a:latin typeface="Canela Text Regular"/>
                <a:ea typeface="Canela Text Regular"/>
                <a:cs typeface="Canela Text Regular"/>
                <a:sym typeface="Canela Text Regular"/>
              </a:defRPr>
            </a:pPr>
            <a:endParaRPr lang="en-IN" sz="3000" dirty="0"/>
          </a:p>
          <a:p>
            <a:pPr marL="265747" indent="-265747" defTabSz="212598">
              <a:lnSpc>
                <a:spcPct val="100000"/>
              </a:lnSpc>
              <a:spcBef>
                <a:spcPts val="550"/>
              </a:spcBef>
              <a:defRPr sz="3720">
                <a:latin typeface="Canela Text Regular"/>
                <a:ea typeface="Canela Text Regular"/>
                <a:cs typeface="Canela Text Regular"/>
                <a:sym typeface="Canela Text Regular"/>
              </a:defRPr>
            </a:pPr>
            <a:r>
              <a:rPr lang="en-IN" sz="3000" dirty="0">
                <a:latin typeface="Canela Text Bold"/>
                <a:ea typeface="Canela Text Bold"/>
                <a:cs typeface="Canela Text Bold"/>
                <a:sym typeface="Canela Text Bold"/>
              </a:rPr>
              <a:t>Temporal lobe </a:t>
            </a:r>
            <a:r>
              <a:rPr lang="en-IN" sz="3000" dirty="0"/>
              <a:t>is </a:t>
            </a:r>
            <a:r>
              <a:rPr lang="en-IN" sz="3000" dirty="0">
                <a:latin typeface="Canela Text Bold"/>
                <a:ea typeface="Canela Text Bold"/>
                <a:cs typeface="Canela Text Bold"/>
                <a:sym typeface="Canela Text Bold"/>
              </a:rPr>
              <a:t>below</a:t>
            </a:r>
            <a:r>
              <a:rPr lang="en-IN" sz="3000" dirty="0"/>
              <a:t> the </a:t>
            </a:r>
            <a:r>
              <a:rPr lang="en-IN" sz="3000" dirty="0">
                <a:latin typeface="Canela Text Bold"/>
                <a:ea typeface="Canela Text Bold"/>
                <a:cs typeface="Canela Text Bold"/>
                <a:sym typeface="Canela Text Bold"/>
              </a:rPr>
              <a:t>lateral sulcus </a:t>
            </a:r>
            <a:r>
              <a:rPr lang="en-IN" sz="3000" dirty="0"/>
              <a:t>and in front of parieto-occipital notch. </a:t>
            </a:r>
          </a:p>
          <a:p>
            <a:pPr marL="519684" lvl="1" indent="-236220" defTabSz="212598">
              <a:lnSpc>
                <a:spcPct val="100000"/>
              </a:lnSpc>
              <a:spcBef>
                <a:spcPts val="550"/>
              </a:spcBef>
              <a:defRPr sz="3720">
                <a:latin typeface="Canela Text Regular"/>
                <a:ea typeface="Canela Text Regular"/>
                <a:cs typeface="Canela Text Regular"/>
                <a:sym typeface="Canela Text Regular"/>
              </a:defRPr>
            </a:pPr>
            <a:r>
              <a:rPr lang="en-IN" sz="3000" dirty="0"/>
              <a:t>The </a:t>
            </a:r>
            <a:r>
              <a:rPr lang="en-IN" sz="3000" i="1" dirty="0"/>
              <a:t>temporal lobe </a:t>
            </a:r>
            <a:r>
              <a:rPr lang="en-IN" sz="3000" dirty="0"/>
              <a:t>receives and evaluates </a:t>
            </a:r>
            <a:r>
              <a:rPr lang="en-IN" sz="3000" dirty="0">
                <a:latin typeface="Canela Text Bold"/>
                <a:ea typeface="Canela Text Bold"/>
                <a:cs typeface="Canela Text Bold"/>
                <a:sym typeface="Canela Text Bold"/>
              </a:rPr>
              <a:t>input for smell and hearing</a:t>
            </a:r>
            <a:r>
              <a:rPr lang="en-IN" sz="3000" dirty="0"/>
              <a:t> and plays an important role in </a:t>
            </a:r>
            <a:r>
              <a:rPr lang="en-IN" sz="3000" dirty="0">
                <a:latin typeface="Canela Text Bold"/>
                <a:ea typeface="Canela Text Bold"/>
                <a:cs typeface="Canela Text Bold"/>
                <a:sym typeface="Canela Text Bold"/>
              </a:rPr>
              <a:t>memory</a:t>
            </a:r>
            <a:r>
              <a:rPr lang="en-IN" sz="3000" dirty="0"/>
              <a:t>.</a:t>
            </a:r>
          </a:p>
          <a:p>
            <a:pPr marL="519684" lvl="1" indent="-236220" defTabSz="212598">
              <a:lnSpc>
                <a:spcPct val="100000"/>
              </a:lnSpc>
              <a:spcBef>
                <a:spcPts val="550"/>
              </a:spcBef>
              <a:defRPr sz="3720">
                <a:latin typeface="Canela Text Regular"/>
                <a:ea typeface="Canela Text Regular"/>
                <a:cs typeface="Canela Text Regular"/>
                <a:sym typeface="Canela Text Regular"/>
              </a:defRPr>
            </a:pPr>
            <a:endParaRPr lang="en-IN" sz="3000" dirty="0"/>
          </a:p>
          <a:p>
            <a:pPr marL="0" indent="0" defTabSz="212598">
              <a:lnSpc>
                <a:spcPct val="100000"/>
              </a:lnSpc>
              <a:spcBef>
                <a:spcPts val="550"/>
              </a:spcBef>
              <a:buNone/>
              <a:defRPr sz="3720" i="1">
                <a:latin typeface="Canela Text Regular"/>
                <a:ea typeface="Canela Text Regular"/>
                <a:cs typeface="Canela Text Regular"/>
                <a:sym typeface="Canela Text Regular"/>
              </a:defRPr>
            </a:pPr>
            <a:r>
              <a:rPr lang="en-IN" sz="3000" dirty="0"/>
              <a:t>(Deep within the lateral sulcus lies a submerged portion of cerebral cortex, the </a:t>
            </a:r>
            <a:r>
              <a:rPr lang="en-IN" sz="3000" dirty="0">
                <a:latin typeface="Canela Text Bold"/>
                <a:ea typeface="Canela Text Bold"/>
                <a:cs typeface="Canela Text Bold"/>
                <a:sym typeface="Canela Text Bold"/>
              </a:rPr>
              <a:t>insula </a:t>
            </a:r>
            <a:r>
              <a:rPr lang="en-IN" sz="3000" dirty="0"/>
              <a:t>which is often referred to as </a:t>
            </a:r>
            <a:r>
              <a:rPr lang="en-IN" sz="3000" dirty="0">
                <a:latin typeface="Canela Text Bold"/>
                <a:ea typeface="Canela Text Bold"/>
                <a:cs typeface="Canela Text Bold"/>
                <a:sym typeface="Canela Text Bold"/>
              </a:rPr>
              <a:t>fifth lobe </a:t>
            </a:r>
            <a:r>
              <a:rPr lang="en-IN" sz="3000" dirty="0"/>
              <a:t>or </a:t>
            </a:r>
            <a:r>
              <a:rPr lang="en-IN" sz="3000" dirty="0">
                <a:latin typeface="Canela Text Bold"/>
                <a:ea typeface="Canela Text Bold"/>
                <a:cs typeface="Canela Text Bold"/>
                <a:sym typeface="Canela Text Bold"/>
              </a:rPr>
              <a:t>central lobe)</a:t>
            </a:r>
          </a:p>
          <a:p>
            <a:endParaRPr lang="en-IN" dirty="0"/>
          </a:p>
        </p:txBody>
      </p:sp>
    </p:spTree>
    <p:extLst>
      <p:ext uri="{BB962C8B-B14F-4D97-AF65-F5344CB8AC3E}">
        <p14:creationId xmlns:p14="http://schemas.microsoft.com/office/powerpoint/2010/main" val="1789129407"/>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943" y="207249"/>
            <a:ext cx="10543592" cy="3538220"/>
          </a:xfrm>
          <a:prstGeom prst="rect">
            <a:avLst/>
          </a:prstGeom>
        </p:spPr>
        <p:txBody>
          <a:bodyPr wrap="square">
            <a:spAutoFit/>
          </a:bodyPr>
          <a:lstStyle/>
          <a:p>
            <a:pPr marL="285750" indent="-285750">
              <a:buFont typeface="Arial" panose="020B0604020202020204" pitchFamily="34" charset="0"/>
              <a:buChar char="•"/>
            </a:pPr>
            <a:r>
              <a:rPr lang="en-US" sz="2800" b="1" dirty="0"/>
              <a:t>Anxiety disorder </a:t>
            </a:r>
            <a:r>
              <a:rPr lang="en-US" sz="2400" b="1" dirty="0"/>
              <a:t>:</a:t>
            </a:r>
            <a:r>
              <a:rPr lang="en-US" sz="2400" dirty="0"/>
              <a:t>  Increased blood flow has been reported in the occipital region (BA 18 and BA19) in patients with generalized anxiety disorder and with obsessive-compulsive, visually evoked anxiety. This is coupled with a decrease in blood flow to the prefrontal areas.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800" b="1" dirty="0"/>
              <a:t>Charles Bonnet syndrome </a:t>
            </a:r>
            <a:r>
              <a:rPr lang="en-US" sz="2400" b="1" dirty="0"/>
              <a:t>: </a:t>
            </a:r>
            <a:r>
              <a:rPr lang="en-US" sz="2400" dirty="0"/>
              <a:t>Characterized by visual hallucinations following loss of vision, often due to cataracts, glaucoma, or age-related macular degeneration. The hallucinations may be simple or complex and are experienced as amusing or sometimes disturbing.</a:t>
            </a:r>
            <a:endParaRPr lang="en-IN" sz="24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020" y="277812"/>
            <a:ext cx="10287000" cy="4981575"/>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le 1"/>
          <p:cNvSpPr txBox="1">
            <a:spLocks noGrp="1"/>
          </p:cNvSpPr>
          <p:nvPr>
            <p:ph type="title"/>
          </p:nvPr>
        </p:nvSpPr>
        <p:spPr>
          <a:xfrm>
            <a:off x="624840" y="228600"/>
            <a:ext cx="10728961" cy="1015585"/>
          </a:xfrm>
          <a:prstGeom prst="rect">
            <a:avLst/>
          </a:prstGeom>
        </p:spPr>
        <p:txBody>
          <a:bodyPr/>
          <a:lstStyle>
            <a:lvl1pPr algn="ctr">
              <a:defRPr b="1" u="sng">
                <a:latin typeface="+mn-lt"/>
                <a:ea typeface="+mn-ea"/>
                <a:cs typeface="+mn-cs"/>
                <a:sym typeface="Calibri"/>
              </a:defRPr>
            </a:lvl1pPr>
          </a:lstStyle>
          <a:p>
            <a:r>
              <a:rPr lang="en-IN" dirty="0"/>
              <a:t>Occipital Lobe </a:t>
            </a:r>
            <a:r>
              <a:rPr dirty="0"/>
              <a:t>Assessments</a:t>
            </a:r>
          </a:p>
        </p:txBody>
      </p:sp>
      <p:sp>
        <p:nvSpPr>
          <p:cNvPr id="176" name="Content Placeholder 2"/>
          <p:cNvSpPr txBox="1">
            <a:spLocks noGrp="1"/>
          </p:cNvSpPr>
          <p:nvPr>
            <p:ph type="body" idx="1"/>
          </p:nvPr>
        </p:nvSpPr>
        <p:spPr>
          <a:xfrm>
            <a:off x="479686" y="1364105"/>
            <a:ext cx="10874115" cy="6046628"/>
          </a:xfrm>
          <a:prstGeom prst="rect">
            <a:avLst/>
          </a:prstGeom>
        </p:spPr>
        <p:txBody>
          <a:bodyPr/>
          <a:lstStyle/>
          <a:p>
            <a:pPr marL="514350" indent="-514350">
              <a:lnSpc>
                <a:spcPct val="81000"/>
              </a:lnSpc>
              <a:buFontTx/>
              <a:buAutoNum type="arabicPeriod"/>
              <a:defRPr b="1"/>
            </a:pPr>
            <a:r>
              <a:rPr dirty="0"/>
              <a:t>Color anomia</a:t>
            </a:r>
          </a:p>
          <a:p>
            <a:pPr marL="514350" indent="-514350">
              <a:lnSpc>
                <a:spcPct val="81000"/>
              </a:lnSpc>
              <a:buFontTx/>
              <a:buAutoNum type="arabicPeriod" startAt="2"/>
              <a:defRPr b="1"/>
            </a:pPr>
            <a:r>
              <a:rPr dirty="0"/>
              <a:t>Color agnosia</a:t>
            </a:r>
          </a:p>
          <a:p>
            <a:pPr marL="514350" indent="-514350">
              <a:lnSpc>
                <a:spcPct val="81000"/>
              </a:lnSpc>
              <a:buFontTx/>
              <a:buAutoNum type="arabicPeriod" startAt="3"/>
              <a:defRPr b="1"/>
            </a:pPr>
            <a:r>
              <a:rPr dirty="0"/>
              <a:t>Prosopagnosia</a:t>
            </a:r>
            <a:endParaRPr lang="en-IN" dirty="0"/>
          </a:p>
          <a:p>
            <a:pPr marL="514350" indent="-514350">
              <a:buFontTx/>
              <a:buAutoNum type="arabicPeriod" startAt="4"/>
              <a:defRPr b="1"/>
            </a:pPr>
            <a:r>
              <a:rPr lang="en-IN" dirty="0"/>
              <a:t>Metamorphopsia</a:t>
            </a:r>
          </a:p>
          <a:p>
            <a:pPr marL="514350" indent="-514350">
              <a:buFontTx/>
              <a:buAutoNum type="arabicPeriod" startAt="5"/>
              <a:defRPr b="1"/>
            </a:pPr>
            <a:r>
              <a:rPr lang="en-IN" dirty="0" err="1"/>
              <a:t>Allesthesia</a:t>
            </a:r>
            <a:endParaRPr lang="en-IN" dirty="0"/>
          </a:p>
          <a:p>
            <a:pPr marL="514350" indent="-514350">
              <a:buFontTx/>
              <a:buAutoNum type="arabicPeriod" startAt="6"/>
              <a:defRPr b="1"/>
            </a:pPr>
            <a:r>
              <a:rPr lang="en-IN" dirty="0"/>
              <a:t>Asthenopia (visual fatigue)</a:t>
            </a:r>
          </a:p>
          <a:p>
            <a:pPr marL="498919" indent="-498919" defTabSz="886968">
              <a:spcBef>
                <a:spcPts val="900"/>
              </a:spcBef>
              <a:buFontTx/>
              <a:buAutoNum type="arabicPeriod" startAt="7"/>
              <a:defRPr sz="2716" b="1"/>
            </a:pPr>
            <a:r>
              <a:rPr lang="en-IN" dirty="0"/>
              <a:t>Visual illusion/ Visual hallucination</a:t>
            </a:r>
          </a:p>
          <a:p>
            <a:pPr marL="498919" indent="-498919" defTabSz="886968">
              <a:spcBef>
                <a:spcPts val="900"/>
              </a:spcBef>
              <a:buFontTx/>
              <a:buAutoNum type="arabicPeriod" startAt="8"/>
              <a:defRPr sz="2716" b="1"/>
            </a:pPr>
            <a:r>
              <a:rPr lang="en-IN" dirty="0"/>
              <a:t>Anton’s syndrome</a:t>
            </a:r>
          </a:p>
          <a:p>
            <a:pPr marL="514350" indent="-514350">
              <a:buFontTx/>
              <a:buAutoNum type="arabicPeriod" startAt="9"/>
              <a:defRPr b="1" u="sng"/>
            </a:pPr>
            <a:r>
              <a:rPr lang="en-IN" dirty="0"/>
              <a:t>Balint’s syndrome </a:t>
            </a:r>
            <a:r>
              <a:rPr lang="en-IN" u="none" dirty="0"/>
              <a:t>( </a:t>
            </a:r>
            <a:r>
              <a:rPr lang="en-IN" u="none" dirty="0" err="1"/>
              <a:t>simultanognosia</a:t>
            </a:r>
            <a:r>
              <a:rPr lang="en-IN" u="none" dirty="0"/>
              <a:t>, ocular apraxia, optic ataxia)</a:t>
            </a:r>
          </a:p>
          <a:p>
            <a:pPr marL="514350" indent="-514350">
              <a:buFontTx/>
              <a:buAutoNum type="arabicPeriod" startAt="10"/>
              <a:defRPr b="1"/>
            </a:pPr>
            <a:r>
              <a:rPr lang="en-IN" dirty="0"/>
              <a:t>Visual agnosia</a:t>
            </a:r>
          </a:p>
          <a:p>
            <a:pPr marL="498919" indent="-498919" defTabSz="886968">
              <a:spcBef>
                <a:spcPts val="900"/>
              </a:spcBef>
              <a:buFontTx/>
              <a:buAutoNum type="arabicPeriod" startAt="8"/>
              <a:defRPr sz="2716" b="1"/>
            </a:pPr>
            <a:endParaRPr lang="en-IN" dirty="0"/>
          </a:p>
          <a:p>
            <a:pPr marL="514350" indent="-514350">
              <a:buFontTx/>
              <a:buAutoNum type="arabicPeriod" startAt="6"/>
              <a:defRPr b="1"/>
            </a:pPr>
            <a:endParaRPr lang="en-IN" dirty="0"/>
          </a:p>
          <a:p>
            <a:pPr marL="0" indent="0" algn="r">
              <a:buNone/>
              <a:defRPr sz="2000"/>
            </a:pPr>
            <a:endParaRPr lang="en-IN" dirty="0"/>
          </a:p>
          <a:p>
            <a:pPr marL="514350" indent="-514350">
              <a:lnSpc>
                <a:spcPct val="81000"/>
              </a:lnSpc>
              <a:buFontTx/>
              <a:buAutoNum type="arabicPeriod" startAt="3"/>
              <a:defRPr b="1"/>
            </a:pPr>
            <a:endParaRPr dirty="0"/>
          </a:p>
          <a:p>
            <a:pPr marL="0" indent="0" algn="r">
              <a:lnSpc>
                <a:spcPct val="81000"/>
              </a:lnSpc>
              <a:buNone/>
              <a:defRPr sz="2200"/>
            </a:pPr>
            <a:endParaRP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3595"/>
          </a:xfrm>
        </p:spPr>
        <p:txBody>
          <a:bodyPr/>
          <a:lstStyle/>
          <a:p>
            <a:r>
              <a:rPr lang="en-US" b="1" dirty="0"/>
              <a:t>Temporal Lobe </a:t>
            </a:r>
            <a:endParaRPr lang="en-IN" b="1" dirty="0"/>
          </a:p>
        </p:txBody>
      </p:sp>
      <p:sp>
        <p:nvSpPr>
          <p:cNvPr id="3" name="Content Placeholder 2"/>
          <p:cNvSpPr>
            <a:spLocks noGrp="1"/>
          </p:cNvSpPr>
          <p:nvPr>
            <p:ph idx="1"/>
          </p:nvPr>
        </p:nvSpPr>
        <p:spPr>
          <a:xfrm>
            <a:off x="838200" y="1188720"/>
            <a:ext cx="10515600" cy="4988243"/>
          </a:xfrm>
        </p:spPr>
        <p:txBody>
          <a:bodyPr/>
          <a:lstStyle/>
          <a:p>
            <a:r>
              <a:rPr lang="en-US" dirty="0"/>
              <a:t>It is located anterior to the occipital cortex and below the </a:t>
            </a:r>
            <a:r>
              <a:rPr lang="en-US" dirty="0" err="1"/>
              <a:t>sylvian</a:t>
            </a:r>
            <a:r>
              <a:rPr lang="en-US" dirty="0"/>
              <a:t> fissure.</a:t>
            </a:r>
          </a:p>
          <a:p>
            <a:r>
              <a:rPr lang="en-US" dirty="0"/>
              <a:t>Some important subcortical temporal lobe structures are – </a:t>
            </a:r>
          </a:p>
          <a:p>
            <a:pPr marL="514350" indent="-514350">
              <a:buAutoNum type="alphaLcParenR"/>
            </a:pPr>
            <a:r>
              <a:rPr lang="en-US" dirty="0"/>
              <a:t>Limbic System</a:t>
            </a:r>
          </a:p>
          <a:p>
            <a:pPr marL="514350" indent="-514350">
              <a:buAutoNum type="alphaLcParenR"/>
            </a:pPr>
            <a:r>
              <a:rPr lang="en-US" dirty="0"/>
              <a:t>Amygdala</a:t>
            </a:r>
          </a:p>
          <a:p>
            <a:pPr marL="514350" indent="-514350">
              <a:buAutoNum type="alphaLcParenR"/>
            </a:pPr>
            <a:r>
              <a:rPr lang="en-US" dirty="0"/>
              <a:t>Hippocampus  </a:t>
            </a:r>
            <a:endParaRPr lang="en-IN" dirty="0"/>
          </a:p>
        </p:txBody>
      </p:sp>
      <p:pic>
        <p:nvPicPr>
          <p:cNvPr id="4" name="Picture 3"/>
          <p:cNvPicPr>
            <a:picLocks noChangeAspect="1"/>
          </p:cNvPicPr>
          <p:nvPr/>
        </p:nvPicPr>
        <p:blipFill>
          <a:blip r:embed="rId2"/>
          <a:stretch>
            <a:fillRect/>
          </a:stretch>
        </p:blipFill>
        <p:spPr>
          <a:xfrm>
            <a:off x="7633855" y="3019122"/>
            <a:ext cx="4177145" cy="2425713"/>
          </a:xfrm>
          <a:prstGeom prst="rect">
            <a:avLst/>
          </a:prstGeom>
        </p:spPr>
      </p:pic>
      <p:sp>
        <p:nvSpPr>
          <p:cNvPr id="5" name="Footer Placeholder 4"/>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59-88</a:t>
            </a:r>
            <a:endParaRPr lang="en-IN" dirty="0"/>
          </a:p>
        </p:txBody>
      </p:sp>
    </p:spTree>
    <p:extLst>
      <p:ext uri="{BB962C8B-B14F-4D97-AF65-F5344CB8AC3E}">
        <p14:creationId xmlns:p14="http://schemas.microsoft.com/office/powerpoint/2010/main" val="33785107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Lateral Aspect of Temporal Lobe </a:t>
            </a:r>
            <a:endParaRPr lang="en-IN" dirty="0"/>
          </a:p>
        </p:txBody>
      </p:sp>
      <p:sp>
        <p:nvSpPr>
          <p:cNvPr id="3" name="Content Placeholder 2"/>
          <p:cNvSpPr>
            <a:spLocks noGrp="1"/>
          </p:cNvSpPr>
          <p:nvPr>
            <p:ph idx="1"/>
          </p:nvPr>
        </p:nvSpPr>
        <p:spPr>
          <a:xfrm>
            <a:off x="838200" y="1690688"/>
            <a:ext cx="10515600" cy="4486275"/>
          </a:xfrm>
        </p:spPr>
        <p:txBody>
          <a:bodyPr/>
          <a:lstStyle/>
          <a:p>
            <a:r>
              <a:rPr lang="en-US" dirty="0"/>
              <a:t>It consists of two sulci – </a:t>
            </a:r>
          </a:p>
          <a:p>
            <a:pPr marL="514350" indent="-514350">
              <a:buAutoNum type="alphaLcParenR"/>
            </a:pPr>
            <a:r>
              <a:rPr lang="en-US" dirty="0"/>
              <a:t>Superior temporal sulcus </a:t>
            </a:r>
          </a:p>
          <a:p>
            <a:pPr marL="514350" indent="-514350">
              <a:buAutoNum type="alphaLcParenR"/>
            </a:pPr>
            <a:r>
              <a:rPr lang="en-US" dirty="0"/>
              <a:t>Inferior temporal sulcus </a:t>
            </a:r>
          </a:p>
          <a:p>
            <a:pPr marL="0" indent="0">
              <a:buNone/>
            </a:pPr>
            <a:endParaRPr lang="en-US" dirty="0"/>
          </a:p>
          <a:p>
            <a:r>
              <a:rPr lang="en-US" dirty="0"/>
              <a:t>3 </a:t>
            </a:r>
            <a:r>
              <a:rPr lang="en-US" dirty="0" err="1"/>
              <a:t>gyri</a:t>
            </a:r>
            <a:r>
              <a:rPr lang="en-US" dirty="0"/>
              <a:t> are present which terminate at the temporal pole (BA 38) - </a:t>
            </a:r>
          </a:p>
          <a:p>
            <a:pPr marL="514350" indent="-514350">
              <a:buAutoNum type="alphaLcParenR"/>
            </a:pPr>
            <a:r>
              <a:rPr lang="en-US" dirty="0"/>
              <a:t>Superior temporal </a:t>
            </a:r>
            <a:r>
              <a:rPr lang="en-US" dirty="0" err="1"/>
              <a:t>gyrus</a:t>
            </a:r>
            <a:r>
              <a:rPr lang="en-US" dirty="0"/>
              <a:t> (BA 41,42,22) </a:t>
            </a:r>
          </a:p>
          <a:p>
            <a:pPr marL="514350" indent="-514350">
              <a:buFont typeface="Arial" panose="020B0604020202020204" pitchFamily="34" charset="0"/>
              <a:buAutoNum type="alphaLcParenR"/>
            </a:pPr>
            <a:r>
              <a:rPr lang="en-US" dirty="0"/>
              <a:t>Middle temporal </a:t>
            </a:r>
            <a:r>
              <a:rPr lang="en-US" dirty="0" err="1"/>
              <a:t>gyrus</a:t>
            </a:r>
            <a:r>
              <a:rPr lang="en-US" dirty="0"/>
              <a:t> (BA 21)</a:t>
            </a:r>
          </a:p>
          <a:p>
            <a:pPr marL="514350" indent="-514350">
              <a:buFont typeface="Arial" panose="020B0604020202020204" pitchFamily="34" charset="0"/>
              <a:buAutoNum type="alphaLcParenR"/>
            </a:pPr>
            <a:r>
              <a:rPr lang="en-US" dirty="0"/>
              <a:t>Inferior temporal </a:t>
            </a:r>
            <a:r>
              <a:rPr lang="en-US" dirty="0" err="1"/>
              <a:t>gyrus</a:t>
            </a:r>
            <a:r>
              <a:rPr lang="en-US" dirty="0"/>
              <a:t> (BA 20)</a:t>
            </a:r>
          </a:p>
          <a:p>
            <a:pPr marL="514350" indent="-514350">
              <a:buAutoNum type="alphaLcParenR"/>
            </a:pPr>
            <a:endParaRPr lang="en-IN" dirty="0"/>
          </a:p>
        </p:txBody>
      </p:sp>
      <p:pic>
        <p:nvPicPr>
          <p:cNvPr id="4" name="Picture 3"/>
          <p:cNvPicPr>
            <a:picLocks noChangeAspect="1"/>
          </p:cNvPicPr>
          <p:nvPr/>
        </p:nvPicPr>
        <p:blipFill>
          <a:blip r:embed="rId2"/>
          <a:stretch>
            <a:fillRect/>
          </a:stretch>
        </p:blipFill>
        <p:spPr>
          <a:xfrm>
            <a:off x="7439892" y="4318289"/>
            <a:ext cx="4281054" cy="2415020"/>
          </a:xfrm>
          <a:prstGeom prst="rect">
            <a:avLst/>
          </a:prstGeom>
        </p:spPr>
      </p:pic>
      <p:sp>
        <p:nvSpPr>
          <p:cNvPr id="5" name="Footer Placeholder 4"/>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59-88</a:t>
            </a:r>
            <a:endParaRPr lang="en-IN" dirty="0"/>
          </a:p>
        </p:txBody>
      </p:sp>
    </p:spTree>
    <p:extLst>
      <p:ext uri="{BB962C8B-B14F-4D97-AF65-F5344CB8AC3E}">
        <p14:creationId xmlns:p14="http://schemas.microsoft.com/office/powerpoint/2010/main" val="15829543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0755"/>
          </a:xfrm>
        </p:spPr>
        <p:txBody>
          <a:bodyPr/>
          <a:lstStyle/>
          <a:p>
            <a:r>
              <a:rPr lang="en-IN" b="1" u="sng" dirty="0"/>
              <a:t>Functional areas in the temporal lobe</a:t>
            </a:r>
            <a:endParaRPr lang="en-IN" dirty="0"/>
          </a:p>
        </p:txBody>
      </p:sp>
      <p:sp>
        <p:nvSpPr>
          <p:cNvPr id="3" name="Content Placeholder 2"/>
          <p:cNvSpPr>
            <a:spLocks noGrp="1"/>
          </p:cNvSpPr>
          <p:nvPr>
            <p:ph idx="1"/>
          </p:nvPr>
        </p:nvSpPr>
        <p:spPr>
          <a:xfrm>
            <a:off x="838200" y="1325880"/>
            <a:ext cx="10515600" cy="4851083"/>
          </a:xfrm>
        </p:spPr>
        <p:txBody>
          <a:bodyPr/>
          <a:lstStyle/>
          <a:p>
            <a:pPr marL="0" indent="0">
              <a:buNone/>
            </a:pPr>
            <a:r>
              <a:rPr lang="en-US" b="1" u="sng" dirty="0"/>
              <a:t>Primary Auditory Cortex (Area 41, 42) : </a:t>
            </a:r>
          </a:p>
          <a:p>
            <a:pPr marL="571500" indent="-571500"/>
            <a:r>
              <a:rPr lang="en-IN" dirty="0"/>
              <a:t>Concerned with the reception of isolated impressions of loudness, quality and pitch of the sound. </a:t>
            </a:r>
          </a:p>
          <a:p>
            <a:pPr marL="571500" indent="-571500"/>
            <a:r>
              <a:rPr lang="en-IN" dirty="0"/>
              <a:t>Picks up the source and loudness of the sound.</a:t>
            </a:r>
          </a:p>
          <a:p>
            <a:pPr marL="571500" indent="-571500"/>
            <a:r>
              <a:rPr lang="en-US" dirty="0"/>
              <a:t>Situated in the superior temporal </a:t>
            </a:r>
            <a:r>
              <a:rPr lang="en-US" dirty="0" err="1"/>
              <a:t>gyrus</a:t>
            </a:r>
            <a:r>
              <a:rPr lang="en-US" dirty="0"/>
              <a:t> </a:t>
            </a:r>
          </a:p>
          <a:p>
            <a:pPr marL="571500" indent="-571500"/>
            <a:r>
              <a:rPr lang="en-US" dirty="0"/>
              <a:t>Also known as Transverse Temporal </a:t>
            </a:r>
            <a:r>
              <a:rPr lang="en-US" dirty="0" err="1"/>
              <a:t>gyrus</a:t>
            </a:r>
            <a:r>
              <a:rPr lang="en-US" dirty="0"/>
              <a:t>/ </a:t>
            </a:r>
            <a:r>
              <a:rPr lang="en-US" dirty="0" err="1"/>
              <a:t>Heschl’s</a:t>
            </a:r>
            <a:r>
              <a:rPr lang="en-US" dirty="0"/>
              <a:t> </a:t>
            </a:r>
            <a:r>
              <a:rPr lang="en-US" dirty="0" err="1"/>
              <a:t>Gyrus</a:t>
            </a:r>
            <a:endParaRPr lang="en-US" dirty="0"/>
          </a:p>
          <a:p>
            <a:r>
              <a:rPr lang="en-US" dirty="0"/>
              <a:t>On the left hemisphere, its function is generation and understanding of individual words. </a:t>
            </a:r>
          </a:p>
          <a:p>
            <a:r>
              <a:rPr lang="en-US" dirty="0"/>
              <a:t>On the right hemisphere, its function is to differentiate between melody, pitch and sound intensity.</a:t>
            </a:r>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IN" dirty="0"/>
          </a:p>
        </p:txBody>
      </p:sp>
      <p:sp>
        <p:nvSpPr>
          <p:cNvPr id="4" name="Footer Placeholder 3"/>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59-88</a:t>
            </a:r>
            <a:endParaRPr lang="en-IN" dirty="0"/>
          </a:p>
        </p:txBody>
      </p:sp>
    </p:spTree>
    <p:extLst>
      <p:ext uri="{BB962C8B-B14F-4D97-AF65-F5344CB8AC3E}">
        <p14:creationId xmlns:p14="http://schemas.microsoft.com/office/powerpoint/2010/main" val="34353547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 y="365760"/>
            <a:ext cx="11315700" cy="5811203"/>
          </a:xfrm>
        </p:spPr>
        <p:txBody>
          <a:bodyPr/>
          <a:lstStyle/>
          <a:p>
            <a:pPr marL="0" indent="0">
              <a:buNone/>
            </a:pPr>
            <a:r>
              <a:rPr lang="en-US" sz="3200" b="1" u="sng" dirty="0"/>
              <a:t>Secondary Auditory Area/Auditory association cortex (BA 22) : </a:t>
            </a:r>
          </a:p>
          <a:p>
            <a:r>
              <a:rPr lang="en-US" sz="3200" dirty="0"/>
              <a:t>It is responsible for auditory processing and language. </a:t>
            </a:r>
          </a:p>
          <a:p>
            <a:r>
              <a:rPr lang="en-US" sz="3200" dirty="0"/>
              <a:t>Language function is lateralized to the left side in most individuals.</a:t>
            </a:r>
          </a:p>
          <a:p>
            <a:r>
              <a:rPr lang="en-US" sz="3200" dirty="0"/>
              <a:t> </a:t>
            </a:r>
            <a:r>
              <a:rPr lang="en-IN" sz="3200" dirty="0"/>
              <a:t>The lesions of secondary auditory area result in an inability to interpret the meaning of the sounds heard, and the patient may experience word deafness (auditory verbal </a:t>
            </a:r>
            <a:r>
              <a:rPr lang="en-IN" sz="3200" dirty="0" err="1"/>
              <a:t>agnosia</a:t>
            </a:r>
            <a:r>
              <a:rPr lang="en-IN" sz="3200" dirty="0"/>
              <a:t>).  </a:t>
            </a:r>
          </a:p>
          <a:p>
            <a:pPr marL="0" indent="0">
              <a:buNone/>
            </a:pPr>
            <a:r>
              <a:rPr lang="en-US" sz="3200" b="1" u="sng" dirty="0"/>
              <a:t>Ventral Visual Stream Areas (BA 20,21,37,38) : </a:t>
            </a:r>
          </a:p>
          <a:p>
            <a:r>
              <a:rPr lang="en-US" sz="3200" dirty="0"/>
              <a:t>It is responsible for higher levels of visual and recognition memory. </a:t>
            </a:r>
            <a:endParaRPr lang="en-IN" sz="3200" dirty="0"/>
          </a:p>
          <a:p>
            <a:endParaRPr lang="en-IN" sz="3200" dirty="0"/>
          </a:p>
          <a:p>
            <a:endParaRPr lang="en-IN" dirty="0"/>
          </a:p>
          <a:p>
            <a:endParaRPr lang="en-IN" dirty="0"/>
          </a:p>
          <a:p>
            <a:endParaRPr lang="en-US" dirty="0"/>
          </a:p>
          <a:p>
            <a:endParaRPr lang="en-IN" dirty="0"/>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59-88</a:t>
            </a:r>
            <a:endParaRPr lang="en-IN" dirty="0"/>
          </a:p>
        </p:txBody>
      </p:sp>
    </p:spTree>
    <p:extLst>
      <p:ext uri="{BB962C8B-B14F-4D97-AF65-F5344CB8AC3E}">
        <p14:creationId xmlns:p14="http://schemas.microsoft.com/office/powerpoint/2010/main" val="18265463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1500"/>
            <a:ext cx="10515600" cy="5605463"/>
          </a:xfrm>
        </p:spPr>
        <p:txBody>
          <a:bodyPr/>
          <a:lstStyle/>
          <a:p>
            <a:pPr marL="0" indent="0">
              <a:buNone/>
            </a:pPr>
            <a:r>
              <a:rPr lang="en-US" b="1" u="sng" dirty="0"/>
              <a:t>Wernicke’s Area (Posterior part of Area 22) : </a:t>
            </a:r>
          </a:p>
          <a:p>
            <a:r>
              <a:rPr lang="en-US" dirty="0"/>
              <a:t>It is located in the superior temporal </a:t>
            </a:r>
            <a:r>
              <a:rPr lang="en-US" dirty="0" err="1"/>
              <a:t>gyrus</a:t>
            </a:r>
            <a:r>
              <a:rPr lang="en-US" dirty="0"/>
              <a:t> in the dominant cerebral hemisphere (left hemisphere in 95% of right handed and 70% of left handed individuals). </a:t>
            </a:r>
          </a:p>
          <a:p>
            <a:r>
              <a:rPr lang="en-US" dirty="0"/>
              <a:t>It is involved in comprehension of written and spoken language. </a:t>
            </a:r>
          </a:p>
          <a:p>
            <a:r>
              <a:rPr lang="en-US" dirty="0"/>
              <a:t>It is an entry point for the conversion of auditory sequences into neural word representations </a:t>
            </a:r>
            <a:r>
              <a:rPr lang="en-US" dirty="0" err="1"/>
              <a:t>leadig</a:t>
            </a:r>
            <a:r>
              <a:rPr lang="en-US" dirty="0"/>
              <a:t> to meaning appropriate content words.</a:t>
            </a:r>
          </a:p>
          <a:p>
            <a:r>
              <a:rPr lang="en-US" dirty="0"/>
              <a:t> Damage to this area causes receptive fluent aphasia. </a:t>
            </a:r>
            <a:endParaRPr lang="en-IN" dirty="0"/>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59-88</a:t>
            </a:r>
            <a:endParaRPr lang="en-IN" dirty="0"/>
          </a:p>
        </p:txBody>
      </p:sp>
    </p:spTree>
    <p:extLst>
      <p:ext uri="{BB962C8B-B14F-4D97-AF65-F5344CB8AC3E}">
        <p14:creationId xmlns:p14="http://schemas.microsoft.com/office/powerpoint/2010/main" val="39982121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8620" y="0"/>
            <a:ext cx="11292840" cy="6857999"/>
          </a:xfrm>
          <a:prstGeom prst="rect">
            <a:avLst/>
          </a:prstGeom>
        </p:spPr>
      </p:pic>
      <p:sp>
        <p:nvSpPr>
          <p:cNvPr id="2" name="Footer Placeholder 1"/>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42017906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20775"/>
          </a:xfrm>
        </p:spPr>
        <p:txBody>
          <a:bodyPr/>
          <a:lstStyle/>
          <a:p>
            <a:r>
              <a:rPr lang="en-US" b="1" dirty="0"/>
              <a:t>Medial Surface of Temporal Lobe</a:t>
            </a:r>
            <a:endParaRPr lang="en-IN" b="1" dirty="0"/>
          </a:p>
        </p:txBody>
      </p:sp>
      <p:sp>
        <p:nvSpPr>
          <p:cNvPr id="3" name="Content Placeholder 2"/>
          <p:cNvSpPr>
            <a:spLocks noGrp="1"/>
          </p:cNvSpPr>
          <p:nvPr>
            <p:ph idx="1"/>
          </p:nvPr>
        </p:nvSpPr>
        <p:spPr>
          <a:xfrm>
            <a:off x="838200" y="1325880"/>
            <a:ext cx="10515600" cy="4851083"/>
          </a:xfrm>
        </p:spPr>
        <p:txBody>
          <a:bodyPr/>
          <a:lstStyle/>
          <a:p>
            <a:r>
              <a:rPr lang="en-US" dirty="0"/>
              <a:t>Fusiform </a:t>
            </a:r>
            <a:r>
              <a:rPr lang="en-US" dirty="0" err="1"/>
              <a:t>Gyrus</a:t>
            </a:r>
            <a:r>
              <a:rPr lang="en-US" dirty="0"/>
              <a:t> </a:t>
            </a:r>
          </a:p>
          <a:p>
            <a:r>
              <a:rPr lang="en-US" dirty="0"/>
              <a:t>Hippocampal </a:t>
            </a:r>
            <a:r>
              <a:rPr lang="en-US" dirty="0" err="1"/>
              <a:t>Gyrus</a:t>
            </a:r>
            <a:r>
              <a:rPr lang="en-US" dirty="0"/>
              <a:t> and surrounding cortex(</a:t>
            </a:r>
            <a:r>
              <a:rPr lang="en-US" dirty="0" err="1"/>
              <a:t>subiculum</a:t>
            </a:r>
            <a:r>
              <a:rPr lang="en-US" dirty="0"/>
              <a:t>, </a:t>
            </a:r>
            <a:r>
              <a:rPr lang="en-US" dirty="0" err="1"/>
              <a:t>parahippocampal</a:t>
            </a:r>
            <a:r>
              <a:rPr lang="en-US" dirty="0"/>
              <a:t> cortex, </a:t>
            </a:r>
            <a:r>
              <a:rPr lang="en-US" dirty="0" err="1"/>
              <a:t>entorhinal</a:t>
            </a:r>
            <a:r>
              <a:rPr lang="en-US" dirty="0"/>
              <a:t> cortex and </a:t>
            </a:r>
            <a:r>
              <a:rPr lang="en-US" dirty="0" err="1"/>
              <a:t>perirhinal</a:t>
            </a:r>
            <a:r>
              <a:rPr lang="en-US" dirty="0"/>
              <a:t> cortex) </a:t>
            </a:r>
          </a:p>
          <a:p>
            <a:r>
              <a:rPr lang="en-US" dirty="0"/>
              <a:t>Amygdala</a:t>
            </a:r>
          </a:p>
          <a:p>
            <a:r>
              <a:rPr lang="en-US" dirty="0"/>
              <a:t>Dentate </a:t>
            </a:r>
            <a:r>
              <a:rPr lang="en-US" dirty="0" err="1"/>
              <a:t>Gyrus</a:t>
            </a:r>
            <a:r>
              <a:rPr lang="en-US" dirty="0"/>
              <a:t> </a:t>
            </a:r>
          </a:p>
          <a:p>
            <a:r>
              <a:rPr lang="en-US" dirty="0"/>
              <a:t>Inferior Temporal </a:t>
            </a:r>
            <a:r>
              <a:rPr lang="en-US" dirty="0" err="1"/>
              <a:t>Gyrus</a:t>
            </a:r>
            <a:r>
              <a:rPr lang="en-US" dirty="0"/>
              <a:t> </a:t>
            </a:r>
            <a:endParaRPr lang="en-IN" dirty="0"/>
          </a:p>
        </p:txBody>
      </p:sp>
      <p:sp>
        <p:nvSpPr>
          <p:cNvPr id="4" name="Footer Placeholder 3"/>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59-88</a:t>
            </a:r>
            <a:endParaRPr lang="en-IN" dirty="0"/>
          </a:p>
        </p:txBody>
      </p:sp>
    </p:spTree>
    <p:extLst>
      <p:ext uri="{BB962C8B-B14F-4D97-AF65-F5344CB8AC3E}">
        <p14:creationId xmlns:p14="http://schemas.microsoft.com/office/powerpoint/2010/main" val="665910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Frontal Lobe</a:t>
            </a:r>
          </a:p>
        </p:txBody>
      </p:sp>
      <p:sp>
        <p:nvSpPr>
          <p:cNvPr id="3" name="Content Placeholder 2"/>
          <p:cNvSpPr>
            <a:spLocks noGrp="1"/>
          </p:cNvSpPr>
          <p:nvPr>
            <p:ph idx="1"/>
          </p:nvPr>
        </p:nvSpPr>
        <p:spPr/>
        <p:txBody>
          <a:bodyPr>
            <a:noAutofit/>
          </a:bodyPr>
          <a:lstStyle/>
          <a:p>
            <a:pPr>
              <a:lnSpc>
                <a:spcPct val="100000"/>
              </a:lnSpc>
              <a:buSzPct val="100000"/>
              <a:buFont typeface="Arial"/>
              <a:defRPr sz="4000">
                <a:latin typeface="Canela Text Regular"/>
                <a:ea typeface="Canela Text Regular"/>
                <a:cs typeface="Canela Text Regular"/>
                <a:sym typeface="Canela Text Regular"/>
              </a:defRPr>
            </a:pPr>
            <a:r>
              <a:rPr lang="en-US" sz="2400" dirty="0">
                <a:latin typeface="Canela Text Bold"/>
                <a:ea typeface="Canela Text Bold"/>
                <a:cs typeface="Canela Text Bold"/>
                <a:sym typeface="Canela Text Bold"/>
              </a:rPr>
              <a:t>Largest</a:t>
            </a:r>
            <a:r>
              <a:rPr lang="en-US" sz="2400" dirty="0"/>
              <a:t> lobe of the brain.</a:t>
            </a:r>
          </a:p>
          <a:p>
            <a:pPr>
              <a:lnSpc>
                <a:spcPct val="100000"/>
              </a:lnSpc>
              <a:buSzPct val="100000"/>
              <a:buFont typeface="Arial"/>
              <a:defRPr sz="4000">
                <a:latin typeface="Canela Text Regular"/>
                <a:ea typeface="Canela Text Regular"/>
                <a:cs typeface="Canela Text Regular"/>
                <a:sym typeface="Canela Text Regular"/>
              </a:defRPr>
            </a:pPr>
            <a:r>
              <a:rPr lang="en-US" sz="2400" dirty="0"/>
              <a:t>Located at the </a:t>
            </a:r>
            <a:r>
              <a:rPr lang="en-US" sz="2400" dirty="0">
                <a:latin typeface="Canela Text Bold"/>
                <a:ea typeface="Canela Text Bold"/>
                <a:cs typeface="Canela Text Bold"/>
                <a:sym typeface="Canela Text Bold"/>
              </a:rPr>
              <a:t>front</a:t>
            </a:r>
            <a:r>
              <a:rPr lang="en-US" sz="2400" dirty="0"/>
              <a:t> of each hemisphere. </a:t>
            </a:r>
          </a:p>
          <a:p>
            <a:pPr>
              <a:lnSpc>
                <a:spcPct val="100000"/>
              </a:lnSpc>
              <a:buSzPct val="100000"/>
              <a:buFont typeface="Arial"/>
              <a:defRPr sz="4000">
                <a:latin typeface="Canela Text Regular"/>
                <a:ea typeface="Canela Text Regular"/>
                <a:cs typeface="Canela Text Regular"/>
                <a:sym typeface="Canela Text Regular"/>
              </a:defRPr>
            </a:pPr>
            <a:r>
              <a:rPr lang="en-US" sz="2400" dirty="0"/>
              <a:t>Separated from the parietal lobe by a groove between tissues called the </a:t>
            </a:r>
            <a:r>
              <a:rPr lang="en-US" sz="2400" b="1" dirty="0">
                <a:latin typeface="Canela Text Bold"/>
                <a:ea typeface="Canela Text Bold"/>
                <a:cs typeface="Canela Text Bold"/>
                <a:sym typeface="Canela Text Bold"/>
              </a:rPr>
              <a:t>central sulcus</a:t>
            </a:r>
            <a:r>
              <a:rPr lang="en-US" sz="2400" dirty="0"/>
              <a:t>, and from the temporal lobe by a deeper groove called the </a:t>
            </a:r>
            <a:r>
              <a:rPr lang="en-US" sz="2400" b="1" dirty="0">
                <a:latin typeface="Canela Text Bold"/>
                <a:ea typeface="Canela Text Bold"/>
                <a:cs typeface="Canela Text Bold"/>
                <a:sym typeface="Canela Text Bold"/>
              </a:rPr>
              <a:t>lateral sulcus (</a:t>
            </a:r>
            <a:r>
              <a:rPr lang="en-US" sz="2400" b="1" dirty="0" err="1">
                <a:latin typeface="Canela Text Bold"/>
                <a:ea typeface="Canela Text Bold"/>
                <a:cs typeface="Canela Text Bold"/>
                <a:sym typeface="Canela Text Bold"/>
              </a:rPr>
              <a:t>Sylvian</a:t>
            </a:r>
            <a:r>
              <a:rPr lang="en-US" sz="2400" b="1" dirty="0">
                <a:latin typeface="Canela Text Bold"/>
                <a:ea typeface="Canela Text Bold"/>
                <a:cs typeface="Canela Text Bold"/>
                <a:sym typeface="Canela Text Bold"/>
              </a:rPr>
              <a:t> fissure)</a:t>
            </a:r>
            <a:r>
              <a:rPr lang="en-US" sz="2400" b="1" dirty="0"/>
              <a:t>. </a:t>
            </a:r>
          </a:p>
          <a:p>
            <a:pPr>
              <a:lnSpc>
                <a:spcPct val="100000"/>
              </a:lnSpc>
              <a:buSzPct val="100000"/>
              <a:buFont typeface="Arial"/>
              <a:defRPr sz="4000">
                <a:latin typeface="Canela Text Regular"/>
                <a:ea typeface="Canela Text Regular"/>
                <a:cs typeface="Canela Text Regular"/>
                <a:sym typeface="Canela Text Regular"/>
              </a:defRPr>
            </a:pPr>
            <a:r>
              <a:rPr lang="en-US" sz="2400" dirty="0">
                <a:latin typeface="Canela Text Bold"/>
                <a:ea typeface="Canela Text Bold"/>
                <a:cs typeface="Canela Text Bold"/>
                <a:sym typeface="Canela Text Bold"/>
              </a:rPr>
              <a:t>most anterior</a:t>
            </a:r>
            <a:r>
              <a:rPr lang="en-US" sz="2400" dirty="0"/>
              <a:t> rounded part of the frontal lobe is called the </a:t>
            </a:r>
            <a:r>
              <a:rPr lang="en-US" sz="2400" dirty="0">
                <a:latin typeface="Canela Text Bold"/>
                <a:ea typeface="Canela Text Bold"/>
                <a:cs typeface="Canela Text Bold"/>
                <a:sym typeface="Canela Text Bold"/>
              </a:rPr>
              <a:t>frontal pole</a:t>
            </a:r>
          </a:p>
          <a:p>
            <a:pPr>
              <a:lnSpc>
                <a:spcPct val="100000"/>
              </a:lnSpc>
              <a:buSzPct val="100000"/>
              <a:buFont typeface="Arial"/>
              <a:defRPr sz="4000">
                <a:latin typeface="Canela Text Regular"/>
                <a:ea typeface="Canela Text Regular"/>
                <a:cs typeface="Canela Text Regular"/>
                <a:sym typeface="Canela Text Regular"/>
              </a:defRPr>
            </a:pPr>
            <a:r>
              <a:rPr lang="en-US" sz="2400" dirty="0"/>
              <a:t>frontal lobe is covered by the </a:t>
            </a:r>
            <a:r>
              <a:rPr lang="en-US" sz="2400" u="sng" dirty="0">
                <a:latin typeface="Canela Text Bold"/>
                <a:ea typeface="Canela Text Bold"/>
                <a:cs typeface="Canela Text Bold"/>
                <a:sym typeface="Canela Text Bold"/>
              </a:rPr>
              <a:t>frontal cortex</a:t>
            </a:r>
            <a:r>
              <a:rPr lang="en-US" sz="2400" dirty="0"/>
              <a:t>. </a:t>
            </a:r>
          </a:p>
          <a:p>
            <a:pPr marL="838200" lvl="1">
              <a:lnSpc>
                <a:spcPct val="100000"/>
              </a:lnSpc>
              <a:spcBef>
                <a:spcPts val="1000"/>
              </a:spcBef>
              <a:buSzPct val="100000"/>
              <a:buFont typeface="Arial"/>
              <a:defRPr sz="4000">
                <a:latin typeface="Canela Text Regular"/>
                <a:ea typeface="Canela Text Regular"/>
                <a:cs typeface="Canela Text Regular"/>
                <a:sym typeface="Canela Text Regular"/>
              </a:defRPr>
            </a:pPr>
            <a:r>
              <a:rPr lang="en-US" sz="2000" dirty="0"/>
              <a:t>includes the </a:t>
            </a:r>
            <a:r>
              <a:rPr lang="en-US" sz="2000" b="1" dirty="0">
                <a:latin typeface="Canela Text Bold"/>
                <a:ea typeface="Canela Text Bold"/>
                <a:cs typeface="Canela Text Bold"/>
                <a:sym typeface="Canela Text Bold"/>
              </a:rPr>
              <a:t>premotor</a:t>
            </a:r>
            <a:r>
              <a:rPr lang="en-US" sz="2000" b="1" dirty="0"/>
              <a:t> </a:t>
            </a:r>
            <a:r>
              <a:rPr lang="en-US" sz="2000" b="1" dirty="0">
                <a:latin typeface="Canela Text Bold"/>
                <a:ea typeface="Canela Text Bold"/>
                <a:cs typeface="Canela Text Bold"/>
                <a:sym typeface="Canela Text Bold"/>
              </a:rPr>
              <a:t>cortex</a:t>
            </a:r>
            <a:r>
              <a:rPr lang="en-US" sz="2000" dirty="0"/>
              <a:t>, and the </a:t>
            </a:r>
            <a:r>
              <a:rPr lang="en-US" sz="2000" b="1" dirty="0">
                <a:latin typeface="Canela Text Bold"/>
                <a:ea typeface="Canela Text Bold"/>
                <a:cs typeface="Canela Text Bold"/>
                <a:sym typeface="Canela Text Bold"/>
              </a:rPr>
              <a:t>primary motor cortex</a:t>
            </a:r>
            <a:r>
              <a:rPr lang="en-US" sz="2000" dirty="0"/>
              <a:t> – cortical parts of the motor cortex.</a:t>
            </a:r>
          </a:p>
        </p:txBody>
      </p:sp>
      <p:sp>
        <p:nvSpPr>
          <p:cNvPr id="4" name="Footer Placeholder 3"/>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84-121</a:t>
            </a:r>
            <a:endParaRPr lang="en-IN" dirty="0"/>
          </a:p>
        </p:txBody>
      </p:sp>
    </p:spTree>
    <p:extLst>
      <p:ext uri="{BB962C8B-B14F-4D97-AF65-F5344CB8AC3E}">
        <p14:creationId xmlns:p14="http://schemas.microsoft.com/office/powerpoint/2010/main" val="42093739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6364"/>
            <a:ext cx="10515600" cy="5830599"/>
          </a:xfrm>
        </p:spPr>
        <p:txBody>
          <a:bodyPr>
            <a:normAutofit fontScale="92500" lnSpcReduction="10000"/>
          </a:bodyPr>
          <a:lstStyle/>
          <a:p>
            <a:pPr marL="228599" indent="-228599">
              <a:buSzPct val="100000"/>
              <a:buFont typeface="Arial"/>
              <a:defRPr sz="4900">
                <a:latin typeface="Canela Text Regular"/>
                <a:ea typeface="Canela Text Regular"/>
                <a:cs typeface="Canela Text Regular"/>
                <a:sym typeface="Canela Text Regular"/>
              </a:defRPr>
            </a:pPr>
            <a:r>
              <a:rPr lang="en-US" sz="4600" u="sng" dirty="0"/>
              <a:t>Functions:</a:t>
            </a:r>
          </a:p>
          <a:p>
            <a:pPr marL="740833" indent="-740833">
              <a:buSzPct val="100000"/>
              <a:buAutoNum type="arabicPeriod"/>
              <a:defRPr sz="4900">
                <a:latin typeface="Canela Text Regular"/>
                <a:ea typeface="Canela Text Regular"/>
                <a:cs typeface="Canela Text Regular"/>
                <a:sym typeface="Canela Text Regular"/>
              </a:defRPr>
            </a:pPr>
            <a:r>
              <a:rPr lang="en-US" sz="3600" dirty="0"/>
              <a:t>Auditory reception</a:t>
            </a:r>
          </a:p>
          <a:p>
            <a:pPr marL="740833" indent="-740833">
              <a:buSzPct val="100000"/>
              <a:buAutoNum type="arabicPeriod"/>
              <a:defRPr sz="4900">
                <a:latin typeface="Canela Text Regular"/>
                <a:ea typeface="Canela Text Regular"/>
                <a:cs typeface="Canela Text Regular"/>
                <a:sym typeface="Canela Text Regular"/>
              </a:defRPr>
            </a:pPr>
            <a:r>
              <a:rPr lang="en-US" sz="3600" dirty="0"/>
              <a:t>Language comprehension and Naming </a:t>
            </a:r>
          </a:p>
          <a:p>
            <a:pPr marL="740833" indent="-740833">
              <a:buSzPct val="100000"/>
              <a:buAutoNum type="arabicPeriod"/>
              <a:defRPr sz="4900">
                <a:latin typeface="Canela Text Regular"/>
                <a:ea typeface="Canela Text Regular"/>
                <a:cs typeface="Canela Text Regular"/>
                <a:sym typeface="Canela Text Regular"/>
              </a:defRPr>
            </a:pPr>
            <a:r>
              <a:rPr lang="en-US" sz="3600" dirty="0"/>
              <a:t>Sound modulation </a:t>
            </a:r>
          </a:p>
          <a:p>
            <a:pPr marL="740833" indent="-740833">
              <a:buSzPct val="100000"/>
              <a:buAutoNum type="arabicPeriod"/>
              <a:defRPr sz="4900">
                <a:latin typeface="Canela Text Regular"/>
                <a:ea typeface="Canela Text Regular"/>
                <a:cs typeface="Canela Text Regular"/>
                <a:sym typeface="Canela Text Regular"/>
              </a:defRPr>
            </a:pPr>
            <a:r>
              <a:rPr lang="en-US" sz="3600" dirty="0"/>
              <a:t>Perception of music </a:t>
            </a:r>
          </a:p>
          <a:p>
            <a:pPr marL="740833" indent="-740833">
              <a:buSzPct val="100000"/>
              <a:buAutoNum type="arabicPeriod"/>
              <a:defRPr sz="4900">
                <a:latin typeface="Canela Text Regular"/>
                <a:ea typeface="Canela Text Regular"/>
                <a:cs typeface="Canela Text Regular"/>
                <a:sym typeface="Canela Text Regular"/>
              </a:defRPr>
            </a:pPr>
            <a:r>
              <a:rPr lang="en-US" sz="3600" dirty="0"/>
              <a:t>Memory storage and long term potentiation</a:t>
            </a:r>
          </a:p>
          <a:p>
            <a:pPr marL="740833" indent="-740833">
              <a:buSzPct val="100000"/>
              <a:buAutoNum type="arabicPeriod"/>
              <a:defRPr sz="4900">
                <a:latin typeface="Canela Text Regular"/>
                <a:ea typeface="Canela Text Regular"/>
                <a:cs typeface="Canela Text Regular"/>
                <a:sym typeface="Canela Text Regular"/>
              </a:defRPr>
            </a:pPr>
            <a:r>
              <a:rPr lang="en-US" sz="3600" dirty="0"/>
              <a:t>Learning of higher order visual tasks and auditory patterns</a:t>
            </a:r>
          </a:p>
          <a:p>
            <a:pPr marL="740833" indent="-740833">
              <a:buSzPct val="100000"/>
              <a:buAutoNum type="arabicPeriod"/>
              <a:defRPr sz="4900">
                <a:latin typeface="Canela Text Regular"/>
                <a:ea typeface="Canela Text Regular"/>
                <a:cs typeface="Canela Text Regular"/>
                <a:sym typeface="Canela Text Regular"/>
              </a:defRPr>
            </a:pPr>
            <a:r>
              <a:rPr lang="en-US" sz="3600" dirty="0"/>
              <a:t>Emotion </a:t>
            </a:r>
          </a:p>
          <a:p>
            <a:pPr marL="740833" indent="-740833">
              <a:buSzPct val="100000"/>
              <a:buAutoNum type="arabicPeriod"/>
              <a:defRPr sz="4900">
                <a:latin typeface="Canela Text Regular"/>
                <a:ea typeface="Canela Text Regular"/>
                <a:cs typeface="Canela Text Regular"/>
                <a:sym typeface="Canela Text Regular"/>
              </a:defRPr>
            </a:pPr>
            <a:r>
              <a:rPr lang="en-US" sz="3600" dirty="0"/>
              <a:t>Motivation </a:t>
            </a:r>
          </a:p>
          <a:p>
            <a:pPr marL="740833" indent="-740833">
              <a:buSzPct val="100000"/>
              <a:buAutoNum type="arabicPeriod"/>
              <a:defRPr sz="4900">
                <a:latin typeface="Canela Text Regular"/>
                <a:ea typeface="Canela Text Regular"/>
                <a:cs typeface="Canela Text Regular"/>
                <a:sym typeface="Canela Text Regular"/>
              </a:defRPr>
            </a:pPr>
            <a:r>
              <a:rPr lang="en-US" sz="3600" dirty="0"/>
              <a:t>Personality (temporal lobe personality)</a:t>
            </a:r>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59-88</a:t>
            </a:r>
            <a:endParaRPr lang="en-IN" dirty="0"/>
          </a:p>
        </p:txBody>
      </p:sp>
    </p:spTree>
    <p:extLst>
      <p:ext uri="{BB962C8B-B14F-4D97-AF65-F5344CB8AC3E}">
        <p14:creationId xmlns:p14="http://schemas.microsoft.com/office/powerpoint/2010/main" val="36590843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5055"/>
          </a:xfrm>
        </p:spPr>
        <p:txBody>
          <a:bodyPr/>
          <a:lstStyle/>
          <a:p>
            <a:r>
              <a:rPr lang="en-US" dirty="0"/>
              <a:t>Principal symptoms of Temporal lobe damage </a:t>
            </a:r>
            <a:endParaRPr lang="en-IN" dirty="0"/>
          </a:p>
        </p:txBody>
      </p:sp>
      <p:sp>
        <p:nvSpPr>
          <p:cNvPr id="3" name="Content Placeholder 2"/>
          <p:cNvSpPr>
            <a:spLocks noGrp="1"/>
          </p:cNvSpPr>
          <p:nvPr>
            <p:ph idx="1"/>
          </p:nvPr>
        </p:nvSpPr>
        <p:spPr>
          <a:xfrm>
            <a:off x="838200" y="1440180"/>
            <a:ext cx="10515600" cy="4736783"/>
          </a:xfrm>
        </p:spPr>
        <p:txBody>
          <a:bodyPr/>
          <a:lstStyle/>
          <a:p>
            <a:r>
              <a:rPr lang="en-US" dirty="0"/>
              <a:t>Disturbance of auditory sensation and perception </a:t>
            </a:r>
          </a:p>
          <a:p>
            <a:r>
              <a:rPr lang="en-US" dirty="0"/>
              <a:t>Disturbance of selective attention of auditory and visual input</a:t>
            </a:r>
          </a:p>
          <a:p>
            <a:r>
              <a:rPr lang="en-US" dirty="0"/>
              <a:t>Disorders of music perception</a:t>
            </a:r>
          </a:p>
          <a:p>
            <a:r>
              <a:rPr lang="en-US" dirty="0"/>
              <a:t>Disorders of visual perception </a:t>
            </a:r>
          </a:p>
          <a:p>
            <a:r>
              <a:rPr lang="en-US" dirty="0"/>
              <a:t>Impaired organization and categorization of verbal material </a:t>
            </a:r>
          </a:p>
          <a:p>
            <a:r>
              <a:rPr lang="en-US" dirty="0"/>
              <a:t>Disturbance of language comprehension </a:t>
            </a:r>
          </a:p>
          <a:p>
            <a:r>
              <a:rPr lang="en-US" dirty="0"/>
              <a:t>Impaired long term memory </a:t>
            </a:r>
          </a:p>
          <a:p>
            <a:r>
              <a:rPr lang="en-US" dirty="0"/>
              <a:t>Altered personality and affective </a:t>
            </a:r>
            <a:r>
              <a:rPr lang="en-US" dirty="0" err="1"/>
              <a:t>behaviour</a:t>
            </a:r>
            <a:r>
              <a:rPr lang="en-US" dirty="0"/>
              <a:t> </a:t>
            </a:r>
          </a:p>
          <a:p>
            <a:r>
              <a:rPr lang="en-US" dirty="0"/>
              <a:t>Altered Sexual </a:t>
            </a:r>
            <a:r>
              <a:rPr lang="en-US" dirty="0" err="1"/>
              <a:t>behaviour</a:t>
            </a:r>
            <a:endParaRPr lang="en-US" dirty="0"/>
          </a:p>
          <a:p>
            <a:endParaRPr lang="en-IN" dirty="0"/>
          </a:p>
        </p:txBody>
      </p:sp>
      <p:sp>
        <p:nvSpPr>
          <p:cNvPr id="4" name="Footer Placeholder 3"/>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59-88</a:t>
            </a:r>
            <a:endParaRPr lang="en-IN" dirty="0"/>
          </a:p>
        </p:txBody>
      </p:sp>
    </p:spTree>
    <p:extLst>
      <p:ext uri="{BB962C8B-B14F-4D97-AF65-F5344CB8AC3E}">
        <p14:creationId xmlns:p14="http://schemas.microsoft.com/office/powerpoint/2010/main" val="21334342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Temporal Lobe </a:t>
            </a:r>
            <a:endParaRPr lang="en-IN" dirty="0"/>
          </a:p>
        </p:txBody>
      </p:sp>
      <p:pic>
        <p:nvPicPr>
          <p:cNvPr id="4" name="Content Placeholder 3"/>
          <p:cNvPicPr>
            <a:picLocks noGrp="1" noChangeAspect="1"/>
          </p:cNvPicPr>
          <p:nvPr>
            <p:ph idx="1"/>
          </p:nvPr>
        </p:nvPicPr>
        <p:blipFill>
          <a:blip r:embed="rId2"/>
          <a:stretch>
            <a:fillRect/>
          </a:stretch>
        </p:blipFill>
        <p:spPr>
          <a:xfrm>
            <a:off x="1011382" y="1690688"/>
            <a:ext cx="9961418" cy="4710112"/>
          </a:xfrm>
          <a:prstGeom prst="rect">
            <a:avLst/>
          </a:prstGeom>
        </p:spPr>
      </p:pic>
      <p:sp>
        <p:nvSpPr>
          <p:cNvPr id="3" name="Footer Placeholder 2"/>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59-88</a:t>
            </a:r>
            <a:endParaRPr lang="en-IN" dirty="0"/>
          </a:p>
        </p:txBody>
      </p:sp>
    </p:spTree>
    <p:extLst>
      <p:ext uri="{BB962C8B-B14F-4D97-AF65-F5344CB8AC3E}">
        <p14:creationId xmlns:p14="http://schemas.microsoft.com/office/powerpoint/2010/main" val="40366038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7895"/>
          </a:xfrm>
        </p:spPr>
        <p:txBody>
          <a:bodyPr/>
          <a:lstStyle/>
          <a:p>
            <a:r>
              <a:rPr lang="en-US" dirty="0"/>
              <a:t>Assessment of the Temporal Lobe </a:t>
            </a:r>
            <a:endParaRPr lang="en-IN" dirty="0"/>
          </a:p>
        </p:txBody>
      </p:sp>
      <p:sp>
        <p:nvSpPr>
          <p:cNvPr id="3" name="Content Placeholder 2"/>
          <p:cNvSpPr>
            <a:spLocks noGrp="1"/>
          </p:cNvSpPr>
          <p:nvPr>
            <p:ph idx="1"/>
          </p:nvPr>
        </p:nvSpPr>
        <p:spPr>
          <a:xfrm>
            <a:off x="838200" y="1303020"/>
            <a:ext cx="10515600" cy="4873943"/>
          </a:xfrm>
        </p:spPr>
        <p:txBody>
          <a:bodyPr/>
          <a:lstStyle/>
          <a:p>
            <a:r>
              <a:rPr lang="en-US" b="1" dirty="0"/>
              <a:t>McGill Picture Anomaly Test </a:t>
            </a:r>
            <a:r>
              <a:rPr lang="en-US" dirty="0"/>
              <a:t>: It’s a non-verbal test and requires the subject to simply point out the aspect of the photo or drawing that is out of place. </a:t>
            </a:r>
          </a:p>
          <a:p>
            <a:r>
              <a:rPr lang="en-US" b="1" dirty="0"/>
              <a:t>Rey Complex Figure Test </a:t>
            </a:r>
            <a:r>
              <a:rPr lang="en-US" dirty="0"/>
              <a:t>: In this, the examinees are asked to reproduce a complicated line drawing, first by copying it freehand (recognition) and then drawing from memory (recall). </a:t>
            </a:r>
          </a:p>
          <a:p>
            <a:r>
              <a:rPr lang="en-US" b="1" dirty="0"/>
              <a:t>Token Test </a:t>
            </a:r>
            <a:r>
              <a:rPr lang="en-US" dirty="0"/>
              <a:t>: This is a test for verbal comprehension. It consists of tokens which differ in color, shape and sizes. The examinee has to follow verbal instructions which increase in complexity. </a:t>
            </a:r>
            <a:endParaRPr lang="en-IN" dirty="0"/>
          </a:p>
        </p:txBody>
      </p:sp>
      <p:sp>
        <p:nvSpPr>
          <p:cNvPr id="4" name="Footer Placeholder 3"/>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59-88</a:t>
            </a:r>
            <a:endParaRPr lang="en-IN" dirty="0"/>
          </a:p>
        </p:txBody>
      </p:sp>
    </p:spTree>
    <p:extLst>
      <p:ext uri="{BB962C8B-B14F-4D97-AF65-F5344CB8AC3E}">
        <p14:creationId xmlns:p14="http://schemas.microsoft.com/office/powerpoint/2010/main" val="11857223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lstStyle/>
          <a:p>
            <a:r>
              <a:rPr lang="en-US" b="1" dirty="0"/>
              <a:t>Rey Complex Figure Test</a:t>
            </a:r>
            <a:endParaRPr lang="en-IN" b="1" dirty="0"/>
          </a:p>
        </p:txBody>
      </p:sp>
      <p:pic>
        <p:nvPicPr>
          <p:cNvPr id="4" name="Content Placeholder 3"/>
          <p:cNvPicPr>
            <a:picLocks noGrp="1" noChangeAspect="1"/>
          </p:cNvPicPr>
          <p:nvPr>
            <p:ph idx="1"/>
          </p:nvPr>
        </p:nvPicPr>
        <p:blipFill>
          <a:blip r:embed="rId2"/>
          <a:stretch>
            <a:fillRect/>
          </a:stretch>
        </p:blipFill>
        <p:spPr>
          <a:xfrm>
            <a:off x="1028700" y="1280160"/>
            <a:ext cx="10325100" cy="5212080"/>
          </a:xfrm>
          <a:prstGeom prst="rect">
            <a:avLst/>
          </a:prstGeom>
        </p:spPr>
      </p:pic>
      <p:sp>
        <p:nvSpPr>
          <p:cNvPr id="3" name="Footer Placeholder 2"/>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17250854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4340"/>
            <a:ext cx="10515600" cy="5742623"/>
          </a:xfrm>
        </p:spPr>
        <p:txBody>
          <a:bodyPr/>
          <a:lstStyle/>
          <a:p>
            <a:pPr marL="0" indent="0">
              <a:buNone/>
            </a:pPr>
            <a:r>
              <a:rPr lang="en-US" b="1" dirty="0"/>
              <a:t>Dichotic Listening Task : </a:t>
            </a:r>
          </a:p>
          <a:p>
            <a:endParaRPr lang="en-US" dirty="0"/>
          </a:p>
          <a:p>
            <a:pPr marL="0" indent="0">
              <a:buNone/>
            </a:pPr>
            <a:endParaRPr lang="en-IN" dirty="0"/>
          </a:p>
        </p:txBody>
      </p:sp>
      <p:pic>
        <p:nvPicPr>
          <p:cNvPr id="4" name="Picture 3"/>
          <p:cNvPicPr>
            <a:picLocks noChangeAspect="1"/>
          </p:cNvPicPr>
          <p:nvPr/>
        </p:nvPicPr>
        <p:blipFill>
          <a:blip r:embed="rId2"/>
          <a:stretch>
            <a:fillRect/>
          </a:stretch>
        </p:blipFill>
        <p:spPr>
          <a:xfrm>
            <a:off x="2026920" y="937260"/>
            <a:ext cx="8138160" cy="5692140"/>
          </a:xfrm>
          <a:prstGeom prst="rect">
            <a:avLst/>
          </a:prstGeom>
        </p:spPr>
      </p:pic>
      <p:sp>
        <p:nvSpPr>
          <p:cNvPr id="2" name="Footer Placeholder 1"/>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23017587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1480"/>
            <a:ext cx="10515600" cy="5765483"/>
          </a:xfrm>
        </p:spPr>
        <p:txBody>
          <a:bodyPr>
            <a:normAutofit fontScale="92500" lnSpcReduction="10000"/>
          </a:bodyPr>
          <a:lstStyle/>
          <a:p>
            <a:pPr marL="0" indent="0">
              <a:buNone/>
            </a:pPr>
            <a:r>
              <a:rPr lang="en-US" b="1" dirty="0"/>
              <a:t>Revised Wechsler Memory Scale : </a:t>
            </a:r>
          </a:p>
          <a:p>
            <a:pPr marL="0" indent="0">
              <a:buNone/>
            </a:pPr>
            <a:r>
              <a:rPr lang="en-US" dirty="0"/>
              <a:t>It consists of 7 subtests – </a:t>
            </a:r>
          </a:p>
          <a:p>
            <a:pPr marL="514350" indent="-514350">
              <a:buAutoNum type="alphaLcParenR"/>
            </a:pPr>
            <a:r>
              <a:rPr lang="en-US" dirty="0"/>
              <a:t>Spatial Addition</a:t>
            </a:r>
          </a:p>
          <a:p>
            <a:pPr marL="514350" indent="-514350">
              <a:buAutoNum type="alphaLcParenR"/>
            </a:pPr>
            <a:r>
              <a:rPr lang="en-US" dirty="0"/>
              <a:t>Symbol Span </a:t>
            </a:r>
          </a:p>
          <a:p>
            <a:pPr marL="514350" indent="-514350">
              <a:buAutoNum type="alphaLcParenR"/>
            </a:pPr>
            <a:r>
              <a:rPr lang="en-US" dirty="0"/>
              <a:t>Design Memory </a:t>
            </a:r>
          </a:p>
          <a:p>
            <a:pPr marL="514350" indent="-514350">
              <a:buAutoNum type="alphaLcParenR"/>
            </a:pPr>
            <a:r>
              <a:rPr lang="en-US" dirty="0"/>
              <a:t>General Cognitive Screener</a:t>
            </a:r>
          </a:p>
          <a:p>
            <a:pPr marL="514350" indent="-514350">
              <a:buAutoNum type="alphaLcParenR"/>
            </a:pPr>
            <a:r>
              <a:rPr lang="en-US" dirty="0"/>
              <a:t>Logical Memory (I &amp; II)</a:t>
            </a:r>
          </a:p>
          <a:p>
            <a:pPr marL="514350" indent="-514350">
              <a:buAutoNum type="alphaLcParenR"/>
            </a:pPr>
            <a:r>
              <a:rPr lang="en-US" dirty="0"/>
              <a:t>Verbal Paired Associates (I &amp; II)</a:t>
            </a:r>
          </a:p>
          <a:p>
            <a:pPr marL="514350" indent="-514350">
              <a:buAutoNum type="alphaLcParenR"/>
            </a:pPr>
            <a:r>
              <a:rPr lang="en-US" dirty="0"/>
              <a:t>Visual Reproduction (I &amp; II)</a:t>
            </a:r>
            <a:r>
              <a:rPr lang="en-IN" dirty="0"/>
              <a:t> </a:t>
            </a:r>
          </a:p>
          <a:p>
            <a:pPr marL="0" indent="0">
              <a:buNone/>
            </a:pPr>
            <a:endParaRPr lang="en-US" dirty="0"/>
          </a:p>
          <a:p>
            <a:pPr marL="0" indent="0">
              <a:buNone/>
            </a:pPr>
            <a:r>
              <a:rPr lang="en-US" dirty="0"/>
              <a:t>A person’s performance is reported as five Index Scores – Auditory Memory, Visual Memory, Visual Working Memory, Immediate Memory and Delayed Memory.</a:t>
            </a:r>
            <a:endParaRPr lang="en-IN" dirty="0"/>
          </a:p>
        </p:txBody>
      </p:sp>
      <p:sp>
        <p:nvSpPr>
          <p:cNvPr id="2" name="Footer Placeholder 1"/>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59-88</a:t>
            </a:r>
            <a:endParaRPr lang="en-IN" dirty="0"/>
          </a:p>
        </p:txBody>
      </p:sp>
    </p:spTree>
    <p:extLst>
      <p:ext uri="{BB962C8B-B14F-4D97-AF65-F5344CB8AC3E}">
        <p14:creationId xmlns:p14="http://schemas.microsoft.com/office/powerpoint/2010/main" val="38229920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5015"/>
          </a:xfrm>
        </p:spPr>
        <p:txBody>
          <a:bodyPr>
            <a:normAutofit fontScale="90000"/>
          </a:bodyPr>
          <a:lstStyle/>
          <a:p>
            <a:r>
              <a:rPr lang="en-US" dirty="0"/>
              <a:t>Clinical Implications </a:t>
            </a:r>
            <a:br>
              <a:rPr lang="en-IN" dirty="0"/>
            </a:br>
            <a:endParaRPr lang="en-IN" dirty="0"/>
          </a:p>
        </p:txBody>
      </p:sp>
      <p:sp>
        <p:nvSpPr>
          <p:cNvPr id="4" name="Content Placeholder 3"/>
          <p:cNvSpPr>
            <a:spLocks noGrp="1"/>
          </p:cNvSpPr>
          <p:nvPr>
            <p:ph idx="1"/>
          </p:nvPr>
        </p:nvSpPr>
        <p:spPr>
          <a:xfrm>
            <a:off x="838200" y="1120140"/>
            <a:ext cx="10515600" cy="5372100"/>
          </a:xfrm>
        </p:spPr>
        <p:txBody>
          <a:bodyPr>
            <a:normAutofit lnSpcReduction="10000"/>
          </a:bodyPr>
          <a:lstStyle/>
          <a:p>
            <a:r>
              <a:rPr lang="en-US" dirty="0"/>
              <a:t>Damage to Superior Temporal </a:t>
            </a:r>
            <a:r>
              <a:rPr lang="en-US" dirty="0" err="1"/>
              <a:t>Gyrus</a:t>
            </a:r>
            <a:r>
              <a:rPr lang="en-US" dirty="0"/>
              <a:t> will lead to - </a:t>
            </a:r>
          </a:p>
          <a:p>
            <a:pPr>
              <a:buFont typeface="Wingdings" panose="05000000000000000000" pitchFamily="2" charset="2"/>
              <a:buChar char="q"/>
            </a:pPr>
            <a:r>
              <a:rPr lang="en-US" b="1" dirty="0"/>
              <a:t>Dominant Lobe Lesion</a:t>
            </a:r>
            <a:r>
              <a:rPr lang="en-US" dirty="0"/>
              <a:t>:</a:t>
            </a:r>
          </a:p>
          <a:p>
            <a:pPr marL="514350" indent="-514350">
              <a:buAutoNum type="alphaLcParenR"/>
            </a:pPr>
            <a:r>
              <a:rPr lang="en-US" dirty="0"/>
              <a:t>Wernicke’s Aphasia</a:t>
            </a:r>
          </a:p>
          <a:p>
            <a:pPr marL="514350" indent="-514350">
              <a:buAutoNum type="alphaLcParenR"/>
            </a:pPr>
            <a:r>
              <a:rPr lang="en-US" dirty="0"/>
              <a:t>Memory dysfunction</a:t>
            </a:r>
          </a:p>
          <a:p>
            <a:pPr>
              <a:buFont typeface="Wingdings" panose="05000000000000000000" pitchFamily="2" charset="2"/>
              <a:buChar char="q"/>
            </a:pPr>
            <a:r>
              <a:rPr lang="en-US" b="1" dirty="0"/>
              <a:t>Non-dominant Lobe Lesion </a:t>
            </a:r>
            <a:r>
              <a:rPr lang="en-US" dirty="0"/>
              <a:t>: </a:t>
            </a:r>
          </a:p>
          <a:p>
            <a:pPr marL="514350" indent="-514350">
              <a:buAutoNum type="alphaLcParenR"/>
            </a:pPr>
            <a:r>
              <a:rPr lang="en-US" dirty="0" err="1"/>
              <a:t>Agnosia</a:t>
            </a:r>
            <a:r>
              <a:rPr lang="en-US" dirty="0"/>
              <a:t> for sounds</a:t>
            </a:r>
          </a:p>
          <a:p>
            <a:pPr marL="514350" indent="-514350">
              <a:buAutoNum type="alphaLcParenR"/>
            </a:pPr>
            <a:r>
              <a:rPr lang="en-US" dirty="0" err="1"/>
              <a:t>Dysprosody</a:t>
            </a:r>
            <a:r>
              <a:rPr lang="en-US" dirty="0"/>
              <a:t> – Disturbed emotional and affective components of language or body language </a:t>
            </a:r>
          </a:p>
          <a:p>
            <a:pPr marL="0" indent="0">
              <a:buNone/>
            </a:pPr>
            <a:endParaRPr lang="en-US" dirty="0"/>
          </a:p>
          <a:p>
            <a:r>
              <a:rPr lang="en-US" dirty="0"/>
              <a:t>Damage to Inferior Temporal </a:t>
            </a:r>
            <a:r>
              <a:rPr lang="en-US" dirty="0" err="1"/>
              <a:t>Gyrus</a:t>
            </a:r>
            <a:r>
              <a:rPr lang="en-US" dirty="0"/>
              <a:t> will lead to – </a:t>
            </a:r>
          </a:p>
          <a:p>
            <a:pPr marL="0" indent="0">
              <a:buNone/>
            </a:pPr>
            <a:r>
              <a:rPr lang="en-US" dirty="0"/>
              <a:t>a) Inability to recognize faces (Prosopagnosia)</a:t>
            </a:r>
          </a:p>
          <a:p>
            <a:endParaRPr lang="en-IN" dirty="0"/>
          </a:p>
          <a:p>
            <a:pPr marL="0" indent="0">
              <a:buNone/>
            </a:pPr>
            <a:endParaRPr lang="en-IN" dirty="0"/>
          </a:p>
        </p:txBody>
      </p:sp>
      <p:sp>
        <p:nvSpPr>
          <p:cNvPr id="3" name="Footer Placeholder 2"/>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59-88</a:t>
            </a:r>
            <a:endParaRPr lang="en-IN" dirty="0"/>
          </a:p>
        </p:txBody>
      </p:sp>
    </p:spTree>
    <p:extLst>
      <p:ext uri="{BB962C8B-B14F-4D97-AF65-F5344CB8AC3E}">
        <p14:creationId xmlns:p14="http://schemas.microsoft.com/office/powerpoint/2010/main" val="984822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Gestaut</a:t>
            </a:r>
            <a:r>
              <a:rPr lang="en-US" b="1" dirty="0"/>
              <a:t>- </a:t>
            </a:r>
            <a:r>
              <a:rPr lang="en-US" b="1" dirty="0" err="1"/>
              <a:t>Geschwind</a:t>
            </a:r>
            <a:r>
              <a:rPr lang="en-US" b="1" dirty="0"/>
              <a:t> Syndrome/ Temporal Lobe Personality</a:t>
            </a:r>
            <a:endParaRPr lang="en-IN" b="1" dirty="0"/>
          </a:p>
        </p:txBody>
      </p:sp>
      <p:sp>
        <p:nvSpPr>
          <p:cNvPr id="3" name="Content Placeholder 2"/>
          <p:cNvSpPr>
            <a:spLocks noGrp="1"/>
          </p:cNvSpPr>
          <p:nvPr>
            <p:ph idx="1"/>
          </p:nvPr>
        </p:nvSpPr>
        <p:spPr/>
        <p:txBody>
          <a:bodyPr>
            <a:normAutofit fontScale="92500" lnSpcReduction="10000"/>
          </a:bodyPr>
          <a:lstStyle/>
          <a:p>
            <a:r>
              <a:rPr lang="en-US" dirty="0" err="1"/>
              <a:t>Hypergraphia</a:t>
            </a:r>
            <a:r>
              <a:rPr lang="en-US" dirty="0"/>
              <a:t> –  personality that overemphasizes in writing their trivial and petty details of life</a:t>
            </a:r>
          </a:p>
          <a:p>
            <a:r>
              <a:rPr lang="en-US" dirty="0"/>
              <a:t>Hyper-religiosity</a:t>
            </a:r>
          </a:p>
          <a:p>
            <a:r>
              <a:rPr lang="en-US" dirty="0"/>
              <a:t>Pedantic Speech – an overly formal speaking style inappropriate to the </a:t>
            </a:r>
            <a:r>
              <a:rPr lang="en-US" dirty="0" err="1"/>
              <a:t>converstional</a:t>
            </a:r>
            <a:r>
              <a:rPr lang="en-US" dirty="0"/>
              <a:t> setting</a:t>
            </a:r>
          </a:p>
          <a:p>
            <a:r>
              <a:rPr lang="en-US" dirty="0"/>
              <a:t>Egocentricity – preoccupation with one’s own internal world </a:t>
            </a:r>
          </a:p>
          <a:p>
            <a:r>
              <a:rPr lang="en-US" dirty="0"/>
              <a:t>Perseveration and Circumstantiality</a:t>
            </a:r>
          </a:p>
          <a:p>
            <a:r>
              <a:rPr lang="en-US" dirty="0"/>
              <a:t>Altered Sexuality – hypo&gt;hyper</a:t>
            </a:r>
          </a:p>
          <a:p>
            <a:r>
              <a:rPr lang="en-US" dirty="0"/>
              <a:t>Paranoia</a:t>
            </a:r>
          </a:p>
          <a:p>
            <a:r>
              <a:rPr lang="en-US" dirty="0"/>
              <a:t>Prone to Aggression - </a:t>
            </a:r>
            <a:endParaRPr lang="en-IN" dirty="0"/>
          </a:p>
        </p:txBody>
      </p:sp>
      <p:sp>
        <p:nvSpPr>
          <p:cNvPr id="4" name="Footer Placeholder 3"/>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59-88</a:t>
            </a:r>
            <a:endParaRPr lang="en-IN" dirty="0"/>
          </a:p>
        </p:txBody>
      </p:sp>
    </p:spTree>
    <p:extLst>
      <p:ext uri="{BB962C8B-B14F-4D97-AF65-F5344CB8AC3E}">
        <p14:creationId xmlns:p14="http://schemas.microsoft.com/office/powerpoint/2010/main" val="21441450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481" y="67945"/>
            <a:ext cx="10515600" cy="1006475"/>
          </a:xfrm>
        </p:spPr>
        <p:txBody>
          <a:bodyPr/>
          <a:lstStyle/>
          <a:p>
            <a:r>
              <a:rPr lang="en-US" b="1" dirty="0"/>
              <a:t>Temporal Lobe Epilepsy </a:t>
            </a:r>
            <a:endParaRPr lang="en-IN" b="1" dirty="0"/>
          </a:p>
        </p:txBody>
      </p:sp>
      <p:sp>
        <p:nvSpPr>
          <p:cNvPr id="3" name="Content Placeholder 2"/>
          <p:cNvSpPr>
            <a:spLocks noGrp="1"/>
          </p:cNvSpPr>
          <p:nvPr>
            <p:ph idx="1"/>
          </p:nvPr>
        </p:nvSpPr>
        <p:spPr>
          <a:xfrm>
            <a:off x="228600" y="1074420"/>
            <a:ext cx="11727180" cy="5783580"/>
          </a:xfrm>
        </p:spPr>
        <p:txBody>
          <a:bodyPr>
            <a:normAutofit fontScale="85000" lnSpcReduction="20000"/>
          </a:bodyPr>
          <a:lstStyle/>
          <a:p>
            <a:r>
              <a:rPr lang="en-US" dirty="0"/>
              <a:t>Seizure originates from the </a:t>
            </a:r>
            <a:r>
              <a:rPr lang="en-US" dirty="0" err="1"/>
              <a:t>anteromedial</a:t>
            </a:r>
            <a:r>
              <a:rPr lang="en-US" dirty="0"/>
              <a:t> aspect of temporal lobe</a:t>
            </a:r>
          </a:p>
          <a:p>
            <a:r>
              <a:rPr lang="en-US" dirty="0"/>
              <a:t>Begins in late childhood/early adulthood</a:t>
            </a:r>
          </a:p>
          <a:p>
            <a:r>
              <a:rPr lang="en-US" dirty="0"/>
              <a:t>Complex partial/psychomotor seizure which present as automations, illusions, hallucinations and </a:t>
            </a:r>
            <a:r>
              <a:rPr lang="en-US" dirty="0" err="1"/>
              <a:t>pilomotor</a:t>
            </a:r>
            <a:r>
              <a:rPr lang="en-US" dirty="0"/>
              <a:t> erections</a:t>
            </a:r>
          </a:p>
          <a:p>
            <a:r>
              <a:rPr lang="en-US" dirty="0"/>
              <a:t>Sometimes even </a:t>
            </a:r>
            <a:r>
              <a:rPr lang="en-US" dirty="0" err="1"/>
              <a:t>Uncus</a:t>
            </a:r>
            <a:r>
              <a:rPr lang="en-US" dirty="0"/>
              <a:t> is involved so also k/a </a:t>
            </a:r>
            <a:r>
              <a:rPr lang="en-US" dirty="0" err="1"/>
              <a:t>Uncinate</a:t>
            </a:r>
            <a:r>
              <a:rPr lang="en-US" dirty="0"/>
              <a:t> fits which involve olfactory hallucinations</a:t>
            </a:r>
          </a:p>
          <a:p>
            <a:r>
              <a:rPr lang="en-US" dirty="0"/>
              <a:t>Causes – Hippocampal sclerosis, cavernous </a:t>
            </a:r>
            <a:r>
              <a:rPr lang="en-US" dirty="0" err="1"/>
              <a:t>angiomas</a:t>
            </a:r>
            <a:r>
              <a:rPr lang="en-US" dirty="0"/>
              <a:t>, </a:t>
            </a:r>
            <a:r>
              <a:rPr lang="en-US" dirty="0" err="1"/>
              <a:t>gliomas</a:t>
            </a:r>
            <a:r>
              <a:rPr lang="en-US" dirty="0"/>
              <a:t>, head injury, alcohol withdrawal</a:t>
            </a:r>
          </a:p>
          <a:p>
            <a:r>
              <a:rPr lang="en-US" dirty="0"/>
              <a:t>C/f – A/s with most complex auras which can mimic s/s of psychiatric d/o, visual hallucination with image distortion, simple and complex seizures, starts as conspicuous motionless stare with relatively prolonged automations continuously for &gt; 2 </a:t>
            </a:r>
            <a:r>
              <a:rPr lang="en-US" dirty="0" err="1"/>
              <a:t>mins</a:t>
            </a:r>
            <a:r>
              <a:rPr lang="en-US" dirty="0"/>
              <a:t> </a:t>
            </a:r>
          </a:p>
          <a:p>
            <a:r>
              <a:rPr lang="en-US" dirty="0"/>
              <a:t>Déjà vu, </a:t>
            </a:r>
            <a:r>
              <a:rPr lang="en-US" dirty="0" err="1"/>
              <a:t>Jamais</a:t>
            </a:r>
            <a:r>
              <a:rPr lang="en-US" dirty="0"/>
              <a:t> Vu, Deja </a:t>
            </a:r>
            <a:r>
              <a:rPr lang="en-US" dirty="0" err="1"/>
              <a:t>Pansee</a:t>
            </a:r>
            <a:r>
              <a:rPr lang="en-US" dirty="0"/>
              <a:t>/Deja </a:t>
            </a:r>
            <a:r>
              <a:rPr lang="en-US" dirty="0" err="1"/>
              <a:t>Vacu</a:t>
            </a:r>
            <a:r>
              <a:rPr lang="en-US" dirty="0"/>
              <a:t>, Experiential Hallucinations </a:t>
            </a:r>
          </a:p>
          <a:p>
            <a:r>
              <a:rPr lang="en-US" dirty="0" err="1"/>
              <a:t>Sequale</a:t>
            </a:r>
            <a:r>
              <a:rPr lang="en-US" dirty="0"/>
              <a:t> – a) Post-</a:t>
            </a:r>
            <a:r>
              <a:rPr lang="en-US" dirty="0" err="1"/>
              <a:t>ictal</a:t>
            </a:r>
            <a:r>
              <a:rPr lang="en-US" dirty="0"/>
              <a:t> Psychosis – it has mixed affective and psychotic features with agitation but is self-limiting. </a:t>
            </a:r>
          </a:p>
          <a:p>
            <a:pPr marL="0" indent="0">
              <a:buNone/>
            </a:pPr>
            <a:r>
              <a:rPr lang="en-US" dirty="0"/>
              <a:t>b) Inter-</a:t>
            </a:r>
            <a:r>
              <a:rPr lang="en-US" dirty="0" err="1"/>
              <a:t>ictal</a:t>
            </a:r>
            <a:r>
              <a:rPr lang="en-US" dirty="0"/>
              <a:t> Psychosis – it has features of depression, anxiety and suicide. In some rare cases, schizophrenia like psychosis and temporal lobe personality can occur. </a:t>
            </a:r>
            <a:endParaRPr lang="en-IN" dirty="0"/>
          </a:p>
        </p:txBody>
      </p:sp>
      <p:sp>
        <p:nvSpPr>
          <p:cNvPr id="4" name="Footer Placeholder 3"/>
          <p:cNvSpPr>
            <a:spLocks noGrp="1"/>
          </p:cNvSpPr>
          <p:nvPr>
            <p:ph type="ftr" sz="quarter" idx="11"/>
          </p:nvPr>
        </p:nvSpPr>
        <p:spPr/>
        <p:txBody>
          <a:bodyPr/>
          <a:lstStyle/>
          <a:p>
            <a:r>
              <a:rPr lang="en-US" dirty="0"/>
              <a:t>Brain and </a:t>
            </a:r>
            <a:r>
              <a:rPr lang="en-US" dirty="0" err="1"/>
              <a:t>Behaviour</a:t>
            </a:r>
            <a:r>
              <a:rPr lang="en-US" dirty="0"/>
              <a:t>, David Clark, Nash </a:t>
            </a:r>
            <a:r>
              <a:rPr lang="en-US" dirty="0" err="1"/>
              <a:t>Boutons</a:t>
            </a:r>
            <a:r>
              <a:rPr lang="en-US" dirty="0"/>
              <a:t>, Mario Mendez 3rd edition, </a:t>
            </a:r>
            <a:r>
              <a:rPr lang="en-US" dirty="0" err="1"/>
              <a:t>Pg</a:t>
            </a:r>
            <a:r>
              <a:rPr lang="en-US" dirty="0"/>
              <a:t> 59-88</a:t>
            </a:r>
            <a:endParaRPr lang="en-IN" dirty="0"/>
          </a:p>
        </p:txBody>
      </p:sp>
    </p:spTree>
    <p:extLst>
      <p:ext uri="{BB962C8B-B14F-4D97-AF65-F5344CB8AC3E}">
        <p14:creationId xmlns:p14="http://schemas.microsoft.com/office/powerpoint/2010/main" val="4287219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9594</Words>
  <Application>Microsoft Office PowerPoint</Application>
  <PresentationFormat>Widescreen</PresentationFormat>
  <Paragraphs>879</Paragraphs>
  <Slides>107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107</vt:i4>
      </vt:variant>
    </vt:vector>
  </HeadingPairs>
  <TitlesOfParts>
    <vt:vector size="114" baseType="lpstr">
      <vt:lpstr>Arial</vt:lpstr>
      <vt:lpstr>Calibri</vt:lpstr>
      <vt:lpstr>Calibri Light</vt:lpstr>
      <vt:lpstr>Canela Text Bold</vt:lpstr>
      <vt:lpstr>Helvetica Neue Medium</vt:lpstr>
      <vt:lpstr>Wingdings</vt:lpstr>
      <vt:lpstr>Office Theme</vt:lpstr>
      <vt:lpstr>PowerPoint Presentation</vt:lpstr>
      <vt:lpstr>PowerPoint Presentation</vt:lpstr>
      <vt:lpstr>Parts of Brain</vt:lpstr>
      <vt:lpstr>PowerPoint Presentation</vt:lpstr>
      <vt:lpstr>Lobes of the Brain</vt:lpstr>
      <vt:lpstr>PowerPoint Presentation</vt:lpstr>
      <vt:lpstr>PowerPoint Presentation</vt:lpstr>
      <vt:lpstr>PowerPoint Presentation</vt:lpstr>
      <vt:lpstr>Frontal Lobe</vt:lpstr>
      <vt:lpstr>PowerPoint Presentation</vt:lpstr>
      <vt:lpstr>PowerPoint Presentation</vt:lpstr>
      <vt:lpstr>Functional areas in the frontal lobe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Tests</vt:lpstr>
      <vt:lpstr>PowerPoint Presentation</vt:lpstr>
      <vt:lpstr>PowerPoint Presentation</vt:lpstr>
      <vt:lpstr>Specific implications</vt:lpstr>
      <vt:lpstr>PowerPoint Presentation</vt:lpstr>
      <vt:lpstr>PowerPoint Presentation</vt:lpstr>
      <vt:lpstr>PowerPoint Presentation</vt:lpstr>
      <vt:lpstr>PowerPoint Presentation</vt:lpstr>
      <vt:lpstr>PowerPoint Presentation</vt:lpstr>
      <vt:lpstr>Parietal Lobe</vt:lpstr>
      <vt:lpstr>Parietal Lobe</vt:lpstr>
      <vt:lpstr>Parietal Lobe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Occipital Lobe</vt:lpstr>
      <vt:lpstr>PowerPoint Presentation</vt:lpstr>
      <vt:lpstr>PowerPoint Presentation</vt:lpstr>
      <vt:lpstr>Occipital Lobe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Occipital Lobe Assessments</vt:lpstr>
      <vt:lpstr>Temporal Lobe </vt:lpstr>
      <vt:lpstr>Lateral Aspect of Temporal Lobe </vt:lpstr>
      <vt:lpstr>Functional areas in the temporal lobe</vt:lpstr>
      <vt:lpstr>PowerPoint Presentation</vt:lpstr>
      <vt:lpstr>PowerPoint Presentation</vt:lpstr>
      <vt:lpstr>PowerPoint Presentation</vt:lpstr>
      <vt:lpstr>Medial Surface of Temporal Lobe</vt:lpstr>
      <vt:lpstr>PowerPoint Presentation</vt:lpstr>
      <vt:lpstr>Principal symptoms of Temporal lobe damage </vt:lpstr>
      <vt:lpstr>Assessment of Temporal Lobe </vt:lpstr>
      <vt:lpstr>Assessment of the Temporal Lobe </vt:lpstr>
      <vt:lpstr>Rey Complex Figure Test</vt:lpstr>
      <vt:lpstr>PowerPoint Presentation</vt:lpstr>
      <vt:lpstr>PowerPoint Presentation</vt:lpstr>
      <vt:lpstr>Clinical Implications  </vt:lpstr>
      <vt:lpstr>Gestaut- Geschwind Syndrome/ Temporal Lobe Personality</vt:lpstr>
      <vt:lpstr>Temporal Lobe Epilepsy </vt:lpstr>
      <vt:lpstr>Kluver - Bucy Syndrome</vt:lpstr>
      <vt:lpstr>Wernicke’s Aphasia</vt:lpstr>
      <vt:lpstr>PowerPoint Presentation</vt:lpstr>
      <vt:lpstr>PowerPoint Presentation</vt:lpstr>
      <vt:lpstr>PowerPoint Presentation</vt:lpstr>
      <vt:lpstr>Temporal Lobe Syndromes </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Occipital And Parietal Lobes </dc:title>
  <dc:creator>Admin</dc:creator>
  <cp:lastModifiedBy>naitik patel</cp:lastModifiedBy>
  <cp:revision>186</cp:revision>
  <dcterms:created xsi:type="dcterms:W3CDTF">2023-02-03T04:09:00Z</dcterms:created>
  <dcterms:modified xsi:type="dcterms:W3CDTF">2024-07-01T11:46:12Z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D128DBE4C1624237AAD36ED4E44894BB</vt:lpwstr>
  </property>
  <property fmtid="{D5CDD505-2E9C-101B-9397-08002B2CF9AE}" pid="3" name="KSOProductBuildVer">
    <vt:lpwstr>1033-11.2.0.11486</vt:lpwstr>
  </property>
</Properties>
</file>